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75"/>
  </p:notesMasterIdLst>
  <p:handoutMasterIdLst>
    <p:handoutMasterId r:id="rId76"/>
  </p:handoutMasterIdLst>
  <p:sldIdLst>
    <p:sldId id="273" r:id="rId2"/>
    <p:sldId id="274" r:id="rId3"/>
    <p:sldId id="415" r:id="rId4"/>
    <p:sldId id="275" r:id="rId5"/>
    <p:sldId id="416" r:id="rId6"/>
    <p:sldId id="409" r:id="rId7"/>
    <p:sldId id="276" r:id="rId8"/>
    <p:sldId id="411" r:id="rId9"/>
    <p:sldId id="412" r:id="rId10"/>
    <p:sldId id="413" r:id="rId11"/>
    <p:sldId id="414" r:id="rId12"/>
    <p:sldId id="277" r:id="rId13"/>
    <p:sldId id="278" r:id="rId14"/>
    <p:sldId id="279" r:id="rId15"/>
    <p:sldId id="280" r:id="rId16"/>
    <p:sldId id="281" r:id="rId17"/>
    <p:sldId id="282" r:id="rId18"/>
    <p:sldId id="283" r:id="rId19"/>
    <p:sldId id="284" r:id="rId20"/>
    <p:sldId id="285" r:id="rId21"/>
    <p:sldId id="286" r:id="rId22"/>
    <p:sldId id="287" r:id="rId23"/>
    <p:sldId id="321" r:id="rId24"/>
    <p:sldId id="322" r:id="rId25"/>
    <p:sldId id="323" r:id="rId26"/>
    <p:sldId id="290" r:id="rId27"/>
    <p:sldId id="324" r:id="rId28"/>
    <p:sldId id="325" r:id="rId29"/>
    <p:sldId id="326" r:id="rId30"/>
    <p:sldId id="327" r:id="rId31"/>
    <p:sldId id="328" r:id="rId32"/>
    <p:sldId id="332" r:id="rId33"/>
    <p:sldId id="291" r:id="rId34"/>
    <p:sldId id="292" r:id="rId35"/>
    <p:sldId id="293" r:id="rId36"/>
    <p:sldId id="403" r:id="rId37"/>
    <p:sldId id="329" r:id="rId38"/>
    <p:sldId id="294" r:id="rId39"/>
    <p:sldId id="295" r:id="rId40"/>
    <p:sldId id="296" r:id="rId41"/>
    <p:sldId id="297" r:id="rId42"/>
    <p:sldId id="298" r:id="rId43"/>
    <p:sldId id="299" r:id="rId44"/>
    <p:sldId id="1195" r:id="rId45"/>
    <p:sldId id="1196" r:id="rId46"/>
    <p:sldId id="1197" r:id="rId47"/>
    <p:sldId id="404" r:id="rId48"/>
    <p:sldId id="1198" r:id="rId49"/>
    <p:sldId id="1199"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69" r:id="rId70"/>
    <p:sldId id="370" r:id="rId71"/>
    <p:sldId id="371" r:id="rId72"/>
    <p:sldId id="372" r:id="rId73"/>
    <p:sldId id="320" r:id="rId7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B05FF"/>
    <a:srgbClr val="7DA031"/>
    <a:srgbClr val="1E0AFF"/>
    <a:srgbClr val="008380"/>
    <a:srgbClr val="AADB42"/>
    <a:srgbClr val="9C3DBC"/>
    <a:srgbClr val="6D7CFF"/>
    <a:srgbClr val="807CFF"/>
    <a:srgbClr val="00394A"/>
    <a:srgbClr val="0032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57"/>
    <p:restoredTop sz="96327"/>
  </p:normalViewPr>
  <p:slideViewPr>
    <p:cSldViewPr>
      <p:cViewPr varScale="1">
        <p:scale>
          <a:sx n="90" d="100"/>
          <a:sy n="90" d="100"/>
        </p:scale>
        <p:origin x="200" y="92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25.01.21</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25.01.21</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52D1FF77-CCE2-0C4B-8B1B-C806B7E1D9A9}" type="slidenum">
              <a:rPr lang="de-DE" sz="1200"/>
              <a:pPr/>
              <a:t>2</a:t>
            </a:fld>
            <a:endParaRPr lang="de-DE" sz="1200"/>
          </a:p>
        </p:txBody>
      </p:sp>
      <p:sp>
        <p:nvSpPr>
          <p:cNvPr id="18434" name="Rectangle 2"/>
          <p:cNvSpPr>
            <a:spLocks noGrp="1" noRot="1" noChangeAspect="1" noChangeArrowheads="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2952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97D5A34-B238-904B-AF96-317B4D194F8F}" type="slidenum">
              <a:rPr lang="de-DE" sz="1200"/>
              <a:pPr/>
              <a:t>18</a:t>
            </a:fld>
            <a:endParaRPr lang="de-DE"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63385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E2C5AB6-C5F5-D247-AA3E-5BC2B53784A0}" type="slidenum">
              <a:rPr lang="de-DE" sz="1200"/>
              <a:pPr/>
              <a:t>19</a:t>
            </a:fld>
            <a:endParaRPr lang="de-DE"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5753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D07C6DC-3971-744E-A006-6C96D66A3AC7}" type="slidenum">
              <a:rPr lang="de-DE" sz="1200"/>
              <a:pPr/>
              <a:t>20</a:t>
            </a:fld>
            <a:endParaRPr lang="de-DE"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25268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05BD7B1-BF68-6249-9BC3-1FB4885B1496}" type="slidenum">
              <a:rPr lang="de-DE" sz="1200"/>
              <a:pPr/>
              <a:t>21</a:t>
            </a:fld>
            <a:endParaRPr lang="de-DE"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32321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D67C59F-428F-7242-BB63-2A7027D413D2}" type="slidenum">
              <a:rPr lang="de-DE" sz="1200"/>
              <a:pPr/>
              <a:t>22</a:t>
            </a:fld>
            <a:endParaRPr lang="de-DE"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38805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68EA793-30CB-BB45-82A2-B15540C45C6D}" type="slidenum">
              <a:rPr lang="de-DE" sz="1200"/>
              <a:pPr/>
              <a:t>23</a:t>
            </a:fld>
            <a:endParaRPr lang="de-DE"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35005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C088377-61E0-7A4E-96F4-01B93BB96EC5}" type="slidenum">
              <a:rPr lang="de-DE" sz="1200"/>
              <a:pPr/>
              <a:t>24</a:t>
            </a:fld>
            <a:endParaRPr lang="de-DE"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12506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FE2A1B3-1873-104A-BF78-875949BF875F}" type="slidenum">
              <a:rPr lang="de-DE" sz="1200"/>
              <a:pPr/>
              <a:t>26</a:t>
            </a:fld>
            <a:endParaRPr lang="de-DE"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3628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3B623EA-CB83-934C-963B-C54438F04631}" type="slidenum">
              <a:rPr lang="de-DE" sz="1200"/>
              <a:pPr/>
              <a:t>33</a:t>
            </a:fld>
            <a:endParaRPr lang="de-DE"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4166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BF8B1A0F-11A2-6C4D-BF67-EDB6D88D5EF4}" type="slidenum">
              <a:rPr lang="de-DE" sz="1200"/>
              <a:pPr/>
              <a:t>34</a:t>
            </a:fld>
            <a:endParaRPr lang="de-DE"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5064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8FF9D8F4-04C2-A240-91DE-C5C1855D8C16}" type="slidenum">
              <a:rPr lang="de-DE" sz="1200"/>
              <a:pPr/>
              <a:t>4</a:t>
            </a:fld>
            <a:endParaRPr lang="de-DE"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92377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9DE6043-E085-D648-80EE-CA82F7A30052}" type="slidenum">
              <a:rPr lang="de-DE" sz="1200"/>
              <a:pPr/>
              <a:t>35</a:t>
            </a:fld>
            <a:endParaRPr lang="de-DE"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09882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83249F55-FDEA-E548-9CDD-98C7C6CA51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7CDB7879-4DF9-0341-B2DF-6D011E1B9888}" type="slidenum">
              <a:rPr lang="de-DE" altLang="en-DE" sz="1200"/>
              <a:pPr/>
              <a:t>36</a:t>
            </a:fld>
            <a:endParaRPr lang="de-DE" altLang="en-DE" sz="1200"/>
          </a:p>
        </p:txBody>
      </p:sp>
      <p:sp>
        <p:nvSpPr>
          <p:cNvPr id="79874" name="Rectangle 2">
            <a:extLst>
              <a:ext uri="{FF2B5EF4-FFF2-40B4-BE49-F238E27FC236}">
                <a16:creationId xmlns:a16="http://schemas.microsoft.com/office/drawing/2014/main" id="{834FB48B-EC8A-0A44-BB43-164AE44DBE04}"/>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00844DD5-74A7-5543-9A4E-924A12339F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31373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AB3516D2-21DD-0943-8FEA-3786F57346F7}" type="slidenum">
              <a:rPr lang="de-DE" sz="1200"/>
              <a:pPr/>
              <a:t>37</a:t>
            </a:fld>
            <a:endParaRPr lang="de-DE"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28853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2CF39B23-F2EE-764E-8085-605CE06B941D}" type="slidenum">
              <a:rPr lang="de-DE" sz="1200"/>
              <a:pPr/>
              <a:t>38</a:t>
            </a:fld>
            <a:endParaRPr lang="de-DE"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66701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6849E59-00BE-BF4A-B60E-17495697F800}" type="slidenum">
              <a:rPr lang="de-DE" sz="1200"/>
              <a:pPr/>
              <a:t>39</a:t>
            </a:fld>
            <a:endParaRPr lang="de-DE"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78549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7410986-42E5-ED4F-BC7D-34D241F1A8B8}" type="slidenum">
              <a:rPr lang="de-DE" sz="1200"/>
              <a:pPr/>
              <a:t>40</a:t>
            </a:fld>
            <a:endParaRPr lang="de-DE"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93869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19D5615-A8F3-3741-B471-E4F85922BEDF}" type="slidenum">
              <a:rPr lang="de-DE" sz="1200"/>
              <a:pPr/>
              <a:t>41</a:t>
            </a:fld>
            <a:endParaRPr lang="de-DE"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05781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C8701EC-3F66-D54D-B0F7-3DA8AED5C44E}" type="slidenum">
              <a:rPr lang="de-DE" sz="1200"/>
              <a:pPr/>
              <a:t>42</a:t>
            </a:fld>
            <a:endParaRPr lang="de-DE"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63580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971F451-25A7-CD40-9196-7AAF939F1892}" type="slidenum">
              <a:rPr lang="de-DE" sz="1200"/>
              <a:pPr/>
              <a:t>43</a:t>
            </a:fld>
            <a:endParaRPr lang="de-DE"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29618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real GAN architecture now :-</a:t>
            </a:r>
          </a:p>
          <a:p>
            <a:r>
              <a:rPr lang="en-US" dirty="0"/>
              <a:t>-- We have two networks here Generator and Discriminator</a:t>
            </a:r>
          </a:p>
          <a:p>
            <a:r>
              <a:rPr lang="en-US" dirty="0"/>
              <a:t>--</a:t>
            </a:r>
            <a:r>
              <a:rPr lang="en-US" baseline="0" dirty="0"/>
              <a:t> Discriminator gets input from both the Generator and Real training samples and predicts which one is real and which one is fake.</a:t>
            </a:r>
          </a:p>
          <a:p>
            <a:r>
              <a:rPr lang="en-US" baseline="0" dirty="0"/>
              <a:t>-- The way Generator generates fake images is .. It randomly samples a noise z, passes it through its network, and the output of the network gives us the image.</a:t>
            </a:r>
          </a:p>
          <a:p>
            <a:r>
              <a:rPr lang="en-US" baseline="0" dirty="0"/>
              <a:t>    -- So, the rationale with that will be that z is sort of your latent representation for the image.. And you generate the image from your latent representation by passing it through</a:t>
            </a:r>
            <a:br>
              <a:rPr lang="en-US" baseline="0" dirty="0"/>
            </a:br>
            <a:r>
              <a:rPr lang="en-US" baseline="0" dirty="0"/>
              <a:t>        the generator network.</a:t>
            </a:r>
          </a:p>
          <a:p>
            <a:endParaRPr lang="en-US" baseline="0" dirty="0"/>
          </a:p>
          <a:p>
            <a:r>
              <a:rPr lang="en-US" baseline="0" dirty="0"/>
              <a:t>Never directly see true samples.</a:t>
            </a:r>
          </a:p>
        </p:txBody>
      </p:sp>
      <p:sp>
        <p:nvSpPr>
          <p:cNvPr id="4" name="Slide Number Placeholder 3"/>
          <p:cNvSpPr>
            <a:spLocks noGrp="1"/>
          </p:cNvSpPr>
          <p:nvPr>
            <p:ph type="sldNum" sz="quarter" idx="10"/>
          </p:nvPr>
        </p:nvSpPr>
        <p:spPr/>
        <p:txBody>
          <a:bodyPr/>
          <a:lstStyle/>
          <a:p>
            <a:fld id="{08B033B7-D674-D149-B883-7C98B92BD65E}"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76477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BF9D5A2-550D-5841-A5C6-DEC1183F505D}" type="slidenum">
              <a:rPr lang="de-DE" sz="1200"/>
              <a:pPr/>
              <a:t>7</a:t>
            </a:fld>
            <a:endParaRPr lang="de-DE"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98811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how GANs operate :-</a:t>
            </a:r>
          </a:p>
          <a:p>
            <a:pPr marL="228600" indent="-228600">
              <a:buAutoNum type="arabicParenR"/>
            </a:pPr>
            <a:r>
              <a:rPr lang="en-US" dirty="0"/>
              <a:t>At the start of the iteration, a true example</a:t>
            </a:r>
            <a:r>
              <a:rPr lang="en-US" baseline="0" dirty="0"/>
              <a:t> is selected and passed through the discriminator. The discriminator outputs the probability of it being a real example, calculate its loss, and update its weights while keeping the generator weights as constant.</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08B033B7-D674-D149-B883-7C98B92BD65E}"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898051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a:t>
            </a:r>
          </a:p>
          <a:p>
            <a:pPr marL="228600" indent="-228600">
              <a:buAutoNum type="arabicParenR"/>
            </a:pPr>
            <a:r>
              <a:rPr lang="en-US" dirty="0"/>
              <a:t>Generator</a:t>
            </a:r>
            <a:r>
              <a:rPr lang="en-US" baseline="0" dirty="0"/>
              <a:t> selects a random noise z, passes it through the generator network to generate a fake image, and then passes it through the discriminator network to output the probability of it being fake. It then calculates its loss, and update its weights while keeping the discriminator’s weights as constant</a:t>
            </a:r>
          </a:p>
          <a:p>
            <a:pPr marL="228600" indent="-228600">
              <a:buAutoNum type="arabicParenR"/>
            </a:pPr>
            <a:r>
              <a:rPr lang="en-US" baseline="0" dirty="0"/>
              <a:t>And we repeat this process of Alternate updates.</a:t>
            </a:r>
          </a:p>
          <a:p>
            <a:endParaRPr lang="en-US" dirty="0"/>
          </a:p>
          <a:p>
            <a:r>
              <a:rPr lang="en-US" dirty="0"/>
              <a:t>Act</a:t>
            </a:r>
            <a:r>
              <a:rPr lang="en-US" baseline="0" dirty="0"/>
              <a:t> as complicated loss function.</a:t>
            </a:r>
            <a:endParaRPr lang="en-US" dirty="0"/>
          </a:p>
        </p:txBody>
      </p:sp>
      <p:sp>
        <p:nvSpPr>
          <p:cNvPr id="4" name="Slide Number Placeholder 3"/>
          <p:cNvSpPr>
            <a:spLocks noGrp="1"/>
          </p:cNvSpPr>
          <p:nvPr>
            <p:ph type="sldNum" sz="quarter" idx="10"/>
          </p:nvPr>
        </p:nvSpPr>
        <p:spPr/>
        <p:txBody>
          <a:bodyPr/>
          <a:lstStyle/>
          <a:p>
            <a:fld id="{08B033B7-D674-D149-B883-7C98B92BD65E}"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294218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12CFE512-72FE-8C4C-A1C8-F0D58094EF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16F92BF8-04A9-EC49-B2B1-10426DC276AE}" type="slidenum">
              <a:rPr lang="de-DE" altLang="en-DE" sz="1200"/>
              <a:pPr/>
              <a:t>47</a:t>
            </a:fld>
            <a:endParaRPr lang="de-DE" altLang="en-DE" sz="1200"/>
          </a:p>
        </p:txBody>
      </p:sp>
      <p:sp>
        <p:nvSpPr>
          <p:cNvPr id="83970" name="Rectangle 2">
            <a:extLst>
              <a:ext uri="{FF2B5EF4-FFF2-40B4-BE49-F238E27FC236}">
                <a16:creationId xmlns:a16="http://schemas.microsoft.com/office/drawing/2014/main" id="{8942971E-A114-F749-A519-8AB893A7BBAA}"/>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B36E6AB9-FF46-AF45-94E9-E680DF7150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74368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12CFE512-72FE-8C4C-A1C8-F0D58094EF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16F92BF8-04A9-EC49-B2B1-10426DC276AE}" type="slidenum">
              <a:rPr lang="de-DE" altLang="en-DE" sz="1200"/>
              <a:pPr/>
              <a:t>48</a:t>
            </a:fld>
            <a:endParaRPr lang="de-DE" altLang="en-DE" sz="1200"/>
          </a:p>
        </p:txBody>
      </p:sp>
      <p:sp>
        <p:nvSpPr>
          <p:cNvPr id="83970" name="Rectangle 2">
            <a:extLst>
              <a:ext uri="{FF2B5EF4-FFF2-40B4-BE49-F238E27FC236}">
                <a16:creationId xmlns:a16="http://schemas.microsoft.com/office/drawing/2014/main" id="{8942971E-A114-F749-A519-8AB893A7BBAA}"/>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B36E6AB9-FF46-AF45-94E9-E680DF7150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40993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49CD05C-13FD-4B4F-A56D-25154B6B8117}" type="slidenum">
              <a:rPr lang="de-DE" sz="1200"/>
              <a:pPr/>
              <a:t>50</a:t>
            </a:fld>
            <a:endParaRPr lang="de-DE"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86177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10D7B56-E749-BB46-87B1-741DC12904A7}" type="slidenum">
              <a:rPr lang="de-DE" sz="1200"/>
              <a:pPr/>
              <a:t>51</a:t>
            </a:fld>
            <a:endParaRPr lang="de-DE"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10591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AEBA171-9FB4-9344-A0B2-69E7B0719321}" type="slidenum">
              <a:rPr lang="de-DE" sz="1200"/>
              <a:pPr/>
              <a:t>52</a:t>
            </a:fld>
            <a:endParaRPr lang="de-DE" sz="12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89134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F2708257-9506-E649-AF27-44816DF2AB7F}" type="slidenum">
              <a:rPr lang="de-DE" sz="1200"/>
              <a:pPr/>
              <a:t>53</a:t>
            </a:fld>
            <a:endParaRPr lang="de-DE" sz="12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79541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7C7E447-2EE2-5B4E-A984-EE3CE5AF7965}" type="slidenum">
              <a:rPr lang="de-DE" sz="1200"/>
              <a:pPr/>
              <a:t>54</a:t>
            </a:fld>
            <a:endParaRPr lang="de-DE"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15945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732C4B0-B6C9-434E-905C-C3341CFB5F36}" type="slidenum">
              <a:rPr lang="de-DE" sz="1200"/>
              <a:pPr/>
              <a:t>55</a:t>
            </a:fld>
            <a:endParaRPr lang="de-DE"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0804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626D792-9529-7849-8C3D-DB50424A015F}" type="slidenum">
              <a:rPr lang="de-DE" sz="1200"/>
              <a:pPr/>
              <a:t>12</a:t>
            </a:fld>
            <a:endParaRPr lang="de-DE"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53080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4358BB3-930F-A44F-9394-00CAE207BCD4}" type="slidenum">
              <a:rPr lang="de-DE" sz="1200"/>
              <a:pPr/>
              <a:t>56</a:t>
            </a:fld>
            <a:endParaRPr lang="de-DE"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628680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8776D4D-AE4A-D64E-A5D1-C77EF2C5938A}" type="slidenum">
              <a:rPr lang="de-DE" sz="1200"/>
              <a:pPr/>
              <a:t>57</a:t>
            </a:fld>
            <a:endParaRPr lang="de-DE"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12684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AF0FF54E-A195-E449-B1F9-D509B98D49C1}" type="slidenum">
              <a:rPr lang="de-DE" sz="1200"/>
              <a:pPr/>
              <a:t>58</a:t>
            </a:fld>
            <a:endParaRPr lang="de-DE"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12895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8E8FB71A-6CA8-B245-BF19-9206C3A942B5}" type="slidenum">
              <a:rPr lang="de-DE" sz="1200"/>
              <a:pPr/>
              <a:t>59</a:t>
            </a:fld>
            <a:endParaRPr lang="de-DE" sz="12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808208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52844A3-424A-E84E-A0CD-B5646731808D}" type="slidenum">
              <a:rPr lang="de-DE" sz="1200"/>
              <a:pPr/>
              <a:t>60</a:t>
            </a:fld>
            <a:endParaRPr lang="de-DE" sz="12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43725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F436B74-EFAD-C54A-9C6C-A09B6AB70FEE}" type="slidenum">
              <a:rPr lang="de-DE" sz="1200"/>
              <a:pPr/>
              <a:t>61</a:t>
            </a:fld>
            <a:endParaRPr lang="de-DE" sz="12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677622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8D07C07-822D-7040-A683-1ECB00B3A9B8}" type="slidenum">
              <a:rPr lang="de-DE" sz="1200"/>
              <a:pPr/>
              <a:t>62</a:t>
            </a:fld>
            <a:endParaRPr lang="de-DE" sz="120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627125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E0C836B-32E9-934D-9AB1-E7BFBB70010F}" type="slidenum">
              <a:rPr lang="de-DE" sz="1200"/>
              <a:pPr/>
              <a:t>63</a:t>
            </a:fld>
            <a:endParaRPr lang="de-DE" sz="12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56450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9C4C31D-9A77-2247-A50D-177CC5530391}" type="slidenum">
              <a:rPr lang="de-DE" sz="1200"/>
              <a:pPr/>
              <a:t>64</a:t>
            </a:fld>
            <a:endParaRPr lang="de-DE" sz="120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70321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20E8642-35FA-8F40-BE85-72628E21DEFF}" type="slidenum">
              <a:rPr lang="de-DE" sz="1200"/>
              <a:pPr/>
              <a:t>65</a:t>
            </a:fld>
            <a:endParaRPr lang="de-DE" sz="12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0797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AA4F134-9E09-0C49-8477-23C301D2779C}" type="slidenum">
              <a:rPr lang="de-DE" sz="1200"/>
              <a:pPr/>
              <a:t>13</a:t>
            </a:fld>
            <a:endParaRPr lang="de-DE"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13654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6625CC5B-FBFF-A049-8D33-D0FBF46E3E62}" type="slidenum">
              <a:rPr lang="de-DE" sz="1200"/>
              <a:pPr/>
              <a:t>66</a:t>
            </a:fld>
            <a:endParaRPr lang="de-DE" sz="120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2634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9DA47E4-E4A2-8042-AF18-D2C1EF125E48}" type="slidenum">
              <a:rPr lang="de-DE" sz="1200"/>
              <a:pPr/>
              <a:t>67</a:t>
            </a:fld>
            <a:endParaRPr lang="de-DE" sz="120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442824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0E0B20A-46D2-CF41-B7D9-BBE4EDFD9B1B}" type="slidenum">
              <a:rPr lang="de-DE" sz="1200"/>
              <a:pPr/>
              <a:t>68</a:t>
            </a:fld>
            <a:endParaRPr lang="de-DE" sz="120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37675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CE81F4A-14CC-BC4F-97E9-E572A25EB4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37931725" indent="-37474525">
              <a:defRPr sz="2400" i="1">
                <a:solidFill>
                  <a:schemeClr val="tx1"/>
                </a:solidFill>
                <a:latin typeface="Arial" panose="020B0604020202020204" pitchFamily="34" charset="0"/>
                <a:ea typeface="ＭＳ Ｐゴシック" panose="020B0600070205080204" pitchFamily="34" charset="-128"/>
              </a:defRPr>
            </a:lvl2pPr>
            <a:lvl3pPr>
              <a:defRPr sz="2400" i="1">
                <a:solidFill>
                  <a:schemeClr val="tx1"/>
                </a:solidFill>
                <a:latin typeface="Arial" panose="020B0604020202020204" pitchFamily="34" charset="0"/>
                <a:ea typeface="ＭＳ Ｐゴシック" panose="020B0600070205080204" pitchFamily="34" charset="-128"/>
              </a:defRPr>
            </a:lvl3pPr>
            <a:lvl4pPr>
              <a:defRPr sz="2400" i="1">
                <a:solidFill>
                  <a:schemeClr val="tx1"/>
                </a:solidFill>
                <a:latin typeface="Arial" panose="020B0604020202020204" pitchFamily="34" charset="0"/>
                <a:ea typeface="ＭＳ Ｐゴシック" panose="020B0600070205080204" pitchFamily="34" charset="-128"/>
              </a:defRPr>
            </a:lvl4pPr>
            <a:lvl5pPr>
              <a:defRPr sz="2400" 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D45A0AC0-A92B-3D42-A08A-B268B744D267}" type="slidenum">
              <a:rPr lang="de-DE" altLang="en-DE" sz="1200"/>
              <a:pPr/>
              <a:t>69</a:t>
            </a:fld>
            <a:endParaRPr lang="de-DE" altLang="en-DE" sz="1200"/>
          </a:p>
        </p:txBody>
      </p:sp>
      <p:sp>
        <p:nvSpPr>
          <p:cNvPr id="62467" name="Rectangle 2">
            <a:extLst>
              <a:ext uri="{FF2B5EF4-FFF2-40B4-BE49-F238E27FC236}">
                <a16:creationId xmlns:a16="http://schemas.microsoft.com/office/drawing/2014/main" id="{0E6CB6A8-319F-0D4A-89AF-55DF0BBDBAE6}"/>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E336300-C905-F64E-A450-1C1563B703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9148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1A4C4C8-7184-E247-B3E8-BBD286A3D4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37931725" indent="-37474525">
              <a:defRPr sz="2400" i="1">
                <a:solidFill>
                  <a:schemeClr val="tx1"/>
                </a:solidFill>
                <a:latin typeface="Arial" panose="020B0604020202020204" pitchFamily="34" charset="0"/>
                <a:ea typeface="ＭＳ Ｐゴシック" panose="020B0600070205080204" pitchFamily="34" charset="-128"/>
              </a:defRPr>
            </a:lvl2pPr>
            <a:lvl3pPr>
              <a:defRPr sz="2400" i="1">
                <a:solidFill>
                  <a:schemeClr val="tx1"/>
                </a:solidFill>
                <a:latin typeface="Arial" panose="020B0604020202020204" pitchFamily="34" charset="0"/>
                <a:ea typeface="ＭＳ Ｐゴシック" panose="020B0600070205080204" pitchFamily="34" charset="-128"/>
              </a:defRPr>
            </a:lvl3pPr>
            <a:lvl4pPr>
              <a:defRPr sz="2400" i="1">
                <a:solidFill>
                  <a:schemeClr val="tx1"/>
                </a:solidFill>
                <a:latin typeface="Arial" panose="020B0604020202020204" pitchFamily="34" charset="0"/>
                <a:ea typeface="ＭＳ Ｐゴシック" panose="020B0600070205080204" pitchFamily="34" charset="-128"/>
              </a:defRPr>
            </a:lvl4pPr>
            <a:lvl5pPr>
              <a:defRPr sz="2400" 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2049B004-91F1-3F48-92C3-BE3A71F05A37}" type="slidenum">
              <a:rPr lang="de-DE" altLang="en-DE" sz="1200"/>
              <a:pPr/>
              <a:t>70</a:t>
            </a:fld>
            <a:endParaRPr lang="de-DE" altLang="en-DE" sz="1200"/>
          </a:p>
        </p:txBody>
      </p:sp>
      <p:sp>
        <p:nvSpPr>
          <p:cNvPr id="64515" name="Rectangle 2">
            <a:extLst>
              <a:ext uri="{FF2B5EF4-FFF2-40B4-BE49-F238E27FC236}">
                <a16:creationId xmlns:a16="http://schemas.microsoft.com/office/drawing/2014/main" id="{ED5B1367-2324-1B4B-B22F-46949AE045AE}"/>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17AB9A8-1C83-FA4E-882F-2EC536BDF8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959697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86AD6490-8A57-3F48-BD9B-FA441F6086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37931725" indent="-37474525">
              <a:defRPr sz="2400" i="1">
                <a:solidFill>
                  <a:schemeClr val="tx1"/>
                </a:solidFill>
                <a:latin typeface="Arial" panose="020B0604020202020204" pitchFamily="34" charset="0"/>
                <a:ea typeface="ＭＳ Ｐゴシック" panose="020B0600070205080204" pitchFamily="34" charset="-128"/>
              </a:defRPr>
            </a:lvl2pPr>
            <a:lvl3pPr>
              <a:defRPr sz="2400" i="1">
                <a:solidFill>
                  <a:schemeClr val="tx1"/>
                </a:solidFill>
                <a:latin typeface="Arial" panose="020B0604020202020204" pitchFamily="34" charset="0"/>
                <a:ea typeface="ＭＳ Ｐゴシック" panose="020B0600070205080204" pitchFamily="34" charset="-128"/>
              </a:defRPr>
            </a:lvl3pPr>
            <a:lvl4pPr>
              <a:defRPr sz="2400" i="1">
                <a:solidFill>
                  <a:schemeClr val="tx1"/>
                </a:solidFill>
                <a:latin typeface="Arial" panose="020B0604020202020204" pitchFamily="34" charset="0"/>
                <a:ea typeface="ＭＳ Ｐゴシック" panose="020B0600070205080204" pitchFamily="34" charset="-128"/>
              </a:defRPr>
            </a:lvl4pPr>
            <a:lvl5pPr>
              <a:defRPr sz="2400" 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F9519A45-D65F-E84E-90E2-76C6031F5D24}" type="slidenum">
              <a:rPr lang="de-DE" altLang="en-DE" sz="1200"/>
              <a:pPr/>
              <a:t>71</a:t>
            </a:fld>
            <a:endParaRPr lang="de-DE" altLang="en-DE" sz="1200"/>
          </a:p>
        </p:txBody>
      </p:sp>
      <p:sp>
        <p:nvSpPr>
          <p:cNvPr id="66563" name="Rectangle 2">
            <a:extLst>
              <a:ext uri="{FF2B5EF4-FFF2-40B4-BE49-F238E27FC236}">
                <a16:creationId xmlns:a16="http://schemas.microsoft.com/office/drawing/2014/main" id="{6DC4E249-00FD-514C-B576-09D3166D1602}"/>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83D05EFF-313E-7E4D-AAB9-5CFC8D423A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759127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DC59216-1411-F348-938C-652E7E40B3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anose="020B0604020202020204" pitchFamily="34" charset="0"/>
                <a:ea typeface="ＭＳ Ｐゴシック" panose="020B0600070205080204" pitchFamily="34" charset="-128"/>
              </a:defRPr>
            </a:lvl1pPr>
            <a:lvl2pPr marL="37931725" indent="-37474525">
              <a:defRPr sz="2400" i="1">
                <a:solidFill>
                  <a:schemeClr val="tx1"/>
                </a:solidFill>
                <a:latin typeface="Arial" panose="020B0604020202020204" pitchFamily="34" charset="0"/>
                <a:ea typeface="ＭＳ Ｐゴシック" panose="020B0600070205080204" pitchFamily="34" charset="-128"/>
              </a:defRPr>
            </a:lvl2pPr>
            <a:lvl3pPr>
              <a:defRPr sz="2400" i="1">
                <a:solidFill>
                  <a:schemeClr val="tx1"/>
                </a:solidFill>
                <a:latin typeface="Arial" panose="020B0604020202020204" pitchFamily="34" charset="0"/>
                <a:ea typeface="ＭＳ Ｐゴシック" panose="020B0600070205080204" pitchFamily="34" charset="-128"/>
              </a:defRPr>
            </a:lvl3pPr>
            <a:lvl4pPr>
              <a:defRPr sz="2400" i="1">
                <a:solidFill>
                  <a:schemeClr val="tx1"/>
                </a:solidFill>
                <a:latin typeface="Arial" panose="020B0604020202020204" pitchFamily="34" charset="0"/>
                <a:ea typeface="ＭＳ Ｐゴシック" panose="020B0600070205080204" pitchFamily="34" charset="-128"/>
              </a:defRPr>
            </a:lvl4pPr>
            <a:lvl5pPr>
              <a:defRPr sz="2400" i="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fld id="{D97EDA6D-8CB8-F045-8652-48A20E2BB53F}" type="slidenum">
              <a:rPr lang="de-DE" altLang="en-DE" sz="1200"/>
              <a:pPr/>
              <a:t>72</a:t>
            </a:fld>
            <a:endParaRPr lang="de-DE" altLang="en-DE" sz="1200"/>
          </a:p>
        </p:txBody>
      </p:sp>
      <p:sp>
        <p:nvSpPr>
          <p:cNvPr id="68611" name="Rectangle 2">
            <a:extLst>
              <a:ext uri="{FF2B5EF4-FFF2-40B4-BE49-F238E27FC236}">
                <a16:creationId xmlns:a16="http://schemas.microsoft.com/office/drawing/2014/main" id="{DC3419CC-0131-FE46-B45D-3C70BC303266}"/>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37D4B5E9-B482-674A-AE2A-402AF2B350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DE">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197014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C86145A-90C2-AF4B-86E9-D483E5E39C6F}" type="slidenum">
              <a:rPr lang="de-DE" sz="1200"/>
              <a:pPr/>
              <a:t>73</a:t>
            </a:fld>
            <a:endParaRPr lang="de-DE" sz="120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2571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DEE50D7-C2C0-4140-BA27-1E0E372E2C70}" type="slidenum">
              <a:rPr lang="de-DE" sz="1200"/>
              <a:pPr/>
              <a:t>14</a:t>
            </a:fld>
            <a:endParaRPr lang="de-DE"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0151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187F65E-4A0D-9B47-AB7B-CC46E28DD730}" type="slidenum">
              <a:rPr lang="de-DE" sz="1200"/>
              <a:pPr/>
              <a:t>15</a:t>
            </a:fld>
            <a:endParaRPr lang="de-DE"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8948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84C3CDAF-22EA-974F-9935-F955526F4659}" type="slidenum">
              <a:rPr lang="de-DE" sz="1200"/>
              <a:pPr/>
              <a:t>16</a:t>
            </a:fld>
            <a:endParaRPr lang="de-DE"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8113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D3FA0AB-87F2-904F-B937-5A6FFDA86338}" type="slidenum">
              <a:rPr lang="de-DE" sz="1200"/>
              <a:pPr/>
              <a:t>17</a:t>
            </a:fld>
            <a:endParaRPr lang="de-DE"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9965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Rectangle 4"/>
          <p:cNvSpPr>
            <a:spLocks noGrp="1" noChangeArrowheads="1"/>
          </p:cNvSpPr>
          <p:nvPr>
            <p:ph type="dt" sz="half" idx="10"/>
          </p:nvPr>
        </p:nvSpPr>
        <p:spPr>
          <a:xfrm>
            <a:off x="0" y="6553200"/>
            <a:ext cx="1219200" cy="3048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075D735-CF3E-F84A-A204-4BC2C4CBA113}" type="slidenum">
              <a:rPr lang="de-DE"/>
              <a:pPr>
                <a:defRPr/>
              </a:pPr>
              <a:t>‹#›</a:t>
            </a:fld>
            <a:endParaRPr lang="de-DE"/>
          </a:p>
        </p:txBody>
      </p:sp>
    </p:spTree>
    <p:extLst>
      <p:ext uri="{BB962C8B-B14F-4D97-AF65-F5344CB8AC3E}">
        <p14:creationId xmlns:p14="http://schemas.microsoft.com/office/powerpoint/2010/main" val="1595037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032" name="Bild 48" descr="Logo_Inst_InfSys_P309.pd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logs.cornell.edu/info2040/2012/09/21/split-or-steal-an-analysis-using-game-theor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1628800"/>
            <a:ext cx="8784976" cy="1224136"/>
          </a:xfrm>
        </p:spPr>
        <p:txBody>
          <a:bodyPr/>
          <a:lstStyle/>
          <a:p>
            <a:pPr eaLnBrk="1" hangingPunct="1">
              <a:defRPr/>
            </a:pPr>
            <a:r>
              <a:rPr lang="de-DE" sz="3600" b="1" dirty="0">
                <a:cs typeface="+mj-cs"/>
              </a:rPr>
              <a:t>Intelligent </a:t>
            </a:r>
            <a:r>
              <a:rPr lang="de-DE" sz="3600" b="1" dirty="0" err="1">
                <a:cs typeface="+mj-cs"/>
              </a:rPr>
              <a:t>Agents</a:t>
            </a:r>
            <a:br>
              <a:rPr lang="de-DE" sz="3600" b="1" dirty="0">
                <a:cs typeface="+mj-cs"/>
              </a:rPr>
            </a:br>
            <a:r>
              <a:rPr lang="de-DE" sz="3600" b="1" dirty="0">
                <a:cs typeface="+mj-cs"/>
              </a:rPr>
              <a:t>Game </a:t>
            </a:r>
            <a:r>
              <a:rPr lang="de-DE" sz="3600" b="1" dirty="0" err="1">
                <a:cs typeface="+mj-cs"/>
              </a:rPr>
              <a:t>Theory</a:t>
            </a:r>
            <a:r>
              <a:rPr lang="de-DE" sz="3600" b="1" dirty="0">
                <a:cs typeface="+mj-cs"/>
              </a:rPr>
              <a:t> </a:t>
            </a:r>
            <a:r>
              <a:rPr lang="de-DE" sz="3600" b="1" dirty="0" err="1">
                <a:cs typeface="+mj-cs"/>
              </a:rPr>
              <a:t>and</a:t>
            </a:r>
            <a:r>
              <a:rPr lang="de-DE" sz="3600" b="1" dirty="0">
                <a:cs typeface="+mj-cs"/>
              </a:rPr>
              <a:t> </a:t>
            </a:r>
            <a:r>
              <a:rPr lang="de-DE" sz="3600" b="1" dirty="0" err="1">
                <a:cs typeface="+mj-cs"/>
              </a:rPr>
              <a:t>Social</a:t>
            </a:r>
            <a:r>
              <a:rPr lang="de-DE" sz="3600" b="1" dirty="0">
                <a:cs typeface="+mj-cs"/>
              </a:rPr>
              <a:t> Choice </a:t>
            </a:r>
          </a:p>
        </p:txBody>
      </p:sp>
      <p:sp>
        <p:nvSpPr>
          <p:cNvPr id="3" name="Untertitel 2"/>
          <p:cNvSpPr>
            <a:spLocks noGrp="1"/>
          </p:cNvSpPr>
          <p:nvPr>
            <p:ph type="subTitle" idx="1"/>
          </p:nvPr>
        </p:nvSpPr>
        <p:spPr>
          <a:xfrm>
            <a:off x="1371600" y="3429000"/>
            <a:ext cx="6400800" cy="2592388"/>
          </a:xfrm>
        </p:spPr>
        <p:txBody>
          <a:bodyPr/>
          <a:lstStyle/>
          <a:p>
            <a:pPr eaLnBrk="1" hangingPunct="1">
              <a:defRPr/>
            </a:pPr>
            <a:r>
              <a:rPr lang="de-DE" dirty="0">
                <a:cs typeface="+mn-cs"/>
              </a:rPr>
              <a:t>Ralf Möller</a:t>
            </a:r>
          </a:p>
          <a:p>
            <a:pPr eaLnBrk="1" hangingPunct="1">
              <a:defRPr/>
            </a:pPr>
            <a:r>
              <a:rPr lang="de-DE" dirty="0">
                <a:cs typeface="+mn-cs"/>
              </a:rPr>
              <a:t>Universität zu Lübeck</a:t>
            </a:r>
          </a:p>
          <a:p>
            <a:pPr eaLnBrk="1" hangingPunct="1">
              <a:defRPr/>
            </a:pPr>
            <a:r>
              <a:rPr lang="de-DE" dirty="0">
                <a:cs typeface="+mn-cs"/>
              </a:rPr>
              <a:t>Institut für Informationssysteme</a:t>
            </a:r>
          </a:p>
          <a:p>
            <a:pPr eaLnBrk="1" hangingPunct="1">
              <a:defRPr/>
            </a:pPr>
            <a:endParaRPr lang="de-DE" dirty="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altLang="x-none"/>
              <a:t>English Auctions</a:t>
            </a:r>
          </a:p>
        </p:txBody>
      </p:sp>
      <p:sp>
        <p:nvSpPr>
          <p:cNvPr id="115715" name="Rectangle 3"/>
          <p:cNvSpPr>
            <a:spLocks noGrp="1" noChangeArrowheads="1"/>
          </p:cNvSpPr>
          <p:nvPr>
            <p:ph type="body" idx="1"/>
          </p:nvPr>
        </p:nvSpPr>
        <p:spPr>
          <a:xfrm>
            <a:off x="457200" y="1066800"/>
            <a:ext cx="8229600" cy="5064125"/>
          </a:xfrm>
        </p:spPr>
        <p:txBody>
          <a:bodyPr/>
          <a:lstStyle/>
          <a:p>
            <a:pPr eaLnBrk="1" hangingPunct="1">
              <a:lnSpc>
                <a:spcPct val="90000"/>
              </a:lnSpc>
            </a:pPr>
            <a:r>
              <a:rPr lang="en-US" altLang="x-none" dirty="0"/>
              <a:t>Most commonly known type of auction:</a:t>
            </a:r>
          </a:p>
          <a:p>
            <a:pPr lvl="1" eaLnBrk="1" hangingPunct="1">
              <a:lnSpc>
                <a:spcPct val="90000"/>
              </a:lnSpc>
            </a:pPr>
            <a:r>
              <a:rPr lang="en-US" altLang="x-none" i="1" dirty="0">
                <a:solidFill>
                  <a:srgbClr val="1E0AFF"/>
                </a:solidFill>
              </a:rPr>
              <a:t>First price</a:t>
            </a:r>
          </a:p>
          <a:p>
            <a:pPr lvl="1" eaLnBrk="1" hangingPunct="1">
              <a:lnSpc>
                <a:spcPct val="90000"/>
              </a:lnSpc>
            </a:pPr>
            <a:r>
              <a:rPr lang="en-US" altLang="x-none" i="1" dirty="0">
                <a:solidFill>
                  <a:srgbClr val="1E0AFF"/>
                </a:solidFill>
              </a:rPr>
              <a:t>Open cry</a:t>
            </a:r>
          </a:p>
          <a:p>
            <a:pPr lvl="1" eaLnBrk="1" hangingPunct="1">
              <a:lnSpc>
                <a:spcPct val="90000"/>
              </a:lnSpc>
            </a:pPr>
            <a:r>
              <a:rPr lang="en-US" altLang="x-none" i="1" dirty="0">
                <a:solidFill>
                  <a:srgbClr val="1E0AFF"/>
                </a:solidFill>
              </a:rPr>
              <a:t>Ascending</a:t>
            </a:r>
            <a:endParaRPr lang="en-US" altLang="x-none" dirty="0">
              <a:solidFill>
                <a:srgbClr val="1E0AFF"/>
              </a:solidFill>
            </a:endParaRPr>
          </a:p>
          <a:p>
            <a:pPr eaLnBrk="1" hangingPunct="1">
              <a:lnSpc>
                <a:spcPct val="90000"/>
              </a:lnSpc>
            </a:pPr>
            <a:r>
              <a:rPr lang="en-US" altLang="x-none" dirty="0"/>
              <a:t>Dominant strategy is for agent to successively bid a small amount more than the current highest bid until it reaches their valuation, then withdraw</a:t>
            </a:r>
          </a:p>
          <a:p>
            <a:pPr eaLnBrk="1" hangingPunct="1">
              <a:lnSpc>
                <a:spcPct val="90000"/>
              </a:lnSpc>
            </a:pPr>
            <a:r>
              <a:rPr lang="en-US" altLang="x-none" dirty="0"/>
              <a:t>Susceptible to:</a:t>
            </a:r>
          </a:p>
          <a:p>
            <a:pPr lvl="1" eaLnBrk="1" hangingPunct="1">
              <a:lnSpc>
                <a:spcPct val="90000"/>
              </a:lnSpc>
            </a:pPr>
            <a:r>
              <a:rPr lang="en-US" altLang="x-none" i="1" dirty="0">
                <a:solidFill>
                  <a:srgbClr val="1E0AFF"/>
                </a:solidFill>
              </a:rPr>
              <a:t>Winner’s curse</a:t>
            </a:r>
          </a:p>
          <a:p>
            <a:pPr lvl="1" eaLnBrk="1" hangingPunct="1">
              <a:lnSpc>
                <a:spcPct val="90000"/>
              </a:lnSpc>
            </a:pPr>
            <a:r>
              <a:rPr lang="en-US" altLang="x-none" i="1" dirty="0">
                <a:solidFill>
                  <a:srgbClr val="1E0AFF"/>
                </a:solidFill>
              </a:rPr>
              <a:t>Shill-bidding</a:t>
            </a:r>
          </a:p>
        </p:txBody>
      </p:sp>
      <p:sp>
        <p:nvSpPr>
          <p:cNvPr id="5" name="Slide Number Placeholder 3">
            <a:extLst>
              <a:ext uri="{FF2B5EF4-FFF2-40B4-BE49-F238E27FC236}">
                <a16:creationId xmlns:a16="http://schemas.microsoft.com/office/drawing/2014/main" id="{46B1DC0D-3BAB-104E-9218-F0419549F80F}"/>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10</a:t>
            </a:fld>
            <a:endParaRPr lang="de-DE"/>
          </a:p>
        </p:txBody>
      </p:sp>
    </p:spTree>
    <p:extLst>
      <p:ext uri="{BB962C8B-B14F-4D97-AF65-F5344CB8AC3E}">
        <p14:creationId xmlns:p14="http://schemas.microsoft.com/office/powerpoint/2010/main" val="391685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altLang="x-none"/>
              <a:t>Dutch Auctions</a:t>
            </a:r>
          </a:p>
        </p:txBody>
      </p:sp>
      <p:sp>
        <p:nvSpPr>
          <p:cNvPr id="116739" name="Rectangle 3"/>
          <p:cNvSpPr>
            <a:spLocks noGrp="1" noChangeArrowheads="1"/>
          </p:cNvSpPr>
          <p:nvPr>
            <p:ph type="body" idx="1"/>
          </p:nvPr>
        </p:nvSpPr>
        <p:spPr>
          <a:xfrm>
            <a:off x="609600" y="1143000"/>
            <a:ext cx="7772400" cy="4987925"/>
          </a:xfrm>
        </p:spPr>
        <p:txBody>
          <a:bodyPr/>
          <a:lstStyle/>
          <a:p>
            <a:pPr marL="0" indent="0" eaLnBrk="1" hangingPunct="1">
              <a:buNone/>
              <a:defRPr/>
            </a:pPr>
            <a:r>
              <a:rPr lang="en-US" altLang="x-none" dirty="0"/>
              <a:t>Dutch auctions are examples of </a:t>
            </a:r>
            <a:br>
              <a:rPr lang="en-US" altLang="x-none" dirty="0"/>
            </a:br>
            <a:r>
              <a:rPr lang="en-US" altLang="x-none" i="1" dirty="0">
                <a:solidFill>
                  <a:srgbClr val="1E0AFF"/>
                </a:solidFill>
              </a:rPr>
              <a:t>open-cry descending </a:t>
            </a:r>
            <a:r>
              <a:rPr lang="en-US" altLang="x-none" dirty="0"/>
              <a:t>auctions:</a:t>
            </a:r>
          </a:p>
          <a:p>
            <a:pPr eaLnBrk="1" hangingPunct="1">
              <a:defRPr/>
            </a:pPr>
            <a:r>
              <a:rPr lang="en-US" altLang="x-none" dirty="0"/>
              <a:t>Auctioneer starts by offering good </a:t>
            </a:r>
            <a:br>
              <a:rPr lang="en-US" altLang="x-none" dirty="0"/>
            </a:br>
            <a:r>
              <a:rPr lang="en-US" altLang="x-none" dirty="0"/>
              <a:t>at artificially high value</a:t>
            </a:r>
          </a:p>
          <a:p>
            <a:pPr eaLnBrk="1" hangingPunct="1">
              <a:defRPr/>
            </a:pPr>
            <a:r>
              <a:rPr lang="en-US" altLang="x-none" dirty="0"/>
              <a:t>Auctioneer lowers offer price until some agent makes a bid equal to the current offer price</a:t>
            </a:r>
          </a:p>
          <a:p>
            <a:pPr eaLnBrk="1" hangingPunct="1">
              <a:defRPr/>
            </a:pPr>
            <a:r>
              <a:rPr lang="en-US" altLang="x-none" dirty="0"/>
              <a:t>Good is then allocated to the agent </a:t>
            </a:r>
            <a:br>
              <a:rPr lang="en-US" altLang="x-none" dirty="0"/>
            </a:br>
            <a:r>
              <a:rPr lang="en-US" altLang="x-none" dirty="0"/>
              <a:t>that made the offer</a:t>
            </a:r>
          </a:p>
        </p:txBody>
      </p:sp>
      <p:sp>
        <p:nvSpPr>
          <p:cNvPr id="5" name="Slide Number Placeholder 3">
            <a:extLst>
              <a:ext uri="{FF2B5EF4-FFF2-40B4-BE49-F238E27FC236}">
                <a16:creationId xmlns:a16="http://schemas.microsoft.com/office/drawing/2014/main" id="{6ACC6C09-44EF-D24A-B3E1-84802C5D7DDD}"/>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11</a:t>
            </a:fld>
            <a:endParaRPr lang="de-DE"/>
          </a:p>
        </p:txBody>
      </p:sp>
    </p:spTree>
    <p:extLst>
      <p:ext uri="{BB962C8B-B14F-4D97-AF65-F5344CB8AC3E}">
        <p14:creationId xmlns:p14="http://schemas.microsoft.com/office/powerpoint/2010/main" val="167913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336223" y="260648"/>
            <a:ext cx="8294971" cy="576064"/>
          </a:xfrm>
        </p:spPr>
        <p:txBody>
          <a:bodyPr/>
          <a:lstStyle/>
          <a:p>
            <a:pPr eaLnBrk="1" hangingPunct="1"/>
            <a:r>
              <a:rPr lang="en-US" sz="2800" dirty="0">
                <a:latin typeface="Myriad Pro" charset="0"/>
                <a:ea typeface="Myriad Pro" charset="0"/>
                <a:cs typeface="Myriad Pro" charset="0"/>
              </a:rPr>
              <a:t>Game Theory: Describing the Interaction of Agents</a:t>
            </a:r>
          </a:p>
        </p:txBody>
      </p:sp>
      <p:sp>
        <p:nvSpPr>
          <p:cNvPr id="23554" name="Rectangle 3"/>
          <p:cNvSpPr>
            <a:spLocks noGrp="1" noChangeArrowheads="1"/>
          </p:cNvSpPr>
          <p:nvPr>
            <p:ph type="body" idx="1"/>
          </p:nvPr>
        </p:nvSpPr>
        <p:spPr>
          <a:xfrm>
            <a:off x="483208" y="1268760"/>
            <a:ext cx="8001000" cy="4152900"/>
          </a:xfrm>
        </p:spPr>
        <p:txBody>
          <a:bodyPr/>
          <a:lstStyle/>
          <a:p>
            <a:pPr marL="0" indent="0" eaLnBrk="1" hangingPunct="1">
              <a:lnSpc>
                <a:spcPct val="90000"/>
              </a:lnSpc>
              <a:buNone/>
            </a:pPr>
            <a:r>
              <a:rPr lang="en-US" dirty="0">
                <a:solidFill>
                  <a:srgbClr val="1E0AFF"/>
                </a:solidFill>
                <a:latin typeface="Myriad Pro" charset="0"/>
                <a:ea typeface="Myriad Pro" charset="0"/>
                <a:cs typeface="Myriad Pro" charset="0"/>
              </a:rPr>
              <a:t>A game:</a:t>
            </a:r>
            <a:r>
              <a:rPr lang="en-US" sz="2800" dirty="0">
                <a:solidFill>
                  <a:srgbClr val="1E0AFF"/>
                </a:solidFill>
                <a:latin typeface="Myriad Pro" charset="0"/>
                <a:ea typeface="Myriad Pro" charset="0"/>
                <a:cs typeface="Myriad Pro" charset="0"/>
              </a:rPr>
              <a:t> </a:t>
            </a:r>
            <a:r>
              <a:rPr lang="en-US" sz="2800" dirty="0">
                <a:latin typeface="Myriad Pro" charset="0"/>
                <a:ea typeface="Myriad Pro" charset="0"/>
                <a:cs typeface="Myriad Pro" charset="0"/>
              </a:rPr>
              <a:t>Formal representation of a situation of strategic interdependence</a:t>
            </a:r>
          </a:p>
          <a:p>
            <a:pPr eaLnBrk="1" hangingPunct="1">
              <a:lnSpc>
                <a:spcPct val="90000"/>
              </a:lnSpc>
            </a:pPr>
            <a:r>
              <a:rPr lang="en-US" dirty="0">
                <a:latin typeface="Myriad Pro" charset="0"/>
                <a:ea typeface="Myriad Pro" charset="0"/>
                <a:cs typeface="Myriad Pro" charset="0"/>
              </a:rPr>
              <a:t>Set of </a:t>
            </a:r>
            <a:r>
              <a:rPr lang="en-US" dirty="0">
                <a:solidFill>
                  <a:srgbClr val="1E0AFF"/>
                </a:solidFill>
                <a:latin typeface="Myriad Pro" charset="0"/>
                <a:ea typeface="Myriad Pro" charset="0"/>
                <a:cs typeface="Myriad Pro" charset="0"/>
              </a:rPr>
              <a:t>agents</a:t>
            </a:r>
            <a:r>
              <a:rPr lang="en-US" dirty="0">
                <a:latin typeface="Myriad Pro" charset="0"/>
                <a:ea typeface="Myriad Pro" charset="0"/>
                <a:cs typeface="Myriad Pro" charset="0"/>
              </a:rPr>
              <a:t>, </a:t>
            </a:r>
            <a:r>
              <a:rPr lang="en-US" dirty="0">
                <a:solidFill>
                  <a:srgbClr val="008380"/>
                </a:solidFill>
                <a:latin typeface="Myriad Pro" charset="0"/>
                <a:ea typeface="Myriad Pro" charset="0"/>
                <a:cs typeface="Myriad Pro" charset="0"/>
              </a:rPr>
              <a:t>I (|I|=n)</a:t>
            </a:r>
          </a:p>
          <a:p>
            <a:pPr lvl="1" eaLnBrk="1" hangingPunct="1">
              <a:lnSpc>
                <a:spcPct val="90000"/>
              </a:lnSpc>
            </a:pPr>
            <a:r>
              <a:rPr lang="en-US" sz="2200" dirty="0">
                <a:latin typeface="Myriad Pro" charset="0"/>
                <a:ea typeface="Myriad Pro" charset="0"/>
                <a:cs typeface="Myriad Pro" charset="0"/>
              </a:rPr>
              <a:t>Aka players</a:t>
            </a:r>
          </a:p>
          <a:p>
            <a:pPr eaLnBrk="1" hangingPunct="1">
              <a:lnSpc>
                <a:spcPct val="90000"/>
              </a:lnSpc>
            </a:pPr>
            <a:r>
              <a:rPr lang="en-US" dirty="0">
                <a:latin typeface="Myriad Pro" charset="0"/>
                <a:ea typeface="Myriad Pro" charset="0"/>
                <a:cs typeface="Myriad Pro" charset="0"/>
              </a:rPr>
              <a:t>Each agent</a:t>
            </a:r>
            <a:r>
              <a:rPr lang="en-US" dirty="0">
                <a:solidFill>
                  <a:srgbClr val="008380"/>
                </a:solidFill>
                <a:latin typeface="Myriad Pro" charset="0"/>
                <a:ea typeface="Myriad Pro" charset="0"/>
                <a:cs typeface="Myriad Pro" charset="0"/>
              </a:rPr>
              <a:t>, j,</a:t>
            </a:r>
            <a:r>
              <a:rPr lang="en-US" dirty="0">
                <a:latin typeface="Myriad Pro" charset="0"/>
                <a:ea typeface="Myriad Pro" charset="0"/>
                <a:cs typeface="Myriad Pro" charset="0"/>
              </a:rPr>
              <a:t>  has a set of </a:t>
            </a:r>
            <a:r>
              <a:rPr lang="en-US" dirty="0">
                <a:solidFill>
                  <a:srgbClr val="1E0AFF"/>
                </a:solidFill>
                <a:latin typeface="Myriad Pro" charset="0"/>
                <a:ea typeface="Myriad Pro" charset="0"/>
                <a:cs typeface="Myriad Pro" charset="0"/>
              </a:rPr>
              <a:t>actions</a:t>
            </a:r>
            <a:r>
              <a:rPr lang="en-US" dirty="0">
                <a:latin typeface="Myriad Pro" charset="0"/>
                <a:ea typeface="Myriad Pro" charset="0"/>
                <a:cs typeface="Myriad Pro" charset="0"/>
              </a:rPr>
              <a:t>, </a:t>
            </a:r>
            <a:r>
              <a:rPr lang="en-US" dirty="0" err="1">
                <a:solidFill>
                  <a:srgbClr val="008380"/>
                </a:solidFill>
                <a:latin typeface="Myriad Pro" charset="0"/>
                <a:ea typeface="Myriad Pro" charset="0"/>
                <a:cs typeface="Myriad Pro" charset="0"/>
              </a:rPr>
              <a:t>A</a:t>
            </a:r>
            <a:r>
              <a:rPr lang="en-US" baseline="-25000" dirty="0" err="1">
                <a:solidFill>
                  <a:srgbClr val="008380"/>
                </a:solidFill>
                <a:latin typeface="Myriad Pro" charset="0"/>
                <a:ea typeface="Myriad Pro" charset="0"/>
                <a:cs typeface="Myriad Pro" charset="0"/>
              </a:rPr>
              <a:t>j</a:t>
            </a:r>
            <a:endParaRPr lang="en-US" baseline="-25000" dirty="0">
              <a:solidFill>
                <a:srgbClr val="008380"/>
              </a:solidFill>
              <a:latin typeface="Myriad Pro" charset="0"/>
              <a:ea typeface="Myriad Pro" charset="0"/>
              <a:cs typeface="Myriad Pro" charset="0"/>
            </a:endParaRPr>
          </a:p>
          <a:p>
            <a:pPr lvl="1" eaLnBrk="1" hangingPunct="1">
              <a:lnSpc>
                <a:spcPct val="90000"/>
              </a:lnSpc>
            </a:pPr>
            <a:r>
              <a:rPr lang="en-US" sz="2200" dirty="0">
                <a:latin typeface="Myriad Pro" charset="0"/>
                <a:ea typeface="Myriad Pro" charset="0"/>
                <a:cs typeface="Myriad Pro" charset="0"/>
              </a:rPr>
              <a:t>Aka moves</a:t>
            </a:r>
          </a:p>
          <a:p>
            <a:pPr eaLnBrk="1" hangingPunct="1">
              <a:lnSpc>
                <a:spcPct val="90000"/>
              </a:lnSpc>
            </a:pPr>
            <a:r>
              <a:rPr lang="en-US" dirty="0">
                <a:latin typeface="Myriad Pro" charset="0"/>
                <a:ea typeface="Myriad Pro" charset="0"/>
                <a:cs typeface="Myriad Pro" charset="0"/>
              </a:rPr>
              <a:t>Actions define </a:t>
            </a:r>
            <a:r>
              <a:rPr lang="en-US" dirty="0">
                <a:solidFill>
                  <a:srgbClr val="1E0AFF"/>
                </a:solidFill>
                <a:latin typeface="Myriad Pro" charset="0"/>
                <a:ea typeface="Myriad Pro" charset="0"/>
                <a:cs typeface="Myriad Pro" charset="0"/>
              </a:rPr>
              <a:t>outcomes</a:t>
            </a:r>
          </a:p>
          <a:p>
            <a:pPr lvl="1" eaLnBrk="1" hangingPunct="1">
              <a:lnSpc>
                <a:spcPct val="90000"/>
              </a:lnSpc>
            </a:pPr>
            <a:r>
              <a:rPr lang="en-US" sz="2200" dirty="0">
                <a:latin typeface="Myriad Pro" charset="0"/>
                <a:ea typeface="Myriad Pro" charset="0"/>
                <a:cs typeface="Myriad Pro" charset="0"/>
              </a:rPr>
              <a:t>For each possible action there is an outcome.</a:t>
            </a:r>
          </a:p>
          <a:p>
            <a:pPr eaLnBrk="1" hangingPunct="1">
              <a:lnSpc>
                <a:spcPct val="90000"/>
              </a:lnSpc>
            </a:pPr>
            <a:r>
              <a:rPr lang="en-US" dirty="0">
                <a:latin typeface="Myriad Pro" charset="0"/>
                <a:ea typeface="Myriad Pro" charset="0"/>
                <a:cs typeface="Myriad Pro" charset="0"/>
              </a:rPr>
              <a:t>Outcomes define </a:t>
            </a:r>
            <a:r>
              <a:rPr lang="en-US" dirty="0">
                <a:solidFill>
                  <a:srgbClr val="1E0AFF"/>
                </a:solidFill>
                <a:latin typeface="Myriad Pro" charset="0"/>
                <a:ea typeface="Myriad Pro" charset="0"/>
                <a:cs typeface="Myriad Pro" charset="0"/>
              </a:rPr>
              <a:t>payoffs</a:t>
            </a:r>
          </a:p>
          <a:p>
            <a:pPr lvl="1" eaLnBrk="1" hangingPunct="1">
              <a:lnSpc>
                <a:spcPct val="90000"/>
              </a:lnSpc>
            </a:pPr>
            <a:r>
              <a:rPr lang="en-US" sz="2200" dirty="0">
                <a:latin typeface="Myriad Pro" charset="0"/>
                <a:ea typeface="Myriad Pro" charset="0"/>
                <a:cs typeface="Myriad Pro" charset="0"/>
              </a:rPr>
              <a:t>Agents derive utility from different outcomes</a:t>
            </a:r>
          </a:p>
          <a:p>
            <a:pPr lvl="1" eaLnBrk="1" hangingPunct="1">
              <a:lnSpc>
                <a:spcPct val="90000"/>
              </a:lnSpc>
            </a:pPr>
            <a:endParaRPr lang="en-US" sz="2400" dirty="0">
              <a:latin typeface="Myriad Pro" charset="0"/>
              <a:ea typeface="Myriad Pro" charset="0"/>
              <a:cs typeface="Myriad Pro" charset="0"/>
            </a:endParaRPr>
          </a:p>
        </p:txBody>
      </p:sp>
      <p:sp>
        <p:nvSpPr>
          <p:cNvPr id="4" name="Slide Number Placeholder 3">
            <a:extLst>
              <a:ext uri="{FF2B5EF4-FFF2-40B4-BE49-F238E27FC236}">
                <a16:creationId xmlns:a16="http://schemas.microsoft.com/office/drawing/2014/main" id="{9F82471B-4F18-754E-A91F-CBEB2030F44B}"/>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12</a:t>
            </a:fld>
            <a:endParaRPr lang="de-DE"/>
          </a:p>
        </p:txBody>
      </p:sp>
    </p:spTree>
    <p:extLst>
      <p:ext uri="{BB962C8B-B14F-4D97-AF65-F5344CB8AC3E}">
        <p14:creationId xmlns:p14="http://schemas.microsoft.com/office/powerpoint/2010/main" val="153425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284609" y="279326"/>
            <a:ext cx="8574782" cy="1143000"/>
          </a:xfrm>
        </p:spPr>
        <p:txBody>
          <a:bodyPr/>
          <a:lstStyle/>
          <a:p>
            <a:pPr eaLnBrk="1" hangingPunct="1"/>
            <a:r>
              <a:rPr lang="en-US" dirty="0">
                <a:latin typeface="Myriad Pro" charset="0"/>
                <a:ea typeface="Myriad Pro" charset="0"/>
                <a:cs typeface="Myriad Pro" charset="0"/>
              </a:rPr>
              <a:t>Normal form game* </a:t>
            </a:r>
            <a:r>
              <a:rPr lang="en-US" sz="2800" dirty="0">
                <a:latin typeface="Myriad Pro" charset="0"/>
                <a:ea typeface="Myriad Pro" charset="0"/>
                <a:cs typeface="Myriad Pro" charset="0"/>
              </a:rPr>
              <a:t>(matching pennies)</a:t>
            </a:r>
          </a:p>
        </p:txBody>
      </p:sp>
      <p:sp>
        <p:nvSpPr>
          <p:cNvPr id="25602" name="Line 3"/>
          <p:cNvSpPr>
            <a:spLocks noChangeShapeType="1"/>
          </p:cNvSpPr>
          <p:nvPr/>
        </p:nvSpPr>
        <p:spPr bwMode="auto">
          <a:xfrm>
            <a:off x="2438400" y="4108376"/>
            <a:ext cx="42672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25603" name="Line 4"/>
          <p:cNvSpPr>
            <a:spLocks noChangeShapeType="1"/>
          </p:cNvSpPr>
          <p:nvPr/>
        </p:nvSpPr>
        <p:spPr bwMode="auto">
          <a:xfrm>
            <a:off x="4572000" y="2203376"/>
            <a:ext cx="0" cy="3733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25604" name="Rectangle 6"/>
          <p:cNvSpPr>
            <a:spLocks noChangeArrowheads="1"/>
          </p:cNvSpPr>
          <p:nvPr/>
        </p:nvSpPr>
        <p:spPr bwMode="auto">
          <a:xfrm>
            <a:off x="2400300" y="2203376"/>
            <a:ext cx="4343400" cy="37338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ea typeface="Myriad Pro" charset="0"/>
              <a:cs typeface="Myriad Pro" charset="0"/>
            </a:endParaRPr>
          </a:p>
        </p:txBody>
      </p:sp>
      <p:sp>
        <p:nvSpPr>
          <p:cNvPr id="25605" name="Text Box 7"/>
          <p:cNvSpPr txBox="1">
            <a:spLocks noChangeArrowheads="1"/>
          </p:cNvSpPr>
          <p:nvPr/>
        </p:nvSpPr>
        <p:spPr bwMode="auto">
          <a:xfrm>
            <a:off x="288925" y="3773414"/>
            <a:ext cx="119616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008000"/>
                </a:solidFill>
                <a:latin typeface="Myriad Pro" charset="0"/>
                <a:ea typeface="Myriad Pro" charset="0"/>
                <a:cs typeface="Myriad Pro" charset="0"/>
              </a:rPr>
              <a:t>Agent 1</a:t>
            </a:r>
          </a:p>
        </p:txBody>
      </p:sp>
      <p:sp>
        <p:nvSpPr>
          <p:cNvPr id="25606" name="Text Box 8"/>
          <p:cNvSpPr txBox="1">
            <a:spLocks noChangeArrowheads="1"/>
          </p:cNvSpPr>
          <p:nvPr/>
        </p:nvSpPr>
        <p:spPr bwMode="auto">
          <a:xfrm>
            <a:off x="3938588" y="1365176"/>
            <a:ext cx="119616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CC0000"/>
                </a:solidFill>
                <a:latin typeface="Myriad Pro" charset="0"/>
                <a:ea typeface="Myriad Pro" charset="0"/>
                <a:cs typeface="Myriad Pro" charset="0"/>
              </a:rPr>
              <a:t>Agent 2</a:t>
            </a:r>
          </a:p>
        </p:txBody>
      </p:sp>
      <p:sp>
        <p:nvSpPr>
          <p:cNvPr id="25607" name="Text Box 9"/>
          <p:cNvSpPr txBox="1">
            <a:spLocks noChangeArrowheads="1"/>
          </p:cNvSpPr>
          <p:nvPr/>
        </p:nvSpPr>
        <p:spPr bwMode="auto">
          <a:xfrm>
            <a:off x="1584325" y="2859014"/>
            <a:ext cx="1158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H</a:t>
            </a:r>
          </a:p>
        </p:txBody>
      </p:sp>
      <p:sp>
        <p:nvSpPr>
          <p:cNvPr id="25608" name="Text Box 10"/>
          <p:cNvSpPr txBox="1">
            <a:spLocks noChangeArrowheads="1"/>
          </p:cNvSpPr>
          <p:nvPr/>
        </p:nvSpPr>
        <p:spPr bwMode="auto">
          <a:xfrm>
            <a:off x="3276600" y="1517576"/>
            <a:ext cx="3850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H</a:t>
            </a:r>
          </a:p>
        </p:txBody>
      </p:sp>
      <p:sp>
        <p:nvSpPr>
          <p:cNvPr id="25609" name="Text Box 11"/>
          <p:cNvSpPr txBox="1">
            <a:spLocks noChangeArrowheads="1"/>
          </p:cNvSpPr>
          <p:nvPr/>
        </p:nvSpPr>
        <p:spPr bwMode="auto">
          <a:xfrm>
            <a:off x="1665288" y="4870376"/>
            <a:ext cx="33695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T</a:t>
            </a:r>
          </a:p>
        </p:txBody>
      </p:sp>
      <p:sp>
        <p:nvSpPr>
          <p:cNvPr id="25610" name="Text Box 12"/>
          <p:cNvSpPr txBox="1">
            <a:spLocks noChangeArrowheads="1"/>
          </p:cNvSpPr>
          <p:nvPr/>
        </p:nvSpPr>
        <p:spPr bwMode="auto">
          <a:xfrm>
            <a:off x="5638800" y="1517576"/>
            <a:ext cx="33695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T</a:t>
            </a:r>
          </a:p>
        </p:txBody>
      </p:sp>
      <p:sp>
        <p:nvSpPr>
          <p:cNvPr id="25611" name="Text Box 13"/>
          <p:cNvSpPr txBox="1">
            <a:spLocks noChangeArrowheads="1"/>
          </p:cNvSpPr>
          <p:nvPr/>
        </p:nvSpPr>
        <p:spPr bwMode="auto">
          <a:xfrm>
            <a:off x="2971800" y="3041576"/>
            <a:ext cx="914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a:solidFill>
                  <a:srgbClr val="008000"/>
                </a:solidFill>
                <a:latin typeface="Myriad Pro" charset="0"/>
                <a:ea typeface="Myriad Pro" charset="0"/>
                <a:cs typeface="Myriad Pro" charset="0"/>
              </a:rPr>
              <a:t>-1</a:t>
            </a:r>
            <a:r>
              <a:rPr lang="en-US" sz="2800" i="0">
                <a:latin typeface="Myriad Pro" charset="0"/>
                <a:ea typeface="Myriad Pro" charset="0"/>
                <a:cs typeface="Myriad Pro" charset="0"/>
              </a:rPr>
              <a:t>, </a:t>
            </a:r>
            <a:r>
              <a:rPr lang="en-US" sz="2800" i="0">
                <a:solidFill>
                  <a:srgbClr val="CC0000"/>
                </a:solidFill>
                <a:latin typeface="Myriad Pro" charset="0"/>
                <a:ea typeface="Myriad Pro" charset="0"/>
                <a:cs typeface="Myriad Pro" charset="0"/>
              </a:rPr>
              <a:t>1</a:t>
            </a:r>
          </a:p>
        </p:txBody>
      </p:sp>
      <p:sp>
        <p:nvSpPr>
          <p:cNvPr id="25612" name="Text Box 14"/>
          <p:cNvSpPr txBox="1">
            <a:spLocks noChangeArrowheads="1"/>
          </p:cNvSpPr>
          <p:nvPr/>
        </p:nvSpPr>
        <p:spPr bwMode="auto">
          <a:xfrm>
            <a:off x="5257800" y="4794176"/>
            <a:ext cx="914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a:solidFill>
                  <a:srgbClr val="008000"/>
                </a:solidFill>
                <a:latin typeface="Myriad Pro" charset="0"/>
                <a:ea typeface="Myriad Pro" charset="0"/>
                <a:cs typeface="Myriad Pro" charset="0"/>
              </a:rPr>
              <a:t>-1</a:t>
            </a:r>
            <a:r>
              <a:rPr lang="en-US" sz="2800" i="0">
                <a:latin typeface="Myriad Pro" charset="0"/>
                <a:ea typeface="Myriad Pro" charset="0"/>
                <a:cs typeface="Myriad Pro" charset="0"/>
              </a:rPr>
              <a:t>, </a:t>
            </a:r>
            <a:r>
              <a:rPr lang="en-US" sz="2800" i="0">
                <a:solidFill>
                  <a:srgbClr val="CC0000"/>
                </a:solidFill>
                <a:latin typeface="Myriad Pro" charset="0"/>
                <a:ea typeface="Myriad Pro" charset="0"/>
                <a:cs typeface="Myriad Pro" charset="0"/>
              </a:rPr>
              <a:t>1</a:t>
            </a:r>
          </a:p>
        </p:txBody>
      </p:sp>
      <p:sp>
        <p:nvSpPr>
          <p:cNvPr id="25613" name="Text Box 15"/>
          <p:cNvSpPr txBox="1">
            <a:spLocks noChangeArrowheads="1"/>
          </p:cNvSpPr>
          <p:nvPr/>
        </p:nvSpPr>
        <p:spPr bwMode="auto">
          <a:xfrm>
            <a:off x="5257800" y="3041576"/>
            <a:ext cx="914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a:solidFill>
                  <a:srgbClr val="008000"/>
                </a:solidFill>
                <a:latin typeface="Myriad Pro" charset="0"/>
                <a:ea typeface="Myriad Pro" charset="0"/>
                <a:cs typeface="Myriad Pro" charset="0"/>
              </a:rPr>
              <a:t>1</a:t>
            </a:r>
            <a:r>
              <a:rPr lang="en-US" sz="2800" i="0">
                <a:latin typeface="Myriad Pro" charset="0"/>
                <a:ea typeface="Myriad Pro" charset="0"/>
                <a:cs typeface="Myriad Pro" charset="0"/>
              </a:rPr>
              <a:t>, </a:t>
            </a:r>
            <a:r>
              <a:rPr lang="en-US" sz="2800" i="0">
                <a:solidFill>
                  <a:srgbClr val="CC0000"/>
                </a:solidFill>
                <a:latin typeface="Myriad Pro" charset="0"/>
                <a:ea typeface="Myriad Pro" charset="0"/>
                <a:cs typeface="Myriad Pro" charset="0"/>
              </a:rPr>
              <a:t>-1</a:t>
            </a:r>
          </a:p>
        </p:txBody>
      </p:sp>
      <p:sp>
        <p:nvSpPr>
          <p:cNvPr id="25614" name="Text Box 16"/>
          <p:cNvSpPr txBox="1">
            <a:spLocks noChangeArrowheads="1"/>
          </p:cNvSpPr>
          <p:nvPr/>
        </p:nvSpPr>
        <p:spPr bwMode="auto">
          <a:xfrm>
            <a:off x="2971800" y="4870376"/>
            <a:ext cx="914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a:solidFill>
                  <a:srgbClr val="008000"/>
                </a:solidFill>
                <a:latin typeface="Myriad Pro" charset="0"/>
                <a:ea typeface="Myriad Pro" charset="0"/>
                <a:cs typeface="Myriad Pro" charset="0"/>
              </a:rPr>
              <a:t>1</a:t>
            </a:r>
            <a:r>
              <a:rPr lang="en-US" sz="2800" i="0">
                <a:latin typeface="Myriad Pro" charset="0"/>
                <a:ea typeface="Myriad Pro" charset="0"/>
                <a:cs typeface="Myriad Pro" charset="0"/>
              </a:rPr>
              <a:t>, </a:t>
            </a:r>
            <a:r>
              <a:rPr lang="en-US" sz="2800" i="0">
                <a:solidFill>
                  <a:srgbClr val="CC0000"/>
                </a:solidFill>
                <a:latin typeface="Myriad Pro" charset="0"/>
                <a:ea typeface="Myriad Pro" charset="0"/>
                <a:cs typeface="Myriad Pro" charset="0"/>
              </a:rPr>
              <a:t>-1</a:t>
            </a:r>
          </a:p>
        </p:txBody>
      </p:sp>
      <p:sp>
        <p:nvSpPr>
          <p:cNvPr id="25615" name="Text Box 17"/>
          <p:cNvSpPr txBox="1">
            <a:spLocks noChangeArrowheads="1"/>
          </p:cNvSpPr>
          <p:nvPr/>
        </p:nvSpPr>
        <p:spPr bwMode="auto">
          <a:xfrm>
            <a:off x="2915816" y="6302301"/>
            <a:ext cx="4495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1800" i="0" dirty="0">
                <a:latin typeface="Myriad Pro" charset="0"/>
                <a:ea typeface="Myriad Pro" charset="0"/>
                <a:cs typeface="Myriad Pro" charset="0"/>
              </a:rPr>
              <a:t>*Aka strategic form, matrix form</a:t>
            </a:r>
          </a:p>
        </p:txBody>
      </p:sp>
      <p:sp>
        <p:nvSpPr>
          <p:cNvPr id="25616" name="Text Box 18"/>
          <p:cNvSpPr txBox="1">
            <a:spLocks noChangeArrowheads="1"/>
          </p:cNvSpPr>
          <p:nvPr/>
        </p:nvSpPr>
        <p:spPr bwMode="auto">
          <a:xfrm>
            <a:off x="381000" y="1974776"/>
            <a:ext cx="1600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a:latin typeface="Myriad Pro" charset="0"/>
                <a:ea typeface="Myriad Pro" charset="0"/>
                <a:cs typeface="Myriad Pro" charset="0"/>
              </a:rPr>
              <a:t>Action</a:t>
            </a:r>
          </a:p>
        </p:txBody>
      </p:sp>
      <p:sp>
        <p:nvSpPr>
          <p:cNvPr id="25617" name="Line 19"/>
          <p:cNvSpPr>
            <a:spLocks noChangeShapeType="1"/>
          </p:cNvSpPr>
          <p:nvPr/>
        </p:nvSpPr>
        <p:spPr bwMode="auto">
          <a:xfrm>
            <a:off x="1066800" y="2431976"/>
            <a:ext cx="5334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25618" name="Text Box 20"/>
          <p:cNvSpPr txBox="1">
            <a:spLocks noChangeArrowheads="1"/>
          </p:cNvSpPr>
          <p:nvPr/>
        </p:nvSpPr>
        <p:spPr bwMode="auto">
          <a:xfrm>
            <a:off x="6934200" y="2424039"/>
            <a:ext cx="22098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a:latin typeface="Myriad Pro" charset="0"/>
                <a:ea typeface="Myriad Pro" charset="0"/>
                <a:cs typeface="Myriad Pro" charset="0"/>
              </a:rPr>
              <a:t>Outcome</a:t>
            </a:r>
          </a:p>
        </p:txBody>
      </p:sp>
      <p:sp>
        <p:nvSpPr>
          <p:cNvPr id="25619" name="Text Box 21"/>
          <p:cNvSpPr txBox="1">
            <a:spLocks noChangeArrowheads="1"/>
          </p:cNvSpPr>
          <p:nvPr/>
        </p:nvSpPr>
        <p:spPr bwMode="auto">
          <a:xfrm>
            <a:off x="6934200" y="3574976"/>
            <a:ext cx="2209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a:latin typeface="Myriad Pro" charset="0"/>
                <a:ea typeface="Myriad Pro" charset="0"/>
                <a:cs typeface="Myriad Pro" charset="0"/>
              </a:rPr>
              <a:t>Payoffs</a:t>
            </a:r>
          </a:p>
        </p:txBody>
      </p:sp>
      <p:sp>
        <p:nvSpPr>
          <p:cNvPr id="25620" name="Line 22"/>
          <p:cNvSpPr>
            <a:spLocks noChangeShapeType="1"/>
          </p:cNvSpPr>
          <p:nvPr/>
        </p:nvSpPr>
        <p:spPr bwMode="auto">
          <a:xfrm rot="-170199" flipH="1" flipV="1">
            <a:off x="5791200" y="3727376"/>
            <a:ext cx="114300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25621" name="Line 23"/>
          <p:cNvSpPr>
            <a:spLocks noChangeShapeType="1"/>
          </p:cNvSpPr>
          <p:nvPr/>
        </p:nvSpPr>
        <p:spPr bwMode="auto">
          <a:xfrm flipH="1">
            <a:off x="6019800" y="2660576"/>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25622" name="AutoShape 24"/>
          <p:cNvSpPr>
            <a:spLocks/>
          </p:cNvSpPr>
          <p:nvPr/>
        </p:nvSpPr>
        <p:spPr bwMode="auto">
          <a:xfrm rot="16228085" flipV="1">
            <a:off x="5486400" y="3117776"/>
            <a:ext cx="304800" cy="914400"/>
          </a:xfrm>
          <a:prstGeom prst="leftBrace">
            <a:avLst>
              <a:gd name="adj1" fmla="val 25000"/>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ea typeface="Myriad Pro" charset="0"/>
              <a:cs typeface="Myriad Pro" charset="0"/>
            </a:endParaRPr>
          </a:p>
        </p:txBody>
      </p:sp>
      <p:sp>
        <p:nvSpPr>
          <p:cNvPr id="24" name="Slide Number Placeholder 3">
            <a:extLst>
              <a:ext uri="{FF2B5EF4-FFF2-40B4-BE49-F238E27FC236}">
                <a16:creationId xmlns:a16="http://schemas.microsoft.com/office/drawing/2014/main" id="{848D67A2-293E-0649-BF51-6181D678E4AE}"/>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13</a:t>
            </a:fld>
            <a:endParaRPr lang="de-DE"/>
          </a:p>
        </p:txBody>
      </p:sp>
    </p:spTree>
    <p:extLst>
      <p:ext uri="{BB962C8B-B14F-4D97-AF65-F5344CB8AC3E}">
        <p14:creationId xmlns:p14="http://schemas.microsoft.com/office/powerpoint/2010/main" val="151591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04800" y="266700"/>
            <a:ext cx="7772400" cy="1143000"/>
          </a:xfrm>
        </p:spPr>
        <p:txBody>
          <a:bodyPr/>
          <a:lstStyle/>
          <a:p>
            <a:pPr eaLnBrk="1" hangingPunct="1"/>
            <a:r>
              <a:rPr lang="en-US">
                <a:latin typeface="Myriad Pro" charset="0"/>
                <a:ea typeface="Myriad Pro" charset="0"/>
                <a:cs typeface="Myriad Pro" charset="0"/>
              </a:rPr>
              <a:t>Extensive form game </a:t>
            </a:r>
            <a:r>
              <a:rPr lang="en-US" sz="2800">
                <a:latin typeface="Myriad Pro" charset="0"/>
                <a:ea typeface="Myriad Pro" charset="0"/>
                <a:cs typeface="Myriad Pro" charset="0"/>
              </a:rPr>
              <a:t>(matching pennies)</a:t>
            </a:r>
          </a:p>
        </p:txBody>
      </p:sp>
      <p:sp>
        <p:nvSpPr>
          <p:cNvPr id="27650" name="Oval 3"/>
          <p:cNvSpPr>
            <a:spLocks noChangeArrowheads="1"/>
          </p:cNvSpPr>
          <p:nvPr/>
        </p:nvSpPr>
        <p:spPr bwMode="auto">
          <a:xfrm>
            <a:off x="3657600" y="2913112"/>
            <a:ext cx="228600" cy="381000"/>
          </a:xfrm>
          <a:prstGeom prst="ellipse">
            <a:avLst/>
          </a:prstGeom>
          <a:solidFill>
            <a:srgbClr val="008000"/>
          </a:solidFill>
          <a:ln w="28575">
            <a:solidFill>
              <a:schemeClr val="tx1"/>
            </a:solidFill>
            <a:round/>
            <a:headEnd/>
            <a:tailEnd/>
          </a:ln>
        </p:spPr>
        <p:txBody>
          <a:bodyPr wrap="none" anchor="ctr"/>
          <a:lstStyle/>
          <a:p>
            <a:endParaRPr lang="en-US">
              <a:ea typeface="Myriad Pro" charset="0"/>
              <a:cs typeface="Myriad Pro" charset="0"/>
            </a:endParaRPr>
          </a:p>
        </p:txBody>
      </p:sp>
      <p:sp>
        <p:nvSpPr>
          <p:cNvPr id="27651" name="Oval 4"/>
          <p:cNvSpPr>
            <a:spLocks noChangeArrowheads="1"/>
          </p:cNvSpPr>
          <p:nvPr/>
        </p:nvSpPr>
        <p:spPr bwMode="auto">
          <a:xfrm>
            <a:off x="4343400" y="1770112"/>
            <a:ext cx="228600" cy="381000"/>
          </a:xfrm>
          <a:prstGeom prst="ellipse">
            <a:avLst/>
          </a:prstGeom>
          <a:solidFill>
            <a:srgbClr val="CC0000"/>
          </a:solidFill>
          <a:ln w="28575">
            <a:solidFill>
              <a:schemeClr val="tx1"/>
            </a:solidFill>
            <a:round/>
            <a:headEnd/>
            <a:tailEnd/>
          </a:ln>
        </p:spPr>
        <p:txBody>
          <a:bodyPr wrap="none" anchor="ctr"/>
          <a:lstStyle/>
          <a:p>
            <a:endParaRPr lang="en-US">
              <a:ea typeface="Myriad Pro" charset="0"/>
              <a:cs typeface="Myriad Pro" charset="0"/>
            </a:endParaRPr>
          </a:p>
        </p:txBody>
      </p:sp>
      <p:sp>
        <p:nvSpPr>
          <p:cNvPr id="27652" name="Oval 5"/>
          <p:cNvSpPr>
            <a:spLocks noChangeArrowheads="1"/>
          </p:cNvSpPr>
          <p:nvPr/>
        </p:nvSpPr>
        <p:spPr bwMode="auto">
          <a:xfrm>
            <a:off x="4953000" y="2913112"/>
            <a:ext cx="228600" cy="381000"/>
          </a:xfrm>
          <a:prstGeom prst="ellipse">
            <a:avLst/>
          </a:prstGeom>
          <a:solidFill>
            <a:srgbClr val="008000"/>
          </a:solidFill>
          <a:ln w="28575">
            <a:solidFill>
              <a:schemeClr val="tx1"/>
            </a:solidFill>
            <a:round/>
            <a:headEnd/>
            <a:tailEnd/>
          </a:ln>
        </p:spPr>
        <p:txBody>
          <a:bodyPr wrap="none" anchor="ctr"/>
          <a:lstStyle/>
          <a:p>
            <a:endParaRPr lang="en-US">
              <a:ea typeface="Myriad Pro" charset="0"/>
              <a:cs typeface="Myriad Pro" charset="0"/>
            </a:endParaRPr>
          </a:p>
        </p:txBody>
      </p:sp>
      <p:sp>
        <p:nvSpPr>
          <p:cNvPr id="27653" name="Oval 6"/>
          <p:cNvSpPr>
            <a:spLocks noChangeArrowheads="1"/>
          </p:cNvSpPr>
          <p:nvPr/>
        </p:nvSpPr>
        <p:spPr bwMode="auto">
          <a:xfrm>
            <a:off x="2971800" y="4284712"/>
            <a:ext cx="152400" cy="228600"/>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sp>
        <p:nvSpPr>
          <p:cNvPr id="27654" name="Oval 7"/>
          <p:cNvSpPr>
            <a:spLocks noChangeArrowheads="1"/>
          </p:cNvSpPr>
          <p:nvPr/>
        </p:nvSpPr>
        <p:spPr bwMode="auto">
          <a:xfrm>
            <a:off x="3886200" y="4284712"/>
            <a:ext cx="152400" cy="228600"/>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sp>
        <p:nvSpPr>
          <p:cNvPr id="27655" name="Oval 8"/>
          <p:cNvSpPr>
            <a:spLocks noChangeArrowheads="1"/>
          </p:cNvSpPr>
          <p:nvPr/>
        </p:nvSpPr>
        <p:spPr bwMode="auto">
          <a:xfrm>
            <a:off x="4876800" y="4284712"/>
            <a:ext cx="152400" cy="228600"/>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sp>
        <p:nvSpPr>
          <p:cNvPr id="27656" name="Oval 9"/>
          <p:cNvSpPr>
            <a:spLocks noChangeArrowheads="1"/>
          </p:cNvSpPr>
          <p:nvPr/>
        </p:nvSpPr>
        <p:spPr bwMode="auto">
          <a:xfrm>
            <a:off x="5715000" y="4284712"/>
            <a:ext cx="152400" cy="228600"/>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cxnSp>
        <p:nvCxnSpPr>
          <p:cNvPr id="27657" name="AutoShape 10"/>
          <p:cNvCxnSpPr>
            <a:cxnSpLocks noChangeShapeType="1"/>
            <a:stCxn id="27651" idx="4"/>
            <a:endCxn id="27650" idx="0"/>
          </p:cNvCxnSpPr>
          <p:nvPr/>
        </p:nvCxnSpPr>
        <p:spPr bwMode="auto">
          <a:xfrm flipH="1">
            <a:off x="3771900" y="2165400"/>
            <a:ext cx="685800" cy="733425"/>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7658" name="AutoShape 11"/>
          <p:cNvCxnSpPr>
            <a:cxnSpLocks noChangeShapeType="1"/>
            <a:stCxn id="27651" idx="4"/>
            <a:endCxn id="27652" idx="0"/>
          </p:cNvCxnSpPr>
          <p:nvPr/>
        </p:nvCxnSpPr>
        <p:spPr bwMode="auto">
          <a:xfrm>
            <a:off x="4457700" y="2165400"/>
            <a:ext cx="609600" cy="733425"/>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7659" name="AutoShape 12"/>
          <p:cNvCxnSpPr>
            <a:cxnSpLocks noChangeShapeType="1"/>
            <a:stCxn id="27650" idx="4"/>
            <a:endCxn id="27653" idx="0"/>
          </p:cNvCxnSpPr>
          <p:nvPr/>
        </p:nvCxnSpPr>
        <p:spPr bwMode="auto">
          <a:xfrm flipH="1">
            <a:off x="3048000" y="3308400"/>
            <a:ext cx="723900" cy="962025"/>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7660" name="AutoShape 13"/>
          <p:cNvCxnSpPr>
            <a:cxnSpLocks noChangeShapeType="1"/>
            <a:stCxn id="27650" idx="4"/>
            <a:endCxn id="27654" idx="0"/>
          </p:cNvCxnSpPr>
          <p:nvPr/>
        </p:nvCxnSpPr>
        <p:spPr bwMode="auto">
          <a:xfrm>
            <a:off x="3771900" y="3308400"/>
            <a:ext cx="190500" cy="962025"/>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7661" name="AutoShape 14"/>
          <p:cNvCxnSpPr>
            <a:cxnSpLocks noChangeShapeType="1"/>
            <a:stCxn id="27652" idx="4"/>
            <a:endCxn id="27655" idx="0"/>
          </p:cNvCxnSpPr>
          <p:nvPr/>
        </p:nvCxnSpPr>
        <p:spPr bwMode="auto">
          <a:xfrm flipH="1">
            <a:off x="4953000" y="3308400"/>
            <a:ext cx="114300" cy="962025"/>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7662" name="AutoShape 15"/>
          <p:cNvCxnSpPr>
            <a:cxnSpLocks noChangeShapeType="1"/>
            <a:stCxn id="27652" idx="4"/>
            <a:endCxn id="27656" idx="0"/>
          </p:cNvCxnSpPr>
          <p:nvPr/>
        </p:nvCxnSpPr>
        <p:spPr bwMode="auto">
          <a:xfrm>
            <a:off x="5067300" y="3308400"/>
            <a:ext cx="723900" cy="962025"/>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27663" name="Text Box 16"/>
          <p:cNvSpPr txBox="1">
            <a:spLocks noChangeArrowheads="1"/>
          </p:cNvSpPr>
          <p:nvPr/>
        </p:nvSpPr>
        <p:spPr bwMode="auto">
          <a:xfrm>
            <a:off x="6096000" y="1628800"/>
            <a:ext cx="1371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latin typeface="Myriad Pro" charset="0"/>
                <a:ea typeface="Myriad Pro" charset="0"/>
                <a:cs typeface="Myriad Pro" charset="0"/>
              </a:rPr>
              <a:t>Agent 1</a:t>
            </a:r>
          </a:p>
        </p:txBody>
      </p:sp>
      <p:sp>
        <p:nvSpPr>
          <p:cNvPr id="27664" name="Text Box 17"/>
          <p:cNvSpPr txBox="1">
            <a:spLocks noChangeArrowheads="1"/>
          </p:cNvSpPr>
          <p:nvPr/>
        </p:nvSpPr>
        <p:spPr bwMode="auto">
          <a:xfrm>
            <a:off x="6096000" y="2848000"/>
            <a:ext cx="1371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latin typeface="Myriad Pro" charset="0"/>
                <a:ea typeface="Myriad Pro" charset="0"/>
                <a:cs typeface="Myriad Pro" charset="0"/>
              </a:rPr>
              <a:t>Agent 2</a:t>
            </a:r>
          </a:p>
        </p:txBody>
      </p:sp>
      <p:sp>
        <p:nvSpPr>
          <p:cNvPr id="27665" name="Text Box 18"/>
          <p:cNvSpPr txBox="1">
            <a:spLocks noChangeArrowheads="1"/>
          </p:cNvSpPr>
          <p:nvPr/>
        </p:nvSpPr>
        <p:spPr bwMode="auto">
          <a:xfrm>
            <a:off x="3276600" y="2295575"/>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H</a:t>
            </a:r>
          </a:p>
        </p:txBody>
      </p:sp>
      <p:sp>
        <p:nvSpPr>
          <p:cNvPr id="27666" name="Text Box 19"/>
          <p:cNvSpPr txBox="1">
            <a:spLocks noChangeArrowheads="1"/>
          </p:cNvSpPr>
          <p:nvPr/>
        </p:nvSpPr>
        <p:spPr bwMode="auto">
          <a:xfrm>
            <a:off x="2819400" y="3501008"/>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H</a:t>
            </a:r>
          </a:p>
        </p:txBody>
      </p:sp>
      <p:sp>
        <p:nvSpPr>
          <p:cNvPr id="27667" name="Text Box 20"/>
          <p:cNvSpPr txBox="1">
            <a:spLocks noChangeArrowheads="1"/>
          </p:cNvSpPr>
          <p:nvPr/>
        </p:nvSpPr>
        <p:spPr bwMode="auto">
          <a:xfrm>
            <a:off x="4495800" y="3522712"/>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H</a:t>
            </a:r>
          </a:p>
        </p:txBody>
      </p:sp>
      <p:sp>
        <p:nvSpPr>
          <p:cNvPr id="27668" name="Text Box 21"/>
          <p:cNvSpPr txBox="1">
            <a:spLocks noChangeArrowheads="1"/>
          </p:cNvSpPr>
          <p:nvPr/>
        </p:nvSpPr>
        <p:spPr bwMode="auto">
          <a:xfrm>
            <a:off x="5029200" y="2151112"/>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T</a:t>
            </a:r>
          </a:p>
        </p:txBody>
      </p:sp>
      <p:sp>
        <p:nvSpPr>
          <p:cNvPr id="27669" name="Text Box 22"/>
          <p:cNvSpPr txBox="1">
            <a:spLocks noChangeArrowheads="1"/>
          </p:cNvSpPr>
          <p:nvPr/>
        </p:nvSpPr>
        <p:spPr bwMode="auto">
          <a:xfrm>
            <a:off x="5715000" y="3446512"/>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T</a:t>
            </a:r>
          </a:p>
        </p:txBody>
      </p:sp>
      <p:sp>
        <p:nvSpPr>
          <p:cNvPr id="27670" name="Text Box 23"/>
          <p:cNvSpPr txBox="1">
            <a:spLocks noChangeArrowheads="1"/>
          </p:cNvSpPr>
          <p:nvPr/>
        </p:nvSpPr>
        <p:spPr bwMode="auto">
          <a:xfrm>
            <a:off x="3962400" y="3522712"/>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T</a:t>
            </a:r>
          </a:p>
        </p:txBody>
      </p:sp>
      <p:sp>
        <p:nvSpPr>
          <p:cNvPr id="27671" name="Text Box 24"/>
          <p:cNvSpPr txBox="1">
            <a:spLocks noChangeArrowheads="1"/>
          </p:cNvSpPr>
          <p:nvPr/>
        </p:nvSpPr>
        <p:spPr bwMode="auto">
          <a:xfrm>
            <a:off x="2286000" y="4818112"/>
            <a:ext cx="8338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sp>
        <p:nvSpPr>
          <p:cNvPr id="27672" name="Text Box 25"/>
          <p:cNvSpPr txBox="1">
            <a:spLocks noChangeArrowheads="1"/>
          </p:cNvSpPr>
          <p:nvPr/>
        </p:nvSpPr>
        <p:spPr bwMode="auto">
          <a:xfrm>
            <a:off x="5867400" y="4741912"/>
            <a:ext cx="8338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sp>
        <p:nvSpPr>
          <p:cNvPr id="27673" name="Text Box 26"/>
          <p:cNvSpPr txBox="1">
            <a:spLocks noChangeArrowheads="1"/>
          </p:cNvSpPr>
          <p:nvPr/>
        </p:nvSpPr>
        <p:spPr bwMode="auto">
          <a:xfrm>
            <a:off x="3657600" y="4822875"/>
            <a:ext cx="8338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sp>
        <p:nvSpPr>
          <p:cNvPr id="27674" name="Text Box 27"/>
          <p:cNvSpPr txBox="1">
            <a:spLocks noChangeArrowheads="1"/>
          </p:cNvSpPr>
          <p:nvPr/>
        </p:nvSpPr>
        <p:spPr bwMode="auto">
          <a:xfrm>
            <a:off x="4724400" y="4818112"/>
            <a:ext cx="8338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cxnSp>
        <p:nvCxnSpPr>
          <p:cNvPr id="27675" name="AutoShape 28"/>
          <p:cNvCxnSpPr>
            <a:cxnSpLocks noChangeShapeType="1"/>
            <a:stCxn id="27650" idx="6"/>
            <a:endCxn id="27652" idx="2"/>
          </p:cNvCxnSpPr>
          <p:nvPr/>
        </p:nvCxnSpPr>
        <p:spPr bwMode="auto">
          <a:xfrm>
            <a:off x="3900488" y="3103612"/>
            <a:ext cx="1038225" cy="0"/>
          </a:xfrm>
          <a:prstGeom prst="straightConnector1">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cxnSp>
      <p:sp>
        <p:nvSpPr>
          <p:cNvPr id="27676" name="Text Box 29"/>
          <p:cNvSpPr txBox="1">
            <a:spLocks noChangeArrowheads="1"/>
          </p:cNvSpPr>
          <p:nvPr/>
        </p:nvSpPr>
        <p:spPr bwMode="auto">
          <a:xfrm>
            <a:off x="1676400" y="1998712"/>
            <a:ext cx="1752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Action</a:t>
            </a:r>
          </a:p>
        </p:txBody>
      </p:sp>
      <p:sp>
        <p:nvSpPr>
          <p:cNvPr id="27677" name="Text Box 30"/>
          <p:cNvSpPr txBox="1">
            <a:spLocks noChangeArrowheads="1"/>
          </p:cNvSpPr>
          <p:nvPr/>
        </p:nvSpPr>
        <p:spPr bwMode="auto">
          <a:xfrm>
            <a:off x="304800" y="3827512"/>
            <a:ext cx="2209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Terminal node (outcome)</a:t>
            </a:r>
          </a:p>
        </p:txBody>
      </p:sp>
      <p:sp>
        <p:nvSpPr>
          <p:cNvPr id="27678" name="Text Box 31"/>
          <p:cNvSpPr txBox="1">
            <a:spLocks noChangeArrowheads="1"/>
          </p:cNvSpPr>
          <p:nvPr/>
        </p:nvSpPr>
        <p:spPr bwMode="auto">
          <a:xfrm>
            <a:off x="914400" y="5275312"/>
            <a:ext cx="1371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Payoffs</a:t>
            </a:r>
          </a:p>
        </p:txBody>
      </p:sp>
      <p:sp>
        <p:nvSpPr>
          <p:cNvPr id="27679" name="Line 32"/>
          <p:cNvSpPr>
            <a:spLocks noChangeShapeType="1"/>
          </p:cNvSpPr>
          <p:nvPr/>
        </p:nvSpPr>
        <p:spPr bwMode="auto">
          <a:xfrm>
            <a:off x="2819400" y="2227312"/>
            <a:ext cx="4572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27680" name="Line 33"/>
          <p:cNvSpPr>
            <a:spLocks noChangeShapeType="1"/>
          </p:cNvSpPr>
          <p:nvPr/>
        </p:nvSpPr>
        <p:spPr bwMode="auto">
          <a:xfrm>
            <a:off x="2133600" y="4284712"/>
            <a:ext cx="6858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27681" name="Line 34"/>
          <p:cNvSpPr>
            <a:spLocks noChangeShapeType="1"/>
          </p:cNvSpPr>
          <p:nvPr/>
        </p:nvSpPr>
        <p:spPr bwMode="auto">
          <a:xfrm flipV="1">
            <a:off x="2209800" y="5275312"/>
            <a:ext cx="3810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2" name="TextBox 1">
            <a:extLst>
              <a:ext uri="{FF2B5EF4-FFF2-40B4-BE49-F238E27FC236}">
                <a16:creationId xmlns:a16="http://schemas.microsoft.com/office/drawing/2014/main" id="{80F15F1D-956B-3245-AA93-E7E84F70D141}"/>
              </a:ext>
            </a:extLst>
          </p:cNvPr>
          <p:cNvSpPr txBox="1"/>
          <p:nvPr/>
        </p:nvSpPr>
        <p:spPr>
          <a:xfrm>
            <a:off x="2971800" y="6307237"/>
            <a:ext cx="3797835" cy="369332"/>
          </a:xfrm>
          <a:prstGeom prst="rect">
            <a:avLst/>
          </a:prstGeom>
          <a:noFill/>
        </p:spPr>
        <p:txBody>
          <a:bodyPr wrap="none" rtlCol="0">
            <a:spAutoFit/>
          </a:bodyPr>
          <a:lstStyle/>
          <a:p>
            <a:r>
              <a:rPr lang="en-DE" dirty="0"/>
              <a:t>Not necessarily executed sequentially</a:t>
            </a:r>
          </a:p>
        </p:txBody>
      </p:sp>
      <p:sp>
        <p:nvSpPr>
          <p:cNvPr id="36" name="Slide Number Placeholder 3">
            <a:extLst>
              <a:ext uri="{FF2B5EF4-FFF2-40B4-BE49-F238E27FC236}">
                <a16:creationId xmlns:a16="http://schemas.microsoft.com/office/drawing/2014/main" id="{E8F05A9C-9003-6445-A531-1BB978559D93}"/>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14</a:t>
            </a:fld>
            <a:endParaRPr lang="de-DE"/>
          </a:p>
        </p:txBody>
      </p:sp>
    </p:spTree>
    <p:extLst>
      <p:ext uri="{BB962C8B-B14F-4D97-AF65-F5344CB8AC3E}">
        <p14:creationId xmlns:p14="http://schemas.microsoft.com/office/powerpoint/2010/main" val="364085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95536" y="260648"/>
            <a:ext cx="7772400" cy="692696"/>
          </a:xfrm>
        </p:spPr>
        <p:txBody>
          <a:bodyPr/>
          <a:lstStyle/>
          <a:p>
            <a:pPr eaLnBrk="1" hangingPunct="1"/>
            <a:r>
              <a:rPr lang="en-US" dirty="0">
                <a:latin typeface="Myriad Pro" charset="0"/>
                <a:ea typeface="Myriad Pro" charset="0"/>
                <a:cs typeface="Myriad Pro" charset="0"/>
              </a:rPr>
              <a:t>Strategies (aka Policies)</a:t>
            </a:r>
          </a:p>
        </p:txBody>
      </p:sp>
      <p:sp>
        <p:nvSpPr>
          <p:cNvPr id="29698" name="Rectangle 3"/>
          <p:cNvSpPr>
            <a:spLocks noGrp="1" noChangeArrowheads="1"/>
          </p:cNvSpPr>
          <p:nvPr>
            <p:ph type="body" idx="1"/>
          </p:nvPr>
        </p:nvSpPr>
        <p:spPr>
          <a:xfrm>
            <a:off x="654530" y="1268760"/>
            <a:ext cx="7772400" cy="4419600"/>
          </a:xfrm>
        </p:spPr>
        <p:txBody>
          <a:bodyPr/>
          <a:lstStyle/>
          <a:p>
            <a:pPr eaLnBrk="1" hangingPunct="1">
              <a:lnSpc>
                <a:spcPct val="90000"/>
              </a:lnSpc>
            </a:pPr>
            <a:r>
              <a:rPr lang="en-US" sz="2800" dirty="0">
                <a:latin typeface="Myriad Pro" charset="0"/>
                <a:ea typeface="Myriad Pro" charset="0"/>
                <a:cs typeface="Myriad Pro" charset="0"/>
              </a:rPr>
              <a:t>Strategy:</a:t>
            </a:r>
          </a:p>
          <a:p>
            <a:pPr lvl="1" eaLnBrk="1" hangingPunct="1">
              <a:lnSpc>
                <a:spcPct val="90000"/>
              </a:lnSpc>
            </a:pPr>
            <a:r>
              <a:rPr lang="en-US" sz="2400" dirty="0">
                <a:latin typeface="Myriad Pro" charset="0"/>
                <a:ea typeface="Myriad Pro" charset="0"/>
                <a:cs typeface="Myriad Pro" charset="0"/>
              </a:rPr>
              <a:t>A strategy, </a:t>
            </a:r>
            <a:r>
              <a:rPr lang="en-US" sz="2400" dirty="0" err="1">
                <a:solidFill>
                  <a:srgbClr val="008380"/>
                </a:solidFill>
                <a:latin typeface="Myriad Pro" charset="0"/>
                <a:ea typeface="Myriad Pro" charset="0"/>
                <a:cs typeface="Myriad Pro" charset="0"/>
              </a:rPr>
              <a:t>s</a:t>
            </a:r>
            <a:r>
              <a:rPr lang="en-US" sz="2400" baseline="-25000" dirty="0" err="1">
                <a:solidFill>
                  <a:srgbClr val="008380"/>
                </a:solidFill>
                <a:latin typeface="Myriad Pro" charset="0"/>
                <a:ea typeface="Myriad Pro" charset="0"/>
                <a:cs typeface="Myriad Pro" charset="0"/>
              </a:rPr>
              <a:t>j</a:t>
            </a:r>
            <a:r>
              <a:rPr lang="en-US" sz="2400" dirty="0">
                <a:latin typeface="Myriad Pro" charset="0"/>
                <a:ea typeface="Myriad Pro" charset="0"/>
                <a:cs typeface="Myriad Pro" charset="0"/>
              </a:rPr>
              <a:t>, is a </a:t>
            </a:r>
            <a:r>
              <a:rPr lang="en-US" sz="2400" dirty="0">
                <a:solidFill>
                  <a:srgbClr val="1E0AFF"/>
                </a:solidFill>
                <a:latin typeface="Myriad Pro" charset="0"/>
                <a:ea typeface="Myriad Pro" charset="0"/>
                <a:cs typeface="Myriad Pro" charset="0"/>
              </a:rPr>
              <a:t>complete contingency plan</a:t>
            </a:r>
            <a:r>
              <a:rPr lang="en-US" sz="2400" dirty="0">
                <a:latin typeface="Myriad Pro" charset="0"/>
                <a:ea typeface="Myriad Pro" charset="0"/>
                <a:cs typeface="Myriad Pro" charset="0"/>
              </a:rPr>
              <a:t>; </a:t>
            </a:r>
            <a:br>
              <a:rPr lang="en-US" sz="2400" dirty="0">
                <a:latin typeface="Myriad Pro" charset="0"/>
                <a:ea typeface="Myriad Pro" charset="0"/>
                <a:cs typeface="Myriad Pro" charset="0"/>
              </a:rPr>
            </a:br>
            <a:r>
              <a:rPr lang="en-US" sz="2400" dirty="0">
                <a:latin typeface="Myriad Pro" charset="0"/>
                <a:ea typeface="Myriad Pro" charset="0"/>
                <a:cs typeface="Myriad Pro" charset="0"/>
              </a:rPr>
              <a:t>defines the actions agent </a:t>
            </a:r>
            <a:r>
              <a:rPr lang="en-US" sz="2400" dirty="0">
                <a:solidFill>
                  <a:srgbClr val="008380"/>
                </a:solidFill>
                <a:latin typeface="Myriad Pro" charset="0"/>
                <a:ea typeface="Myriad Pro" charset="0"/>
                <a:cs typeface="Myriad Pro" charset="0"/>
              </a:rPr>
              <a:t>j</a:t>
            </a:r>
            <a:r>
              <a:rPr lang="en-US" sz="2400" dirty="0">
                <a:latin typeface="Myriad Pro" charset="0"/>
                <a:ea typeface="Myriad Pro" charset="0"/>
                <a:cs typeface="Myriad Pro" charset="0"/>
              </a:rPr>
              <a:t> should take for all possible states of the world</a:t>
            </a:r>
          </a:p>
          <a:p>
            <a:pPr eaLnBrk="1" hangingPunct="1">
              <a:lnSpc>
                <a:spcPct val="90000"/>
              </a:lnSpc>
            </a:pPr>
            <a:r>
              <a:rPr lang="en-US" sz="2800" dirty="0">
                <a:latin typeface="Myriad Pro" charset="0"/>
                <a:ea typeface="Myriad Pro" charset="0"/>
                <a:cs typeface="Myriad Pro" charset="0"/>
              </a:rPr>
              <a:t>Strategy profile: </a:t>
            </a:r>
            <a:r>
              <a:rPr lang="en-US" sz="2800" dirty="0">
                <a:solidFill>
                  <a:srgbClr val="008380"/>
                </a:solidFill>
                <a:latin typeface="Myriad Pro" charset="0"/>
                <a:ea typeface="Myriad Pro" charset="0"/>
                <a:cs typeface="Myriad Pro" charset="0"/>
              </a:rPr>
              <a:t>s=(s</a:t>
            </a:r>
            <a:r>
              <a:rPr lang="en-US" sz="2800" baseline="-25000" dirty="0">
                <a:solidFill>
                  <a:srgbClr val="008380"/>
                </a:solidFill>
                <a:latin typeface="Myriad Pro" charset="0"/>
                <a:ea typeface="Myriad Pro" charset="0"/>
                <a:cs typeface="Myriad Pro" charset="0"/>
              </a:rPr>
              <a:t>1</a:t>
            </a:r>
            <a:r>
              <a:rPr lang="en-US" sz="2800" dirty="0">
                <a:solidFill>
                  <a:srgbClr val="008380"/>
                </a:solidFill>
                <a:latin typeface="Myriad Pro" charset="0"/>
                <a:ea typeface="Myriad Pro" charset="0"/>
                <a:cs typeface="Myriad Pro" charset="0"/>
              </a:rPr>
              <a:t>,…,</a:t>
            </a:r>
            <a:r>
              <a:rPr lang="en-US" sz="2800" dirty="0" err="1">
                <a:solidFill>
                  <a:srgbClr val="008380"/>
                </a:solidFill>
                <a:latin typeface="Myriad Pro" charset="0"/>
                <a:ea typeface="Myriad Pro" charset="0"/>
                <a:cs typeface="Myriad Pro" charset="0"/>
              </a:rPr>
              <a:t>s</a:t>
            </a:r>
            <a:r>
              <a:rPr lang="en-US" sz="2800" baseline="-25000" dirty="0" err="1">
                <a:solidFill>
                  <a:srgbClr val="008380"/>
                </a:solidFill>
                <a:latin typeface="Myriad Pro" charset="0"/>
                <a:ea typeface="Myriad Pro" charset="0"/>
                <a:cs typeface="Myriad Pro" charset="0"/>
              </a:rPr>
              <a:t>n</a:t>
            </a:r>
            <a:r>
              <a:rPr lang="en-US" sz="2800" dirty="0">
                <a:solidFill>
                  <a:srgbClr val="008380"/>
                </a:solidFill>
                <a:latin typeface="Myriad Pro" charset="0"/>
                <a:ea typeface="Myriad Pro" charset="0"/>
                <a:cs typeface="Myriad Pro" charset="0"/>
              </a:rPr>
              <a:t>)</a:t>
            </a:r>
          </a:p>
          <a:p>
            <a:pPr lvl="1" eaLnBrk="1" hangingPunct="1">
              <a:lnSpc>
                <a:spcPct val="90000"/>
              </a:lnSpc>
            </a:pPr>
            <a:r>
              <a:rPr lang="en-US" sz="2400" dirty="0">
                <a:solidFill>
                  <a:srgbClr val="008380"/>
                </a:solidFill>
                <a:latin typeface="Myriad Pro" charset="0"/>
                <a:ea typeface="Myriad Pro" charset="0"/>
                <a:cs typeface="Myriad Pro" charset="0"/>
              </a:rPr>
              <a:t>s</a:t>
            </a:r>
            <a:r>
              <a:rPr lang="en-US" sz="2400" baseline="-25000" dirty="0">
                <a:solidFill>
                  <a:srgbClr val="008380"/>
                </a:solidFill>
                <a:latin typeface="Myriad Pro" charset="0"/>
                <a:ea typeface="Myriad Pro" charset="0"/>
                <a:cs typeface="Myriad Pro" charset="0"/>
              </a:rPr>
              <a:t>-</a:t>
            </a:r>
            <a:r>
              <a:rPr lang="en-US" sz="2400" baseline="-25000" dirty="0" err="1">
                <a:solidFill>
                  <a:srgbClr val="008380"/>
                </a:solidFill>
                <a:latin typeface="Myriad Pro" charset="0"/>
                <a:ea typeface="Myriad Pro" charset="0"/>
                <a:cs typeface="Myriad Pro" charset="0"/>
              </a:rPr>
              <a:t>i</a:t>
            </a:r>
            <a:r>
              <a:rPr lang="en-US" sz="2400" dirty="0">
                <a:solidFill>
                  <a:srgbClr val="008380"/>
                </a:solidFill>
                <a:latin typeface="Myriad Pro" charset="0"/>
                <a:ea typeface="Myriad Pro" charset="0"/>
                <a:cs typeface="Myriad Pro" charset="0"/>
              </a:rPr>
              <a:t> = (s</a:t>
            </a:r>
            <a:r>
              <a:rPr lang="en-US" sz="2400" baseline="-25000" dirty="0">
                <a:solidFill>
                  <a:srgbClr val="008380"/>
                </a:solidFill>
                <a:latin typeface="Myriad Pro" charset="0"/>
                <a:ea typeface="Myriad Pro" charset="0"/>
                <a:cs typeface="Myriad Pro" charset="0"/>
              </a:rPr>
              <a:t>1</a:t>
            </a:r>
            <a:r>
              <a:rPr lang="en-US" sz="2400" dirty="0">
                <a:solidFill>
                  <a:srgbClr val="008380"/>
                </a:solidFill>
                <a:latin typeface="Myriad Pro" charset="0"/>
                <a:ea typeface="Myriad Pro" charset="0"/>
                <a:cs typeface="Myriad Pro" charset="0"/>
              </a:rPr>
              <a:t>,…,s</a:t>
            </a:r>
            <a:r>
              <a:rPr lang="en-US" sz="2400" baseline="-25000" dirty="0">
                <a:solidFill>
                  <a:srgbClr val="008380"/>
                </a:solidFill>
                <a:latin typeface="Myriad Pro" charset="0"/>
                <a:ea typeface="Myriad Pro" charset="0"/>
                <a:cs typeface="Myriad Pro" charset="0"/>
              </a:rPr>
              <a:t>i-1</a:t>
            </a:r>
            <a:r>
              <a:rPr lang="en-US" sz="2400" dirty="0">
                <a:solidFill>
                  <a:srgbClr val="008380"/>
                </a:solidFill>
                <a:latin typeface="Myriad Pro" charset="0"/>
                <a:ea typeface="Myriad Pro" charset="0"/>
                <a:cs typeface="Myriad Pro" charset="0"/>
              </a:rPr>
              <a:t>,s</a:t>
            </a:r>
            <a:r>
              <a:rPr lang="en-US" sz="2400" baseline="-25000" dirty="0">
                <a:solidFill>
                  <a:srgbClr val="008380"/>
                </a:solidFill>
                <a:latin typeface="Myriad Pro" charset="0"/>
                <a:ea typeface="Myriad Pro" charset="0"/>
                <a:cs typeface="Myriad Pro" charset="0"/>
              </a:rPr>
              <a:t>i+1</a:t>
            </a:r>
            <a:r>
              <a:rPr lang="en-US" sz="2400" dirty="0">
                <a:solidFill>
                  <a:srgbClr val="008380"/>
                </a:solidFill>
                <a:latin typeface="Myriad Pro" charset="0"/>
                <a:ea typeface="Myriad Pro" charset="0"/>
                <a:cs typeface="Myriad Pro" charset="0"/>
              </a:rPr>
              <a:t>,…,</a:t>
            </a:r>
            <a:r>
              <a:rPr lang="en-US" sz="2400" dirty="0" err="1">
                <a:solidFill>
                  <a:srgbClr val="008380"/>
                </a:solidFill>
                <a:latin typeface="Myriad Pro" charset="0"/>
                <a:ea typeface="Myriad Pro" charset="0"/>
                <a:cs typeface="Myriad Pro" charset="0"/>
              </a:rPr>
              <a:t>s</a:t>
            </a:r>
            <a:r>
              <a:rPr lang="en-US" sz="2400" baseline="-25000" dirty="0" err="1">
                <a:solidFill>
                  <a:srgbClr val="008380"/>
                </a:solidFill>
                <a:latin typeface="Myriad Pro" charset="0"/>
                <a:ea typeface="Myriad Pro" charset="0"/>
                <a:cs typeface="Myriad Pro" charset="0"/>
              </a:rPr>
              <a:t>n</a:t>
            </a:r>
            <a:r>
              <a:rPr lang="en-US" sz="2400" dirty="0">
                <a:solidFill>
                  <a:srgbClr val="008380"/>
                </a:solidFill>
                <a:latin typeface="Myriad Pro" charset="0"/>
                <a:ea typeface="Myriad Pro" charset="0"/>
                <a:cs typeface="Myriad Pro" charset="0"/>
              </a:rPr>
              <a:t>)</a:t>
            </a:r>
          </a:p>
          <a:p>
            <a:pPr eaLnBrk="1" hangingPunct="1">
              <a:lnSpc>
                <a:spcPct val="90000"/>
              </a:lnSpc>
            </a:pPr>
            <a:r>
              <a:rPr lang="en-US" sz="2800" dirty="0">
                <a:latin typeface="Myriad Pro" charset="0"/>
                <a:ea typeface="Myriad Pro" charset="0"/>
                <a:cs typeface="Myriad Pro" charset="0"/>
              </a:rPr>
              <a:t>Utility function: </a:t>
            </a:r>
            <a:r>
              <a:rPr lang="en-US" sz="2800" dirty="0" err="1">
                <a:solidFill>
                  <a:srgbClr val="008380"/>
                </a:solidFill>
                <a:latin typeface="Myriad Pro" charset="0"/>
                <a:ea typeface="Myriad Pro" charset="0"/>
                <a:cs typeface="Myriad Pro" charset="0"/>
              </a:rPr>
              <a:t>u</a:t>
            </a:r>
            <a:r>
              <a:rPr lang="en-US" sz="2800" baseline="-25000" dirty="0" err="1">
                <a:solidFill>
                  <a:srgbClr val="008380"/>
                </a:solidFill>
                <a:latin typeface="Myriad Pro" charset="0"/>
                <a:ea typeface="Myriad Pro" charset="0"/>
                <a:cs typeface="Myriad Pro" charset="0"/>
              </a:rPr>
              <a:t>j</a:t>
            </a:r>
            <a:r>
              <a:rPr lang="en-US" sz="2800" dirty="0">
                <a:solidFill>
                  <a:srgbClr val="008380"/>
                </a:solidFill>
                <a:latin typeface="Myriad Pro" charset="0"/>
                <a:ea typeface="Myriad Pro" charset="0"/>
                <a:cs typeface="Myriad Pro" charset="0"/>
              </a:rPr>
              <a:t>(s)</a:t>
            </a:r>
          </a:p>
          <a:p>
            <a:pPr lvl="1" eaLnBrk="1" hangingPunct="1">
              <a:lnSpc>
                <a:spcPct val="90000"/>
              </a:lnSpc>
            </a:pPr>
            <a:r>
              <a:rPr lang="en-US" sz="2400" dirty="0">
                <a:latin typeface="Myriad Pro" charset="0"/>
                <a:ea typeface="Myriad Pro" charset="0"/>
                <a:cs typeface="Myriad Pro" charset="0"/>
              </a:rPr>
              <a:t>Note that the utility of an agent </a:t>
            </a:r>
            <a:r>
              <a:rPr lang="en-US" sz="2400" dirty="0">
                <a:solidFill>
                  <a:schemeClr val="accent1">
                    <a:lumMod val="50000"/>
                  </a:schemeClr>
                </a:solidFill>
                <a:latin typeface="Myriad Pro" charset="0"/>
                <a:ea typeface="Myriad Pro" charset="0"/>
                <a:cs typeface="Myriad Pro" charset="0"/>
              </a:rPr>
              <a:t>j</a:t>
            </a:r>
            <a:r>
              <a:rPr lang="en-US" sz="2400" dirty="0">
                <a:latin typeface="Myriad Pro" charset="0"/>
                <a:ea typeface="Myriad Pro" charset="0"/>
                <a:cs typeface="Myriad Pro" charset="0"/>
              </a:rPr>
              <a:t> depends on the strategy profile, not just its own strategy</a:t>
            </a:r>
          </a:p>
          <a:p>
            <a:pPr lvl="1" eaLnBrk="1" hangingPunct="1">
              <a:lnSpc>
                <a:spcPct val="90000"/>
              </a:lnSpc>
            </a:pPr>
            <a:r>
              <a:rPr lang="en-US" sz="2400" dirty="0">
                <a:latin typeface="Myriad Pro" charset="0"/>
                <a:ea typeface="Myriad Pro" charset="0"/>
                <a:cs typeface="Myriad Pro" charset="0"/>
              </a:rPr>
              <a:t>We assume agents are </a:t>
            </a:r>
            <a:r>
              <a:rPr lang="en-US" sz="2400" dirty="0">
                <a:solidFill>
                  <a:srgbClr val="1E0AFF"/>
                </a:solidFill>
                <a:latin typeface="Myriad Pro" charset="0"/>
                <a:ea typeface="Myriad Pro" charset="0"/>
                <a:cs typeface="Myriad Pro" charset="0"/>
              </a:rPr>
              <a:t>expected utility maximizers</a:t>
            </a:r>
          </a:p>
        </p:txBody>
      </p:sp>
      <p:sp>
        <p:nvSpPr>
          <p:cNvPr id="4" name="Slide Number Placeholder 3">
            <a:extLst>
              <a:ext uri="{FF2B5EF4-FFF2-40B4-BE49-F238E27FC236}">
                <a16:creationId xmlns:a16="http://schemas.microsoft.com/office/drawing/2014/main" id="{92128CAC-3370-5D47-AB1B-E1601B1BD15D}"/>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15</a:t>
            </a:fld>
            <a:endParaRPr lang="de-DE"/>
          </a:p>
        </p:txBody>
      </p:sp>
    </p:spTree>
    <p:extLst>
      <p:ext uri="{BB962C8B-B14F-4D97-AF65-F5344CB8AC3E}">
        <p14:creationId xmlns:p14="http://schemas.microsoft.com/office/powerpoint/2010/main" val="514788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48848" y="234864"/>
            <a:ext cx="7772400" cy="951136"/>
          </a:xfrm>
        </p:spPr>
        <p:txBody>
          <a:bodyPr/>
          <a:lstStyle/>
          <a:p>
            <a:pPr eaLnBrk="1" hangingPunct="1"/>
            <a:r>
              <a:rPr lang="en-US" dirty="0">
                <a:latin typeface="Myriad Pro" charset="0"/>
                <a:ea typeface="Myriad Pro" charset="0"/>
                <a:cs typeface="Myriad Pro" charset="0"/>
              </a:rPr>
              <a:t>Normal form game* (matching pennies)</a:t>
            </a:r>
          </a:p>
        </p:txBody>
      </p:sp>
      <p:sp>
        <p:nvSpPr>
          <p:cNvPr id="31746" name="Rectangle 3"/>
          <p:cNvSpPr>
            <a:spLocks noChangeArrowheads="1"/>
          </p:cNvSpPr>
          <p:nvPr/>
        </p:nvSpPr>
        <p:spPr bwMode="auto">
          <a:xfrm>
            <a:off x="2263775" y="2157190"/>
            <a:ext cx="4343400" cy="37338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ea typeface="Myriad Pro" charset="0"/>
              <a:cs typeface="Myriad Pro" charset="0"/>
            </a:endParaRPr>
          </a:p>
        </p:txBody>
      </p:sp>
      <p:sp>
        <p:nvSpPr>
          <p:cNvPr id="31747" name="Line 4"/>
          <p:cNvSpPr>
            <a:spLocks noChangeShapeType="1"/>
          </p:cNvSpPr>
          <p:nvPr/>
        </p:nvSpPr>
        <p:spPr bwMode="auto">
          <a:xfrm>
            <a:off x="2301875" y="4062190"/>
            <a:ext cx="42672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31748" name="Line 5"/>
          <p:cNvSpPr>
            <a:spLocks noChangeShapeType="1"/>
          </p:cNvSpPr>
          <p:nvPr/>
        </p:nvSpPr>
        <p:spPr bwMode="auto">
          <a:xfrm>
            <a:off x="4435475" y="2157190"/>
            <a:ext cx="0" cy="37338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31749" name="Text Box 6"/>
          <p:cNvSpPr txBox="1">
            <a:spLocks noChangeArrowheads="1"/>
          </p:cNvSpPr>
          <p:nvPr/>
        </p:nvSpPr>
        <p:spPr bwMode="auto">
          <a:xfrm>
            <a:off x="152400" y="3727227"/>
            <a:ext cx="119616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008000"/>
                </a:solidFill>
                <a:latin typeface="Myriad Pro" charset="0"/>
                <a:ea typeface="Myriad Pro" charset="0"/>
                <a:cs typeface="Myriad Pro" charset="0"/>
              </a:rPr>
              <a:t>Agent 1</a:t>
            </a:r>
          </a:p>
        </p:txBody>
      </p:sp>
      <p:sp>
        <p:nvSpPr>
          <p:cNvPr id="31750" name="Text Box 7"/>
          <p:cNvSpPr txBox="1">
            <a:spLocks noChangeArrowheads="1"/>
          </p:cNvSpPr>
          <p:nvPr/>
        </p:nvSpPr>
        <p:spPr bwMode="auto">
          <a:xfrm>
            <a:off x="3802063" y="1228502"/>
            <a:ext cx="119616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CC0000"/>
                </a:solidFill>
                <a:latin typeface="Myriad Pro" charset="0"/>
                <a:ea typeface="Myriad Pro" charset="0"/>
                <a:cs typeface="Myriad Pro" charset="0"/>
              </a:rPr>
              <a:t>Agent 2</a:t>
            </a:r>
          </a:p>
        </p:txBody>
      </p:sp>
      <p:sp>
        <p:nvSpPr>
          <p:cNvPr id="31751" name="Text Box 8"/>
          <p:cNvSpPr txBox="1">
            <a:spLocks noChangeArrowheads="1"/>
          </p:cNvSpPr>
          <p:nvPr/>
        </p:nvSpPr>
        <p:spPr bwMode="auto">
          <a:xfrm>
            <a:off x="1447800" y="2812827"/>
            <a:ext cx="1158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H</a:t>
            </a:r>
          </a:p>
        </p:txBody>
      </p:sp>
      <p:sp>
        <p:nvSpPr>
          <p:cNvPr id="31752" name="Text Box 9"/>
          <p:cNvSpPr txBox="1">
            <a:spLocks noChangeArrowheads="1"/>
          </p:cNvSpPr>
          <p:nvPr/>
        </p:nvSpPr>
        <p:spPr bwMode="auto">
          <a:xfrm>
            <a:off x="3140075" y="1471390"/>
            <a:ext cx="3850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H</a:t>
            </a:r>
          </a:p>
        </p:txBody>
      </p:sp>
      <p:sp>
        <p:nvSpPr>
          <p:cNvPr id="31753" name="Text Box 10"/>
          <p:cNvSpPr txBox="1">
            <a:spLocks noChangeArrowheads="1"/>
          </p:cNvSpPr>
          <p:nvPr/>
        </p:nvSpPr>
        <p:spPr bwMode="auto">
          <a:xfrm>
            <a:off x="1528763" y="4824190"/>
            <a:ext cx="33695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T</a:t>
            </a:r>
          </a:p>
        </p:txBody>
      </p:sp>
      <p:sp>
        <p:nvSpPr>
          <p:cNvPr id="31754" name="Text Box 11"/>
          <p:cNvSpPr txBox="1">
            <a:spLocks noChangeArrowheads="1"/>
          </p:cNvSpPr>
          <p:nvPr/>
        </p:nvSpPr>
        <p:spPr bwMode="auto">
          <a:xfrm>
            <a:off x="5502275" y="1471390"/>
            <a:ext cx="33695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T</a:t>
            </a:r>
          </a:p>
        </p:txBody>
      </p:sp>
      <p:sp>
        <p:nvSpPr>
          <p:cNvPr id="31755" name="Text Box 12"/>
          <p:cNvSpPr txBox="1">
            <a:spLocks noChangeArrowheads="1"/>
          </p:cNvSpPr>
          <p:nvPr/>
        </p:nvSpPr>
        <p:spPr bwMode="auto">
          <a:xfrm>
            <a:off x="2835275" y="2995390"/>
            <a:ext cx="914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a:solidFill>
                  <a:srgbClr val="008000"/>
                </a:solidFill>
                <a:latin typeface="Myriad Pro" charset="0"/>
                <a:ea typeface="Myriad Pro" charset="0"/>
                <a:cs typeface="Myriad Pro" charset="0"/>
              </a:rPr>
              <a:t>-1</a:t>
            </a:r>
            <a:r>
              <a:rPr lang="en-US" sz="2800" i="0">
                <a:latin typeface="Myriad Pro" charset="0"/>
                <a:ea typeface="Myriad Pro" charset="0"/>
                <a:cs typeface="Myriad Pro" charset="0"/>
              </a:rPr>
              <a:t>, </a:t>
            </a:r>
            <a:r>
              <a:rPr lang="en-US" sz="2800" i="0">
                <a:solidFill>
                  <a:srgbClr val="CC0000"/>
                </a:solidFill>
                <a:latin typeface="Myriad Pro" charset="0"/>
                <a:ea typeface="Myriad Pro" charset="0"/>
                <a:cs typeface="Myriad Pro" charset="0"/>
              </a:rPr>
              <a:t>1</a:t>
            </a:r>
          </a:p>
        </p:txBody>
      </p:sp>
      <p:sp>
        <p:nvSpPr>
          <p:cNvPr id="31756" name="Text Box 13"/>
          <p:cNvSpPr txBox="1">
            <a:spLocks noChangeArrowheads="1"/>
          </p:cNvSpPr>
          <p:nvPr/>
        </p:nvSpPr>
        <p:spPr bwMode="auto">
          <a:xfrm>
            <a:off x="5121275" y="4747990"/>
            <a:ext cx="914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a:solidFill>
                  <a:srgbClr val="008000"/>
                </a:solidFill>
                <a:latin typeface="Myriad Pro" charset="0"/>
                <a:ea typeface="Myriad Pro" charset="0"/>
                <a:cs typeface="Myriad Pro" charset="0"/>
              </a:rPr>
              <a:t>-1</a:t>
            </a:r>
            <a:r>
              <a:rPr lang="en-US" sz="2800" i="0">
                <a:latin typeface="Myriad Pro" charset="0"/>
                <a:ea typeface="Myriad Pro" charset="0"/>
                <a:cs typeface="Myriad Pro" charset="0"/>
              </a:rPr>
              <a:t>, </a:t>
            </a:r>
            <a:r>
              <a:rPr lang="en-US" sz="2800" i="0">
                <a:solidFill>
                  <a:srgbClr val="CC0000"/>
                </a:solidFill>
                <a:latin typeface="Myriad Pro" charset="0"/>
                <a:ea typeface="Myriad Pro" charset="0"/>
                <a:cs typeface="Myriad Pro" charset="0"/>
              </a:rPr>
              <a:t>1</a:t>
            </a:r>
          </a:p>
        </p:txBody>
      </p:sp>
      <p:sp>
        <p:nvSpPr>
          <p:cNvPr id="31757" name="Text Box 14"/>
          <p:cNvSpPr txBox="1">
            <a:spLocks noChangeArrowheads="1"/>
          </p:cNvSpPr>
          <p:nvPr/>
        </p:nvSpPr>
        <p:spPr bwMode="auto">
          <a:xfrm>
            <a:off x="5121275" y="2995390"/>
            <a:ext cx="914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a:solidFill>
                  <a:srgbClr val="008000"/>
                </a:solidFill>
                <a:latin typeface="Myriad Pro" charset="0"/>
                <a:ea typeface="Myriad Pro" charset="0"/>
                <a:cs typeface="Myriad Pro" charset="0"/>
              </a:rPr>
              <a:t>1</a:t>
            </a:r>
            <a:r>
              <a:rPr lang="en-US" sz="2800" i="0">
                <a:latin typeface="Myriad Pro" charset="0"/>
                <a:ea typeface="Myriad Pro" charset="0"/>
                <a:cs typeface="Myriad Pro" charset="0"/>
              </a:rPr>
              <a:t>, </a:t>
            </a:r>
            <a:r>
              <a:rPr lang="en-US" sz="2800" i="0">
                <a:solidFill>
                  <a:srgbClr val="CC0000"/>
                </a:solidFill>
                <a:latin typeface="Myriad Pro" charset="0"/>
                <a:ea typeface="Myriad Pro" charset="0"/>
                <a:cs typeface="Myriad Pro" charset="0"/>
              </a:rPr>
              <a:t>-1</a:t>
            </a:r>
          </a:p>
        </p:txBody>
      </p:sp>
      <p:sp>
        <p:nvSpPr>
          <p:cNvPr id="31758" name="Text Box 15"/>
          <p:cNvSpPr txBox="1">
            <a:spLocks noChangeArrowheads="1"/>
          </p:cNvSpPr>
          <p:nvPr/>
        </p:nvSpPr>
        <p:spPr bwMode="auto">
          <a:xfrm>
            <a:off x="2835275" y="4824190"/>
            <a:ext cx="914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a:solidFill>
                  <a:srgbClr val="008000"/>
                </a:solidFill>
                <a:latin typeface="Myriad Pro" charset="0"/>
                <a:ea typeface="Myriad Pro" charset="0"/>
                <a:cs typeface="Myriad Pro" charset="0"/>
              </a:rPr>
              <a:t>1</a:t>
            </a:r>
            <a:r>
              <a:rPr lang="en-US" sz="2800" i="0">
                <a:latin typeface="Myriad Pro" charset="0"/>
                <a:ea typeface="Myriad Pro" charset="0"/>
                <a:cs typeface="Myriad Pro" charset="0"/>
              </a:rPr>
              <a:t>, </a:t>
            </a:r>
            <a:r>
              <a:rPr lang="en-US" sz="2800" i="0">
                <a:solidFill>
                  <a:srgbClr val="CC0000"/>
                </a:solidFill>
                <a:latin typeface="Myriad Pro" charset="0"/>
                <a:ea typeface="Myriad Pro" charset="0"/>
                <a:cs typeface="Myriad Pro" charset="0"/>
              </a:rPr>
              <a:t>-1</a:t>
            </a:r>
          </a:p>
        </p:txBody>
      </p:sp>
      <p:sp>
        <p:nvSpPr>
          <p:cNvPr id="31759" name="Text Box 16"/>
          <p:cNvSpPr txBox="1">
            <a:spLocks noChangeArrowheads="1"/>
          </p:cNvSpPr>
          <p:nvPr/>
        </p:nvSpPr>
        <p:spPr bwMode="auto">
          <a:xfrm>
            <a:off x="2750324" y="6270403"/>
            <a:ext cx="449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000" i="0" dirty="0">
                <a:latin typeface="Myriad Pro" charset="0"/>
                <a:ea typeface="Myriad Pro" charset="0"/>
                <a:cs typeface="Myriad Pro" charset="0"/>
              </a:rPr>
              <a:t>*aka strategic form, matrix form</a:t>
            </a:r>
          </a:p>
        </p:txBody>
      </p:sp>
      <p:sp>
        <p:nvSpPr>
          <p:cNvPr id="31760" name="Text Box 17"/>
          <p:cNvSpPr txBox="1">
            <a:spLocks noChangeArrowheads="1"/>
          </p:cNvSpPr>
          <p:nvPr/>
        </p:nvSpPr>
        <p:spPr bwMode="auto">
          <a:xfrm>
            <a:off x="6645275" y="1196752"/>
            <a:ext cx="24384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dirty="0">
                <a:solidFill>
                  <a:srgbClr val="800080"/>
                </a:solidFill>
                <a:latin typeface="Myriad Pro" charset="0"/>
                <a:ea typeface="Myriad Pro" charset="0"/>
                <a:cs typeface="Myriad Pro" charset="0"/>
              </a:rPr>
              <a:t>Strategy for Agent 1: H</a:t>
            </a:r>
            <a:br>
              <a:rPr lang="en-US" sz="2800" i="0" dirty="0">
                <a:solidFill>
                  <a:srgbClr val="800080"/>
                </a:solidFill>
                <a:latin typeface="Myriad Pro" charset="0"/>
                <a:ea typeface="Myriad Pro" charset="0"/>
                <a:cs typeface="Myriad Pro" charset="0"/>
              </a:rPr>
            </a:br>
            <a:r>
              <a:rPr lang="en-US" sz="2800" i="0" dirty="0">
                <a:solidFill>
                  <a:srgbClr val="800080"/>
                </a:solidFill>
                <a:latin typeface="Myriad Pro" charset="0"/>
                <a:ea typeface="Myriad Pro" charset="0"/>
                <a:cs typeface="Myriad Pro" charset="0"/>
              </a:rPr>
              <a:t>Agent 2: T</a:t>
            </a:r>
          </a:p>
        </p:txBody>
      </p:sp>
      <p:sp>
        <p:nvSpPr>
          <p:cNvPr id="31761" name="Text Box 18"/>
          <p:cNvSpPr txBox="1">
            <a:spLocks noChangeArrowheads="1"/>
          </p:cNvSpPr>
          <p:nvPr/>
        </p:nvSpPr>
        <p:spPr bwMode="auto">
          <a:xfrm>
            <a:off x="6797675" y="2919190"/>
            <a:ext cx="1513556"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800" i="0">
                <a:solidFill>
                  <a:srgbClr val="800080"/>
                </a:solidFill>
                <a:latin typeface="Myriad Pro" charset="0"/>
                <a:ea typeface="Myriad Pro" charset="0"/>
                <a:cs typeface="Myriad Pro" charset="0"/>
              </a:rPr>
              <a:t>Strategy </a:t>
            </a:r>
          </a:p>
          <a:p>
            <a:pPr eaLnBrk="1" hangingPunct="1"/>
            <a:r>
              <a:rPr lang="en-US" sz="2800" i="0">
                <a:solidFill>
                  <a:srgbClr val="800080"/>
                </a:solidFill>
                <a:latin typeface="Myriad Pro" charset="0"/>
                <a:ea typeface="Myriad Pro" charset="0"/>
                <a:cs typeface="Myriad Pro" charset="0"/>
              </a:rPr>
              <a:t>profile</a:t>
            </a:r>
          </a:p>
          <a:p>
            <a:pPr eaLnBrk="1" hangingPunct="1"/>
            <a:r>
              <a:rPr lang="en-US" sz="2800" i="0">
                <a:solidFill>
                  <a:srgbClr val="800080"/>
                </a:solidFill>
                <a:latin typeface="Myriad Pro" charset="0"/>
                <a:ea typeface="Myriad Pro" charset="0"/>
                <a:cs typeface="Myriad Pro" charset="0"/>
              </a:rPr>
              <a:t>(H,T)</a:t>
            </a:r>
          </a:p>
        </p:txBody>
      </p:sp>
      <p:sp>
        <p:nvSpPr>
          <p:cNvPr id="31762" name="Text Box 19"/>
          <p:cNvSpPr txBox="1">
            <a:spLocks noChangeArrowheads="1"/>
          </p:cNvSpPr>
          <p:nvPr/>
        </p:nvSpPr>
        <p:spPr bwMode="auto">
          <a:xfrm>
            <a:off x="6834188" y="4595590"/>
            <a:ext cx="1744388"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sz="2800" i="0">
              <a:solidFill>
                <a:srgbClr val="0000FF"/>
              </a:solidFill>
              <a:latin typeface="Myriad Pro" charset="0"/>
              <a:ea typeface="Myriad Pro" charset="0"/>
              <a:cs typeface="Myriad Pro" charset="0"/>
            </a:endParaRPr>
          </a:p>
          <a:p>
            <a:pPr eaLnBrk="1" hangingPunct="1"/>
            <a:r>
              <a:rPr lang="en-US" b="1" i="0">
                <a:solidFill>
                  <a:srgbClr val="800080"/>
                </a:solidFill>
                <a:latin typeface="Myriad Pro" charset="0"/>
                <a:ea typeface="Myriad Pro" charset="0"/>
                <a:cs typeface="Myriad Pro" charset="0"/>
              </a:rPr>
              <a:t>U1((H,T))=1</a:t>
            </a:r>
          </a:p>
          <a:p>
            <a:pPr eaLnBrk="1" hangingPunct="1"/>
            <a:r>
              <a:rPr lang="en-US" b="1" i="0">
                <a:solidFill>
                  <a:srgbClr val="800080"/>
                </a:solidFill>
                <a:latin typeface="Myriad Pro" charset="0"/>
                <a:ea typeface="Myriad Pro" charset="0"/>
                <a:cs typeface="Myriad Pro" charset="0"/>
              </a:rPr>
              <a:t>U2((H,T))=-1</a:t>
            </a:r>
          </a:p>
        </p:txBody>
      </p:sp>
      <p:sp>
        <p:nvSpPr>
          <p:cNvPr id="20" name="Slide Number Placeholder 3">
            <a:extLst>
              <a:ext uri="{FF2B5EF4-FFF2-40B4-BE49-F238E27FC236}">
                <a16:creationId xmlns:a16="http://schemas.microsoft.com/office/drawing/2014/main" id="{870A59A7-56D2-2F42-9D8E-F1CF8C15031E}"/>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16</a:t>
            </a:fld>
            <a:endParaRPr lang="de-DE"/>
          </a:p>
        </p:txBody>
      </p:sp>
    </p:spTree>
    <p:extLst>
      <p:ext uri="{BB962C8B-B14F-4D97-AF65-F5344CB8AC3E}">
        <p14:creationId xmlns:p14="http://schemas.microsoft.com/office/powerpoint/2010/main" val="929741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304800" y="228601"/>
            <a:ext cx="7772400" cy="647699"/>
          </a:xfrm>
        </p:spPr>
        <p:txBody>
          <a:bodyPr/>
          <a:lstStyle/>
          <a:p>
            <a:pPr eaLnBrk="1" hangingPunct="1"/>
            <a:r>
              <a:rPr lang="en-US" dirty="0">
                <a:latin typeface="Myriad Pro" charset="0"/>
                <a:ea typeface="Myriad Pro" charset="0"/>
                <a:cs typeface="Myriad Pro" charset="0"/>
              </a:rPr>
              <a:t>Extensive form game (matching pennies)</a:t>
            </a:r>
          </a:p>
        </p:txBody>
      </p:sp>
      <p:sp>
        <p:nvSpPr>
          <p:cNvPr id="33794" name="Oval 3"/>
          <p:cNvSpPr>
            <a:spLocks noChangeArrowheads="1"/>
          </p:cNvSpPr>
          <p:nvPr/>
        </p:nvSpPr>
        <p:spPr bwMode="auto">
          <a:xfrm>
            <a:off x="3657600" y="3429000"/>
            <a:ext cx="228600" cy="381000"/>
          </a:xfrm>
          <a:prstGeom prst="ellipse">
            <a:avLst/>
          </a:prstGeom>
          <a:solidFill>
            <a:srgbClr val="008000"/>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3795" name="Oval 4"/>
          <p:cNvSpPr>
            <a:spLocks noChangeArrowheads="1"/>
          </p:cNvSpPr>
          <p:nvPr/>
        </p:nvSpPr>
        <p:spPr bwMode="auto">
          <a:xfrm>
            <a:off x="4343400" y="2286000"/>
            <a:ext cx="228600" cy="381000"/>
          </a:xfrm>
          <a:prstGeom prst="ellipse">
            <a:avLst/>
          </a:prstGeom>
          <a:solidFill>
            <a:srgbClr val="CC0000"/>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3796" name="Oval 5"/>
          <p:cNvSpPr>
            <a:spLocks noChangeArrowheads="1"/>
          </p:cNvSpPr>
          <p:nvPr/>
        </p:nvSpPr>
        <p:spPr bwMode="auto">
          <a:xfrm>
            <a:off x="4953000" y="3429000"/>
            <a:ext cx="228600" cy="381000"/>
          </a:xfrm>
          <a:prstGeom prst="ellipse">
            <a:avLst/>
          </a:prstGeom>
          <a:solidFill>
            <a:srgbClr val="008000"/>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3797" name="Oval 6"/>
          <p:cNvSpPr>
            <a:spLocks noChangeArrowheads="1"/>
          </p:cNvSpPr>
          <p:nvPr/>
        </p:nvSpPr>
        <p:spPr bwMode="auto">
          <a:xfrm>
            <a:off x="2971800" y="4800600"/>
            <a:ext cx="152400" cy="228600"/>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3798" name="Oval 7"/>
          <p:cNvSpPr>
            <a:spLocks noChangeArrowheads="1"/>
          </p:cNvSpPr>
          <p:nvPr/>
        </p:nvSpPr>
        <p:spPr bwMode="auto">
          <a:xfrm>
            <a:off x="3886200" y="4800600"/>
            <a:ext cx="152400" cy="228600"/>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3799" name="Oval 8"/>
          <p:cNvSpPr>
            <a:spLocks noChangeArrowheads="1"/>
          </p:cNvSpPr>
          <p:nvPr/>
        </p:nvSpPr>
        <p:spPr bwMode="auto">
          <a:xfrm>
            <a:off x="4876800" y="4800600"/>
            <a:ext cx="152400" cy="228600"/>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3800" name="Oval 9"/>
          <p:cNvSpPr>
            <a:spLocks noChangeArrowheads="1"/>
          </p:cNvSpPr>
          <p:nvPr/>
        </p:nvSpPr>
        <p:spPr bwMode="auto">
          <a:xfrm>
            <a:off x="5715000" y="4800600"/>
            <a:ext cx="152400" cy="228600"/>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cxnSp>
        <p:nvCxnSpPr>
          <p:cNvPr id="33801" name="AutoShape 10"/>
          <p:cNvCxnSpPr>
            <a:cxnSpLocks noChangeShapeType="1"/>
            <a:stCxn id="33795" idx="4"/>
            <a:endCxn id="33794" idx="0"/>
          </p:cNvCxnSpPr>
          <p:nvPr/>
        </p:nvCxnSpPr>
        <p:spPr bwMode="auto">
          <a:xfrm flipH="1">
            <a:off x="3771900" y="2681288"/>
            <a:ext cx="685800" cy="733425"/>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3802" name="AutoShape 11"/>
          <p:cNvCxnSpPr>
            <a:cxnSpLocks noChangeShapeType="1"/>
            <a:stCxn id="33795" idx="4"/>
            <a:endCxn id="33796" idx="0"/>
          </p:cNvCxnSpPr>
          <p:nvPr/>
        </p:nvCxnSpPr>
        <p:spPr bwMode="auto">
          <a:xfrm>
            <a:off x="4457700" y="2681288"/>
            <a:ext cx="609600" cy="733425"/>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3803" name="AutoShape 12"/>
          <p:cNvCxnSpPr>
            <a:cxnSpLocks noChangeShapeType="1"/>
            <a:stCxn id="33794" idx="4"/>
            <a:endCxn id="33797" idx="0"/>
          </p:cNvCxnSpPr>
          <p:nvPr/>
        </p:nvCxnSpPr>
        <p:spPr bwMode="auto">
          <a:xfrm flipH="1">
            <a:off x="3048000" y="3824288"/>
            <a:ext cx="723900" cy="962025"/>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3804" name="AutoShape 13"/>
          <p:cNvCxnSpPr>
            <a:cxnSpLocks noChangeShapeType="1"/>
            <a:stCxn id="33794" idx="4"/>
            <a:endCxn id="33798" idx="0"/>
          </p:cNvCxnSpPr>
          <p:nvPr/>
        </p:nvCxnSpPr>
        <p:spPr bwMode="auto">
          <a:xfrm>
            <a:off x="3771900" y="3824288"/>
            <a:ext cx="190500" cy="962025"/>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3805" name="AutoShape 14"/>
          <p:cNvCxnSpPr>
            <a:cxnSpLocks noChangeShapeType="1"/>
            <a:stCxn id="33796" idx="4"/>
            <a:endCxn id="33799" idx="0"/>
          </p:cNvCxnSpPr>
          <p:nvPr/>
        </p:nvCxnSpPr>
        <p:spPr bwMode="auto">
          <a:xfrm flipH="1">
            <a:off x="4953000" y="3824288"/>
            <a:ext cx="114300" cy="962025"/>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3806" name="AutoShape 15"/>
          <p:cNvCxnSpPr>
            <a:cxnSpLocks noChangeShapeType="1"/>
            <a:stCxn id="33796" idx="4"/>
            <a:endCxn id="33800" idx="0"/>
          </p:cNvCxnSpPr>
          <p:nvPr/>
        </p:nvCxnSpPr>
        <p:spPr bwMode="auto">
          <a:xfrm>
            <a:off x="5067300" y="3824288"/>
            <a:ext cx="723900" cy="962025"/>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33807" name="Text Box 16"/>
          <p:cNvSpPr txBox="1">
            <a:spLocks noChangeArrowheads="1"/>
          </p:cNvSpPr>
          <p:nvPr/>
        </p:nvSpPr>
        <p:spPr bwMode="auto">
          <a:xfrm>
            <a:off x="5105400" y="1981200"/>
            <a:ext cx="1371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Player 1</a:t>
            </a:r>
          </a:p>
        </p:txBody>
      </p:sp>
      <p:sp>
        <p:nvSpPr>
          <p:cNvPr id="33808" name="Text Box 17"/>
          <p:cNvSpPr txBox="1">
            <a:spLocks noChangeArrowheads="1"/>
          </p:cNvSpPr>
          <p:nvPr/>
        </p:nvSpPr>
        <p:spPr bwMode="auto">
          <a:xfrm>
            <a:off x="5410200" y="3352800"/>
            <a:ext cx="1371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Player 2</a:t>
            </a:r>
          </a:p>
        </p:txBody>
      </p:sp>
      <p:sp>
        <p:nvSpPr>
          <p:cNvPr id="33809" name="Text Box 18"/>
          <p:cNvSpPr txBox="1">
            <a:spLocks noChangeArrowheads="1"/>
          </p:cNvSpPr>
          <p:nvPr/>
        </p:nvSpPr>
        <p:spPr bwMode="auto">
          <a:xfrm>
            <a:off x="3276600" y="2811463"/>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H</a:t>
            </a:r>
          </a:p>
        </p:txBody>
      </p:sp>
      <p:sp>
        <p:nvSpPr>
          <p:cNvPr id="33810" name="Text Box 19"/>
          <p:cNvSpPr txBox="1">
            <a:spLocks noChangeArrowheads="1"/>
          </p:cNvSpPr>
          <p:nvPr/>
        </p:nvSpPr>
        <p:spPr bwMode="auto">
          <a:xfrm>
            <a:off x="2819400" y="38862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H</a:t>
            </a:r>
          </a:p>
        </p:txBody>
      </p:sp>
      <p:sp>
        <p:nvSpPr>
          <p:cNvPr id="33811" name="Text Box 20"/>
          <p:cNvSpPr txBox="1">
            <a:spLocks noChangeArrowheads="1"/>
          </p:cNvSpPr>
          <p:nvPr/>
        </p:nvSpPr>
        <p:spPr bwMode="auto">
          <a:xfrm>
            <a:off x="4495800" y="40386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H</a:t>
            </a:r>
          </a:p>
        </p:txBody>
      </p:sp>
      <p:sp>
        <p:nvSpPr>
          <p:cNvPr id="33812" name="Text Box 21"/>
          <p:cNvSpPr txBox="1">
            <a:spLocks noChangeArrowheads="1"/>
          </p:cNvSpPr>
          <p:nvPr/>
        </p:nvSpPr>
        <p:spPr bwMode="auto">
          <a:xfrm>
            <a:off x="5029200" y="26670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T</a:t>
            </a:r>
          </a:p>
        </p:txBody>
      </p:sp>
      <p:sp>
        <p:nvSpPr>
          <p:cNvPr id="33813" name="Text Box 22"/>
          <p:cNvSpPr txBox="1">
            <a:spLocks noChangeArrowheads="1"/>
          </p:cNvSpPr>
          <p:nvPr/>
        </p:nvSpPr>
        <p:spPr bwMode="auto">
          <a:xfrm>
            <a:off x="5715000" y="39624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T</a:t>
            </a:r>
          </a:p>
        </p:txBody>
      </p:sp>
      <p:sp>
        <p:nvSpPr>
          <p:cNvPr id="33814" name="Text Box 23"/>
          <p:cNvSpPr txBox="1">
            <a:spLocks noChangeArrowheads="1"/>
          </p:cNvSpPr>
          <p:nvPr/>
        </p:nvSpPr>
        <p:spPr bwMode="auto">
          <a:xfrm>
            <a:off x="3962400" y="40386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T</a:t>
            </a:r>
          </a:p>
        </p:txBody>
      </p:sp>
      <p:sp>
        <p:nvSpPr>
          <p:cNvPr id="33815" name="Text Box 24"/>
          <p:cNvSpPr txBox="1">
            <a:spLocks noChangeArrowheads="1"/>
          </p:cNvSpPr>
          <p:nvPr/>
        </p:nvSpPr>
        <p:spPr bwMode="auto">
          <a:xfrm>
            <a:off x="2286000" y="5334000"/>
            <a:ext cx="8338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sp>
        <p:nvSpPr>
          <p:cNvPr id="33816" name="Text Box 25"/>
          <p:cNvSpPr txBox="1">
            <a:spLocks noChangeArrowheads="1"/>
          </p:cNvSpPr>
          <p:nvPr/>
        </p:nvSpPr>
        <p:spPr bwMode="auto">
          <a:xfrm>
            <a:off x="5867400" y="5257800"/>
            <a:ext cx="8338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sp>
        <p:nvSpPr>
          <p:cNvPr id="33817" name="Text Box 26"/>
          <p:cNvSpPr txBox="1">
            <a:spLocks noChangeArrowheads="1"/>
          </p:cNvSpPr>
          <p:nvPr/>
        </p:nvSpPr>
        <p:spPr bwMode="auto">
          <a:xfrm>
            <a:off x="3657600" y="5338763"/>
            <a:ext cx="8338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sp>
        <p:nvSpPr>
          <p:cNvPr id="33818" name="Text Box 27"/>
          <p:cNvSpPr txBox="1">
            <a:spLocks noChangeArrowheads="1"/>
          </p:cNvSpPr>
          <p:nvPr/>
        </p:nvSpPr>
        <p:spPr bwMode="auto">
          <a:xfrm>
            <a:off x="4724400" y="5334000"/>
            <a:ext cx="8338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cxnSp>
        <p:nvCxnSpPr>
          <p:cNvPr id="33819" name="AutoShape 28"/>
          <p:cNvCxnSpPr>
            <a:cxnSpLocks noChangeShapeType="1"/>
            <a:stCxn id="33794" idx="6"/>
            <a:endCxn id="33796" idx="2"/>
          </p:cNvCxnSpPr>
          <p:nvPr/>
        </p:nvCxnSpPr>
        <p:spPr bwMode="auto">
          <a:xfrm>
            <a:off x="3900488" y="3619500"/>
            <a:ext cx="1038225" cy="0"/>
          </a:xfrm>
          <a:prstGeom prst="straightConnector1">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cxnSp>
      <p:sp>
        <p:nvSpPr>
          <p:cNvPr id="33820" name="Text Box 29"/>
          <p:cNvSpPr txBox="1">
            <a:spLocks noChangeArrowheads="1"/>
          </p:cNvSpPr>
          <p:nvPr/>
        </p:nvSpPr>
        <p:spPr bwMode="auto">
          <a:xfrm>
            <a:off x="1676400" y="2514600"/>
            <a:ext cx="1752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Action</a:t>
            </a:r>
          </a:p>
        </p:txBody>
      </p:sp>
      <p:sp>
        <p:nvSpPr>
          <p:cNvPr id="33821" name="Text Box 30"/>
          <p:cNvSpPr txBox="1">
            <a:spLocks noChangeArrowheads="1"/>
          </p:cNvSpPr>
          <p:nvPr/>
        </p:nvSpPr>
        <p:spPr bwMode="auto">
          <a:xfrm>
            <a:off x="304800" y="4343400"/>
            <a:ext cx="2209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Terminal node (outcome)</a:t>
            </a:r>
          </a:p>
        </p:txBody>
      </p:sp>
      <p:sp>
        <p:nvSpPr>
          <p:cNvPr id="33822" name="Text Box 31"/>
          <p:cNvSpPr txBox="1">
            <a:spLocks noChangeArrowheads="1"/>
          </p:cNvSpPr>
          <p:nvPr/>
        </p:nvSpPr>
        <p:spPr bwMode="auto">
          <a:xfrm>
            <a:off x="914400" y="5791200"/>
            <a:ext cx="1371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Payoffs</a:t>
            </a:r>
          </a:p>
        </p:txBody>
      </p:sp>
      <p:sp>
        <p:nvSpPr>
          <p:cNvPr id="33823" name="Line 32"/>
          <p:cNvSpPr>
            <a:spLocks noChangeShapeType="1"/>
          </p:cNvSpPr>
          <p:nvPr/>
        </p:nvSpPr>
        <p:spPr bwMode="auto">
          <a:xfrm>
            <a:off x="2819400" y="2743200"/>
            <a:ext cx="4572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33824" name="Line 33"/>
          <p:cNvSpPr>
            <a:spLocks noChangeShapeType="1"/>
          </p:cNvSpPr>
          <p:nvPr/>
        </p:nvSpPr>
        <p:spPr bwMode="auto">
          <a:xfrm>
            <a:off x="2133600" y="4800600"/>
            <a:ext cx="6858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33825" name="Line 34"/>
          <p:cNvSpPr>
            <a:spLocks noChangeShapeType="1"/>
          </p:cNvSpPr>
          <p:nvPr/>
        </p:nvSpPr>
        <p:spPr bwMode="auto">
          <a:xfrm flipV="1">
            <a:off x="2209800" y="5791200"/>
            <a:ext cx="3810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33826" name="Text Box 35"/>
          <p:cNvSpPr txBox="1">
            <a:spLocks noChangeArrowheads="1"/>
          </p:cNvSpPr>
          <p:nvPr/>
        </p:nvSpPr>
        <p:spPr bwMode="auto">
          <a:xfrm>
            <a:off x="6781800" y="1676400"/>
            <a:ext cx="23622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800080"/>
                </a:solidFill>
                <a:latin typeface="Myriad Pro" charset="0"/>
                <a:ea typeface="Myriad Pro" charset="0"/>
                <a:cs typeface="Myriad Pro" charset="0"/>
              </a:rPr>
              <a:t>Strategy for Agent 1: T</a:t>
            </a:r>
            <a:br>
              <a:rPr lang="en-US" i="0" dirty="0">
                <a:solidFill>
                  <a:srgbClr val="800080"/>
                </a:solidFill>
                <a:latin typeface="Myriad Pro" charset="0"/>
                <a:ea typeface="Myriad Pro" charset="0"/>
                <a:cs typeface="Myriad Pro" charset="0"/>
              </a:rPr>
            </a:br>
            <a:r>
              <a:rPr lang="en-US" i="0" dirty="0">
                <a:solidFill>
                  <a:srgbClr val="800080"/>
                </a:solidFill>
                <a:latin typeface="Myriad Pro" charset="0"/>
                <a:ea typeface="Myriad Pro" charset="0"/>
                <a:cs typeface="Myriad Pro" charset="0"/>
              </a:rPr>
              <a:t>Agent 2: T</a:t>
            </a:r>
          </a:p>
        </p:txBody>
      </p:sp>
      <p:sp>
        <p:nvSpPr>
          <p:cNvPr id="33827" name="Text Box 36"/>
          <p:cNvSpPr txBox="1">
            <a:spLocks noChangeArrowheads="1"/>
          </p:cNvSpPr>
          <p:nvPr/>
        </p:nvSpPr>
        <p:spPr bwMode="auto">
          <a:xfrm>
            <a:off x="6781800" y="3200400"/>
            <a:ext cx="23622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solidFill>
                  <a:srgbClr val="800080"/>
                </a:solidFill>
                <a:latin typeface="Myriad Pro" charset="0"/>
                <a:ea typeface="Myriad Pro" charset="0"/>
                <a:cs typeface="Myriad Pro" charset="0"/>
              </a:rPr>
              <a:t>Strategy profile: (T,T)</a:t>
            </a:r>
          </a:p>
        </p:txBody>
      </p:sp>
      <p:sp>
        <p:nvSpPr>
          <p:cNvPr id="33828" name="Text Box 37"/>
          <p:cNvSpPr txBox="1">
            <a:spLocks noChangeArrowheads="1"/>
          </p:cNvSpPr>
          <p:nvPr/>
        </p:nvSpPr>
        <p:spPr bwMode="auto">
          <a:xfrm>
            <a:off x="6781800" y="4648200"/>
            <a:ext cx="23622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solidFill>
                  <a:srgbClr val="800080"/>
                </a:solidFill>
                <a:latin typeface="Myriad Pro" charset="0"/>
                <a:ea typeface="Myriad Pro" charset="0"/>
                <a:cs typeface="Myriad Pro" charset="0"/>
              </a:rPr>
              <a:t>U1((T,T))=-1</a:t>
            </a:r>
          </a:p>
          <a:p>
            <a:pPr eaLnBrk="1" hangingPunct="1">
              <a:spcBef>
                <a:spcPct val="50000"/>
              </a:spcBef>
            </a:pPr>
            <a:r>
              <a:rPr lang="en-US" i="0">
                <a:solidFill>
                  <a:srgbClr val="800080"/>
                </a:solidFill>
                <a:latin typeface="Myriad Pro" charset="0"/>
                <a:ea typeface="Myriad Pro" charset="0"/>
                <a:cs typeface="Myriad Pro" charset="0"/>
              </a:rPr>
              <a:t>U2((T,T))=1</a:t>
            </a:r>
          </a:p>
        </p:txBody>
      </p:sp>
      <p:sp>
        <p:nvSpPr>
          <p:cNvPr id="38" name="Slide Number Placeholder 3">
            <a:extLst>
              <a:ext uri="{FF2B5EF4-FFF2-40B4-BE49-F238E27FC236}">
                <a16:creationId xmlns:a16="http://schemas.microsoft.com/office/drawing/2014/main" id="{3227F5F3-8605-7D41-9F51-6091003DD2FE}"/>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17</a:t>
            </a:fld>
            <a:endParaRPr lang="de-DE"/>
          </a:p>
        </p:txBody>
      </p:sp>
    </p:spTree>
    <p:extLst>
      <p:ext uri="{BB962C8B-B14F-4D97-AF65-F5344CB8AC3E}">
        <p14:creationId xmlns:p14="http://schemas.microsoft.com/office/powerpoint/2010/main" val="715327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72870"/>
            <a:ext cx="8566720" cy="588626"/>
          </a:xfrm>
        </p:spPr>
        <p:txBody>
          <a:bodyPr/>
          <a:lstStyle/>
          <a:p>
            <a:pPr eaLnBrk="1" hangingPunct="1"/>
            <a:r>
              <a:rPr lang="en-US" dirty="0">
                <a:latin typeface="Myriad Pro" charset="0"/>
                <a:ea typeface="Myriad Pro" charset="0"/>
                <a:cs typeface="Myriad Pro" charset="0"/>
              </a:rPr>
              <a:t>Extensive form game </a:t>
            </a:r>
            <a:r>
              <a:rPr lang="en-US" sz="2800" dirty="0">
                <a:latin typeface="Myriad Pro" charset="0"/>
                <a:ea typeface="Myriad Pro" charset="0"/>
                <a:cs typeface="Myriad Pro" charset="0"/>
              </a:rPr>
              <a:t>(matching pennies, </a:t>
            </a:r>
            <a:r>
              <a:rPr lang="en-US" sz="2800" dirty="0">
                <a:solidFill>
                  <a:srgbClr val="0B05FF"/>
                </a:solidFill>
                <a:latin typeface="Myriad Pro" charset="0"/>
                <a:ea typeface="Myriad Pro" charset="0"/>
                <a:cs typeface="Myriad Pro" charset="0"/>
              </a:rPr>
              <a:t>seq moves</a:t>
            </a:r>
            <a:r>
              <a:rPr lang="en-US" sz="2800" dirty="0">
                <a:latin typeface="Myriad Pro" charset="0"/>
                <a:ea typeface="Myriad Pro" charset="0"/>
                <a:cs typeface="Myriad Pro" charset="0"/>
              </a:rPr>
              <a:t>)</a:t>
            </a:r>
          </a:p>
        </p:txBody>
      </p:sp>
      <p:grpSp>
        <p:nvGrpSpPr>
          <p:cNvPr id="35842" name="Group 3"/>
          <p:cNvGrpSpPr>
            <a:grpSpLocks/>
          </p:cNvGrpSpPr>
          <p:nvPr/>
        </p:nvGrpSpPr>
        <p:grpSpPr bwMode="auto">
          <a:xfrm>
            <a:off x="381000" y="2590800"/>
            <a:ext cx="4414838" cy="3514726"/>
            <a:chOff x="1440" y="1440"/>
            <a:chExt cx="2781" cy="2214"/>
          </a:xfrm>
        </p:grpSpPr>
        <p:sp>
          <p:nvSpPr>
            <p:cNvPr id="35848" name="Oval 4"/>
            <p:cNvSpPr>
              <a:spLocks noChangeArrowheads="1"/>
            </p:cNvSpPr>
            <p:nvPr/>
          </p:nvSpPr>
          <p:spPr bwMode="auto">
            <a:xfrm>
              <a:off x="2304" y="2160"/>
              <a:ext cx="144" cy="240"/>
            </a:xfrm>
            <a:prstGeom prst="ellipse">
              <a:avLst/>
            </a:prstGeom>
            <a:solidFill>
              <a:srgbClr val="008000"/>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5849" name="Oval 5"/>
            <p:cNvSpPr>
              <a:spLocks noChangeArrowheads="1"/>
            </p:cNvSpPr>
            <p:nvPr/>
          </p:nvSpPr>
          <p:spPr bwMode="auto">
            <a:xfrm>
              <a:off x="2736" y="1440"/>
              <a:ext cx="144" cy="240"/>
            </a:xfrm>
            <a:prstGeom prst="ellipse">
              <a:avLst/>
            </a:prstGeom>
            <a:solidFill>
              <a:srgbClr val="CC0000"/>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5850" name="Oval 6"/>
            <p:cNvSpPr>
              <a:spLocks noChangeArrowheads="1"/>
            </p:cNvSpPr>
            <p:nvPr/>
          </p:nvSpPr>
          <p:spPr bwMode="auto">
            <a:xfrm>
              <a:off x="3120" y="2160"/>
              <a:ext cx="144" cy="240"/>
            </a:xfrm>
            <a:prstGeom prst="ellipse">
              <a:avLst/>
            </a:prstGeom>
            <a:solidFill>
              <a:srgbClr val="008000"/>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5851" name="Oval 7"/>
            <p:cNvSpPr>
              <a:spLocks noChangeArrowheads="1"/>
            </p:cNvSpPr>
            <p:nvPr/>
          </p:nvSpPr>
          <p:spPr bwMode="auto">
            <a:xfrm>
              <a:off x="1872" y="3024"/>
              <a:ext cx="96" cy="144"/>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5852" name="Oval 8"/>
            <p:cNvSpPr>
              <a:spLocks noChangeArrowheads="1"/>
            </p:cNvSpPr>
            <p:nvPr/>
          </p:nvSpPr>
          <p:spPr bwMode="auto">
            <a:xfrm>
              <a:off x="2448" y="3024"/>
              <a:ext cx="96" cy="144"/>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5853" name="Oval 9"/>
            <p:cNvSpPr>
              <a:spLocks noChangeArrowheads="1"/>
            </p:cNvSpPr>
            <p:nvPr/>
          </p:nvSpPr>
          <p:spPr bwMode="auto">
            <a:xfrm>
              <a:off x="3072" y="3024"/>
              <a:ext cx="96" cy="144"/>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5854" name="Oval 10"/>
            <p:cNvSpPr>
              <a:spLocks noChangeArrowheads="1"/>
            </p:cNvSpPr>
            <p:nvPr/>
          </p:nvSpPr>
          <p:spPr bwMode="auto">
            <a:xfrm>
              <a:off x="3600" y="3024"/>
              <a:ext cx="96" cy="144"/>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cxnSp>
          <p:nvCxnSpPr>
            <p:cNvPr id="35855" name="AutoShape 11"/>
            <p:cNvCxnSpPr>
              <a:cxnSpLocks noChangeShapeType="1"/>
              <a:stCxn id="35849" idx="4"/>
              <a:endCxn id="35848" idx="0"/>
            </p:cNvCxnSpPr>
            <p:nvPr/>
          </p:nvCxnSpPr>
          <p:spPr bwMode="auto">
            <a:xfrm flipH="1">
              <a:off x="2376" y="1689"/>
              <a:ext cx="432" cy="462"/>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5856" name="AutoShape 12"/>
            <p:cNvCxnSpPr>
              <a:cxnSpLocks noChangeShapeType="1"/>
              <a:stCxn id="35849" idx="4"/>
              <a:endCxn id="35850" idx="0"/>
            </p:cNvCxnSpPr>
            <p:nvPr/>
          </p:nvCxnSpPr>
          <p:spPr bwMode="auto">
            <a:xfrm>
              <a:off x="2808" y="1689"/>
              <a:ext cx="384" cy="462"/>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5857" name="AutoShape 13"/>
            <p:cNvCxnSpPr>
              <a:cxnSpLocks noChangeShapeType="1"/>
              <a:stCxn id="35848" idx="4"/>
              <a:endCxn id="35851" idx="0"/>
            </p:cNvCxnSpPr>
            <p:nvPr/>
          </p:nvCxnSpPr>
          <p:spPr bwMode="auto">
            <a:xfrm flipH="1">
              <a:off x="1920" y="2409"/>
              <a:ext cx="456" cy="606"/>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5858" name="AutoShape 14"/>
            <p:cNvCxnSpPr>
              <a:cxnSpLocks noChangeShapeType="1"/>
              <a:stCxn id="35848" idx="4"/>
              <a:endCxn id="35852" idx="0"/>
            </p:cNvCxnSpPr>
            <p:nvPr/>
          </p:nvCxnSpPr>
          <p:spPr bwMode="auto">
            <a:xfrm>
              <a:off x="2376" y="2409"/>
              <a:ext cx="120" cy="606"/>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5859" name="AutoShape 15"/>
            <p:cNvCxnSpPr>
              <a:cxnSpLocks noChangeShapeType="1"/>
              <a:stCxn id="35850" idx="4"/>
              <a:endCxn id="35853" idx="0"/>
            </p:cNvCxnSpPr>
            <p:nvPr/>
          </p:nvCxnSpPr>
          <p:spPr bwMode="auto">
            <a:xfrm flipH="1">
              <a:off x="3120" y="2409"/>
              <a:ext cx="72" cy="606"/>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5860" name="AutoShape 16"/>
            <p:cNvCxnSpPr>
              <a:cxnSpLocks noChangeShapeType="1"/>
              <a:stCxn id="35850" idx="4"/>
              <a:endCxn id="35854" idx="0"/>
            </p:cNvCxnSpPr>
            <p:nvPr/>
          </p:nvCxnSpPr>
          <p:spPr bwMode="auto">
            <a:xfrm>
              <a:off x="3192" y="2409"/>
              <a:ext cx="456" cy="606"/>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35861" name="Text Box 17"/>
            <p:cNvSpPr txBox="1">
              <a:spLocks noChangeArrowheads="1"/>
            </p:cNvSpPr>
            <p:nvPr/>
          </p:nvSpPr>
          <p:spPr bwMode="auto">
            <a:xfrm>
              <a:off x="2064" y="1771"/>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H</a:t>
              </a:r>
            </a:p>
          </p:txBody>
        </p:sp>
        <p:sp>
          <p:nvSpPr>
            <p:cNvPr id="35862" name="Text Box 18"/>
            <p:cNvSpPr txBox="1">
              <a:spLocks noChangeArrowheads="1"/>
            </p:cNvSpPr>
            <p:nvPr/>
          </p:nvSpPr>
          <p:spPr bwMode="auto">
            <a:xfrm>
              <a:off x="1776" y="2448"/>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H</a:t>
              </a:r>
            </a:p>
          </p:txBody>
        </p:sp>
        <p:sp>
          <p:nvSpPr>
            <p:cNvPr id="35863" name="Text Box 19"/>
            <p:cNvSpPr txBox="1">
              <a:spLocks noChangeArrowheads="1"/>
            </p:cNvSpPr>
            <p:nvPr/>
          </p:nvSpPr>
          <p:spPr bwMode="auto">
            <a:xfrm>
              <a:off x="2832" y="2544"/>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H</a:t>
              </a:r>
            </a:p>
          </p:txBody>
        </p:sp>
        <p:sp>
          <p:nvSpPr>
            <p:cNvPr id="35864" name="Text Box 20"/>
            <p:cNvSpPr txBox="1">
              <a:spLocks noChangeArrowheads="1"/>
            </p:cNvSpPr>
            <p:nvPr/>
          </p:nvSpPr>
          <p:spPr bwMode="auto">
            <a:xfrm>
              <a:off x="3168" y="1680"/>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T</a:t>
              </a:r>
            </a:p>
          </p:txBody>
        </p:sp>
        <p:sp>
          <p:nvSpPr>
            <p:cNvPr id="35865" name="Text Box 21"/>
            <p:cNvSpPr txBox="1">
              <a:spLocks noChangeArrowheads="1"/>
            </p:cNvSpPr>
            <p:nvPr/>
          </p:nvSpPr>
          <p:spPr bwMode="auto">
            <a:xfrm>
              <a:off x="3600" y="2496"/>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T</a:t>
              </a:r>
            </a:p>
          </p:txBody>
        </p:sp>
        <p:sp>
          <p:nvSpPr>
            <p:cNvPr id="35866" name="Text Box 22"/>
            <p:cNvSpPr txBox="1">
              <a:spLocks noChangeArrowheads="1"/>
            </p:cNvSpPr>
            <p:nvPr/>
          </p:nvSpPr>
          <p:spPr bwMode="auto">
            <a:xfrm>
              <a:off x="2496" y="2544"/>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T</a:t>
              </a:r>
            </a:p>
          </p:txBody>
        </p:sp>
        <p:sp>
          <p:nvSpPr>
            <p:cNvPr id="35867" name="Text Box 23"/>
            <p:cNvSpPr txBox="1">
              <a:spLocks noChangeArrowheads="1"/>
            </p:cNvSpPr>
            <p:nvPr/>
          </p:nvSpPr>
          <p:spPr bwMode="auto">
            <a:xfrm>
              <a:off x="1440" y="3360"/>
              <a:ext cx="52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sp>
          <p:nvSpPr>
            <p:cNvPr id="35868" name="Text Box 24"/>
            <p:cNvSpPr txBox="1">
              <a:spLocks noChangeArrowheads="1"/>
            </p:cNvSpPr>
            <p:nvPr/>
          </p:nvSpPr>
          <p:spPr bwMode="auto">
            <a:xfrm>
              <a:off x="3696" y="3312"/>
              <a:ext cx="52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sp>
          <p:nvSpPr>
            <p:cNvPr id="35869" name="Text Box 25"/>
            <p:cNvSpPr txBox="1">
              <a:spLocks noChangeArrowheads="1"/>
            </p:cNvSpPr>
            <p:nvPr/>
          </p:nvSpPr>
          <p:spPr bwMode="auto">
            <a:xfrm>
              <a:off x="2304" y="3363"/>
              <a:ext cx="52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sp>
          <p:nvSpPr>
            <p:cNvPr id="35870" name="Text Box 26"/>
            <p:cNvSpPr txBox="1">
              <a:spLocks noChangeArrowheads="1"/>
            </p:cNvSpPr>
            <p:nvPr/>
          </p:nvSpPr>
          <p:spPr bwMode="auto">
            <a:xfrm>
              <a:off x="2976" y="3360"/>
              <a:ext cx="52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grpSp>
      <p:sp>
        <p:nvSpPr>
          <p:cNvPr id="35843" name="Text Box 27"/>
          <p:cNvSpPr txBox="1">
            <a:spLocks noChangeArrowheads="1"/>
          </p:cNvSpPr>
          <p:nvPr/>
        </p:nvSpPr>
        <p:spPr bwMode="auto">
          <a:xfrm>
            <a:off x="4240334" y="2403376"/>
            <a:ext cx="419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800080"/>
                </a:solidFill>
                <a:latin typeface="Myriad Pro" charset="0"/>
                <a:ea typeface="Myriad Pro" charset="0"/>
                <a:cs typeface="Myriad Pro" charset="0"/>
              </a:rPr>
              <a:t>Strategy for Agent 1: T</a:t>
            </a:r>
          </a:p>
        </p:txBody>
      </p:sp>
      <p:sp>
        <p:nvSpPr>
          <p:cNvPr id="35844" name="Text Box 28"/>
          <p:cNvSpPr txBox="1">
            <a:spLocks noChangeArrowheads="1"/>
          </p:cNvSpPr>
          <p:nvPr/>
        </p:nvSpPr>
        <p:spPr bwMode="auto">
          <a:xfrm>
            <a:off x="5029200" y="4411960"/>
            <a:ext cx="411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800080"/>
                </a:solidFill>
                <a:latin typeface="Myriad Pro" charset="0"/>
                <a:ea typeface="Myriad Pro" charset="0"/>
                <a:cs typeface="Myriad Pro" charset="0"/>
              </a:rPr>
              <a:t>Strategy profile: (T,(H,T))</a:t>
            </a:r>
          </a:p>
        </p:txBody>
      </p:sp>
      <p:sp>
        <p:nvSpPr>
          <p:cNvPr id="35845" name="Text Box 29"/>
          <p:cNvSpPr txBox="1">
            <a:spLocks noChangeArrowheads="1"/>
          </p:cNvSpPr>
          <p:nvPr/>
        </p:nvSpPr>
        <p:spPr bwMode="auto">
          <a:xfrm>
            <a:off x="5486400" y="5085184"/>
            <a:ext cx="2971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800080"/>
                </a:solidFill>
                <a:latin typeface="Myriad Pro" charset="0"/>
                <a:ea typeface="Myriad Pro" charset="0"/>
                <a:cs typeface="Myriad Pro" charset="0"/>
              </a:rPr>
              <a:t>U1((T,(H,T)))=-1</a:t>
            </a:r>
          </a:p>
          <a:p>
            <a:pPr eaLnBrk="1" hangingPunct="1">
              <a:spcBef>
                <a:spcPct val="50000"/>
              </a:spcBef>
            </a:pPr>
            <a:r>
              <a:rPr lang="en-US" i="0" dirty="0">
                <a:solidFill>
                  <a:srgbClr val="800080"/>
                </a:solidFill>
                <a:latin typeface="Myriad Pro" charset="0"/>
                <a:ea typeface="Myriad Pro" charset="0"/>
                <a:cs typeface="Myriad Pro" charset="0"/>
              </a:rPr>
              <a:t>U2((T,(H,T)))=1</a:t>
            </a:r>
          </a:p>
        </p:txBody>
      </p:sp>
      <p:sp>
        <p:nvSpPr>
          <p:cNvPr id="35846" name="Text Box 30"/>
          <p:cNvSpPr txBox="1">
            <a:spLocks noChangeArrowheads="1"/>
          </p:cNvSpPr>
          <p:nvPr/>
        </p:nvSpPr>
        <p:spPr bwMode="auto">
          <a:xfrm>
            <a:off x="3657600" y="1412776"/>
            <a:ext cx="5486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Recall: A strategy is a contingency plan for all states of the game</a:t>
            </a:r>
          </a:p>
        </p:txBody>
      </p:sp>
      <p:sp>
        <p:nvSpPr>
          <p:cNvPr id="35847" name="Text Box 31"/>
          <p:cNvSpPr txBox="1">
            <a:spLocks noChangeArrowheads="1"/>
          </p:cNvSpPr>
          <p:nvPr/>
        </p:nvSpPr>
        <p:spPr bwMode="auto">
          <a:xfrm>
            <a:off x="4240334" y="3028851"/>
            <a:ext cx="44958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800080"/>
                </a:solidFill>
                <a:latin typeface="Myriad Pro" charset="0"/>
                <a:ea typeface="Myriad Pro" charset="0"/>
                <a:cs typeface="Myriad Pro" charset="0"/>
              </a:rPr>
              <a:t>Strategy for Agent 2:  </a:t>
            </a:r>
            <a:br>
              <a:rPr lang="en-US" i="0" dirty="0">
                <a:solidFill>
                  <a:srgbClr val="800080"/>
                </a:solidFill>
                <a:latin typeface="Myriad Pro" charset="0"/>
                <a:ea typeface="Myriad Pro" charset="0"/>
                <a:cs typeface="Myriad Pro" charset="0"/>
              </a:rPr>
            </a:br>
            <a:r>
              <a:rPr lang="en-US" i="0" dirty="0">
                <a:solidFill>
                  <a:srgbClr val="800080"/>
                </a:solidFill>
                <a:latin typeface="Myriad Pro" charset="0"/>
                <a:ea typeface="Myriad Pro" charset="0"/>
                <a:cs typeface="Myriad Pro" charset="0"/>
              </a:rPr>
              <a:t>H if 1 plays H, T if 1 plays T </a:t>
            </a:r>
            <a:br>
              <a:rPr lang="en-US" i="0" dirty="0">
                <a:solidFill>
                  <a:srgbClr val="800080"/>
                </a:solidFill>
                <a:latin typeface="Myriad Pro" charset="0"/>
                <a:ea typeface="Myriad Pro" charset="0"/>
                <a:cs typeface="Myriad Pro" charset="0"/>
              </a:rPr>
            </a:br>
            <a:r>
              <a:rPr lang="en-US" i="0" dirty="0">
                <a:solidFill>
                  <a:srgbClr val="800080"/>
                </a:solidFill>
                <a:latin typeface="Myriad Pro" charset="0"/>
                <a:ea typeface="Myriad Pro" charset="0"/>
                <a:cs typeface="Myriad Pro" charset="0"/>
              </a:rPr>
              <a:t>Notation: (H,T)</a:t>
            </a:r>
          </a:p>
        </p:txBody>
      </p:sp>
      <p:sp>
        <p:nvSpPr>
          <p:cNvPr id="32" name="Slide Number Placeholder 3">
            <a:extLst>
              <a:ext uri="{FF2B5EF4-FFF2-40B4-BE49-F238E27FC236}">
                <a16:creationId xmlns:a16="http://schemas.microsoft.com/office/drawing/2014/main" id="{28C5A197-87E9-EC4E-86F2-0F4D8E13D1F7}"/>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18</a:t>
            </a:fld>
            <a:endParaRPr lang="de-DE"/>
          </a:p>
        </p:txBody>
      </p:sp>
    </p:spTree>
    <p:extLst>
      <p:ext uri="{BB962C8B-B14F-4D97-AF65-F5344CB8AC3E}">
        <p14:creationId xmlns:p14="http://schemas.microsoft.com/office/powerpoint/2010/main" val="15158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a:latin typeface="Myriad Pro" charset="0"/>
                <a:ea typeface="Myriad Pro" charset="0"/>
                <a:cs typeface="Myriad Pro" charset="0"/>
              </a:rPr>
              <a:t>Game Representation</a:t>
            </a:r>
          </a:p>
        </p:txBody>
      </p:sp>
      <p:grpSp>
        <p:nvGrpSpPr>
          <p:cNvPr id="37890" name="Group 3"/>
          <p:cNvGrpSpPr>
            <a:grpSpLocks/>
          </p:cNvGrpSpPr>
          <p:nvPr/>
        </p:nvGrpSpPr>
        <p:grpSpPr bwMode="auto">
          <a:xfrm>
            <a:off x="304800" y="1484784"/>
            <a:ext cx="3468507" cy="3514726"/>
            <a:chOff x="1440" y="1440"/>
            <a:chExt cx="3001" cy="2214"/>
          </a:xfrm>
        </p:grpSpPr>
        <p:sp>
          <p:nvSpPr>
            <p:cNvPr id="37926" name="Oval 4"/>
            <p:cNvSpPr>
              <a:spLocks noChangeArrowheads="1"/>
            </p:cNvSpPr>
            <p:nvPr/>
          </p:nvSpPr>
          <p:spPr bwMode="auto">
            <a:xfrm>
              <a:off x="2304" y="2160"/>
              <a:ext cx="144" cy="240"/>
            </a:xfrm>
            <a:prstGeom prst="ellipse">
              <a:avLst/>
            </a:prstGeom>
            <a:solidFill>
              <a:srgbClr val="008000"/>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7927" name="Oval 5"/>
            <p:cNvSpPr>
              <a:spLocks noChangeArrowheads="1"/>
            </p:cNvSpPr>
            <p:nvPr/>
          </p:nvSpPr>
          <p:spPr bwMode="auto">
            <a:xfrm>
              <a:off x="2736" y="1440"/>
              <a:ext cx="144" cy="240"/>
            </a:xfrm>
            <a:prstGeom prst="ellipse">
              <a:avLst/>
            </a:prstGeom>
            <a:solidFill>
              <a:srgbClr val="CC0000"/>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7928" name="Oval 6"/>
            <p:cNvSpPr>
              <a:spLocks noChangeArrowheads="1"/>
            </p:cNvSpPr>
            <p:nvPr/>
          </p:nvSpPr>
          <p:spPr bwMode="auto">
            <a:xfrm>
              <a:off x="3120" y="2160"/>
              <a:ext cx="144" cy="240"/>
            </a:xfrm>
            <a:prstGeom prst="ellipse">
              <a:avLst/>
            </a:prstGeom>
            <a:solidFill>
              <a:srgbClr val="008000"/>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7929" name="Oval 7"/>
            <p:cNvSpPr>
              <a:spLocks noChangeArrowheads="1"/>
            </p:cNvSpPr>
            <p:nvPr/>
          </p:nvSpPr>
          <p:spPr bwMode="auto">
            <a:xfrm>
              <a:off x="1872" y="3024"/>
              <a:ext cx="96" cy="144"/>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7930" name="Oval 8"/>
            <p:cNvSpPr>
              <a:spLocks noChangeArrowheads="1"/>
            </p:cNvSpPr>
            <p:nvPr/>
          </p:nvSpPr>
          <p:spPr bwMode="auto">
            <a:xfrm>
              <a:off x="2448" y="3024"/>
              <a:ext cx="96" cy="144"/>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7931" name="Oval 9"/>
            <p:cNvSpPr>
              <a:spLocks noChangeArrowheads="1"/>
            </p:cNvSpPr>
            <p:nvPr/>
          </p:nvSpPr>
          <p:spPr bwMode="auto">
            <a:xfrm>
              <a:off x="3072" y="3024"/>
              <a:ext cx="96" cy="144"/>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sp>
          <p:nvSpPr>
            <p:cNvPr id="37932" name="Oval 10"/>
            <p:cNvSpPr>
              <a:spLocks noChangeArrowheads="1"/>
            </p:cNvSpPr>
            <p:nvPr/>
          </p:nvSpPr>
          <p:spPr bwMode="auto">
            <a:xfrm>
              <a:off x="3600" y="3024"/>
              <a:ext cx="96" cy="144"/>
            </a:xfrm>
            <a:prstGeom prst="ellipse">
              <a:avLst/>
            </a:prstGeom>
            <a:solidFill>
              <a:schemeClr val="tx1"/>
            </a:solidFill>
            <a:ln w="28575">
              <a:solidFill>
                <a:schemeClr val="tx1"/>
              </a:solidFill>
              <a:round/>
              <a:headEnd/>
              <a:tailEnd/>
            </a:ln>
          </p:spPr>
          <p:txBody>
            <a:bodyPr wrap="none" anchor="ctr"/>
            <a:lstStyle/>
            <a:p>
              <a:endParaRPr lang="en-US">
                <a:ea typeface="Myriad Pro" charset="0"/>
                <a:cs typeface="Myriad Pro" charset="0"/>
              </a:endParaRPr>
            </a:p>
          </p:txBody>
        </p:sp>
        <p:cxnSp>
          <p:nvCxnSpPr>
            <p:cNvPr id="37933" name="AutoShape 11"/>
            <p:cNvCxnSpPr>
              <a:cxnSpLocks noChangeShapeType="1"/>
              <a:stCxn id="37927" idx="4"/>
              <a:endCxn id="37926" idx="0"/>
            </p:cNvCxnSpPr>
            <p:nvPr/>
          </p:nvCxnSpPr>
          <p:spPr bwMode="auto">
            <a:xfrm flipH="1">
              <a:off x="2376" y="1689"/>
              <a:ext cx="432" cy="462"/>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7934" name="AutoShape 12"/>
            <p:cNvCxnSpPr>
              <a:cxnSpLocks noChangeShapeType="1"/>
              <a:stCxn id="37927" idx="4"/>
              <a:endCxn id="37928" idx="0"/>
            </p:cNvCxnSpPr>
            <p:nvPr/>
          </p:nvCxnSpPr>
          <p:spPr bwMode="auto">
            <a:xfrm>
              <a:off x="2808" y="1689"/>
              <a:ext cx="384" cy="462"/>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7935" name="AutoShape 13"/>
            <p:cNvCxnSpPr>
              <a:cxnSpLocks noChangeShapeType="1"/>
              <a:stCxn id="37926" idx="4"/>
              <a:endCxn id="37929" idx="0"/>
            </p:cNvCxnSpPr>
            <p:nvPr/>
          </p:nvCxnSpPr>
          <p:spPr bwMode="auto">
            <a:xfrm flipH="1">
              <a:off x="1920" y="2409"/>
              <a:ext cx="456" cy="606"/>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7936" name="AutoShape 14"/>
            <p:cNvCxnSpPr>
              <a:cxnSpLocks noChangeShapeType="1"/>
              <a:stCxn id="37926" idx="4"/>
              <a:endCxn id="37930" idx="0"/>
            </p:cNvCxnSpPr>
            <p:nvPr/>
          </p:nvCxnSpPr>
          <p:spPr bwMode="auto">
            <a:xfrm>
              <a:off x="2376" y="2409"/>
              <a:ext cx="120" cy="606"/>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7937" name="AutoShape 15"/>
            <p:cNvCxnSpPr>
              <a:cxnSpLocks noChangeShapeType="1"/>
              <a:stCxn id="37928" idx="4"/>
              <a:endCxn id="37931" idx="0"/>
            </p:cNvCxnSpPr>
            <p:nvPr/>
          </p:nvCxnSpPr>
          <p:spPr bwMode="auto">
            <a:xfrm flipH="1">
              <a:off x="3120" y="2409"/>
              <a:ext cx="72" cy="606"/>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37938" name="AutoShape 16"/>
            <p:cNvCxnSpPr>
              <a:cxnSpLocks noChangeShapeType="1"/>
              <a:stCxn id="37928" idx="4"/>
              <a:endCxn id="37932" idx="0"/>
            </p:cNvCxnSpPr>
            <p:nvPr/>
          </p:nvCxnSpPr>
          <p:spPr bwMode="auto">
            <a:xfrm>
              <a:off x="3192" y="2409"/>
              <a:ext cx="456" cy="606"/>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37939" name="Text Box 17"/>
            <p:cNvSpPr txBox="1">
              <a:spLocks noChangeArrowheads="1"/>
            </p:cNvSpPr>
            <p:nvPr/>
          </p:nvSpPr>
          <p:spPr bwMode="auto">
            <a:xfrm>
              <a:off x="2064" y="1771"/>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H</a:t>
              </a:r>
            </a:p>
          </p:txBody>
        </p:sp>
        <p:sp>
          <p:nvSpPr>
            <p:cNvPr id="37940" name="Text Box 18"/>
            <p:cNvSpPr txBox="1">
              <a:spLocks noChangeArrowheads="1"/>
            </p:cNvSpPr>
            <p:nvPr/>
          </p:nvSpPr>
          <p:spPr bwMode="auto">
            <a:xfrm>
              <a:off x="1776" y="2448"/>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H</a:t>
              </a:r>
            </a:p>
          </p:txBody>
        </p:sp>
        <p:sp>
          <p:nvSpPr>
            <p:cNvPr id="37941" name="Text Box 19"/>
            <p:cNvSpPr txBox="1">
              <a:spLocks noChangeArrowheads="1"/>
            </p:cNvSpPr>
            <p:nvPr/>
          </p:nvSpPr>
          <p:spPr bwMode="auto">
            <a:xfrm>
              <a:off x="2832" y="2544"/>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H</a:t>
              </a:r>
            </a:p>
          </p:txBody>
        </p:sp>
        <p:sp>
          <p:nvSpPr>
            <p:cNvPr id="37942" name="Text Box 20"/>
            <p:cNvSpPr txBox="1">
              <a:spLocks noChangeArrowheads="1"/>
            </p:cNvSpPr>
            <p:nvPr/>
          </p:nvSpPr>
          <p:spPr bwMode="auto">
            <a:xfrm>
              <a:off x="3168" y="1680"/>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T</a:t>
              </a:r>
            </a:p>
          </p:txBody>
        </p:sp>
        <p:sp>
          <p:nvSpPr>
            <p:cNvPr id="37943" name="Text Box 21"/>
            <p:cNvSpPr txBox="1">
              <a:spLocks noChangeArrowheads="1"/>
            </p:cNvSpPr>
            <p:nvPr/>
          </p:nvSpPr>
          <p:spPr bwMode="auto">
            <a:xfrm>
              <a:off x="3600" y="2496"/>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T</a:t>
              </a:r>
            </a:p>
          </p:txBody>
        </p:sp>
        <p:sp>
          <p:nvSpPr>
            <p:cNvPr id="37944" name="Text Box 22"/>
            <p:cNvSpPr txBox="1">
              <a:spLocks noChangeArrowheads="1"/>
            </p:cNvSpPr>
            <p:nvPr/>
          </p:nvSpPr>
          <p:spPr bwMode="auto">
            <a:xfrm>
              <a:off x="2496" y="2544"/>
              <a:ext cx="2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T</a:t>
              </a:r>
            </a:p>
          </p:txBody>
        </p:sp>
        <p:sp>
          <p:nvSpPr>
            <p:cNvPr id="37945" name="Text Box 23"/>
            <p:cNvSpPr txBox="1">
              <a:spLocks noChangeArrowheads="1"/>
            </p:cNvSpPr>
            <p:nvPr/>
          </p:nvSpPr>
          <p:spPr bwMode="auto">
            <a:xfrm>
              <a:off x="1440" y="3360"/>
              <a:ext cx="7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sp>
          <p:nvSpPr>
            <p:cNvPr id="37946" name="Text Box 24"/>
            <p:cNvSpPr txBox="1">
              <a:spLocks noChangeArrowheads="1"/>
            </p:cNvSpPr>
            <p:nvPr/>
          </p:nvSpPr>
          <p:spPr bwMode="auto">
            <a:xfrm>
              <a:off x="3720" y="3357"/>
              <a:ext cx="7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sp>
          <p:nvSpPr>
            <p:cNvPr id="37947" name="Text Box 25"/>
            <p:cNvSpPr txBox="1">
              <a:spLocks noChangeArrowheads="1"/>
            </p:cNvSpPr>
            <p:nvPr/>
          </p:nvSpPr>
          <p:spPr bwMode="auto">
            <a:xfrm>
              <a:off x="2304" y="3363"/>
              <a:ext cx="7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sp>
          <p:nvSpPr>
            <p:cNvPr id="37948" name="Text Box 26"/>
            <p:cNvSpPr txBox="1">
              <a:spLocks noChangeArrowheads="1"/>
            </p:cNvSpPr>
            <p:nvPr/>
          </p:nvSpPr>
          <p:spPr bwMode="auto">
            <a:xfrm>
              <a:off x="2978" y="3360"/>
              <a:ext cx="7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(1,-1)</a:t>
              </a:r>
            </a:p>
          </p:txBody>
        </p:sp>
      </p:grpSp>
      <p:graphicFrame>
        <p:nvGraphicFramePr>
          <p:cNvPr id="584731" name="Group 27"/>
          <p:cNvGraphicFramePr>
            <a:graphicFrameLocks noGrp="1"/>
          </p:cNvGraphicFramePr>
          <p:nvPr>
            <p:extLst>
              <p:ext uri="{D42A27DB-BD31-4B8C-83A1-F6EECF244321}">
                <p14:modId xmlns:p14="http://schemas.microsoft.com/office/powerpoint/2010/main" val="1540356555"/>
              </p:ext>
            </p:extLst>
          </p:nvPr>
        </p:nvGraphicFramePr>
        <p:xfrm>
          <a:off x="4648200" y="2322984"/>
          <a:ext cx="4038600" cy="2108200"/>
        </p:xfrm>
        <a:graphic>
          <a:graphicData uri="http://schemas.openxmlformats.org/drawingml/2006/table">
            <a:tbl>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1054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41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endPar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7910" name="Text Box 46"/>
          <p:cNvSpPr txBox="1">
            <a:spLocks noChangeArrowheads="1"/>
          </p:cNvSpPr>
          <p:nvPr/>
        </p:nvSpPr>
        <p:spPr bwMode="auto">
          <a:xfrm>
            <a:off x="3946525" y="2597622"/>
            <a:ext cx="3850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CC0000"/>
                </a:solidFill>
                <a:latin typeface="Myriad Pro" charset="0"/>
                <a:ea typeface="Myriad Pro" charset="0"/>
                <a:cs typeface="Myriad Pro" charset="0"/>
              </a:rPr>
              <a:t>H</a:t>
            </a:r>
          </a:p>
        </p:txBody>
      </p:sp>
      <p:sp>
        <p:nvSpPr>
          <p:cNvPr id="37911" name="Text Box 47"/>
          <p:cNvSpPr txBox="1">
            <a:spLocks noChangeArrowheads="1"/>
          </p:cNvSpPr>
          <p:nvPr/>
        </p:nvSpPr>
        <p:spPr bwMode="auto">
          <a:xfrm>
            <a:off x="3962400" y="3618384"/>
            <a:ext cx="33695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CC0000"/>
                </a:solidFill>
                <a:latin typeface="Myriad Pro" charset="0"/>
                <a:ea typeface="Myriad Pro" charset="0"/>
                <a:cs typeface="Myriad Pro" charset="0"/>
              </a:rPr>
              <a:t>T</a:t>
            </a:r>
          </a:p>
        </p:txBody>
      </p:sp>
      <p:sp>
        <p:nvSpPr>
          <p:cNvPr id="37912" name="Text Box 48"/>
          <p:cNvSpPr txBox="1">
            <a:spLocks noChangeArrowheads="1"/>
          </p:cNvSpPr>
          <p:nvPr/>
        </p:nvSpPr>
        <p:spPr bwMode="auto">
          <a:xfrm>
            <a:off x="4876800" y="1713384"/>
            <a:ext cx="64953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008000"/>
                </a:solidFill>
                <a:latin typeface="Myriad Pro" charset="0"/>
                <a:ea typeface="Myriad Pro" charset="0"/>
                <a:cs typeface="Myriad Pro" charset="0"/>
              </a:rPr>
              <a:t>H,H</a:t>
            </a:r>
          </a:p>
        </p:txBody>
      </p:sp>
      <p:sp>
        <p:nvSpPr>
          <p:cNvPr id="37913" name="Text Box 49"/>
          <p:cNvSpPr txBox="1">
            <a:spLocks noChangeArrowheads="1"/>
          </p:cNvSpPr>
          <p:nvPr/>
        </p:nvSpPr>
        <p:spPr bwMode="auto">
          <a:xfrm>
            <a:off x="5791200" y="1713384"/>
            <a:ext cx="6014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008000"/>
                </a:solidFill>
                <a:latin typeface="Myriad Pro" charset="0"/>
                <a:ea typeface="Myriad Pro" charset="0"/>
                <a:cs typeface="Myriad Pro" charset="0"/>
              </a:rPr>
              <a:t>H,T</a:t>
            </a:r>
          </a:p>
        </p:txBody>
      </p:sp>
      <p:sp>
        <p:nvSpPr>
          <p:cNvPr id="37914" name="Text Box 50"/>
          <p:cNvSpPr txBox="1">
            <a:spLocks noChangeArrowheads="1"/>
          </p:cNvSpPr>
          <p:nvPr/>
        </p:nvSpPr>
        <p:spPr bwMode="auto">
          <a:xfrm>
            <a:off x="6781800" y="1713384"/>
            <a:ext cx="6014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008000"/>
                </a:solidFill>
                <a:latin typeface="Myriad Pro" charset="0"/>
                <a:ea typeface="Myriad Pro" charset="0"/>
                <a:cs typeface="Myriad Pro" charset="0"/>
              </a:rPr>
              <a:t>T,H</a:t>
            </a:r>
          </a:p>
        </p:txBody>
      </p:sp>
      <p:sp>
        <p:nvSpPr>
          <p:cNvPr id="37915" name="Text Box 51"/>
          <p:cNvSpPr txBox="1">
            <a:spLocks noChangeArrowheads="1"/>
          </p:cNvSpPr>
          <p:nvPr/>
        </p:nvSpPr>
        <p:spPr bwMode="auto">
          <a:xfrm>
            <a:off x="7748588" y="1713384"/>
            <a:ext cx="5533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008000"/>
                </a:solidFill>
                <a:latin typeface="Myriad Pro" charset="0"/>
                <a:ea typeface="Myriad Pro" charset="0"/>
                <a:cs typeface="Myriad Pro" charset="0"/>
              </a:rPr>
              <a:t>T,T</a:t>
            </a:r>
          </a:p>
        </p:txBody>
      </p:sp>
      <p:sp>
        <p:nvSpPr>
          <p:cNvPr id="37916" name="Text Box 52"/>
          <p:cNvSpPr txBox="1">
            <a:spLocks noChangeArrowheads="1"/>
          </p:cNvSpPr>
          <p:nvPr/>
        </p:nvSpPr>
        <p:spPr bwMode="auto">
          <a:xfrm>
            <a:off x="4800600" y="2703984"/>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-1,1</a:t>
            </a:r>
          </a:p>
        </p:txBody>
      </p:sp>
      <p:sp>
        <p:nvSpPr>
          <p:cNvPr id="37917" name="Text Box 53"/>
          <p:cNvSpPr txBox="1">
            <a:spLocks noChangeArrowheads="1"/>
          </p:cNvSpPr>
          <p:nvPr/>
        </p:nvSpPr>
        <p:spPr bwMode="auto">
          <a:xfrm>
            <a:off x="5791200" y="2703984"/>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-1,1</a:t>
            </a:r>
          </a:p>
        </p:txBody>
      </p:sp>
      <p:sp>
        <p:nvSpPr>
          <p:cNvPr id="37918" name="Text Box 54"/>
          <p:cNvSpPr txBox="1">
            <a:spLocks noChangeArrowheads="1"/>
          </p:cNvSpPr>
          <p:nvPr/>
        </p:nvSpPr>
        <p:spPr bwMode="auto">
          <a:xfrm>
            <a:off x="5791200" y="3618384"/>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-1,1</a:t>
            </a:r>
          </a:p>
        </p:txBody>
      </p:sp>
      <p:sp>
        <p:nvSpPr>
          <p:cNvPr id="37919" name="Text Box 55"/>
          <p:cNvSpPr txBox="1">
            <a:spLocks noChangeArrowheads="1"/>
          </p:cNvSpPr>
          <p:nvPr/>
        </p:nvSpPr>
        <p:spPr bwMode="auto">
          <a:xfrm>
            <a:off x="7772400" y="3618384"/>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-1,1</a:t>
            </a:r>
          </a:p>
        </p:txBody>
      </p:sp>
      <p:sp>
        <p:nvSpPr>
          <p:cNvPr id="37920" name="Text Box 56"/>
          <p:cNvSpPr txBox="1">
            <a:spLocks noChangeArrowheads="1"/>
          </p:cNvSpPr>
          <p:nvPr/>
        </p:nvSpPr>
        <p:spPr bwMode="auto">
          <a:xfrm>
            <a:off x="4800600" y="3618384"/>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1,-1</a:t>
            </a:r>
          </a:p>
        </p:txBody>
      </p:sp>
      <p:sp>
        <p:nvSpPr>
          <p:cNvPr id="37921" name="Text Box 57"/>
          <p:cNvSpPr txBox="1">
            <a:spLocks noChangeArrowheads="1"/>
          </p:cNvSpPr>
          <p:nvPr/>
        </p:nvSpPr>
        <p:spPr bwMode="auto">
          <a:xfrm>
            <a:off x="6858000" y="3618384"/>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1,-1</a:t>
            </a:r>
          </a:p>
        </p:txBody>
      </p:sp>
      <p:sp>
        <p:nvSpPr>
          <p:cNvPr id="37922" name="Text Box 58"/>
          <p:cNvSpPr txBox="1">
            <a:spLocks noChangeArrowheads="1"/>
          </p:cNvSpPr>
          <p:nvPr/>
        </p:nvSpPr>
        <p:spPr bwMode="auto">
          <a:xfrm>
            <a:off x="6858000" y="2703984"/>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1,-1</a:t>
            </a:r>
          </a:p>
        </p:txBody>
      </p:sp>
      <p:sp>
        <p:nvSpPr>
          <p:cNvPr id="37923" name="Text Box 59"/>
          <p:cNvSpPr txBox="1">
            <a:spLocks noChangeArrowheads="1"/>
          </p:cNvSpPr>
          <p:nvPr/>
        </p:nvSpPr>
        <p:spPr bwMode="auto">
          <a:xfrm>
            <a:off x="7772400" y="2703984"/>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1,-1</a:t>
            </a:r>
          </a:p>
        </p:txBody>
      </p:sp>
      <p:sp>
        <p:nvSpPr>
          <p:cNvPr id="37924" name="Text Box 60"/>
          <p:cNvSpPr txBox="1">
            <a:spLocks noChangeArrowheads="1"/>
          </p:cNvSpPr>
          <p:nvPr/>
        </p:nvSpPr>
        <p:spPr bwMode="auto">
          <a:xfrm>
            <a:off x="838200" y="5589240"/>
            <a:ext cx="5715000" cy="523220"/>
          </a:xfrm>
          <a:prstGeom prst="rect">
            <a:avLst/>
          </a:prstGeom>
          <a:noFill/>
          <a:ln w="28575">
            <a:solidFill>
              <a:srgbClr val="CC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a:latin typeface="Myriad Pro" charset="0"/>
                <a:ea typeface="Myriad Pro" charset="0"/>
                <a:cs typeface="Myriad Pro" charset="0"/>
              </a:rPr>
              <a:t>Potential combinatorial explosion</a:t>
            </a:r>
          </a:p>
        </p:txBody>
      </p:sp>
      <p:sp>
        <p:nvSpPr>
          <p:cNvPr id="37925" name="Line 61"/>
          <p:cNvSpPr>
            <a:spLocks noChangeShapeType="1"/>
          </p:cNvSpPr>
          <p:nvPr/>
        </p:nvSpPr>
        <p:spPr bwMode="auto">
          <a:xfrm>
            <a:off x="6629400" y="5894040"/>
            <a:ext cx="1828800"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44" name="Slide Number Placeholder 3">
            <a:extLst>
              <a:ext uri="{FF2B5EF4-FFF2-40B4-BE49-F238E27FC236}">
                <a16:creationId xmlns:a16="http://schemas.microsoft.com/office/drawing/2014/main" id="{E3A9E652-04EE-6D4E-B930-057D92A510B4}"/>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19</a:t>
            </a:fld>
            <a:endParaRPr lang="de-DE"/>
          </a:p>
        </p:txBody>
      </p:sp>
    </p:spTree>
    <p:extLst>
      <p:ext uri="{BB962C8B-B14F-4D97-AF65-F5344CB8AC3E}">
        <p14:creationId xmlns:p14="http://schemas.microsoft.com/office/powerpoint/2010/main" val="76676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latin typeface="Lucida Grande" charset="0"/>
                <a:ea typeface="ＭＳ Ｐゴシック" charset="0"/>
                <a:cs typeface="ＭＳ Ｐゴシック" charset="0"/>
              </a:rPr>
              <a:t>Literature</a:t>
            </a:r>
          </a:p>
        </p:txBody>
      </p:sp>
      <p:sp>
        <p:nvSpPr>
          <p:cNvPr id="17411" name="Rectangle 4"/>
          <p:cNvSpPr>
            <a:spLocks noChangeArrowheads="1"/>
          </p:cNvSpPr>
          <p:nvPr/>
        </p:nvSpPr>
        <p:spPr bwMode="auto">
          <a:xfrm>
            <a:off x="3962400" y="3505200"/>
            <a:ext cx="48006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Clr>
                <a:schemeClr val="accent1"/>
              </a:buClr>
            </a:pPr>
            <a:r>
              <a:rPr lang="en-US" sz="2400" i="0" dirty="0">
                <a:latin typeface="Lucida Grande" charset="0"/>
              </a:rPr>
              <a:t>Chapter 17</a:t>
            </a:r>
          </a:p>
        </p:txBody>
      </p:sp>
      <p:pic>
        <p:nvPicPr>
          <p:cNvPr id="17412" name="Picture 5" descr="2e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56792"/>
            <a:ext cx="3336925" cy="410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3" name="Text Box 6"/>
          <p:cNvSpPr txBox="1">
            <a:spLocks noChangeArrowheads="1"/>
          </p:cNvSpPr>
          <p:nvPr/>
        </p:nvSpPr>
        <p:spPr bwMode="auto">
          <a:xfrm>
            <a:off x="3962400" y="4267200"/>
            <a:ext cx="4511675"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altLang="zh-CN" i="0" dirty="0">
                <a:latin typeface="Lucida Grande" charset="0"/>
              </a:rPr>
              <a:t>Presentations from CS 886</a:t>
            </a:r>
          </a:p>
          <a:p>
            <a:r>
              <a:rPr lang="de-DE" b="1" i="0" dirty="0" err="1">
                <a:solidFill>
                  <a:srgbClr val="458006"/>
                </a:solidFill>
              </a:rPr>
              <a:t>Advanced</a:t>
            </a:r>
            <a:r>
              <a:rPr lang="de-DE" b="1" i="0" dirty="0">
                <a:solidFill>
                  <a:srgbClr val="458006"/>
                </a:solidFill>
              </a:rPr>
              <a:t> Topics in AI Electronic Market Design</a:t>
            </a:r>
            <a:endParaRPr lang="en-US" altLang="zh-CN" i="0" dirty="0">
              <a:latin typeface="Lucida Grande" charset="0"/>
            </a:endParaRPr>
          </a:p>
          <a:p>
            <a:r>
              <a:rPr lang="en-US" altLang="zh-CN" i="0" dirty="0">
                <a:latin typeface="Lucida Grande" charset="0"/>
              </a:rPr>
              <a:t>Kate Larson</a:t>
            </a:r>
          </a:p>
          <a:p>
            <a:r>
              <a:rPr lang="en-US" altLang="zh-CN" i="0" dirty="0">
                <a:latin typeface="Lucida Grande" charset="0"/>
              </a:rPr>
              <a:t>Waterloo Univ.</a:t>
            </a:r>
          </a:p>
          <a:p>
            <a:endParaRPr lang="en-US" sz="1400" i="0" dirty="0"/>
          </a:p>
        </p:txBody>
      </p:sp>
      <p:sp>
        <p:nvSpPr>
          <p:cNvPr id="7" name="Slide Number Placeholder 3">
            <a:extLst>
              <a:ext uri="{FF2B5EF4-FFF2-40B4-BE49-F238E27FC236}">
                <a16:creationId xmlns:a16="http://schemas.microsoft.com/office/drawing/2014/main" id="{566AE457-128B-EA42-A316-34FD3DFE7B7B}"/>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a:t>
            </a:fld>
            <a:endParaRPr lang="de-DE"/>
          </a:p>
        </p:txBody>
      </p:sp>
    </p:spTree>
    <p:extLst>
      <p:ext uri="{BB962C8B-B14F-4D97-AF65-F5344CB8AC3E}">
        <p14:creationId xmlns:p14="http://schemas.microsoft.com/office/powerpoint/2010/main" val="1537500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dirty="0">
                <a:latin typeface="Myriad Pro" charset="0"/>
                <a:ea typeface="Myriad Pro" charset="0"/>
                <a:cs typeface="Myriad Pro" charset="0"/>
              </a:rPr>
              <a:t>Ascending Auction</a:t>
            </a:r>
          </a:p>
        </p:txBody>
      </p:sp>
      <p:sp>
        <p:nvSpPr>
          <p:cNvPr id="39938" name="Rectangle 3"/>
          <p:cNvSpPr>
            <a:spLocks noGrp="1" noChangeArrowheads="1"/>
          </p:cNvSpPr>
          <p:nvPr>
            <p:ph type="body" idx="1"/>
          </p:nvPr>
        </p:nvSpPr>
        <p:spPr>
          <a:xfrm>
            <a:off x="533399" y="1828800"/>
            <a:ext cx="8164513" cy="4114800"/>
          </a:xfrm>
        </p:spPr>
        <p:txBody>
          <a:bodyPr/>
          <a:lstStyle/>
          <a:p>
            <a:pPr eaLnBrk="1" hangingPunct="1"/>
            <a:r>
              <a:rPr lang="en-US" dirty="0">
                <a:latin typeface="Myriad Pro" charset="0"/>
                <a:ea typeface="Myriad Pro" charset="0"/>
                <a:cs typeface="Myriad Pro" charset="0"/>
              </a:rPr>
              <a:t>State of the world is defined by </a:t>
            </a:r>
            <a:r>
              <a:rPr lang="en-US" dirty="0">
                <a:solidFill>
                  <a:srgbClr val="008380"/>
                </a:solidFill>
                <a:latin typeface="Myriad Pro" charset="0"/>
                <a:ea typeface="Myriad Pro" charset="0"/>
                <a:cs typeface="Myriad Pro" charset="0"/>
              </a:rPr>
              <a:t>(</a:t>
            </a:r>
            <a:r>
              <a:rPr lang="en-US" dirty="0" err="1">
                <a:solidFill>
                  <a:srgbClr val="008380"/>
                </a:solidFill>
                <a:latin typeface="Myriad Pro" charset="0"/>
                <a:ea typeface="Myriad Pro" charset="0"/>
                <a:cs typeface="Myriad Pro" charset="0"/>
              </a:rPr>
              <a:t>x,p</a:t>
            </a:r>
            <a:r>
              <a:rPr lang="en-US" dirty="0">
                <a:solidFill>
                  <a:srgbClr val="008380"/>
                </a:solidFill>
                <a:latin typeface="Myriad Pro" charset="0"/>
                <a:ea typeface="Myriad Pro" charset="0"/>
                <a:cs typeface="Myriad Pro" charset="0"/>
              </a:rPr>
              <a:t>)</a:t>
            </a:r>
          </a:p>
          <a:p>
            <a:pPr lvl="1" eaLnBrk="1" hangingPunct="1"/>
            <a:r>
              <a:rPr lang="en-US" dirty="0">
                <a:solidFill>
                  <a:srgbClr val="008380"/>
                </a:solidFill>
                <a:latin typeface="Myriad Pro" charset="0"/>
                <a:ea typeface="Myriad Pro" charset="0"/>
                <a:cs typeface="Myriad Pro" charset="0"/>
              </a:rPr>
              <a:t>x</a:t>
            </a:r>
            <a:r>
              <a:rPr lang="en-US" dirty="0">
                <a:solidFill>
                  <a:srgbClr val="008380"/>
                </a:solidFill>
                <a:latin typeface="Myriad Pro" charset="0"/>
                <a:ea typeface="Myriad Pro" charset="0"/>
                <a:cs typeface="Myriad Pro" charset="0"/>
                <a:sym typeface="Symbol" charset="0"/>
              </a:rPr>
              <a:t>{0,1}</a:t>
            </a:r>
            <a:r>
              <a:rPr lang="en-US" dirty="0">
                <a:latin typeface="Myriad Pro" charset="0"/>
                <a:ea typeface="Myriad Pro" charset="0"/>
                <a:cs typeface="Myriad Pro" charset="0"/>
                <a:sym typeface="Symbol" charset="0"/>
              </a:rPr>
              <a:t> indicates if the agent has the object</a:t>
            </a:r>
          </a:p>
          <a:p>
            <a:pPr lvl="1" eaLnBrk="1" hangingPunct="1"/>
            <a:r>
              <a:rPr lang="en-US" dirty="0">
                <a:solidFill>
                  <a:srgbClr val="008380"/>
                </a:solidFill>
                <a:latin typeface="Myriad Pro" charset="0"/>
                <a:ea typeface="Myriad Pro" charset="0"/>
                <a:cs typeface="Myriad Pro" charset="0"/>
                <a:sym typeface="Symbol" charset="0"/>
              </a:rPr>
              <a:t>p</a:t>
            </a:r>
            <a:r>
              <a:rPr lang="en-US" dirty="0">
                <a:latin typeface="Myriad Pro" charset="0"/>
                <a:ea typeface="Myriad Pro" charset="0"/>
                <a:cs typeface="Myriad Pro" charset="0"/>
                <a:sym typeface="Symbol" charset="0"/>
              </a:rPr>
              <a:t> is the current next price</a:t>
            </a:r>
          </a:p>
          <a:p>
            <a:pPr eaLnBrk="1" hangingPunct="1"/>
            <a:r>
              <a:rPr lang="en-US" dirty="0">
                <a:solidFill>
                  <a:srgbClr val="1E0AFF"/>
                </a:solidFill>
                <a:latin typeface="Myriad Pro" charset="0"/>
                <a:ea typeface="Myriad Pro" charset="0"/>
                <a:cs typeface="Myriad Pro" charset="0"/>
              </a:rPr>
              <a:t>Strategy</a:t>
            </a:r>
            <a:r>
              <a:rPr lang="en-US" dirty="0">
                <a:solidFill>
                  <a:srgbClr val="008000"/>
                </a:solidFill>
                <a:latin typeface="Myriad Pro" charset="0"/>
                <a:ea typeface="Myriad Pro" charset="0"/>
                <a:cs typeface="Myriad Pro" charset="0"/>
              </a:rPr>
              <a:t> </a:t>
            </a:r>
            <a:r>
              <a:rPr lang="en-US" dirty="0" err="1">
                <a:solidFill>
                  <a:srgbClr val="008380"/>
                </a:solidFill>
                <a:latin typeface="Myriad Pro" charset="0"/>
                <a:ea typeface="Myriad Pro" charset="0"/>
                <a:cs typeface="Myriad Pro" charset="0"/>
              </a:rPr>
              <a:t>s</a:t>
            </a:r>
            <a:r>
              <a:rPr lang="en-US" baseline="-25000" dirty="0" err="1">
                <a:solidFill>
                  <a:srgbClr val="008380"/>
                </a:solidFill>
                <a:latin typeface="Myriad Pro" charset="0"/>
                <a:ea typeface="Myriad Pro" charset="0"/>
                <a:cs typeface="Myriad Pro" charset="0"/>
              </a:rPr>
              <a:t>j</a:t>
            </a:r>
            <a:r>
              <a:rPr lang="en-US" dirty="0">
                <a:solidFill>
                  <a:srgbClr val="008380"/>
                </a:solidFill>
                <a:latin typeface="Myriad Pro" charset="0"/>
                <a:ea typeface="Myriad Pro" charset="0"/>
                <a:cs typeface="Myriad Pro" charset="0"/>
              </a:rPr>
              <a:t>((</a:t>
            </a:r>
            <a:r>
              <a:rPr lang="en-US" dirty="0" err="1">
                <a:solidFill>
                  <a:srgbClr val="008380"/>
                </a:solidFill>
                <a:latin typeface="Myriad Pro" charset="0"/>
                <a:ea typeface="Myriad Pro" charset="0"/>
                <a:cs typeface="Myriad Pro" charset="0"/>
              </a:rPr>
              <a:t>x,p</a:t>
            </a:r>
            <a:r>
              <a:rPr lang="en-US" dirty="0">
                <a:solidFill>
                  <a:srgbClr val="008380"/>
                </a:solidFill>
                <a:latin typeface="Myriad Pro" charset="0"/>
                <a:ea typeface="Myriad Pro" charset="0"/>
                <a:cs typeface="Myriad Pro" charset="0"/>
              </a:rPr>
              <a:t>))</a:t>
            </a:r>
          </a:p>
        </p:txBody>
      </p:sp>
      <p:sp>
        <p:nvSpPr>
          <p:cNvPr id="39939" name="Text Box 4"/>
          <p:cNvSpPr txBox="1">
            <a:spLocks noChangeArrowheads="1"/>
          </p:cNvSpPr>
          <p:nvPr/>
        </p:nvSpPr>
        <p:spPr bwMode="auto">
          <a:xfrm>
            <a:off x="971600" y="4459560"/>
            <a:ext cx="27432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600" i="0" dirty="0" err="1">
                <a:solidFill>
                  <a:srgbClr val="008380"/>
                </a:solidFill>
                <a:latin typeface="Myriad Pro" charset="0"/>
                <a:ea typeface="Myriad Pro" charset="0"/>
                <a:cs typeface="Myriad Pro" charset="0"/>
              </a:rPr>
              <a:t>s</a:t>
            </a:r>
            <a:r>
              <a:rPr lang="en-US" sz="2600" i="0" baseline="-25000" dirty="0" err="1">
                <a:solidFill>
                  <a:srgbClr val="008380"/>
                </a:solidFill>
                <a:latin typeface="Myriad Pro" charset="0"/>
                <a:ea typeface="Myriad Pro" charset="0"/>
                <a:cs typeface="Myriad Pro" charset="0"/>
              </a:rPr>
              <a:t>j</a:t>
            </a:r>
            <a:r>
              <a:rPr lang="en-US" sz="2600" i="0" dirty="0">
                <a:solidFill>
                  <a:srgbClr val="008380"/>
                </a:solidFill>
                <a:latin typeface="Myriad Pro" charset="0"/>
                <a:ea typeface="Myriad Pro" charset="0"/>
                <a:cs typeface="Myriad Pro" charset="0"/>
              </a:rPr>
              <a:t>((</a:t>
            </a:r>
            <a:r>
              <a:rPr lang="en-US" sz="2600" i="0" dirty="0" err="1">
                <a:solidFill>
                  <a:srgbClr val="008380"/>
                </a:solidFill>
                <a:latin typeface="Myriad Pro" charset="0"/>
                <a:ea typeface="Myriad Pro" charset="0"/>
                <a:cs typeface="Myriad Pro" charset="0"/>
              </a:rPr>
              <a:t>x,p</a:t>
            </a:r>
            <a:r>
              <a:rPr lang="en-US" sz="2600" i="0" dirty="0">
                <a:solidFill>
                  <a:srgbClr val="008380"/>
                </a:solidFill>
                <a:latin typeface="Myriad Pro" charset="0"/>
                <a:ea typeface="Myriad Pro" charset="0"/>
                <a:cs typeface="Myriad Pro" charset="0"/>
              </a:rPr>
              <a:t>))    = </a:t>
            </a:r>
          </a:p>
        </p:txBody>
      </p:sp>
      <p:sp>
        <p:nvSpPr>
          <p:cNvPr id="39940" name="Text Box 5"/>
          <p:cNvSpPr txBox="1">
            <a:spLocks noChangeArrowheads="1"/>
          </p:cNvSpPr>
          <p:nvPr/>
        </p:nvSpPr>
        <p:spPr bwMode="auto">
          <a:xfrm>
            <a:off x="3410000" y="4046765"/>
            <a:ext cx="41148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600" i="0" dirty="0">
                <a:solidFill>
                  <a:srgbClr val="008380"/>
                </a:solidFill>
                <a:latin typeface="Myriad Pro" charset="0"/>
                <a:ea typeface="Myriad Pro" charset="0"/>
                <a:cs typeface="Myriad Pro" charset="0"/>
              </a:rPr>
              <a:t>p</a:t>
            </a:r>
            <a:r>
              <a:rPr lang="en-US" sz="2600" i="0" dirty="0">
                <a:latin typeface="Myriad Pro" charset="0"/>
                <a:ea typeface="Myriad Pro" charset="0"/>
                <a:cs typeface="Myriad Pro" charset="0"/>
              </a:rPr>
              <a:t>, if </a:t>
            </a:r>
            <a:r>
              <a:rPr lang="en-US" sz="2600" i="0" dirty="0" err="1">
                <a:solidFill>
                  <a:srgbClr val="008380"/>
                </a:solidFill>
                <a:latin typeface="Myriad Pro" charset="0"/>
                <a:ea typeface="Myriad Pro" charset="0"/>
                <a:cs typeface="Myriad Pro" charset="0"/>
              </a:rPr>
              <a:t>v</a:t>
            </a:r>
            <a:r>
              <a:rPr lang="en-US" sz="2600" i="0" baseline="-25000" dirty="0" err="1">
                <a:solidFill>
                  <a:srgbClr val="008380"/>
                </a:solidFill>
                <a:latin typeface="Myriad Pro" charset="0"/>
                <a:ea typeface="Myriad Pro" charset="0"/>
                <a:cs typeface="Myriad Pro" charset="0"/>
              </a:rPr>
              <a:t>j</a:t>
            </a:r>
            <a:r>
              <a:rPr lang="en-US" sz="2600" i="0" baseline="-25000" dirty="0">
                <a:solidFill>
                  <a:srgbClr val="008380"/>
                </a:solidFill>
                <a:latin typeface="Myriad Pro" charset="0"/>
                <a:ea typeface="Myriad Pro" charset="0"/>
                <a:cs typeface="Myriad Pro" charset="0"/>
              </a:rPr>
              <a:t> </a:t>
            </a:r>
            <a:r>
              <a:rPr lang="en-US" sz="2600" i="0" dirty="0">
                <a:solidFill>
                  <a:srgbClr val="008380"/>
                </a:solidFill>
                <a:latin typeface="Myriad Pro" charset="0"/>
                <a:ea typeface="Myriad Pro" charset="0"/>
                <a:cs typeface="Myriad Pro" charset="0"/>
              </a:rPr>
              <a:t>≧p </a:t>
            </a:r>
            <a:r>
              <a:rPr lang="en-US" sz="2600" i="0" dirty="0">
                <a:latin typeface="Myriad Pro" charset="0"/>
                <a:ea typeface="Myriad Pro" charset="0"/>
                <a:cs typeface="Myriad Pro" charset="0"/>
              </a:rPr>
              <a:t>and </a:t>
            </a:r>
            <a:r>
              <a:rPr lang="en-US" sz="2600" i="0" dirty="0">
                <a:solidFill>
                  <a:srgbClr val="008380"/>
                </a:solidFill>
                <a:latin typeface="Myriad Pro" charset="0"/>
                <a:ea typeface="Myriad Pro" charset="0"/>
                <a:cs typeface="Myriad Pro" charset="0"/>
              </a:rPr>
              <a:t>x=0</a:t>
            </a:r>
          </a:p>
        </p:txBody>
      </p:sp>
      <p:sp>
        <p:nvSpPr>
          <p:cNvPr id="39941" name="Text Box 6"/>
          <p:cNvSpPr txBox="1">
            <a:spLocks noChangeArrowheads="1"/>
          </p:cNvSpPr>
          <p:nvPr/>
        </p:nvSpPr>
        <p:spPr bwMode="auto">
          <a:xfrm>
            <a:off x="3410000" y="4808765"/>
            <a:ext cx="41148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600" i="0" dirty="0">
                <a:latin typeface="Myriad Pro" charset="0"/>
                <a:ea typeface="Myriad Pro" charset="0"/>
                <a:cs typeface="Myriad Pro" charset="0"/>
              </a:rPr>
              <a:t>No bid otherwise</a:t>
            </a:r>
          </a:p>
        </p:txBody>
      </p:sp>
      <p:sp>
        <p:nvSpPr>
          <p:cNvPr id="39942" name="AutoShape 7"/>
          <p:cNvSpPr>
            <a:spLocks/>
          </p:cNvSpPr>
          <p:nvPr/>
        </p:nvSpPr>
        <p:spPr bwMode="auto">
          <a:xfrm>
            <a:off x="3029000" y="4002360"/>
            <a:ext cx="381000" cy="1371600"/>
          </a:xfrm>
          <a:prstGeom prst="leftBrace">
            <a:avLst>
              <a:gd name="adj1" fmla="val 30000"/>
              <a:gd name="adj2" fmla="val 50000"/>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ea typeface="Myriad Pro" charset="0"/>
              <a:cs typeface="Myriad Pro" charset="0"/>
            </a:endParaRPr>
          </a:p>
        </p:txBody>
      </p:sp>
      <p:sp>
        <p:nvSpPr>
          <p:cNvPr id="8" name="Slide Number Placeholder 3">
            <a:extLst>
              <a:ext uri="{FF2B5EF4-FFF2-40B4-BE49-F238E27FC236}">
                <a16:creationId xmlns:a16="http://schemas.microsoft.com/office/drawing/2014/main" id="{144DE806-39AE-2F4F-8B80-D73458E10B82}"/>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20</a:t>
            </a:fld>
            <a:endParaRPr lang="de-DE"/>
          </a:p>
        </p:txBody>
      </p:sp>
    </p:spTree>
    <p:extLst>
      <p:ext uri="{BB962C8B-B14F-4D97-AF65-F5344CB8AC3E}">
        <p14:creationId xmlns:p14="http://schemas.microsoft.com/office/powerpoint/2010/main" val="132805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81000" y="237067"/>
            <a:ext cx="7772400" cy="527637"/>
          </a:xfrm>
        </p:spPr>
        <p:txBody>
          <a:bodyPr/>
          <a:lstStyle/>
          <a:p>
            <a:pPr eaLnBrk="1" hangingPunct="1"/>
            <a:r>
              <a:rPr lang="en-US" dirty="0">
                <a:ea typeface="ＭＳ Ｐゴシック" charset="0"/>
                <a:cs typeface="ＭＳ Ｐゴシック" charset="0"/>
              </a:rPr>
              <a:t>Dominant Strategies</a:t>
            </a:r>
          </a:p>
        </p:txBody>
      </p:sp>
      <p:sp>
        <p:nvSpPr>
          <p:cNvPr id="41986" name="Rectangle 3"/>
          <p:cNvSpPr>
            <a:spLocks noGrp="1" noChangeArrowheads="1"/>
          </p:cNvSpPr>
          <p:nvPr>
            <p:ph type="body" idx="1"/>
          </p:nvPr>
        </p:nvSpPr>
        <p:spPr>
          <a:xfrm>
            <a:off x="381000" y="1828800"/>
            <a:ext cx="8496300" cy="4724400"/>
          </a:xfrm>
        </p:spPr>
        <p:txBody>
          <a:bodyPr/>
          <a:lstStyle/>
          <a:p>
            <a:pPr eaLnBrk="1" hangingPunct="1"/>
            <a:r>
              <a:rPr lang="en-US" sz="2400" dirty="0">
                <a:latin typeface="Myriad Pro" charset="0"/>
                <a:ea typeface="Myriad Pro" charset="0"/>
                <a:cs typeface="Myriad Pro" charset="0"/>
              </a:rPr>
              <a:t>Recall that  </a:t>
            </a:r>
          </a:p>
          <a:p>
            <a:pPr lvl="1" eaLnBrk="1" hangingPunct="1"/>
            <a:r>
              <a:rPr lang="en-US" sz="2000" dirty="0">
                <a:latin typeface="Myriad Pro" charset="0"/>
                <a:ea typeface="Myriad Pro" charset="0"/>
                <a:cs typeface="Myriad Pro" charset="0"/>
              </a:rPr>
              <a:t>Agents’ utilities depend on what strategies other agents are playing</a:t>
            </a:r>
          </a:p>
          <a:p>
            <a:pPr lvl="1" eaLnBrk="1" hangingPunct="1"/>
            <a:r>
              <a:rPr lang="en-US" sz="2000" dirty="0">
                <a:latin typeface="Myriad Pro" charset="0"/>
                <a:ea typeface="Myriad Pro" charset="0"/>
                <a:cs typeface="Myriad Pro" charset="0"/>
              </a:rPr>
              <a:t>Agents are expected utility maximizers</a:t>
            </a:r>
          </a:p>
          <a:p>
            <a:pPr eaLnBrk="1" hangingPunct="1"/>
            <a:r>
              <a:rPr lang="en-US" sz="2400" dirty="0">
                <a:latin typeface="Myriad Pro" charset="0"/>
                <a:ea typeface="Myriad Pro" charset="0"/>
                <a:cs typeface="Myriad Pro" charset="0"/>
              </a:rPr>
              <a:t>Agents will play best-response strategies</a:t>
            </a:r>
          </a:p>
          <a:p>
            <a:pPr eaLnBrk="1" hangingPunct="1"/>
            <a:endParaRPr lang="en-US" sz="2400" dirty="0">
              <a:latin typeface="Myriad Pro" charset="0"/>
              <a:ea typeface="Myriad Pro" charset="0"/>
              <a:cs typeface="Myriad Pro" charset="0"/>
            </a:endParaRPr>
          </a:p>
          <a:p>
            <a:pPr eaLnBrk="1" hangingPunct="1"/>
            <a:endParaRPr lang="en-US" sz="2400" dirty="0">
              <a:latin typeface="Myriad Pro" charset="0"/>
              <a:ea typeface="Myriad Pro" charset="0"/>
              <a:cs typeface="Myriad Pro" charset="0"/>
            </a:endParaRPr>
          </a:p>
          <a:p>
            <a:pPr eaLnBrk="1" hangingPunct="1"/>
            <a:r>
              <a:rPr lang="en-US" sz="2400" dirty="0">
                <a:latin typeface="Myriad Pro" charset="0"/>
                <a:ea typeface="Myriad Pro" charset="0"/>
                <a:cs typeface="Myriad Pro" charset="0"/>
              </a:rPr>
              <a:t>A dominant strategy is a best-response for all </a:t>
            </a:r>
            <a:r>
              <a:rPr lang="en-US" sz="2400" dirty="0">
                <a:solidFill>
                  <a:srgbClr val="008380"/>
                </a:solidFill>
                <a:latin typeface="Myriad Pro" charset="0"/>
                <a:ea typeface="Myriad Pro" charset="0"/>
                <a:cs typeface="Myriad Pro" charset="0"/>
              </a:rPr>
              <a:t>s</a:t>
            </a:r>
            <a:r>
              <a:rPr lang="en-US" sz="2400" baseline="-25000" dirty="0">
                <a:solidFill>
                  <a:srgbClr val="008380"/>
                </a:solidFill>
                <a:latin typeface="Myriad Pro" charset="0"/>
                <a:ea typeface="Myriad Pro" charset="0"/>
                <a:cs typeface="Myriad Pro" charset="0"/>
              </a:rPr>
              <a:t>-</a:t>
            </a:r>
            <a:r>
              <a:rPr lang="en-US" sz="2400" baseline="-25000" dirty="0" err="1">
                <a:solidFill>
                  <a:srgbClr val="008380"/>
                </a:solidFill>
                <a:latin typeface="Myriad Pro" charset="0"/>
                <a:ea typeface="Myriad Pro" charset="0"/>
                <a:cs typeface="Myriad Pro" charset="0"/>
              </a:rPr>
              <a:t>i</a:t>
            </a:r>
            <a:endParaRPr lang="en-US" sz="2400" baseline="-25000" dirty="0">
              <a:solidFill>
                <a:srgbClr val="008380"/>
              </a:solidFill>
              <a:latin typeface="Myriad Pro" charset="0"/>
              <a:ea typeface="Myriad Pro" charset="0"/>
              <a:cs typeface="Myriad Pro" charset="0"/>
            </a:endParaRPr>
          </a:p>
          <a:p>
            <a:pPr lvl="1" eaLnBrk="1" hangingPunct="1"/>
            <a:r>
              <a:rPr lang="en-US" sz="2000" dirty="0">
                <a:latin typeface="Myriad Pro" charset="0"/>
                <a:ea typeface="Myriad Pro" charset="0"/>
                <a:cs typeface="Myriad Pro" charset="0"/>
              </a:rPr>
              <a:t>They do not always exist</a:t>
            </a:r>
          </a:p>
          <a:p>
            <a:pPr lvl="1" eaLnBrk="1" hangingPunct="1"/>
            <a:r>
              <a:rPr lang="en-US" sz="2000" dirty="0">
                <a:latin typeface="Myriad Pro" charset="0"/>
                <a:ea typeface="Myriad Pro" charset="0"/>
                <a:cs typeface="Myriad Pro" charset="0"/>
              </a:rPr>
              <a:t>Inferior strategies are called dominated</a:t>
            </a:r>
          </a:p>
        </p:txBody>
      </p:sp>
      <p:sp>
        <p:nvSpPr>
          <p:cNvPr id="41987" name="Text Box 4"/>
          <p:cNvSpPr txBox="1">
            <a:spLocks noChangeArrowheads="1"/>
          </p:cNvSpPr>
          <p:nvPr/>
        </p:nvSpPr>
        <p:spPr bwMode="auto">
          <a:xfrm>
            <a:off x="685800" y="3573016"/>
            <a:ext cx="7772400" cy="400050"/>
          </a:xfrm>
          <a:prstGeom prst="rect">
            <a:avLst/>
          </a:prstGeom>
          <a:noFill/>
          <a:ln w="2857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000" i="0" dirty="0" err="1">
                <a:solidFill>
                  <a:srgbClr val="008380"/>
                </a:solidFill>
                <a:latin typeface="Myriad Pro" charset="0"/>
                <a:ea typeface="Myriad Pro" charset="0"/>
                <a:cs typeface="Myriad Pro" charset="0"/>
              </a:rPr>
              <a:t>s</a:t>
            </a:r>
            <a:r>
              <a:rPr lang="en-US" sz="2000" i="0" baseline="-25000" dirty="0" err="1">
                <a:solidFill>
                  <a:srgbClr val="008380"/>
                </a:solidFill>
                <a:latin typeface="Myriad Pro" charset="0"/>
                <a:ea typeface="Myriad Pro" charset="0"/>
                <a:cs typeface="Myriad Pro" charset="0"/>
              </a:rPr>
              <a:t>i</a:t>
            </a:r>
            <a:r>
              <a:rPr lang="en-US" sz="2000" i="0" dirty="0">
                <a:solidFill>
                  <a:srgbClr val="008380"/>
                </a:solidFill>
                <a:latin typeface="Myriad Pro" charset="0"/>
                <a:ea typeface="Myriad Pro" charset="0"/>
                <a:cs typeface="Myriad Pro" charset="0"/>
              </a:rPr>
              <a:t>* </a:t>
            </a:r>
            <a:r>
              <a:rPr lang="en-US" sz="2000" i="0" dirty="0">
                <a:latin typeface="Myriad Pro" charset="0"/>
                <a:ea typeface="Myriad Pro" charset="0"/>
                <a:cs typeface="Myriad Pro" charset="0"/>
              </a:rPr>
              <a:t>is a best response if </a:t>
            </a:r>
            <a:r>
              <a:rPr lang="en-US" sz="2000" i="0" dirty="0" err="1">
                <a:solidFill>
                  <a:srgbClr val="008380"/>
                </a:solidFill>
                <a:latin typeface="Myriad Pro" charset="0"/>
                <a:ea typeface="Myriad Pro" charset="0"/>
                <a:cs typeface="Myriad Pro" charset="0"/>
              </a:rPr>
              <a:t>u</a:t>
            </a:r>
            <a:r>
              <a:rPr lang="en-US" sz="2000" i="0" baseline="-25000" dirty="0" err="1">
                <a:solidFill>
                  <a:srgbClr val="008380"/>
                </a:solidFill>
                <a:latin typeface="Myriad Pro" charset="0"/>
                <a:ea typeface="Myriad Pro" charset="0"/>
                <a:cs typeface="Myriad Pro" charset="0"/>
              </a:rPr>
              <a:t>i</a:t>
            </a:r>
            <a:r>
              <a:rPr lang="en-US" sz="2000" i="0" dirty="0">
                <a:solidFill>
                  <a:srgbClr val="008380"/>
                </a:solidFill>
                <a:latin typeface="Myriad Pro" charset="0"/>
                <a:ea typeface="Myriad Pro" charset="0"/>
                <a:cs typeface="Myriad Pro" charset="0"/>
              </a:rPr>
              <a:t>(</a:t>
            </a:r>
            <a:r>
              <a:rPr lang="en-US" sz="2000" i="0" dirty="0" err="1">
                <a:solidFill>
                  <a:srgbClr val="008380"/>
                </a:solidFill>
                <a:latin typeface="Myriad Pro" charset="0"/>
                <a:ea typeface="Myriad Pro" charset="0"/>
                <a:cs typeface="Myriad Pro" charset="0"/>
              </a:rPr>
              <a:t>s</a:t>
            </a:r>
            <a:r>
              <a:rPr lang="en-US" sz="2000" i="0" baseline="-25000" dirty="0" err="1">
                <a:solidFill>
                  <a:srgbClr val="008380"/>
                </a:solidFill>
                <a:latin typeface="Myriad Pro" charset="0"/>
                <a:ea typeface="Myriad Pro" charset="0"/>
                <a:cs typeface="Myriad Pro" charset="0"/>
              </a:rPr>
              <a:t>i</a:t>
            </a:r>
            <a:r>
              <a:rPr lang="en-US" sz="2000" i="0" dirty="0">
                <a:solidFill>
                  <a:srgbClr val="008380"/>
                </a:solidFill>
                <a:latin typeface="Myriad Pro" charset="0"/>
                <a:ea typeface="Myriad Pro" charset="0"/>
                <a:cs typeface="Myriad Pro" charset="0"/>
              </a:rPr>
              <a:t>*,s</a:t>
            </a:r>
            <a:r>
              <a:rPr lang="en-US" sz="2000" i="0" baseline="-25000" dirty="0">
                <a:solidFill>
                  <a:srgbClr val="008380"/>
                </a:solidFill>
                <a:latin typeface="Myriad Pro" charset="0"/>
                <a:ea typeface="Myriad Pro" charset="0"/>
                <a:cs typeface="Myriad Pro" charset="0"/>
              </a:rPr>
              <a:t>-</a:t>
            </a:r>
            <a:r>
              <a:rPr lang="en-US" sz="2000" i="0" baseline="-25000" dirty="0" err="1">
                <a:solidFill>
                  <a:srgbClr val="008380"/>
                </a:solidFill>
                <a:latin typeface="Myriad Pro" charset="0"/>
                <a:ea typeface="Myriad Pro" charset="0"/>
                <a:cs typeface="Myriad Pro" charset="0"/>
              </a:rPr>
              <a:t>i</a:t>
            </a:r>
            <a:r>
              <a:rPr lang="en-US" sz="2000" i="0" dirty="0">
                <a:solidFill>
                  <a:srgbClr val="008380"/>
                </a:solidFill>
                <a:latin typeface="Myriad Pro" charset="0"/>
                <a:ea typeface="Myriad Pro" charset="0"/>
                <a:cs typeface="Myriad Pro" charset="0"/>
              </a:rPr>
              <a:t>)</a:t>
            </a:r>
            <a:r>
              <a:rPr lang="en-US" sz="2000" i="0" dirty="0">
                <a:solidFill>
                  <a:srgbClr val="008380"/>
                </a:solidFill>
                <a:latin typeface="Myriad Pro" charset="0"/>
                <a:ea typeface="Myriad Pro" charset="0"/>
                <a:cs typeface="Myriad Pro" charset="0"/>
                <a:sym typeface="Symbol" charset="0"/>
              </a:rPr>
              <a:t></a:t>
            </a:r>
            <a:r>
              <a:rPr lang="en-US" sz="2000" i="0" dirty="0" err="1">
                <a:solidFill>
                  <a:srgbClr val="008380"/>
                </a:solidFill>
                <a:latin typeface="Myriad Pro" charset="0"/>
                <a:ea typeface="Myriad Pro" charset="0"/>
                <a:cs typeface="Myriad Pro" charset="0"/>
                <a:sym typeface="Symbol" charset="0"/>
              </a:rPr>
              <a:t>u</a:t>
            </a:r>
            <a:r>
              <a:rPr lang="en-US" sz="2000" i="0" baseline="-25000" dirty="0" err="1">
                <a:solidFill>
                  <a:srgbClr val="008380"/>
                </a:solidFill>
                <a:latin typeface="Myriad Pro" charset="0"/>
                <a:ea typeface="Myriad Pro" charset="0"/>
                <a:cs typeface="Myriad Pro" charset="0"/>
                <a:sym typeface="Symbol" charset="0"/>
              </a:rPr>
              <a:t>i</a:t>
            </a:r>
            <a:r>
              <a:rPr lang="en-US" sz="2000" i="0" dirty="0">
                <a:solidFill>
                  <a:srgbClr val="008380"/>
                </a:solidFill>
                <a:latin typeface="Myriad Pro" charset="0"/>
                <a:ea typeface="Myriad Pro" charset="0"/>
                <a:cs typeface="Myriad Pro" charset="0"/>
                <a:sym typeface="Symbol" charset="0"/>
              </a:rPr>
              <a:t>(</a:t>
            </a:r>
            <a:r>
              <a:rPr lang="en-US" sz="2000" i="0" dirty="0" err="1">
                <a:solidFill>
                  <a:srgbClr val="008380"/>
                </a:solidFill>
                <a:latin typeface="Myriad Pro" charset="0"/>
                <a:ea typeface="Myriad Pro" charset="0"/>
                <a:cs typeface="Myriad Pro" charset="0"/>
                <a:sym typeface="Symbol" charset="0"/>
              </a:rPr>
              <a:t>s</a:t>
            </a:r>
            <a:r>
              <a:rPr lang="en-US" sz="2000" i="0" baseline="-25000" dirty="0" err="1">
                <a:solidFill>
                  <a:srgbClr val="008380"/>
                </a:solidFill>
                <a:latin typeface="Myriad Pro" charset="0"/>
                <a:ea typeface="Myriad Pro" charset="0"/>
                <a:cs typeface="Myriad Pro" charset="0"/>
                <a:sym typeface="Symbol" charset="0"/>
              </a:rPr>
              <a:t>i</a:t>
            </a:r>
            <a:r>
              <a:rPr lang="en-US" sz="2000" i="0" dirty="0">
                <a:solidFill>
                  <a:srgbClr val="008380"/>
                </a:solidFill>
                <a:latin typeface="Myriad Pro" charset="0"/>
                <a:ea typeface="Myriad Pro" charset="0"/>
                <a:cs typeface="Myriad Pro" charset="0"/>
                <a:sym typeface="Symbol" charset="0"/>
              </a:rPr>
              <a:t>’,s</a:t>
            </a:r>
            <a:r>
              <a:rPr lang="en-US" sz="2000" i="0" baseline="-25000" dirty="0">
                <a:solidFill>
                  <a:srgbClr val="008380"/>
                </a:solidFill>
                <a:latin typeface="Myriad Pro" charset="0"/>
                <a:ea typeface="Myriad Pro" charset="0"/>
                <a:cs typeface="Myriad Pro" charset="0"/>
                <a:sym typeface="Symbol" charset="0"/>
              </a:rPr>
              <a:t>-</a:t>
            </a:r>
            <a:r>
              <a:rPr lang="en-US" sz="2000" i="0" baseline="-25000" dirty="0" err="1">
                <a:solidFill>
                  <a:srgbClr val="008380"/>
                </a:solidFill>
                <a:latin typeface="Myriad Pro" charset="0"/>
                <a:ea typeface="Myriad Pro" charset="0"/>
                <a:cs typeface="Myriad Pro" charset="0"/>
                <a:sym typeface="Symbol" charset="0"/>
              </a:rPr>
              <a:t>i</a:t>
            </a:r>
            <a:r>
              <a:rPr lang="en-US" sz="2000" i="0" dirty="0">
                <a:solidFill>
                  <a:srgbClr val="008380"/>
                </a:solidFill>
                <a:latin typeface="Myriad Pro" charset="0"/>
                <a:ea typeface="Myriad Pro" charset="0"/>
                <a:cs typeface="Myriad Pro" charset="0"/>
                <a:sym typeface="Symbol" charset="0"/>
              </a:rPr>
              <a:t>) </a:t>
            </a:r>
            <a:r>
              <a:rPr lang="en-US" sz="2000" i="0" dirty="0">
                <a:latin typeface="Myriad Pro" charset="0"/>
                <a:ea typeface="Myriad Pro" charset="0"/>
                <a:cs typeface="Myriad Pro" charset="0"/>
                <a:sym typeface="Symbol" charset="0"/>
              </a:rPr>
              <a:t>for all </a:t>
            </a:r>
            <a:r>
              <a:rPr lang="en-US" sz="2000" i="0" dirty="0" err="1">
                <a:solidFill>
                  <a:srgbClr val="008380"/>
                </a:solidFill>
                <a:latin typeface="Myriad Pro" charset="0"/>
                <a:ea typeface="Myriad Pro" charset="0"/>
                <a:cs typeface="Myriad Pro" charset="0"/>
                <a:sym typeface="Symbol" charset="0"/>
              </a:rPr>
              <a:t>s</a:t>
            </a:r>
            <a:r>
              <a:rPr lang="en-US" sz="2000" i="0" baseline="-25000" dirty="0" err="1">
                <a:solidFill>
                  <a:srgbClr val="008380"/>
                </a:solidFill>
                <a:latin typeface="Myriad Pro" charset="0"/>
                <a:ea typeface="Myriad Pro" charset="0"/>
                <a:cs typeface="Myriad Pro" charset="0"/>
                <a:sym typeface="Symbol" charset="0"/>
              </a:rPr>
              <a:t>i</a:t>
            </a:r>
            <a:r>
              <a:rPr lang="en-US" sz="2000" i="0" dirty="0">
                <a:solidFill>
                  <a:srgbClr val="008380"/>
                </a:solidFill>
                <a:latin typeface="Myriad Pro" charset="0"/>
                <a:ea typeface="Myriad Pro" charset="0"/>
                <a:cs typeface="Myriad Pro" charset="0"/>
                <a:sym typeface="Symbol" charset="0"/>
              </a:rPr>
              <a:t>’</a:t>
            </a:r>
            <a:endParaRPr lang="en-US" sz="2000" i="0" dirty="0">
              <a:solidFill>
                <a:srgbClr val="008380"/>
              </a:solidFill>
              <a:latin typeface="Myriad Pro" charset="0"/>
              <a:ea typeface="Myriad Pro" charset="0"/>
              <a:cs typeface="Myriad Pro" charset="0"/>
            </a:endParaRPr>
          </a:p>
        </p:txBody>
      </p:sp>
      <p:sp>
        <p:nvSpPr>
          <p:cNvPr id="5" name="Slide Number Placeholder 3">
            <a:extLst>
              <a:ext uri="{FF2B5EF4-FFF2-40B4-BE49-F238E27FC236}">
                <a16:creationId xmlns:a16="http://schemas.microsoft.com/office/drawing/2014/main" id="{813DB8E1-C103-A44A-B02C-20AD983C5B55}"/>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21</a:t>
            </a:fld>
            <a:endParaRPr lang="de-DE"/>
          </a:p>
        </p:txBody>
      </p:sp>
    </p:spTree>
    <p:extLst>
      <p:ext uri="{BB962C8B-B14F-4D97-AF65-F5344CB8AC3E}">
        <p14:creationId xmlns:p14="http://schemas.microsoft.com/office/powerpoint/2010/main" val="1842354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323528" y="260648"/>
            <a:ext cx="7772400" cy="576064"/>
          </a:xfrm>
        </p:spPr>
        <p:txBody>
          <a:bodyPr/>
          <a:lstStyle/>
          <a:p>
            <a:pPr eaLnBrk="1" hangingPunct="1"/>
            <a:r>
              <a:rPr lang="en-US" dirty="0">
                <a:latin typeface="Myriad Pro" charset="0"/>
                <a:ea typeface="Myriad Pro" charset="0"/>
                <a:cs typeface="Myriad Pro" charset="0"/>
              </a:rPr>
              <a:t>Dominant Strategy Equilibrium</a:t>
            </a:r>
          </a:p>
        </p:txBody>
      </p:sp>
      <p:sp>
        <p:nvSpPr>
          <p:cNvPr id="44034" name="Rectangle 3"/>
          <p:cNvSpPr>
            <a:spLocks noGrp="1" noChangeArrowheads="1"/>
          </p:cNvSpPr>
          <p:nvPr>
            <p:ph type="body" idx="1"/>
          </p:nvPr>
        </p:nvSpPr>
        <p:spPr>
          <a:xfrm>
            <a:off x="114300" y="1905000"/>
            <a:ext cx="8915400" cy="4572000"/>
          </a:xfrm>
        </p:spPr>
        <p:txBody>
          <a:bodyPr/>
          <a:lstStyle/>
          <a:p>
            <a:pPr eaLnBrk="1" hangingPunct="1"/>
            <a:r>
              <a:rPr lang="en-US" dirty="0">
                <a:latin typeface="Myriad Pro" charset="0"/>
                <a:ea typeface="Myriad Pro" charset="0"/>
                <a:cs typeface="Myriad Pro" charset="0"/>
              </a:rPr>
              <a:t>A dominant strategy equilibrium is a strategy profile where the strategy for each player is dominant</a:t>
            </a:r>
          </a:p>
          <a:p>
            <a:pPr lvl="1" eaLnBrk="1" hangingPunct="1"/>
            <a:r>
              <a:rPr lang="en-US" dirty="0">
                <a:solidFill>
                  <a:srgbClr val="008380"/>
                </a:solidFill>
                <a:latin typeface="Myriad Pro" charset="0"/>
                <a:ea typeface="Myriad Pro" charset="0"/>
                <a:cs typeface="Myriad Pro" charset="0"/>
              </a:rPr>
              <a:t>s*=(s</a:t>
            </a:r>
            <a:r>
              <a:rPr lang="en-US" baseline="-25000" dirty="0">
                <a:solidFill>
                  <a:srgbClr val="008380"/>
                </a:solidFill>
                <a:latin typeface="Myriad Pro" charset="0"/>
                <a:ea typeface="Myriad Pro" charset="0"/>
                <a:cs typeface="Myriad Pro" charset="0"/>
              </a:rPr>
              <a:t>1</a:t>
            </a:r>
            <a:r>
              <a:rPr lang="en-US" dirty="0">
                <a:solidFill>
                  <a:srgbClr val="008380"/>
                </a:solidFill>
                <a:latin typeface="Myriad Pro" charset="0"/>
                <a:ea typeface="Myriad Pro" charset="0"/>
                <a:cs typeface="Myriad Pro" charset="0"/>
              </a:rPr>
              <a:t>*,…,</a:t>
            </a:r>
            <a:r>
              <a:rPr lang="en-US" dirty="0" err="1">
                <a:solidFill>
                  <a:srgbClr val="008380"/>
                </a:solidFill>
                <a:latin typeface="Myriad Pro" charset="0"/>
                <a:ea typeface="Myriad Pro" charset="0"/>
                <a:cs typeface="Myriad Pro" charset="0"/>
              </a:rPr>
              <a:t>s</a:t>
            </a:r>
            <a:r>
              <a:rPr lang="en-US" baseline="-25000" dirty="0" err="1">
                <a:solidFill>
                  <a:srgbClr val="008380"/>
                </a:solidFill>
                <a:latin typeface="Myriad Pro" charset="0"/>
                <a:ea typeface="Myriad Pro" charset="0"/>
                <a:cs typeface="Myriad Pro" charset="0"/>
              </a:rPr>
              <a:t>n</a:t>
            </a:r>
            <a:r>
              <a:rPr lang="en-US" dirty="0">
                <a:solidFill>
                  <a:srgbClr val="008380"/>
                </a:solidFill>
                <a:latin typeface="Myriad Pro" charset="0"/>
                <a:ea typeface="Myriad Pro" charset="0"/>
                <a:cs typeface="Myriad Pro" charset="0"/>
              </a:rPr>
              <a:t>*) </a:t>
            </a:r>
          </a:p>
          <a:p>
            <a:pPr lvl="1" eaLnBrk="1" hangingPunct="1"/>
            <a:r>
              <a:rPr lang="en-US" dirty="0" err="1">
                <a:solidFill>
                  <a:srgbClr val="008380"/>
                </a:solidFill>
                <a:latin typeface="Myriad Pro" charset="0"/>
                <a:ea typeface="Myriad Pro" charset="0"/>
                <a:cs typeface="Myriad Pro" charset="0"/>
              </a:rPr>
              <a:t>u</a:t>
            </a:r>
            <a:r>
              <a:rPr lang="en-US" baseline="-25000" dirty="0" err="1">
                <a:solidFill>
                  <a:srgbClr val="008380"/>
                </a:solidFill>
                <a:latin typeface="Myriad Pro" charset="0"/>
                <a:ea typeface="Myriad Pro" charset="0"/>
                <a:cs typeface="Myriad Pro" charset="0"/>
              </a:rPr>
              <a:t>i</a:t>
            </a:r>
            <a:r>
              <a:rPr lang="en-US" dirty="0">
                <a:solidFill>
                  <a:srgbClr val="008380"/>
                </a:solidFill>
                <a:latin typeface="Myriad Pro" charset="0"/>
                <a:ea typeface="Myriad Pro" charset="0"/>
                <a:cs typeface="Myriad Pro" charset="0"/>
              </a:rPr>
              <a:t>(</a:t>
            </a:r>
            <a:r>
              <a:rPr lang="en-US" dirty="0" err="1">
                <a:solidFill>
                  <a:srgbClr val="008380"/>
                </a:solidFill>
                <a:latin typeface="Myriad Pro" charset="0"/>
                <a:ea typeface="Myriad Pro" charset="0"/>
                <a:cs typeface="Myriad Pro" charset="0"/>
              </a:rPr>
              <a:t>s</a:t>
            </a:r>
            <a:r>
              <a:rPr lang="en-US" baseline="-25000" dirty="0" err="1">
                <a:solidFill>
                  <a:srgbClr val="008380"/>
                </a:solidFill>
                <a:latin typeface="Myriad Pro" charset="0"/>
                <a:ea typeface="Myriad Pro" charset="0"/>
                <a:cs typeface="Myriad Pro" charset="0"/>
              </a:rPr>
              <a:t>i</a:t>
            </a:r>
            <a:r>
              <a:rPr lang="en-US" dirty="0">
                <a:solidFill>
                  <a:srgbClr val="008380"/>
                </a:solidFill>
                <a:latin typeface="Myriad Pro" charset="0"/>
                <a:ea typeface="Myriad Pro" charset="0"/>
                <a:cs typeface="Myriad Pro" charset="0"/>
              </a:rPr>
              <a:t>*,s</a:t>
            </a:r>
            <a:r>
              <a:rPr lang="en-US" baseline="-25000" dirty="0">
                <a:solidFill>
                  <a:srgbClr val="008380"/>
                </a:solidFill>
                <a:latin typeface="Myriad Pro" charset="0"/>
                <a:ea typeface="Myriad Pro" charset="0"/>
                <a:cs typeface="Myriad Pro" charset="0"/>
              </a:rPr>
              <a:t>-</a:t>
            </a:r>
            <a:r>
              <a:rPr lang="en-US" baseline="-25000" dirty="0" err="1">
                <a:solidFill>
                  <a:srgbClr val="008380"/>
                </a:solidFill>
                <a:latin typeface="Myriad Pro" charset="0"/>
                <a:ea typeface="Myriad Pro" charset="0"/>
                <a:cs typeface="Myriad Pro" charset="0"/>
              </a:rPr>
              <a:t>i</a:t>
            </a:r>
            <a:r>
              <a:rPr lang="en-US" dirty="0">
                <a:solidFill>
                  <a:srgbClr val="008380"/>
                </a:solidFill>
                <a:latin typeface="Myriad Pro" charset="0"/>
                <a:ea typeface="Myriad Pro" charset="0"/>
                <a:cs typeface="Myriad Pro" charset="0"/>
              </a:rPr>
              <a:t>)</a:t>
            </a:r>
            <a:r>
              <a:rPr lang="en-US" dirty="0">
                <a:solidFill>
                  <a:srgbClr val="008380"/>
                </a:solidFill>
                <a:latin typeface="Myriad Pro" charset="0"/>
                <a:ea typeface="Myriad Pro" charset="0"/>
                <a:cs typeface="Myriad Pro" charset="0"/>
                <a:sym typeface="Symbol" charset="0"/>
              </a:rPr>
              <a:t></a:t>
            </a:r>
            <a:r>
              <a:rPr lang="en-US" dirty="0" err="1">
                <a:solidFill>
                  <a:srgbClr val="008380"/>
                </a:solidFill>
                <a:latin typeface="Myriad Pro" charset="0"/>
                <a:ea typeface="Myriad Pro" charset="0"/>
                <a:cs typeface="Myriad Pro" charset="0"/>
                <a:sym typeface="Symbol" charset="0"/>
              </a:rPr>
              <a:t>u</a:t>
            </a:r>
            <a:r>
              <a:rPr lang="en-US" baseline="-25000" dirty="0" err="1">
                <a:solidFill>
                  <a:srgbClr val="008380"/>
                </a:solidFill>
                <a:latin typeface="Myriad Pro" charset="0"/>
                <a:ea typeface="Myriad Pro" charset="0"/>
                <a:cs typeface="Myriad Pro" charset="0"/>
                <a:sym typeface="Symbol" charset="0"/>
              </a:rPr>
              <a:t>i</a:t>
            </a:r>
            <a:r>
              <a:rPr lang="en-US" dirty="0">
                <a:solidFill>
                  <a:srgbClr val="008380"/>
                </a:solidFill>
                <a:latin typeface="Myriad Pro" charset="0"/>
                <a:ea typeface="Myriad Pro" charset="0"/>
                <a:cs typeface="Myriad Pro" charset="0"/>
                <a:sym typeface="Symbol" charset="0"/>
              </a:rPr>
              <a:t>(</a:t>
            </a:r>
            <a:r>
              <a:rPr lang="en-US" dirty="0" err="1">
                <a:solidFill>
                  <a:srgbClr val="008380"/>
                </a:solidFill>
                <a:latin typeface="Myriad Pro" charset="0"/>
                <a:ea typeface="Myriad Pro" charset="0"/>
                <a:cs typeface="Myriad Pro" charset="0"/>
                <a:sym typeface="Symbol" charset="0"/>
              </a:rPr>
              <a:t>s</a:t>
            </a:r>
            <a:r>
              <a:rPr lang="en-US" baseline="-25000" dirty="0" err="1">
                <a:solidFill>
                  <a:srgbClr val="008380"/>
                </a:solidFill>
                <a:latin typeface="Myriad Pro" charset="0"/>
                <a:ea typeface="Myriad Pro" charset="0"/>
                <a:cs typeface="Myriad Pro" charset="0"/>
                <a:sym typeface="Symbol" charset="0"/>
              </a:rPr>
              <a:t>i</a:t>
            </a:r>
            <a:r>
              <a:rPr lang="en-US" dirty="0">
                <a:solidFill>
                  <a:srgbClr val="008380"/>
                </a:solidFill>
                <a:latin typeface="Myriad Pro" charset="0"/>
                <a:ea typeface="Myriad Pro" charset="0"/>
                <a:cs typeface="Myriad Pro" charset="0"/>
                <a:sym typeface="Symbol" charset="0"/>
              </a:rPr>
              <a:t>’,s</a:t>
            </a:r>
            <a:r>
              <a:rPr lang="en-US" baseline="-25000" dirty="0">
                <a:solidFill>
                  <a:srgbClr val="008380"/>
                </a:solidFill>
                <a:latin typeface="Myriad Pro" charset="0"/>
                <a:ea typeface="Myriad Pro" charset="0"/>
                <a:cs typeface="Myriad Pro" charset="0"/>
                <a:sym typeface="Symbol" charset="0"/>
              </a:rPr>
              <a:t>-</a:t>
            </a:r>
            <a:r>
              <a:rPr lang="en-US" baseline="-25000" dirty="0" err="1">
                <a:solidFill>
                  <a:srgbClr val="008380"/>
                </a:solidFill>
                <a:latin typeface="Myriad Pro" charset="0"/>
                <a:ea typeface="Myriad Pro" charset="0"/>
                <a:cs typeface="Myriad Pro" charset="0"/>
                <a:sym typeface="Symbol" charset="0"/>
              </a:rPr>
              <a:t>i</a:t>
            </a:r>
            <a:r>
              <a:rPr lang="en-US" dirty="0">
                <a:solidFill>
                  <a:srgbClr val="008380"/>
                </a:solidFill>
                <a:latin typeface="Myriad Pro" charset="0"/>
                <a:ea typeface="Myriad Pro" charset="0"/>
                <a:cs typeface="Myriad Pro" charset="0"/>
                <a:sym typeface="Symbol" charset="0"/>
              </a:rPr>
              <a:t>) </a:t>
            </a:r>
            <a:r>
              <a:rPr lang="en-US" dirty="0">
                <a:latin typeface="Myriad Pro" charset="0"/>
                <a:ea typeface="Myriad Pro" charset="0"/>
                <a:cs typeface="Myriad Pro" charset="0"/>
                <a:sym typeface="Symbol" charset="0"/>
              </a:rPr>
              <a:t>for all </a:t>
            </a:r>
            <a:r>
              <a:rPr lang="en-US" dirty="0" err="1">
                <a:solidFill>
                  <a:srgbClr val="008380"/>
                </a:solidFill>
                <a:latin typeface="Myriad Pro" charset="0"/>
                <a:ea typeface="Myriad Pro" charset="0"/>
                <a:cs typeface="Myriad Pro" charset="0"/>
                <a:sym typeface="Symbol" charset="0"/>
              </a:rPr>
              <a:t>i</a:t>
            </a:r>
            <a:r>
              <a:rPr lang="en-US" dirty="0">
                <a:latin typeface="Myriad Pro" charset="0"/>
                <a:ea typeface="Myriad Pro" charset="0"/>
                <a:cs typeface="Myriad Pro" charset="0"/>
                <a:sym typeface="Symbol" charset="0"/>
              </a:rPr>
              <a:t>, for all </a:t>
            </a:r>
            <a:r>
              <a:rPr lang="en-US" dirty="0" err="1">
                <a:solidFill>
                  <a:srgbClr val="008380"/>
                </a:solidFill>
                <a:latin typeface="Myriad Pro" charset="0"/>
                <a:ea typeface="Myriad Pro" charset="0"/>
                <a:cs typeface="Myriad Pro" charset="0"/>
                <a:sym typeface="Symbol" charset="0"/>
              </a:rPr>
              <a:t>s</a:t>
            </a:r>
            <a:r>
              <a:rPr lang="en-US" baseline="-25000" dirty="0" err="1">
                <a:solidFill>
                  <a:srgbClr val="008380"/>
                </a:solidFill>
                <a:latin typeface="Myriad Pro" charset="0"/>
                <a:ea typeface="Myriad Pro" charset="0"/>
                <a:cs typeface="Myriad Pro" charset="0"/>
                <a:sym typeface="Symbol" charset="0"/>
              </a:rPr>
              <a:t>i</a:t>
            </a:r>
            <a:r>
              <a:rPr lang="en-US" dirty="0">
                <a:solidFill>
                  <a:srgbClr val="008380"/>
                </a:solidFill>
                <a:latin typeface="Myriad Pro" charset="0"/>
                <a:ea typeface="Myriad Pro" charset="0"/>
                <a:cs typeface="Myriad Pro" charset="0"/>
                <a:sym typeface="Symbol" charset="0"/>
              </a:rPr>
              <a:t>’</a:t>
            </a:r>
            <a:r>
              <a:rPr lang="en-US" dirty="0">
                <a:latin typeface="Myriad Pro" charset="0"/>
                <a:ea typeface="Myriad Pro" charset="0"/>
                <a:cs typeface="Myriad Pro" charset="0"/>
                <a:sym typeface="Symbol" charset="0"/>
              </a:rPr>
              <a:t>, for all </a:t>
            </a:r>
            <a:r>
              <a:rPr lang="en-US" dirty="0">
                <a:solidFill>
                  <a:srgbClr val="008380"/>
                </a:solidFill>
                <a:latin typeface="Myriad Pro" charset="0"/>
                <a:ea typeface="Myriad Pro" charset="0"/>
                <a:cs typeface="Myriad Pro" charset="0"/>
                <a:sym typeface="Symbol" charset="0"/>
              </a:rPr>
              <a:t>s</a:t>
            </a:r>
            <a:r>
              <a:rPr lang="en-US" baseline="-25000" dirty="0">
                <a:solidFill>
                  <a:srgbClr val="008380"/>
                </a:solidFill>
                <a:latin typeface="Myriad Pro" charset="0"/>
                <a:ea typeface="Myriad Pro" charset="0"/>
                <a:cs typeface="Myriad Pro" charset="0"/>
                <a:sym typeface="Symbol" charset="0"/>
              </a:rPr>
              <a:t>-</a:t>
            </a:r>
            <a:r>
              <a:rPr lang="en-US" baseline="-25000" dirty="0" err="1">
                <a:solidFill>
                  <a:srgbClr val="008380"/>
                </a:solidFill>
                <a:latin typeface="Myriad Pro" charset="0"/>
                <a:ea typeface="Myriad Pro" charset="0"/>
                <a:cs typeface="Myriad Pro" charset="0"/>
                <a:sym typeface="Symbol" charset="0"/>
              </a:rPr>
              <a:t>i</a:t>
            </a:r>
            <a:endParaRPr lang="en-US" baseline="-25000" dirty="0">
              <a:solidFill>
                <a:srgbClr val="008380"/>
              </a:solidFill>
              <a:latin typeface="Myriad Pro" charset="0"/>
              <a:ea typeface="Myriad Pro" charset="0"/>
              <a:cs typeface="Myriad Pro" charset="0"/>
              <a:sym typeface="Symbol" charset="0"/>
            </a:endParaRPr>
          </a:p>
          <a:p>
            <a:pPr lvl="1" eaLnBrk="1" hangingPunct="1"/>
            <a:endParaRPr lang="en-US" baseline="-25000" dirty="0">
              <a:latin typeface="Myriad Pro" charset="0"/>
              <a:ea typeface="Myriad Pro" charset="0"/>
              <a:cs typeface="Myriad Pro" charset="0"/>
              <a:sym typeface="Symbol" charset="0"/>
            </a:endParaRPr>
          </a:p>
          <a:p>
            <a:pPr eaLnBrk="1" hangingPunct="1"/>
            <a:r>
              <a:rPr lang="en-US" b="1" dirty="0">
                <a:solidFill>
                  <a:srgbClr val="008000"/>
                </a:solidFill>
                <a:latin typeface="Myriad Pro" charset="0"/>
                <a:ea typeface="Myriad Pro" charset="0"/>
                <a:cs typeface="Myriad Pro" charset="0"/>
              </a:rPr>
              <a:t>GOOD</a:t>
            </a:r>
            <a:r>
              <a:rPr lang="en-US" dirty="0">
                <a:latin typeface="Myriad Pro" charset="0"/>
                <a:ea typeface="Myriad Pro" charset="0"/>
                <a:cs typeface="Myriad Pro" charset="0"/>
              </a:rPr>
              <a:t>: Agents do not need to </a:t>
            </a:r>
            <a:r>
              <a:rPr lang="en-US" dirty="0" err="1">
                <a:latin typeface="Myriad Pro" charset="0"/>
                <a:ea typeface="Myriad Pro" charset="0"/>
                <a:cs typeface="Myriad Pro" charset="0"/>
              </a:rPr>
              <a:t>counterspeculate</a:t>
            </a:r>
            <a:r>
              <a:rPr lang="en-US" dirty="0">
                <a:latin typeface="Myriad Pro" charset="0"/>
                <a:ea typeface="Myriad Pro" charset="0"/>
                <a:cs typeface="Myriad Pro" charset="0"/>
              </a:rPr>
              <a:t>!</a:t>
            </a:r>
          </a:p>
        </p:txBody>
      </p:sp>
      <p:sp>
        <p:nvSpPr>
          <p:cNvPr id="4" name="Slide Number Placeholder 3">
            <a:extLst>
              <a:ext uri="{FF2B5EF4-FFF2-40B4-BE49-F238E27FC236}">
                <a16:creationId xmlns:a16="http://schemas.microsoft.com/office/drawing/2014/main" id="{8BD7CC53-9C0E-4E4A-88A5-EF1C28AF025A}"/>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22</a:t>
            </a:fld>
            <a:endParaRPr lang="de-DE"/>
          </a:p>
        </p:txBody>
      </p:sp>
    </p:spTree>
    <p:extLst>
      <p:ext uri="{BB962C8B-B14F-4D97-AF65-F5344CB8AC3E}">
        <p14:creationId xmlns:p14="http://schemas.microsoft.com/office/powerpoint/2010/main" val="149550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14707" y="233090"/>
            <a:ext cx="7772400" cy="1143000"/>
          </a:xfrm>
        </p:spPr>
        <p:txBody>
          <a:bodyPr/>
          <a:lstStyle/>
          <a:p>
            <a:pPr eaLnBrk="1" hangingPunct="1"/>
            <a:r>
              <a:rPr lang="en-US" dirty="0">
                <a:ea typeface="ＭＳ Ｐゴシック" charset="0"/>
                <a:cs typeface="ＭＳ Ｐゴシック" charset="0"/>
              </a:rPr>
              <a:t>Example: Prisoner’s Dilemma</a:t>
            </a:r>
          </a:p>
        </p:txBody>
      </p:sp>
      <p:sp>
        <p:nvSpPr>
          <p:cNvPr id="46082" name="Rectangle 3"/>
          <p:cNvSpPr>
            <a:spLocks noGrp="1" noChangeArrowheads="1"/>
          </p:cNvSpPr>
          <p:nvPr>
            <p:ph type="body" idx="1"/>
          </p:nvPr>
        </p:nvSpPr>
        <p:spPr>
          <a:xfrm>
            <a:off x="395536" y="1210591"/>
            <a:ext cx="8305800" cy="2002385"/>
          </a:xfrm>
        </p:spPr>
        <p:txBody>
          <a:bodyPr/>
          <a:lstStyle/>
          <a:p>
            <a:pPr marL="0" indent="0" eaLnBrk="1" hangingPunct="1">
              <a:buNone/>
            </a:pPr>
            <a:r>
              <a:rPr lang="en-US" sz="1800" dirty="0">
                <a:ea typeface="ＭＳ Ｐゴシック" charset="0"/>
                <a:cs typeface="ＭＳ Ｐゴシック" charset="0"/>
              </a:rPr>
              <a:t>Two people are arrested for a crime, and they are interrogated separately</a:t>
            </a:r>
            <a:endParaRPr lang="en-US" sz="1800" dirty="0">
              <a:ea typeface="ＭＳ Ｐゴシック" charset="0"/>
            </a:endParaRPr>
          </a:p>
          <a:p>
            <a:pPr eaLnBrk="1" hangingPunct="1"/>
            <a:r>
              <a:rPr lang="en-US" sz="1800" dirty="0">
                <a:ea typeface="ＭＳ Ｐゴシック" charset="0"/>
                <a:cs typeface="ＭＳ Ｐゴシック" charset="0"/>
              </a:rPr>
              <a:t>If neither suspect confesses, both are released </a:t>
            </a:r>
            <a:r>
              <a:rPr lang="en-US" sz="1800" dirty="0">
                <a:ea typeface="ＭＳ Ｐゴシック" charset="0"/>
              </a:rPr>
              <a:t>(but still, the interrogation is nasty)</a:t>
            </a:r>
          </a:p>
          <a:p>
            <a:pPr eaLnBrk="1" hangingPunct="1"/>
            <a:r>
              <a:rPr lang="en-US" sz="1800" dirty="0">
                <a:ea typeface="ＭＳ Ｐゴシック" charset="0"/>
                <a:cs typeface="ＭＳ Ｐゴシック" charset="0"/>
              </a:rPr>
              <a:t>If both confess (to have carried out the crime together), </a:t>
            </a:r>
            <a:br>
              <a:rPr lang="en-US" sz="1800" dirty="0">
                <a:ea typeface="ＭＳ Ｐゴシック" charset="0"/>
                <a:cs typeface="ＭＳ Ｐゴシック" charset="0"/>
              </a:rPr>
            </a:br>
            <a:r>
              <a:rPr lang="en-US" sz="1800" dirty="0">
                <a:ea typeface="ＭＳ Ｐゴシック" charset="0"/>
                <a:cs typeface="ＭＳ Ｐゴシック" charset="0"/>
              </a:rPr>
              <a:t>then they get sent to jail</a:t>
            </a:r>
            <a:endParaRPr lang="en-US" sz="1800" dirty="0">
              <a:ea typeface="ＭＳ Ｐゴシック" charset="0"/>
            </a:endParaRPr>
          </a:p>
          <a:p>
            <a:pPr eaLnBrk="1" hangingPunct="1"/>
            <a:r>
              <a:rPr lang="en-US" sz="1800" dirty="0">
                <a:ea typeface="ＭＳ Ｐゴシック" charset="0"/>
                <a:cs typeface="ＭＳ Ｐゴシック" charset="0"/>
              </a:rPr>
              <a:t>If one confesses and the other does not, </a:t>
            </a:r>
            <a:br>
              <a:rPr lang="en-US" sz="1800" dirty="0">
                <a:ea typeface="ＭＳ Ｐゴシック" charset="0"/>
                <a:cs typeface="ＭＳ Ｐゴシック" charset="0"/>
              </a:rPr>
            </a:br>
            <a:r>
              <a:rPr lang="en-US" sz="1800" dirty="0">
                <a:ea typeface="ＭＳ Ｐゴシック" charset="0"/>
                <a:cs typeface="ＭＳ Ｐゴシック" charset="0"/>
              </a:rPr>
              <a:t>then the confessor gets a light sentence and the other gets a heavy sentence.</a:t>
            </a:r>
          </a:p>
        </p:txBody>
      </p:sp>
      <p:graphicFrame>
        <p:nvGraphicFramePr>
          <p:cNvPr id="588831" name="Group 31"/>
          <p:cNvGraphicFramePr>
            <a:graphicFrameLocks noGrp="1"/>
          </p:cNvGraphicFramePr>
          <p:nvPr/>
        </p:nvGraphicFramePr>
        <p:xfrm>
          <a:off x="2899470" y="3944814"/>
          <a:ext cx="3543300" cy="2041525"/>
        </p:xfrm>
        <a:graphic>
          <a:graphicData uri="http://schemas.openxmlformats.org/drawingml/2006/table">
            <a:tbl>
              <a:tblPr/>
              <a:tblGrid>
                <a:gridCol w="1771650">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tblGrid>
              <a:tr h="1096669">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B=-5,</a:t>
                      </a:r>
                      <a:b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b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A=-5</a:t>
                      </a:r>
                      <a:endParaRPr kumimoji="0" lang="en-US" sz="2400" b="0" i="0" u="none" strike="noStrike" cap="none" normalizeH="0" baseline="0">
                        <a:ln>
                          <a:noFill/>
                        </a:ln>
                        <a:solidFill>
                          <a:schemeClr val="tx1"/>
                        </a:solidFill>
                        <a:effectLst/>
                        <a:latin typeface="Lucida Grande" charset="0"/>
                        <a:ea typeface="ＭＳ Ｐゴシック" charset="0"/>
                        <a:cs typeface="ＭＳ Ｐゴシック"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B=-1,</a:t>
                      </a:r>
                      <a:b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b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A=-10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856">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B=-10,</a:t>
                      </a:r>
                      <a:b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b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A=-1</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B=-2,</a:t>
                      </a:r>
                      <a:b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b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A=-2</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6096" name="Text Box 17"/>
          <p:cNvSpPr txBox="1">
            <a:spLocks noChangeArrowheads="1"/>
          </p:cNvSpPr>
          <p:nvPr/>
        </p:nvSpPr>
        <p:spPr bwMode="auto">
          <a:xfrm>
            <a:off x="1727531" y="4038476"/>
            <a:ext cx="121539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dirty="0" err="1">
                <a:latin typeface="+mn-lt"/>
              </a:rPr>
              <a:t>B:Confess</a:t>
            </a:r>
            <a:endParaRPr lang="en-US" sz="2000" i="0" dirty="0">
              <a:latin typeface="+mn-lt"/>
            </a:endParaRPr>
          </a:p>
        </p:txBody>
      </p:sp>
      <p:sp>
        <p:nvSpPr>
          <p:cNvPr id="46097" name="Text Box 18"/>
          <p:cNvSpPr txBox="1">
            <a:spLocks noChangeArrowheads="1"/>
          </p:cNvSpPr>
          <p:nvPr/>
        </p:nvSpPr>
        <p:spPr bwMode="auto">
          <a:xfrm>
            <a:off x="3070920" y="3395539"/>
            <a:ext cx="128753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mn-lt"/>
              </a:rPr>
              <a:t>A: Confess</a:t>
            </a:r>
          </a:p>
        </p:txBody>
      </p:sp>
      <p:sp>
        <p:nvSpPr>
          <p:cNvPr id="46098" name="Text Box 19"/>
          <p:cNvSpPr txBox="1">
            <a:spLocks noChangeArrowheads="1"/>
          </p:cNvSpPr>
          <p:nvPr/>
        </p:nvSpPr>
        <p:spPr bwMode="auto">
          <a:xfrm>
            <a:off x="1733558" y="5122808"/>
            <a:ext cx="102303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dirty="0" err="1">
                <a:latin typeface="+mn-lt"/>
              </a:rPr>
              <a:t>B:Don’t</a:t>
            </a:r>
            <a:endParaRPr lang="en-US" sz="2000" i="0" dirty="0">
              <a:latin typeface="+mn-lt"/>
            </a:endParaRPr>
          </a:p>
          <a:p>
            <a:pPr eaLnBrk="1" hangingPunct="1"/>
            <a:r>
              <a:rPr lang="en-US" sz="2000" i="0" dirty="0">
                <a:latin typeface="+mn-lt"/>
              </a:rPr>
              <a:t>Confess</a:t>
            </a:r>
          </a:p>
        </p:txBody>
      </p:sp>
      <p:grpSp>
        <p:nvGrpSpPr>
          <p:cNvPr id="2" name="Group 20"/>
          <p:cNvGrpSpPr>
            <a:grpSpLocks/>
          </p:cNvGrpSpPr>
          <p:nvPr/>
        </p:nvGrpSpPr>
        <p:grpSpPr bwMode="auto">
          <a:xfrm>
            <a:off x="251520" y="4035301"/>
            <a:ext cx="4191000" cy="838200"/>
            <a:chOff x="288" y="2640"/>
            <a:chExt cx="2352" cy="528"/>
          </a:xfrm>
        </p:grpSpPr>
        <p:sp>
          <p:nvSpPr>
            <p:cNvPr id="46104" name="Oval 21"/>
            <p:cNvSpPr>
              <a:spLocks noChangeArrowheads="1"/>
            </p:cNvSpPr>
            <p:nvPr/>
          </p:nvSpPr>
          <p:spPr bwMode="auto">
            <a:xfrm>
              <a:off x="1920" y="2640"/>
              <a:ext cx="720" cy="528"/>
            </a:xfrm>
            <a:prstGeom prst="ellipse">
              <a:avLst/>
            </a:prstGeom>
            <a:noFill/>
            <a:ln w="28575">
              <a:solidFill>
                <a:srgbClr val="CC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600">
                <a:latin typeface="+mn-lt"/>
              </a:endParaRPr>
            </a:p>
          </p:txBody>
        </p:sp>
        <p:sp>
          <p:nvSpPr>
            <p:cNvPr id="46105" name="Text Box 22"/>
            <p:cNvSpPr txBox="1">
              <a:spLocks noChangeArrowheads="1"/>
            </p:cNvSpPr>
            <p:nvPr/>
          </p:nvSpPr>
          <p:spPr bwMode="auto">
            <a:xfrm>
              <a:off x="288" y="2640"/>
              <a:ext cx="960"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CC0000"/>
                  </a:solidFill>
                  <a:latin typeface="+mn-lt"/>
                </a:rPr>
                <a:t>Dom. Str. </a:t>
              </a:r>
              <a:r>
                <a:rPr lang="en-US" i="0" dirty="0" err="1">
                  <a:solidFill>
                    <a:srgbClr val="CC0000"/>
                  </a:solidFill>
                  <a:latin typeface="+mn-lt"/>
                </a:rPr>
                <a:t>Equil</a:t>
              </a:r>
              <a:endParaRPr lang="en-US" i="0" dirty="0">
                <a:solidFill>
                  <a:srgbClr val="CC0000"/>
                </a:solidFill>
                <a:latin typeface="+mn-lt"/>
              </a:endParaRPr>
            </a:p>
          </p:txBody>
        </p:sp>
      </p:grpSp>
      <p:sp>
        <p:nvSpPr>
          <p:cNvPr id="46102" name="Oval 24"/>
          <p:cNvSpPr>
            <a:spLocks noChangeArrowheads="1"/>
          </p:cNvSpPr>
          <p:nvPr/>
        </p:nvSpPr>
        <p:spPr bwMode="auto">
          <a:xfrm>
            <a:off x="4975920" y="5057651"/>
            <a:ext cx="1143000" cy="838200"/>
          </a:xfrm>
          <a:prstGeom prst="ellipse">
            <a:avLst/>
          </a:prstGeom>
          <a:noFill/>
          <a:ln w="28575">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mn-lt"/>
            </a:endParaRPr>
          </a:p>
        </p:txBody>
      </p:sp>
      <p:sp>
        <p:nvSpPr>
          <p:cNvPr id="46103" name="Text Box 25"/>
          <p:cNvSpPr txBox="1">
            <a:spLocks noChangeArrowheads="1"/>
          </p:cNvSpPr>
          <p:nvPr/>
        </p:nvSpPr>
        <p:spPr bwMode="auto">
          <a:xfrm>
            <a:off x="6728520" y="4529187"/>
            <a:ext cx="17526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008000"/>
                </a:solidFill>
                <a:latin typeface="+mn-lt"/>
              </a:rPr>
              <a:t>Pareto Optimal Outcome</a:t>
            </a:r>
          </a:p>
        </p:txBody>
      </p:sp>
      <p:sp>
        <p:nvSpPr>
          <p:cNvPr id="46101" name="Text Box 26"/>
          <p:cNvSpPr txBox="1">
            <a:spLocks noChangeArrowheads="1"/>
          </p:cNvSpPr>
          <p:nvPr/>
        </p:nvSpPr>
        <p:spPr bwMode="auto">
          <a:xfrm>
            <a:off x="4823520" y="3212976"/>
            <a:ext cx="104227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mn-lt"/>
              </a:rPr>
              <a:t>A: Don’t</a:t>
            </a:r>
          </a:p>
          <a:p>
            <a:pPr eaLnBrk="1" hangingPunct="1"/>
            <a:r>
              <a:rPr lang="en-US" sz="2000" i="0">
                <a:latin typeface="+mn-lt"/>
              </a:rPr>
              <a:t>Confess</a:t>
            </a:r>
          </a:p>
        </p:txBody>
      </p:sp>
      <p:sp>
        <p:nvSpPr>
          <p:cNvPr id="15" name="Textfeld 14"/>
          <p:cNvSpPr txBox="1"/>
          <p:nvPr/>
        </p:nvSpPr>
        <p:spPr>
          <a:xfrm>
            <a:off x="1922976" y="6041355"/>
            <a:ext cx="5628464" cy="400110"/>
          </a:xfrm>
          <a:prstGeom prst="rect">
            <a:avLst/>
          </a:prstGeom>
          <a:noFill/>
        </p:spPr>
        <p:txBody>
          <a:bodyPr wrap="none" rtlCol="0">
            <a:spAutoFit/>
          </a:bodyPr>
          <a:lstStyle/>
          <a:p>
            <a:r>
              <a:rPr lang="de-DE" sz="2000" i="0" dirty="0">
                <a:solidFill>
                  <a:srgbClr val="FF0000"/>
                </a:solidFill>
                <a:latin typeface="+mn-lt"/>
              </a:rPr>
              <a:t>Dominant </a:t>
            </a:r>
            <a:r>
              <a:rPr lang="de-DE" sz="2000" i="0" dirty="0" err="1">
                <a:solidFill>
                  <a:srgbClr val="FF0000"/>
                </a:solidFill>
                <a:latin typeface="+mn-lt"/>
              </a:rPr>
              <a:t>strategy</a:t>
            </a:r>
            <a:r>
              <a:rPr lang="de-DE" sz="2000" i="0" dirty="0">
                <a:solidFill>
                  <a:srgbClr val="FF0000"/>
                </a:solidFill>
                <a:latin typeface="+mn-lt"/>
              </a:rPr>
              <a:t> </a:t>
            </a:r>
            <a:r>
              <a:rPr lang="de-DE" sz="2000" i="0" dirty="0" err="1">
                <a:solidFill>
                  <a:srgbClr val="FF0000"/>
                </a:solidFill>
                <a:latin typeface="+mn-lt"/>
              </a:rPr>
              <a:t>exists</a:t>
            </a:r>
            <a:r>
              <a:rPr lang="de-DE" sz="2000" i="0" dirty="0">
                <a:solidFill>
                  <a:srgbClr val="FF0000"/>
                </a:solidFill>
                <a:latin typeface="+mn-lt"/>
              </a:rPr>
              <a:t> but </a:t>
            </a:r>
            <a:r>
              <a:rPr lang="de-DE" sz="2000" i="0" dirty="0" err="1">
                <a:solidFill>
                  <a:srgbClr val="FF0000"/>
                </a:solidFill>
                <a:latin typeface="+mn-lt"/>
              </a:rPr>
              <a:t>is</a:t>
            </a:r>
            <a:r>
              <a:rPr lang="de-DE" sz="2000" i="0" dirty="0">
                <a:solidFill>
                  <a:srgbClr val="FF0000"/>
                </a:solidFill>
                <a:latin typeface="+mn-lt"/>
              </a:rPr>
              <a:t> not Pareto </a:t>
            </a:r>
            <a:r>
              <a:rPr lang="de-DE" sz="2000" i="0" dirty="0" err="1">
                <a:solidFill>
                  <a:srgbClr val="FF0000"/>
                </a:solidFill>
                <a:latin typeface="+mn-lt"/>
              </a:rPr>
              <a:t>efficient</a:t>
            </a:r>
            <a:r>
              <a:rPr lang="de-DE" sz="2000" i="0" dirty="0">
                <a:solidFill>
                  <a:srgbClr val="FF0000"/>
                </a:solidFill>
                <a:latin typeface="+mn-lt"/>
              </a:rPr>
              <a:t> </a:t>
            </a:r>
          </a:p>
        </p:txBody>
      </p:sp>
      <p:sp>
        <p:nvSpPr>
          <p:cNvPr id="16" name="Slide Number Placeholder 3">
            <a:extLst>
              <a:ext uri="{FF2B5EF4-FFF2-40B4-BE49-F238E27FC236}">
                <a16:creationId xmlns:a16="http://schemas.microsoft.com/office/drawing/2014/main" id="{97E0CE16-90A5-2147-A83E-734208F42B2F}"/>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23</a:t>
            </a:fld>
            <a:endParaRPr lang="de-DE"/>
          </a:p>
        </p:txBody>
      </p:sp>
    </p:spTree>
    <p:extLst>
      <p:ext uri="{BB962C8B-B14F-4D97-AF65-F5344CB8AC3E}">
        <p14:creationId xmlns:p14="http://schemas.microsoft.com/office/powerpoint/2010/main" val="1233711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399975" y="185123"/>
            <a:ext cx="7772400" cy="1143000"/>
          </a:xfrm>
        </p:spPr>
        <p:txBody>
          <a:bodyPr/>
          <a:lstStyle/>
          <a:p>
            <a:pPr eaLnBrk="1" hangingPunct="1"/>
            <a:r>
              <a:rPr lang="en-US" sz="3600" dirty="0">
                <a:ea typeface="ＭＳ Ｐゴシック" charset="0"/>
                <a:cs typeface="ＭＳ Ｐゴシック" charset="0"/>
              </a:rPr>
              <a:t>Example: Split or Steal</a:t>
            </a:r>
          </a:p>
        </p:txBody>
      </p:sp>
      <p:graphicFrame>
        <p:nvGraphicFramePr>
          <p:cNvPr id="588831" name="Group 31"/>
          <p:cNvGraphicFramePr>
            <a:graphicFrameLocks noGrp="1"/>
          </p:cNvGraphicFramePr>
          <p:nvPr>
            <p:extLst>
              <p:ext uri="{D42A27DB-BD31-4B8C-83A1-F6EECF244321}">
                <p14:modId xmlns:p14="http://schemas.microsoft.com/office/powerpoint/2010/main" val="834156164"/>
              </p:ext>
            </p:extLst>
          </p:nvPr>
        </p:nvGraphicFramePr>
        <p:xfrm>
          <a:off x="3148285" y="3258195"/>
          <a:ext cx="3543300" cy="2041526"/>
        </p:xfrm>
        <a:graphic>
          <a:graphicData uri="http://schemas.openxmlformats.org/drawingml/2006/table">
            <a:tbl>
              <a:tblPr/>
              <a:tblGrid>
                <a:gridCol w="1771650">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tblGrid>
              <a:tr h="109667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B=0,</a:t>
                      </a:r>
                      <a:b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b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A=0</a:t>
                      </a:r>
                      <a:endParaRPr kumimoji="0" lang="en-US" sz="2400" b="0" i="0" u="none" strike="noStrike" cap="none" normalizeH="0" baseline="0" dirty="0">
                        <a:ln>
                          <a:noFill/>
                        </a:ln>
                        <a:solidFill>
                          <a:schemeClr val="tx1"/>
                        </a:solidFill>
                        <a:effectLst/>
                        <a:latin typeface="Lucida Grande" charset="0"/>
                        <a:ea typeface="ＭＳ Ｐゴシック" charset="0"/>
                        <a:cs typeface="ＭＳ Ｐゴシック"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B=100,</a:t>
                      </a:r>
                      <a:b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b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A=0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85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B=0,</a:t>
                      </a:r>
                      <a:b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b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A=100</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B=50,</a:t>
                      </a:r>
                      <a:b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b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A=50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8143" name="Text Box 17"/>
          <p:cNvSpPr txBox="1">
            <a:spLocks noChangeArrowheads="1"/>
          </p:cNvSpPr>
          <p:nvPr/>
        </p:nvSpPr>
        <p:spPr bwMode="auto">
          <a:xfrm>
            <a:off x="2069603" y="3355032"/>
            <a:ext cx="90120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dirty="0" err="1">
                <a:latin typeface="+mn-lt"/>
              </a:rPr>
              <a:t>B:Steal</a:t>
            </a:r>
            <a:endParaRPr lang="en-US" sz="2000" i="0" dirty="0">
              <a:latin typeface="+mn-lt"/>
            </a:endParaRPr>
          </a:p>
        </p:txBody>
      </p:sp>
      <p:sp>
        <p:nvSpPr>
          <p:cNvPr id="48144" name="Text Box 18"/>
          <p:cNvSpPr txBox="1">
            <a:spLocks noChangeArrowheads="1"/>
          </p:cNvSpPr>
          <p:nvPr/>
        </p:nvSpPr>
        <p:spPr bwMode="auto">
          <a:xfrm>
            <a:off x="3319735" y="2708920"/>
            <a:ext cx="97334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mn-lt"/>
              </a:rPr>
              <a:t>A: Steal</a:t>
            </a:r>
          </a:p>
        </p:txBody>
      </p:sp>
      <p:sp>
        <p:nvSpPr>
          <p:cNvPr id="48145" name="Text Box 19"/>
          <p:cNvSpPr txBox="1">
            <a:spLocks noChangeArrowheads="1"/>
          </p:cNvSpPr>
          <p:nvPr/>
        </p:nvSpPr>
        <p:spPr bwMode="auto">
          <a:xfrm>
            <a:off x="2133103" y="4809182"/>
            <a:ext cx="85472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mn-lt"/>
              </a:rPr>
              <a:t>B:Split</a:t>
            </a:r>
          </a:p>
        </p:txBody>
      </p:sp>
      <p:grpSp>
        <p:nvGrpSpPr>
          <p:cNvPr id="2" name="Group 20"/>
          <p:cNvGrpSpPr>
            <a:grpSpLocks/>
          </p:cNvGrpSpPr>
          <p:nvPr/>
        </p:nvGrpSpPr>
        <p:grpSpPr bwMode="auto">
          <a:xfrm>
            <a:off x="399975" y="3309104"/>
            <a:ext cx="4191000" cy="946150"/>
            <a:chOff x="288" y="2640"/>
            <a:chExt cx="2352" cy="596"/>
          </a:xfrm>
        </p:grpSpPr>
        <p:sp>
          <p:nvSpPr>
            <p:cNvPr id="48152" name="Oval 21"/>
            <p:cNvSpPr>
              <a:spLocks noChangeArrowheads="1"/>
            </p:cNvSpPr>
            <p:nvPr/>
          </p:nvSpPr>
          <p:spPr bwMode="auto">
            <a:xfrm>
              <a:off x="1920" y="2640"/>
              <a:ext cx="720" cy="528"/>
            </a:xfrm>
            <a:prstGeom prst="ellipse">
              <a:avLst/>
            </a:prstGeom>
            <a:noFill/>
            <a:ln w="28575">
              <a:solidFill>
                <a:srgbClr val="CC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mn-lt"/>
              </a:endParaRPr>
            </a:p>
          </p:txBody>
        </p:sp>
        <p:sp>
          <p:nvSpPr>
            <p:cNvPr id="48153" name="Text Box 22"/>
            <p:cNvSpPr txBox="1">
              <a:spLocks noChangeArrowheads="1"/>
            </p:cNvSpPr>
            <p:nvPr/>
          </p:nvSpPr>
          <p:spPr bwMode="auto">
            <a:xfrm>
              <a:off x="288" y="2640"/>
              <a:ext cx="960" cy="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dirty="0">
                  <a:solidFill>
                    <a:srgbClr val="CC0000"/>
                  </a:solidFill>
                  <a:latin typeface="+mn-lt"/>
                </a:rPr>
                <a:t>Dom. Str. </a:t>
              </a:r>
              <a:r>
                <a:rPr lang="en-US" sz="2800" i="0" dirty="0" err="1">
                  <a:solidFill>
                    <a:srgbClr val="CC0000"/>
                  </a:solidFill>
                  <a:latin typeface="+mn-lt"/>
                </a:rPr>
                <a:t>Eq</a:t>
              </a:r>
              <a:endParaRPr lang="en-US" sz="2800" i="0" dirty="0">
                <a:solidFill>
                  <a:srgbClr val="CC0000"/>
                </a:solidFill>
                <a:latin typeface="+mn-lt"/>
              </a:endParaRPr>
            </a:p>
          </p:txBody>
        </p:sp>
      </p:grpSp>
      <p:grpSp>
        <p:nvGrpSpPr>
          <p:cNvPr id="3" name="Group 23"/>
          <p:cNvGrpSpPr>
            <a:grpSpLocks/>
          </p:cNvGrpSpPr>
          <p:nvPr/>
        </p:nvGrpSpPr>
        <p:grpSpPr bwMode="auto">
          <a:xfrm>
            <a:off x="5224735" y="4371032"/>
            <a:ext cx="3505200" cy="1449388"/>
            <a:chOff x="3072" y="3120"/>
            <a:chExt cx="2208" cy="913"/>
          </a:xfrm>
        </p:grpSpPr>
        <p:sp>
          <p:nvSpPr>
            <p:cNvPr id="48150" name="Oval 24"/>
            <p:cNvSpPr>
              <a:spLocks noChangeArrowheads="1"/>
            </p:cNvSpPr>
            <p:nvPr/>
          </p:nvSpPr>
          <p:spPr bwMode="auto">
            <a:xfrm>
              <a:off x="3072" y="3120"/>
              <a:ext cx="720" cy="528"/>
            </a:xfrm>
            <a:prstGeom prst="ellipse">
              <a:avLst/>
            </a:prstGeom>
            <a:noFill/>
            <a:ln w="28575">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mn-lt"/>
              </a:endParaRPr>
            </a:p>
          </p:txBody>
        </p:sp>
        <p:sp>
          <p:nvSpPr>
            <p:cNvPr id="48151" name="Text Box 25"/>
            <p:cNvSpPr txBox="1">
              <a:spLocks noChangeArrowheads="1"/>
            </p:cNvSpPr>
            <p:nvPr/>
          </p:nvSpPr>
          <p:spPr bwMode="auto">
            <a:xfrm>
              <a:off x="4176" y="3168"/>
              <a:ext cx="1104" cy="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dirty="0">
                  <a:solidFill>
                    <a:srgbClr val="008000"/>
                  </a:solidFill>
                  <a:latin typeface="+mn-lt"/>
                </a:rPr>
                <a:t>Pareto Optimal Outcome</a:t>
              </a:r>
            </a:p>
          </p:txBody>
        </p:sp>
      </p:grpSp>
      <p:sp>
        <p:nvSpPr>
          <p:cNvPr id="48148" name="Text Box 26"/>
          <p:cNvSpPr txBox="1">
            <a:spLocks noChangeArrowheads="1"/>
          </p:cNvSpPr>
          <p:nvPr/>
        </p:nvSpPr>
        <p:spPr bwMode="auto">
          <a:xfrm>
            <a:off x="5072335" y="2708920"/>
            <a:ext cx="92685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mn-lt"/>
              </a:rPr>
              <a:t>A: Split</a:t>
            </a:r>
          </a:p>
        </p:txBody>
      </p:sp>
      <p:sp>
        <p:nvSpPr>
          <p:cNvPr id="48149" name="Textfeld 4"/>
          <p:cNvSpPr txBox="1">
            <a:spLocks noChangeArrowheads="1"/>
          </p:cNvSpPr>
          <p:nvPr/>
        </p:nvSpPr>
        <p:spPr bwMode="auto">
          <a:xfrm>
            <a:off x="1401903" y="1402705"/>
            <a:ext cx="634019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3600" dirty="0">
                <a:latin typeface="+mn-lt"/>
              </a:rPr>
              <a:t>Does initial communication help?</a:t>
            </a:r>
          </a:p>
          <a:p>
            <a:pPr algn="ctr"/>
            <a:r>
              <a:rPr lang="en-US" sz="2800" dirty="0">
                <a:latin typeface="+mn-lt"/>
              </a:rPr>
              <a:t>Only if agents do not lie to the other</a:t>
            </a:r>
          </a:p>
        </p:txBody>
      </p:sp>
      <p:sp>
        <p:nvSpPr>
          <p:cNvPr id="4" name="Textfeld 3"/>
          <p:cNvSpPr txBox="1"/>
          <p:nvPr/>
        </p:nvSpPr>
        <p:spPr>
          <a:xfrm>
            <a:off x="628537" y="5821660"/>
            <a:ext cx="6338595" cy="461665"/>
          </a:xfrm>
          <a:prstGeom prst="rect">
            <a:avLst/>
          </a:prstGeom>
          <a:noFill/>
        </p:spPr>
        <p:txBody>
          <a:bodyPr wrap="none" rtlCol="0">
            <a:spAutoFit/>
          </a:bodyPr>
          <a:lstStyle/>
          <a:p>
            <a:r>
              <a:rPr lang="de-DE" sz="1200" dirty="0" err="1"/>
              <a:t>Example</a:t>
            </a:r>
            <a:r>
              <a:rPr lang="de-DE" sz="1200" dirty="0"/>
              <a:t> </a:t>
            </a:r>
            <a:r>
              <a:rPr lang="de-DE" sz="1200" dirty="0" err="1"/>
              <a:t>from</a:t>
            </a:r>
            <a:r>
              <a:rPr lang="de-DE" sz="1200" dirty="0"/>
              <a:t> British Game Show „Golden Balls“</a:t>
            </a:r>
          </a:p>
          <a:p>
            <a:r>
              <a:rPr lang="de-DE" sz="1200" dirty="0"/>
              <a:t>See </a:t>
            </a:r>
            <a:r>
              <a:rPr lang="de-DE" sz="1200" dirty="0">
                <a:hlinkClick r:id="rId3"/>
              </a:rPr>
              <a:t>http://blogs.cornell.edu/info2040/2012/09/21/split-or-steal-an-analysis-using-game-theory/</a:t>
            </a:r>
            <a:r>
              <a:rPr lang="de-DE" sz="1200" dirty="0"/>
              <a:t> </a:t>
            </a:r>
          </a:p>
        </p:txBody>
      </p:sp>
      <p:sp>
        <p:nvSpPr>
          <p:cNvPr id="16" name="Slide Number Placeholder 3">
            <a:extLst>
              <a:ext uri="{FF2B5EF4-FFF2-40B4-BE49-F238E27FC236}">
                <a16:creationId xmlns:a16="http://schemas.microsoft.com/office/drawing/2014/main" id="{D2A641E8-24B5-AF47-846A-D842BCD91C82}"/>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24</a:t>
            </a:fld>
            <a:endParaRPr lang="de-DE"/>
          </a:p>
        </p:txBody>
      </p:sp>
    </p:spTree>
    <p:extLst>
      <p:ext uri="{BB962C8B-B14F-4D97-AF65-F5344CB8AC3E}">
        <p14:creationId xmlns:p14="http://schemas.microsoft.com/office/powerpoint/2010/main" val="723208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altLang="x-none" dirty="0" err="1"/>
              <a:t>Vickrey</a:t>
            </a:r>
            <a:r>
              <a:rPr lang="en-US" altLang="x-none" dirty="0"/>
              <a:t> *) Auctions</a:t>
            </a:r>
          </a:p>
        </p:txBody>
      </p:sp>
      <p:sp>
        <p:nvSpPr>
          <p:cNvPr id="118787" name="Rectangle 3"/>
          <p:cNvSpPr>
            <a:spLocks noGrp="1" noChangeArrowheads="1"/>
          </p:cNvSpPr>
          <p:nvPr>
            <p:ph type="body" idx="1"/>
          </p:nvPr>
        </p:nvSpPr>
        <p:spPr>
          <a:xfrm>
            <a:off x="685800" y="1313011"/>
            <a:ext cx="7848600" cy="5140325"/>
          </a:xfrm>
        </p:spPr>
        <p:txBody>
          <a:bodyPr/>
          <a:lstStyle/>
          <a:p>
            <a:pPr eaLnBrk="1" hangingPunct="1">
              <a:defRPr/>
            </a:pPr>
            <a:r>
              <a:rPr lang="en-US" altLang="x-none" dirty="0" err="1"/>
              <a:t>Vickrey</a:t>
            </a:r>
            <a:r>
              <a:rPr lang="en-US" altLang="x-none" dirty="0"/>
              <a:t> auctions are:</a:t>
            </a:r>
          </a:p>
          <a:p>
            <a:pPr lvl="1" eaLnBrk="1" hangingPunct="1">
              <a:defRPr/>
            </a:pPr>
            <a:r>
              <a:rPr lang="en-US" altLang="x-none" i="1" dirty="0">
                <a:solidFill>
                  <a:srgbClr val="0B05FF"/>
                </a:solidFill>
              </a:rPr>
              <a:t>Second-price</a:t>
            </a:r>
          </a:p>
          <a:p>
            <a:pPr lvl="1" eaLnBrk="1" hangingPunct="1">
              <a:defRPr/>
            </a:pPr>
            <a:r>
              <a:rPr lang="en-US" altLang="x-none" i="1" dirty="0">
                <a:solidFill>
                  <a:srgbClr val="0B05FF"/>
                </a:solidFill>
              </a:rPr>
              <a:t>Sealed-bid</a:t>
            </a:r>
          </a:p>
          <a:p>
            <a:pPr eaLnBrk="1" hangingPunct="1">
              <a:defRPr/>
            </a:pPr>
            <a:r>
              <a:rPr lang="en-US" altLang="x-none" dirty="0"/>
              <a:t>Good is awarded to the agent that made the highest bid; at the </a:t>
            </a:r>
            <a:r>
              <a:rPr lang="en-US" altLang="x-none" dirty="0">
                <a:solidFill>
                  <a:srgbClr val="0B05FF"/>
                </a:solidFill>
              </a:rPr>
              <a:t>price of the </a:t>
            </a:r>
            <a:r>
              <a:rPr lang="en-US" altLang="x-none" i="1" dirty="0">
                <a:solidFill>
                  <a:srgbClr val="0B05FF"/>
                </a:solidFill>
              </a:rPr>
              <a:t>second highest </a:t>
            </a:r>
            <a:r>
              <a:rPr lang="en-US" altLang="x-none" dirty="0"/>
              <a:t>bid</a:t>
            </a:r>
          </a:p>
          <a:p>
            <a:pPr eaLnBrk="1" hangingPunct="1">
              <a:defRPr/>
            </a:pPr>
            <a:r>
              <a:rPr lang="en-US" altLang="x-none" i="1" dirty="0">
                <a:solidFill>
                  <a:srgbClr val="0B05FF"/>
                </a:solidFill>
              </a:rPr>
              <a:t>Bidding to your true valuation is dominant </a:t>
            </a:r>
            <a:r>
              <a:rPr lang="en-US" altLang="x-none" i="1" dirty="0"/>
              <a:t>strategy in </a:t>
            </a:r>
            <a:r>
              <a:rPr lang="en-US" altLang="x-none" i="1" dirty="0" err="1"/>
              <a:t>Vickrey</a:t>
            </a:r>
            <a:r>
              <a:rPr lang="en-US" altLang="x-none" i="1" dirty="0"/>
              <a:t> auctions</a:t>
            </a:r>
          </a:p>
          <a:p>
            <a:pPr eaLnBrk="1" hangingPunct="1">
              <a:defRPr/>
            </a:pPr>
            <a:r>
              <a:rPr lang="en-US" altLang="x-none" dirty="0" err="1"/>
              <a:t>Vickrey</a:t>
            </a:r>
            <a:r>
              <a:rPr lang="en-US" altLang="x-none" dirty="0"/>
              <a:t> auctions </a:t>
            </a:r>
            <a:r>
              <a:rPr lang="en-US" altLang="x-none" dirty="0">
                <a:solidFill>
                  <a:srgbClr val="0B05FF"/>
                </a:solidFill>
              </a:rPr>
              <a:t>susceptible to </a:t>
            </a:r>
            <a:r>
              <a:rPr lang="en-US" altLang="x-none" i="1" dirty="0">
                <a:solidFill>
                  <a:srgbClr val="0B05FF"/>
                </a:solidFill>
              </a:rPr>
              <a:t>antisocial </a:t>
            </a:r>
            <a:r>
              <a:rPr lang="en-US" altLang="x-none" dirty="0">
                <a:solidFill>
                  <a:srgbClr val="0B05FF"/>
                </a:solidFill>
              </a:rPr>
              <a:t>behavior</a:t>
            </a:r>
          </a:p>
        </p:txBody>
      </p:sp>
      <p:sp>
        <p:nvSpPr>
          <p:cNvPr id="2" name="Rectangle 1">
            <a:extLst>
              <a:ext uri="{FF2B5EF4-FFF2-40B4-BE49-F238E27FC236}">
                <a16:creationId xmlns:a16="http://schemas.microsoft.com/office/drawing/2014/main" id="{DDF9972C-0BB7-1849-B500-DC8246C1A5A7}"/>
              </a:ext>
            </a:extLst>
          </p:cNvPr>
          <p:cNvSpPr/>
          <p:nvPr/>
        </p:nvSpPr>
        <p:spPr>
          <a:xfrm>
            <a:off x="2286000" y="6166468"/>
            <a:ext cx="4572000" cy="430887"/>
          </a:xfrm>
          <a:prstGeom prst="rect">
            <a:avLst/>
          </a:prstGeom>
        </p:spPr>
        <p:txBody>
          <a:bodyPr>
            <a:spAutoFit/>
          </a:bodyPr>
          <a:lstStyle/>
          <a:p>
            <a:r>
              <a:rPr lang="de-DE" sz="1100" dirty="0">
                <a:solidFill>
                  <a:srgbClr val="0B05FF"/>
                </a:solidFill>
              </a:rPr>
              <a:t>*) </a:t>
            </a:r>
            <a:r>
              <a:rPr lang="de-DE" sz="1100" dirty="0" err="1">
                <a:solidFill>
                  <a:srgbClr val="0B05FF"/>
                </a:solidFill>
              </a:rPr>
              <a:t>Named</a:t>
            </a:r>
            <a:r>
              <a:rPr lang="de-DE" sz="1100" dirty="0">
                <a:solidFill>
                  <a:srgbClr val="0B05FF"/>
                </a:solidFill>
              </a:rPr>
              <a:t> after William </a:t>
            </a:r>
            <a:r>
              <a:rPr lang="de-DE" sz="1100" dirty="0" err="1">
                <a:solidFill>
                  <a:srgbClr val="0B05FF"/>
                </a:solidFill>
              </a:rPr>
              <a:t>Vickrey</a:t>
            </a:r>
            <a:r>
              <a:rPr lang="de-DE" sz="1100" dirty="0">
                <a:solidFill>
                  <a:srgbClr val="0B05FF"/>
                </a:solidFill>
              </a:rPr>
              <a:t>  (1914–1996),  </a:t>
            </a:r>
            <a:r>
              <a:rPr lang="de-DE" sz="1100" dirty="0" err="1">
                <a:solidFill>
                  <a:srgbClr val="0B05FF"/>
                </a:solidFill>
              </a:rPr>
              <a:t>who</a:t>
            </a:r>
            <a:r>
              <a:rPr lang="de-DE" sz="1100" dirty="0">
                <a:solidFill>
                  <a:srgbClr val="0B05FF"/>
                </a:solidFill>
              </a:rPr>
              <a:t> </a:t>
            </a:r>
            <a:r>
              <a:rPr lang="de-DE" sz="1100" dirty="0" err="1">
                <a:solidFill>
                  <a:srgbClr val="0B05FF"/>
                </a:solidFill>
              </a:rPr>
              <a:t>won</a:t>
            </a:r>
            <a:r>
              <a:rPr lang="de-DE" sz="1100" dirty="0">
                <a:solidFill>
                  <a:srgbClr val="0B05FF"/>
                </a:solidFill>
              </a:rPr>
              <a:t> </a:t>
            </a:r>
            <a:r>
              <a:rPr lang="de-DE" sz="1100" dirty="0" err="1">
                <a:solidFill>
                  <a:srgbClr val="0B05FF"/>
                </a:solidFill>
              </a:rPr>
              <a:t>the</a:t>
            </a:r>
            <a:r>
              <a:rPr lang="de-DE" sz="1100" dirty="0">
                <a:solidFill>
                  <a:srgbClr val="0B05FF"/>
                </a:solidFill>
              </a:rPr>
              <a:t> 1996 Nobel </a:t>
            </a:r>
            <a:r>
              <a:rPr lang="de-DE" sz="1100" dirty="0" err="1">
                <a:solidFill>
                  <a:srgbClr val="0B05FF"/>
                </a:solidFill>
              </a:rPr>
              <a:t>Prize</a:t>
            </a:r>
            <a:r>
              <a:rPr lang="de-DE" sz="1100" dirty="0">
                <a:solidFill>
                  <a:srgbClr val="0B05FF"/>
                </a:solidFill>
              </a:rPr>
              <a:t> in </a:t>
            </a:r>
            <a:r>
              <a:rPr lang="de-DE" sz="1100" dirty="0" err="1">
                <a:solidFill>
                  <a:srgbClr val="0B05FF"/>
                </a:solidFill>
              </a:rPr>
              <a:t>economics</a:t>
            </a:r>
            <a:r>
              <a:rPr lang="de-DE" sz="1100" dirty="0">
                <a:solidFill>
                  <a:srgbClr val="0B05FF"/>
                </a:solidFill>
              </a:rPr>
              <a:t> </a:t>
            </a:r>
            <a:r>
              <a:rPr lang="de-DE" sz="1100" dirty="0" err="1">
                <a:solidFill>
                  <a:srgbClr val="0B05FF"/>
                </a:solidFill>
              </a:rPr>
              <a:t>for</a:t>
            </a:r>
            <a:r>
              <a:rPr lang="de-DE" sz="1100" dirty="0">
                <a:solidFill>
                  <a:srgbClr val="0B05FF"/>
                </a:solidFill>
              </a:rPr>
              <a:t> </a:t>
            </a:r>
            <a:r>
              <a:rPr lang="de-DE" sz="1100" dirty="0" err="1">
                <a:solidFill>
                  <a:srgbClr val="0B05FF"/>
                </a:solidFill>
              </a:rPr>
              <a:t>this</a:t>
            </a:r>
            <a:r>
              <a:rPr lang="de-DE" sz="1100" dirty="0">
                <a:solidFill>
                  <a:srgbClr val="0B05FF"/>
                </a:solidFill>
              </a:rPr>
              <a:t> </a:t>
            </a:r>
            <a:r>
              <a:rPr lang="de-DE" sz="1100" dirty="0" err="1">
                <a:solidFill>
                  <a:srgbClr val="0B05FF"/>
                </a:solidFill>
              </a:rPr>
              <a:t>work</a:t>
            </a:r>
            <a:r>
              <a:rPr lang="de-DE" sz="1100" dirty="0">
                <a:solidFill>
                  <a:srgbClr val="0B05FF"/>
                </a:solidFill>
              </a:rPr>
              <a:t>  </a:t>
            </a:r>
            <a:r>
              <a:rPr lang="de-DE" sz="1100" dirty="0" err="1">
                <a:solidFill>
                  <a:srgbClr val="0B05FF"/>
                </a:solidFill>
              </a:rPr>
              <a:t>and</a:t>
            </a:r>
            <a:r>
              <a:rPr lang="de-DE" sz="1100" dirty="0">
                <a:solidFill>
                  <a:srgbClr val="0B05FF"/>
                </a:solidFill>
              </a:rPr>
              <a:t> </a:t>
            </a:r>
            <a:r>
              <a:rPr lang="de-DE" sz="1100" dirty="0" err="1">
                <a:solidFill>
                  <a:srgbClr val="0B05FF"/>
                </a:solidFill>
              </a:rPr>
              <a:t>died</a:t>
            </a:r>
            <a:r>
              <a:rPr lang="de-DE" sz="1100" dirty="0">
                <a:solidFill>
                  <a:srgbClr val="0B05FF"/>
                </a:solidFill>
              </a:rPr>
              <a:t> </a:t>
            </a:r>
            <a:r>
              <a:rPr lang="de-DE" sz="1100" dirty="0" err="1">
                <a:solidFill>
                  <a:srgbClr val="0B05FF"/>
                </a:solidFill>
              </a:rPr>
              <a:t>of</a:t>
            </a:r>
            <a:r>
              <a:rPr lang="de-DE" sz="1100" dirty="0">
                <a:solidFill>
                  <a:srgbClr val="0B05FF"/>
                </a:solidFill>
              </a:rPr>
              <a:t> a </a:t>
            </a:r>
            <a:r>
              <a:rPr lang="de-DE" sz="1100" dirty="0" err="1">
                <a:solidFill>
                  <a:srgbClr val="0B05FF"/>
                </a:solidFill>
              </a:rPr>
              <a:t>heart</a:t>
            </a:r>
            <a:r>
              <a:rPr lang="de-DE" sz="1100" dirty="0">
                <a:solidFill>
                  <a:srgbClr val="0B05FF"/>
                </a:solidFill>
              </a:rPr>
              <a:t> </a:t>
            </a:r>
            <a:r>
              <a:rPr lang="de-DE" sz="1100" dirty="0" err="1">
                <a:solidFill>
                  <a:srgbClr val="0B05FF"/>
                </a:solidFill>
              </a:rPr>
              <a:t>attack</a:t>
            </a:r>
            <a:r>
              <a:rPr lang="de-DE" sz="1100" dirty="0">
                <a:solidFill>
                  <a:srgbClr val="0B05FF"/>
                </a:solidFill>
              </a:rPr>
              <a:t>  </a:t>
            </a:r>
            <a:r>
              <a:rPr lang="de-DE" sz="1100" dirty="0" err="1">
                <a:solidFill>
                  <a:srgbClr val="0B05FF"/>
                </a:solidFill>
              </a:rPr>
              <a:t>three</a:t>
            </a:r>
            <a:r>
              <a:rPr lang="de-DE" sz="1100" dirty="0">
                <a:solidFill>
                  <a:srgbClr val="0B05FF"/>
                </a:solidFill>
              </a:rPr>
              <a:t> </a:t>
            </a:r>
            <a:r>
              <a:rPr lang="de-DE" sz="1100" dirty="0" err="1">
                <a:solidFill>
                  <a:srgbClr val="0B05FF"/>
                </a:solidFill>
              </a:rPr>
              <a:t>days</a:t>
            </a:r>
            <a:r>
              <a:rPr lang="de-DE" sz="1100" dirty="0">
                <a:solidFill>
                  <a:srgbClr val="0B05FF"/>
                </a:solidFill>
              </a:rPr>
              <a:t> </a:t>
            </a:r>
            <a:r>
              <a:rPr lang="de-DE" sz="1100" dirty="0" err="1">
                <a:solidFill>
                  <a:srgbClr val="0B05FF"/>
                </a:solidFill>
              </a:rPr>
              <a:t>later</a:t>
            </a:r>
            <a:r>
              <a:rPr lang="de-DE" sz="1100" dirty="0">
                <a:solidFill>
                  <a:srgbClr val="0B05FF"/>
                </a:solidFill>
              </a:rPr>
              <a:t> </a:t>
            </a:r>
          </a:p>
        </p:txBody>
      </p:sp>
      <mc:AlternateContent xmlns:mc="http://schemas.openxmlformats.org/markup-compatibility/2006" xmlns:a14="http://schemas.microsoft.com/office/drawing/2010/main">
        <mc:Choice Requires="a14">
          <p:sp>
            <p:nvSpPr>
              <p:cNvPr id="3" name="Cloud Callout 2">
                <a:extLst>
                  <a:ext uri="{FF2B5EF4-FFF2-40B4-BE49-F238E27FC236}">
                    <a16:creationId xmlns:a16="http://schemas.microsoft.com/office/drawing/2014/main" id="{C1C2E0E8-5318-024D-99F0-36EE1F8590D8}"/>
                  </a:ext>
                </a:extLst>
              </p:cNvPr>
              <p:cNvSpPr/>
              <p:nvPr/>
            </p:nvSpPr>
            <p:spPr>
              <a:xfrm>
                <a:off x="4355976" y="188640"/>
                <a:ext cx="5184576" cy="2448272"/>
              </a:xfrm>
              <a:prstGeom prst="cloudCallout">
                <a:avLst>
                  <a:gd name="adj1" fmla="val -76732"/>
                  <a:gd name="adj2" fmla="val 4636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Maybe some agent </a:t>
                </a:r>
                <a14:m>
                  <m:oMath xmlns:m="http://schemas.openxmlformats.org/officeDocument/2006/math">
                    <m:r>
                      <a:rPr lang="en-DE" i="1" dirty="0" smtClean="0">
                        <a:solidFill>
                          <a:sysClr val="windowText" lastClr="000000"/>
                        </a:solidFill>
                        <a:latin typeface="Cambria Math" panose="02040503050406030204" pitchFamily="18" charset="0"/>
                      </a:rPr>
                      <m:t>𝑗</m:t>
                    </m:r>
                  </m:oMath>
                </a14:m>
                <a:r>
                  <a:rPr lang="en-DE" dirty="0">
                    <a:solidFill>
                      <a:sysClr val="windowText" lastClr="000000"/>
                    </a:solidFill>
                  </a:rPr>
                  <a:t> offers training data from which then other agents </a:t>
                </a:r>
                <a14:m>
                  <m:oMath xmlns:m="http://schemas.openxmlformats.org/officeDocument/2006/math">
                    <m:r>
                      <a:rPr lang="en-US" i="1" dirty="0" smtClean="0">
                        <a:solidFill>
                          <a:sysClr val="windowText" lastClr="000000"/>
                        </a:solidFill>
                        <a:latin typeface="Cambria Math" panose="02040503050406030204" pitchFamily="18" charset="0"/>
                      </a:rPr>
                      <m:t>𝑖</m:t>
                    </m:r>
                  </m:oMath>
                </a14:m>
                <a:r>
                  <a:rPr lang="en-DE" dirty="0">
                    <a:solidFill>
                      <a:sysClr val="windowText" lastClr="000000"/>
                    </a:solidFill>
                  </a:rPr>
                  <a:t> can benefit such that they assign value </a:t>
                </a:r>
                <a14:m>
                  <m:oMath xmlns:m="http://schemas.openxmlformats.org/officeDocument/2006/math">
                    <m:r>
                      <a:rPr lang="en-DE" i="1" dirty="0" smtClean="0">
                        <a:solidFill>
                          <a:sysClr val="windowText" lastClr="000000"/>
                        </a:solidFill>
                        <a:latin typeface="Cambria Math" panose="02040503050406030204" pitchFamily="18" charset="0"/>
                      </a:rPr>
                      <m:t>𝑣</m:t>
                    </m:r>
                    <m:r>
                      <a:rPr lang="en-DE" i="1" baseline="-25000" dirty="0" smtClean="0">
                        <a:solidFill>
                          <a:sysClr val="windowText" lastClr="000000"/>
                        </a:solidFill>
                        <a:latin typeface="Cambria Math" panose="02040503050406030204" pitchFamily="18" charset="0"/>
                      </a:rPr>
                      <m:t>𝑖</m:t>
                    </m:r>
                    <m:r>
                      <a:rPr lang="en-DE" i="1" dirty="0" smtClean="0">
                        <a:solidFill>
                          <a:sysClr val="windowText" lastClr="000000"/>
                        </a:solidFill>
                        <a:latin typeface="Cambria Math" panose="02040503050406030204" pitchFamily="18" charset="0"/>
                      </a:rPr>
                      <m:t> </m:t>
                    </m:r>
                  </m:oMath>
                </a14:m>
                <a:r>
                  <a:rPr lang="en-DE" dirty="0">
                    <a:solidFill>
                      <a:sysClr val="windowText" lastClr="000000"/>
                    </a:solidFill>
                  </a:rPr>
                  <a:t>due to expected performace improvements</a:t>
                </a:r>
              </a:p>
            </p:txBody>
          </p:sp>
        </mc:Choice>
        <mc:Fallback xmlns="">
          <p:sp>
            <p:nvSpPr>
              <p:cNvPr id="3" name="Cloud Callout 2">
                <a:extLst>
                  <a:ext uri="{FF2B5EF4-FFF2-40B4-BE49-F238E27FC236}">
                    <a16:creationId xmlns:a16="http://schemas.microsoft.com/office/drawing/2014/main" id="{C1C2E0E8-5318-024D-99F0-36EE1F8590D8}"/>
                  </a:ext>
                </a:extLst>
              </p:cNvPr>
              <p:cNvSpPr>
                <a:spLocks noRot="1" noChangeAspect="1" noMove="1" noResize="1" noEditPoints="1" noAdjustHandles="1" noChangeArrowheads="1" noChangeShapeType="1" noTextEdit="1"/>
              </p:cNvSpPr>
              <p:nvPr/>
            </p:nvSpPr>
            <p:spPr>
              <a:xfrm>
                <a:off x="4355976" y="188640"/>
                <a:ext cx="5184576" cy="2448272"/>
              </a:xfrm>
              <a:prstGeom prst="cloudCallout">
                <a:avLst>
                  <a:gd name="adj1" fmla="val -76732"/>
                  <a:gd name="adj2" fmla="val 46362"/>
                </a:avLst>
              </a:prstGeom>
              <a:blipFill>
                <a:blip r:embed="rId2"/>
                <a:stretch>
                  <a:fillRect/>
                </a:stretch>
              </a:blipFill>
            </p:spPr>
            <p:txBody>
              <a:bodyPr/>
              <a:lstStyle/>
              <a:p>
                <a:r>
                  <a:rPr lang="en-DE">
                    <a:noFill/>
                  </a:rPr>
                  <a:t> </a:t>
                </a:r>
              </a:p>
            </p:txBody>
          </p:sp>
        </mc:Fallback>
      </mc:AlternateContent>
      <p:sp>
        <p:nvSpPr>
          <p:cNvPr id="8" name="Slide Number Placeholder 3">
            <a:extLst>
              <a:ext uri="{FF2B5EF4-FFF2-40B4-BE49-F238E27FC236}">
                <a16:creationId xmlns:a16="http://schemas.microsoft.com/office/drawing/2014/main" id="{217E9EBA-C85A-A54E-8B4A-AAC996CA5E07}"/>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25</a:t>
            </a:fld>
            <a:endParaRPr lang="de-DE"/>
          </a:p>
        </p:txBody>
      </p:sp>
    </p:spTree>
    <p:extLst>
      <p:ext uri="{BB962C8B-B14F-4D97-AF65-F5344CB8AC3E}">
        <p14:creationId xmlns:p14="http://schemas.microsoft.com/office/powerpoint/2010/main" val="134603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68312" y="260350"/>
            <a:ext cx="8424167" cy="987450"/>
          </a:xfrm>
        </p:spPr>
        <p:txBody>
          <a:bodyPr/>
          <a:lstStyle/>
          <a:p>
            <a:pPr eaLnBrk="1" hangingPunct="1"/>
            <a:r>
              <a:rPr lang="en-US" dirty="0">
                <a:latin typeface="Myriad Pro" charset="0"/>
                <a:ea typeface="Myriad Pro" charset="0"/>
                <a:cs typeface="Myriad Pro" charset="0"/>
              </a:rPr>
              <a:t>Example: </a:t>
            </a:r>
            <a:r>
              <a:rPr lang="en-US" dirty="0" err="1">
                <a:latin typeface="Myriad Pro" charset="0"/>
                <a:ea typeface="Myriad Pro" charset="0"/>
                <a:cs typeface="Myriad Pro" charset="0"/>
              </a:rPr>
              <a:t>Vickrey</a:t>
            </a:r>
            <a:r>
              <a:rPr lang="en-US" dirty="0">
                <a:latin typeface="Myriad Pro" charset="0"/>
                <a:ea typeface="Myriad Pro" charset="0"/>
                <a:cs typeface="Myriad Pro" charset="0"/>
              </a:rPr>
              <a:t> Auction (2nd price sealed bid)</a:t>
            </a:r>
          </a:p>
        </p:txBody>
      </p:sp>
      <p:sp>
        <p:nvSpPr>
          <p:cNvPr id="50178" name="Rectangle 3"/>
          <p:cNvSpPr>
            <a:spLocks noGrp="1" noChangeArrowheads="1"/>
          </p:cNvSpPr>
          <p:nvPr>
            <p:ph type="body" idx="1"/>
          </p:nvPr>
        </p:nvSpPr>
        <p:spPr>
          <a:xfrm>
            <a:off x="457200" y="1268760"/>
            <a:ext cx="8229600" cy="4525962"/>
          </a:xfrm>
        </p:spPr>
        <p:txBody>
          <a:bodyPr/>
          <a:lstStyle/>
          <a:p>
            <a:pPr eaLnBrk="1" hangingPunct="1"/>
            <a:r>
              <a:rPr lang="en-US" dirty="0">
                <a:latin typeface="Myriad Pro" charset="0"/>
                <a:ea typeface="Myriad Pro" charset="0"/>
                <a:cs typeface="Myriad Pro" charset="0"/>
              </a:rPr>
              <a:t>Each agent </a:t>
            </a:r>
            <a:r>
              <a:rPr lang="en-US" dirty="0" err="1">
                <a:solidFill>
                  <a:srgbClr val="008380"/>
                </a:solidFill>
                <a:latin typeface="Myriad Pro" charset="0"/>
                <a:ea typeface="Myriad Pro" charset="0"/>
                <a:cs typeface="Myriad Pro" charset="0"/>
              </a:rPr>
              <a:t>i</a:t>
            </a:r>
            <a:r>
              <a:rPr lang="en-US" dirty="0">
                <a:latin typeface="Myriad Pro" charset="0"/>
                <a:ea typeface="Myriad Pro" charset="0"/>
                <a:cs typeface="Myriad Pro" charset="0"/>
              </a:rPr>
              <a:t> has value </a:t>
            </a:r>
            <a:r>
              <a:rPr lang="en-US" dirty="0">
                <a:solidFill>
                  <a:srgbClr val="008380"/>
                </a:solidFill>
                <a:latin typeface="Myriad Pro" charset="0"/>
                <a:ea typeface="Myriad Pro" charset="0"/>
                <a:cs typeface="Myriad Pro" charset="0"/>
              </a:rPr>
              <a:t>v</a:t>
            </a:r>
            <a:r>
              <a:rPr lang="en-US" baseline="-25000" dirty="0">
                <a:solidFill>
                  <a:srgbClr val="008380"/>
                </a:solidFill>
                <a:latin typeface="Myriad Pro" charset="0"/>
                <a:ea typeface="Myriad Pro" charset="0"/>
                <a:cs typeface="Myriad Pro" charset="0"/>
              </a:rPr>
              <a:t>i</a:t>
            </a:r>
            <a:endParaRPr lang="en-US" dirty="0">
              <a:solidFill>
                <a:srgbClr val="008380"/>
              </a:solidFill>
              <a:latin typeface="Myriad Pro" charset="0"/>
              <a:ea typeface="Myriad Pro" charset="0"/>
              <a:cs typeface="Myriad Pro" charset="0"/>
            </a:endParaRPr>
          </a:p>
          <a:p>
            <a:pPr eaLnBrk="1" hangingPunct="1"/>
            <a:r>
              <a:rPr lang="en-US" dirty="0">
                <a:latin typeface="Myriad Pro" charset="0"/>
                <a:ea typeface="Myriad Pro" charset="0"/>
                <a:cs typeface="Myriad Pro" charset="0"/>
              </a:rPr>
              <a:t>Strategy </a:t>
            </a:r>
            <a:r>
              <a:rPr lang="en-US" dirty="0">
                <a:solidFill>
                  <a:srgbClr val="008380"/>
                </a:solidFill>
                <a:latin typeface="Myriad Pro" charset="0"/>
                <a:ea typeface="Myriad Pro" charset="0"/>
                <a:cs typeface="Myriad Pro" charset="0"/>
              </a:rPr>
              <a:t>b</a:t>
            </a:r>
            <a:r>
              <a:rPr lang="en-US" baseline="-25000" dirty="0">
                <a:solidFill>
                  <a:srgbClr val="008380"/>
                </a:solidFill>
                <a:latin typeface="Myriad Pro" charset="0"/>
                <a:ea typeface="Myriad Pro" charset="0"/>
                <a:cs typeface="Myriad Pro" charset="0"/>
              </a:rPr>
              <a:t>i</a:t>
            </a:r>
            <a:r>
              <a:rPr lang="en-US" dirty="0">
                <a:solidFill>
                  <a:srgbClr val="008380"/>
                </a:solidFill>
                <a:latin typeface="Myriad Pro" charset="0"/>
                <a:ea typeface="Myriad Pro" charset="0"/>
                <a:cs typeface="Myriad Pro" charset="0"/>
              </a:rPr>
              <a:t>(v</a:t>
            </a:r>
            <a:r>
              <a:rPr lang="en-US" baseline="-25000" dirty="0">
                <a:solidFill>
                  <a:srgbClr val="008380"/>
                </a:solidFill>
                <a:latin typeface="Myriad Pro" charset="0"/>
                <a:ea typeface="Myriad Pro" charset="0"/>
                <a:cs typeface="Myriad Pro" charset="0"/>
              </a:rPr>
              <a:t>i</a:t>
            </a:r>
            <a:r>
              <a:rPr lang="en-US" dirty="0">
                <a:solidFill>
                  <a:srgbClr val="008380"/>
                </a:solidFill>
                <a:latin typeface="Myriad Pro" charset="0"/>
                <a:ea typeface="Myriad Pro" charset="0"/>
                <a:cs typeface="Myriad Pro" charset="0"/>
              </a:rPr>
              <a:t>)</a:t>
            </a:r>
            <a:r>
              <a:rPr lang="en-US" dirty="0">
                <a:solidFill>
                  <a:srgbClr val="008380"/>
                </a:solidFill>
                <a:latin typeface="Myriad Pro" charset="0"/>
                <a:ea typeface="Myriad Pro" charset="0"/>
                <a:cs typeface="Myriad Pro" charset="0"/>
                <a:sym typeface="Symbol" charset="0"/>
              </a:rPr>
              <a:t>[0,</a:t>
            </a:r>
            <a:r>
              <a:rPr lang="en-US" dirty="0">
                <a:solidFill>
                  <a:srgbClr val="008380"/>
                </a:solidFill>
                <a:latin typeface="Myriad Pro" charset="0"/>
                <a:ea typeface="Myriad Pro" charset="0"/>
                <a:cs typeface="Myriad Pro" charset="0"/>
                <a:sym typeface="Math1" charset="0"/>
              </a:rPr>
              <a:t>∞)</a:t>
            </a:r>
          </a:p>
          <a:p>
            <a:pPr eaLnBrk="1" hangingPunct="1"/>
            <a:r>
              <a:rPr lang="en-US" dirty="0">
                <a:solidFill>
                  <a:srgbClr val="008380"/>
                </a:solidFill>
                <a:latin typeface="Myriad Pro" charset="0"/>
                <a:ea typeface="Myriad Pro" charset="0"/>
                <a:cs typeface="Myriad Pro" charset="0"/>
                <a:sym typeface="Math1" charset="0"/>
              </a:rPr>
              <a:t>b*:= 2</a:t>
            </a:r>
            <a:r>
              <a:rPr lang="en-US" baseline="30000" dirty="0">
                <a:solidFill>
                  <a:srgbClr val="008380"/>
                </a:solidFill>
                <a:latin typeface="Myriad Pro" charset="0"/>
                <a:ea typeface="Myriad Pro" charset="0"/>
                <a:cs typeface="Myriad Pro" charset="0"/>
                <a:sym typeface="Math1" charset="0"/>
              </a:rPr>
              <a:t>nd</a:t>
            </a:r>
            <a:r>
              <a:rPr lang="en-US" dirty="0">
                <a:solidFill>
                  <a:srgbClr val="008380"/>
                </a:solidFill>
                <a:latin typeface="Myriad Pro" charset="0"/>
                <a:ea typeface="Myriad Pro" charset="0"/>
                <a:cs typeface="Myriad Pro" charset="0"/>
                <a:sym typeface="Math1" charset="0"/>
              </a:rPr>
              <a:t> </a:t>
            </a:r>
            <a:r>
              <a:rPr lang="en-US" dirty="0">
                <a:latin typeface="Myriad Pro" charset="0"/>
                <a:ea typeface="Myriad Pro" charset="0"/>
                <a:cs typeface="Myriad Pro" charset="0"/>
                <a:sym typeface="Math1" charset="0"/>
              </a:rPr>
              <a:t>best bid</a:t>
            </a:r>
            <a:r>
              <a:rPr lang="en-US" dirty="0">
                <a:solidFill>
                  <a:srgbClr val="008380"/>
                </a:solidFill>
                <a:latin typeface="Myriad Pro" charset="0"/>
                <a:ea typeface="Myriad Pro" charset="0"/>
                <a:cs typeface="Myriad Pro" charset="0"/>
                <a:sym typeface="Math1" charset="0"/>
              </a:rPr>
              <a:t>. </a:t>
            </a:r>
          </a:p>
          <a:p>
            <a:pPr eaLnBrk="1" hangingPunct="1"/>
            <a:endParaRPr lang="en-US" dirty="0">
              <a:latin typeface="Myriad Pro" charset="0"/>
              <a:ea typeface="Myriad Pro" charset="0"/>
              <a:cs typeface="Myriad Pro" charset="0"/>
            </a:endParaRPr>
          </a:p>
        </p:txBody>
      </p:sp>
      <p:sp>
        <p:nvSpPr>
          <p:cNvPr id="50179" name="Text Box 4"/>
          <p:cNvSpPr txBox="1">
            <a:spLocks noChangeArrowheads="1"/>
          </p:cNvSpPr>
          <p:nvPr/>
        </p:nvSpPr>
        <p:spPr bwMode="auto">
          <a:xfrm>
            <a:off x="914400" y="3051522"/>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err="1">
                <a:solidFill>
                  <a:srgbClr val="008380"/>
                </a:solidFill>
                <a:latin typeface="Myriad Pro" charset="0"/>
                <a:ea typeface="Myriad Pro" charset="0"/>
                <a:cs typeface="Myriad Pro" charset="0"/>
              </a:rPr>
              <a:t>u</a:t>
            </a:r>
            <a:r>
              <a:rPr lang="en-US" i="0" baseline="-25000" dirty="0" err="1">
                <a:solidFill>
                  <a:srgbClr val="008380"/>
                </a:solidFill>
                <a:latin typeface="Myriad Pro" charset="0"/>
                <a:ea typeface="Myriad Pro" charset="0"/>
                <a:cs typeface="Myriad Pro" charset="0"/>
              </a:rPr>
              <a:t>i</a:t>
            </a:r>
            <a:r>
              <a:rPr lang="en-US" i="0" dirty="0">
                <a:solidFill>
                  <a:srgbClr val="008380"/>
                </a:solidFill>
                <a:latin typeface="Myriad Pro" charset="0"/>
                <a:ea typeface="Myriad Pro" charset="0"/>
                <a:cs typeface="Myriad Pro" charset="0"/>
              </a:rPr>
              <a:t>(</a:t>
            </a:r>
            <a:r>
              <a:rPr lang="en-US" i="0" dirty="0" err="1">
                <a:solidFill>
                  <a:srgbClr val="008380"/>
                </a:solidFill>
                <a:latin typeface="Myriad Pro" charset="0"/>
                <a:ea typeface="Myriad Pro" charset="0"/>
                <a:cs typeface="Myriad Pro" charset="0"/>
              </a:rPr>
              <a:t>b</a:t>
            </a:r>
            <a:r>
              <a:rPr lang="en-US" i="0" baseline="-25000" dirty="0" err="1">
                <a:solidFill>
                  <a:srgbClr val="008380"/>
                </a:solidFill>
                <a:latin typeface="Myriad Pro" charset="0"/>
                <a:ea typeface="Myriad Pro" charset="0"/>
                <a:cs typeface="Myriad Pro" charset="0"/>
              </a:rPr>
              <a:t>i</a:t>
            </a:r>
            <a:r>
              <a:rPr lang="en-US" i="0" dirty="0" err="1">
                <a:solidFill>
                  <a:srgbClr val="008380"/>
                </a:solidFill>
                <a:latin typeface="Myriad Pro" charset="0"/>
                <a:ea typeface="Myriad Pro" charset="0"/>
                <a:cs typeface="Myriad Pro" charset="0"/>
              </a:rPr>
              <a:t>,b</a:t>
            </a:r>
            <a:r>
              <a:rPr lang="en-US" i="0" baseline="-25000" dirty="0" err="1">
                <a:solidFill>
                  <a:srgbClr val="008380"/>
                </a:solidFill>
                <a:latin typeface="Myriad Pro" charset="0"/>
                <a:ea typeface="Myriad Pro" charset="0"/>
                <a:cs typeface="Myriad Pro" charset="0"/>
              </a:rPr>
              <a:t>-i</a:t>
            </a:r>
            <a:r>
              <a:rPr lang="en-US" i="0" dirty="0">
                <a:solidFill>
                  <a:srgbClr val="008380"/>
                </a:solidFill>
                <a:latin typeface="Myriad Pro" charset="0"/>
                <a:ea typeface="Myriad Pro" charset="0"/>
                <a:cs typeface="Myriad Pro" charset="0"/>
              </a:rPr>
              <a:t>) </a:t>
            </a:r>
            <a:r>
              <a:rPr lang="en-US" i="0" dirty="0">
                <a:latin typeface="Myriad Pro" charset="0"/>
                <a:ea typeface="Myriad Pro" charset="0"/>
                <a:cs typeface="Myriad Pro" charset="0"/>
              </a:rPr>
              <a:t>=</a:t>
            </a:r>
          </a:p>
        </p:txBody>
      </p:sp>
      <p:sp>
        <p:nvSpPr>
          <p:cNvPr id="50180" name="Text Box 5"/>
          <p:cNvSpPr txBox="1">
            <a:spLocks noChangeArrowheads="1"/>
          </p:cNvSpPr>
          <p:nvPr/>
        </p:nvSpPr>
        <p:spPr bwMode="auto">
          <a:xfrm>
            <a:off x="2895600" y="2822922"/>
            <a:ext cx="5638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008380"/>
                </a:solidFill>
                <a:latin typeface="Myriad Pro" charset="0"/>
                <a:ea typeface="Myriad Pro" charset="0"/>
                <a:cs typeface="Myriad Pro" charset="0"/>
              </a:rPr>
              <a:t>v</a:t>
            </a:r>
            <a:r>
              <a:rPr lang="en-US" i="0" baseline="-25000" dirty="0">
                <a:solidFill>
                  <a:srgbClr val="008380"/>
                </a:solidFill>
                <a:latin typeface="Myriad Pro" charset="0"/>
                <a:ea typeface="Myriad Pro" charset="0"/>
                <a:cs typeface="Myriad Pro" charset="0"/>
              </a:rPr>
              <a:t>i</a:t>
            </a:r>
            <a:r>
              <a:rPr lang="en-US" i="0" dirty="0">
                <a:solidFill>
                  <a:srgbClr val="008380"/>
                </a:solidFill>
                <a:latin typeface="Myriad Pro" charset="0"/>
                <a:ea typeface="Myriad Pro" charset="0"/>
                <a:cs typeface="Myriad Pro" charset="0"/>
              </a:rPr>
              <a:t>-b*      </a:t>
            </a:r>
            <a:r>
              <a:rPr lang="en-US" i="0" dirty="0">
                <a:latin typeface="Myriad Pro" charset="0"/>
                <a:ea typeface="Myriad Pro" charset="0"/>
                <a:cs typeface="Myriad Pro" charset="0"/>
                <a:sym typeface="Math1" charset="0"/>
              </a:rPr>
              <a:t>if </a:t>
            </a:r>
            <a:r>
              <a:rPr lang="en-US" i="0" dirty="0">
                <a:solidFill>
                  <a:srgbClr val="008380"/>
                </a:solidFill>
                <a:latin typeface="Myriad Pro" charset="0"/>
                <a:ea typeface="Myriad Pro" charset="0"/>
                <a:cs typeface="Myriad Pro" charset="0"/>
                <a:sym typeface="Math1" charset="0"/>
              </a:rPr>
              <a:t>b</a:t>
            </a:r>
            <a:r>
              <a:rPr lang="en-US" i="0" baseline="-25000" dirty="0">
                <a:solidFill>
                  <a:srgbClr val="008380"/>
                </a:solidFill>
                <a:latin typeface="Myriad Pro" charset="0"/>
                <a:ea typeface="Myriad Pro" charset="0"/>
                <a:cs typeface="Myriad Pro" charset="0"/>
                <a:sym typeface="Math1" charset="0"/>
              </a:rPr>
              <a:t>i</a:t>
            </a:r>
            <a:r>
              <a:rPr lang="en-US" i="0" dirty="0">
                <a:solidFill>
                  <a:srgbClr val="008380"/>
                </a:solidFill>
                <a:latin typeface="Myriad Pro" charset="0"/>
                <a:ea typeface="Myriad Pro" charset="0"/>
                <a:cs typeface="Myriad Pro" charset="0"/>
                <a:sym typeface="Math1" charset="0"/>
              </a:rPr>
              <a:t>&gt;b*</a:t>
            </a:r>
            <a:endParaRPr lang="en-US" i="0" dirty="0">
              <a:solidFill>
                <a:srgbClr val="008380"/>
              </a:solidFill>
              <a:latin typeface="Myriad Pro" charset="0"/>
              <a:ea typeface="Myriad Pro" charset="0"/>
              <a:cs typeface="Myriad Pro" charset="0"/>
            </a:endParaRPr>
          </a:p>
        </p:txBody>
      </p:sp>
      <p:sp>
        <p:nvSpPr>
          <p:cNvPr id="50181" name="Text Box 6"/>
          <p:cNvSpPr txBox="1">
            <a:spLocks noChangeArrowheads="1"/>
          </p:cNvSpPr>
          <p:nvPr/>
        </p:nvSpPr>
        <p:spPr bwMode="auto">
          <a:xfrm>
            <a:off x="2971800" y="3280122"/>
            <a:ext cx="3657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008380"/>
                </a:solidFill>
                <a:latin typeface="Myriad Pro" charset="0"/>
                <a:ea typeface="Myriad Pro" charset="0"/>
                <a:cs typeface="Myriad Pro" charset="0"/>
              </a:rPr>
              <a:t>0</a:t>
            </a:r>
            <a:r>
              <a:rPr lang="en-US" i="0" dirty="0">
                <a:latin typeface="Myriad Pro" charset="0"/>
                <a:ea typeface="Myriad Pro" charset="0"/>
                <a:cs typeface="Myriad Pro" charset="0"/>
              </a:rPr>
              <a:t> otherwise</a:t>
            </a:r>
          </a:p>
        </p:txBody>
      </p:sp>
      <p:sp>
        <p:nvSpPr>
          <p:cNvPr id="50182" name="AutoShape 7"/>
          <p:cNvSpPr>
            <a:spLocks/>
          </p:cNvSpPr>
          <p:nvPr/>
        </p:nvSpPr>
        <p:spPr bwMode="auto">
          <a:xfrm>
            <a:off x="2590800" y="2822922"/>
            <a:ext cx="304800" cy="914400"/>
          </a:xfrm>
          <a:prstGeom prst="leftBrace">
            <a:avLst>
              <a:gd name="adj1" fmla="val 25000"/>
              <a:gd name="adj2" fmla="val 51565"/>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ea typeface="Myriad Pro" charset="0"/>
              <a:cs typeface="Myriad Pro" charset="0"/>
            </a:endParaRPr>
          </a:p>
        </p:txBody>
      </p:sp>
      <p:sp>
        <p:nvSpPr>
          <p:cNvPr id="50183" name="Text Box 8"/>
          <p:cNvSpPr txBox="1">
            <a:spLocks noChangeArrowheads="1"/>
          </p:cNvSpPr>
          <p:nvPr/>
        </p:nvSpPr>
        <p:spPr bwMode="auto">
          <a:xfrm>
            <a:off x="468312" y="3957190"/>
            <a:ext cx="74676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latin typeface="Myriad Pro" charset="0"/>
                <a:ea typeface="Myriad Pro" charset="0"/>
                <a:cs typeface="Myriad Pro" charset="0"/>
              </a:rPr>
              <a:t>Claim: Given value </a:t>
            </a:r>
            <a:r>
              <a:rPr lang="en-US" i="0" dirty="0">
                <a:solidFill>
                  <a:srgbClr val="008380"/>
                </a:solidFill>
                <a:latin typeface="Myriad Pro" charset="0"/>
                <a:ea typeface="Myriad Pro" charset="0"/>
                <a:cs typeface="Myriad Pro" charset="0"/>
              </a:rPr>
              <a:t>v</a:t>
            </a:r>
            <a:r>
              <a:rPr lang="en-US" i="0" baseline="-25000" dirty="0">
                <a:solidFill>
                  <a:srgbClr val="008380"/>
                </a:solidFill>
                <a:latin typeface="Myriad Pro" charset="0"/>
                <a:ea typeface="Myriad Pro" charset="0"/>
                <a:cs typeface="Myriad Pro" charset="0"/>
              </a:rPr>
              <a:t>i</a:t>
            </a:r>
            <a:r>
              <a:rPr lang="en-US" i="0" dirty="0">
                <a:latin typeface="Myriad Pro" charset="0"/>
                <a:ea typeface="Myriad Pro" charset="0"/>
                <a:cs typeface="Myriad Pro" charset="0"/>
              </a:rPr>
              <a:t>, </a:t>
            </a:r>
            <a:r>
              <a:rPr lang="en-US" i="0" dirty="0">
                <a:solidFill>
                  <a:srgbClr val="008380"/>
                </a:solidFill>
                <a:latin typeface="Myriad Pro" charset="0"/>
                <a:ea typeface="Myriad Pro" charset="0"/>
                <a:cs typeface="Myriad Pro" charset="0"/>
              </a:rPr>
              <a:t>b</a:t>
            </a:r>
            <a:r>
              <a:rPr lang="en-US" i="0" baseline="-25000" dirty="0">
                <a:solidFill>
                  <a:srgbClr val="008380"/>
                </a:solidFill>
                <a:latin typeface="Myriad Pro" charset="0"/>
                <a:ea typeface="Myriad Pro" charset="0"/>
                <a:cs typeface="Myriad Pro" charset="0"/>
              </a:rPr>
              <a:t>i</a:t>
            </a:r>
            <a:r>
              <a:rPr lang="en-US" i="0" dirty="0">
                <a:solidFill>
                  <a:srgbClr val="008380"/>
                </a:solidFill>
                <a:latin typeface="Myriad Pro" charset="0"/>
                <a:ea typeface="Myriad Pro" charset="0"/>
                <a:cs typeface="Myriad Pro" charset="0"/>
              </a:rPr>
              <a:t>(v</a:t>
            </a:r>
            <a:r>
              <a:rPr lang="en-US" i="0" baseline="-25000" dirty="0">
                <a:solidFill>
                  <a:srgbClr val="008380"/>
                </a:solidFill>
                <a:latin typeface="Myriad Pro" charset="0"/>
                <a:ea typeface="Myriad Pro" charset="0"/>
                <a:cs typeface="Myriad Pro" charset="0"/>
              </a:rPr>
              <a:t>i</a:t>
            </a:r>
            <a:r>
              <a:rPr lang="en-US" i="0" dirty="0">
                <a:solidFill>
                  <a:srgbClr val="008380"/>
                </a:solidFill>
                <a:latin typeface="Myriad Pro" charset="0"/>
                <a:ea typeface="Myriad Pro" charset="0"/>
                <a:cs typeface="Myriad Pro" charset="0"/>
              </a:rPr>
              <a:t>)=v</a:t>
            </a:r>
            <a:r>
              <a:rPr lang="en-US" i="0" baseline="-25000" dirty="0">
                <a:solidFill>
                  <a:srgbClr val="008380"/>
                </a:solidFill>
                <a:latin typeface="Myriad Pro" charset="0"/>
                <a:ea typeface="Myriad Pro" charset="0"/>
                <a:cs typeface="Myriad Pro" charset="0"/>
              </a:rPr>
              <a:t>i</a:t>
            </a:r>
            <a:r>
              <a:rPr lang="en-US" i="0" dirty="0">
                <a:solidFill>
                  <a:srgbClr val="008380"/>
                </a:solidFill>
                <a:latin typeface="Myriad Pro" charset="0"/>
                <a:ea typeface="Myriad Pro" charset="0"/>
                <a:cs typeface="Myriad Pro" charset="0"/>
              </a:rPr>
              <a:t> </a:t>
            </a:r>
            <a:r>
              <a:rPr lang="en-US" i="0" dirty="0">
                <a:latin typeface="Myriad Pro" charset="0"/>
                <a:ea typeface="Myriad Pro" charset="0"/>
                <a:cs typeface="Myriad Pro" charset="0"/>
              </a:rPr>
              <a:t>is dominant.</a:t>
            </a:r>
          </a:p>
          <a:p>
            <a:pPr eaLnBrk="1" hangingPunct="1">
              <a:spcBef>
                <a:spcPct val="50000"/>
              </a:spcBef>
            </a:pPr>
            <a:r>
              <a:rPr lang="en-US" i="0" dirty="0">
                <a:latin typeface="Myriad Pro" charset="0"/>
                <a:ea typeface="Myriad Pro" charset="0"/>
                <a:cs typeface="Myriad Pro" charset="0"/>
              </a:rPr>
              <a:t>Let </a:t>
            </a:r>
            <a:r>
              <a:rPr lang="en-US" i="0" dirty="0">
                <a:solidFill>
                  <a:srgbClr val="008380"/>
                </a:solidFill>
                <a:latin typeface="Myriad Pro" charset="0"/>
                <a:ea typeface="Myriad Pro" charset="0"/>
                <a:cs typeface="Myriad Pro" charset="0"/>
              </a:rPr>
              <a:t>b’=</a:t>
            </a:r>
            <a:r>
              <a:rPr lang="en-US" i="0" dirty="0" err="1">
                <a:solidFill>
                  <a:srgbClr val="008380"/>
                </a:solidFill>
                <a:latin typeface="Myriad Pro" charset="0"/>
                <a:ea typeface="Myriad Pro" charset="0"/>
                <a:cs typeface="Myriad Pro" charset="0"/>
              </a:rPr>
              <a:t>max</a:t>
            </a:r>
            <a:r>
              <a:rPr lang="en-US" i="0" baseline="-25000" dirty="0" err="1">
                <a:solidFill>
                  <a:srgbClr val="008380"/>
                </a:solidFill>
                <a:latin typeface="Myriad Pro" charset="0"/>
                <a:ea typeface="Myriad Pro" charset="0"/>
                <a:cs typeface="Myriad Pro" charset="0"/>
              </a:rPr>
              <a:t>j</a:t>
            </a:r>
            <a:r>
              <a:rPr lang="en-US" i="0" baseline="-25000" dirty="0" err="1">
                <a:solidFill>
                  <a:srgbClr val="008380"/>
                </a:solidFill>
                <a:latin typeface="Myriad Pro" charset="0"/>
                <a:ea typeface="Myriad Pro" charset="0"/>
                <a:cs typeface="Myriad Pro" charset="0"/>
                <a:sym typeface="Math1" charset="0"/>
              </a:rPr>
              <a:t>⧧i</a:t>
            </a:r>
            <a:r>
              <a:rPr lang="en-US" i="0" dirty="0" err="1">
                <a:solidFill>
                  <a:srgbClr val="008380"/>
                </a:solidFill>
                <a:latin typeface="Myriad Pro" charset="0"/>
                <a:ea typeface="Myriad Pro" charset="0"/>
                <a:cs typeface="Myriad Pro" charset="0"/>
                <a:sym typeface="Math1" charset="0"/>
              </a:rPr>
              <a:t>b</a:t>
            </a:r>
            <a:r>
              <a:rPr lang="en-US" i="0" baseline="-25000" dirty="0" err="1">
                <a:solidFill>
                  <a:srgbClr val="008380"/>
                </a:solidFill>
                <a:latin typeface="Myriad Pro" charset="0"/>
                <a:ea typeface="Myriad Pro" charset="0"/>
                <a:cs typeface="Myriad Pro" charset="0"/>
                <a:sym typeface="Math1" charset="0"/>
              </a:rPr>
              <a:t>j</a:t>
            </a:r>
            <a:r>
              <a:rPr lang="en-US" i="0" dirty="0">
                <a:latin typeface="Myriad Pro" charset="0"/>
                <a:ea typeface="Myriad Pro" charset="0"/>
                <a:cs typeface="Myriad Pro" charset="0"/>
                <a:sym typeface="Math1" charset="0"/>
              </a:rPr>
              <a:t>. If </a:t>
            </a:r>
            <a:r>
              <a:rPr lang="en-US" i="0" dirty="0">
                <a:solidFill>
                  <a:srgbClr val="008380"/>
                </a:solidFill>
                <a:latin typeface="Myriad Pro" charset="0"/>
                <a:ea typeface="Myriad Pro" charset="0"/>
                <a:cs typeface="Myriad Pro" charset="0"/>
                <a:sym typeface="Math1" charset="0"/>
              </a:rPr>
              <a:t>b’&lt;v</a:t>
            </a:r>
            <a:r>
              <a:rPr lang="en-US" i="0" baseline="-25000" dirty="0">
                <a:solidFill>
                  <a:srgbClr val="008380"/>
                </a:solidFill>
                <a:latin typeface="Myriad Pro" charset="0"/>
                <a:ea typeface="Myriad Pro" charset="0"/>
                <a:cs typeface="Myriad Pro" charset="0"/>
                <a:sym typeface="Math1" charset="0"/>
              </a:rPr>
              <a:t>i</a:t>
            </a:r>
            <a:r>
              <a:rPr lang="en-US" i="0" dirty="0">
                <a:solidFill>
                  <a:srgbClr val="008380"/>
                </a:solidFill>
                <a:latin typeface="Myriad Pro" charset="0"/>
                <a:ea typeface="Myriad Pro" charset="0"/>
                <a:cs typeface="Myriad Pro" charset="0"/>
                <a:sym typeface="Math1" charset="0"/>
              </a:rPr>
              <a:t> </a:t>
            </a:r>
            <a:r>
              <a:rPr lang="en-US" i="0" dirty="0">
                <a:latin typeface="Myriad Pro" charset="0"/>
                <a:ea typeface="Myriad Pro" charset="0"/>
                <a:cs typeface="Myriad Pro" charset="0"/>
                <a:sym typeface="Math1" charset="0"/>
              </a:rPr>
              <a:t>then any bid </a:t>
            </a:r>
            <a:r>
              <a:rPr lang="en-US" i="0" dirty="0">
                <a:solidFill>
                  <a:srgbClr val="008380"/>
                </a:solidFill>
                <a:latin typeface="Myriad Pro" charset="0"/>
                <a:ea typeface="Myriad Pro" charset="0"/>
                <a:cs typeface="Myriad Pro" charset="0"/>
                <a:sym typeface="Math1" charset="0"/>
              </a:rPr>
              <a:t>b</a:t>
            </a:r>
            <a:r>
              <a:rPr lang="en-US" i="0" baseline="-25000" dirty="0">
                <a:solidFill>
                  <a:srgbClr val="008380"/>
                </a:solidFill>
                <a:latin typeface="Myriad Pro" charset="0"/>
                <a:ea typeface="Myriad Pro" charset="0"/>
                <a:cs typeface="Myriad Pro" charset="0"/>
                <a:sym typeface="Math1" charset="0"/>
              </a:rPr>
              <a:t>i</a:t>
            </a:r>
            <a:r>
              <a:rPr lang="en-US" i="0" dirty="0">
                <a:solidFill>
                  <a:srgbClr val="008380"/>
                </a:solidFill>
                <a:latin typeface="Myriad Pro" charset="0"/>
                <a:ea typeface="Myriad Pro" charset="0"/>
                <a:cs typeface="Myriad Pro" charset="0"/>
                <a:sym typeface="Math1" charset="0"/>
              </a:rPr>
              <a:t>(v</a:t>
            </a:r>
            <a:r>
              <a:rPr lang="en-US" i="0" baseline="-25000" dirty="0">
                <a:solidFill>
                  <a:srgbClr val="008380"/>
                </a:solidFill>
                <a:latin typeface="Myriad Pro" charset="0"/>
                <a:ea typeface="Myriad Pro" charset="0"/>
                <a:cs typeface="Myriad Pro" charset="0"/>
                <a:sym typeface="Math1" charset="0"/>
              </a:rPr>
              <a:t>i</a:t>
            </a:r>
            <a:r>
              <a:rPr lang="en-US" i="0" dirty="0">
                <a:solidFill>
                  <a:srgbClr val="008380"/>
                </a:solidFill>
                <a:latin typeface="Myriad Pro" charset="0"/>
                <a:ea typeface="Myriad Pro" charset="0"/>
                <a:cs typeface="Myriad Pro" charset="0"/>
                <a:sym typeface="Math1" charset="0"/>
              </a:rPr>
              <a:t>)≥b’</a:t>
            </a:r>
            <a:r>
              <a:rPr lang="en-US" i="0" dirty="0">
                <a:latin typeface="Myriad Pro" charset="0"/>
                <a:ea typeface="Myriad Pro" charset="0"/>
                <a:cs typeface="Myriad Pro" charset="0"/>
                <a:sym typeface="Math1" charset="0"/>
              </a:rPr>
              <a:t> is optimal.  If </a:t>
            </a:r>
            <a:r>
              <a:rPr lang="en-US" i="0" dirty="0" err="1">
                <a:solidFill>
                  <a:srgbClr val="008380"/>
                </a:solidFill>
                <a:latin typeface="Myriad Pro" charset="0"/>
                <a:ea typeface="Myriad Pro" charset="0"/>
                <a:cs typeface="Myriad Pro" charset="0"/>
                <a:sym typeface="Math1" charset="0"/>
              </a:rPr>
              <a:t>b’</a:t>
            </a:r>
            <a:r>
              <a:rPr lang="en-US" altLang="ja-JP" i="0" dirty="0" err="1">
                <a:solidFill>
                  <a:srgbClr val="008380"/>
                </a:solidFill>
                <a:latin typeface="Myriad Pro" charset="0"/>
                <a:ea typeface="Myriad Pro" charset="0"/>
                <a:cs typeface="Myriad Pro" charset="0"/>
                <a:sym typeface="Symbol" charset="0"/>
              </a:rPr>
              <a:t>v</a:t>
            </a:r>
            <a:r>
              <a:rPr lang="en-US" altLang="ja-JP" i="0" baseline="-25000" dirty="0" err="1">
                <a:solidFill>
                  <a:srgbClr val="008380"/>
                </a:solidFill>
                <a:latin typeface="Myriad Pro" charset="0"/>
                <a:ea typeface="Myriad Pro" charset="0"/>
                <a:cs typeface="Myriad Pro" charset="0"/>
                <a:sym typeface="Symbol" charset="0"/>
              </a:rPr>
              <a:t>i</a:t>
            </a:r>
            <a:r>
              <a:rPr lang="en-US" altLang="ja-JP" i="0" dirty="0">
                <a:latin typeface="Myriad Pro" charset="0"/>
                <a:ea typeface="Myriad Pro" charset="0"/>
                <a:cs typeface="Myriad Pro" charset="0"/>
                <a:sym typeface="Symbol" charset="0"/>
              </a:rPr>
              <a:t>, then any bid</a:t>
            </a:r>
            <a:r>
              <a:rPr lang="en-US" altLang="ja-JP" i="0" dirty="0">
                <a:solidFill>
                  <a:srgbClr val="008380"/>
                </a:solidFill>
                <a:latin typeface="Myriad Pro" charset="0"/>
                <a:ea typeface="Myriad Pro" charset="0"/>
                <a:cs typeface="Myriad Pro" charset="0"/>
                <a:sym typeface="Symbol" charset="0"/>
              </a:rPr>
              <a:t> b</a:t>
            </a:r>
            <a:r>
              <a:rPr lang="en-US" altLang="ja-JP" i="0" baseline="-25000" dirty="0">
                <a:solidFill>
                  <a:srgbClr val="008380"/>
                </a:solidFill>
                <a:latin typeface="Myriad Pro" charset="0"/>
                <a:ea typeface="Myriad Pro" charset="0"/>
                <a:cs typeface="Myriad Pro" charset="0"/>
                <a:sym typeface="Symbol" charset="0"/>
              </a:rPr>
              <a:t>i</a:t>
            </a:r>
            <a:r>
              <a:rPr lang="en-US" altLang="ja-JP" i="0" dirty="0">
                <a:solidFill>
                  <a:srgbClr val="008380"/>
                </a:solidFill>
                <a:latin typeface="Myriad Pro" charset="0"/>
                <a:ea typeface="Myriad Pro" charset="0"/>
                <a:cs typeface="Myriad Pro" charset="0"/>
                <a:sym typeface="Symbol" charset="0"/>
              </a:rPr>
              <a:t>(v</a:t>
            </a:r>
            <a:r>
              <a:rPr lang="en-US" altLang="ja-JP" i="0" baseline="-25000" dirty="0">
                <a:solidFill>
                  <a:srgbClr val="008380"/>
                </a:solidFill>
                <a:latin typeface="Myriad Pro" charset="0"/>
                <a:ea typeface="Myriad Pro" charset="0"/>
                <a:cs typeface="Myriad Pro" charset="0"/>
                <a:sym typeface="Symbol" charset="0"/>
              </a:rPr>
              <a:t>i</a:t>
            </a:r>
            <a:r>
              <a:rPr lang="en-US" altLang="ja-JP" i="0" dirty="0">
                <a:solidFill>
                  <a:srgbClr val="008380"/>
                </a:solidFill>
                <a:latin typeface="Myriad Pro" charset="0"/>
                <a:ea typeface="Myriad Pro" charset="0"/>
                <a:cs typeface="Myriad Pro" charset="0"/>
                <a:sym typeface="Symbol" charset="0"/>
              </a:rPr>
              <a:t>) v</a:t>
            </a:r>
            <a:r>
              <a:rPr lang="en-US" altLang="ja-JP" i="0" baseline="-25000" dirty="0">
                <a:solidFill>
                  <a:srgbClr val="008380"/>
                </a:solidFill>
                <a:latin typeface="Myriad Pro" charset="0"/>
                <a:ea typeface="Myriad Pro" charset="0"/>
                <a:cs typeface="Myriad Pro" charset="0"/>
                <a:sym typeface="Symbol" charset="0"/>
              </a:rPr>
              <a:t>i</a:t>
            </a:r>
            <a:r>
              <a:rPr lang="en-US" altLang="ja-JP" i="0" dirty="0">
                <a:solidFill>
                  <a:srgbClr val="008380"/>
                </a:solidFill>
                <a:latin typeface="Myriad Pro" charset="0"/>
                <a:ea typeface="Myriad Pro" charset="0"/>
                <a:cs typeface="Myriad Pro" charset="0"/>
                <a:sym typeface="Symbol" charset="0"/>
              </a:rPr>
              <a:t> </a:t>
            </a:r>
            <a:r>
              <a:rPr lang="en-US" altLang="ja-JP" i="0" dirty="0">
                <a:latin typeface="Myriad Pro" charset="0"/>
                <a:ea typeface="Myriad Pro" charset="0"/>
                <a:cs typeface="Myriad Pro" charset="0"/>
                <a:sym typeface="Symbol" charset="0"/>
              </a:rPr>
              <a:t>is optimal. Bid </a:t>
            </a:r>
            <a:r>
              <a:rPr lang="en-US" altLang="ja-JP" i="0" dirty="0">
                <a:solidFill>
                  <a:srgbClr val="008380"/>
                </a:solidFill>
                <a:latin typeface="Myriad Pro" charset="0"/>
                <a:ea typeface="Myriad Pro" charset="0"/>
                <a:cs typeface="Myriad Pro" charset="0"/>
                <a:sym typeface="Symbol" charset="0"/>
              </a:rPr>
              <a:t>b</a:t>
            </a:r>
            <a:r>
              <a:rPr lang="en-US" altLang="ja-JP" i="0" baseline="-25000" dirty="0">
                <a:solidFill>
                  <a:srgbClr val="008380"/>
                </a:solidFill>
                <a:latin typeface="Myriad Pro" charset="0"/>
                <a:ea typeface="Myriad Pro" charset="0"/>
                <a:cs typeface="Myriad Pro" charset="0"/>
                <a:sym typeface="Symbol" charset="0"/>
              </a:rPr>
              <a:t>i</a:t>
            </a:r>
            <a:r>
              <a:rPr lang="en-US" altLang="ja-JP" i="0" dirty="0">
                <a:solidFill>
                  <a:srgbClr val="008380"/>
                </a:solidFill>
                <a:latin typeface="Myriad Pro" charset="0"/>
                <a:ea typeface="Myriad Pro" charset="0"/>
                <a:cs typeface="Myriad Pro" charset="0"/>
                <a:sym typeface="Symbol" charset="0"/>
              </a:rPr>
              <a:t>(v</a:t>
            </a:r>
            <a:r>
              <a:rPr lang="en-US" altLang="ja-JP" i="0" baseline="-25000" dirty="0">
                <a:solidFill>
                  <a:srgbClr val="008380"/>
                </a:solidFill>
                <a:latin typeface="Myriad Pro" charset="0"/>
                <a:ea typeface="Myriad Pro" charset="0"/>
                <a:cs typeface="Myriad Pro" charset="0"/>
                <a:sym typeface="Symbol" charset="0"/>
              </a:rPr>
              <a:t>i</a:t>
            </a:r>
            <a:r>
              <a:rPr lang="en-US" altLang="ja-JP" i="0" dirty="0">
                <a:solidFill>
                  <a:srgbClr val="008380"/>
                </a:solidFill>
                <a:latin typeface="Myriad Pro" charset="0"/>
                <a:ea typeface="Myriad Pro" charset="0"/>
                <a:cs typeface="Myriad Pro" charset="0"/>
                <a:sym typeface="Symbol" charset="0"/>
              </a:rPr>
              <a:t>)=v</a:t>
            </a:r>
            <a:r>
              <a:rPr lang="en-US" altLang="ja-JP" i="0" baseline="-25000" dirty="0">
                <a:solidFill>
                  <a:srgbClr val="008380"/>
                </a:solidFill>
                <a:latin typeface="Myriad Pro" charset="0"/>
                <a:ea typeface="Myriad Pro" charset="0"/>
                <a:cs typeface="Myriad Pro" charset="0"/>
                <a:sym typeface="Symbol" charset="0"/>
              </a:rPr>
              <a:t>i</a:t>
            </a:r>
            <a:r>
              <a:rPr lang="en-US" altLang="ja-JP" i="0" dirty="0">
                <a:solidFill>
                  <a:srgbClr val="008380"/>
                </a:solidFill>
                <a:latin typeface="Myriad Pro" charset="0"/>
                <a:ea typeface="Myriad Pro" charset="0"/>
                <a:cs typeface="Myriad Pro" charset="0"/>
                <a:sym typeface="Symbol" charset="0"/>
              </a:rPr>
              <a:t> </a:t>
            </a:r>
            <a:r>
              <a:rPr lang="en-US" altLang="ja-JP" i="0" dirty="0">
                <a:latin typeface="Myriad Pro" charset="0"/>
                <a:ea typeface="Myriad Pro" charset="0"/>
                <a:cs typeface="Myriad Pro" charset="0"/>
                <a:sym typeface="Symbol" charset="0"/>
              </a:rPr>
              <a:t>satisfies both constraints.</a:t>
            </a:r>
            <a:endParaRPr lang="en-US" i="0" dirty="0">
              <a:latin typeface="Myriad Pro" charset="0"/>
              <a:ea typeface="Myriad Pro" charset="0"/>
              <a:cs typeface="Myriad Pro" charset="0"/>
              <a:sym typeface="Math1" charset="0"/>
            </a:endParaRPr>
          </a:p>
        </p:txBody>
      </p:sp>
      <p:sp>
        <p:nvSpPr>
          <p:cNvPr id="2" name="Textfeld 1"/>
          <p:cNvSpPr txBox="1"/>
          <p:nvPr/>
        </p:nvSpPr>
        <p:spPr>
          <a:xfrm>
            <a:off x="2411760" y="5678153"/>
            <a:ext cx="5703806" cy="523220"/>
          </a:xfrm>
          <a:prstGeom prst="rect">
            <a:avLst/>
          </a:prstGeom>
          <a:noFill/>
        </p:spPr>
        <p:txBody>
          <a:bodyPr wrap="none" rtlCol="0">
            <a:spAutoFit/>
          </a:bodyPr>
          <a:lstStyle/>
          <a:p>
            <a:r>
              <a:rPr lang="de-DE" sz="2800" i="0" dirty="0">
                <a:solidFill>
                  <a:srgbClr val="FF0000"/>
                </a:solidFill>
                <a:ea typeface="Myriad Pro" charset="0"/>
                <a:cs typeface="Myriad Pro" charset="0"/>
              </a:rPr>
              <a:t>Dominant </a:t>
            </a:r>
            <a:r>
              <a:rPr lang="de-DE" sz="2800" i="0" dirty="0" err="1">
                <a:solidFill>
                  <a:srgbClr val="FF0000"/>
                </a:solidFill>
                <a:ea typeface="Myriad Pro" charset="0"/>
                <a:cs typeface="Myriad Pro" charset="0"/>
              </a:rPr>
              <a:t>strategy</a:t>
            </a:r>
            <a:r>
              <a:rPr lang="de-DE" sz="2800" i="0" dirty="0">
                <a:solidFill>
                  <a:srgbClr val="FF0000"/>
                </a:solidFill>
                <a:ea typeface="Myriad Pro" charset="0"/>
                <a:cs typeface="Myriad Pro" charset="0"/>
              </a:rPr>
              <a:t> </a:t>
            </a:r>
            <a:r>
              <a:rPr lang="de-DE" sz="2800" i="0" dirty="0" err="1">
                <a:solidFill>
                  <a:srgbClr val="FF0000"/>
                </a:solidFill>
                <a:ea typeface="Myriad Pro" charset="0"/>
                <a:cs typeface="Myriad Pro" charset="0"/>
              </a:rPr>
              <a:t>is</a:t>
            </a:r>
            <a:r>
              <a:rPr lang="de-DE" sz="2800" i="0" dirty="0">
                <a:solidFill>
                  <a:srgbClr val="FF0000"/>
                </a:solidFill>
                <a:ea typeface="Myriad Pro" charset="0"/>
                <a:cs typeface="Myriad Pro" charset="0"/>
              </a:rPr>
              <a:t> Pareto </a:t>
            </a:r>
            <a:r>
              <a:rPr lang="de-DE" sz="2800" i="0" dirty="0" err="1">
                <a:solidFill>
                  <a:srgbClr val="FF0000"/>
                </a:solidFill>
                <a:ea typeface="Myriad Pro" charset="0"/>
                <a:cs typeface="Myriad Pro" charset="0"/>
              </a:rPr>
              <a:t>efficient</a:t>
            </a:r>
            <a:r>
              <a:rPr lang="de-DE" sz="2800" i="0" dirty="0">
                <a:solidFill>
                  <a:srgbClr val="FF0000"/>
                </a:solidFill>
                <a:ea typeface="Myriad Pro" charset="0"/>
                <a:cs typeface="Myriad Pro" charset="0"/>
              </a:rPr>
              <a:t> </a:t>
            </a:r>
          </a:p>
        </p:txBody>
      </p:sp>
      <p:sp>
        <p:nvSpPr>
          <p:cNvPr id="10" name="Slide Number Placeholder 3">
            <a:extLst>
              <a:ext uri="{FF2B5EF4-FFF2-40B4-BE49-F238E27FC236}">
                <a16:creationId xmlns:a16="http://schemas.microsoft.com/office/drawing/2014/main" id="{DA319AB5-CB14-7447-A544-70D6B763DF99}"/>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26</a:t>
            </a:fld>
            <a:endParaRPr lang="de-DE"/>
          </a:p>
        </p:txBody>
      </p:sp>
    </p:spTree>
    <p:extLst>
      <p:ext uri="{BB962C8B-B14F-4D97-AF65-F5344CB8AC3E}">
        <p14:creationId xmlns:p14="http://schemas.microsoft.com/office/powerpoint/2010/main" val="6225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99392"/>
            <a:ext cx="7491413" cy="1222375"/>
          </a:xfrm>
          <a:extLst>
            <a:ext uri="{91240B29-F687-4F45-9708-019B960494DF}">
              <a14:hiddenLine xmlns:a14="http://schemas.microsoft.com/office/drawing/2010/main" w="12700">
                <a:solidFill>
                  <a:schemeClr val="tx1"/>
                </a:solidFill>
                <a:miter lim="800000"/>
                <a:headEnd/>
                <a:tailEnd/>
              </a14:hiddenLine>
            </a:ext>
          </a:extLst>
        </p:spPr>
        <p:txBody>
          <a:bodyPr lIns="82240" tIns="41121" rIns="82240" bIns="41121" anchor="ctr"/>
          <a:lstStyle/>
          <a:p>
            <a:pPr defTabSz="785813" eaLnBrk="1" hangingPunct="1">
              <a:defRPr/>
            </a:pPr>
            <a:r>
              <a:rPr lang="en-US" altLang="x-none"/>
              <a:t>Phone Call Competition Example</a:t>
            </a:r>
          </a:p>
        </p:txBody>
      </p:sp>
      <p:sp>
        <p:nvSpPr>
          <p:cNvPr id="143363" name="Rectangle 3"/>
          <p:cNvSpPr>
            <a:spLocks noGrp="1" noChangeArrowheads="1"/>
          </p:cNvSpPr>
          <p:nvPr>
            <p:ph type="body" idx="1"/>
          </p:nvPr>
        </p:nvSpPr>
        <p:spPr>
          <a:xfrm>
            <a:off x="460375" y="1387475"/>
            <a:ext cx="8302625" cy="2106613"/>
          </a:xfrm>
          <a:extLst>
            <a:ext uri="{91240B29-F687-4F45-9708-019B960494DF}">
              <a14:hiddenLine xmlns:a14="http://schemas.microsoft.com/office/drawing/2010/main" w="12700">
                <a:solidFill>
                  <a:schemeClr val="tx1"/>
                </a:solidFill>
                <a:miter lim="800000"/>
                <a:headEnd/>
                <a:tailEnd/>
              </a14:hiddenLine>
            </a:ext>
          </a:extLst>
        </p:spPr>
        <p:txBody>
          <a:bodyPr lIns="82240" tIns="41121" rIns="82240" bIns="41121"/>
          <a:lstStyle/>
          <a:p>
            <a:pPr marL="246063" indent="-246063" defTabSz="785813" eaLnBrk="1" hangingPunct="1">
              <a:defRPr/>
            </a:pPr>
            <a:r>
              <a:rPr lang="en-US" altLang="x-none" sz="2600"/>
              <a:t>Customer wishes to place long-distance call</a:t>
            </a:r>
          </a:p>
          <a:p>
            <a:pPr marL="246063" indent="-246063" defTabSz="785813" eaLnBrk="1" hangingPunct="1">
              <a:defRPr/>
            </a:pPr>
            <a:r>
              <a:rPr lang="en-US" altLang="x-none" sz="2600"/>
              <a:t>Carriers simultaneously bid, sending proposed prices</a:t>
            </a:r>
          </a:p>
          <a:p>
            <a:pPr marL="246063" indent="-246063" defTabSz="785813" eaLnBrk="1" hangingPunct="1">
              <a:defRPr/>
            </a:pPr>
            <a:r>
              <a:rPr lang="en-US" altLang="x-none" sz="2600"/>
              <a:t>Phone automatically chooses the carrier (dynamically)</a:t>
            </a:r>
          </a:p>
        </p:txBody>
      </p:sp>
      <p:grpSp>
        <p:nvGrpSpPr>
          <p:cNvPr id="23556" name="Group 4"/>
          <p:cNvGrpSpPr>
            <a:grpSpLocks/>
          </p:cNvGrpSpPr>
          <p:nvPr/>
        </p:nvGrpSpPr>
        <p:grpSpPr bwMode="auto">
          <a:xfrm>
            <a:off x="3271838" y="4856163"/>
            <a:ext cx="2549525" cy="1697037"/>
            <a:chOff x="1989" y="2920"/>
            <a:chExt cx="1551" cy="1031"/>
          </a:xfrm>
        </p:grpSpPr>
        <p:grpSp>
          <p:nvGrpSpPr>
            <p:cNvPr id="23566" name="Group 5"/>
            <p:cNvGrpSpPr>
              <a:grpSpLocks/>
            </p:cNvGrpSpPr>
            <p:nvPr/>
          </p:nvGrpSpPr>
          <p:grpSpPr bwMode="auto">
            <a:xfrm>
              <a:off x="3424" y="3764"/>
              <a:ext cx="110" cy="187"/>
              <a:chOff x="3424" y="3764"/>
              <a:chExt cx="110" cy="187"/>
            </a:xfrm>
          </p:grpSpPr>
          <p:grpSp>
            <p:nvGrpSpPr>
              <p:cNvPr id="23810" name="Group 6"/>
              <p:cNvGrpSpPr>
                <a:grpSpLocks/>
              </p:cNvGrpSpPr>
              <p:nvPr/>
            </p:nvGrpSpPr>
            <p:grpSpPr bwMode="auto">
              <a:xfrm>
                <a:off x="3424" y="3900"/>
                <a:ext cx="89" cy="51"/>
                <a:chOff x="3424" y="3900"/>
                <a:chExt cx="89" cy="51"/>
              </a:xfrm>
            </p:grpSpPr>
            <p:sp>
              <p:nvSpPr>
                <p:cNvPr id="143367" name="Freeform 7"/>
                <p:cNvSpPr>
                  <a:spLocks/>
                </p:cNvSpPr>
                <p:nvPr/>
              </p:nvSpPr>
              <p:spPr bwMode="auto">
                <a:xfrm>
                  <a:off x="3458" y="3918"/>
                  <a:ext cx="55" cy="31"/>
                </a:xfrm>
                <a:custGeom>
                  <a:avLst/>
                  <a:gdLst>
                    <a:gd name="T0" fmla="*/ 10 w 55"/>
                    <a:gd name="T1" fmla="*/ 3 h 31"/>
                    <a:gd name="T2" fmla="*/ 9 w 55"/>
                    <a:gd name="T3" fmla="*/ 4 h 31"/>
                    <a:gd name="T4" fmla="*/ 6 w 55"/>
                    <a:gd name="T5" fmla="*/ 5 h 31"/>
                    <a:gd name="T6" fmla="*/ 3 w 55"/>
                    <a:gd name="T7" fmla="*/ 9 h 31"/>
                    <a:gd name="T8" fmla="*/ 1 w 55"/>
                    <a:gd name="T9" fmla="*/ 12 h 31"/>
                    <a:gd name="T10" fmla="*/ 0 w 55"/>
                    <a:gd name="T11" fmla="*/ 16 h 31"/>
                    <a:gd name="T12" fmla="*/ 1 w 55"/>
                    <a:gd name="T13" fmla="*/ 19 h 31"/>
                    <a:gd name="T14" fmla="*/ 3 w 55"/>
                    <a:gd name="T15" fmla="*/ 23 h 31"/>
                    <a:gd name="T16" fmla="*/ 13 w 55"/>
                    <a:gd name="T17" fmla="*/ 28 h 31"/>
                    <a:gd name="T18" fmla="*/ 17 w 55"/>
                    <a:gd name="T19" fmla="*/ 30 h 31"/>
                    <a:gd name="T20" fmla="*/ 24 w 55"/>
                    <a:gd name="T21" fmla="*/ 30 h 31"/>
                    <a:gd name="T22" fmla="*/ 29 w 55"/>
                    <a:gd name="T23" fmla="*/ 30 h 31"/>
                    <a:gd name="T24" fmla="*/ 35 w 55"/>
                    <a:gd name="T25" fmla="*/ 29 h 31"/>
                    <a:gd name="T26" fmla="*/ 40 w 55"/>
                    <a:gd name="T27" fmla="*/ 28 h 31"/>
                    <a:gd name="T28" fmla="*/ 45 w 55"/>
                    <a:gd name="T29" fmla="*/ 26 h 31"/>
                    <a:gd name="T30" fmla="*/ 48 w 55"/>
                    <a:gd name="T31" fmla="*/ 24 h 31"/>
                    <a:gd name="T32" fmla="*/ 51 w 55"/>
                    <a:gd name="T33" fmla="*/ 21 h 31"/>
                    <a:gd name="T34" fmla="*/ 52 w 55"/>
                    <a:gd name="T35" fmla="*/ 19 h 31"/>
                    <a:gd name="T36" fmla="*/ 53 w 55"/>
                    <a:gd name="T37" fmla="*/ 15 h 31"/>
                    <a:gd name="T38" fmla="*/ 54 w 55"/>
                    <a:gd name="T39" fmla="*/ 9 h 31"/>
                    <a:gd name="T40" fmla="*/ 52 w 55"/>
                    <a:gd name="T41" fmla="*/ 0 h 31"/>
                    <a:gd name="T42" fmla="*/ 39 w 55"/>
                    <a:gd name="T43" fmla="*/ 2 h 31"/>
                    <a:gd name="T44" fmla="*/ 39 w 55"/>
                    <a:gd name="T45" fmla="*/ 9 h 31"/>
                    <a:gd name="T46" fmla="*/ 39 w 55"/>
                    <a:gd name="T47" fmla="*/ 17 h 31"/>
                    <a:gd name="T48" fmla="*/ 37 w 55"/>
                    <a:gd name="T49" fmla="*/ 19 h 31"/>
                    <a:gd name="T50" fmla="*/ 32 w 55"/>
                    <a:gd name="T51" fmla="*/ 20 h 31"/>
                    <a:gd name="T52" fmla="*/ 28 w 55"/>
                    <a:gd name="T53" fmla="*/ 21 h 31"/>
                    <a:gd name="T54" fmla="*/ 23 w 55"/>
                    <a:gd name="T55" fmla="*/ 20 h 31"/>
                    <a:gd name="T56" fmla="*/ 20 w 55"/>
                    <a:gd name="T57" fmla="*/ 17 h 31"/>
                    <a:gd name="T58" fmla="*/ 17 w 55"/>
                    <a:gd name="T59" fmla="*/ 6 h 31"/>
                    <a:gd name="T60" fmla="*/ 10 w 55"/>
                    <a:gd name="T61"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31">
                      <a:moveTo>
                        <a:pt x="10" y="3"/>
                      </a:moveTo>
                      <a:lnTo>
                        <a:pt x="9" y="4"/>
                      </a:lnTo>
                      <a:lnTo>
                        <a:pt x="6" y="5"/>
                      </a:lnTo>
                      <a:lnTo>
                        <a:pt x="3" y="9"/>
                      </a:lnTo>
                      <a:lnTo>
                        <a:pt x="1" y="12"/>
                      </a:lnTo>
                      <a:lnTo>
                        <a:pt x="0" y="16"/>
                      </a:lnTo>
                      <a:lnTo>
                        <a:pt x="1" y="19"/>
                      </a:lnTo>
                      <a:lnTo>
                        <a:pt x="3" y="23"/>
                      </a:lnTo>
                      <a:lnTo>
                        <a:pt x="13" y="28"/>
                      </a:lnTo>
                      <a:lnTo>
                        <a:pt x="17" y="30"/>
                      </a:lnTo>
                      <a:lnTo>
                        <a:pt x="24" y="30"/>
                      </a:lnTo>
                      <a:lnTo>
                        <a:pt x="29" y="30"/>
                      </a:lnTo>
                      <a:lnTo>
                        <a:pt x="35" y="29"/>
                      </a:lnTo>
                      <a:lnTo>
                        <a:pt x="40" y="28"/>
                      </a:lnTo>
                      <a:lnTo>
                        <a:pt x="45" y="26"/>
                      </a:lnTo>
                      <a:lnTo>
                        <a:pt x="48" y="24"/>
                      </a:lnTo>
                      <a:lnTo>
                        <a:pt x="51" y="21"/>
                      </a:lnTo>
                      <a:lnTo>
                        <a:pt x="52" y="19"/>
                      </a:lnTo>
                      <a:lnTo>
                        <a:pt x="53" y="15"/>
                      </a:lnTo>
                      <a:lnTo>
                        <a:pt x="54" y="9"/>
                      </a:lnTo>
                      <a:lnTo>
                        <a:pt x="52" y="0"/>
                      </a:lnTo>
                      <a:lnTo>
                        <a:pt x="39" y="2"/>
                      </a:lnTo>
                      <a:lnTo>
                        <a:pt x="39" y="9"/>
                      </a:lnTo>
                      <a:lnTo>
                        <a:pt x="39" y="17"/>
                      </a:lnTo>
                      <a:lnTo>
                        <a:pt x="37" y="19"/>
                      </a:lnTo>
                      <a:lnTo>
                        <a:pt x="32" y="20"/>
                      </a:lnTo>
                      <a:lnTo>
                        <a:pt x="28" y="21"/>
                      </a:lnTo>
                      <a:lnTo>
                        <a:pt x="23" y="20"/>
                      </a:lnTo>
                      <a:lnTo>
                        <a:pt x="20" y="17"/>
                      </a:lnTo>
                      <a:lnTo>
                        <a:pt x="17" y="6"/>
                      </a:lnTo>
                      <a:lnTo>
                        <a:pt x="10" y="3"/>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368" name="Freeform 8"/>
                <p:cNvSpPr>
                  <a:spLocks/>
                </p:cNvSpPr>
                <p:nvPr/>
              </p:nvSpPr>
              <p:spPr bwMode="auto">
                <a:xfrm>
                  <a:off x="3424" y="3900"/>
                  <a:ext cx="59" cy="50"/>
                </a:xfrm>
                <a:custGeom>
                  <a:avLst/>
                  <a:gdLst>
                    <a:gd name="T0" fmla="*/ 30 w 59"/>
                    <a:gd name="T1" fmla="*/ 0 h 50"/>
                    <a:gd name="T2" fmla="*/ 11 w 59"/>
                    <a:gd name="T3" fmla="*/ 4 h 50"/>
                    <a:gd name="T4" fmla="*/ 4 w 59"/>
                    <a:gd name="T5" fmla="*/ 9 h 50"/>
                    <a:gd name="T6" fmla="*/ 1 w 59"/>
                    <a:gd name="T7" fmla="*/ 15 h 50"/>
                    <a:gd name="T8" fmla="*/ 0 w 59"/>
                    <a:gd name="T9" fmla="*/ 22 h 50"/>
                    <a:gd name="T10" fmla="*/ 1 w 59"/>
                    <a:gd name="T11" fmla="*/ 29 h 50"/>
                    <a:gd name="T12" fmla="*/ 3 w 59"/>
                    <a:gd name="T13" fmla="*/ 35 h 50"/>
                    <a:gd name="T14" fmla="*/ 4 w 59"/>
                    <a:gd name="T15" fmla="*/ 40 h 50"/>
                    <a:gd name="T16" fmla="*/ 9 w 59"/>
                    <a:gd name="T17" fmla="*/ 44 h 50"/>
                    <a:gd name="T18" fmla="*/ 16 w 59"/>
                    <a:gd name="T19" fmla="*/ 46 h 50"/>
                    <a:gd name="T20" fmla="*/ 24 w 59"/>
                    <a:gd name="T21" fmla="*/ 49 h 50"/>
                    <a:gd name="T22" fmla="*/ 32 w 59"/>
                    <a:gd name="T23" fmla="*/ 49 h 50"/>
                    <a:gd name="T24" fmla="*/ 43 w 59"/>
                    <a:gd name="T25" fmla="*/ 46 h 50"/>
                    <a:gd name="T26" fmla="*/ 51 w 59"/>
                    <a:gd name="T27" fmla="*/ 42 h 50"/>
                    <a:gd name="T28" fmla="*/ 58 w 59"/>
                    <a:gd name="T29" fmla="*/ 36 h 50"/>
                    <a:gd name="T30" fmla="*/ 46 w 59"/>
                    <a:gd name="T31" fmla="*/ 30 h 50"/>
                    <a:gd name="T32" fmla="*/ 41 w 59"/>
                    <a:gd name="T33" fmla="*/ 35 h 50"/>
                    <a:gd name="T34" fmla="*/ 34 w 59"/>
                    <a:gd name="T35" fmla="*/ 38 h 50"/>
                    <a:gd name="T36" fmla="*/ 25 w 59"/>
                    <a:gd name="T37" fmla="*/ 39 h 50"/>
                    <a:gd name="T38" fmla="*/ 17 w 59"/>
                    <a:gd name="T39" fmla="*/ 36 h 50"/>
                    <a:gd name="T40" fmla="*/ 15 w 59"/>
                    <a:gd name="T41" fmla="*/ 34 h 50"/>
                    <a:gd name="T42" fmla="*/ 13 w 59"/>
                    <a:gd name="T43" fmla="*/ 31 h 50"/>
                    <a:gd name="T44" fmla="*/ 14 w 59"/>
                    <a:gd name="T45" fmla="*/ 28 h 50"/>
                    <a:gd name="T46" fmla="*/ 18 w 59"/>
                    <a:gd name="T47" fmla="*/ 25 h 50"/>
                    <a:gd name="T48" fmla="*/ 23 w 59"/>
                    <a:gd name="T49" fmla="*/ 22 h 50"/>
                    <a:gd name="T50" fmla="*/ 30 w 59"/>
                    <a:gd name="T51" fmla="*/ 21 h 50"/>
                    <a:gd name="T52" fmla="*/ 30 w 59"/>
                    <a:gd name="T5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0">
                      <a:moveTo>
                        <a:pt x="30" y="0"/>
                      </a:moveTo>
                      <a:lnTo>
                        <a:pt x="11" y="4"/>
                      </a:lnTo>
                      <a:lnTo>
                        <a:pt x="4" y="9"/>
                      </a:lnTo>
                      <a:lnTo>
                        <a:pt x="1" y="15"/>
                      </a:lnTo>
                      <a:lnTo>
                        <a:pt x="0" y="22"/>
                      </a:lnTo>
                      <a:lnTo>
                        <a:pt x="1" y="29"/>
                      </a:lnTo>
                      <a:lnTo>
                        <a:pt x="3" y="35"/>
                      </a:lnTo>
                      <a:lnTo>
                        <a:pt x="4" y="40"/>
                      </a:lnTo>
                      <a:lnTo>
                        <a:pt x="9" y="44"/>
                      </a:lnTo>
                      <a:lnTo>
                        <a:pt x="16" y="46"/>
                      </a:lnTo>
                      <a:lnTo>
                        <a:pt x="24" y="49"/>
                      </a:lnTo>
                      <a:lnTo>
                        <a:pt x="32" y="49"/>
                      </a:lnTo>
                      <a:lnTo>
                        <a:pt x="43" y="46"/>
                      </a:lnTo>
                      <a:lnTo>
                        <a:pt x="51" y="42"/>
                      </a:lnTo>
                      <a:lnTo>
                        <a:pt x="58" y="36"/>
                      </a:lnTo>
                      <a:lnTo>
                        <a:pt x="46" y="30"/>
                      </a:lnTo>
                      <a:lnTo>
                        <a:pt x="41" y="35"/>
                      </a:lnTo>
                      <a:lnTo>
                        <a:pt x="34" y="38"/>
                      </a:lnTo>
                      <a:lnTo>
                        <a:pt x="25" y="39"/>
                      </a:lnTo>
                      <a:lnTo>
                        <a:pt x="17" y="36"/>
                      </a:lnTo>
                      <a:lnTo>
                        <a:pt x="15" y="34"/>
                      </a:lnTo>
                      <a:lnTo>
                        <a:pt x="13" y="31"/>
                      </a:lnTo>
                      <a:lnTo>
                        <a:pt x="14" y="28"/>
                      </a:lnTo>
                      <a:lnTo>
                        <a:pt x="18" y="25"/>
                      </a:lnTo>
                      <a:lnTo>
                        <a:pt x="23" y="22"/>
                      </a:lnTo>
                      <a:lnTo>
                        <a:pt x="30" y="21"/>
                      </a:lnTo>
                      <a:lnTo>
                        <a:pt x="30" y="0"/>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369" name="Freeform 9"/>
                <p:cNvSpPr>
                  <a:spLocks/>
                </p:cNvSpPr>
                <p:nvPr/>
              </p:nvSpPr>
              <p:spPr bwMode="auto">
                <a:xfrm>
                  <a:off x="3428" y="3922"/>
                  <a:ext cx="56" cy="29"/>
                </a:xfrm>
                <a:custGeom>
                  <a:avLst/>
                  <a:gdLst>
                    <a:gd name="T0" fmla="*/ 0 w 56"/>
                    <a:gd name="T1" fmla="*/ 17 h 29"/>
                    <a:gd name="T2" fmla="*/ 10 w 56"/>
                    <a:gd name="T3" fmla="*/ 18 h 29"/>
                    <a:gd name="T4" fmla="*/ 23 w 56"/>
                    <a:gd name="T5" fmla="*/ 18 h 29"/>
                    <a:gd name="T6" fmla="*/ 33 w 56"/>
                    <a:gd name="T7" fmla="*/ 16 h 29"/>
                    <a:gd name="T8" fmla="*/ 39 w 56"/>
                    <a:gd name="T9" fmla="*/ 13 h 29"/>
                    <a:gd name="T10" fmla="*/ 42 w 56"/>
                    <a:gd name="T11" fmla="*/ 9 h 29"/>
                    <a:gd name="T12" fmla="*/ 42 w 56"/>
                    <a:gd name="T13" fmla="*/ 5 h 29"/>
                    <a:gd name="T14" fmla="*/ 38 w 56"/>
                    <a:gd name="T15" fmla="*/ 1 h 29"/>
                    <a:gd name="T16" fmla="*/ 34 w 56"/>
                    <a:gd name="T17" fmla="*/ 0 h 29"/>
                    <a:gd name="T18" fmla="*/ 50 w 56"/>
                    <a:gd name="T19" fmla="*/ 3 h 29"/>
                    <a:gd name="T20" fmla="*/ 53 w 56"/>
                    <a:gd name="T21" fmla="*/ 8 h 29"/>
                    <a:gd name="T22" fmla="*/ 55 w 56"/>
                    <a:gd name="T23" fmla="*/ 13 h 29"/>
                    <a:gd name="T24" fmla="*/ 55 w 56"/>
                    <a:gd name="T25" fmla="*/ 19 h 29"/>
                    <a:gd name="T26" fmla="*/ 52 w 56"/>
                    <a:gd name="T27" fmla="*/ 23 h 29"/>
                    <a:gd name="T28" fmla="*/ 45 w 56"/>
                    <a:gd name="T29" fmla="*/ 26 h 29"/>
                    <a:gd name="T30" fmla="*/ 35 w 56"/>
                    <a:gd name="T31" fmla="*/ 28 h 29"/>
                    <a:gd name="T32" fmla="*/ 26 w 56"/>
                    <a:gd name="T33" fmla="*/ 28 h 29"/>
                    <a:gd name="T34" fmla="*/ 16 w 56"/>
                    <a:gd name="T35" fmla="*/ 27 h 29"/>
                    <a:gd name="T36" fmla="*/ 5 w 56"/>
                    <a:gd name="T37" fmla="*/ 23 h 29"/>
                    <a:gd name="T38" fmla="*/ 0 w 56"/>
                    <a:gd name="T39"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29">
                      <a:moveTo>
                        <a:pt x="0" y="17"/>
                      </a:moveTo>
                      <a:lnTo>
                        <a:pt x="10" y="18"/>
                      </a:lnTo>
                      <a:lnTo>
                        <a:pt x="23" y="18"/>
                      </a:lnTo>
                      <a:lnTo>
                        <a:pt x="33" y="16"/>
                      </a:lnTo>
                      <a:lnTo>
                        <a:pt x="39" y="13"/>
                      </a:lnTo>
                      <a:lnTo>
                        <a:pt x="42" y="9"/>
                      </a:lnTo>
                      <a:lnTo>
                        <a:pt x="42" y="5"/>
                      </a:lnTo>
                      <a:lnTo>
                        <a:pt x="38" y="1"/>
                      </a:lnTo>
                      <a:lnTo>
                        <a:pt x="34" y="0"/>
                      </a:lnTo>
                      <a:lnTo>
                        <a:pt x="50" y="3"/>
                      </a:lnTo>
                      <a:lnTo>
                        <a:pt x="53" y="8"/>
                      </a:lnTo>
                      <a:lnTo>
                        <a:pt x="55" y="13"/>
                      </a:lnTo>
                      <a:lnTo>
                        <a:pt x="55" y="19"/>
                      </a:lnTo>
                      <a:lnTo>
                        <a:pt x="52" y="23"/>
                      </a:lnTo>
                      <a:lnTo>
                        <a:pt x="45" y="26"/>
                      </a:lnTo>
                      <a:lnTo>
                        <a:pt x="35" y="28"/>
                      </a:lnTo>
                      <a:lnTo>
                        <a:pt x="26" y="28"/>
                      </a:lnTo>
                      <a:lnTo>
                        <a:pt x="16" y="27"/>
                      </a:lnTo>
                      <a:lnTo>
                        <a:pt x="5" y="23"/>
                      </a:lnTo>
                      <a:lnTo>
                        <a:pt x="0" y="17"/>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811" name="Group 10"/>
              <p:cNvGrpSpPr>
                <a:grpSpLocks/>
              </p:cNvGrpSpPr>
              <p:nvPr/>
            </p:nvGrpSpPr>
            <p:grpSpPr bwMode="auto">
              <a:xfrm>
                <a:off x="3492" y="3764"/>
                <a:ext cx="33" cy="54"/>
                <a:chOff x="3492" y="3764"/>
                <a:chExt cx="33" cy="54"/>
              </a:xfrm>
            </p:grpSpPr>
            <p:sp>
              <p:nvSpPr>
                <p:cNvPr id="143371" name="Freeform 11"/>
                <p:cNvSpPr>
                  <a:spLocks/>
                </p:cNvSpPr>
                <p:nvPr/>
              </p:nvSpPr>
              <p:spPr bwMode="auto">
                <a:xfrm>
                  <a:off x="3498" y="3797"/>
                  <a:ext cx="20" cy="20"/>
                </a:xfrm>
                <a:custGeom>
                  <a:avLst/>
                  <a:gdLst>
                    <a:gd name="T0" fmla="*/ 18 w 19"/>
                    <a:gd name="T1" fmla="*/ 19 h 20"/>
                    <a:gd name="T2" fmla="*/ 18 w 19"/>
                    <a:gd name="T3" fmla="*/ 8 h 20"/>
                    <a:gd name="T4" fmla="*/ 15 w 19"/>
                    <a:gd name="T5" fmla="*/ 7 h 20"/>
                    <a:gd name="T6" fmla="*/ 11 w 19"/>
                    <a:gd name="T7" fmla="*/ 6 h 20"/>
                    <a:gd name="T8" fmla="*/ 9 w 19"/>
                    <a:gd name="T9" fmla="*/ 5 h 20"/>
                    <a:gd name="T10" fmla="*/ 7 w 19"/>
                    <a:gd name="T11" fmla="*/ 3 h 20"/>
                    <a:gd name="T12" fmla="*/ 5 w 19"/>
                    <a:gd name="T13" fmla="*/ 0 h 20"/>
                    <a:gd name="T14" fmla="*/ 1 w 19"/>
                    <a:gd name="T15" fmla="*/ 4 h 20"/>
                    <a:gd name="T16" fmla="*/ 1 w 19"/>
                    <a:gd name="T17" fmla="*/ 6 h 20"/>
                    <a:gd name="T18" fmla="*/ 1 w 19"/>
                    <a:gd name="T19" fmla="*/ 8 h 20"/>
                    <a:gd name="T20" fmla="*/ 0 w 19"/>
                    <a:gd name="T21" fmla="*/ 10 h 20"/>
                    <a:gd name="T22" fmla="*/ 2 w 19"/>
                    <a:gd name="T23" fmla="*/ 13 h 20"/>
                    <a:gd name="T24" fmla="*/ 4 w 19"/>
                    <a:gd name="T25" fmla="*/ 14 h 20"/>
                    <a:gd name="T26" fmla="*/ 9 w 19"/>
                    <a:gd name="T27" fmla="*/ 17 h 20"/>
                    <a:gd name="T28" fmla="*/ 12 w 19"/>
                    <a:gd name="T29" fmla="*/ 18 h 20"/>
                    <a:gd name="T30" fmla="*/ 18 w 19"/>
                    <a:gd name="T3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0">
                      <a:moveTo>
                        <a:pt x="18" y="19"/>
                      </a:moveTo>
                      <a:lnTo>
                        <a:pt x="18" y="8"/>
                      </a:lnTo>
                      <a:lnTo>
                        <a:pt x="15" y="7"/>
                      </a:lnTo>
                      <a:lnTo>
                        <a:pt x="11" y="6"/>
                      </a:lnTo>
                      <a:lnTo>
                        <a:pt x="9" y="5"/>
                      </a:lnTo>
                      <a:lnTo>
                        <a:pt x="7" y="3"/>
                      </a:lnTo>
                      <a:lnTo>
                        <a:pt x="5" y="0"/>
                      </a:lnTo>
                      <a:lnTo>
                        <a:pt x="1" y="4"/>
                      </a:lnTo>
                      <a:lnTo>
                        <a:pt x="1" y="6"/>
                      </a:lnTo>
                      <a:lnTo>
                        <a:pt x="1" y="8"/>
                      </a:lnTo>
                      <a:lnTo>
                        <a:pt x="0" y="10"/>
                      </a:lnTo>
                      <a:lnTo>
                        <a:pt x="2" y="13"/>
                      </a:lnTo>
                      <a:lnTo>
                        <a:pt x="4" y="14"/>
                      </a:lnTo>
                      <a:lnTo>
                        <a:pt x="9" y="17"/>
                      </a:lnTo>
                      <a:lnTo>
                        <a:pt x="12" y="18"/>
                      </a:lnTo>
                      <a:lnTo>
                        <a:pt x="18" y="19"/>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372" name="Freeform 12"/>
                <p:cNvSpPr>
                  <a:spLocks/>
                </p:cNvSpPr>
                <p:nvPr/>
              </p:nvSpPr>
              <p:spPr bwMode="auto">
                <a:xfrm>
                  <a:off x="3492" y="3764"/>
                  <a:ext cx="34" cy="54"/>
                </a:xfrm>
                <a:custGeom>
                  <a:avLst/>
                  <a:gdLst>
                    <a:gd name="T0" fmla="*/ 26 w 33"/>
                    <a:gd name="T1" fmla="*/ 53 h 54"/>
                    <a:gd name="T2" fmla="*/ 20 w 33"/>
                    <a:gd name="T3" fmla="*/ 51 h 54"/>
                    <a:gd name="T4" fmla="*/ 14 w 33"/>
                    <a:gd name="T5" fmla="*/ 50 h 54"/>
                    <a:gd name="T6" fmla="*/ 8 w 33"/>
                    <a:gd name="T7" fmla="*/ 47 h 54"/>
                    <a:gd name="T8" fmla="*/ 5 w 33"/>
                    <a:gd name="T9" fmla="*/ 44 h 54"/>
                    <a:gd name="T10" fmla="*/ 2 w 33"/>
                    <a:gd name="T11" fmla="*/ 42 h 54"/>
                    <a:gd name="T12" fmla="*/ 0 w 33"/>
                    <a:gd name="T13" fmla="*/ 39 h 54"/>
                    <a:gd name="T14" fmla="*/ 0 w 33"/>
                    <a:gd name="T15" fmla="*/ 30 h 54"/>
                    <a:gd name="T16" fmla="*/ 0 w 33"/>
                    <a:gd name="T17" fmla="*/ 22 h 54"/>
                    <a:gd name="T18" fmla="*/ 1 w 33"/>
                    <a:gd name="T19" fmla="*/ 18 h 54"/>
                    <a:gd name="T20" fmla="*/ 2 w 33"/>
                    <a:gd name="T21" fmla="*/ 16 h 54"/>
                    <a:gd name="T22" fmla="*/ 5 w 33"/>
                    <a:gd name="T23" fmla="*/ 13 h 54"/>
                    <a:gd name="T24" fmla="*/ 8 w 33"/>
                    <a:gd name="T25" fmla="*/ 10 h 54"/>
                    <a:gd name="T26" fmla="*/ 11 w 33"/>
                    <a:gd name="T27" fmla="*/ 8 h 54"/>
                    <a:gd name="T28" fmla="*/ 16 w 33"/>
                    <a:gd name="T29" fmla="*/ 5 h 54"/>
                    <a:gd name="T30" fmla="*/ 22 w 33"/>
                    <a:gd name="T31" fmla="*/ 3 h 54"/>
                    <a:gd name="T32" fmla="*/ 28 w 33"/>
                    <a:gd name="T33" fmla="*/ 1 h 54"/>
                    <a:gd name="T34" fmla="*/ 32 w 33"/>
                    <a:gd name="T35" fmla="*/ 0 h 54"/>
                    <a:gd name="T36" fmla="*/ 32 w 33"/>
                    <a:gd name="T37" fmla="*/ 19 h 54"/>
                    <a:gd name="T38" fmla="*/ 26 w 33"/>
                    <a:gd name="T39" fmla="*/ 21 h 54"/>
                    <a:gd name="T40" fmla="*/ 21 w 33"/>
                    <a:gd name="T41" fmla="*/ 23 h 54"/>
                    <a:gd name="T42" fmla="*/ 17 w 33"/>
                    <a:gd name="T43" fmla="*/ 24 h 54"/>
                    <a:gd name="T44" fmla="*/ 14 w 33"/>
                    <a:gd name="T45" fmla="*/ 26 h 54"/>
                    <a:gd name="T46" fmla="*/ 10 w 33"/>
                    <a:gd name="T47" fmla="*/ 29 h 54"/>
                    <a:gd name="T48" fmla="*/ 8 w 33"/>
                    <a:gd name="T49" fmla="*/ 31 h 54"/>
                    <a:gd name="T50" fmla="*/ 6 w 33"/>
                    <a:gd name="T51" fmla="*/ 35 h 54"/>
                    <a:gd name="T52" fmla="*/ 6 w 33"/>
                    <a:gd name="T53" fmla="*/ 39 h 54"/>
                    <a:gd name="T54" fmla="*/ 6 w 33"/>
                    <a:gd name="T55" fmla="*/ 43 h 54"/>
                    <a:gd name="T56" fmla="*/ 9 w 33"/>
                    <a:gd name="T57" fmla="*/ 45 h 54"/>
                    <a:gd name="T58" fmla="*/ 14 w 33"/>
                    <a:gd name="T59" fmla="*/ 49 h 54"/>
                    <a:gd name="T60" fmla="*/ 21 w 33"/>
                    <a:gd name="T61" fmla="*/ 50 h 54"/>
                    <a:gd name="T62" fmla="*/ 26 w 33"/>
                    <a:gd name="T63" fmla="*/ 52 h 54"/>
                    <a:gd name="T64" fmla="*/ 26 w 33"/>
                    <a:gd name="T65"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54">
                      <a:moveTo>
                        <a:pt x="26" y="53"/>
                      </a:moveTo>
                      <a:lnTo>
                        <a:pt x="20" y="51"/>
                      </a:lnTo>
                      <a:lnTo>
                        <a:pt x="14" y="50"/>
                      </a:lnTo>
                      <a:lnTo>
                        <a:pt x="8" y="47"/>
                      </a:lnTo>
                      <a:lnTo>
                        <a:pt x="5" y="44"/>
                      </a:lnTo>
                      <a:lnTo>
                        <a:pt x="2" y="42"/>
                      </a:lnTo>
                      <a:lnTo>
                        <a:pt x="0" y="39"/>
                      </a:lnTo>
                      <a:lnTo>
                        <a:pt x="0" y="30"/>
                      </a:lnTo>
                      <a:lnTo>
                        <a:pt x="0" y="22"/>
                      </a:lnTo>
                      <a:lnTo>
                        <a:pt x="1" y="18"/>
                      </a:lnTo>
                      <a:lnTo>
                        <a:pt x="2" y="16"/>
                      </a:lnTo>
                      <a:lnTo>
                        <a:pt x="5" y="13"/>
                      </a:lnTo>
                      <a:lnTo>
                        <a:pt x="8" y="10"/>
                      </a:lnTo>
                      <a:lnTo>
                        <a:pt x="11" y="8"/>
                      </a:lnTo>
                      <a:lnTo>
                        <a:pt x="16" y="5"/>
                      </a:lnTo>
                      <a:lnTo>
                        <a:pt x="22" y="3"/>
                      </a:lnTo>
                      <a:lnTo>
                        <a:pt x="28" y="1"/>
                      </a:lnTo>
                      <a:lnTo>
                        <a:pt x="32" y="0"/>
                      </a:lnTo>
                      <a:lnTo>
                        <a:pt x="32" y="19"/>
                      </a:lnTo>
                      <a:lnTo>
                        <a:pt x="26" y="21"/>
                      </a:lnTo>
                      <a:lnTo>
                        <a:pt x="21" y="23"/>
                      </a:lnTo>
                      <a:lnTo>
                        <a:pt x="17" y="24"/>
                      </a:lnTo>
                      <a:lnTo>
                        <a:pt x="14" y="26"/>
                      </a:lnTo>
                      <a:lnTo>
                        <a:pt x="10" y="29"/>
                      </a:lnTo>
                      <a:lnTo>
                        <a:pt x="8" y="31"/>
                      </a:lnTo>
                      <a:lnTo>
                        <a:pt x="6" y="35"/>
                      </a:lnTo>
                      <a:lnTo>
                        <a:pt x="6" y="39"/>
                      </a:lnTo>
                      <a:lnTo>
                        <a:pt x="6" y="43"/>
                      </a:lnTo>
                      <a:lnTo>
                        <a:pt x="9" y="45"/>
                      </a:lnTo>
                      <a:lnTo>
                        <a:pt x="14" y="49"/>
                      </a:lnTo>
                      <a:lnTo>
                        <a:pt x="21" y="50"/>
                      </a:lnTo>
                      <a:lnTo>
                        <a:pt x="26" y="52"/>
                      </a:lnTo>
                      <a:lnTo>
                        <a:pt x="26" y="53"/>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812" name="Group 13"/>
              <p:cNvGrpSpPr>
                <a:grpSpLocks/>
              </p:cNvGrpSpPr>
              <p:nvPr/>
            </p:nvGrpSpPr>
            <p:grpSpPr bwMode="auto">
              <a:xfrm>
                <a:off x="3488" y="3803"/>
                <a:ext cx="32" cy="53"/>
                <a:chOff x="3488" y="3803"/>
                <a:chExt cx="32" cy="53"/>
              </a:xfrm>
            </p:grpSpPr>
            <p:sp>
              <p:nvSpPr>
                <p:cNvPr id="143374" name="Freeform 14"/>
                <p:cNvSpPr>
                  <a:spLocks/>
                </p:cNvSpPr>
                <p:nvPr/>
              </p:nvSpPr>
              <p:spPr bwMode="auto">
                <a:xfrm>
                  <a:off x="3494" y="3835"/>
                  <a:ext cx="18" cy="20"/>
                </a:xfrm>
                <a:custGeom>
                  <a:avLst/>
                  <a:gdLst>
                    <a:gd name="T0" fmla="*/ 17 w 18"/>
                    <a:gd name="T1" fmla="*/ 19 h 20"/>
                    <a:gd name="T2" fmla="*/ 17 w 18"/>
                    <a:gd name="T3" fmla="*/ 8 h 20"/>
                    <a:gd name="T4" fmla="*/ 14 w 18"/>
                    <a:gd name="T5" fmla="*/ 6 h 20"/>
                    <a:gd name="T6" fmla="*/ 11 w 18"/>
                    <a:gd name="T7" fmla="*/ 6 h 20"/>
                    <a:gd name="T8" fmla="*/ 8 w 18"/>
                    <a:gd name="T9" fmla="*/ 4 h 20"/>
                    <a:gd name="T10" fmla="*/ 7 w 18"/>
                    <a:gd name="T11" fmla="*/ 3 h 20"/>
                    <a:gd name="T12" fmla="*/ 4 w 18"/>
                    <a:gd name="T13" fmla="*/ 0 h 20"/>
                    <a:gd name="T14" fmla="*/ 1 w 18"/>
                    <a:gd name="T15" fmla="*/ 4 h 20"/>
                    <a:gd name="T16" fmla="*/ 1 w 18"/>
                    <a:gd name="T17" fmla="*/ 6 h 20"/>
                    <a:gd name="T18" fmla="*/ 0 w 18"/>
                    <a:gd name="T19" fmla="*/ 8 h 20"/>
                    <a:gd name="T20" fmla="*/ 0 w 18"/>
                    <a:gd name="T21" fmla="*/ 10 h 20"/>
                    <a:gd name="T22" fmla="*/ 1 w 18"/>
                    <a:gd name="T23" fmla="*/ 13 h 20"/>
                    <a:gd name="T24" fmla="*/ 4 w 18"/>
                    <a:gd name="T25" fmla="*/ 14 h 20"/>
                    <a:gd name="T26" fmla="*/ 8 w 18"/>
                    <a:gd name="T27" fmla="*/ 16 h 20"/>
                    <a:gd name="T28" fmla="*/ 12 w 18"/>
                    <a:gd name="T29" fmla="*/ 18 h 20"/>
                    <a:gd name="T30" fmla="*/ 17 w 18"/>
                    <a:gd name="T3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20">
                      <a:moveTo>
                        <a:pt x="17" y="19"/>
                      </a:moveTo>
                      <a:lnTo>
                        <a:pt x="17" y="8"/>
                      </a:lnTo>
                      <a:lnTo>
                        <a:pt x="14" y="6"/>
                      </a:lnTo>
                      <a:lnTo>
                        <a:pt x="11" y="6"/>
                      </a:lnTo>
                      <a:lnTo>
                        <a:pt x="8" y="4"/>
                      </a:lnTo>
                      <a:lnTo>
                        <a:pt x="7" y="3"/>
                      </a:lnTo>
                      <a:lnTo>
                        <a:pt x="4" y="0"/>
                      </a:lnTo>
                      <a:lnTo>
                        <a:pt x="1" y="4"/>
                      </a:lnTo>
                      <a:lnTo>
                        <a:pt x="1" y="6"/>
                      </a:lnTo>
                      <a:lnTo>
                        <a:pt x="0" y="8"/>
                      </a:lnTo>
                      <a:lnTo>
                        <a:pt x="0" y="10"/>
                      </a:lnTo>
                      <a:lnTo>
                        <a:pt x="1" y="13"/>
                      </a:lnTo>
                      <a:lnTo>
                        <a:pt x="4" y="14"/>
                      </a:lnTo>
                      <a:lnTo>
                        <a:pt x="8" y="16"/>
                      </a:lnTo>
                      <a:lnTo>
                        <a:pt x="12" y="18"/>
                      </a:lnTo>
                      <a:lnTo>
                        <a:pt x="17" y="19"/>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375" name="Freeform 15"/>
                <p:cNvSpPr>
                  <a:spLocks/>
                </p:cNvSpPr>
                <p:nvPr/>
              </p:nvSpPr>
              <p:spPr bwMode="auto">
                <a:xfrm>
                  <a:off x="3488" y="3802"/>
                  <a:ext cx="32" cy="53"/>
                </a:xfrm>
                <a:custGeom>
                  <a:avLst/>
                  <a:gdLst>
                    <a:gd name="T0" fmla="*/ 25 w 32"/>
                    <a:gd name="T1" fmla="*/ 52 h 53"/>
                    <a:gd name="T2" fmla="*/ 19 w 32"/>
                    <a:gd name="T3" fmla="*/ 51 h 53"/>
                    <a:gd name="T4" fmla="*/ 14 w 32"/>
                    <a:gd name="T5" fmla="*/ 49 h 53"/>
                    <a:gd name="T6" fmla="*/ 8 w 32"/>
                    <a:gd name="T7" fmla="*/ 47 h 53"/>
                    <a:gd name="T8" fmla="*/ 4 w 32"/>
                    <a:gd name="T9" fmla="*/ 44 h 53"/>
                    <a:gd name="T10" fmla="*/ 2 w 32"/>
                    <a:gd name="T11" fmla="*/ 41 h 53"/>
                    <a:gd name="T12" fmla="*/ 0 w 32"/>
                    <a:gd name="T13" fmla="*/ 38 h 53"/>
                    <a:gd name="T14" fmla="*/ 0 w 32"/>
                    <a:gd name="T15" fmla="*/ 29 h 53"/>
                    <a:gd name="T16" fmla="*/ 0 w 32"/>
                    <a:gd name="T17" fmla="*/ 21 h 53"/>
                    <a:gd name="T18" fmla="*/ 1 w 32"/>
                    <a:gd name="T19" fmla="*/ 18 h 53"/>
                    <a:gd name="T20" fmla="*/ 2 w 32"/>
                    <a:gd name="T21" fmla="*/ 16 h 53"/>
                    <a:gd name="T22" fmla="*/ 4 w 32"/>
                    <a:gd name="T23" fmla="*/ 12 h 53"/>
                    <a:gd name="T24" fmla="*/ 7 w 32"/>
                    <a:gd name="T25" fmla="*/ 10 h 53"/>
                    <a:gd name="T26" fmla="*/ 10 w 32"/>
                    <a:gd name="T27" fmla="*/ 7 h 53"/>
                    <a:gd name="T28" fmla="*/ 15 w 32"/>
                    <a:gd name="T29" fmla="*/ 4 h 53"/>
                    <a:gd name="T30" fmla="*/ 21 w 32"/>
                    <a:gd name="T31" fmla="*/ 3 h 53"/>
                    <a:gd name="T32" fmla="*/ 27 w 32"/>
                    <a:gd name="T33" fmla="*/ 0 h 53"/>
                    <a:gd name="T34" fmla="*/ 31 w 32"/>
                    <a:gd name="T35" fmla="*/ 0 h 53"/>
                    <a:gd name="T36" fmla="*/ 31 w 32"/>
                    <a:gd name="T37" fmla="*/ 18 h 53"/>
                    <a:gd name="T38" fmla="*/ 25 w 32"/>
                    <a:gd name="T39" fmla="*/ 20 h 53"/>
                    <a:gd name="T40" fmla="*/ 20 w 32"/>
                    <a:gd name="T41" fmla="*/ 22 h 53"/>
                    <a:gd name="T42" fmla="*/ 17 w 32"/>
                    <a:gd name="T43" fmla="*/ 24 h 53"/>
                    <a:gd name="T44" fmla="*/ 14 w 32"/>
                    <a:gd name="T45" fmla="*/ 25 h 53"/>
                    <a:gd name="T46" fmla="*/ 10 w 32"/>
                    <a:gd name="T47" fmla="*/ 28 h 53"/>
                    <a:gd name="T48" fmla="*/ 8 w 32"/>
                    <a:gd name="T49" fmla="*/ 31 h 53"/>
                    <a:gd name="T50" fmla="*/ 6 w 32"/>
                    <a:gd name="T51" fmla="*/ 34 h 53"/>
                    <a:gd name="T52" fmla="*/ 5 w 32"/>
                    <a:gd name="T53" fmla="*/ 38 h 53"/>
                    <a:gd name="T54" fmla="*/ 6 w 32"/>
                    <a:gd name="T55" fmla="*/ 42 h 53"/>
                    <a:gd name="T56" fmla="*/ 8 w 32"/>
                    <a:gd name="T57" fmla="*/ 44 h 53"/>
                    <a:gd name="T58" fmla="*/ 14 w 32"/>
                    <a:gd name="T59" fmla="*/ 49 h 53"/>
                    <a:gd name="T60" fmla="*/ 20 w 32"/>
                    <a:gd name="T61" fmla="*/ 50 h 53"/>
                    <a:gd name="T62" fmla="*/ 25 w 32"/>
                    <a:gd name="T6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2"/>
                      </a:moveTo>
                      <a:lnTo>
                        <a:pt x="19" y="51"/>
                      </a:lnTo>
                      <a:lnTo>
                        <a:pt x="14" y="49"/>
                      </a:lnTo>
                      <a:lnTo>
                        <a:pt x="8" y="47"/>
                      </a:lnTo>
                      <a:lnTo>
                        <a:pt x="4" y="44"/>
                      </a:lnTo>
                      <a:lnTo>
                        <a:pt x="2" y="41"/>
                      </a:lnTo>
                      <a:lnTo>
                        <a:pt x="0" y="38"/>
                      </a:lnTo>
                      <a:lnTo>
                        <a:pt x="0" y="29"/>
                      </a:lnTo>
                      <a:lnTo>
                        <a:pt x="0" y="21"/>
                      </a:lnTo>
                      <a:lnTo>
                        <a:pt x="1" y="18"/>
                      </a:lnTo>
                      <a:lnTo>
                        <a:pt x="2" y="16"/>
                      </a:lnTo>
                      <a:lnTo>
                        <a:pt x="4" y="12"/>
                      </a:lnTo>
                      <a:lnTo>
                        <a:pt x="7" y="10"/>
                      </a:lnTo>
                      <a:lnTo>
                        <a:pt x="10" y="7"/>
                      </a:lnTo>
                      <a:lnTo>
                        <a:pt x="15" y="4"/>
                      </a:lnTo>
                      <a:lnTo>
                        <a:pt x="21" y="3"/>
                      </a:lnTo>
                      <a:lnTo>
                        <a:pt x="27" y="0"/>
                      </a:lnTo>
                      <a:lnTo>
                        <a:pt x="31" y="0"/>
                      </a:lnTo>
                      <a:lnTo>
                        <a:pt x="31" y="18"/>
                      </a:lnTo>
                      <a:lnTo>
                        <a:pt x="25" y="20"/>
                      </a:lnTo>
                      <a:lnTo>
                        <a:pt x="20" y="22"/>
                      </a:lnTo>
                      <a:lnTo>
                        <a:pt x="17" y="24"/>
                      </a:lnTo>
                      <a:lnTo>
                        <a:pt x="14" y="25"/>
                      </a:lnTo>
                      <a:lnTo>
                        <a:pt x="10" y="28"/>
                      </a:lnTo>
                      <a:lnTo>
                        <a:pt x="8" y="31"/>
                      </a:lnTo>
                      <a:lnTo>
                        <a:pt x="6" y="34"/>
                      </a:lnTo>
                      <a:lnTo>
                        <a:pt x="5" y="38"/>
                      </a:lnTo>
                      <a:lnTo>
                        <a:pt x="6" y="42"/>
                      </a:lnTo>
                      <a:lnTo>
                        <a:pt x="8" y="44"/>
                      </a:lnTo>
                      <a:lnTo>
                        <a:pt x="14" y="49"/>
                      </a:lnTo>
                      <a:lnTo>
                        <a:pt x="20" y="50"/>
                      </a:lnTo>
                      <a:lnTo>
                        <a:pt x="25" y="52"/>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813" name="Group 16"/>
              <p:cNvGrpSpPr>
                <a:grpSpLocks/>
              </p:cNvGrpSpPr>
              <p:nvPr/>
            </p:nvGrpSpPr>
            <p:grpSpPr bwMode="auto">
              <a:xfrm>
                <a:off x="3502" y="3880"/>
                <a:ext cx="32" cy="54"/>
                <a:chOff x="3502" y="3880"/>
                <a:chExt cx="32" cy="54"/>
              </a:xfrm>
            </p:grpSpPr>
            <p:sp>
              <p:nvSpPr>
                <p:cNvPr id="143377" name="Freeform 17"/>
                <p:cNvSpPr>
                  <a:spLocks/>
                </p:cNvSpPr>
                <p:nvPr/>
              </p:nvSpPr>
              <p:spPr bwMode="auto">
                <a:xfrm>
                  <a:off x="3510" y="3881"/>
                  <a:ext cx="18" cy="20"/>
                </a:xfrm>
                <a:custGeom>
                  <a:avLst/>
                  <a:gdLst>
                    <a:gd name="T0" fmla="*/ 0 w 18"/>
                    <a:gd name="T1" fmla="*/ 0 h 20"/>
                    <a:gd name="T2" fmla="*/ 0 w 18"/>
                    <a:gd name="T3" fmla="*/ 11 h 20"/>
                    <a:gd name="T4" fmla="*/ 3 w 18"/>
                    <a:gd name="T5" fmla="*/ 12 h 20"/>
                    <a:gd name="T6" fmla="*/ 6 w 18"/>
                    <a:gd name="T7" fmla="*/ 13 h 20"/>
                    <a:gd name="T8" fmla="*/ 9 w 18"/>
                    <a:gd name="T9" fmla="*/ 14 h 20"/>
                    <a:gd name="T10" fmla="*/ 10 w 18"/>
                    <a:gd name="T11" fmla="*/ 16 h 20"/>
                    <a:gd name="T12" fmla="*/ 13 w 18"/>
                    <a:gd name="T13" fmla="*/ 19 h 20"/>
                    <a:gd name="T14" fmla="*/ 16 w 18"/>
                    <a:gd name="T15" fmla="*/ 15 h 20"/>
                    <a:gd name="T16" fmla="*/ 16 w 18"/>
                    <a:gd name="T17" fmla="*/ 13 h 20"/>
                    <a:gd name="T18" fmla="*/ 17 w 18"/>
                    <a:gd name="T19" fmla="*/ 11 h 20"/>
                    <a:gd name="T20" fmla="*/ 17 w 18"/>
                    <a:gd name="T21" fmla="*/ 9 h 20"/>
                    <a:gd name="T22" fmla="*/ 16 w 18"/>
                    <a:gd name="T23" fmla="*/ 6 h 20"/>
                    <a:gd name="T24" fmla="*/ 13 w 18"/>
                    <a:gd name="T25" fmla="*/ 5 h 20"/>
                    <a:gd name="T26" fmla="*/ 9 w 18"/>
                    <a:gd name="T27" fmla="*/ 2 h 20"/>
                    <a:gd name="T28" fmla="*/ 5 w 18"/>
                    <a:gd name="T29" fmla="*/ 1 h 20"/>
                    <a:gd name="T30" fmla="*/ 0 w 18"/>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20">
                      <a:moveTo>
                        <a:pt x="0" y="0"/>
                      </a:moveTo>
                      <a:lnTo>
                        <a:pt x="0" y="11"/>
                      </a:lnTo>
                      <a:lnTo>
                        <a:pt x="3" y="12"/>
                      </a:lnTo>
                      <a:lnTo>
                        <a:pt x="6" y="13"/>
                      </a:lnTo>
                      <a:lnTo>
                        <a:pt x="9" y="14"/>
                      </a:lnTo>
                      <a:lnTo>
                        <a:pt x="10" y="16"/>
                      </a:lnTo>
                      <a:lnTo>
                        <a:pt x="13" y="19"/>
                      </a:lnTo>
                      <a:lnTo>
                        <a:pt x="16" y="15"/>
                      </a:lnTo>
                      <a:lnTo>
                        <a:pt x="16" y="13"/>
                      </a:lnTo>
                      <a:lnTo>
                        <a:pt x="17" y="11"/>
                      </a:lnTo>
                      <a:lnTo>
                        <a:pt x="17" y="9"/>
                      </a:lnTo>
                      <a:lnTo>
                        <a:pt x="16" y="6"/>
                      </a:lnTo>
                      <a:lnTo>
                        <a:pt x="13" y="5"/>
                      </a:lnTo>
                      <a:lnTo>
                        <a:pt x="9" y="2"/>
                      </a:lnTo>
                      <a:lnTo>
                        <a:pt x="5" y="1"/>
                      </a:lnTo>
                      <a:lnTo>
                        <a:pt x="0"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378" name="Freeform 18"/>
                <p:cNvSpPr>
                  <a:spLocks/>
                </p:cNvSpPr>
                <p:nvPr/>
              </p:nvSpPr>
              <p:spPr bwMode="auto">
                <a:xfrm>
                  <a:off x="3502" y="3880"/>
                  <a:ext cx="32" cy="54"/>
                </a:xfrm>
                <a:custGeom>
                  <a:avLst/>
                  <a:gdLst>
                    <a:gd name="T0" fmla="*/ 6 w 32"/>
                    <a:gd name="T1" fmla="*/ 0 h 54"/>
                    <a:gd name="T2" fmla="*/ 12 w 32"/>
                    <a:gd name="T3" fmla="*/ 2 h 54"/>
                    <a:gd name="T4" fmla="*/ 17 w 32"/>
                    <a:gd name="T5" fmla="*/ 3 h 54"/>
                    <a:gd name="T6" fmla="*/ 23 w 32"/>
                    <a:gd name="T7" fmla="*/ 6 h 54"/>
                    <a:gd name="T8" fmla="*/ 27 w 32"/>
                    <a:gd name="T9" fmla="*/ 9 h 54"/>
                    <a:gd name="T10" fmla="*/ 29 w 32"/>
                    <a:gd name="T11" fmla="*/ 11 h 54"/>
                    <a:gd name="T12" fmla="*/ 31 w 32"/>
                    <a:gd name="T13" fmla="*/ 14 h 54"/>
                    <a:gd name="T14" fmla="*/ 31 w 32"/>
                    <a:gd name="T15" fmla="*/ 23 h 54"/>
                    <a:gd name="T16" fmla="*/ 31 w 32"/>
                    <a:gd name="T17" fmla="*/ 31 h 54"/>
                    <a:gd name="T18" fmla="*/ 30 w 32"/>
                    <a:gd name="T19" fmla="*/ 35 h 54"/>
                    <a:gd name="T20" fmla="*/ 29 w 32"/>
                    <a:gd name="T21" fmla="*/ 37 h 54"/>
                    <a:gd name="T22" fmla="*/ 27 w 32"/>
                    <a:gd name="T23" fmla="*/ 40 h 54"/>
                    <a:gd name="T24" fmla="*/ 24 w 32"/>
                    <a:gd name="T25" fmla="*/ 43 h 54"/>
                    <a:gd name="T26" fmla="*/ 21 w 32"/>
                    <a:gd name="T27" fmla="*/ 45 h 54"/>
                    <a:gd name="T28" fmla="*/ 16 w 32"/>
                    <a:gd name="T29" fmla="*/ 48 h 54"/>
                    <a:gd name="T30" fmla="*/ 10 w 32"/>
                    <a:gd name="T31" fmla="*/ 50 h 54"/>
                    <a:gd name="T32" fmla="*/ 4 w 32"/>
                    <a:gd name="T33" fmla="*/ 52 h 54"/>
                    <a:gd name="T34" fmla="*/ 0 w 32"/>
                    <a:gd name="T35" fmla="*/ 53 h 54"/>
                    <a:gd name="T36" fmla="*/ 0 w 32"/>
                    <a:gd name="T37" fmla="*/ 34 h 54"/>
                    <a:gd name="T38" fmla="*/ 6 w 32"/>
                    <a:gd name="T39" fmla="*/ 32 h 54"/>
                    <a:gd name="T40" fmla="*/ 11 w 32"/>
                    <a:gd name="T41" fmla="*/ 30 h 54"/>
                    <a:gd name="T42" fmla="*/ 14 w 32"/>
                    <a:gd name="T43" fmla="*/ 29 h 54"/>
                    <a:gd name="T44" fmla="*/ 17 w 32"/>
                    <a:gd name="T45" fmla="*/ 27 h 54"/>
                    <a:gd name="T46" fmla="*/ 21 w 32"/>
                    <a:gd name="T47" fmla="*/ 24 h 54"/>
                    <a:gd name="T48" fmla="*/ 23 w 32"/>
                    <a:gd name="T49" fmla="*/ 22 h 54"/>
                    <a:gd name="T50" fmla="*/ 25 w 32"/>
                    <a:gd name="T51" fmla="*/ 18 h 54"/>
                    <a:gd name="T52" fmla="*/ 26 w 32"/>
                    <a:gd name="T53" fmla="*/ 14 h 54"/>
                    <a:gd name="T54" fmla="*/ 25 w 32"/>
                    <a:gd name="T55" fmla="*/ 10 h 54"/>
                    <a:gd name="T56" fmla="*/ 23 w 32"/>
                    <a:gd name="T57" fmla="*/ 8 h 54"/>
                    <a:gd name="T58" fmla="*/ 17 w 32"/>
                    <a:gd name="T59" fmla="*/ 4 h 54"/>
                    <a:gd name="T60" fmla="*/ 11 w 32"/>
                    <a:gd name="T61" fmla="*/ 3 h 54"/>
                    <a:gd name="T62" fmla="*/ 6 w 32"/>
                    <a:gd name="T63" fmla="*/ 1 h 54"/>
                    <a:gd name="T64" fmla="*/ 6 w 32"/>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54">
                      <a:moveTo>
                        <a:pt x="6" y="0"/>
                      </a:moveTo>
                      <a:lnTo>
                        <a:pt x="12" y="2"/>
                      </a:lnTo>
                      <a:lnTo>
                        <a:pt x="17" y="3"/>
                      </a:lnTo>
                      <a:lnTo>
                        <a:pt x="23" y="6"/>
                      </a:lnTo>
                      <a:lnTo>
                        <a:pt x="27" y="9"/>
                      </a:lnTo>
                      <a:lnTo>
                        <a:pt x="29" y="11"/>
                      </a:lnTo>
                      <a:lnTo>
                        <a:pt x="31" y="14"/>
                      </a:lnTo>
                      <a:lnTo>
                        <a:pt x="31" y="23"/>
                      </a:lnTo>
                      <a:lnTo>
                        <a:pt x="31" y="31"/>
                      </a:lnTo>
                      <a:lnTo>
                        <a:pt x="30" y="35"/>
                      </a:lnTo>
                      <a:lnTo>
                        <a:pt x="29" y="37"/>
                      </a:lnTo>
                      <a:lnTo>
                        <a:pt x="27" y="40"/>
                      </a:lnTo>
                      <a:lnTo>
                        <a:pt x="24" y="43"/>
                      </a:lnTo>
                      <a:lnTo>
                        <a:pt x="21" y="45"/>
                      </a:lnTo>
                      <a:lnTo>
                        <a:pt x="16" y="48"/>
                      </a:lnTo>
                      <a:lnTo>
                        <a:pt x="10" y="50"/>
                      </a:lnTo>
                      <a:lnTo>
                        <a:pt x="4" y="52"/>
                      </a:lnTo>
                      <a:lnTo>
                        <a:pt x="0" y="53"/>
                      </a:lnTo>
                      <a:lnTo>
                        <a:pt x="0" y="34"/>
                      </a:lnTo>
                      <a:lnTo>
                        <a:pt x="6" y="32"/>
                      </a:lnTo>
                      <a:lnTo>
                        <a:pt x="11" y="30"/>
                      </a:lnTo>
                      <a:lnTo>
                        <a:pt x="14" y="29"/>
                      </a:lnTo>
                      <a:lnTo>
                        <a:pt x="17" y="27"/>
                      </a:lnTo>
                      <a:lnTo>
                        <a:pt x="21" y="24"/>
                      </a:lnTo>
                      <a:lnTo>
                        <a:pt x="23" y="22"/>
                      </a:lnTo>
                      <a:lnTo>
                        <a:pt x="25" y="18"/>
                      </a:lnTo>
                      <a:lnTo>
                        <a:pt x="26" y="14"/>
                      </a:lnTo>
                      <a:lnTo>
                        <a:pt x="25" y="10"/>
                      </a:lnTo>
                      <a:lnTo>
                        <a:pt x="23" y="8"/>
                      </a:lnTo>
                      <a:lnTo>
                        <a:pt x="17" y="4"/>
                      </a:lnTo>
                      <a:lnTo>
                        <a:pt x="11" y="3"/>
                      </a:lnTo>
                      <a:lnTo>
                        <a:pt x="6" y="1"/>
                      </a:lnTo>
                      <a:lnTo>
                        <a:pt x="6"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814" name="Group 19"/>
              <p:cNvGrpSpPr>
                <a:grpSpLocks/>
              </p:cNvGrpSpPr>
              <p:nvPr/>
            </p:nvGrpSpPr>
            <p:grpSpPr bwMode="auto">
              <a:xfrm>
                <a:off x="3488" y="3840"/>
                <a:ext cx="33" cy="53"/>
                <a:chOff x="3488" y="3840"/>
                <a:chExt cx="33" cy="53"/>
              </a:xfrm>
            </p:grpSpPr>
            <p:sp>
              <p:nvSpPr>
                <p:cNvPr id="143380" name="Freeform 20"/>
                <p:cNvSpPr>
                  <a:spLocks/>
                </p:cNvSpPr>
                <p:nvPr/>
              </p:nvSpPr>
              <p:spPr bwMode="auto">
                <a:xfrm>
                  <a:off x="3494" y="3873"/>
                  <a:ext cx="20" cy="20"/>
                </a:xfrm>
                <a:custGeom>
                  <a:avLst/>
                  <a:gdLst>
                    <a:gd name="T0" fmla="*/ 18 w 19"/>
                    <a:gd name="T1" fmla="*/ 19 h 20"/>
                    <a:gd name="T2" fmla="*/ 18 w 19"/>
                    <a:gd name="T3" fmla="*/ 8 h 20"/>
                    <a:gd name="T4" fmla="*/ 15 w 19"/>
                    <a:gd name="T5" fmla="*/ 6 h 20"/>
                    <a:gd name="T6" fmla="*/ 11 w 19"/>
                    <a:gd name="T7" fmla="*/ 6 h 20"/>
                    <a:gd name="T8" fmla="*/ 9 w 19"/>
                    <a:gd name="T9" fmla="*/ 4 h 20"/>
                    <a:gd name="T10" fmla="*/ 7 w 19"/>
                    <a:gd name="T11" fmla="*/ 3 h 20"/>
                    <a:gd name="T12" fmla="*/ 5 w 19"/>
                    <a:gd name="T13" fmla="*/ 0 h 20"/>
                    <a:gd name="T14" fmla="*/ 1 w 19"/>
                    <a:gd name="T15" fmla="*/ 4 h 20"/>
                    <a:gd name="T16" fmla="*/ 1 w 19"/>
                    <a:gd name="T17" fmla="*/ 6 h 20"/>
                    <a:gd name="T18" fmla="*/ 1 w 19"/>
                    <a:gd name="T19" fmla="*/ 8 h 20"/>
                    <a:gd name="T20" fmla="*/ 0 w 19"/>
                    <a:gd name="T21" fmla="*/ 10 h 20"/>
                    <a:gd name="T22" fmla="*/ 2 w 19"/>
                    <a:gd name="T23" fmla="*/ 13 h 20"/>
                    <a:gd name="T24" fmla="*/ 4 w 19"/>
                    <a:gd name="T25" fmla="*/ 14 h 20"/>
                    <a:gd name="T26" fmla="*/ 9 w 19"/>
                    <a:gd name="T27" fmla="*/ 16 h 20"/>
                    <a:gd name="T28" fmla="*/ 12 w 19"/>
                    <a:gd name="T29" fmla="*/ 18 h 20"/>
                    <a:gd name="T30" fmla="*/ 18 w 19"/>
                    <a:gd name="T3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0">
                      <a:moveTo>
                        <a:pt x="18" y="19"/>
                      </a:moveTo>
                      <a:lnTo>
                        <a:pt x="18" y="8"/>
                      </a:lnTo>
                      <a:lnTo>
                        <a:pt x="15" y="6"/>
                      </a:lnTo>
                      <a:lnTo>
                        <a:pt x="11" y="6"/>
                      </a:lnTo>
                      <a:lnTo>
                        <a:pt x="9" y="4"/>
                      </a:lnTo>
                      <a:lnTo>
                        <a:pt x="7" y="3"/>
                      </a:lnTo>
                      <a:lnTo>
                        <a:pt x="5" y="0"/>
                      </a:lnTo>
                      <a:lnTo>
                        <a:pt x="1" y="4"/>
                      </a:lnTo>
                      <a:lnTo>
                        <a:pt x="1" y="6"/>
                      </a:lnTo>
                      <a:lnTo>
                        <a:pt x="1" y="8"/>
                      </a:lnTo>
                      <a:lnTo>
                        <a:pt x="0" y="10"/>
                      </a:lnTo>
                      <a:lnTo>
                        <a:pt x="2" y="13"/>
                      </a:lnTo>
                      <a:lnTo>
                        <a:pt x="4" y="14"/>
                      </a:lnTo>
                      <a:lnTo>
                        <a:pt x="9" y="16"/>
                      </a:lnTo>
                      <a:lnTo>
                        <a:pt x="12" y="18"/>
                      </a:lnTo>
                      <a:lnTo>
                        <a:pt x="18" y="19"/>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381" name="Freeform 21"/>
                <p:cNvSpPr>
                  <a:spLocks/>
                </p:cNvSpPr>
                <p:nvPr/>
              </p:nvSpPr>
              <p:spPr bwMode="auto">
                <a:xfrm>
                  <a:off x="3488" y="3840"/>
                  <a:ext cx="34" cy="53"/>
                </a:xfrm>
                <a:custGeom>
                  <a:avLst/>
                  <a:gdLst>
                    <a:gd name="T0" fmla="*/ 26 w 33"/>
                    <a:gd name="T1" fmla="*/ 52 h 53"/>
                    <a:gd name="T2" fmla="*/ 20 w 33"/>
                    <a:gd name="T3" fmla="*/ 51 h 53"/>
                    <a:gd name="T4" fmla="*/ 14 w 33"/>
                    <a:gd name="T5" fmla="*/ 49 h 53"/>
                    <a:gd name="T6" fmla="*/ 8 w 33"/>
                    <a:gd name="T7" fmla="*/ 47 h 53"/>
                    <a:gd name="T8" fmla="*/ 5 w 33"/>
                    <a:gd name="T9" fmla="*/ 44 h 53"/>
                    <a:gd name="T10" fmla="*/ 2 w 33"/>
                    <a:gd name="T11" fmla="*/ 41 h 53"/>
                    <a:gd name="T12" fmla="*/ 0 w 33"/>
                    <a:gd name="T13" fmla="*/ 38 h 53"/>
                    <a:gd name="T14" fmla="*/ 0 w 33"/>
                    <a:gd name="T15" fmla="*/ 29 h 53"/>
                    <a:gd name="T16" fmla="*/ 0 w 33"/>
                    <a:gd name="T17" fmla="*/ 21 h 53"/>
                    <a:gd name="T18" fmla="*/ 1 w 33"/>
                    <a:gd name="T19" fmla="*/ 18 h 53"/>
                    <a:gd name="T20" fmla="*/ 2 w 33"/>
                    <a:gd name="T21" fmla="*/ 16 h 53"/>
                    <a:gd name="T22" fmla="*/ 5 w 33"/>
                    <a:gd name="T23" fmla="*/ 12 h 53"/>
                    <a:gd name="T24" fmla="*/ 8 w 33"/>
                    <a:gd name="T25" fmla="*/ 10 h 53"/>
                    <a:gd name="T26" fmla="*/ 11 w 33"/>
                    <a:gd name="T27" fmla="*/ 7 h 53"/>
                    <a:gd name="T28" fmla="*/ 16 w 33"/>
                    <a:gd name="T29" fmla="*/ 4 h 53"/>
                    <a:gd name="T30" fmla="*/ 22 w 33"/>
                    <a:gd name="T31" fmla="*/ 3 h 53"/>
                    <a:gd name="T32" fmla="*/ 28 w 33"/>
                    <a:gd name="T33" fmla="*/ 0 h 53"/>
                    <a:gd name="T34" fmla="*/ 32 w 33"/>
                    <a:gd name="T35" fmla="*/ 0 h 53"/>
                    <a:gd name="T36" fmla="*/ 32 w 33"/>
                    <a:gd name="T37" fmla="*/ 18 h 53"/>
                    <a:gd name="T38" fmla="*/ 26 w 33"/>
                    <a:gd name="T39" fmla="*/ 20 h 53"/>
                    <a:gd name="T40" fmla="*/ 21 w 33"/>
                    <a:gd name="T41" fmla="*/ 22 h 53"/>
                    <a:gd name="T42" fmla="*/ 17 w 33"/>
                    <a:gd name="T43" fmla="*/ 24 h 53"/>
                    <a:gd name="T44" fmla="*/ 14 w 33"/>
                    <a:gd name="T45" fmla="*/ 25 h 53"/>
                    <a:gd name="T46" fmla="*/ 10 w 33"/>
                    <a:gd name="T47" fmla="*/ 28 h 53"/>
                    <a:gd name="T48" fmla="*/ 8 w 33"/>
                    <a:gd name="T49" fmla="*/ 31 h 53"/>
                    <a:gd name="T50" fmla="*/ 6 w 33"/>
                    <a:gd name="T51" fmla="*/ 34 h 53"/>
                    <a:gd name="T52" fmla="*/ 6 w 33"/>
                    <a:gd name="T53" fmla="*/ 38 h 53"/>
                    <a:gd name="T54" fmla="*/ 6 w 33"/>
                    <a:gd name="T55" fmla="*/ 42 h 53"/>
                    <a:gd name="T56" fmla="*/ 9 w 33"/>
                    <a:gd name="T57" fmla="*/ 44 h 53"/>
                    <a:gd name="T58" fmla="*/ 14 w 33"/>
                    <a:gd name="T59" fmla="*/ 49 h 53"/>
                    <a:gd name="T60" fmla="*/ 21 w 33"/>
                    <a:gd name="T61" fmla="*/ 50 h 53"/>
                    <a:gd name="T62" fmla="*/ 26 w 33"/>
                    <a:gd name="T6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53">
                      <a:moveTo>
                        <a:pt x="26" y="52"/>
                      </a:moveTo>
                      <a:lnTo>
                        <a:pt x="20" y="51"/>
                      </a:lnTo>
                      <a:lnTo>
                        <a:pt x="14" y="49"/>
                      </a:lnTo>
                      <a:lnTo>
                        <a:pt x="8" y="47"/>
                      </a:lnTo>
                      <a:lnTo>
                        <a:pt x="5" y="44"/>
                      </a:lnTo>
                      <a:lnTo>
                        <a:pt x="2" y="41"/>
                      </a:lnTo>
                      <a:lnTo>
                        <a:pt x="0" y="38"/>
                      </a:lnTo>
                      <a:lnTo>
                        <a:pt x="0" y="29"/>
                      </a:lnTo>
                      <a:lnTo>
                        <a:pt x="0" y="21"/>
                      </a:lnTo>
                      <a:lnTo>
                        <a:pt x="1" y="18"/>
                      </a:lnTo>
                      <a:lnTo>
                        <a:pt x="2" y="16"/>
                      </a:lnTo>
                      <a:lnTo>
                        <a:pt x="5" y="12"/>
                      </a:lnTo>
                      <a:lnTo>
                        <a:pt x="8" y="10"/>
                      </a:lnTo>
                      <a:lnTo>
                        <a:pt x="11" y="7"/>
                      </a:lnTo>
                      <a:lnTo>
                        <a:pt x="16" y="4"/>
                      </a:lnTo>
                      <a:lnTo>
                        <a:pt x="22" y="3"/>
                      </a:lnTo>
                      <a:lnTo>
                        <a:pt x="28" y="0"/>
                      </a:lnTo>
                      <a:lnTo>
                        <a:pt x="32" y="0"/>
                      </a:lnTo>
                      <a:lnTo>
                        <a:pt x="32" y="18"/>
                      </a:lnTo>
                      <a:lnTo>
                        <a:pt x="26" y="20"/>
                      </a:lnTo>
                      <a:lnTo>
                        <a:pt x="21" y="22"/>
                      </a:lnTo>
                      <a:lnTo>
                        <a:pt x="17" y="24"/>
                      </a:lnTo>
                      <a:lnTo>
                        <a:pt x="14" y="25"/>
                      </a:lnTo>
                      <a:lnTo>
                        <a:pt x="10" y="28"/>
                      </a:lnTo>
                      <a:lnTo>
                        <a:pt x="8" y="31"/>
                      </a:lnTo>
                      <a:lnTo>
                        <a:pt x="6" y="34"/>
                      </a:lnTo>
                      <a:lnTo>
                        <a:pt x="6" y="38"/>
                      </a:lnTo>
                      <a:lnTo>
                        <a:pt x="6" y="42"/>
                      </a:lnTo>
                      <a:lnTo>
                        <a:pt x="9" y="44"/>
                      </a:lnTo>
                      <a:lnTo>
                        <a:pt x="14" y="49"/>
                      </a:lnTo>
                      <a:lnTo>
                        <a:pt x="21" y="50"/>
                      </a:lnTo>
                      <a:lnTo>
                        <a:pt x="26" y="52"/>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3567" name="Group 22"/>
            <p:cNvGrpSpPr>
              <a:grpSpLocks/>
            </p:cNvGrpSpPr>
            <p:nvPr/>
          </p:nvGrpSpPr>
          <p:grpSpPr bwMode="auto">
            <a:xfrm>
              <a:off x="1989" y="2920"/>
              <a:ext cx="1551" cy="1007"/>
              <a:chOff x="1989" y="2920"/>
              <a:chExt cx="1551" cy="1007"/>
            </a:xfrm>
          </p:grpSpPr>
          <p:grpSp>
            <p:nvGrpSpPr>
              <p:cNvPr id="23589" name="Group 23"/>
              <p:cNvGrpSpPr>
                <a:grpSpLocks/>
              </p:cNvGrpSpPr>
              <p:nvPr/>
            </p:nvGrpSpPr>
            <p:grpSpPr bwMode="auto">
              <a:xfrm>
                <a:off x="1989" y="2920"/>
                <a:ext cx="1551" cy="1007"/>
                <a:chOff x="1989" y="2920"/>
                <a:chExt cx="1551" cy="1007"/>
              </a:xfrm>
            </p:grpSpPr>
            <p:grpSp>
              <p:nvGrpSpPr>
                <p:cNvPr id="23593" name="Group 24"/>
                <p:cNvGrpSpPr>
                  <a:grpSpLocks/>
                </p:cNvGrpSpPr>
                <p:nvPr/>
              </p:nvGrpSpPr>
              <p:grpSpPr bwMode="auto">
                <a:xfrm>
                  <a:off x="1989" y="2936"/>
                  <a:ext cx="1551" cy="991"/>
                  <a:chOff x="1989" y="2936"/>
                  <a:chExt cx="1551" cy="991"/>
                </a:xfrm>
              </p:grpSpPr>
              <p:grpSp>
                <p:nvGrpSpPr>
                  <p:cNvPr id="23607" name="Group 25"/>
                  <p:cNvGrpSpPr>
                    <a:grpSpLocks/>
                  </p:cNvGrpSpPr>
                  <p:nvPr/>
                </p:nvGrpSpPr>
                <p:grpSpPr bwMode="auto">
                  <a:xfrm>
                    <a:off x="1989" y="2936"/>
                    <a:ext cx="1551" cy="991"/>
                    <a:chOff x="1989" y="2936"/>
                    <a:chExt cx="1551" cy="991"/>
                  </a:xfrm>
                </p:grpSpPr>
                <p:grpSp>
                  <p:nvGrpSpPr>
                    <p:cNvPr id="23609" name="Group 26"/>
                    <p:cNvGrpSpPr>
                      <a:grpSpLocks/>
                    </p:cNvGrpSpPr>
                    <p:nvPr/>
                  </p:nvGrpSpPr>
                  <p:grpSpPr bwMode="auto">
                    <a:xfrm>
                      <a:off x="1989" y="2936"/>
                      <a:ext cx="1551" cy="991"/>
                      <a:chOff x="1989" y="2936"/>
                      <a:chExt cx="1551" cy="991"/>
                    </a:xfrm>
                  </p:grpSpPr>
                  <p:grpSp>
                    <p:nvGrpSpPr>
                      <p:cNvPr id="23611" name="Group 27"/>
                      <p:cNvGrpSpPr>
                        <a:grpSpLocks/>
                      </p:cNvGrpSpPr>
                      <p:nvPr/>
                    </p:nvGrpSpPr>
                    <p:grpSpPr bwMode="auto">
                      <a:xfrm>
                        <a:off x="1989" y="2936"/>
                        <a:ext cx="1551" cy="991"/>
                        <a:chOff x="1989" y="2936"/>
                        <a:chExt cx="1551" cy="991"/>
                      </a:xfrm>
                    </p:grpSpPr>
                    <p:sp>
                      <p:nvSpPr>
                        <p:cNvPr id="143388" name="Freeform 28"/>
                        <p:cNvSpPr>
                          <a:spLocks/>
                        </p:cNvSpPr>
                        <p:nvPr/>
                      </p:nvSpPr>
                      <p:spPr bwMode="auto">
                        <a:xfrm>
                          <a:off x="1990" y="2990"/>
                          <a:ext cx="1515" cy="936"/>
                        </a:xfrm>
                        <a:custGeom>
                          <a:avLst/>
                          <a:gdLst>
                            <a:gd name="T0" fmla="*/ 1514 w 1515"/>
                            <a:gd name="T1" fmla="*/ 771 h 937"/>
                            <a:gd name="T2" fmla="*/ 1485 w 1515"/>
                            <a:gd name="T3" fmla="*/ 807 h 937"/>
                            <a:gd name="T4" fmla="*/ 371 w 1515"/>
                            <a:gd name="T5" fmla="*/ 936 h 937"/>
                            <a:gd name="T6" fmla="*/ 0 w 1515"/>
                            <a:gd name="T7" fmla="*/ 189 h 937"/>
                            <a:gd name="T8" fmla="*/ 22 w 1515"/>
                            <a:gd name="T9" fmla="*/ 0 h 937"/>
                            <a:gd name="T10" fmla="*/ 387 w 1515"/>
                            <a:gd name="T11" fmla="*/ 873 h 937"/>
                            <a:gd name="T12" fmla="*/ 1514 w 1515"/>
                            <a:gd name="T13" fmla="*/ 771 h 937"/>
                          </a:gdLst>
                          <a:ahLst/>
                          <a:cxnLst>
                            <a:cxn ang="0">
                              <a:pos x="T0" y="T1"/>
                            </a:cxn>
                            <a:cxn ang="0">
                              <a:pos x="T2" y="T3"/>
                            </a:cxn>
                            <a:cxn ang="0">
                              <a:pos x="T4" y="T5"/>
                            </a:cxn>
                            <a:cxn ang="0">
                              <a:pos x="T6" y="T7"/>
                            </a:cxn>
                            <a:cxn ang="0">
                              <a:pos x="T8" y="T9"/>
                            </a:cxn>
                            <a:cxn ang="0">
                              <a:pos x="T10" y="T11"/>
                            </a:cxn>
                            <a:cxn ang="0">
                              <a:pos x="T12" y="T13"/>
                            </a:cxn>
                          </a:cxnLst>
                          <a:rect l="0" t="0" r="r" b="b"/>
                          <a:pathLst>
                            <a:path w="1515" h="937">
                              <a:moveTo>
                                <a:pt x="1514" y="771"/>
                              </a:moveTo>
                              <a:lnTo>
                                <a:pt x="1485" y="807"/>
                              </a:lnTo>
                              <a:lnTo>
                                <a:pt x="371" y="936"/>
                              </a:lnTo>
                              <a:lnTo>
                                <a:pt x="0" y="189"/>
                              </a:lnTo>
                              <a:lnTo>
                                <a:pt x="22" y="0"/>
                              </a:lnTo>
                              <a:lnTo>
                                <a:pt x="387" y="873"/>
                              </a:lnTo>
                              <a:lnTo>
                                <a:pt x="1514" y="771"/>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389" name="Freeform 29"/>
                        <p:cNvSpPr>
                          <a:spLocks/>
                        </p:cNvSpPr>
                        <p:nvPr/>
                      </p:nvSpPr>
                      <p:spPr bwMode="auto">
                        <a:xfrm>
                          <a:off x="1989" y="2936"/>
                          <a:ext cx="408" cy="954"/>
                        </a:xfrm>
                        <a:custGeom>
                          <a:avLst/>
                          <a:gdLst>
                            <a:gd name="T0" fmla="*/ 20 w 408"/>
                            <a:gd name="T1" fmla="*/ 0 h 954"/>
                            <a:gd name="T2" fmla="*/ 0 w 408"/>
                            <a:gd name="T3" fmla="*/ 34 h 954"/>
                            <a:gd name="T4" fmla="*/ 388 w 408"/>
                            <a:gd name="T5" fmla="*/ 953 h 954"/>
                            <a:gd name="T6" fmla="*/ 407 w 408"/>
                            <a:gd name="T7" fmla="*/ 917 h 954"/>
                            <a:gd name="T8" fmla="*/ 20 w 408"/>
                            <a:gd name="T9" fmla="*/ 0 h 954"/>
                          </a:gdLst>
                          <a:ahLst/>
                          <a:cxnLst>
                            <a:cxn ang="0">
                              <a:pos x="T0" y="T1"/>
                            </a:cxn>
                            <a:cxn ang="0">
                              <a:pos x="T2" y="T3"/>
                            </a:cxn>
                            <a:cxn ang="0">
                              <a:pos x="T4" y="T5"/>
                            </a:cxn>
                            <a:cxn ang="0">
                              <a:pos x="T6" y="T7"/>
                            </a:cxn>
                            <a:cxn ang="0">
                              <a:pos x="T8" y="T9"/>
                            </a:cxn>
                          </a:cxnLst>
                          <a:rect l="0" t="0" r="r" b="b"/>
                          <a:pathLst>
                            <a:path w="408" h="954">
                              <a:moveTo>
                                <a:pt x="20" y="0"/>
                              </a:moveTo>
                              <a:lnTo>
                                <a:pt x="0" y="34"/>
                              </a:lnTo>
                              <a:lnTo>
                                <a:pt x="388" y="953"/>
                              </a:lnTo>
                              <a:lnTo>
                                <a:pt x="407" y="917"/>
                              </a:lnTo>
                              <a:lnTo>
                                <a:pt x="20"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390" name="Freeform 30"/>
                        <p:cNvSpPr>
                          <a:spLocks/>
                        </p:cNvSpPr>
                        <p:nvPr/>
                      </p:nvSpPr>
                      <p:spPr bwMode="auto">
                        <a:xfrm>
                          <a:off x="2009" y="2936"/>
                          <a:ext cx="1531" cy="917"/>
                        </a:xfrm>
                        <a:custGeom>
                          <a:avLst/>
                          <a:gdLst>
                            <a:gd name="T0" fmla="*/ 1530 w 1531"/>
                            <a:gd name="T1" fmla="*/ 798 h 918"/>
                            <a:gd name="T2" fmla="*/ 387 w 1531"/>
                            <a:gd name="T3" fmla="*/ 917 h 918"/>
                            <a:gd name="T4" fmla="*/ 0 w 1531"/>
                            <a:gd name="T5" fmla="*/ 0 h 918"/>
                            <a:gd name="T6" fmla="*/ 820 w 1531"/>
                            <a:gd name="T7" fmla="*/ 0 h 918"/>
                            <a:gd name="T8" fmla="*/ 843 w 1531"/>
                            <a:gd name="T9" fmla="*/ 25 h 918"/>
                            <a:gd name="T10" fmla="*/ 1100 w 1531"/>
                            <a:gd name="T11" fmla="*/ 24 h 918"/>
                            <a:gd name="T12" fmla="*/ 1530 w 1531"/>
                            <a:gd name="T13" fmla="*/ 798 h 918"/>
                          </a:gdLst>
                          <a:ahLst/>
                          <a:cxnLst>
                            <a:cxn ang="0">
                              <a:pos x="T0" y="T1"/>
                            </a:cxn>
                            <a:cxn ang="0">
                              <a:pos x="T2" y="T3"/>
                            </a:cxn>
                            <a:cxn ang="0">
                              <a:pos x="T4" y="T5"/>
                            </a:cxn>
                            <a:cxn ang="0">
                              <a:pos x="T6" y="T7"/>
                            </a:cxn>
                            <a:cxn ang="0">
                              <a:pos x="T8" y="T9"/>
                            </a:cxn>
                            <a:cxn ang="0">
                              <a:pos x="T10" y="T11"/>
                            </a:cxn>
                            <a:cxn ang="0">
                              <a:pos x="T12" y="T13"/>
                            </a:cxn>
                          </a:cxnLst>
                          <a:rect l="0" t="0" r="r" b="b"/>
                          <a:pathLst>
                            <a:path w="1531" h="918">
                              <a:moveTo>
                                <a:pt x="1530" y="798"/>
                              </a:moveTo>
                              <a:lnTo>
                                <a:pt x="387" y="917"/>
                              </a:lnTo>
                              <a:lnTo>
                                <a:pt x="0" y="0"/>
                              </a:lnTo>
                              <a:lnTo>
                                <a:pt x="820" y="0"/>
                              </a:lnTo>
                              <a:lnTo>
                                <a:pt x="843" y="25"/>
                              </a:lnTo>
                              <a:lnTo>
                                <a:pt x="1100" y="24"/>
                              </a:lnTo>
                              <a:lnTo>
                                <a:pt x="1530" y="79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391" name="Freeform 31"/>
                        <p:cNvSpPr>
                          <a:spLocks/>
                        </p:cNvSpPr>
                        <p:nvPr/>
                      </p:nvSpPr>
                      <p:spPr bwMode="auto">
                        <a:xfrm>
                          <a:off x="2376" y="3734"/>
                          <a:ext cx="1164" cy="158"/>
                        </a:xfrm>
                        <a:custGeom>
                          <a:avLst/>
                          <a:gdLst>
                            <a:gd name="T0" fmla="*/ 1163 w 1164"/>
                            <a:gd name="T1" fmla="*/ 0 h 158"/>
                            <a:gd name="T2" fmla="*/ 1148 w 1164"/>
                            <a:gd name="T3" fmla="*/ 34 h 158"/>
                            <a:gd name="T4" fmla="*/ 0 w 1164"/>
                            <a:gd name="T5" fmla="*/ 157 h 158"/>
                            <a:gd name="T6" fmla="*/ 22 w 1164"/>
                            <a:gd name="T7" fmla="*/ 117 h 158"/>
                            <a:gd name="T8" fmla="*/ 1163 w 1164"/>
                            <a:gd name="T9" fmla="*/ 0 h 158"/>
                          </a:gdLst>
                          <a:ahLst/>
                          <a:cxnLst>
                            <a:cxn ang="0">
                              <a:pos x="T0" y="T1"/>
                            </a:cxn>
                            <a:cxn ang="0">
                              <a:pos x="T2" y="T3"/>
                            </a:cxn>
                            <a:cxn ang="0">
                              <a:pos x="T4" y="T5"/>
                            </a:cxn>
                            <a:cxn ang="0">
                              <a:pos x="T6" y="T7"/>
                            </a:cxn>
                            <a:cxn ang="0">
                              <a:pos x="T8" y="T9"/>
                            </a:cxn>
                          </a:cxnLst>
                          <a:rect l="0" t="0" r="r" b="b"/>
                          <a:pathLst>
                            <a:path w="1164" h="158">
                              <a:moveTo>
                                <a:pt x="1163" y="0"/>
                              </a:moveTo>
                              <a:lnTo>
                                <a:pt x="1148" y="34"/>
                              </a:lnTo>
                              <a:lnTo>
                                <a:pt x="0" y="157"/>
                              </a:lnTo>
                              <a:lnTo>
                                <a:pt x="22" y="117"/>
                              </a:lnTo>
                              <a:lnTo>
                                <a:pt x="1163" y="0"/>
                              </a:lnTo>
                            </a:path>
                          </a:pathLst>
                        </a:custGeom>
                        <a:solidFill>
                          <a:srgbClr val="9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nvGrpSpPr>
                        <p:cNvPr id="23799" name="Group 32"/>
                        <p:cNvGrpSpPr>
                          <a:grpSpLocks/>
                        </p:cNvGrpSpPr>
                        <p:nvPr/>
                      </p:nvGrpSpPr>
                      <p:grpSpPr bwMode="auto">
                        <a:xfrm>
                          <a:off x="2081" y="2957"/>
                          <a:ext cx="1130" cy="845"/>
                          <a:chOff x="2081" y="2957"/>
                          <a:chExt cx="1130" cy="845"/>
                        </a:xfrm>
                      </p:grpSpPr>
                      <p:sp>
                        <p:nvSpPr>
                          <p:cNvPr id="143393" name="Freeform 33"/>
                          <p:cNvSpPr>
                            <a:spLocks/>
                          </p:cNvSpPr>
                          <p:nvPr/>
                        </p:nvSpPr>
                        <p:spPr bwMode="auto">
                          <a:xfrm>
                            <a:off x="2081" y="2958"/>
                            <a:ext cx="813" cy="166"/>
                          </a:xfrm>
                          <a:custGeom>
                            <a:avLst/>
                            <a:gdLst>
                              <a:gd name="T0" fmla="*/ 743 w 813"/>
                              <a:gd name="T1" fmla="*/ 0 h 166"/>
                              <a:gd name="T2" fmla="*/ 0 w 813"/>
                              <a:gd name="T3" fmla="*/ 0 h 166"/>
                              <a:gd name="T4" fmla="*/ 75 w 813"/>
                              <a:gd name="T5" fmla="*/ 165 h 166"/>
                              <a:gd name="T6" fmla="*/ 812 w 813"/>
                              <a:gd name="T7" fmla="*/ 150 h 166"/>
                              <a:gd name="T8" fmla="*/ 743 w 813"/>
                              <a:gd name="T9" fmla="*/ 0 h 166"/>
                            </a:gdLst>
                            <a:ahLst/>
                            <a:cxnLst>
                              <a:cxn ang="0">
                                <a:pos x="T0" y="T1"/>
                              </a:cxn>
                              <a:cxn ang="0">
                                <a:pos x="T2" y="T3"/>
                              </a:cxn>
                              <a:cxn ang="0">
                                <a:pos x="T4" y="T5"/>
                              </a:cxn>
                              <a:cxn ang="0">
                                <a:pos x="T6" y="T7"/>
                              </a:cxn>
                              <a:cxn ang="0">
                                <a:pos x="T8" y="T9"/>
                              </a:cxn>
                            </a:cxnLst>
                            <a:rect l="0" t="0" r="r" b="b"/>
                            <a:pathLst>
                              <a:path w="813" h="166">
                                <a:moveTo>
                                  <a:pt x="743" y="0"/>
                                </a:moveTo>
                                <a:lnTo>
                                  <a:pt x="0" y="0"/>
                                </a:lnTo>
                                <a:lnTo>
                                  <a:pt x="75" y="165"/>
                                </a:lnTo>
                                <a:lnTo>
                                  <a:pt x="812" y="150"/>
                                </a:lnTo>
                                <a:lnTo>
                                  <a:pt x="743"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nvGrpSpPr>
                          <p:cNvPr id="23804" name="Group 34"/>
                          <p:cNvGrpSpPr>
                            <a:grpSpLocks/>
                          </p:cNvGrpSpPr>
                          <p:nvPr/>
                        </p:nvGrpSpPr>
                        <p:grpSpPr bwMode="auto">
                          <a:xfrm>
                            <a:off x="2207" y="2989"/>
                            <a:ext cx="576" cy="77"/>
                            <a:chOff x="2207" y="2989"/>
                            <a:chExt cx="576" cy="77"/>
                          </a:xfrm>
                        </p:grpSpPr>
                        <p:sp>
                          <p:nvSpPr>
                            <p:cNvPr id="143395" name="Freeform 35"/>
                            <p:cNvSpPr>
                              <a:spLocks/>
                            </p:cNvSpPr>
                            <p:nvPr/>
                          </p:nvSpPr>
                          <p:spPr bwMode="auto">
                            <a:xfrm>
                              <a:off x="2206" y="2989"/>
                              <a:ext cx="542" cy="21"/>
                            </a:xfrm>
                            <a:custGeom>
                              <a:avLst/>
                              <a:gdLst>
                                <a:gd name="T0" fmla="*/ 540 w 541"/>
                                <a:gd name="T1" fmla="*/ 0 h 21"/>
                                <a:gd name="T2" fmla="*/ 521 w 541"/>
                                <a:gd name="T3" fmla="*/ 19 h 21"/>
                                <a:gd name="T4" fmla="*/ 10 w 541"/>
                                <a:gd name="T5" fmla="*/ 20 h 21"/>
                                <a:gd name="T6" fmla="*/ 0 w 541"/>
                                <a:gd name="T7" fmla="*/ 0 h 21"/>
                                <a:gd name="T8" fmla="*/ 540 w 541"/>
                                <a:gd name="T9" fmla="*/ 0 h 21"/>
                              </a:gdLst>
                              <a:ahLst/>
                              <a:cxnLst>
                                <a:cxn ang="0">
                                  <a:pos x="T0" y="T1"/>
                                </a:cxn>
                                <a:cxn ang="0">
                                  <a:pos x="T2" y="T3"/>
                                </a:cxn>
                                <a:cxn ang="0">
                                  <a:pos x="T4" y="T5"/>
                                </a:cxn>
                                <a:cxn ang="0">
                                  <a:pos x="T6" y="T7"/>
                                </a:cxn>
                                <a:cxn ang="0">
                                  <a:pos x="T8" y="T9"/>
                                </a:cxn>
                              </a:cxnLst>
                              <a:rect l="0" t="0" r="r" b="b"/>
                              <a:pathLst>
                                <a:path w="541" h="21">
                                  <a:moveTo>
                                    <a:pt x="540" y="0"/>
                                  </a:moveTo>
                                  <a:lnTo>
                                    <a:pt x="521" y="19"/>
                                  </a:lnTo>
                                  <a:lnTo>
                                    <a:pt x="10" y="20"/>
                                  </a:lnTo>
                                  <a:lnTo>
                                    <a:pt x="0" y="0"/>
                                  </a:lnTo>
                                  <a:lnTo>
                                    <a:pt x="540"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396" name="Freeform 36"/>
                            <p:cNvSpPr>
                              <a:spLocks/>
                            </p:cNvSpPr>
                            <p:nvPr/>
                          </p:nvSpPr>
                          <p:spPr bwMode="auto">
                            <a:xfrm>
                              <a:off x="2728" y="2989"/>
                              <a:ext cx="54" cy="74"/>
                            </a:xfrm>
                            <a:custGeom>
                              <a:avLst/>
                              <a:gdLst>
                                <a:gd name="T0" fmla="*/ 19 w 54"/>
                                <a:gd name="T1" fmla="*/ 0 h 74"/>
                                <a:gd name="T2" fmla="*/ 53 w 54"/>
                                <a:gd name="T3" fmla="*/ 73 h 74"/>
                                <a:gd name="T4" fmla="*/ 15 w 54"/>
                                <a:gd name="T5" fmla="*/ 54 h 74"/>
                                <a:gd name="T6" fmla="*/ 0 w 54"/>
                                <a:gd name="T7" fmla="*/ 20 h 74"/>
                                <a:gd name="T8" fmla="*/ 19 w 54"/>
                                <a:gd name="T9" fmla="*/ 0 h 74"/>
                              </a:gdLst>
                              <a:ahLst/>
                              <a:cxnLst>
                                <a:cxn ang="0">
                                  <a:pos x="T0" y="T1"/>
                                </a:cxn>
                                <a:cxn ang="0">
                                  <a:pos x="T2" y="T3"/>
                                </a:cxn>
                                <a:cxn ang="0">
                                  <a:pos x="T4" y="T5"/>
                                </a:cxn>
                                <a:cxn ang="0">
                                  <a:pos x="T6" y="T7"/>
                                </a:cxn>
                                <a:cxn ang="0">
                                  <a:pos x="T8" y="T9"/>
                                </a:cxn>
                              </a:cxnLst>
                              <a:rect l="0" t="0" r="r" b="b"/>
                              <a:pathLst>
                                <a:path w="54" h="74">
                                  <a:moveTo>
                                    <a:pt x="19" y="0"/>
                                  </a:moveTo>
                                  <a:lnTo>
                                    <a:pt x="53" y="73"/>
                                  </a:lnTo>
                                  <a:lnTo>
                                    <a:pt x="15" y="54"/>
                                  </a:lnTo>
                                  <a:lnTo>
                                    <a:pt x="0" y="20"/>
                                  </a:lnTo>
                                  <a:lnTo>
                                    <a:pt x="19" y="0"/>
                                  </a:lnTo>
                                </a:path>
                              </a:pathLst>
                            </a:custGeom>
                            <a:solidFill>
                              <a:srgbClr val="9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397" name="Freeform 37"/>
                            <p:cNvSpPr>
                              <a:spLocks/>
                            </p:cNvSpPr>
                            <p:nvPr/>
                          </p:nvSpPr>
                          <p:spPr bwMode="auto">
                            <a:xfrm>
                              <a:off x="2234" y="3043"/>
                              <a:ext cx="549" cy="23"/>
                            </a:xfrm>
                            <a:custGeom>
                              <a:avLst/>
                              <a:gdLst>
                                <a:gd name="T0" fmla="*/ 547 w 548"/>
                                <a:gd name="T1" fmla="*/ 19 h 23"/>
                                <a:gd name="T2" fmla="*/ 507 w 548"/>
                                <a:gd name="T3" fmla="*/ 0 h 23"/>
                                <a:gd name="T4" fmla="*/ 0 w 548"/>
                                <a:gd name="T5" fmla="*/ 0 h 23"/>
                                <a:gd name="T6" fmla="*/ 10 w 548"/>
                                <a:gd name="T7" fmla="*/ 22 h 23"/>
                                <a:gd name="T8" fmla="*/ 547 w 548"/>
                                <a:gd name="T9" fmla="*/ 19 h 23"/>
                              </a:gdLst>
                              <a:ahLst/>
                              <a:cxnLst>
                                <a:cxn ang="0">
                                  <a:pos x="T0" y="T1"/>
                                </a:cxn>
                                <a:cxn ang="0">
                                  <a:pos x="T2" y="T3"/>
                                </a:cxn>
                                <a:cxn ang="0">
                                  <a:pos x="T4" y="T5"/>
                                </a:cxn>
                                <a:cxn ang="0">
                                  <a:pos x="T6" y="T7"/>
                                </a:cxn>
                                <a:cxn ang="0">
                                  <a:pos x="T8" y="T9"/>
                                </a:cxn>
                              </a:cxnLst>
                              <a:rect l="0" t="0" r="r" b="b"/>
                              <a:pathLst>
                                <a:path w="548" h="23">
                                  <a:moveTo>
                                    <a:pt x="547" y="19"/>
                                  </a:moveTo>
                                  <a:lnTo>
                                    <a:pt x="507" y="0"/>
                                  </a:lnTo>
                                  <a:lnTo>
                                    <a:pt x="0" y="0"/>
                                  </a:lnTo>
                                  <a:lnTo>
                                    <a:pt x="10" y="22"/>
                                  </a:lnTo>
                                  <a:lnTo>
                                    <a:pt x="547" y="1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398" name="Freeform 38"/>
                            <p:cNvSpPr>
                              <a:spLocks/>
                            </p:cNvSpPr>
                            <p:nvPr/>
                          </p:nvSpPr>
                          <p:spPr bwMode="auto">
                            <a:xfrm>
                              <a:off x="2216" y="3010"/>
                              <a:ext cx="528" cy="35"/>
                            </a:xfrm>
                            <a:custGeom>
                              <a:avLst/>
                              <a:gdLst>
                                <a:gd name="T0" fmla="*/ 0 w 527"/>
                                <a:gd name="T1" fmla="*/ 0 h 35"/>
                                <a:gd name="T2" fmla="*/ 511 w 527"/>
                                <a:gd name="T3" fmla="*/ 0 h 35"/>
                                <a:gd name="T4" fmla="*/ 526 w 527"/>
                                <a:gd name="T5" fmla="*/ 34 h 35"/>
                                <a:gd name="T6" fmla="*/ 18 w 527"/>
                                <a:gd name="T7" fmla="*/ 34 h 35"/>
                                <a:gd name="T8" fmla="*/ 0 w 527"/>
                                <a:gd name="T9" fmla="*/ 0 h 35"/>
                              </a:gdLst>
                              <a:ahLst/>
                              <a:cxnLst>
                                <a:cxn ang="0">
                                  <a:pos x="T0" y="T1"/>
                                </a:cxn>
                                <a:cxn ang="0">
                                  <a:pos x="T2" y="T3"/>
                                </a:cxn>
                                <a:cxn ang="0">
                                  <a:pos x="T4" y="T5"/>
                                </a:cxn>
                                <a:cxn ang="0">
                                  <a:pos x="T6" y="T7"/>
                                </a:cxn>
                                <a:cxn ang="0">
                                  <a:pos x="T8" y="T9"/>
                                </a:cxn>
                              </a:cxnLst>
                              <a:rect l="0" t="0" r="r" b="b"/>
                              <a:pathLst>
                                <a:path w="527" h="35">
                                  <a:moveTo>
                                    <a:pt x="0" y="0"/>
                                  </a:moveTo>
                                  <a:lnTo>
                                    <a:pt x="511" y="0"/>
                                  </a:lnTo>
                                  <a:lnTo>
                                    <a:pt x="526" y="34"/>
                                  </a:lnTo>
                                  <a:lnTo>
                                    <a:pt x="18" y="34"/>
                                  </a:lnTo>
                                  <a:lnTo>
                                    <a:pt x="0" y="0"/>
                                  </a:lnTo>
                                </a:path>
                              </a:pathLst>
                            </a:custGeom>
                            <a:solidFill>
                              <a:srgbClr val="DFD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399" name="Freeform 39"/>
                          <p:cNvSpPr>
                            <a:spLocks/>
                          </p:cNvSpPr>
                          <p:nvPr/>
                        </p:nvSpPr>
                        <p:spPr bwMode="auto">
                          <a:xfrm>
                            <a:off x="2161" y="3149"/>
                            <a:ext cx="1050" cy="653"/>
                          </a:xfrm>
                          <a:custGeom>
                            <a:avLst/>
                            <a:gdLst>
                              <a:gd name="T0" fmla="*/ 744 w 1050"/>
                              <a:gd name="T1" fmla="*/ 0 h 654"/>
                              <a:gd name="T2" fmla="*/ 0 w 1050"/>
                              <a:gd name="T3" fmla="*/ 23 h 654"/>
                              <a:gd name="T4" fmla="*/ 279 w 1050"/>
                              <a:gd name="T5" fmla="*/ 653 h 654"/>
                              <a:gd name="T6" fmla="*/ 1049 w 1050"/>
                              <a:gd name="T7" fmla="*/ 583 h 654"/>
                              <a:gd name="T8" fmla="*/ 744 w 1050"/>
                              <a:gd name="T9" fmla="*/ 0 h 654"/>
                            </a:gdLst>
                            <a:ahLst/>
                            <a:cxnLst>
                              <a:cxn ang="0">
                                <a:pos x="T0" y="T1"/>
                              </a:cxn>
                              <a:cxn ang="0">
                                <a:pos x="T2" y="T3"/>
                              </a:cxn>
                              <a:cxn ang="0">
                                <a:pos x="T4" y="T5"/>
                              </a:cxn>
                              <a:cxn ang="0">
                                <a:pos x="T6" y="T7"/>
                              </a:cxn>
                              <a:cxn ang="0">
                                <a:pos x="T8" y="T9"/>
                              </a:cxn>
                            </a:cxnLst>
                            <a:rect l="0" t="0" r="r" b="b"/>
                            <a:pathLst>
                              <a:path w="1050" h="654">
                                <a:moveTo>
                                  <a:pt x="744" y="0"/>
                                </a:moveTo>
                                <a:lnTo>
                                  <a:pt x="0" y="23"/>
                                </a:lnTo>
                                <a:lnTo>
                                  <a:pt x="279" y="653"/>
                                </a:lnTo>
                                <a:lnTo>
                                  <a:pt x="1049" y="583"/>
                                </a:lnTo>
                                <a:lnTo>
                                  <a:pt x="744"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800" name="Group 40"/>
                        <p:cNvGrpSpPr>
                          <a:grpSpLocks/>
                        </p:cNvGrpSpPr>
                        <p:nvPr/>
                      </p:nvGrpSpPr>
                      <p:grpSpPr bwMode="auto">
                        <a:xfrm>
                          <a:off x="2852" y="2959"/>
                          <a:ext cx="360" cy="773"/>
                          <a:chOff x="2852" y="2959"/>
                          <a:chExt cx="360" cy="773"/>
                        </a:xfrm>
                      </p:grpSpPr>
                      <p:sp>
                        <p:nvSpPr>
                          <p:cNvPr id="143401" name="Freeform 41"/>
                          <p:cNvSpPr>
                            <a:spLocks/>
                          </p:cNvSpPr>
                          <p:nvPr/>
                        </p:nvSpPr>
                        <p:spPr bwMode="auto">
                          <a:xfrm>
                            <a:off x="2905" y="3119"/>
                            <a:ext cx="306" cy="613"/>
                          </a:xfrm>
                          <a:custGeom>
                            <a:avLst/>
                            <a:gdLst>
                              <a:gd name="T0" fmla="*/ 24 w 307"/>
                              <a:gd name="T1" fmla="*/ 0 h 614"/>
                              <a:gd name="T2" fmla="*/ 0 w 307"/>
                              <a:gd name="T3" fmla="*/ 29 h 614"/>
                              <a:gd name="T4" fmla="*/ 306 w 307"/>
                              <a:gd name="T5" fmla="*/ 613 h 614"/>
                              <a:gd name="T6" fmla="*/ 24 w 307"/>
                              <a:gd name="T7" fmla="*/ 0 h 614"/>
                            </a:gdLst>
                            <a:ahLst/>
                            <a:cxnLst>
                              <a:cxn ang="0">
                                <a:pos x="T0" y="T1"/>
                              </a:cxn>
                              <a:cxn ang="0">
                                <a:pos x="T2" y="T3"/>
                              </a:cxn>
                              <a:cxn ang="0">
                                <a:pos x="T4" y="T5"/>
                              </a:cxn>
                              <a:cxn ang="0">
                                <a:pos x="T6" y="T7"/>
                              </a:cxn>
                            </a:cxnLst>
                            <a:rect l="0" t="0" r="r" b="b"/>
                            <a:pathLst>
                              <a:path w="307" h="614">
                                <a:moveTo>
                                  <a:pt x="24" y="0"/>
                                </a:moveTo>
                                <a:lnTo>
                                  <a:pt x="0" y="29"/>
                                </a:lnTo>
                                <a:lnTo>
                                  <a:pt x="306" y="613"/>
                                </a:lnTo>
                                <a:lnTo>
                                  <a:pt x="24"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02" name="Freeform 42"/>
                          <p:cNvSpPr>
                            <a:spLocks/>
                          </p:cNvSpPr>
                          <p:nvPr/>
                        </p:nvSpPr>
                        <p:spPr bwMode="auto">
                          <a:xfrm>
                            <a:off x="2852" y="2960"/>
                            <a:ext cx="78" cy="160"/>
                          </a:xfrm>
                          <a:custGeom>
                            <a:avLst/>
                            <a:gdLst>
                              <a:gd name="T0" fmla="*/ 0 w 78"/>
                              <a:gd name="T1" fmla="*/ 0 h 160"/>
                              <a:gd name="T2" fmla="*/ 77 w 78"/>
                              <a:gd name="T3" fmla="*/ 159 h 160"/>
                            </a:gdLst>
                            <a:ahLst/>
                            <a:cxnLst>
                              <a:cxn ang="0">
                                <a:pos x="T0" y="T1"/>
                              </a:cxn>
                              <a:cxn ang="0">
                                <a:pos x="T2" y="T3"/>
                              </a:cxn>
                            </a:cxnLst>
                            <a:rect l="0" t="0" r="r" b="b"/>
                            <a:pathLst>
                              <a:path w="78" h="160">
                                <a:moveTo>
                                  <a:pt x="0" y="0"/>
                                </a:moveTo>
                                <a:lnTo>
                                  <a:pt x="77" y="15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3612" name="Group 43"/>
                      <p:cNvGrpSpPr>
                        <a:grpSpLocks/>
                      </p:cNvGrpSpPr>
                      <p:nvPr/>
                    </p:nvGrpSpPr>
                    <p:grpSpPr bwMode="auto">
                      <a:xfrm>
                        <a:off x="2242" y="3214"/>
                        <a:ext cx="493" cy="514"/>
                        <a:chOff x="2242" y="3214"/>
                        <a:chExt cx="493" cy="514"/>
                      </a:xfrm>
                    </p:grpSpPr>
                    <p:grpSp>
                      <p:nvGrpSpPr>
                        <p:cNvPr id="23665" name="Group 44"/>
                        <p:cNvGrpSpPr>
                          <a:grpSpLocks/>
                        </p:cNvGrpSpPr>
                        <p:nvPr/>
                      </p:nvGrpSpPr>
                      <p:grpSpPr bwMode="auto">
                        <a:xfrm>
                          <a:off x="2377" y="3214"/>
                          <a:ext cx="358" cy="504"/>
                          <a:chOff x="2377" y="3214"/>
                          <a:chExt cx="358" cy="504"/>
                        </a:xfrm>
                      </p:grpSpPr>
                      <p:grpSp>
                        <p:nvGrpSpPr>
                          <p:cNvPr id="23731" name="Group 45"/>
                          <p:cNvGrpSpPr>
                            <a:grpSpLocks/>
                          </p:cNvGrpSpPr>
                          <p:nvPr/>
                        </p:nvGrpSpPr>
                        <p:grpSpPr bwMode="auto">
                          <a:xfrm>
                            <a:off x="2377" y="3214"/>
                            <a:ext cx="156" cy="69"/>
                            <a:chOff x="2377" y="3214"/>
                            <a:chExt cx="156" cy="69"/>
                          </a:xfrm>
                        </p:grpSpPr>
                        <p:grpSp>
                          <p:nvGrpSpPr>
                            <p:cNvPr id="23788" name="Group 46"/>
                            <p:cNvGrpSpPr>
                              <a:grpSpLocks/>
                            </p:cNvGrpSpPr>
                            <p:nvPr/>
                          </p:nvGrpSpPr>
                          <p:grpSpPr bwMode="auto">
                            <a:xfrm>
                              <a:off x="2377" y="3214"/>
                              <a:ext cx="156" cy="69"/>
                              <a:chOff x="2377" y="3214"/>
                              <a:chExt cx="156" cy="69"/>
                            </a:xfrm>
                          </p:grpSpPr>
                          <p:sp>
                            <p:nvSpPr>
                              <p:cNvPr id="143407" name="Freeform 47"/>
                              <p:cNvSpPr>
                                <a:spLocks/>
                              </p:cNvSpPr>
                              <p:nvPr/>
                            </p:nvSpPr>
                            <p:spPr bwMode="auto">
                              <a:xfrm>
                                <a:off x="2385" y="3214"/>
                                <a:ext cx="148" cy="55"/>
                              </a:xfrm>
                              <a:custGeom>
                                <a:avLst/>
                                <a:gdLst>
                                  <a:gd name="T0" fmla="*/ 147 w 148"/>
                                  <a:gd name="T1" fmla="*/ 48 h 55"/>
                                  <a:gd name="T2" fmla="*/ 26 w 148"/>
                                  <a:gd name="T3" fmla="*/ 54 h 55"/>
                                  <a:gd name="T4" fmla="*/ 0 w 148"/>
                                  <a:gd name="T5" fmla="*/ 5 h 55"/>
                                  <a:gd name="T6" fmla="*/ 122 w 148"/>
                                  <a:gd name="T7" fmla="*/ 0 h 55"/>
                                  <a:gd name="T8" fmla="*/ 147 w 148"/>
                                  <a:gd name="T9" fmla="*/ 48 h 55"/>
                                </a:gdLst>
                                <a:ahLst/>
                                <a:cxnLst>
                                  <a:cxn ang="0">
                                    <a:pos x="T0" y="T1"/>
                                  </a:cxn>
                                  <a:cxn ang="0">
                                    <a:pos x="T2" y="T3"/>
                                  </a:cxn>
                                  <a:cxn ang="0">
                                    <a:pos x="T4" y="T5"/>
                                  </a:cxn>
                                  <a:cxn ang="0">
                                    <a:pos x="T6" y="T7"/>
                                  </a:cxn>
                                  <a:cxn ang="0">
                                    <a:pos x="T8" y="T9"/>
                                  </a:cxn>
                                </a:cxnLst>
                                <a:rect l="0" t="0" r="r" b="b"/>
                                <a:pathLst>
                                  <a:path w="148" h="55">
                                    <a:moveTo>
                                      <a:pt x="147" y="48"/>
                                    </a:moveTo>
                                    <a:lnTo>
                                      <a:pt x="26" y="54"/>
                                    </a:lnTo>
                                    <a:lnTo>
                                      <a:pt x="0" y="5"/>
                                    </a:lnTo>
                                    <a:lnTo>
                                      <a:pt x="122" y="0"/>
                                    </a:lnTo>
                                    <a:lnTo>
                                      <a:pt x="147"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08" name="Freeform 48"/>
                              <p:cNvSpPr>
                                <a:spLocks/>
                              </p:cNvSpPr>
                              <p:nvPr/>
                            </p:nvSpPr>
                            <p:spPr bwMode="auto">
                              <a:xfrm>
                                <a:off x="2402" y="3263"/>
                                <a:ext cx="130" cy="20"/>
                              </a:xfrm>
                              <a:custGeom>
                                <a:avLst/>
                                <a:gdLst>
                                  <a:gd name="T0" fmla="*/ 130 w 131"/>
                                  <a:gd name="T1" fmla="*/ 0 h 20"/>
                                  <a:gd name="T2" fmla="*/ 119 w 131"/>
                                  <a:gd name="T3" fmla="*/ 13 h 20"/>
                                  <a:gd name="T4" fmla="*/ 0 w 131"/>
                                  <a:gd name="T5" fmla="*/ 19 h 20"/>
                                  <a:gd name="T6" fmla="*/ 9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9"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09" name="Freeform 49"/>
                              <p:cNvSpPr>
                                <a:spLocks/>
                              </p:cNvSpPr>
                              <p:nvPr/>
                            </p:nvSpPr>
                            <p:spPr bwMode="auto">
                              <a:xfrm>
                                <a:off x="2377" y="3219"/>
                                <a:ext cx="35" cy="65"/>
                              </a:xfrm>
                              <a:custGeom>
                                <a:avLst/>
                                <a:gdLst>
                                  <a:gd name="T0" fmla="*/ 34 w 35"/>
                                  <a:gd name="T1" fmla="*/ 49 h 64"/>
                                  <a:gd name="T2" fmla="*/ 25 w 35"/>
                                  <a:gd name="T3" fmla="*/ 63 h 64"/>
                                  <a:gd name="T4" fmla="*/ 0 w 35"/>
                                  <a:gd name="T5" fmla="*/ 14 h 64"/>
                                  <a:gd name="T6" fmla="*/ 8 w 35"/>
                                  <a:gd name="T7" fmla="*/ 0 h 64"/>
                                  <a:gd name="T8" fmla="*/ 34 w 35"/>
                                  <a:gd name="T9" fmla="*/ 49 h 64"/>
                                </a:gdLst>
                                <a:ahLst/>
                                <a:cxnLst>
                                  <a:cxn ang="0">
                                    <a:pos x="T0" y="T1"/>
                                  </a:cxn>
                                  <a:cxn ang="0">
                                    <a:pos x="T2" y="T3"/>
                                  </a:cxn>
                                  <a:cxn ang="0">
                                    <a:pos x="T4" y="T5"/>
                                  </a:cxn>
                                  <a:cxn ang="0">
                                    <a:pos x="T6" y="T7"/>
                                  </a:cxn>
                                  <a:cxn ang="0">
                                    <a:pos x="T8" y="T9"/>
                                  </a:cxn>
                                </a:cxnLst>
                                <a:rect l="0" t="0" r="r" b="b"/>
                                <a:pathLst>
                                  <a:path w="35" h="64">
                                    <a:moveTo>
                                      <a:pt x="34" y="49"/>
                                    </a:moveTo>
                                    <a:lnTo>
                                      <a:pt x="25" y="63"/>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410" name="Freeform 50"/>
                            <p:cNvSpPr>
                              <a:spLocks/>
                            </p:cNvSpPr>
                            <p:nvPr/>
                          </p:nvSpPr>
                          <p:spPr bwMode="auto">
                            <a:xfrm>
                              <a:off x="2480" y="3215"/>
                              <a:ext cx="26" cy="49"/>
                            </a:xfrm>
                            <a:custGeom>
                              <a:avLst/>
                              <a:gdLst>
                                <a:gd name="T0" fmla="*/ 0 w 26"/>
                                <a:gd name="T1" fmla="*/ 0 h 49"/>
                                <a:gd name="T2" fmla="*/ 25 w 26"/>
                                <a:gd name="T3" fmla="*/ 48 h 49"/>
                              </a:gdLst>
                              <a:ahLst/>
                              <a:cxnLst>
                                <a:cxn ang="0">
                                  <a:pos x="T0" y="T1"/>
                                </a:cxn>
                                <a:cxn ang="0">
                                  <a:pos x="T2" y="T3"/>
                                </a:cxn>
                              </a:cxnLst>
                              <a:rect l="0" t="0" r="r" b="b"/>
                              <a:pathLst>
                                <a:path w="26" h="49">
                                  <a:moveTo>
                                    <a:pt x="0" y="0"/>
                                  </a:moveTo>
                                  <a:lnTo>
                                    <a:pt x="25"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11" name="Oval 51"/>
                            <p:cNvSpPr>
                              <a:spLocks noChangeArrowheads="1"/>
                            </p:cNvSpPr>
                            <p:nvPr/>
                          </p:nvSpPr>
                          <p:spPr bwMode="auto">
                            <a:xfrm>
                              <a:off x="2500" y="3227"/>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412" name="Oval 52"/>
                            <p:cNvSpPr>
                              <a:spLocks noChangeArrowheads="1"/>
                            </p:cNvSpPr>
                            <p:nvPr/>
                          </p:nvSpPr>
                          <p:spPr bwMode="auto">
                            <a:xfrm>
                              <a:off x="2510" y="3245"/>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3732" name="Group 53"/>
                          <p:cNvGrpSpPr>
                            <a:grpSpLocks/>
                          </p:cNvGrpSpPr>
                          <p:nvPr/>
                        </p:nvGrpSpPr>
                        <p:grpSpPr bwMode="auto">
                          <a:xfrm>
                            <a:off x="2405" y="3275"/>
                            <a:ext cx="156" cy="70"/>
                            <a:chOff x="2405" y="3275"/>
                            <a:chExt cx="156" cy="70"/>
                          </a:xfrm>
                        </p:grpSpPr>
                        <p:grpSp>
                          <p:nvGrpSpPr>
                            <p:cNvPr id="23781" name="Group 54"/>
                            <p:cNvGrpSpPr>
                              <a:grpSpLocks/>
                            </p:cNvGrpSpPr>
                            <p:nvPr/>
                          </p:nvGrpSpPr>
                          <p:grpSpPr bwMode="auto">
                            <a:xfrm>
                              <a:off x="2405" y="3275"/>
                              <a:ext cx="156" cy="70"/>
                              <a:chOff x="2405" y="3275"/>
                              <a:chExt cx="156" cy="70"/>
                            </a:xfrm>
                          </p:grpSpPr>
                          <p:sp>
                            <p:nvSpPr>
                              <p:cNvPr id="143415" name="Freeform 55"/>
                              <p:cNvSpPr>
                                <a:spLocks/>
                              </p:cNvSpPr>
                              <p:nvPr/>
                            </p:nvSpPr>
                            <p:spPr bwMode="auto">
                              <a:xfrm>
                                <a:off x="2414" y="3275"/>
                                <a:ext cx="147" cy="56"/>
                              </a:xfrm>
                              <a:custGeom>
                                <a:avLst/>
                                <a:gdLst>
                                  <a:gd name="T0" fmla="*/ 146 w 147"/>
                                  <a:gd name="T1" fmla="*/ 49 h 56"/>
                                  <a:gd name="T2" fmla="*/ 26 w 147"/>
                                  <a:gd name="T3" fmla="*/ 55 h 56"/>
                                  <a:gd name="T4" fmla="*/ 0 w 147"/>
                                  <a:gd name="T5" fmla="*/ 6 h 56"/>
                                  <a:gd name="T6" fmla="*/ 121 w 147"/>
                                  <a:gd name="T7" fmla="*/ 0 h 56"/>
                                  <a:gd name="T8" fmla="*/ 146 w 147"/>
                                  <a:gd name="T9" fmla="*/ 49 h 56"/>
                                </a:gdLst>
                                <a:ahLst/>
                                <a:cxnLst>
                                  <a:cxn ang="0">
                                    <a:pos x="T0" y="T1"/>
                                  </a:cxn>
                                  <a:cxn ang="0">
                                    <a:pos x="T2" y="T3"/>
                                  </a:cxn>
                                  <a:cxn ang="0">
                                    <a:pos x="T4" y="T5"/>
                                  </a:cxn>
                                  <a:cxn ang="0">
                                    <a:pos x="T6" y="T7"/>
                                  </a:cxn>
                                  <a:cxn ang="0">
                                    <a:pos x="T8" y="T9"/>
                                  </a:cxn>
                                </a:cxnLst>
                                <a:rect l="0" t="0" r="r" b="b"/>
                                <a:pathLst>
                                  <a:path w="147" h="56">
                                    <a:moveTo>
                                      <a:pt x="146" y="49"/>
                                    </a:moveTo>
                                    <a:lnTo>
                                      <a:pt x="26" y="55"/>
                                    </a:lnTo>
                                    <a:lnTo>
                                      <a:pt x="0" y="6"/>
                                    </a:lnTo>
                                    <a:lnTo>
                                      <a:pt x="121" y="0"/>
                                    </a:lnTo>
                                    <a:lnTo>
                                      <a:pt x="146"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16" name="Freeform 56"/>
                              <p:cNvSpPr>
                                <a:spLocks/>
                              </p:cNvSpPr>
                              <p:nvPr/>
                            </p:nvSpPr>
                            <p:spPr bwMode="auto">
                              <a:xfrm>
                                <a:off x="2430" y="3324"/>
                                <a:ext cx="130" cy="21"/>
                              </a:xfrm>
                              <a:custGeom>
                                <a:avLst/>
                                <a:gdLst>
                                  <a:gd name="T0" fmla="*/ 130 w 131"/>
                                  <a:gd name="T1" fmla="*/ 0 h 21"/>
                                  <a:gd name="T2" fmla="*/ 119 w 131"/>
                                  <a:gd name="T3" fmla="*/ 13 h 21"/>
                                  <a:gd name="T4" fmla="*/ 0 w 131"/>
                                  <a:gd name="T5" fmla="*/ 20 h 21"/>
                                  <a:gd name="T6" fmla="*/ 10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10"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17" name="Freeform 57"/>
                              <p:cNvSpPr>
                                <a:spLocks/>
                              </p:cNvSpPr>
                              <p:nvPr/>
                            </p:nvSpPr>
                            <p:spPr bwMode="auto">
                              <a:xfrm>
                                <a:off x="2405" y="3280"/>
                                <a:ext cx="36" cy="66"/>
                              </a:xfrm>
                              <a:custGeom>
                                <a:avLst/>
                                <a:gdLst>
                                  <a:gd name="T0" fmla="*/ 35 w 36"/>
                                  <a:gd name="T1" fmla="*/ 49 h 65"/>
                                  <a:gd name="T2" fmla="*/ 25 w 36"/>
                                  <a:gd name="T3" fmla="*/ 64 h 65"/>
                                  <a:gd name="T4" fmla="*/ 0 w 36"/>
                                  <a:gd name="T5" fmla="*/ 14 h 65"/>
                                  <a:gd name="T6" fmla="*/ 9 w 36"/>
                                  <a:gd name="T7" fmla="*/ 0 h 65"/>
                                  <a:gd name="T8" fmla="*/ 35 w 36"/>
                                  <a:gd name="T9" fmla="*/ 49 h 65"/>
                                </a:gdLst>
                                <a:ahLst/>
                                <a:cxnLst>
                                  <a:cxn ang="0">
                                    <a:pos x="T0" y="T1"/>
                                  </a:cxn>
                                  <a:cxn ang="0">
                                    <a:pos x="T2" y="T3"/>
                                  </a:cxn>
                                  <a:cxn ang="0">
                                    <a:pos x="T4" y="T5"/>
                                  </a:cxn>
                                  <a:cxn ang="0">
                                    <a:pos x="T6" y="T7"/>
                                  </a:cxn>
                                  <a:cxn ang="0">
                                    <a:pos x="T8" y="T9"/>
                                  </a:cxn>
                                </a:cxnLst>
                                <a:rect l="0" t="0" r="r" b="b"/>
                                <a:pathLst>
                                  <a:path w="36" h="65">
                                    <a:moveTo>
                                      <a:pt x="35" y="49"/>
                                    </a:moveTo>
                                    <a:lnTo>
                                      <a:pt x="25" y="64"/>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418" name="Freeform 58"/>
                            <p:cNvSpPr>
                              <a:spLocks/>
                            </p:cNvSpPr>
                            <p:nvPr/>
                          </p:nvSpPr>
                          <p:spPr bwMode="auto">
                            <a:xfrm>
                              <a:off x="2509" y="3277"/>
                              <a:ext cx="25" cy="48"/>
                            </a:xfrm>
                            <a:custGeom>
                              <a:avLst/>
                              <a:gdLst>
                                <a:gd name="T0" fmla="*/ 0 w 25"/>
                                <a:gd name="T1" fmla="*/ 0 h 48"/>
                                <a:gd name="T2" fmla="*/ 24 w 25"/>
                                <a:gd name="T3" fmla="*/ 47 h 48"/>
                              </a:gdLst>
                              <a:ahLst/>
                              <a:cxnLst>
                                <a:cxn ang="0">
                                  <a:pos x="T0" y="T1"/>
                                </a:cxn>
                                <a:cxn ang="0">
                                  <a:pos x="T2" y="T3"/>
                                </a:cxn>
                              </a:cxnLst>
                              <a:rect l="0" t="0" r="r" b="b"/>
                              <a:pathLst>
                                <a:path w="25" h="48">
                                  <a:moveTo>
                                    <a:pt x="0" y="0"/>
                                  </a:moveTo>
                                  <a:lnTo>
                                    <a:pt x="24"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19" name="Oval 59"/>
                            <p:cNvSpPr>
                              <a:spLocks noChangeArrowheads="1"/>
                            </p:cNvSpPr>
                            <p:nvPr/>
                          </p:nvSpPr>
                          <p:spPr bwMode="auto">
                            <a:xfrm>
                              <a:off x="2528" y="3288"/>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420" name="Oval 60"/>
                            <p:cNvSpPr>
                              <a:spLocks noChangeArrowheads="1"/>
                            </p:cNvSpPr>
                            <p:nvPr/>
                          </p:nvSpPr>
                          <p:spPr bwMode="auto">
                            <a:xfrm>
                              <a:off x="2539" y="3306"/>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3733" name="Group 61"/>
                          <p:cNvGrpSpPr>
                            <a:grpSpLocks/>
                          </p:cNvGrpSpPr>
                          <p:nvPr/>
                        </p:nvGrpSpPr>
                        <p:grpSpPr bwMode="auto">
                          <a:xfrm>
                            <a:off x="2435" y="3338"/>
                            <a:ext cx="156" cy="70"/>
                            <a:chOff x="2435" y="3338"/>
                            <a:chExt cx="156" cy="70"/>
                          </a:xfrm>
                        </p:grpSpPr>
                        <p:grpSp>
                          <p:nvGrpSpPr>
                            <p:cNvPr id="23774" name="Group 62"/>
                            <p:cNvGrpSpPr>
                              <a:grpSpLocks/>
                            </p:cNvGrpSpPr>
                            <p:nvPr/>
                          </p:nvGrpSpPr>
                          <p:grpSpPr bwMode="auto">
                            <a:xfrm>
                              <a:off x="2435" y="3338"/>
                              <a:ext cx="156" cy="70"/>
                              <a:chOff x="2435" y="3338"/>
                              <a:chExt cx="156" cy="70"/>
                            </a:xfrm>
                          </p:grpSpPr>
                          <p:sp>
                            <p:nvSpPr>
                              <p:cNvPr id="143423" name="Freeform 63"/>
                              <p:cNvSpPr>
                                <a:spLocks/>
                              </p:cNvSpPr>
                              <p:nvPr/>
                            </p:nvSpPr>
                            <p:spPr bwMode="auto">
                              <a:xfrm>
                                <a:off x="2444" y="3339"/>
                                <a:ext cx="147" cy="56"/>
                              </a:xfrm>
                              <a:custGeom>
                                <a:avLst/>
                                <a:gdLst>
                                  <a:gd name="T0" fmla="*/ 146 w 147"/>
                                  <a:gd name="T1" fmla="*/ 49 h 56"/>
                                  <a:gd name="T2" fmla="*/ 26 w 147"/>
                                  <a:gd name="T3" fmla="*/ 55 h 56"/>
                                  <a:gd name="T4" fmla="*/ 0 w 147"/>
                                  <a:gd name="T5" fmla="*/ 6 h 56"/>
                                  <a:gd name="T6" fmla="*/ 121 w 147"/>
                                  <a:gd name="T7" fmla="*/ 0 h 56"/>
                                  <a:gd name="T8" fmla="*/ 146 w 147"/>
                                  <a:gd name="T9" fmla="*/ 49 h 56"/>
                                </a:gdLst>
                                <a:ahLst/>
                                <a:cxnLst>
                                  <a:cxn ang="0">
                                    <a:pos x="T0" y="T1"/>
                                  </a:cxn>
                                  <a:cxn ang="0">
                                    <a:pos x="T2" y="T3"/>
                                  </a:cxn>
                                  <a:cxn ang="0">
                                    <a:pos x="T4" y="T5"/>
                                  </a:cxn>
                                  <a:cxn ang="0">
                                    <a:pos x="T6" y="T7"/>
                                  </a:cxn>
                                  <a:cxn ang="0">
                                    <a:pos x="T8" y="T9"/>
                                  </a:cxn>
                                </a:cxnLst>
                                <a:rect l="0" t="0" r="r" b="b"/>
                                <a:pathLst>
                                  <a:path w="147" h="56">
                                    <a:moveTo>
                                      <a:pt x="146" y="49"/>
                                    </a:moveTo>
                                    <a:lnTo>
                                      <a:pt x="26" y="55"/>
                                    </a:lnTo>
                                    <a:lnTo>
                                      <a:pt x="0" y="6"/>
                                    </a:lnTo>
                                    <a:lnTo>
                                      <a:pt x="121" y="0"/>
                                    </a:lnTo>
                                    <a:lnTo>
                                      <a:pt x="146"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24" name="Freeform 64"/>
                              <p:cNvSpPr>
                                <a:spLocks/>
                              </p:cNvSpPr>
                              <p:nvPr/>
                            </p:nvSpPr>
                            <p:spPr bwMode="auto">
                              <a:xfrm>
                                <a:off x="2460" y="3387"/>
                                <a:ext cx="130" cy="21"/>
                              </a:xfrm>
                              <a:custGeom>
                                <a:avLst/>
                                <a:gdLst>
                                  <a:gd name="T0" fmla="*/ 130 w 131"/>
                                  <a:gd name="T1" fmla="*/ 0 h 21"/>
                                  <a:gd name="T2" fmla="*/ 119 w 131"/>
                                  <a:gd name="T3" fmla="*/ 13 h 21"/>
                                  <a:gd name="T4" fmla="*/ 0 w 131"/>
                                  <a:gd name="T5" fmla="*/ 20 h 21"/>
                                  <a:gd name="T6" fmla="*/ 10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10"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25" name="Freeform 65"/>
                              <p:cNvSpPr>
                                <a:spLocks/>
                              </p:cNvSpPr>
                              <p:nvPr/>
                            </p:nvSpPr>
                            <p:spPr bwMode="auto">
                              <a:xfrm>
                                <a:off x="2435" y="3343"/>
                                <a:ext cx="36" cy="65"/>
                              </a:xfrm>
                              <a:custGeom>
                                <a:avLst/>
                                <a:gdLst>
                                  <a:gd name="T0" fmla="*/ 35 w 36"/>
                                  <a:gd name="T1" fmla="*/ 49 h 65"/>
                                  <a:gd name="T2" fmla="*/ 25 w 36"/>
                                  <a:gd name="T3" fmla="*/ 64 h 65"/>
                                  <a:gd name="T4" fmla="*/ 0 w 36"/>
                                  <a:gd name="T5" fmla="*/ 14 h 65"/>
                                  <a:gd name="T6" fmla="*/ 9 w 36"/>
                                  <a:gd name="T7" fmla="*/ 0 h 65"/>
                                  <a:gd name="T8" fmla="*/ 35 w 36"/>
                                  <a:gd name="T9" fmla="*/ 49 h 65"/>
                                </a:gdLst>
                                <a:ahLst/>
                                <a:cxnLst>
                                  <a:cxn ang="0">
                                    <a:pos x="T0" y="T1"/>
                                  </a:cxn>
                                  <a:cxn ang="0">
                                    <a:pos x="T2" y="T3"/>
                                  </a:cxn>
                                  <a:cxn ang="0">
                                    <a:pos x="T4" y="T5"/>
                                  </a:cxn>
                                  <a:cxn ang="0">
                                    <a:pos x="T6" y="T7"/>
                                  </a:cxn>
                                  <a:cxn ang="0">
                                    <a:pos x="T8" y="T9"/>
                                  </a:cxn>
                                </a:cxnLst>
                                <a:rect l="0" t="0" r="r" b="b"/>
                                <a:pathLst>
                                  <a:path w="36" h="65">
                                    <a:moveTo>
                                      <a:pt x="35" y="49"/>
                                    </a:moveTo>
                                    <a:lnTo>
                                      <a:pt x="25" y="64"/>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426" name="Freeform 66"/>
                            <p:cNvSpPr>
                              <a:spLocks/>
                            </p:cNvSpPr>
                            <p:nvPr/>
                          </p:nvSpPr>
                          <p:spPr bwMode="auto">
                            <a:xfrm>
                              <a:off x="2539" y="3341"/>
                              <a:ext cx="25" cy="47"/>
                            </a:xfrm>
                            <a:custGeom>
                              <a:avLst/>
                              <a:gdLst>
                                <a:gd name="T0" fmla="*/ 0 w 25"/>
                                <a:gd name="T1" fmla="*/ 0 h 48"/>
                                <a:gd name="T2" fmla="*/ 24 w 25"/>
                                <a:gd name="T3" fmla="*/ 47 h 48"/>
                              </a:gdLst>
                              <a:ahLst/>
                              <a:cxnLst>
                                <a:cxn ang="0">
                                  <a:pos x="T0" y="T1"/>
                                </a:cxn>
                                <a:cxn ang="0">
                                  <a:pos x="T2" y="T3"/>
                                </a:cxn>
                              </a:cxnLst>
                              <a:rect l="0" t="0" r="r" b="b"/>
                              <a:pathLst>
                                <a:path w="25" h="48">
                                  <a:moveTo>
                                    <a:pt x="0" y="0"/>
                                  </a:moveTo>
                                  <a:lnTo>
                                    <a:pt x="24"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27" name="Oval 67"/>
                            <p:cNvSpPr>
                              <a:spLocks noChangeArrowheads="1"/>
                            </p:cNvSpPr>
                            <p:nvPr/>
                          </p:nvSpPr>
                          <p:spPr bwMode="auto">
                            <a:xfrm>
                              <a:off x="2558" y="3351"/>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428" name="Oval 68"/>
                            <p:cNvSpPr>
                              <a:spLocks noChangeArrowheads="1"/>
                            </p:cNvSpPr>
                            <p:nvPr/>
                          </p:nvSpPr>
                          <p:spPr bwMode="auto">
                            <a:xfrm>
                              <a:off x="2568" y="3369"/>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3734" name="Group 69"/>
                          <p:cNvGrpSpPr>
                            <a:grpSpLocks/>
                          </p:cNvGrpSpPr>
                          <p:nvPr/>
                        </p:nvGrpSpPr>
                        <p:grpSpPr bwMode="auto">
                          <a:xfrm>
                            <a:off x="2464" y="3400"/>
                            <a:ext cx="156" cy="69"/>
                            <a:chOff x="2464" y="3400"/>
                            <a:chExt cx="156" cy="69"/>
                          </a:xfrm>
                        </p:grpSpPr>
                        <p:grpSp>
                          <p:nvGrpSpPr>
                            <p:cNvPr id="23767" name="Group 70"/>
                            <p:cNvGrpSpPr>
                              <a:grpSpLocks/>
                            </p:cNvGrpSpPr>
                            <p:nvPr/>
                          </p:nvGrpSpPr>
                          <p:grpSpPr bwMode="auto">
                            <a:xfrm>
                              <a:off x="2464" y="3400"/>
                              <a:ext cx="156" cy="69"/>
                              <a:chOff x="2464" y="3400"/>
                              <a:chExt cx="156" cy="69"/>
                            </a:xfrm>
                          </p:grpSpPr>
                          <p:sp>
                            <p:nvSpPr>
                              <p:cNvPr id="143431" name="Freeform 71"/>
                              <p:cNvSpPr>
                                <a:spLocks/>
                              </p:cNvSpPr>
                              <p:nvPr/>
                            </p:nvSpPr>
                            <p:spPr bwMode="auto">
                              <a:xfrm>
                                <a:off x="2472" y="3400"/>
                                <a:ext cx="148" cy="55"/>
                              </a:xfrm>
                              <a:custGeom>
                                <a:avLst/>
                                <a:gdLst>
                                  <a:gd name="T0" fmla="*/ 147 w 148"/>
                                  <a:gd name="T1" fmla="*/ 48 h 55"/>
                                  <a:gd name="T2" fmla="*/ 26 w 148"/>
                                  <a:gd name="T3" fmla="*/ 54 h 55"/>
                                  <a:gd name="T4" fmla="*/ 0 w 148"/>
                                  <a:gd name="T5" fmla="*/ 5 h 55"/>
                                  <a:gd name="T6" fmla="*/ 122 w 148"/>
                                  <a:gd name="T7" fmla="*/ 0 h 55"/>
                                  <a:gd name="T8" fmla="*/ 147 w 148"/>
                                  <a:gd name="T9" fmla="*/ 48 h 55"/>
                                </a:gdLst>
                                <a:ahLst/>
                                <a:cxnLst>
                                  <a:cxn ang="0">
                                    <a:pos x="T0" y="T1"/>
                                  </a:cxn>
                                  <a:cxn ang="0">
                                    <a:pos x="T2" y="T3"/>
                                  </a:cxn>
                                  <a:cxn ang="0">
                                    <a:pos x="T4" y="T5"/>
                                  </a:cxn>
                                  <a:cxn ang="0">
                                    <a:pos x="T6" y="T7"/>
                                  </a:cxn>
                                  <a:cxn ang="0">
                                    <a:pos x="T8" y="T9"/>
                                  </a:cxn>
                                </a:cxnLst>
                                <a:rect l="0" t="0" r="r" b="b"/>
                                <a:pathLst>
                                  <a:path w="148" h="55">
                                    <a:moveTo>
                                      <a:pt x="147" y="48"/>
                                    </a:moveTo>
                                    <a:lnTo>
                                      <a:pt x="26" y="54"/>
                                    </a:lnTo>
                                    <a:lnTo>
                                      <a:pt x="0" y="5"/>
                                    </a:lnTo>
                                    <a:lnTo>
                                      <a:pt x="122" y="0"/>
                                    </a:lnTo>
                                    <a:lnTo>
                                      <a:pt x="147"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32" name="Freeform 72"/>
                              <p:cNvSpPr>
                                <a:spLocks/>
                              </p:cNvSpPr>
                              <p:nvPr/>
                            </p:nvSpPr>
                            <p:spPr bwMode="auto">
                              <a:xfrm>
                                <a:off x="2489" y="3449"/>
                                <a:ext cx="130" cy="21"/>
                              </a:xfrm>
                              <a:custGeom>
                                <a:avLst/>
                                <a:gdLst>
                                  <a:gd name="T0" fmla="*/ 130 w 131"/>
                                  <a:gd name="T1" fmla="*/ 0 h 21"/>
                                  <a:gd name="T2" fmla="*/ 119 w 131"/>
                                  <a:gd name="T3" fmla="*/ 13 h 21"/>
                                  <a:gd name="T4" fmla="*/ 0 w 131"/>
                                  <a:gd name="T5" fmla="*/ 20 h 21"/>
                                  <a:gd name="T6" fmla="*/ 9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9"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33" name="Freeform 73"/>
                              <p:cNvSpPr>
                                <a:spLocks/>
                              </p:cNvSpPr>
                              <p:nvPr/>
                            </p:nvSpPr>
                            <p:spPr bwMode="auto">
                              <a:xfrm>
                                <a:off x="2464" y="3405"/>
                                <a:ext cx="35" cy="65"/>
                              </a:xfrm>
                              <a:custGeom>
                                <a:avLst/>
                                <a:gdLst>
                                  <a:gd name="T0" fmla="*/ 34 w 35"/>
                                  <a:gd name="T1" fmla="*/ 48 h 64"/>
                                  <a:gd name="T2" fmla="*/ 25 w 35"/>
                                  <a:gd name="T3" fmla="*/ 63 h 64"/>
                                  <a:gd name="T4" fmla="*/ 0 w 35"/>
                                  <a:gd name="T5" fmla="*/ 14 h 64"/>
                                  <a:gd name="T6" fmla="*/ 8 w 35"/>
                                  <a:gd name="T7" fmla="*/ 0 h 64"/>
                                  <a:gd name="T8" fmla="*/ 34 w 35"/>
                                  <a:gd name="T9" fmla="*/ 48 h 64"/>
                                </a:gdLst>
                                <a:ahLst/>
                                <a:cxnLst>
                                  <a:cxn ang="0">
                                    <a:pos x="T0" y="T1"/>
                                  </a:cxn>
                                  <a:cxn ang="0">
                                    <a:pos x="T2" y="T3"/>
                                  </a:cxn>
                                  <a:cxn ang="0">
                                    <a:pos x="T4" y="T5"/>
                                  </a:cxn>
                                  <a:cxn ang="0">
                                    <a:pos x="T6" y="T7"/>
                                  </a:cxn>
                                  <a:cxn ang="0">
                                    <a:pos x="T8" y="T9"/>
                                  </a:cxn>
                                </a:cxnLst>
                                <a:rect l="0" t="0" r="r" b="b"/>
                                <a:pathLst>
                                  <a:path w="35" h="64">
                                    <a:moveTo>
                                      <a:pt x="34" y="48"/>
                                    </a:moveTo>
                                    <a:lnTo>
                                      <a:pt x="25" y="63"/>
                                    </a:lnTo>
                                    <a:lnTo>
                                      <a:pt x="0" y="14"/>
                                    </a:lnTo>
                                    <a:lnTo>
                                      <a:pt x="8" y="0"/>
                                    </a:lnTo>
                                    <a:lnTo>
                                      <a:pt x="34" y="48"/>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434" name="Freeform 74"/>
                            <p:cNvSpPr>
                              <a:spLocks/>
                            </p:cNvSpPr>
                            <p:nvPr/>
                          </p:nvSpPr>
                          <p:spPr bwMode="auto">
                            <a:xfrm>
                              <a:off x="2567" y="3401"/>
                              <a:ext cx="26" cy="48"/>
                            </a:xfrm>
                            <a:custGeom>
                              <a:avLst/>
                              <a:gdLst>
                                <a:gd name="T0" fmla="*/ 0 w 26"/>
                                <a:gd name="T1" fmla="*/ 0 h 48"/>
                                <a:gd name="T2" fmla="*/ 25 w 26"/>
                                <a:gd name="T3" fmla="*/ 47 h 48"/>
                              </a:gdLst>
                              <a:ahLst/>
                              <a:cxnLst>
                                <a:cxn ang="0">
                                  <a:pos x="T0" y="T1"/>
                                </a:cxn>
                                <a:cxn ang="0">
                                  <a:pos x="T2" y="T3"/>
                                </a:cxn>
                              </a:cxnLst>
                              <a:rect l="0" t="0" r="r" b="b"/>
                              <a:pathLst>
                                <a:path w="26" h="48">
                                  <a:moveTo>
                                    <a:pt x="0" y="0"/>
                                  </a:moveTo>
                                  <a:lnTo>
                                    <a:pt x="25"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35" name="Oval 75"/>
                            <p:cNvSpPr>
                              <a:spLocks noChangeArrowheads="1"/>
                            </p:cNvSpPr>
                            <p:nvPr/>
                          </p:nvSpPr>
                          <p:spPr bwMode="auto">
                            <a:xfrm>
                              <a:off x="2587" y="3413"/>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436" name="Oval 76"/>
                            <p:cNvSpPr>
                              <a:spLocks noChangeArrowheads="1"/>
                            </p:cNvSpPr>
                            <p:nvPr/>
                          </p:nvSpPr>
                          <p:spPr bwMode="auto">
                            <a:xfrm>
                              <a:off x="2596" y="3431"/>
                              <a:ext cx="6"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3735" name="Group 77"/>
                          <p:cNvGrpSpPr>
                            <a:grpSpLocks/>
                          </p:cNvGrpSpPr>
                          <p:nvPr/>
                        </p:nvGrpSpPr>
                        <p:grpSpPr bwMode="auto">
                          <a:xfrm>
                            <a:off x="2492" y="3461"/>
                            <a:ext cx="156" cy="69"/>
                            <a:chOff x="2492" y="3461"/>
                            <a:chExt cx="156" cy="69"/>
                          </a:xfrm>
                        </p:grpSpPr>
                        <p:grpSp>
                          <p:nvGrpSpPr>
                            <p:cNvPr id="23760" name="Group 78"/>
                            <p:cNvGrpSpPr>
                              <a:grpSpLocks/>
                            </p:cNvGrpSpPr>
                            <p:nvPr/>
                          </p:nvGrpSpPr>
                          <p:grpSpPr bwMode="auto">
                            <a:xfrm>
                              <a:off x="2492" y="3461"/>
                              <a:ext cx="156" cy="69"/>
                              <a:chOff x="2492" y="3461"/>
                              <a:chExt cx="156" cy="69"/>
                            </a:xfrm>
                          </p:grpSpPr>
                          <p:sp>
                            <p:nvSpPr>
                              <p:cNvPr id="143439" name="Freeform 79"/>
                              <p:cNvSpPr>
                                <a:spLocks/>
                              </p:cNvSpPr>
                              <p:nvPr/>
                            </p:nvSpPr>
                            <p:spPr bwMode="auto">
                              <a:xfrm>
                                <a:off x="2501" y="3461"/>
                                <a:ext cx="147" cy="55"/>
                              </a:xfrm>
                              <a:custGeom>
                                <a:avLst/>
                                <a:gdLst>
                                  <a:gd name="T0" fmla="*/ 146 w 147"/>
                                  <a:gd name="T1" fmla="*/ 48 h 55"/>
                                  <a:gd name="T2" fmla="*/ 26 w 147"/>
                                  <a:gd name="T3" fmla="*/ 54 h 55"/>
                                  <a:gd name="T4" fmla="*/ 0 w 147"/>
                                  <a:gd name="T5" fmla="*/ 5 h 55"/>
                                  <a:gd name="T6" fmla="*/ 121 w 147"/>
                                  <a:gd name="T7" fmla="*/ 0 h 55"/>
                                  <a:gd name="T8" fmla="*/ 146 w 147"/>
                                  <a:gd name="T9" fmla="*/ 48 h 55"/>
                                </a:gdLst>
                                <a:ahLst/>
                                <a:cxnLst>
                                  <a:cxn ang="0">
                                    <a:pos x="T0" y="T1"/>
                                  </a:cxn>
                                  <a:cxn ang="0">
                                    <a:pos x="T2" y="T3"/>
                                  </a:cxn>
                                  <a:cxn ang="0">
                                    <a:pos x="T4" y="T5"/>
                                  </a:cxn>
                                  <a:cxn ang="0">
                                    <a:pos x="T6" y="T7"/>
                                  </a:cxn>
                                  <a:cxn ang="0">
                                    <a:pos x="T8" y="T9"/>
                                  </a:cxn>
                                </a:cxnLst>
                                <a:rect l="0" t="0" r="r" b="b"/>
                                <a:pathLst>
                                  <a:path w="147" h="55">
                                    <a:moveTo>
                                      <a:pt x="146" y="48"/>
                                    </a:moveTo>
                                    <a:lnTo>
                                      <a:pt x="26" y="54"/>
                                    </a:lnTo>
                                    <a:lnTo>
                                      <a:pt x="0" y="5"/>
                                    </a:lnTo>
                                    <a:lnTo>
                                      <a:pt x="121" y="0"/>
                                    </a:lnTo>
                                    <a:lnTo>
                                      <a:pt x="146"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40" name="Freeform 80"/>
                              <p:cNvSpPr>
                                <a:spLocks/>
                              </p:cNvSpPr>
                              <p:nvPr/>
                            </p:nvSpPr>
                            <p:spPr bwMode="auto">
                              <a:xfrm>
                                <a:off x="2517" y="3510"/>
                                <a:ext cx="130" cy="20"/>
                              </a:xfrm>
                              <a:custGeom>
                                <a:avLst/>
                                <a:gdLst>
                                  <a:gd name="T0" fmla="*/ 130 w 131"/>
                                  <a:gd name="T1" fmla="*/ 0 h 20"/>
                                  <a:gd name="T2" fmla="*/ 119 w 131"/>
                                  <a:gd name="T3" fmla="*/ 13 h 20"/>
                                  <a:gd name="T4" fmla="*/ 0 w 131"/>
                                  <a:gd name="T5" fmla="*/ 19 h 20"/>
                                  <a:gd name="T6" fmla="*/ 10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10"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41" name="Freeform 81"/>
                              <p:cNvSpPr>
                                <a:spLocks/>
                              </p:cNvSpPr>
                              <p:nvPr/>
                            </p:nvSpPr>
                            <p:spPr bwMode="auto">
                              <a:xfrm>
                                <a:off x="2492" y="3466"/>
                                <a:ext cx="36" cy="65"/>
                              </a:xfrm>
                              <a:custGeom>
                                <a:avLst/>
                                <a:gdLst>
                                  <a:gd name="T0" fmla="*/ 35 w 36"/>
                                  <a:gd name="T1" fmla="*/ 49 h 64"/>
                                  <a:gd name="T2" fmla="*/ 25 w 36"/>
                                  <a:gd name="T3" fmla="*/ 63 h 64"/>
                                  <a:gd name="T4" fmla="*/ 0 w 36"/>
                                  <a:gd name="T5" fmla="*/ 14 h 64"/>
                                  <a:gd name="T6" fmla="*/ 9 w 36"/>
                                  <a:gd name="T7" fmla="*/ 0 h 64"/>
                                  <a:gd name="T8" fmla="*/ 35 w 36"/>
                                  <a:gd name="T9" fmla="*/ 49 h 64"/>
                                </a:gdLst>
                                <a:ahLst/>
                                <a:cxnLst>
                                  <a:cxn ang="0">
                                    <a:pos x="T0" y="T1"/>
                                  </a:cxn>
                                  <a:cxn ang="0">
                                    <a:pos x="T2" y="T3"/>
                                  </a:cxn>
                                  <a:cxn ang="0">
                                    <a:pos x="T4" y="T5"/>
                                  </a:cxn>
                                  <a:cxn ang="0">
                                    <a:pos x="T6" y="T7"/>
                                  </a:cxn>
                                  <a:cxn ang="0">
                                    <a:pos x="T8" y="T9"/>
                                  </a:cxn>
                                </a:cxnLst>
                                <a:rect l="0" t="0" r="r" b="b"/>
                                <a:pathLst>
                                  <a:path w="36" h="64">
                                    <a:moveTo>
                                      <a:pt x="35" y="49"/>
                                    </a:moveTo>
                                    <a:lnTo>
                                      <a:pt x="25" y="63"/>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442" name="Freeform 82"/>
                            <p:cNvSpPr>
                              <a:spLocks/>
                            </p:cNvSpPr>
                            <p:nvPr/>
                          </p:nvSpPr>
                          <p:spPr bwMode="auto">
                            <a:xfrm>
                              <a:off x="2595" y="3462"/>
                              <a:ext cx="25" cy="49"/>
                            </a:xfrm>
                            <a:custGeom>
                              <a:avLst/>
                              <a:gdLst>
                                <a:gd name="T0" fmla="*/ 0 w 25"/>
                                <a:gd name="T1" fmla="*/ 0 h 49"/>
                                <a:gd name="T2" fmla="*/ 24 w 25"/>
                                <a:gd name="T3" fmla="*/ 48 h 49"/>
                              </a:gdLst>
                              <a:ahLst/>
                              <a:cxnLst>
                                <a:cxn ang="0">
                                  <a:pos x="T0" y="T1"/>
                                </a:cxn>
                                <a:cxn ang="0">
                                  <a:pos x="T2" y="T3"/>
                                </a:cxn>
                              </a:cxnLst>
                              <a:rect l="0" t="0" r="r" b="b"/>
                              <a:pathLst>
                                <a:path w="25" h="49">
                                  <a:moveTo>
                                    <a:pt x="0" y="0"/>
                                  </a:moveTo>
                                  <a:lnTo>
                                    <a:pt x="24"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43" name="Oval 83"/>
                            <p:cNvSpPr>
                              <a:spLocks noChangeArrowheads="1"/>
                            </p:cNvSpPr>
                            <p:nvPr/>
                          </p:nvSpPr>
                          <p:spPr bwMode="auto">
                            <a:xfrm>
                              <a:off x="2615" y="3474"/>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444" name="Oval 84"/>
                            <p:cNvSpPr>
                              <a:spLocks noChangeArrowheads="1"/>
                            </p:cNvSpPr>
                            <p:nvPr/>
                          </p:nvSpPr>
                          <p:spPr bwMode="auto">
                            <a:xfrm>
                              <a:off x="2625" y="3492"/>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3736" name="Group 85"/>
                          <p:cNvGrpSpPr>
                            <a:grpSpLocks/>
                          </p:cNvGrpSpPr>
                          <p:nvPr/>
                        </p:nvGrpSpPr>
                        <p:grpSpPr bwMode="auto">
                          <a:xfrm>
                            <a:off x="2521" y="3524"/>
                            <a:ext cx="156" cy="69"/>
                            <a:chOff x="2521" y="3524"/>
                            <a:chExt cx="156" cy="69"/>
                          </a:xfrm>
                        </p:grpSpPr>
                        <p:grpSp>
                          <p:nvGrpSpPr>
                            <p:cNvPr id="23753" name="Group 86"/>
                            <p:cNvGrpSpPr>
                              <a:grpSpLocks/>
                            </p:cNvGrpSpPr>
                            <p:nvPr/>
                          </p:nvGrpSpPr>
                          <p:grpSpPr bwMode="auto">
                            <a:xfrm>
                              <a:off x="2521" y="3524"/>
                              <a:ext cx="156" cy="69"/>
                              <a:chOff x="2521" y="3524"/>
                              <a:chExt cx="156" cy="69"/>
                            </a:xfrm>
                          </p:grpSpPr>
                          <p:sp>
                            <p:nvSpPr>
                              <p:cNvPr id="143447" name="Freeform 87"/>
                              <p:cNvSpPr>
                                <a:spLocks/>
                              </p:cNvSpPr>
                              <p:nvPr/>
                            </p:nvSpPr>
                            <p:spPr bwMode="auto">
                              <a:xfrm>
                                <a:off x="2529" y="3525"/>
                                <a:ext cx="148" cy="55"/>
                              </a:xfrm>
                              <a:custGeom>
                                <a:avLst/>
                                <a:gdLst>
                                  <a:gd name="T0" fmla="*/ 147 w 148"/>
                                  <a:gd name="T1" fmla="*/ 48 h 55"/>
                                  <a:gd name="T2" fmla="*/ 26 w 148"/>
                                  <a:gd name="T3" fmla="*/ 54 h 55"/>
                                  <a:gd name="T4" fmla="*/ 0 w 148"/>
                                  <a:gd name="T5" fmla="*/ 5 h 55"/>
                                  <a:gd name="T6" fmla="*/ 122 w 148"/>
                                  <a:gd name="T7" fmla="*/ 0 h 55"/>
                                  <a:gd name="T8" fmla="*/ 147 w 148"/>
                                  <a:gd name="T9" fmla="*/ 48 h 55"/>
                                </a:gdLst>
                                <a:ahLst/>
                                <a:cxnLst>
                                  <a:cxn ang="0">
                                    <a:pos x="T0" y="T1"/>
                                  </a:cxn>
                                  <a:cxn ang="0">
                                    <a:pos x="T2" y="T3"/>
                                  </a:cxn>
                                  <a:cxn ang="0">
                                    <a:pos x="T4" y="T5"/>
                                  </a:cxn>
                                  <a:cxn ang="0">
                                    <a:pos x="T6" y="T7"/>
                                  </a:cxn>
                                  <a:cxn ang="0">
                                    <a:pos x="T8" y="T9"/>
                                  </a:cxn>
                                </a:cxnLst>
                                <a:rect l="0" t="0" r="r" b="b"/>
                                <a:pathLst>
                                  <a:path w="148" h="55">
                                    <a:moveTo>
                                      <a:pt x="147" y="48"/>
                                    </a:moveTo>
                                    <a:lnTo>
                                      <a:pt x="26" y="54"/>
                                    </a:lnTo>
                                    <a:lnTo>
                                      <a:pt x="0" y="5"/>
                                    </a:lnTo>
                                    <a:lnTo>
                                      <a:pt x="122" y="0"/>
                                    </a:lnTo>
                                    <a:lnTo>
                                      <a:pt x="147"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48" name="Freeform 88"/>
                              <p:cNvSpPr>
                                <a:spLocks/>
                              </p:cNvSpPr>
                              <p:nvPr/>
                            </p:nvSpPr>
                            <p:spPr bwMode="auto">
                              <a:xfrm>
                                <a:off x="2546" y="3573"/>
                                <a:ext cx="130" cy="20"/>
                              </a:xfrm>
                              <a:custGeom>
                                <a:avLst/>
                                <a:gdLst>
                                  <a:gd name="T0" fmla="*/ 130 w 131"/>
                                  <a:gd name="T1" fmla="*/ 0 h 20"/>
                                  <a:gd name="T2" fmla="*/ 119 w 131"/>
                                  <a:gd name="T3" fmla="*/ 13 h 20"/>
                                  <a:gd name="T4" fmla="*/ 0 w 131"/>
                                  <a:gd name="T5" fmla="*/ 19 h 20"/>
                                  <a:gd name="T6" fmla="*/ 9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9"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49" name="Freeform 89"/>
                              <p:cNvSpPr>
                                <a:spLocks/>
                              </p:cNvSpPr>
                              <p:nvPr/>
                            </p:nvSpPr>
                            <p:spPr bwMode="auto">
                              <a:xfrm>
                                <a:off x="2521" y="3530"/>
                                <a:ext cx="35" cy="64"/>
                              </a:xfrm>
                              <a:custGeom>
                                <a:avLst/>
                                <a:gdLst>
                                  <a:gd name="T0" fmla="*/ 34 w 35"/>
                                  <a:gd name="T1" fmla="*/ 49 h 64"/>
                                  <a:gd name="T2" fmla="*/ 25 w 35"/>
                                  <a:gd name="T3" fmla="*/ 63 h 64"/>
                                  <a:gd name="T4" fmla="*/ 0 w 35"/>
                                  <a:gd name="T5" fmla="*/ 14 h 64"/>
                                  <a:gd name="T6" fmla="*/ 8 w 35"/>
                                  <a:gd name="T7" fmla="*/ 0 h 64"/>
                                  <a:gd name="T8" fmla="*/ 34 w 35"/>
                                  <a:gd name="T9" fmla="*/ 49 h 64"/>
                                </a:gdLst>
                                <a:ahLst/>
                                <a:cxnLst>
                                  <a:cxn ang="0">
                                    <a:pos x="T0" y="T1"/>
                                  </a:cxn>
                                  <a:cxn ang="0">
                                    <a:pos x="T2" y="T3"/>
                                  </a:cxn>
                                  <a:cxn ang="0">
                                    <a:pos x="T4" y="T5"/>
                                  </a:cxn>
                                  <a:cxn ang="0">
                                    <a:pos x="T6" y="T7"/>
                                  </a:cxn>
                                  <a:cxn ang="0">
                                    <a:pos x="T8" y="T9"/>
                                  </a:cxn>
                                </a:cxnLst>
                                <a:rect l="0" t="0" r="r" b="b"/>
                                <a:pathLst>
                                  <a:path w="35" h="64">
                                    <a:moveTo>
                                      <a:pt x="34" y="49"/>
                                    </a:moveTo>
                                    <a:lnTo>
                                      <a:pt x="25" y="63"/>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450" name="Freeform 90"/>
                            <p:cNvSpPr>
                              <a:spLocks/>
                            </p:cNvSpPr>
                            <p:nvPr/>
                          </p:nvSpPr>
                          <p:spPr bwMode="auto">
                            <a:xfrm>
                              <a:off x="2623" y="3526"/>
                              <a:ext cx="26" cy="48"/>
                            </a:xfrm>
                            <a:custGeom>
                              <a:avLst/>
                              <a:gdLst>
                                <a:gd name="T0" fmla="*/ 0 w 26"/>
                                <a:gd name="T1" fmla="*/ 0 h 49"/>
                                <a:gd name="T2" fmla="*/ 25 w 26"/>
                                <a:gd name="T3" fmla="*/ 48 h 49"/>
                              </a:gdLst>
                              <a:ahLst/>
                              <a:cxnLst>
                                <a:cxn ang="0">
                                  <a:pos x="T0" y="T1"/>
                                </a:cxn>
                                <a:cxn ang="0">
                                  <a:pos x="T2" y="T3"/>
                                </a:cxn>
                              </a:cxnLst>
                              <a:rect l="0" t="0" r="r" b="b"/>
                              <a:pathLst>
                                <a:path w="26" h="49">
                                  <a:moveTo>
                                    <a:pt x="0" y="0"/>
                                  </a:moveTo>
                                  <a:lnTo>
                                    <a:pt x="25"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51" name="Oval 91"/>
                            <p:cNvSpPr>
                              <a:spLocks noChangeArrowheads="1"/>
                            </p:cNvSpPr>
                            <p:nvPr/>
                          </p:nvSpPr>
                          <p:spPr bwMode="auto">
                            <a:xfrm>
                              <a:off x="2644" y="3536"/>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452" name="Oval 92"/>
                            <p:cNvSpPr>
                              <a:spLocks noChangeArrowheads="1"/>
                            </p:cNvSpPr>
                            <p:nvPr/>
                          </p:nvSpPr>
                          <p:spPr bwMode="auto">
                            <a:xfrm>
                              <a:off x="2653" y="3556"/>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3737" name="Group 93"/>
                          <p:cNvGrpSpPr>
                            <a:grpSpLocks/>
                          </p:cNvGrpSpPr>
                          <p:nvPr/>
                        </p:nvGrpSpPr>
                        <p:grpSpPr bwMode="auto">
                          <a:xfrm>
                            <a:off x="2551" y="3585"/>
                            <a:ext cx="156" cy="70"/>
                            <a:chOff x="2551" y="3585"/>
                            <a:chExt cx="156" cy="70"/>
                          </a:xfrm>
                        </p:grpSpPr>
                        <p:grpSp>
                          <p:nvGrpSpPr>
                            <p:cNvPr id="23746" name="Group 94"/>
                            <p:cNvGrpSpPr>
                              <a:grpSpLocks/>
                            </p:cNvGrpSpPr>
                            <p:nvPr/>
                          </p:nvGrpSpPr>
                          <p:grpSpPr bwMode="auto">
                            <a:xfrm>
                              <a:off x="2551" y="3585"/>
                              <a:ext cx="156" cy="70"/>
                              <a:chOff x="2551" y="3585"/>
                              <a:chExt cx="156" cy="70"/>
                            </a:xfrm>
                          </p:grpSpPr>
                          <p:sp>
                            <p:nvSpPr>
                              <p:cNvPr id="143455" name="Freeform 95"/>
                              <p:cNvSpPr>
                                <a:spLocks/>
                              </p:cNvSpPr>
                              <p:nvPr/>
                            </p:nvSpPr>
                            <p:spPr bwMode="auto">
                              <a:xfrm>
                                <a:off x="2559" y="3585"/>
                                <a:ext cx="148" cy="56"/>
                              </a:xfrm>
                              <a:custGeom>
                                <a:avLst/>
                                <a:gdLst>
                                  <a:gd name="T0" fmla="*/ 147 w 148"/>
                                  <a:gd name="T1" fmla="*/ 49 h 56"/>
                                  <a:gd name="T2" fmla="*/ 26 w 148"/>
                                  <a:gd name="T3" fmla="*/ 55 h 56"/>
                                  <a:gd name="T4" fmla="*/ 0 w 148"/>
                                  <a:gd name="T5" fmla="*/ 6 h 56"/>
                                  <a:gd name="T6" fmla="*/ 122 w 148"/>
                                  <a:gd name="T7" fmla="*/ 0 h 56"/>
                                  <a:gd name="T8" fmla="*/ 147 w 148"/>
                                  <a:gd name="T9" fmla="*/ 49 h 56"/>
                                </a:gdLst>
                                <a:ahLst/>
                                <a:cxnLst>
                                  <a:cxn ang="0">
                                    <a:pos x="T0" y="T1"/>
                                  </a:cxn>
                                  <a:cxn ang="0">
                                    <a:pos x="T2" y="T3"/>
                                  </a:cxn>
                                  <a:cxn ang="0">
                                    <a:pos x="T4" y="T5"/>
                                  </a:cxn>
                                  <a:cxn ang="0">
                                    <a:pos x="T6" y="T7"/>
                                  </a:cxn>
                                  <a:cxn ang="0">
                                    <a:pos x="T8" y="T9"/>
                                  </a:cxn>
                                </a:cxnLst>
                                <a:rect l="0" t="0" r="r" b="b"/>
                                <a:pathLst>
                                  <a:path w="148" h="56">
                                    <a:moveTo>
                                      <a:pt x="147" y="49"/>
                                    </a:moveTo>
                                    <a:lnTo>
                                      <a:pt x="26" y="55"/>
                                    </a:lnTo>
                                    <a:lnTo>
                                      <a:pt x="0" y="6"/>
                                    </a:lnTo>
                                    <a:lnTo>
                                      <a:pt x="122" y="0"/>
                                    </a:lnTo>
                                    <a:lnTo>
                                      <a:pt x="147"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56" name="Freeform 96"/>
                              <p:cNvSpPr>
                                <a:spLocks/>
                              </p:cNvSpPr>
                              <p:nvPr/>
                            </p:nvSpPr>
                            <p:spPr bwMode="auto">
                              <a:xfrm>
                                <a:off x="2576" y="3635"/>
                                <a:ext cx="130" cy="21"/>
                              </a:xfrm>
                              <a:custGeom>
                                <a:avLst/>
                                <a:gdLst>
                                  <a:gd name="T0" fmla="*/ 130 w 131"/>
                                  <a:gd name="T1" fmla="*/ 0 h 21"/>
                                  <a:gd name="T2" fmla="*/ 119 w 131"/>
                                  <a:gd name="T3" fmla="*/ 13 h 21"/>
                                  <a:gd name="T4" fmla="*/ 0 w 131"/>
                                  <a:gd name="T5" fmla="*/ 20 h 21"/>
                                  <a:gd name="T6" fmla="*/ 9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9"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57" name="Freeform 97"/>
                              <p:cNvSpPr>
                                <a:spLocks/>
                              </p:cNvSpPr>
                              <p:nvPr/>
                            </p:nvSpPr>
                            <p:spPr bwMode="auto">
                              <a:xfrm>
                                <a:off x="2551" y="3590"/>
                                <a:ext cx="35" cy="66"/>
                              </a:xfrm>
                              <a:custGeom>
                                <a:avLst/>
                                <a:gdLst>
                                  <a:gd name="T0" fmla="*/ 34 w 35"/>
                                  <a:gd name="T1" fmla="*/ 49 h 65"/>
                                  <a:gd name="T2" fmla="*/ 25 w 35"/>
                                  <a:gd name="T3" fmla="*/ 64 h 65"/>
                                  <a:gd name="T4" fmla="*/ 0 w 35"/>
                                  <a:gd name="T5" fmla="*/ 14 h 65"/>
                                  <a:gd name="T6" fmla="*/ 8 w 35"/>
                                  <a:gd name="T7" fmla="*/ 0 h 65"/>
                                  <a:gd name="T8" fmla="*/ 34 w 35"/>
                                  <a:gd name="T9" fmla="*/ 49 h 65"/>
                                </a:gdLst>
                                <a:ahLst/>
                                <a:cxnLst>
                                  <a:cxn ang="0">
                                    <a:pos x="T0" y="T1"/>
                                  </a:cxn>
                                  <a:cxn ang="0">
                                    <a:pos x="T2" y="T3"/>
                                  </a:cxn>
                                  <a:cxn ang="0">
                                    <a:pos x="T4" y="T5"/>
                                  </a:cxn>
                                  <a:cxn ang="0">
                                    <a:pos x="T6" y="T7"/>
                                  </a:cxn>
                                  <a:cxn ang="0">
                                    <a:pos x="T8" y="T9"/>
                                  </a:cxn>
                                </a:cxnLst>
                                <a:rect l="0" t="0" r="r" b="b"/>
                                <a:pathLst>
                                  <a:path w="35" h="65">
                                    <a:moveTo>
                                      <a:pt x="34" y="49"/>
                                    </a:moveTo>
                                    <a:lnTo>
                                      <a:pt x="25" y="64"/>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458" name="Freeform 98"/>
                            <p:cNvSpPr>
                              <a:spLocks/>
                            </p:cNvSpPr>
                            <p:nvPr/>
                          </p:nvSpPr>
                          <p:spPr bwMode="auto">
                            <a:xfrm>
                              <a:off x="2653" y="3587"/>
                              <a:ext cx="26" cy="48"/>
                            </a:xfrm>
                            <a:custGeom>
                              <a:avLst/>
                              <a:gdLst>
                                <a:gd name="T0" fmla="*/ 0 w 26"/>
                                <a:gd name="T1" fmla="*/ 0 h 48"/>
                                <a:gd name="T2" fmla="*/ 25 w 26"/>
                                <a:gd name="T3" fmla="*/ 47 h 48"/>
                              </a:gdLst>
                              <a:ahLst/>
                              <a:cxnLst>
                                <a:cxn ang="0">
                                  <a:pos x="T0" y="T1"/>
                                </a:cxn>
                                <a:cxn ang="0">
                                  <a:pos x="T2" y="T3"/>
                                </a:cxn>
                              </a:cxnLst>
                              <a:rect l="0" t="0" r="r" b="b"/>
                              <a:pathLst>
                                <a:path w="26" h="48">
                                  <a:moveTo>
                                    <a:pt x="0" y="0"/>
                                  </a:moveTo>
                                  <a:lnTo>
                                    <a:pt x="25"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59" name="Oval 99"/>
                            <p:cNvSpPr>
                              <a:spLocks noChangeArrowheads="1"/>
                            </p:cNvSpPr>
                            <p:nvPr/>
                          </p:nvSpPr>
                          <p:spPr bwMode="auto">
                            <a:xfrm>
                              <a:off x="2674" y="3599"/>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460" name="Oval 100"/>
                            <p:cNvSpPr>
                              <a:spLocks noChangeArrowheads="1"/>
                            </p:cNvSpPr>
                            <p:nvPr/>
                          </p:nvSpPr>
                          <p:spPr bwMode="auto">
                            <a:xfrm>
                              <a:off x="2683" y="3616"/>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3738" name="Group 101"/>
                          <p:cNvGrpSpPr>
                            <a:grpSpLocks/>
                          </p:cNvGrpSpPr>
                          <p:nvPr/>
                        </p:nvGrpSpPr>
                        <p:grpSpPr bwMode="auto">
                          <a:xfrm>
                            <a:off x="2579" y="3648"/>
                            <a:ext cx="156" cy="70"/>
                            <a:chOff x="2579" y="3648"/>
                            <a:chExt cx="156" cy="70"/>
                          </a:xfrm>
                        </p:grpSpPr>
                        <p:grpSp>
                          <p:nvGrpSpPr>
                            <p:cNvPr id="23739" name="Group 102"/>
                            <p:cNvGrpSpPr>
                              <a:grpSpLocks/>
                            </p:cNvGrpSpPr>
                            <p:nvPr/>
                          </p:nvGrpSpPr>
                          <p:grpSpPr bwMode="auto">
                            <a:xfrm>
                              <a:off x="2579" y="3648"/>
                              <a:ext cx="156" cy="70"/>
                              <a:chOff x="2579" y="3648"/>
                              <a:chExt cx="156" cy="70"/>
                            </a:xfrm>
                          </p:grpSpPr>
                          <p:sp>
                            <p:nvSpPr>
                              <p:cNvPr id="143463" name="Freeform 103"/>
                              <p:cNvSpPr>
                                <a:spLocks/>
                              </p:cNvSpPr>
                              <p:nvPr/>
                            </p:nvSpPr>
                            <p:spPr bwMode="auto">
                              <a:xfrm>
                                <a:off x="2588" y="3648"/>
                                <a:ext cx="147" cy="56"/>
                              </a:xfrm>
                              <a:custGeom>
                                <a:avLst/>
                                <a:gdLst>
                                  <a:gd name="T0" fmla="*/ 146 w 147"/>
                                  <a:gd name="T1" fmla="*/ 49 h 56"/>
                                  <a:gd name="T2" fmla="*/ 26 w 147"/>
                                  <a:gd name="T3" fmla="*/ 55 h 56"/>
                                  <a:gd name="T4" fmla="*/ 0 w 147"/>
                                  <a:gd name="T5" fmla="*/ 6 h 56"/>
                                  <a:gd name="T6" fmla="*/ 121 w 147"/>
                                  <a:gd name="T7" fmla="*/ 0 h 56"/>
                                  <a:gd name="T8" fmla="*/ 146 w 147"/>
                                  <a:gd name="T9" fmla="*/ 49 h 56"/>
                                </a:gdLst>
                                <a:ahLst/>
                                <a:cxnLst>
                                  <a:cxn ang="0">
                                    <a:pos x="T0" y="T1"/>
                                  </a:cxn>
                                  <a:cxn ang="0">
                                    <a:pos x="T2" y="T3"/>
                                  </a:cxn>
                                  <a:cxn ang="0">
                                    <a:pos x="T4" y="T5"/>
                                  </a:cxn>
                                  <a:cxn ang="0">
                                    <a:pos x="T6" y="T7"/>
                                  </a:cxn>
                                  <a:cxn ang="0">
                                    <a:pos x="T8" y="T9"/>
                                  </a:cxn>
                                </a:cxnLst>
                                <a:rect l="0" t="0" r="r" b="b"/>
                                <a:pathLst>
                                  <a:path w="147" h="56">
                                    <a:moveTo>
                                      <a:pt x="146" y="49"/>
                                    </a:moveTo>
                                    <a:lnTo>
                                      <a:pt x="26" y="55"/>
                                    </a:lnTo>
                                    <a:lnTo>
                                      <a:pt x="0" y="6"/>
                                    </a:lnTo>
                                    <a:lnTo>
                                      <a:pt x="121" y="0"/>
                                    </a:lnTo>
                                    <a:lnTo>
                                      <a:pt x="146"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64" name="Freeform 104"/>
                              <p:cNvSpPr>
                                <a:spLocks/>
                              </p:cNvSpPr>
                              <p:nvPr/>
                            </p:nvSpPr>
                            <p:spPr bwMode="auto">
                              <a:xfrm>
                                <a:off x="2604" y="3697"/>
                                <a:ext cx="130" cy="21"/>
                              </a:xfrm>
                              <a:custGeom>
                                <a:avLst/>
                                <a:gdLst>
                                  <a:gd name="T0" fmla="*/ 130 w 131"/>
                                  <a:gd name="T1" fmla="*/ 0 h 21"/>
                                  <a:gd name="T2" fmla="*/ 119 w 131"/>
                                  <a:gd name="T3" fmla="*/ 13 h 21"/>
                                  <a:gd name="T4" fmla="*/ 0 w 131"/>
                                  <a:gd name="T5" fmla="*/ 20 h 21"/>
                                  <a:gd name="T6" fmla="*/ 10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10"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65" name="Freeform 105"/>
                              <p:cNvSpPr>
                                <a:spLocks/>
                              </p:cNvSpPr>
                              <p:nvPr/>
                            </p:nvSpPr>
                            <p:spPr bwMode="auto">
                              <a:xfrm>
                                <a:off x="2579" y="3653"/>
                                <a:ext cx="36" cy="66"/>
                              </a:xfrm>
                              <a:custGeom>
                                <a:avLst/>
                                <a:gdLst>
                                  <a:gd name="T0" fmla="*/ 35 w 36"/>
                                  <a:gd name="T1" fmla="*/ 49 h 65"/>
                                  <a:gd name="T2" fmla="*/ 25 w 36"/>
                                  <a:gd name="T3" fmla="*/ 64 h 65"/>
                                  <a:gd name="T4" fmla="*/ 0 w 36"/>
                                  <a:gd name="T5" fmla="*/ 14 h 65"/>
                                  <a:gd name="T6" fmla="*/ 9 w 36"/>
                                  <a:gd name="T7" fmla="*/ 0 h 65"/>
                                  <a:gd name="T8" fmla="*/ 35 w 36"/>
                                  <a:gd name="T9" fmla="*/ 49 h 65"/>
                                </a:gdLst>
                                <a:ahLst/>
                                <a:cxnLst>
                                  <a:cxn ang="0">
                                    <a:pos x="T0" y="T1"/>
                                  </a:cxn>
                                  <a:cxn ang="0">
                                    <a:pos x="T2" y="T3"/>
                                  </a:cxn>
                                  <a:cxn ang="0">
                                    <a:pos x="T4" y="T5"/>
                                  </a:cxn>
                                  <a:cxn ang="0">
                                    <a:pos x="T6" y="T7"/>
                                  </a:cxn>
                                  <a:cxn ang="0">
                                    <a:pos x="T8" y="T9"/>
                                  </a:cxn>
                                </a:cxnLst>
                                <a:rect l="0" t="0" r="r" b="b"/>
                                <a:pathLst>
                                  <a:path w="36" h="65">
                                    <a:moveTo>
                                      <a:pt x="35" y="49"/>
                                    </a:moveTo>
                                    <a:lnTo>
                                      <a:pt x="25" y="64"/>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466" name="Freeform 106"/>
                            <p:cNvSpPr>
                              <a:spLocks/>
                            </p:cNvSpPr>
                            <p:nvPr/>
                          </p:nvSpPr>
                          <p:spPr bwMode="auto">
                            <a:xfrm>
                              <a:off x="2682" y="3650"/>
                              <a:ext cx="25" cy="48"/>
                            </a:xfrm>
                            <a:custGeom>
                              <a:avLst/>
                              <a:gdLst>
                                <a:gd name="T0" fmla="*/ 0 w 25"/>
                                <a:gd name="T1" fmla="*/ 0 h 48"/>
                                <a:gd name="T2" fmla="*/ 24 w 25"/>
                                <a:gd name="T3" fmla="*/ 47 h 48"/>
                              </a:gdLst>
                              <a:ahLst/>
                              <a:cxnLst>
                                <a:cxn ang="0">
                                  <a:pos x="T0" y="T1"/>
                                </a:cxn>
                                <a:cxn ang="0">
                                  <a:pos x="T2" y="T3"/>
                                </a:cxn>
                              </a:cxnLst>
                              <a:rect l="0" t="0" r="r" b="b"/>
                              <a:pathLst>
                                <a:path w="25" h="48">
                                  <a:moveTo>
                                    <a:pt x="0" y="0"/>
                                  </a:moveTo>
                                  <a:lnTo>
                                    <a:pt x="24"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67" name="Oval 107"/>
                            <p:cNvSpPr>
                              <a:spLocks noChangeArrowheads="1"/>
                            </p:cNvSpPr>
                            <p:nvPr/>
                          </p:nvSpPr>
                          <p:spPr bwMode="auto">
                            <a:xfrm>
                              <a:off x="2702" y="3662"/>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468" name="Oval 108"/>
                            <p:cNvSpPr>
                              <a:spLocks noChangeArrowheads="1"/>
                            </p:cNvSpPr>
                            <p:nvPr/>
                          </p:nvSpPr>
                          <p:spPr bwMode="auto">
                            <a:xfrm>
                              <a:off x="2712" y="3679"/>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grpSp>
                      <p:nvGrpSpPr>
                        <p:cNvPr id="23666" name="Group 109"/>
                        <p:cNvGrpSpPr>
                          <a:grpSpLocks/>
                        </p:cNvGrpSpPr>
                        <p:nvPr/>
                      </p:nvGrpSpPr>
                      <p:grpSpPr bwMode="auto">
                        <a:xfrm>
                          <a:off x="2242" y="3224"/>
                          <a:ext cx="358" cy="504"/>
                          <a:chOff x="2242" y="3224"/>
                          <a:chExt cx="358" cy="504"/>
                        </a:xfrm>
                      </p:grpSpPr>
                      <p:grpSp>
                        <p:nvGrpSpPr>
                          <p:cNvPr id="23667" name="Group 110"/>
                          <p:cNvGrpSpPr>
                            <a:grpSpLocks/>
                          </p:cNvGrpSpPr>
                          <p:nvPr/>
                        </p:nvGrpSpPr>
                        <p:grpSpPr bwMode="auto">
                          <a:xfrm>
                            <a:off x="2242" y="3224"/>
                            <a:ext cx="156" cy="70"/>
                            <a:chOff x="2242" y="3224"/>
                            <a:chExt cx="156" cy="70"/>
                          </a:xfrm>
                        </p:grpSpPr>
                        <p:grpSp>
                          <p:nvGrpSpPr>
                            <p:cNvPr id="23724" name="Group 111"/>
                            <p:cNvGrpSpPr>
                              <a:grpSpLocks/>
                            </p:cNvGrpSpPr>
                            <p:nvPr/>
                          </p:nvGrpSpPr>
                          <p:grpSpPr bwMode="auto">
                            <a:xfrm>
                              <a:off x="2242" y="3224"/>
                              <a:ext cx="156" cy="70"/>
                              <a:chOff x="2242" y="3224"/>
                              <a:chExt cx="156" cy="70"/>
                            </a:xfrm>
                          </p:grpSpPr>
                          <p:sp>
                            <p:nvSpPr>
                              <p:cNvPr id="143472" name="Freeform 112"/>
                              <p:cNvSpPr>
                                <a:spLocks/>
                              </p:cNvSpPr>
                              <p:nvPr/>
                            </p:nvSpPr>
                            <p:spPr bwMode="auto">
                              <a:xfrm>
                                <a:off x="2250" y="3224"/>
                                <a:ext cx="148" cy="56"/>
                              </a:xfrm>
                              <a:custGeom>
                                <a:avLst/>
                                <a:gdLst>
                                  <a:gd name="T0" fmla="*/ 147 w 148"/>
                                  <a:gd name="T1" fmla="*/ 49 h 56"/>
                                  <a:gd name="T2" fmla="*/ 26 w 148"/>
                                  <a:gd name="T3" fmla="*/ 55 h 56"/>
                                  <a:gd name="T4" fmla="*/ 0 w 148"/>
                                  <a:gd name="T5" fmla="*/ 6 h 56"/>
                                  <a:gd name="T6" fmla="*/ 122 w 148"/>
                                  <a:gd name="T7" fmla="*/ 0 h 56"/>
                                  <a:gd name="T8" fmla="*/ 147 w 148"/>
                                  <a:gd name="T9" fmla="*/ 49 h 56"/>
                                </a:gdLst>
                                <a:ahLst/>
                                <a:cxnLst>
                                  <a:cxn ang="0">
                                    <a:pos x="T0" y="T1"/>
                                  </a:cxn>
                                  <a:cxn ang="0">
                                    <a:pos x="T2" y="T3"/>
                                  </a:cxn>
                                  <a:cxn ang="0">
                                    <a:pos x="T4" y="T5"/>
                                  </a:cxn>
                                  <a:cxn ang="0">
                                    <a:pos x="T6" y="T7"/>
                                  </a:cxn>
                                  <a:cxn ang="0">
                                    <a:pos x="T8" y="T9"/>
                                  </a:cxn>
                                </a:cxnLst>
                                <a:rect l="0" t="0" r="r" b="b"/>
                                <a:pathLst>
                                  <a:path w="148" h="56">
                                    <a:moveTo>
                                      <a:pt x="147" y="49"/>
                                    </a:moveTo>
                                    <a:lnTo>
                                      <a:pt x="26" y="55"/>
                                    </a:lnTo>
                                    <a:lnTo>
                                      <a:pt x="0" y="6"/>
                                    </a:lnTo>
                                    <a:lnTo>
                                      <a:pt x="122" y="0"/>
                                    </a:lnTo>
                                    <a:lnTo>
                                      <a:pt x="147"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73" name="Freeform 113"/>
                              <p:cNvSpPr>
                                <a:spLocks/>
                              </p:cNvSpPr>
                              <p:nvPr/>
                            </p:nvSpPr>
                            <p:spPr bwMode="auto">
                              <a:xfrm>
                                <a:off x="2267" y="3273"/>
                                <a:ext cx="130" cy="21"/>
                              </a:xfrm>
                              <a:custGeom>
                                <a:avLst/>
                                <a:gdLst>
                                  <a:gd name="T0" fmla="*/ 130 w 131"/>
                                  <a:gd name="T1" fmla="*/ 0 h 21"/>
                                  <a:gd name="T2" fmla="*/ 119 w 131"/>
                                  <a:gd name="T3" fmla="*/ 13 h 21"/>
                                  <a:gd name="T4" fmla="*/ 0 w 131"/>
                                  <a:gd name="T5" fmla="*/ 20 h 21"/>
                                  <a:gd name="T6" fmla="*/ 9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9"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74" name="Freeform 114"/>
                              <p:cNvSpPr>
                                <a:spLocks/>
                              </p:cNvSpPr>
                              <p:nvPr/>
                            </p:nvSpPr>
                            <p:spPr bwMode="auto">
                              <a:xfrm>
                                <a:off x="2242" y="3229"/>
                                <a:ext cx="35" cy="66"/>
                              </a:xfrm>
                              <a:custGeom>
                                <a:avLst/>
                                <a:gdLst>
                                  <a:gd name="T0" fmla="*/ 34 w 35"/>
                                  <a:gd name="T1" fmla="*/ 49 h 65"/>
                                  <a:gd name="T2" fmla="*/ 25 w 35"/>
                                  <a:gd name="T3" fmla="*/ 64 h 65"/>
                                  <a:gd name="T4" fmla="*/ 0 w 35"/>
                                  <a:gd name="T5" fmla="*/ 14 h 65"/>
                                  <a:gd name="T6" fmla="*/ 8 w 35"/>
                                  <a:gd name="T7" fmla="*/ 0 h 65"/>
                                  <a:gd name="T8" fmla="*/ 34 w 35"/>
                                  <a:gd name="T9" fmla="*/ 49 h 65"/>
                                </a:gdLst>
                                <a:ahLst/>
                                <a:cxnLst>
                                  <a:cxn ang="0">
                                    <a:pos x="T0" y="T1"/>
                                  </a:cxn>
                                  <a:cxn ang="0">
                                    <a:pos x="T2" y="T3"/>
                                  </a:cxn>
                                  <a:cxn ang="0">
                                    <a:pos x="T4" y="T5"/>
                                  </a:cxn>
                                  <a:cxn ang="0">
                                    <a:pos x="T6" y="T7"/>
                                  </a:cxn>
                                  <a:cxn ang="0">
                                    <a:pos x="T8" y="T9"/>
                                  </a:cxn>
                                </a:cxnLst>
                                <a:rect l="0" t="0" r="r" b="b"/>
                                <a:pathLst>
                                  <a:path w="35" h="65">
                                    <a:moveTo>
                                      <a:pt x="34" y="49"/>
                                    </a:moveTo>
                                    <a:lnTo>
                                      <a:pt x="25" y="64"/>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475" name="Freeform 115"/>
                            <p:cNvSpPr>
                              <a:spLocks/>
                            </p:cNvSpPr>
                            <p:nvPr/>
                          </p:nvSpPr>
                          <p:spPr bwMode="auto">
                            <a:xfrm>
                              <a:off x="2344" y="3226"/>
                              <a:ext cx="26" cy="48"/>
                            </a:xfrm>
                            <a:custGeom>
                              <a:avLst/>
                              <a:gdLst>
                                <a:gd name="T0" fmla="*/ 0 w 26"/>
                                <a:gd name="T1" fmla="*/ 0 h 48"/>
                                <a:gd name="T2" fmla="*/ 25 w 26"/>
                                <a:gd name="T3" fmla="*/ 47 h 48"/>
                              </a:gdLst>
                              <a:ahLst/>
                              <a:cxnLst>
                                <a:cxn ang="0">
                                  <a:pos x="T0" y="T1"/>
                                </a:cxn>
                                <a:cxn ang="0">
                                  <a:pos x="T2" y="T3"/>
                                </a:cxn>
                              </a:cxnLst>
                              <a:rect l="0" t="0" r="r" b="b"/>
                              <a:pathLst>
                                <a:path w="26" h="48">
                                  <a:moveTo>
                                    <a:pt x="0" y="0"/>
                                  </a:moveTo>
                                  <a:lnTo>
                                    <a:pt x="25"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76" name="Oval 116"/>
                            <p:cNvSpPr>
                              <a:spLocks noChangeArrowheads="1"/>
                            </p:cNvSpPr>
                            <p:nvPr/>
                          </p:nvSpPr>
                          <p:spPr bwMode="auto">
                            <a:xfrm>
                              <a:off x="2365" y="3237"/>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477" name="Oval 117"/>
                            <p:cNvSpPr>
                              <a:spLocks noChangeArrowheads="1"/>
                            </p:cNvSpPr>
                            <p:nvPr/>
                          </p:nvSpPr>
                          <p:spPr bwMode="auto">
                            <a:xfrm>
                              <a:off x="2374" y="3255"/>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3668" name="Group 118"/>
                          <p:cNvGrpSpPr>
                            <a:grpSpLocks/>
                          </p:cNvGrpSpPr>
                          <p:nvPr/>
                        </p:nvGrpSpPr>
                        <p:grpSpPr bwMode="auto">
                          <a:xfrm>
                            <a:off x="2270" y="3286"/>
                            <a:ext cx="156" cy="69"/>
                            <a:chOff x="2270" y="3286"/>
                            <a:chExt cx="156" cy="69"/>
                          </a:xfrm>
                        </p:grpSpPr>
                        <p:grpSp>
                          <p:nvGrpSpPr>
                            <p:cNvPr id="23717" name="Group 119"/>
                            <p:cNvGrpSpPr>
                              <a:grpSpLocks/>
                            </p:cNvGrpSpPr>
                            <p:nvPr/>
                          </p:nvGrpSpPr>
                          <p:grpSpPr bwMode="auto">
                            <a:xfrm>
                              <a:off x="2270" y="3286"/>
                              <a:ext cx="156" cy="69"/>
                              <a:chOff x="2270" y="3286"/>
                              <a:chExt cx="156" cy="69"/>
                            </a:xfrm>
                          </p:grpSpPr>
                          <p:sp>
                            <p:nvSpPr>
                              <p:cNvPr id="143480" name="Freeform 120"/>
                              <p:cNvSpPr>
                                <a:spLocks/>
                              </p:cNvSpPr>
                              <p:nvPr/>
                            </p:nvSpPr>
                            <p:spPr bwMode="auto">
                              <a:xfrm>
                                <a:off x="2279" y="3286"/>
                                <a:ext cx="147" cy="55"/>
                              </a:xfrm>
                              <a:custGeom>
                                <a:avLst/>
                                <a:gdLst>
                                  <a:gd name="T0" fmla="*/ 146 w 147"/>
                                  <a:gd name="T1" fmla="*/ 48 h 55"/>
                                  <a:gd name="T2" fmla="*/ 26 w 147"/>
                                  <a:gd name="T3" fmla="*/ 54 h 55"/>
                                  <a:gd name="T4" fmla="*/ 0 w 147"/>
                                  <a:gd name="T5" fmla="*/ 5 h 55"/>
                                  <a:gd name="T6" fmla="*/ 121 w 147"/>
                                  <a:gd name="T7" fmla="*/ 0 h 55"/>
                                  <a:gd name="T8" fmla="*/ 146 w 147"/>
                                  <a:gd name="T9" fmla="*/ 48 h 55"/>
                                </a:gdLst>
                                <a:ahLst/>
                                <a:cxnLst>
                                  <a:cxn ang="0">
                                    <a:pos x="T0" y="T1"/>
                                  </a:cxn>
                                  <a:cxn ang="0">
                                    <a:pos x="T2" y="T3"/>
                                  </a:cxn>
                                  <a:cxn ang="0">
                                    <a:pos x="T4" y="T5"/>
                                  </a:cxn>
                                  <a:cxn ang="0">
                                    <a:pos x="T6" y="T7"/>
                                  </a:cxn>
                                  <a:cxn ang="0">
                                    <a:pos x="T8" y="T9"/>
                                  </a:cxn>
                                </a:cxnLst>
                                <a:rect l="0" t="0" r="r" b="b"/>
                                <a:pathLst>
                                  <a:path w="147" h="55">
                                    <a:moveTo>
                                      <a:pt x="146" y="48"/>
                                    </a:moveTo>
                                    <a:lnTo>
                                      <a:pt x="26" y="54"/>
                                    </a:lnTo>
                                    <a:lnTo>
                                      <a:pt x="0" y="5"/>
                                    </a:lnTo>
                                    <a:lnTo>
                                      <a:pt x="121" y="0"/>
                                    </a:lnTo>
                                    <a:lnTo>
                                      <a:pt x="146"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81" name="Freeform 121"/>
                              <p:cNvSpPr>
                                <a:spLocks/>
                              </p:cNvSpPr>
                              <p:nvPr/>
                            </p:nvSpPr>
                            <p:spPr bwMode="auto">
                              <a:xfrm>
                                <a:off x="2295" y="3335"/>
                                <a:ext cx="130" cy="20"/>
                              </a:xfrm>
                              <a:custGeom>
                                <a:avLst/>
                                <a:gdLst>
                                  <a:gd name="T0" fmla="*/ 130 w 131"/>
                                  <a:gd name="T1" fmla="*/ 0 h 20"/>
                                  <a:gd name="T2" fmla="*/ 119 w 131"/>
                                  <a:gd name="T3" fmla="*/ 13 h 20"/>
                                  <a:gd name="T4" fmla="*/ 0 w 131"/>
                                  <a:gd name="T5" fmla="*/ 19 h 20"/>
                                  <a:gd name="T6" fmla="*/ 10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10"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82" name="Freeform 122"/>
                              <p:cNvSpPr>
                                <a:spLocks/>
                              </p:cNvSpPr>
                              <p:nvPr/>
                            </p:nvSpPr>
                            <p:spPr bwMode="auto">
                              <a:xfrm>
                                <a:off x="2270" y="3290"/>
                                <a:ext cx="36" cy="65"/>
                              </a:xfrm>
                              <a:custGeom>
                                <a:avLst/>
                                <a:gdLst>
                                  <a:gd name="T0" fmla="*/ 35 w 36"/>
                                  <a:gd name="T1" fmla="*/ 49 h 64"/>
                                  <a:gd name="T2" fmla="*/ 25 w 36"/>
                                  <a:gd name="T3" fmla="*/ 63 h 64"/>
                                  <a:gd name="T4" fmla="*/ 0 w 36"/>
                                  <a:gd name="T5" fmla="*/ 14 h 64"/>
                                  <a:gd name="T6" fmla="*/ 9 w 36"/>
                                  <a:gd name="T7" fmla="*/ 0 h 64"/>
                                  <a:gd name="T8" fmla="*/ 35 w 36"/>
                                  <a:gd name="T9" fmla="*/ 49 h 64"/>
                                </a:gdLst>
                                <a:ahLst/>
                                <a:cxnLst>
                                  <a:cxn ang="0">
                                    <a:pos x="T0" y="T1"/>
                                  </a:cxn>
                                  <a:cxn ang="0">
                                    <a:pos x="T2" y="T3"/>
                                  </a:cxn>
                                  <a:cxn ang="0">
                                    <a:pos x="T4" y="T5"/>
                                  </a:cxn>
                                  <a:cxn ang="0">
                                    <a:pos x="T6" y="T7"/>
                                  </a:cxn>
                                  <a:cxn ang="0">
                                    <a:pos x="T8" y="T9"/>
                                  </a:cxn>
                                </a:cxnLst>
                                <a:rect l="0" t="0" r="r" b="b"/>
                                <a:pathLst>
                                  <a:path w="36" h="64">
                                    <a:moveTo>
                                      <a:pt x="35" y="49"/>
                                    </a:moveTo>
                                    <a:lnTo>
                                      <a:pt x="25" y="63"/>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483" name="Freeform 123"/>
                            <p:cNvSpPr>
                              <a:spLocks/>
                            </p:cNvSpPr>
                            <p:nvPr/>
                          </p:nvSpPr>
                          <p:spPr bwMode="auto">
                            <a:xfrm>
                              <a:off x="2373" y="3286"/>
                              <a:ext cx="25" cy="49"/>
                            </a:xfrm>
                            <a:custGeom>
                              <a:avLst/>
                              <a:gdLst>
                                <a:gd name="T0" fmla="*/ 0 w 25"/>
                                <a:gd name="T1" fmla="*/ 0 h 49"/>
                                <a:gd name="T2" fmla="*/ 24 w 25"/>
                                <a:gd name="T3" fmla="*/ 48 h 49"/>
                              </a:gdLst>
                              <a:ahLst/>
                              <a:cxnLst>
                                <a:cxn ang="0">
                                  <a:pos x="T0" y="T1"/>
                                </a:cxn>
                                <a:cxn ang="0">
                                  <a:pos x="T2" y="T3"/>
                                </a:cxn>
                              </a:cxnLst>
                              <a:rect l="0" t="0" r="r" b="b"/>
                              <a:pathLst>
                                <a:path w="25" h="49">
                                  <a:moveTo>
                                    <a:pt x="0" y="0"/>
                                  </a:moveTo>
                                  <a:lnTo>
                                    <a:pt x="24"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84" name="Oval 124"/>
                            <p:cNvSpPr>
                              <a:spLocks noChangeArrowheads="1"/>
                            </p:cNvSpPr>
                            <p:nvPr/>
                          </p:nvSpPr>
                          <p:spPr bwMode="auto">
                            <a:xfrm>
                              <a:off x="2393" y="3298"/>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485" name="Oval 125"/>
                            <p:cNvSpPr>
                              <a:spLocks noChangeArrowheads="1"/>
                            </p:cNvSpPr>
                            <p:nvPr/>
                          </p:nvSpPr>
                          <p:spPr bwMode="auto">
                            <a:xfrm>
                              <a:off x="2403" y="3316"/>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3669" name="Group 126"/>
                          <p:cNvGrpSpPr>
                            <a:grpSpLocks/>
                          </p:cNvGrpSpPr>
                          <p:nvPr/>
                        </p:nvGrpSpPr>
                        <p:grpSpPr bwMode="auto">
                          <a:xfrm>
                            <a:off x="2300" y="3349"/>
                            <a:ext cx="156" cy="69"/>
                            <a:chOff x="2300" y="3349"/>
                            <a:chExt cx="156" cy="69"/>
                          </a:xfrm>
                        </p:grpSpPr>
                        <p:grpSp>
                          <p:nvGrpSpPr>
                            <p:cNvPr id="23710" name="Group 127"/>
                            <p:cNvGrpSpPr>
                              <a:grpSpLocks/>
                            </p:cNvGrpSpPr>
                            <p:nvPr/>
                          </p:nvGrpSpPr>
                          <p:grpSpPr bwMode="auto">
                            <a:xfrm>
                              <a:off x="2300" y="3349"/>
                              <a:ext cx="156" cy="69"/>
                              <a:chOff x="2300" y="3349"/>
                              <a:chExt cx="156" cy="69"/>
                            </a:xfrm>
                          </p:grpSpPr>
                          <p:sp>
                            <p:nvSpPr>
                              <p:cNvPr id="143488" name="Freeform 128"/>
                              <p:cNvSpPr>
                                <a:spLocks/>
                              </p:cNvSpPr>
                              <p:nvPr/>
                            </p:nvSpPr>
                            <p:spPr bwMode="auto">
                              <a:xfrm>
                                <a:off x="2309" y="3349"/>
                                <a:ext cx="147" cy="55"/>
                              </a:xfrm>
                              <a:custGeom>
                                <a:avLst/>
                                <a:gdLst>
                                  <a:gd name="T0" fmla="*/ 146 w 147"/>
                                  <a:gd name="T1" fmla="*/ 48 h 55"/>
                                  <a:gd name="T2" fmla="*/ 26 w 147"/>
                                  <a:gd name="T3" fmla="*/ 54 h 55"/>
                                  <a:gd name="T4" fmla="*/ 0 w 147"/>
                                  <a:gd name="T5" fmla="*/ 5 h 55"/>
                                  <a:gd name="T6" fmla="*/ 121 w 147"/>
                                  <a:gd name="T7" fmla="*/ 0 h 55"/>
                                  <a:gd name="T8" fmla="*/ 146 w 147"/>
                                  <a:gd name="T9" fmla="*/ 48 h 55"/>
                                </a:gdLst>
                                <a:ahLst/>
                                <a:cxnLst>
                                  <a:cxn ang="0">
                                    <a:pos x="T0" y="T1"/>
                                  </a:cxn>
                                  <a:cxn ang="0">
                                    <a:pos x="T2" y="T3"/>
                                  </a:cxn>
                                  <a:cxn ang="0">
                                    <a:pos x="T4" y="T5"/>
                                  </a:cxn>
                                  <a:cxn ang="0">
                                    <a:pos x="T6" y="T7"/>
                                  </a:cxn>
                                  <a:cxn ang="0">
                                    <a:pos x="T8" y="T9"/>
                                  </a:cxn>
                                </a:cxnLst>
                                <a:rect l="0" t="0" r="r" b="b"/>
                                <a:pathLst>
                                  <a:path w="147" h="55">
                                    <a:moveTo>
                                      <a:pt x="146" y="48"/>
                                    </a:moveTo>
                                    <a:lnTo>
                                      <a:pt x="26" y="54"/>
                                    </a:lnTo>
                                    <a:lnTo>
                                      <a:pt x="0" y="5"/>
                                    </a:lnTo>
                                    <a:lnTo>
                                      <a:pt x="121" y="0"/>
                                    </a:lnTo>
                                    <a:lnTo>
                                      <a:pt x="146"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89" name="Freeform 129"/>
                              <p:cNvSpPr>
                                <a:spLocks/>
                              </p:cNvSpPr>
                              <p:nvPr/>
                            </p:nvSpPr>
                            <p:spPr bwMode="auto">
                              <a:xfrm>
                                <a:off x="2325" y="3397"/>
                                <a:ext cx="130" cy="20"/>
                              </a:xfrm>
                              <a:custGeom>
                                <a:avLst/>
                                <a:gdLst>
                                  <a:gd name="T0" fmla="*/ 130 w 131"/>
                                  <a:gd name="T1" fmla="*/ 0 h 20"/>
                                  <a:gd name="T2" fmla="*/ 119 w 131"/>
                                  <a:gd name="T3" fmla="*/ 13 h 20"/>
                                  <a:gd name="T4" fmla="*/ 0 w 131"/>
                                  <a:gd name="T5" fmla="*/ 19 h 20"/>
                                  <a:gd name="T6" fmla="*/ 10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10"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90" name="Freeform 130"/>
                              <p:cNvSpPr>
                                <a:spLocks/>
                              </p:cNvSpPr>
                              <p:nvPr/>
                            </p:nvSpPr>
                            <p:spPr bwMode="auto">
                              <a:xfrm>
                                <a:off x="2300" y="3354"/>
                                <a:ext cx="36" cy="64"/>
                              </a:xfrm>
                              <a:custGeom>
                                <a:avLst/>
                                <a:gdLst>
                                  <a:gd name="T0" fmla="*/ 35 w 36"/>
                                  <a:gd name="T1" fmla="*/ 49 h 64"/>
                                  <a:gd name="T2" fmla="*/ 25 w 36"/>
                                  <a:gd name="T3" fmla="*/ 63 h 64"/>
                                  <a:gd name="T4" fmla="*/ 0 w 36"/>
                                  <a:gd name="T5" fmla="*/ 14 h 64"/>
                                  <a:gd name="T6" fmla="*/ 9 w 36"/>
                                  <a:gd name="T7" fmla="*/ 0 h 64"/>
                                  <a:gd name="T8" fmla="*/ 35 w 36"/>
                                  <a:gd name="T9" fmla="*/ 49 h 64"/>
                                </a:gdLst>
                                <a:ahLst/>
                                <a:cxnLst>
                                  <a:cxn ang="0">
                                    <a:pos x="T0" y="T1"/>
                                  </a:cxn>
                                  <a:cxn ang="0">
                                    <a:pos x="T2" y="T3"/>
                                  </a:cxn>
                                  <a:cxn ang="0">
                                    <a:pos x="T4" y="T5"/>
                                  </a:cxn>
                                  <a:cxn ang="0">
                                    <a:pos x="T6" y="T7"/>
                                  </a:cxn>
                                  <a:cxn ang="0">
                                    <a:pos x="T8" y="T9"/>
                                  </a:cxn>
                                </a:cxnLst>
                                <a:rect l="0" t="0" r="r" b="b"/>
                                <a:pathLst>
                                  <a:path w="36" h="64">
                                    <a:moveTo>
                                      <a:pt x="35" y="49"/>
                                    </a:moveTo>
                                    <a:lnTo>
                                      <a:pt x="25" y="63"/>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491" name="Freeform 131"/>
                            <p:cNvSpPr>
                              <a:spLocks/>
                            </p:cNvSpPr>
                            <p:nvPr/>
                          </p:nvSpPr>
                          <p:spPr bwMode="auto">
                            <a:xfrm>
                              <a:off x="2403" y="3350"/>
                              <a:ext cx="25" cy="48"/>
                            </a:xfrm>
                            <a:custGeom>
                              <a:avLst/>
                              <a:gdLst>
                                <a:gd name="T0" fmla="*/ 0 w 25"/>
                                <a:gd name="T1" fmla="*/ 0 h 49"/>
                                <a:gd name="T2" fmla="*/ 24 w 25"/>
                                <a:gd name="T3" fmla="*/ 48 h 49"/>
                              </a:gdLst>
                              <a:ahLst/>
                              <a:cxnLst>
                                <a:cxn ang="0">
                                  <a:pos x="T0" y="T1"/>
                                </a:cxn>
                                <a:cxn ang="0">
                                  <a:pos x="T2" y="T3"/>
                                </a:cxn>
                              </a:cxnLst>
                              <a:rect l="0" t="0" r="r" b="b"/>
                              <a:pathLst>
                                <a:path w="25" h="49">
                                  <a:moveTo>
                                    <a:pt x="0" y="0"/>
                                  </a:moveTo>
                                  <a:lnTo>
                                    <a:pt x="24"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92" name="Oval 132"/>
                            <p:cNvSpPr>
                              <a:spLocks noChangeArrowheads="1"/>
                            </p:cNvSpPr>
                            <p:nvPr/>
                          </p:nvSpPr>
                          <p:spPr bwMode="auto">
                            <a:xfrm>
                              <a:off x="2423" y="3361"/>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493" name="Oval 133"/>
                            <p:cNvSpPr>
                              <a:spLocks noChangeArrowheads="1"/>
                            </p:cNvSpPr>
                            <p:nvPr/>
                          </p:nvSpPr>
                          <p:spPr bwMode="auto">
                            <a:xfrm>
                              <a:off x="2433" y="3380"/>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3670" name="Group 134"/>
                          <p:cNvGrpSpPr>
                            <a:grpSpLocks/>
                          </p:cNvGrpSpPr>
                          <p:nvPr/>
                        </p:nvGrpSpPr>
                        <p:grpSpPr bwMode="auto">
                          <a:xfrm>
                            <a:off x="2329" y="3410"/>
                            <a:ext cx="156" cy="69"/>
                            <a:chOff x="2329" y="3410"/>
                            <a:chExt cx="156" cy="69"/>
                          </a:xfrm>
                        </p:grpSpPr>
                        <p:grpSp>
                          <p:nvGrpSpPr>
                            <p:cNvPr id="23703" name="Group 135"/>
                            <p:cNvGrpSpPr>
                              <a:grpSpLocks/>
                            </p:cNvGrpSpPr>
                            <p:nvPr/>
                          </p:nvGrpSpPr>
                          <p:grpSpPr bwMode="auto">
                            <a:xfrm>
                              <a:off x="2329" y="3410"/>
                              <a:ext cx="156" cy="69"/>
                              <a:chOff x="2329" y="3410"/>
                              <a:chExt cx="156" cy="69"/>
                            </a:xfrm>
                          </p:grpSpPr>
                          <p:sp>
                            <p:nvSpPr>
                              <p:cNvPr id="143496" name="Freeform 136"/>
                              <p:cNvSpPr>
                                <a:spLocks/>
                              </p:cNvSpPr>
                              <p:nvPr/>
                            </p:nvSpPr>
                            <p:spPr bwMode="auto">
                              <a:xfrm>
                                <a:off x="2337" y="3410"/>
                                <a:ext cx="148" cy="55"/>
                              </a:xfrm>
                              <a:custGeom>
                                <a:avLst/>
                                <a:gdLst>
                                  <a:gd name="T0" fmla="*/ 147 w 148"/>
                                  <a:gd name="T1" fmla="*/ 48 h 55"/>
                                  <a:gd name="T2" fmla="*/ 26 w 148"/>
                                  <a:gd name="T3" fmla="*/ 54 h 55"/>
                                  <a:gd name="T4" fmla="*/ 0 w 148"/>
                                  <a:gd name="T5" fmla="*/ 6 h 55"/>
                                  <a:gd name="T6" fmla="*/ 122 w 148"/>
                                  <a:gd name="T7" fmla="*/ 0 h 55"/>
                                  <a:gd name="T8" fmla="*/ 147 w 148"/>
                                  <a:gd name="T9" fmla="*/ 48 h 55"/>
                                </a:gdLst>
                                <a:ahLst/>
                                <a:cxnLst>
                                  <a:cxn ang="0">
                                    <a:pos x="T0" y="T1"/>
                                  </a:cxn>
                                  <a:cxn ang="0">
                                    <a:pos x="T2" y="T3"/>
                                  </a:cxn>
                                  <a:cxn ang="0">
                                    <a:pos x="T4" y="T5"/>
                                  </a:cxn>
                                  <a:cxn ang="0">
                                    <a:pos x="T6" y="T7"/>
                                  </a:cxn>
                                  <a:cxn ang="0">
                                    <a:pos x="T8" y="T9"/>
                                  </a:cxn>
                                </a:cxnLst>
                                <a:rect l="0" t="0" r="r" b="b"/>
                                <a:pathLst>
                                  <a:path w="148" h="55">
                                    <a:moveTo>
                                      <a:pt x="147" y="48"/>
                                    </a:moveTo>
                                    <a:lnTo>
                                      <a:pt x="26" y="54"/>
                                    </a:lnTo>
                                    <a:lnTo>
                                      <a:pt x="0" y="6"/>
                                    </a:lnTo>
                                    <a:lnTo>
                                      <a:pt x="122" y="0"/>
                                    </a:lnTo>
                                    <a:lnTo>
                                      <a:pt x="147"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97" name="Freeform 137"/>
                              <p:cNvSpPr>
                                <a:spLocks/>
                              </p:cNvSpPr>
                              <p:nvPr/>
                            </p:nvSpPr>
                            <p:spPr bwMode="auto">
                              <a:xfrm>
                                <a:off x="2354" y="3459"/>
                                <a:ext cx="130" cy="20"/>
                              </a:xfrm>
                              <a:custGeom>
                                <a:avLst/>
                                <a:gdLst>
                                  <a:gd name="T0" fmla="*/ 130 w 131"/>
                                  <a:gd name="T1" fmla="*/ 0 h 20"/>
                                  <a:gd name="T2" fmla="*/ 119 w 131"/>
                                  <a:gd name="T3" fmla="*/ 13 h 20"/>
                                  <a:gd name="T4" fmla="*/ 0 w 131"/>
                                  <a:gd name="T5" fmla="*/ 19 h 20"/>
                                  <a:gd name="T6" fmla="*/ 9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9"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498" name="Freeform 138"/>
                              <p:cNvSpPr>
                                <a:spLocks/>
                              </p:cNvSpPr>
                              <p:nvPr/>
                            </p:nvSpPr>
                            <p:spPr bwMode="auto">
                              <a:xfrm>
                                <a:off x="2329" y="3415"/>
                                <a:ext cx="35" cy="65"/>
                              </a:xfrm>
                              <a:custGeom>
                                <a:avLst/>
                                <a:gdLst>
                                  <a:gd name="T0" fmla="*/ 34 w 35"/>
                                  <a:gd name="T1" fmla="*/ 49 h 64"/>
                                  <a:gd name="T2" fmla="*/ 25 w 35"/>
                                  <a:gd name="T3" fmla="*/ 63 h 64"/>
                                  <a:gd name="T4" fmla="*/ 0 w 35"/>
                                  <a:gd name="T5" fmla="*/ 14 h 64"/>
                                  <a:gd name="T6" fmla="*/ 8 w 35"/>
                                  <a:gd name="T7" fmla="*/ 0 h 64"/>
                                  <a:gd name="T8" fmla="*/ 34 w 35"/>
                                  <a:gd name="T9" fmla="*/ 49 h 64"/>
                                </a:gdLst>
                                <a:ahLst/>
                                <a:cxnLst>
                                  <a:cxn ang="0">
                                    <a:pos x="T0" y="T1"/>
                                  </a:cxn>
                                  <a:cxn ang="0">
                                    <a:pos x="T2" y="T3"/>
                                  </a:cxn>
                                  <a:cxn ang="0">
                                    <a:pos x="T4" y="T5"/>
                                  </a:cxn>
                                  <a:cxn ang="0">
                                    <a:pos x="T6" y="T7"/>
                                  </a:cxn>
                                  <a:cxn ang="0">
                                    <a:pos x="T8" y="T9"/>
                                  </a:cxn>
                                </a:cxnLst>
                                <a:rect l="0" t="0" r="r" b="b"/>
                                <a:pathLst>
                                  <a:path w="35" h="64">
                                    <a:moveTo>
                                      <a:pt x="34" y="49"/>
                                    </a:moveTo>
                                    <a:lnTo>
                                      <a:pt x="25" y="63"/>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499" name="Freeform 139"/>
                            <p:cNvSpPr>
                              <a:spLocks/>
                            </p:cNvSpPr>
                            <p:nvPr/>
                          </p:nvSpPr>
                          <p:spPr bwMode="auto">
                            <a:xfrm>
                              <a:off x="2431" y="3412"/>
                              <a:ext cx="26" cy="48"/>
                            </a:xfrm>
                            <a:custGeom>
                              <a:avLst/>
                              <a:gdLst>
                                <a:gd name="T0" fmla="*/ 0 w 26"/>
                                <a:gd name="T1" fmla="*/ 0 h 48"/>
                                <a:gd name="T2" fmla="*/ 25 w 26"/>
                                <a:gd name="T3" fmla="*/ 47 h 48"/>
                              </a:gdLst>
                              <a:ahLst/>
                              <a:cxnLst>
                                <a:cxn ang="0">
                                  <a:pos x="T0" y="T1"/>
                                </a:cxn>
                                <a:cxn ang="0">
                                  <a:pos x="T2" y="T3"/>
                                </a:cxn>
                              </a:cxnLst>
                              <a:rect l="0" t="0" r="r" b="b"/>
                              <a:pathLst>
                                <a:path w="26" h="48">
                                  <a:moveTo>
                                    <a:pt x="0" y="0"/>
                                  </a:moveTo>
                                  <a:lnTo>
                                    <a:pt x="25"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00" name="Oval 140"/>
                            <p:cNvSpPr>
                              <a:spLocks noChangeArrowheads="1"/>
                            </p:cNvSpPr>
                            <p:nvPr/>
                          </p:nvSpPr>
                          <p:spPr bwMode="auto">
                            <a:xfrm>
                              <a:off x="2452" y="3423"/>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501" name="Oval 141"/>
                            <p:cNvSpPr>
                              <a:spLocks noChangeArrowheads="1"/>
                            </p:cNvSpPr>
                            <p:nvPr/>
                          </p:nvSpPr>
                          <p:spPr bwMode="auto">
                            <a:xfrm>
                              <a:off x="2461" y="3441"/>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3671" name="Group 142"/>
                          <p:cNvGrpSpPr>
                            <a:grpSpLocks/>
                          </p:cNvGrpSpPr>
                          <p:nvPr/>
                        </p:nvGrpSpPr>
                        <p:grpSpPr bwMode="auto">
                          <a:xfrm>
                            <a:off x="2357" y="3471"/>
                            <a:ext cx="156" cy="70"/>
                            <a:chOff x="2357" y="3471"/>
                            <a:chExt cx="156" cy="70"/>
                          </a:xfrm>
                        </p:grpSpPr>
                        <p:grpSp>
                          <p:nvGrpSpPr>
                            <p:cNvPr id="23696" name="Group 143"/>
                            <p:cNvGrpSpPr>
                              <a:grpSpLocks/>
                            </p:cNvGrpSpPr>
                            <p:nvPr/>
                          </p:nvGrpSpPr>
                          <p:grpSpPr bwMode="auto">
                            <a:xfrm>
                              <a:off x="2357" y="3471"/>
                              <a:ext cx="156" cy="70"/>
                              <a:chOff x="2357" y="3471"/>
                              <a:chExt cx="156" cy="70"/>
                            </a:xfrm>
                          </p:grpSpPr>
                          <p:sp>
                            <p:nvSpPr>
                              <p:cNvPr id="143504" name="Freeform 144"/>
                              <p:cNvSpPr>
                                <a:spLocks/>
                              </p:cNvSpPr>
                              <p:nvPr/>
                            </p:nvSpPr>
                            <p:spPr bwMode="auto">
                              <a:xfrm>
                                <a:off x="2366" y="3471"/>
                                <a:ext cx="147" cy="56"/>
                              </a:xfrm>
                              <a:custGeom>
                                <a:avLst/>
                                <a:gdLst>
                                  <a:gd name="T0" fmla="*/ 146 w 147"/>
                                  <a:gd name="T1" fmla="*/ 49 h 56"/>
                                  <a:gd name="T2" fmla="*/ 26 w 147"/>
                                  <a:gd name="T3" fmla="*/ 55 h 56"/>
                                  <a:gd name="T4" fmla="*/ 0 w 147"/>
                                  <a:gd name="T5" fmla="*/ 6 h 56"/>
                                  <a:gd name="T6" fmla="*/ 121 w 147"/>
                                  <a:gd name="T7" fmla="*/ 0 h 56"/>
                                  <a:gd name="T8" fmla="*/ 146 w 147"/>
                                  <a:gd name="T9" fmla="*/ 49 h 56"/>
                                </a:gdLst>
                                <a:ahLst/>
                                <a:cxnLst>
                                  <a:cxn ang="0">
                                    <a:pos x="T0" y="T1"/>
                                  </a:cxn>
                                  <a:cxn ang="0">
                                    <a:pos x="T2" y="T3"/>
                                  </a:cxn>
                                  <a:cxn ang="0">
                                    <a:pos x="T4" y="T5"/>
                                  </a:cxn>
                                  <a:cxn ang="0">
                                    <a:pos x="T6" y="T7"/>
                                  </a:cxn>
                                  <a:cxn ang="0">
                                    <a:pos x="T8" y="T9"/>
                                  </a:cxn>
                                </a:cxnLst>
                                <a:rect l="0" t="0" r="r" b="b"/>
                                <a:pathLst>
                                  <a:path w="147" h="56">
                                    <a:moveTo>
                                      <a:pt x="146" y="49"/>
                                    </a:moveTo>
                                    <a:lnTo>
                                      <a:pt x="26" y="55"/>
                                    </a:lnTo>
                                    <a:lnTo>
                                      <a:pt x="0" y="6"/>
                                    </a:lnTo>
                                    <a:lnTo>
                                      <a:pt x="121" y="0"/>
                                    </a:lnTo>
                                    <a:lnTo>
                                      <a:pt x="146"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05" name="Freeform 145"/>
                              <p:cNvSpPr>
                                <a:spLocks/>
                              </p:cNvSpPr>
                              <p:nvPr/>
                            </p:nvSpPr>
                            <p:spPr bwMode="auto">
                              <a:xfrm>
                                <a:off x="2382" y="3520"/>
                                <a:ext cx="130" cy="21"/>
                              </a:xfrm>
                              <a:custGeom>
                                <a:avLst/>
                                <a:gdLst>
                                  <a:gd name="T0" fmla="*/ 130 w 131"/>
                                  <a:gd name="T1" fmla="*/ 0 h 21"/>
                                  <a:gd name="T2" fmla="*/ 119 w 131"/>
                                  <a:gd name="T3" fmla="*/ 13 h 21"/>
                                  <a:gd name="T4" fmla="*/ 0 w 131"/>
                                  <a:gd name="T5" fmla="*/ 20 h 21"/>
                                  <a:gd name="T6" fmla="*/ 10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10"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06" name="Freeform 146"/>
                              <p:cNvSpPr>
                                <a:spLocks/>
                              </p:cNvSpPr>
                              <p:nvPr/>
                            </p:nvSpPr>
                            <p:spPr bwMode="auto">
                              <a:xfrm>
                                <a:off x="2357" y="3476"/>
                                <a:ext cx="36" cy="66"/>
                              </a:xfrm>
                              <a:custGeom>
                                <a:avLst/>
                                <a:gdLst>
                                  <a:gd name="T0" fmla="*/ 35 w 36"/>
                                  <a:gd name="T1" fmla="*/ 49 h 65"/>
                                  <a:gd name="T2" fmla="*/ 25 w 36"/>
                                  <a:gd name="T3" fmla="*/ 64 h 65"/>
                                  <a:gd name="T4" fmla="*/ 0 w 36"/>
                                  <a:gd name="T5" fmla="*/ 14 h 65"/>
                                  <a:gd name="T6" fmla="*/ 9 w 36"/>
                                  <a:gd name="T7" fmla="*/ 0 h 65"/>
                                  <a:gd name="T8" fmla="*/ 35 w 36"/>
                                  <a:gd name="T9" fmla="*/ 49 h 65"/>
                                </a:gdLst>
                                <a:ahLst/>
                                <a:cxnLst>
                                  <a:cxn ang="0">
                                    <a:pos x="T0" y="T1"/>
                                  </a:cxn>
                                  <a:cxn ang="0">
                                    <a:pos x="T2" y="T3"/>
                                  </a:cxn>
                                  <a:cxn ang="0">
                                    <a:pos x="T4" y="T5"/>
                                  </a:cxn>
                                  <a:cxn ang="0">
                                    <a:pos x="T6" y="T7"/>
                                  </a:cxn>
                                  <a:cxn ang="0">
                                    <a:pos x="T8" y="T9"/>
                                  </a:cxn>
                                </a:cxnLst>
                                <a:rect l="0" t="0" r="r" b="b"/>
                                <a:pathLst>
                                  <a:path w="36" h="65">
                                    <a:moveTo>
                                      <a:pt x="35" y="49"/>
                                    </a:moveTo>
                                    <a:lnTo>
                                      <a:pt x="25" y="64"/>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507" name="Freeform 147"/>
                            <p:cNvSpPr>
                              <a:spLocks/>
                            </p:cNvSpPr>
                            <p:nvPr/>
                          </p:nvSpPr>
                          <p:spPr bwMode="auto">
                            <a:xfrm>
                              <a:off x="2460" y="3473"/>
                              <a:ext cx="25" cy="48"/>
                            </a:xfrm>
                            <a:custGeom>
                              <a:avLst/>
                              <a:gdLst>
                                <a:gd name="T0" fmla="*/ 0 w 25"/>
                                <a:gd name="T1" fmla="*/ 0 h 48"/>
                                <a:gd name="T2" fmla="*/ 24 w 25"/>
                                <a:gd name="T3" fmla="*/ 47 h 48"/>
                              </a:gdLst>
                              <a:ahLst/>
                              <a:cxnLst>
                                <a:cxn ang="0">
                                  <a:pos x="T0" y="T1"/>
                                </a:cxn>
                                <a:cxn ang="0">
                                  <a:pos x="T2" y="T3"/>
                                </a:cxn>
                              </a:cxnLst>
                              <a:rect l="0" t="0" r="r" b="b"/>
                              <a:pathLst>
                                <a:path w="25" h="48">
                                  <a:moveTo>
                                    <a:pt x="0" y="0"/>
                                  </a:moveTo>
                                  <a:lnTo>
                                    <a:pt x="24"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08" name="Oval 148"/>
                            <p:cNvSpPr>
                              <a:spLocks noChangeArrowheads="1"/>
                            </p:cNvSpPr>
                            <p:nvPr/>
                          </p:nvSpPr>
                          <p:spPr bwMode="auto">
                            <a:xfrm>
                              <a:off x="2480" y="3484"/>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509" name="Oval 149"/>
                            <p:cNvSpPr>
                              <a:spLocks noChangeArrowheads="1"/>
                            </p:cNvSpPr>
                            <p:nvPr/>
                          </p:nvSpPr>
                          <p:spPr bwMode="auto">
                            <a:xfrm>
                              <a:off x="2490" y="3502"/>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3672" name="Group 150"/>
                          <p:cNvGrpSpPr>
                            <a:grpSpLocks/>
                          </p:cNvGrpSpPr>
                          <p:nvPr/>
                        </p:nvGrpSpPr>
                        <p:grpSpPr bwMode="auto">
                          <a:xfrm>
                            <a:off x="2386" y="3534"/>
                            <a:ext cx="156" cy="70"/>
                            <a:chOff x="2386" y="3534"/>
                            <a:chExt cx="156" cy="70"/>
                          </a:xfrm>
                        </p:grpSpPr>
                        <p:grpSp>
                          <p:nvGrpSpPr>
                            <p:cNvPr id="23689" name="Group 151"/>
                            <p:cNvGrpSpPr>
                              <a:grpSpLocks/>
                            </p:cNvGrpSpPr>
                            <p:nvPr/>
                          </p:nvGrpSpPr>
                          <p:grpSpPr bwMode="auto">
                            <a:xfrm>
                              <a:off x="2386" y="3534"/>
                              <a:ext cx="156" cy="70"/>
                              <a:chOff x="2386" y="3534"/>
                              <a:chExt cx="156" cy="70"/>
                            </a:xfrm>
                          </p:grpSpPr>
                          <p:sp>
                            <p:nvSpPr>
                              <p:cNvPr id="143512" name="Freeform 152"/>
                              <p:cNvSpPr>
                                <a:spLocks/>
                              </p:cNvSpPr>
                              <p:nvPr/>
                            </p:nvSpPr>
                            <p:spPr bwMode="auto">
                              <a:xfrm>
                                <a:off x="2394" y="3534"/>
                                <a:ext cx="148" cy="56"/>
                              </a:xfrm>
                              <a:custGeom>
                                <a:avLst/>
                                <a:gdLst>
                                  <a:gd name="T0" fmla="*/ 147 w 148"/>
                                  <a:gd name="T1" fmla="*/ 49 h 56"/>
                                  <a:gd name="T2" fmla="*/ 26 w 148"/>
                                  <a:gd name="T3" fmla="*/ 55 h 56"/>
                                  <a:gd name="T4" fmla="*/ 0 w 148"/>
                                  <a:gd name="T5" fmla="*/ 6 h 56"/>
                                  <a:gd name="T6" fmla="*/ 122 w 148"/>
                                  <a:gd name="T7" fmla="*/ 0 h 56"/>
                                  <a:gd name="T8" fmla="*/ 147 w 148"/>
                                  <a:gd name="T9" fmla="*/ 49 h 56"/>
                                </a:gdLst>
                                <a:ahLst/>
                                <a:cxnLst>
                                  <a:cxn ang="0">
                                    <a:pos x="T0" y="T1"/>
                                  </a:cxn>
                                  <a:cxn ang="0">
                                    <a:pos x="T2" y="T3"/>
                                  </a:cxn>
                                  <a:cxn ang="0">
                                    <a:pos x="T4" y="T5"/>
                                  </a:cxn>
                                  <a:cxn ang="0">
                                    <a:pos x="T6" y="T7"/>
                                  </a:cxn>
                                  <a:cxn ang="0">
                                    <a:pos x="T8" y="T9"/>
                                  </a:cxn>
                                </a:cxnLst>
                                <a:rect l="0" t="0" r="r" b="b"/>
                                <a:pathLst>
                                  <a:path w="148" h="56">
                                    <a:moveTo>
                                      <a:pt x="147" y="49"/>
                                    </a:moveTo>
                                    <a:lnTo>
                                      <a:pt x="26" y="55"/>
                                    </a:lnTo>
                                    <a:lnTo>
                                      <a:pt x="0" y="6"/>
                                    </a:lnTo>
                                    <a:lnTo>
                                      <a:pt x="122" y="0"/>
                                    </a:lnTo>
                                    <a:lnTo>
                                      <a:pt x="147"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13" name="Freeform 153"/>
                              <p:cNvSpPr>
                                <a:spLocks/>
                              </p:cNvSpPr>
                              <p:nvPr/>
                            </p:nvSpPr>
                            <p:spPr bwMode="auto">
                              <a:xfrm>
                                <a:off x="2411" y="3583"/>
                                <a:ext cx="130" cy="21"/>
                              </a:xfrm>
                              <a:custGeom>
                                <a:avLst/>
                                <a:gdLst>
                                  <a:gd name="T0" fmla="*/ 130 w 131"/>
                                  <a:gd name="T1" fmla="*/ 0 h 21"/>
                                  <a:gd name="T2" fmla="*/ 119 w 131"/>
                                  <a:gd name="T3" fmla="*/ 13 h 21"/>
                                  <a:gd name="T4" fmla="*/ 0 w 131"/>
                                  <a:gd name="T5" fmla="*/ 20 h 21"/>
                                  <a:gd name="T6" fmla="*/ 9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9"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14" name="Freeform 154"/>
                              <p:cNvSpPr>
                                <a:spLocks/>
                              </p:cNvSpPr>
                              <p:nvPr/>
                            </p:nvSpPr>
                            <p:spPr bwMode="auto">
                              <a:xfrm>
                                <a:off x="2386" y="3539"/>
                                <a:ext cx="35" cy="65"/>
                              </a:xfrm>
                              <a:custGeom>
                                <a:avLst/>
                                <a:gdLst>
                                  <a:gd name="T0" fmla="*/ 34 w 35"/>
                                  <a:gd name="T1" fmla="*/ 49 h 65"/>
                                  <a:gd name="T2" fmla="*/ 25 w 35"/>
                                  <a:gd name="T3" fmla="*/ 64 h 65"/>
                                  <a:gd name="T4" fmla="*/ 0 w 35"/>
                                  <a:gd name="T5" fmla="*/ 14 h 65"/>
                                  <a:gd name="T6" fmla="*/ 8 w 35"/>
                                  <a:gd name="T7" fmla="*/ 0 h 65"/>
                                  <a:gd name="T8" fmla="*/ 34 w 35"/>
                                  <a:gd name="T9" fmla="*/ 49 h 65"/>
                                </a:gdLst>
                                <a:ahLst/>
                                <a:cxnLst>
                                  <a:cxn ang="0">
                                    <a:pos x="T0" y="T1"/>
                                  </a:cxn>
                                  <a:cxn ang="0">
                                    <a:pos x="T2" y="T3"/>
                                  </a:cxn>
                                  <a:cxn ang="0">
                                    <a:pos x="T4" y="T5"/>
                                  </a:cxn>
                                  <a:cxn ang="0">
                                    <a:pos x="T6" y="T7"/>
                                  </a:cxn>
                                  <a:cxn ang="0">
                                    <a:pos x="T8" y="T9"/>
                                  </a:cxn>
                                </a:cxnLst>
                                <a:rect l="0" t="0" r="r" b="b"/>
                                <a:pathLst>
                                  <a:path w="35" h="65">
                                    <a:moveTo>
                                      <a:pt x="34" y="49"/>
                                    </a:moveTo>
                                    <a:lnTo>
                                      <a:pt x="25" y="64"/>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515" name="Freeform 155"/>
                            <p:cNvSpPr>
                              <a:spLocks/>
                            </p:cNvSpPr>
                            <p:nvPr/>
                          </p:nvSpPr>
                          <p:spPr bwMode="auto">
                            <a:xfrm>
                              <a:off x="2488" y="3536"/>
                              <a:ext cx="26" cy="47"/>
                            </a:xfrm>
                            <a:custGeom>
                              <a:avLst/>
                              <a:gdLst>
                                <a:gd name="T0" fmla="*/ 0 w 26"/>
                                <a:gd name="T1" fmla="*/ 0 h 48"/>
                                <a:gd name="T2" fmla="*/ 25 w 26"/>
                                <a:gd name="T3" fmla="*/ 47 h 48"/>
                              </a:gdLst>
                              <a:ahLst/>
                              <a:cxnLst>
                                <a:cxn ang="0">
                                  <a:pos x="T0" y="T1"/>
                                </a:cxn>
                                <a:cxn ang="0">
                                  <a:pos x="T2" y="T3"/>
                                </a:cxn>
                              </a:cxnLst>
                              <a:rect l="0" t="0" r="r" b="b"/>
                              <a:pathLst>
                                <a:path w="26" h="48">
                                  <a:moveTo>
                                    <a:pt x="0" y="0"/>
                                  </a:moveTo>
                                  <a:lnTo>
                                    <a:pt x="25"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16" name="Oval 156"/>
                            <p:cNvSpPr>
                              <a:spLocks noChangeArrowheads="1"/>
                            </p:cNvSpPr>
                            <p:nvPr/>
                          </p:nvSpPr>
                          <p:spPr bwMode="auto">
                            <a:xfrm>
                              <a:off x="2509" y="3547"/>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517" name="Oval 157"/>
                            <p:cNvSpPr>
                              <a:spLocks noChangeArrowheads="1"/>
                            </p:cNvSpPr>
                            <p:nvPr/>
                          </p:nvSpPr>
                          <p:spPr bwMode="auto">
                            <a:xfrm>
                              <a:off x="2518" y="3565"/>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3673" name="Group 158"/>
                          <p:cNvGrpSpPr>
                            <a:grpSpLocks/>
                          </p:cNvGrpSpPr>
                          <p:nvPr/>
                        </p:nvGrpSpPr>
                        <p:grpSpPr bwMode="auto">
                          <a:xfrm>
                            <a:off x="2416" y="3596"/>
                            <a:ext cx="156" cy="69"/>
                            <a:chOff x="2416" y="3596"/>
                            <a:chExt cx="156" cy="69"/>
                          </a:xfrm>
                        </p:grpSpPr>
                        <p:grpSp>
                          <p:nvGrpSpPr>
                            <p:cNvPr id="23682" name="Group 159"/>
                            <p:cNvGrpSpPr>
                              <a:grpSpLocks/>
                            </p:cNvGrpSpPr>
                            <p:nvPr/>
                          </p:nvGrpSpPr>
                          <p:grpSpPr bwMode="auto">
                            <a:xfrm>
                              <a:off x="2416" y="3596"/>
                              <a:ext cx="156" cy="69"/>
                              <a:chOff x="2416" y="3596"/>
                              <a:chExt cx="156" cy="69"/>
                            </a:xfrm>
                          </p:grpSpPr>
                          <p:sp>
                            <p:nvSpPr>
                              <p:cNvPr id="143520" name="Freeform 160"/>
                              <p:cNvSpPr>
                                <a:spLocks/>
                              </p:cNvSpPr>
                              <p:nvPr/>
                            </p:nvSpPr>
                            <p:spPr bwMode="auto">
                              <a:xfrm>
                                <a:off x="2424" y="3596"/>
                                <a:ext cx="148" cy="55"/>
                              </a:xfrm>
                              <a:custGeom>
                                <a:avLst/>
                                <a:gdLst>
                                  <a:gd name="T0" fmla="*/ 147 w 148"/>
                                  <a:gd name="T1" fmla="*/ 48 h 55"/>
                                  <a:gd name="T2" fmla="*/ 26 w 148"/>
                                  <a:gd name="T3" fmla="*/ 54 h 55"/>
                                  <a:gd name="T4" fmla="*/ 0 w 148"/>
                                  <a:gd name="T5" fmla="*/ 5 h 55"/>
                                  <a:gd name="T6" fmla="*/ 122 w 148"/>
                                  <a:gd name="T7" fmla="*/ 0 h 55"/>
                                  <a:gd name="T8" fmla="*/ 147 w 148"/>
                                  <a:gd name="T9" fmla="*/ 48 h 55"/>
                                </a:gdLst>
                                <a:ahLst/>
                                <a:cxnLst>
                                  <a:cxn ang="0">
                                    <a:pos x="T0" y="T1"/>
                                  </a:cxn>
                                  <a:cxn ang="0">
                                    <a:pos x="T2" y="T3"/>
                                  </a:cxn>
                                  <a:cxn ang="0">
                                    <a:pos x="T4" y="T5"/>
                                  </a:cxn>
                                  <a:cxn ang="0">
                                    <a:pos x="T6" y="T7"/>
                                  </a:cxn>
                                  <a:cxn ang="0">
                                    <a:pos x="T8" y="T9"/>
                                  </a:cxn>
                                </a:cxnLst>
                                <a:rect l="0" t="0" r="r" b="b"/>
                                <a:pathLst>
                                  <a:path w="148" h="55">
                                    <a:moveTo>
                                      <a:pt x="147" y="48"/>
                                    </a:moveTo>
                                    <a:lnTo>
                                      <a:pt x="26" y="54"/>
                                    </a:lnTo>
                                    <a:lnTo>
                                      <a:pt x="0" y="5"/>
                                    </a:lnTo>
                                    <a:lnTo>
                                      <a:pt x="122" y="0"/>
                                    </a:lnTo>
                                    <a:lnTo>
                                      <a:pt x="147"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21" name="Freeform 161"/>
                              <p:cNvSpPr>
                                <a:spLocks/>
                              </p:cNvSpPr>
                              <p:nvPr/>
                            </p:nvSpPr>
                            <p:spPr bwMode="auto">
                              <a:xfrm>
                                <a:off x="2441" y="3645"/>
                                <a:ext cx="130" cy="20"/>
                              </a:xfrm>
                              <a:custGeom>
                                <a:avLst/>
                                <a:gdLst>
                                  <a:gd name="T0" fmla="*/ 130 w 131"/>
                                  <a:gd name="T1" fmla="*/ 0 h 20"/>
                                  <a:gd name="T2" fmla="*/ 119 w 131"/>
                                  <a:gd name="T3" fmla="*/ 13 h 20"/>
                                  <a:gd name="T4" fmla="*/ 0 w 131"/>
                                  <a:gd name="T5" fmla="*/ 19 h 20"/>
                                  <a:gd name="T6" fmla="*/ 9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9"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22" name="Freeform 162"/>
                              <p:cNvSpPr>
                                <a:spLocks/>
                              </p:cNvSpPr>
                              <p:nvPr/>
                            </p:nvSpPr>
                            <p:spPr bwMode="auto">
                              <a:xfrm>
                                <a:off x="2416" y="3601"/>
                                <a:ext cx="35" cy="65"/>
                              </a:xfrm>
                              <a:custGeom>
                                <a:avLst/>
                                <a:gdLst>
                                  <a:gd name="T0" fmla="*/ 34 w 35"/>
                                  <a:gd name="T1" fmla="*/ 49 h 64"/>
                                  <a:gd name="T2" fmla="*/ 25 w 35"/>
                                  <a:gd name="T3" fmla="*/ 63 h 64"/>
                                  <a:gd name="T4" fmla="*/ 0 w 35"/>
                                  <a:gd name="T5" fmla="*/ 14 h 64"/>
                                  <a:gd name="T6" fmla="*/ 8 w 35"/>
                                  <a:gd name="T7" fmla="*/ 0 h 64"/>
                                  <a:gd name="T8" fmla="*/ 34 w 35"/>
                                  <a:gd name="T9" fmla="*/ 49 h 64"/>
                                </a:gdLst>
                                <a:ahLst/>
                                <a:cxnLst>
                                  <a:cxn ang="0">
                                    <a:pos x="T0" y="T1"/>
                                  </a:cxn>
                                  <a:cxn ang="0">
                                    <a:pos x="T2" y="T3"/>
                                  </a:cxn>
                                  <a:cxn ang="0">
                                    <a:pos x="T4" y="T5"/>
                                  </a:cxn>
                                  <a:cxn ang="0">
                                    <a:pos x="T6" y="T7"/>
                                  </a:cxn>
                                  <a:cxn ang="0">
                                    <a:pos x="T8" y="T9"/>
                                  </a:cxn>
                                </a:cxnLst>
                                <a:rect l="0" t="0" r="r" b="b"/>
                                <a:pathLst>
                                  <a:path w="35" h="64">
                                    <a:moveTo>
                                      <a:pt x="34" y="49"/>
                                    </a:moveTo>
                                    <a:lnTo>
                                      <a:pt x="25" y="63"/>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523" name="Freeform 163"/>
                            <p:cNvSpPr>
                              <a:spLocks/>
                            </p:cNvSpPr>
                            <p:nvPr/>
                          </p:nvSpPr>
                          <p:spPr bwMode="auto">
                            <a:xfrm>
                              <a:off x="2518" y="3597"/>
                              <a:ext cx="26" cy="49"/>
                            </a:xfrm>
                            <a:custGeom>
                              <a:avLst/>
                              <a:gdLst>
                                <a:gd name="T0" fmla="*/ 0 w 26"/>
                                <a:gd name="T1" fmla="*/ 0 h 49"/>
                                <a:gd name="T2" fmla="*/ 25 w 26"/>
                                <a:gd name="T3" fmla="*/ 48 h 49"/>
                              </a:gdLst>
                              <a:ahLst/>
                              <a:cxnLst>
                                <a:cxn ang="0">
                                  <a:pos x="T0" y="T1"/>
                                </a:cxn>
                                <a:cxn ang="0">
                                  <a:pos x="T2" y="T3"/>
                                </a:cxn>
                              </a:cxnLst>
                              <a:rect l="0" t="0" r="r" b="b"/>
                              <a:pathLst>
                                <a:path w="26" h="49">
                                  <a:moveTo>
                                    <a:pt x="0" y="0"/>
                                  </a:moveTo>
                                  <a:lnTo>
                                    <a:pt x="25"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24" name="Oval 164"/>
                            <p:cNvSpPr>
                              <a:spLocks noChangeArrowheads="1"/>
                            </p:cNvSpPr>
                            <p:nvPr/>
                          </p:nvSpPr>
                          <p:spPr bwMode="auto">
                            <a:xfrm>
                              <a:off x="2539" y="3609"/>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525" name="Oval 165"/>
                            <p:cNvSpPr>
                              <a:spLocks noChangeArrowheads="1"/>
                            </p:cNvSpPr>
                            <p:nvPr/>
                          </p:nvSpPr>
                          <p:spPr bwMode="auto">
                            <a:xfrm>
                              <a:off x="2548" y="3627"/>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3674" name="Group 166"/>
                          <p:cNvGrpSpPr>
                            <a:grpSpLocks/>
                          </p:cNvGrpSpPr>
                          <p:nvPr/>
                        </p:nvGrpSpPr>
                        <p:grpSpPr bwMode="auto">
                          <a:xfrm>
                            <a:off x="2444" y="3659"/>
                            <a:ext cx="156" cy="69"/>
                            <a:chOff x="2444" y="3659"/>
                            <a:chExt cx="156" cy="69"/>
                          </a:xfrm>
                        </p:grpSpPr>
                        <p:grpSp>
                          <p:nvGrpSpPr>
                            <p:cNvPr id="23675" name="Group 167"/>
                            <p:cNvGrpSpPr>
                              <a:grpSpLocks/>
                            </p:cNvGrpSpPr>
                            <p:nvPr/>
                          </p:nvGrpSpPr>
                          <p:grpSpPr bwMode="auto">
                            <a:xfrm>
                              <a:off x="2444" y="3659"/>
                              <a:ext cx="156" cy="69"/>
                              <a:chOff x="2444" y="3659"/>
                              <a:chExt cx="156" cy="69"/>
                            </a:xfrm>
                          </p:grpSpPr>
                          <p:sp>
                            <p:nvSpPr>
                              <p:cNvPr id="143528" name="Freeform 168"/>
                              <p:cNvSpPr>
                                <a:spLocks/>
                              </p:cNvSpPr>
                              <p:nvPr/>
                            </p:nvSpPr>
                            <p:spPr bwMode="auto">
                              <a:xfrm>
                                <a:off x="2453" y="3659"/>
                                <a:ext cx="147" cy="55"/>
                              </a:xfrm>
                              <a:custGeom>
                                <a:avLst/>
                                <a:gdLst>
                                  <a:gd name="T0" fmla="*/ 146 w 147"/>
                                  <a:gd name="T1" fmla="*/ 48 h 55"/>
                                  <a:gd name="T2" fmla="*/ 26 w 147"/>
                                  <a:gd name="T3" fmla="*/ 54 h 55"/>
                                  <a:gd name="T4" fmla="*/ 0 w 147"/>
                                  <a:gd name="T5" fmla="*/ 5 h 55"/>
                                  <a:gd name="T6" fmla="*/ 121 w 147"/>
                                  <a:gd name="T7" fmla="*/ 0 h 55"/>
                                  <a:gd name="T8" fmla="*/ 146 w 147"/>
                                  <a:gd name="T9" fmla="*/ 48 h 55"/>
                                </a:gdLst>
                                <a:ahLst/>
                                <a:cxnLst>
                                  <a:cxn ang="0">
                                    <a:pos x="T0" y="T1"/>
                                  </a:cxn>
                                  <a:cxn ang="0">
                                    <a:pos x="T2" y="T3"/>
                                  </a:cxn>
                                  <a:cxn ang="0">
                                    <a:pos x="T4" y="T5"/>
                                  </a:cxn>
                                  <a:cxn ang="0">
                                    <a:pos x="T6" y="T7"/>
                                  </a:cxn>
                                  <a:cxn ang="0">
                                    <a:pos x="T8" y="T9"/>
                                  </a:cxn>
                                </a:cxnLst>
                                <a:rect l="0" t="0" r="r" b="b"/>
                                <a:pathLst>
                                  <a:path w="147" h="55">
                                    <a:moveTo>
                                      <a:pt x="146" y="48"/>
                                    </a:moveTo>
                                    <a:lnTo>
                                      <a:pt x="26" y="54"/>
                                    </a:lnTo>
                                    <a:lnTo>
                                      <a:pt x="0" y="5"/>
                                    </a:lnTo>
                                    <a:lnTo>
                                      <a:pt x="121" y="0"/>
                                    </a:lnTo>
                                    <a:lnTo>
                                      <a:pt x="146"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29" name="Freeform 169"/>
                              <p:cNvSpPr>
                                <a:spLocks/>
                              </p:cNvSpPr>
                              <p:nvPr/>
                            </p:nvSpPr>
                            <p:spPr bwMode="auto">
                              <a:xfrm>
                                <a:off x="2469" y="3708"/>
                                <a:ext cx="130" cy="20"/>
                              </a:xfrm>
                              <a:custGeom>
                                <a:avLst/>
                                <a:gdLst>
                                  <a:gd name="T0" fmla="*/ 130 w 131"/>
                                  <a:gd name="T1" fmla="*/ 0 h 20"/>
                                  <a:gd name="T2" fmla="*/ 119 w 131"/>
                                  <a:gd name="T3" fmla="*/ 13 h 20"/>
                                  <a:gd name="T4" fmla="*/ 0 w 131"/>
                                  <a:gd name="T5" fmla="*/ 19 h 20"/>
                                  <a:gd name="T6" fmla="*/ 10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10"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30" name="Freeform 170"/>
                              <p:cNvSpPr>
                                <a:spLocks/>
                              </p:cNvSpPr>
                              <p:nvPr/>
                            </p:nvSpPr>
                            <p:spPr bwMode="auto">
                              <a:xfrm>
                                <a:off x="2444" y="3664"/>
                                <a:ext cx="36" cy="65"/>
                              </a:xfrm>
                              <a:custGeom>
                                <a:avLst/>
                                <a:gdLst>
                                  <a:gd name="T0" fmla="*/ 35 w 36"/>
                                  <a:gd name="T1" fmla="*/ 49 h 64"/>
                                  <a:gd name="T2" fmla="*/ 25 w 36"/>
                                  <a:gd name="T3" fmla="*/ 63 h 64"/>
                                  <a:gd name="T4" fmla="*/ 0 w 36"/>
                                  <a:gd name="T5" fmla="*/ 14 h 64"/>
                                  <a:gd name="T6" fmla="*/ 9 w 36"/>
                                  <a:gd name="T7" fmla="*/ 0 h 64"/>
                                  <a:gd name="T8" fmla="*/ 35 w 36"/>
                                  <a:gd name="T9" fmla="*/ 49 h 64"/>
                                </a:gdLst>
                                <a:ahLst/>
                                <a:cxnLst>
                                  <a:cxn ang="0">
                                    <a:pos x="T0" y="T1"/>
                                  </a:cxn>
                                  <a:cxn ang="0">
                                    <a:pos x="T2" y="T3"/>
                                  </a:cxn>
                                  <a:cxn ang="0">
                                    <a:pos x="T4" y="T5"/>
                                  </a:cxn>
                                  <a:cxn ang="0">
                                    <a:pos x="T6" y="T7"/>
                                  </a:cxn>
                                  <a:cxn ang="0">
                                    <a:pos x="T8" y="T9"/>
                                  </a:cxn>
                                </a:cxnLst>
                                <a:rect l="0" t="0" r="r" b="b"/>
                                <a:pathLst>
                                  <a:path w="36" h="64">
                                    <a:moveTo>
                                      <a:pt x="35" y="49"/>
                                    </a:moveTo>
                                    <a:lnTo>
                                      <a:pt x="25" y="63"/>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531" name="Freeform 171"/>
                            <p:cNvSpPr>
                              <a:spLocks/>
                            </p:cNvSpPr>
                            <p:nvPr/>
                          </p:nvSpPr>
                          <p:spPr bwMode="auto">
                            <a:xfrm>
                              <a:off x="2547" y="3660"/>
                              <a:ext cx="25" cy="49"/>
                            </a:xfrm>
                            <a:custGeom>
                              <a:avLst/>
                              <a:gdLst>
                                <a:gd name="T0" fmla="*/ 0 w 25"/>
                                <a:gd name="T1" fmla="*/ 0 h 49"/>
                                <a:gd name="T2" fmla="*/ 24 w 25"/>
                                <a:gd name="T3" fmla="*/ 48 h 49"/>
                              </a:gdLst>
                              <a:ahLst/>
                              <a:cxnLst>
                                <a:cxn ang="0">
                                  <a:pos x="T0" y="T1"/>
                                </a:cxn>
                                <a:cxn ang="0">
                                  <a:pos x="T2" y="T3"/>
                                </a:cxn>
                              </a:cxnLst>
                              <a:rect l="0" t="0" r="r" b="b"/>
                              <a:pathLst>
                                <a:path w="25" h="49">
                                  <a:moveTo>
                                    <a:pt x="0" y="0"/>
                                  </a:moveTo>
                                  <a:lnTo>
                                    <a:pt x="24"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32" name="Oval 172"/>
                            <p:cNvSpPr>
                              <a:spLocks noChangeArrowheads="1"/>
                            </p:cNvSpPr>
                            <p:nvPr/>
                          </p:nvSpPr>
                          <p:spPr bwMode="auto">
                            <a:xfrm>
                              <a:off x="2567" y="3671"/>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3533" name="Oval 173"/>
                            <p:cNvSpPr>
                              <a:spLocks noChangeArrowheads="1"/>
                            </p:cNvSpPr>
                            <p:nvPr/>
                          </p:nvSpPr>
                          <p:spPr bwMode="auto">
                            <a:xfrm>
                              <a:off x="2577" y="3690"/>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grpSp>
                  <p:grpSp>
                    <p:nvGrpSpPr>
                      <p:cNvPr id="23613" name="Group 174"/>
                      <p:cNvGrpSpPr>
                        <a:grpSpLocks/>
                      </p:cNvGrpSpPr>
                      <p:nvPr/>
                    </p:nvGrpSpPr>
                    <p:grpSpPr bwMode="auto">
                      <a:xfrm>
                        <a:off x="2737" y="3309"/>
                        <a:ext cx="348" cy="279"/>
                        <a:chOff x="2737" y="3309"/>
                        <a:chExt cx="348" cy="279"/>
                      </a:xfrm>
                    </p:grpSpPr>
                    <p:grpSp>
                      <p:nvGrpSpPr>
                        <p:cNvPr id="23614" name="Group 175"/>
                        <p:cNvGrpSpPr>
                          <a:grpSpLocks/>
                        </p:cNvGrpSpPr>
                        <p:nvPr/>
                      </p:nvGrpSpPr>
                      <p:grpSpPr bwMode="auto">
                        <a:xfrm>
                          <a:off x="2890" y="3309"/>
                          <a:ext cx="195" cy="273"/>
                          <a:chOff x="2890" y="3309"/>
                          <a:chExt cx="195" cy="273"/>
                        </a:xfrm>
                      </p:grpSpPr>
                      <p:grpSp>
                        <p:nvGrpSpPr>
                          <p:cNvPr id="23649" name="Group 176"/>
                          <p:cNvGrpSpPr>
                            <a:grpSpLocks/>
                          </p:cNvGrpSpPr>
                          <p:nvPr/>
                        </p:nvGrpSpPr>
                        <p:grpSpPr bwMode="auto">
                          <a:xfrm>
                            <a:off x="2890" y="3309"/>
                            <a:ext cx="91" cy="65"/>
                            <a:chOff x="2890" y="3309"/>
                            <a:chExt cx="91" cy="65"/>
                          </a:xfrm>
                        </p:grpSpPr>
                        <p:sp>
                          <p:nvSpPr>
                            <p:cNvPr id="143537" name="Freeform 177"/>
                            <p:cNvSpPr>
                              <a:spLocks/>
                            </p:cNvSpPr>
                            <p:nvPr/>
                          </p:nvSpPr>
                          <p:spPr bwMode="auto">
                            <a:xfrm>
                              <a:off x="2894" y="3310"/>
                              <a:ext cx="87" cy="56"/>
                            </a:xfrm>
                            <a:custGeom>
                              <a:avLst/>
                              <a:gdLst>
                                <a:gd name="T0" fmla="*/ 59 w 87"/>
                                <a:gd name="T1" fmla="*/ 0 h 56"/>
                                <a:gd name="T2" fmla="*/ 86 w 87"/>
                                <a:gd name="T3" fmla="*/ 52 h 56"/>
                                <a:gd name="T4" fmla="*/ 27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7"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38" name="Freeform 178"/>
                            <p:cNvSpPr>
                              <a:spLocks/>
                            </p:cNvSpPr>
                            <p:nvPr/>
                          </p:nvSpPr>
                          <p:spPr bwMode="auto">
                            <a:xfrm>
                              <a:off x="2919" y="3368"/>
                              <a:ext cx="62"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39" name="Freeform 179"/>
                            <p:cNvSpPr>
                              <a:spLocks/>
                            </p:cNvSpPr>
                            <p:nvPr/>
                          </p:nvSpPr>
                          <p:spPr bwMode="auto">
                            <a:xfrm>
                              <a:off x="2890" y="3313"/>
                              <a:ext cx="26" cy="61"/>
                            </a:xfrm>
                            <a:custGeom>
                              <a:avLst/>
                              <a:gdLst>
                                <a:gd name="T0" fmla="*/ 4 w 26"/>
                                <a:gd name="T1" fmla="*/ 0 h 61"/>
                                <a:gd name="T2" fmla="*/ 0 w 26"/>
                                <a:gd name="T3" fmla="*/ 8 h 61"/>
                                <a:gd name="T4" fmla="*/ 21 w 26"/>
                                <a:gd name="T5" fmla="*/ 60 h 61"/>
                                <a:gd name="T6" fmla="*/ 25 w 26"/>
                                <a:gd name="T7" fmla="*/ 52 h 61"/>
                                <a:gd name="T8" fmla="*/ 4 w 26"/>
                                <a:gd name="T9" fmla="*/ 0 h 61"/>
                              </a:gdLst>
                              <a:ahLst/>
                              <a:cxnLst>
                                <a:cxn ang="0">
                                  <a:pos x="T0" y="T1"/>
                                </a:cxn>
                                <a:cxn ang="0">
                                  <a:pos x="T2" y="T3"/>
                                </a:cxn>
                                <a:cxn ang="0">
                                  <a:pos x="T4" y="T5"/>
                                </a:cxn>
                                <a:cxn ang="0">
                                  <a:pos x="T6" y="T7"/>
                                </a:cxn>
                                <a:cxn ang="0">
                                  <a:pos x="T8" y="T9"/>
                                </a:cxn>
                              </a:cxnLst>
                              <a:rect l="0" t="0" r="r" b="b"/>
                              <a:pathLst>
                                <a:path w="26" h="61">
                                  <a:moveTo>
                                    <a:pt x="4" y="0"/>
                                  </a:moveTo>
                                  <a:lnTo>
                                    <a:pt x="0" y="8"/>
                                  </a:lnTo>
                                  <a:lnTo>
                                    <a:pt x="21" y="60"/>
                                  </a:lnTo>
                                  <a:lnTo>
                                    <a:pt x="25"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650" name="Group 180"/>
                          <p:cNvGrpSpPr>
                            <a:grpSpLocks/>
                          </p:cNvGrpSpPr>
                          <p:nvPr/>
                        </p:nvGrpSpPr>
                        <p:grpSpPr bwMode="auto">
                          <a:xfrm>
                            <a:off x="2924" y="3378"/>
                            <a:ext cx="92" cy="64"/>
                            <a:chOff x="2924" y="3378"/>
                            <a:chExt cx="92" cy="64"/>
                          </a:xfrm>
                        </p:grpSpPr>
                        <p:sp>
                          <p:nvSpPr>
                            <p:cNvPr id="143541" name="Freeform 181"/>
                            <p:cNvSpPr>
                              <a:spLocks/>
                            </p:cNvSpPr>
                            <p:nvPr/>
                          </p:nvSpPr>
                          <p:spPr bwMode="auto">
                            <a:xfrm>
                              <a:off x="2929" y="3379"/>
                              <a:ext cx="88" cy="56"/>
                            </a:xfrm>
                            <a:custGeom>
                              <a:avLst/>
                              <a:gdLst>
                                <a:gd name="T0" fmla="*/ 59 w 87"/>
                                <a:gd name="T1" fmla="*/ 0 h 56"/>
                                <a:gd name="T2" fmla="*/ 86 w 87"/>
                                <a:gd name="T3" fmla="*/ 52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42" name="Freeform 182"/>
                            <p:cNvSpPr>
                              <a:spLocks/>
                            </p:cNvSpPr>
                            <p:nvPr/>
                          </p:nvSpPr>
                          <p:spPr bwMode="auto">
                            <a:xfrm>
                              <a:off x="2953" y="3438"/>
                              <a:ext cx="64" cy="5"/>
                            </a:xfrm>
                            <a:custGeom>
                              <a:avLst/>
                              <a:gdLst>
                                <a:gd name="T0" fmla="*/ 62 w 63"/>
                                <a:gd name="T1" fmla="*/ 0 h 5"/>
                                <a:gd name="T2" fmla="*/ 56 w 63"/>
                                <a:gd name="T3" fmla="*/ 2 h 5"/>
                                <a:gd name="T4" fmla="*/ 0 w 63"/>
                                <a:gd name="T5" fmla="*/ 4 h 5"/>
                                <a:gd name="T6" fmla="*/ 4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lnTo>
                                    <a:pt x="56" y="2"/>
                                  </a:lnTo>
                                  <a:lnTo>
                                    <a:pt x="0" y="4"/>
                                  </a:lnTo>
                                  <a:lnTo>
                                    <a:pt x="4" y="1"/>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43" name="Freeform 183"/>
                            <p:cNvSpPr>
                              <a:spLocks/>
                            </p:cNvSpPr>
                            <p:nvPr/>
                          </p:nvSpPr>
                          <p:spPr bwMode="auto">
                            <a:xfrm>
                              <a:off x="2924" y="3383"/>
                              <a:ext cx="27" cy="60"/>
                            </a:xfrm>
                            <a:custGeom>
                              <a:avLst/>
                              <a:gdLst>
                                <a:gd name="T0" fmla="*/ 4 w 27"/>
                                <a:gd name="T1" fmla="*/ 0 h 60"/>
                                <a:gd name="T2" fmla="*/ 0 w 27"/>
                                <a:gd name="T3" fmla="*/ 8 h 60"/>
                                <a:gd name="T4" fmla="*/ 22 w 27"/>
                                <a:gd name="T5" fmla="*/ 59 h 60"/>
                                <a:gd name="T6" fmla="*/ 26 w 27"/>
                                <a:gd name="T7" fmla="*/ 52 h 60"/>
                                <a:gd name="T8" fmla="*/ 4 w 27"/>
                                <a:gd name="T9" fmla="*/ 0 h 60"/>
                              </a:gdLst>
                              <a:ahLst/>
                              <a:cxnLst>
                                <a:cxn ang="0">
                                  <a:pos x="T0" y="T1"/>
                                </a:cxn>
                                <a:cxn ang="0">
                                  <a:pos x="T2" y="T3"/>
                                </a:cxn>
                                <a:cxn ang="0">
                                  <a:pos x="T4" y="T5"/>
                                </a:cxn>
                                <a:cxn ang="0">
                                  <a:pos x="T6" y="T7"/>
                                </a:cxn>
                                <a:cxn ang="0">
                                  <a:pos x="T8" y="T9"/>
                                </a:cxn>
                              </a:cxnLst>
                              <a:rect l="0" t="0" r="r" b="b"/>
                              <a:pathLst>
                                <a:path w="27" h="60">
                                  <a:moveTo>
                                    <a:pt x="4" y="0"/>
                                  </a:moveTo>
                                  <a:lnTo>
                                    <a:pt x="0" y="8"/>
                                  </a:lnTo>
                                  <a:lnTo>
                                    <a:pt x="22" y="59"/>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651" name="Group 184"/>
                          <p:cNvGrpSpPr>
                            <a:grpSpLocks/>
                          </p:cNvGrpSpPr>
                          <p:nvPr/>
                        </p:nvGrpSpPr>
                        <p:grpSpPr bwMode="auto">
                          <a:xfrm>
                            <a:off x="2959" y="3448"/>
                            <a:ext cx="91" cy="65"/>
                            <a:chOff x="2959" y="3448"/>
                            <a:chExt cx="91" cy="65"/>
                          </a:xfrm>
                        </p:grpSpPr>
                        <p:sp>
                          <p:nvSpPr>
                            <p:cNvPr id="143545" name="Freeform 185"/>
                            <p:cNvSpPr>
                              <a:spLocks/>
                            </p:cNvSpPr>
                            <p:nvPr/>
                          </p:nvSpPr>
                          <p:spPr bwMode="auto">
                            <a:xfrm>
                              <a:off x="2962" y="3449"/>
                              <a:ext cx="88" cy="56"/>
                            </a:xfrm>
                            <a:custGeom>
                              <a:avLst/>
                              <a:gdLst>
                                <a:gd name="T0" fmla="*/ 59 w 87"/>
                                <a:gd name="T1" fmla="*/ 0 h 56"/>
                                <a:gd name="T2" fmla="*/ 86 w 87"/>
                                <a:gd name="T3" fmla="*/ 52 h 56"/>
                                <a:gd name="T4" fmla="*/ 27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7"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46" name="Freeform 186"/>
                            <p:cNvSpPr>
                              <a:spLocks/>
                            </p:cNvSpPr>
                            <p:nvPr/>
                          </p:nvSpPr>
                          <p:spPr bwMode="auto">
                            <a:xfrm>
                              <a:off x="2988" y="3507"/>
                              <a:ext cx="63"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47" name="Freeform 187"/>
                            <p:cNvSpPr>
                              <a:spLocks/>
                            </p:cNvSpPr>
                            <p:nvPr/>
                          </p:nvSpPr>
                          <p:spPr bwMode="auto">
                            <a:xfrm>
                              <a:off x="2959" y="3452"/>
                              <a:ext cx="26" cy="61"/>
                            </a:xfrm>
                            <a:custGeom>
                              <a:avLst/>
                              <a:gdLst>
                                <a:gd name="T0" fmla="*/ 4 w 26"/>
                                <a:gd name="T1" fmla="*/ 0 h 61"/>
                                <a:gd name="T2" fmla="*/ 0 w 26"/>
                                <a:gd name="T3" fmla="*/ 8 h 61"/>
                                <a:gd name="T4" fmla="*/ 21 w 26"/>
                                <a:gd name="T5" fmla="*/ 60 h 61"/>
                                <a:gd name="T6" fmla="*/ 25 w 26"/>
                                <a:gd name="T7" fmla="*/ 52 h 61"/>
                                <a:gd name="T8" fmla="*/ 4 w 26"/>
                                <a:gd name="T9" fmla="*/ 0 h 61"/>
                              </a:gdLst>
                              <a:ahLst/>
                              <a:cxnLst>
                                <a:cxn ang="0">
                                  <a:pos x="T0" y="T1"/>
                                </a:cxn>
                                <a:cxn ang="0">
                                  <a:pos x="T2" y="T3"/>
                                </a:cxn>
                                <a:cxn ang="0">
                                  <a:pos x="T4" y="T5"/>
                                </a:cxn>
                                <a:cxn ang="0">
                                  <a:pos x="T6" y="T7"/>
                                </a:cxn>
                                <a:cxn ang="0">
                                  <a:pos x="T8" y="T9"/>
                                </a:cxn>
                              </a:cxnLst>
                              <a:rect l="0" t="0" r="r" b="b"/>
                              <a:pathLst>
                                <a:path w="26" h="61">
                                  <a:moveTo>
                                    <a:pt x="4" y="0"/>
                                  </a:moveTo>
                                  <a:lnTo>
                                    <a:pt x="0" y="8"/>
                                  </a:lnTo>
                                  <a:lnTo>
                                    <a:pt x="21" y="60"/>
                                  </a:lnTo>
                                  <a:lnTo>
                                    <a:pt x="25"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652" name="Group 188"/>
                          <p:cNvGrpSpPr>
                            <a:grpSpLocks/>
                          </p:cNvGrpSpPr>
                          <p:nvPr/>
                        </p:nvGrpSpPr>
                        <p:grpSpPr bwMode="auto">
                          <a:xfrm>
                            <a:off x="2993" y="3517"/>
                            <a:ext cx="92" cy="65"/>
                            <a:chOff x="2993" y="3517"/>
                            <a:chExt cx="92" cy="65"/>
                          </a:xfrm>
                        </p:grpSpPr>
                        <p:sp>
                          <p:nvSpPr>
                            <p:cNvPr id="143549" name="Freeform 189"/>
                            <p:cNvSpPr>
                              <a:spLocks/>
                            </p:cNvSpPr>
                            <p:nvPr/>
                          </p:nvSpPr>
                          <p:spPr bwMode="auto">
                            <a:xfrm>
                              <a:off x="2998" y="3518"/>
                              <a:ext cx="87" cy="56"/>
                            </a:xfrm>
                            <a:custGeom>
                              <a:avLst/>
                              <a:gdLst>
                                <a:gd name="T0" fmla="*/ 59 w 87"/>
                                <a:gd name="T1" fmla="*/ 0 h 56"/>
                                <a:gd name="T2" fmla="*/ 86 w 87"/>
                                <a:gd name="T3" fmla="*/ 52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50" name="Freeform 190"/>
                            <p:cNvSpPr>
                              <a:spLocks/>
                            </p:cNvSpPr>
                            <p:nvPr/>
                          </p:nvSpPr>
                          <p:spPr bwMode="auto">
                            <a:xfrm>
                              <a:off x="3022" y="3577"/>
                              <a:ext cx="63" cy="5"/>
                            </a:xfrm>
                            <a:custGeom>
                              <a:avLst/>
                              <a:gdLst>
                                <a:gd name="T0" fmla="*/ 62 w 63"/>
                                <a:gd name="T1" fmla="*/ 0 h 5"/>
                                <a:gd name="T2" fmla="*/ 56 w 63"/>
                                <a:gd name="T3" fmla="*/ 3 h 5"/>
                                <a:gd name="T4" fmla="*/ 0 w 63"/>
                                <a:gd name="T5" fmla="*/ 4 h 5"/>
                                <a:gd name="T6" fmla="*/ 4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lnTo>
                                    <a:pt x="56" y="3"/>
                                  </a:lnTo>
                                  <a:lnTo>
                                    <a:pt x="0" y="4"/>
                                  </a:lnTo>
                                  <a:lnTo>
                                    <a:pt x="4" y="1"/>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51" name="Freeform 191"/>
                            <p:cNvSpPr>
                              <a:spLocks/>
                            </p:cNvSpPr>
                            <p:nvPr/>
                          </p:nvSpPr>
                          <p:spPr bwMode="auto">
                            <a:xfrm>
                              <a:off x="2993" y="3522"/>
                              <a:ext cx="27" cy="61"/>
                            </a:xfrm>
                            <a:custGeom>
                              <a:avLst/>
                              <a:gdLst>
                                <a:gd name="T0" fmla="*/ 4 w 27"/>
                                <a:gd name="T1" fmla="*/ 0 h 61"/>
                                <a:gd name="T2" fmla="*/ 0 w 27"/>
                                <a:gd name="T3" fmla="*/ 8 h 61"/>
                                <a:gd name="T4" fmla="*/ 22 w 27"/>
                                <a:gd name="T5" fmla="*/ 60 h 61"/>
                                <a:gd name="T6" fmla="*/ 26 w 27"/>
                                <a:gd name="T7" fmla="*/ 52 h 61"/>
                                <a:gd name="T8" fmla="*/ 4 w 27"/>
                                <a:gd name="T9" fmla="*/ 0 h 61"/>
                              </a:gdLst>
                              <a:ahLst/>
                              <a:cxnLst>
                                <a:cxn ang="0">
                                  <a:pos x="T0" y="T1"/>
                                </a:cxn>
                                <a:cxn ang="0">
                                  <a:pos x="T2" y="T3"/>
                                </a:cxn>
                                <a:cxn ang="0">
                                  <a:pos x="T4" y="T5"/>
                                </a:cxn>
                                <a:cxn ang="0">
                                  <a:pos x="T6" y="T7"/>
                                </a:cxn>
                                <a:cxn ang="0">
                                  <a:pos x="T8" y="T9"/>
                                </a:cxn>
                              </a:cxnLst>
                              <a:rect l="0" t="0" r="r" b="b"/>
                              <a:pathLst>
                                <a:path w="27" h="61">
                                  <a:moveTo>
                                    <a:pt x="4" y="0"/>
                                  </a:moveTo>
                                  <a:lnTo>
                                    <a:pt x="0" y="8"/>
                                  </a:lnTo>
                                  <a:lnTo>
                                    <a:pt x="22" y="60"/>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3615" name="Group 192"/>
                        <p:cNvGrpSpPr>
                          <a:grpSpLocks/>
                        </p:cNvGrpSpPr>
                        <p:nvPr/>
                      </p:nvGrpSpPr>
                      <p:grpSpPr bwMode="auto">
                        <a:xfrm>
                          <a:off x="2815" y="3312"/>
                          <a:ext cx="195" cy="273"/>
                          <a:chOff x="2815" y="3312"/>
                          <a:chExt cx="195" cy="273"/>
                        </a:xfrm>
                      </p:grpSpPr>
                      <p:grpSp>
                        <p:nvGrpSpPr>
                          <p:cNvPr id="23633" name="Group 193"/>
                          <p:cNvGrpSpPr>
                            <a:grpSpLocks/>
                          </p:cNvGrpSpPr>
                          <p:nvPr/>
                        </p:nvGrpSpPr>
                        <p:grpSpPr bwMode="auto">
                          <a:xfrm>
                            <a:off x="2815" y="3312"/>
                            <a:ext cx="91" cy="65"/>
                            <a:chOff x="2815" y="3312"/>
                            <a:chExt cx="91" cy="65"/>
                          </a:xfrm>
                        </p:grpSpPr>
                        <p:sp>
                          <p:nvSpPr>
                            <p:cNvPr id="143554" name="Freeform 194"/>
                            <p:cNvSpPr>
                              <a:spLocks/>
                            </p:cNvSpPr>
                            <p:nvPr/>
                          </p:nvSpPr>
                          <p:spPr bwMode="auto">
                            <a:xfrm>
                              <a:off x="2820" y="3313"/>
                              <a:ext cx="87" cy="56"/>
                            </a:xfrm>
                            <a:custGeom>
                              <a:avLst/>
                              <a:gdLst>
                                <a:gd name="T0" fmla="*/ 59 w 87"/>
                                <a:gd name="T1" fmla="*/ 0 h 56"/>
                                <a:gd name="T2" fmla="*/ 86 w 87"/>
                                <a:gd name="T3" fmla="*/ 52 h 56"/>
                                <a:gd name="T4" fmla="*/ 27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7"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55" name="Freeform 195"/>
                            <p:cNvSpPr>
                              <a:spLocks/>
                            </p:cNvSpPr>
                            <p:nvPr/>
                          </p:nvSpPr>
                          <p:spPr bwMode="auto">
                            <a:xfrm>
                              <a:off x="2845" y="3371"/>
                              <a:ext cx="62"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56" name="Freeform 196"/>
                            <p:cNvSpPr>
                              <a:spLocks/>
                            </p:cNvSpPr>
                            <p:nvPr/>
                          </p:nvSpPr>
                          <p:spPr bwMode="auto">
                            <a:xfrm>
                              <a:off x="2816" y="3316"/>
                              <a:ext cx="26" cy="61"/>
                            </a:xfrm>
                            <a:custGeom>
                              <a:avLst/>
                              <a:gdLst>
                                <a:gd name="T0" fmla="*/ 4 w 26"/>
                                <a:gd name="T1" fmla="*/ 0 h 61"/>
                                <a:gd name="T2" fmla="*/ 0 w 26"/>
                                <a:gd name="T3" fmla="*/ 8 h 61"/>
                                <a:gd name="T4" fmla="*/ 21 w 26"/>
                                <a:gd name="T5" fmla="*/ 60 h 61"/>
                                <a:gd name="T6" fmla="*/ 25 w 26"/>
                                <a:gd name="T7" fmla="*/ 52 h 61"/>
                                <a:gd name="T8" fmla="*/ 4 w 26"/>
                                <a:gd name="T9" fmla="*/ 0 h 61"/>
                              </a:gdLst>
                              <a:ahLst/>
                              <a:cxnLst>
                                <a:cxn ang="0">
                                  <a:pos x="T0" y="T1"/>
                                </a:cxn>
                                <a:cxn ang="0">
                                  <a:pos x="T2" y="T3"/>
                                </a:cxn>
                                <a:cxn ang="0">
                                  <a:pos x="T4" y="T5"/>
                                </a:cxn>
                                <a:cxn ang="0">
                                  <a:pos x="T6" y="T7"/>
                                </a:cxn>
                                <a:cxn ang="0">
                                  <a:pos x="T8" y="T9"/>
                                </a:cxn>
                              </a:cxnLst>
                              <a:rect l="0" t="0" r="r" b="b"/>
                              <a:pathLst>
                                <a:path w="26" h="61">
                                  <a:moveTo>
                                    <a:pt x="4" y="0"/>
                                  </a:moveTo>
                                  <a:lnTo>
                                    <a:pt x="0" y="8"/>
                                  </a:lnTo>
                                  <a:lnTo>
                                    <a:pt x="21" y="60"/>
                                  </a:lnTo>
                                  <a:lnTo>
                                    <a:pt x="25"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634" name="Group 197"/>
                          <p:cNvGrpSpPr>
                            <a:grpSpLocks/>
                          </p:cNvGrpSpPr>
                          <p:nvPr/>
                        </p:nvGrpSpPr>
                        <p:grpSpPr bwMode="auto">
                          <a:xfrm>
                            <a:off x="2849" y="3381"/>
                            <a:ext cx="92" cy="64"/>
                            <a:chOff x="2849" y="3381"/>
                            <a:chExt cx="92" cy="64"/>
                          </a:xfrm>
                        </p:grpSpPr>
                        <p:sp>
                          <p:nvSpPr>
                            <p:cNvPr id="143558" name="Freeform 198"/>
                            <p:cNvSpPr>
                              <a:spLocks/>
                            </p:cNvSpPr>
                            <p:nvPr/>
                          </p:nvSpPr>
                          <p:spPr bwMode="auto">
                            <a:xfrm>
                              <a:off x="2854" y="3382"/>
                              <a:ext cx="87" cy="56"/>
                            </a:xfrm>
                            <a:custGeom>
                              <a:avLst/>
                              <a:gdLst>
                                <a:gd name="T0" fmla="*/ 59 w 87"/>
                                <a:gd name="T1" fmla="*/ 0 h 56"/>
                                <a:gd name="T2" fmla="*/ 86 w 87"/>
                                <a:gd name="T3" fmla="*/ 51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1"/>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59" name="Freeform 199"/>
                            <p:cNvSpPr>
                              <a:spLocks/>
                            </p:cNvSpPr>
                            <p:nvPr/>
                          </p:nvSpPr>
                          <p:spPr bwMode="auto">
                            <a:xfrm>
                              <a:off x="2878" y="3440"/>
                              <a:ext cx="63" cy="6"/>
                            </a:xfrm>
                            <a:custGeom>
                              <a:avLst/>
                              <a:gdLst>
                                <a:gd name="T0" fmla="*/ 62 w 63"/>
                                <a:gd name="T1" fmla="*/ 0 h 6"/>
                                <a:gd name="T2" fmla="*/ 56 w 63"/>
                                <a:gd name="T3" fmla="*/ 3 h 6"/>
                                <a:gd name="T4" fmla="*/ 0 w 63"/>
                                <a:gd name="T5" fmla="*/ 5 h 6"/>
                                <a:gd name="T6" fmla="*/ 4 w 63"/>
                                <a:gd name="T7" fmla="*/ 2 h 6"/>
                                <a:gd name="T8" fmla="*/ 62 w 63"/>
                                <a:gd name="T9" fmla="*/ 0 h 6"/>
                              </a:gdLst>
                              <a:ahLst/>
                              <a:cxnLst>
                                <a:cxn ang="0">
                                  <a:pos x="T0" y="T1"/>
                                </a:cxn>
                                <a:cxn ang="0">
                                  <a:pos x="T2" y="T3"/>
                                </a:cxn>
                                <a:cxn ang="0">
                                  <a:pos x="T4" y="T5"/>
                                </a:cxn>
                                <a:cxn ang="0">
                                  <a:pos x="T6" y="T7"/>
                                </a:cxn>
                                <a:cxn ang="0">
                                  <a:pos x="T8" y="T9"/>
                                </a:cxn>
                              </a:cxnLst>
                              <a:rect l="0" t="0" r="r" b="b"/>
                              <a:pathLst>
                                <a:path w="63" h="6">
                                  <a:moveTo>
                                    <a:pt x="62" y="0"/>
                                  </a:moveTo>
                                  <a:lnTo>
                                    <a:pt x="56" y="3"/>
                                  </a:lnTo>
                                  <a:lnTo>
                                    <a:pt x="0" y="5"/>
                                  </a:lnTo>
                                  <a:lnTo>
                                    <a:pt x="4" y="2"/>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60" name="Freeform 200"/>
                            <p:cNvSpPr>
                              <a:spLocks/>
                            </p:cNvSpPr>
                            <p:nvPr/>
                          </p:nvSpPr>
                          <p:spPr bwMode="auto">
                            <a:xfrm>
                              <a:off x="2849" y="3386"/>
                              <a:ext cx="27" cy="60"/>
                            </a:xfrm>
                            <a:custGeom>
                              <a:avLst/>
                              <a:gdLst>
                                <a:gd name="T0" fmla="*/ 4 w 27"/>
                                <a:gd name="T1" fmla="*/ 0 h 60"/>
                                <a:gd name="T2" fmla="*/ 0 w 27"/>
                                <a:gd name="T3" fmla="*/ 8 h 60"/>
                                <a:gd name="T4" fmla="*/ 22 w 27"/>
                                <a:gd name="T5" fmla="*/ 59 h 60"/>
                                <a:gd name="T6" fmla="*/ 26 w 27"/>
                                <a:gd name="T7" fmla="*/ 52 h 60"/>
                                <a:gd name="T8" fmla="*/ 4 w 27"/>
                                <a:gd name="T9" fmla="*/ 0 h 60"/>
                              </a:gdLst>
                              <a:ahLst/>
                              <a:cxnLst>
                                <a:cxn ang="0">
                                  <a:pos x="T0" y="T1"/>
                                </a:cxn>
                                <a:cxn ang="0">
                                  <a:pos x="T2" y="T3"/>
                                </a:cxn>
                                <a:cxn ang="0">
                                  <a:pos x="T4" y="T5"/>
                                </a:cxn>
                                <a:cxn ang="0">
                                  <a:pos x="T6" y="T7"/>
                                </a:cxn>
                                <a:cxn ang="0">
                                  <a:pos x="T8" y="T9"/>
                                </a:cxn>
                              </a:cxnLst>
                              <a:rect l="0" t="0" r="r" b="b"/>
                              <a:pathLst>
                                <a:path w="27" h="60">
                                  <a:moveTo>
                                    <a:pt x="4" y="0"/>
                                  </a:moveTo>
                                  <a:lnTo>
                                    <a:pt x="0" y="8"/>
                                  </a:lnTo>
                                  <a:lnTo>
                                    <a:pt x="22" y="59"/>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635" name="Group 201"/>
                          <p:cNvGrpSpPr>
                            <a:grpSpLocks/>
                          </p:cNvGrpSpPr>
                          <p:nvPr/>
                        </p:nvGrpSpPr>
                        <p:grpSpPr bwMode="auto">
                          <a:xfrm>
                            <a:off x="2884" y="3451"/>
                            <a:ext cx="91" cy="65"/>
                            <a:chOff x="2884" y="3451"/>
                            <a:chExt cx="91" cy="65"/>
                          </a:xfrm>
                        </p:grpSpPr>
                        <p:sp>
                          <p:nvSpPr>
                            <p:cNvPr id="143562" name="Freeform 202"/>
                            <p:cNvSpPr>
                              <a:spLocks/>
                            </p:cNvSpPr>
                            <p:nvPr/>
                          </p:nvSpPr>
                          <p:spPr bwMode="auto">
                            <a:xfrm>
                              <a:off x="2888" y="3451"/>
                              <a:ext cx="87" cy="56"/>
                            </a:xfrm>
                            <a:custGeom>
                              <a:avLst/>
                              <a:gdLst>
                                <a:gd name="T0" fmla="*/ 59 w 87"/>
                                <a:gd name="T1" fmla="*/ 0 h 56"/>
                                <a:gd name="T2" fmla="*/ 86 w 87"/>
                                <a:gd name="T3" fmla="*/ 52 h 56"/>
                                <a:gd name="T4" fmla="*/ 27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7"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63" name="Freeform 203"/>
                            <p:cNvSpPr>
                              <a:spLocks/>
                            </p:cNvSpPr>
                            <p:nvPr/>
                          </p:nvSpPr>
                          <p:spPr bwMode="auto">
                            <a:xfrm>
                              <a:off x="2913" y="3510"/>
                              <a:ext cx="62"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64" name="Freeform 204"/>
                            <p:cNvSpPr>
                              <a:spLocks/>
                            </p:cNvSpPr>
                            <p:nvPr/>
                          </p:nvSpPr>
                          <p:spPr bwMode="auto">
                            <a:xfrm>
                              <a:off x="2884" y="3455"/>
                              <a:ext cx="26" cy="61"/>
                            </a:xfrm>
                            <a:custGeom>
                              <a:avLst/>
                              <a:gdLst>
                                <a:gd name="T0" fmla="*/ 4 w 26"/>
                                <a:gd name="T1" fmla="*/ 0 h 61"/>
                                <a:gd name="T2" fmla="*/ 0 w 26"/>
                                <a:gd name="T3" fmla="*/ 8 h 61"/>
                                <a:gd name="T4" fmla="*/ 21 w 26"/>
                                <a:gd name="T5" fmla="*/ 60 h 61"/>
                                <a:gd name="T6" fmla="*/ 25 w 26"/>
                                <a:gd name="T7" fmla="*/ 52 h 61"/>
                                <a:gd name="T8" fmla="*/ 4 w 26"/>
                                <a:gd name="T9" fmla="*/ 0 h 61"/>
                              </a:gdLst>
                              <a:ahLst/>
                              <a:cxnLst>
                                <a:cxn ang="0">
                                  <a:pos x="T0" y="T1"/>
                                </a:cxn>
                                <a:cxn ang="0">
                                  <a:pos x="T2" y="T3"/>
                                </a:cxn>
                                <a:cxn ang="0">
                                  <a:pos x="T4" y="T5"/>
                                </a:cxn>
                                <a:cxn ang="0">
                                  <a:pos x="T6" y="T7"/>
                                </a:cxn>
                                <a:cxn ang="0">
                                  <a:pos x="T8" y="T9"/>
                                </a:cxn>
                              </a:cxnLst>
                              <a:rect l="0" t="0" r="r" b="b"/>
                              <a:pathLst>
                                <a:path w="26" h="61">
                                  <a:moveTo>
                                    <a:pt x="4" y="0"/>
                                  </a:moveTo>
                                  <a:lnTo>
                                    <a:pt x="0" y="8"/>
                                  </a:lnTo>
                                  <a:lnTo>
                                    <a:pt x="21" y="60"/>
                                  </a:lnTo>
                                  <a:lnTo>
                                    <a:pt x="25"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636" name="Group 205"/>
                          <p:cNvGrpSpPr>
                            <a:grpSpLocks/>
                          </p:cNvGrpSpPr>
                          <p:nvPr/>
                        </p:nvGrpSpPr>
                        <p:grpSpPr bwMode="auto">
                          <a:xfrm>
                            <a:off x="2918" y="3520"/>
                            <a:ext cx="92" cy="65"/>
                            <a:chOff x="2918" y="3520"/>
                            <a:chExt cx="92" cy="65"/>
                          </a:xfrm>
                        </p:grpSpPr>
                        <p:sp>
                          <p:nvSpPr>
                            <p:cNvPr id="143566" name="Freeform 206"/>
                            <p:cNvSpPr>
                              <a:spLocks/>
                            </p:cNvSpPr>
                            <p:nvPr/>
                          </p:nvSpPr>
                          <p:spPr bwMode="auto">
                            <a:xfrm>
                              <a:off x="2923" y="3521"/>
                              <a:ext cx="87" cy="56"/>
                            </a:xfrm>
                            <a:custGeom>
                              <a:avLst/>
                              <a:gdLst>
                                <a:gd name="T0" fmla="*/ 59 w 87"/>
                                <a:gd name="T1" fmla="*/ 0 h 56"/>
                                <a:gd name="T2" fmla="*/ 86 w 87"/>
                                <a:gd name="T3" fmla="*/ 52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67" name="Freeform 207"/>
                            <p:cNvSpPr>
                              <a:spLocks/>
                            </p:cNvSpPr>
                            <p:nvPr/>
                          </p:nvSpPr>
                          <p:spPr bwMode="auto">
                            <a:xfrm>
                              <a:off x="2947" y="3580"/>
                              <a:ext cx="63" cy="5"/>
                            </a:xfrm>
                            <a:custGeom>
                              <a:avLst/>
                              <a:gdLst>
                                <a:gd name="T0" fmla="*/ 62 w 63"/>
                                <a:gd name="T1" fmla="*/ 0 h 5"/>
                                <a:gd name="T2" fmla="*/ 56 w 63"/>
                                <a:gd name="T3" fmla="*/ 3 h 5"/>
                                <a:gd name="T4" fmla="*/ 0 w 63"/>
                                <a:gd name="T5" fmla="*/ 4 h 5"/>
                                <a:gd name="T6" fmla="*/ 4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lnTo>
                                    <a:pt x="56" y="3"/>
                                  </a:lnTo>
                                  <a:lnTo>
                                    <a:pt x="0" y="4"/>
                                  </a:lnTo>
                                  <a:lnTo>
                                    <a:pt x="4" y="1"/>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68" name="Freeform 208"/>
                            <p:cNvSpPr>
                              <a:spLocks/>
                            </p:cNvSpPr>
                            <p:nvPr/>
                          </p:nvSpPr>
                          <p:spPr bwMode="auto">
                            <a:xfrm>
                              <a:off x="2918" y="3525"/>
                              <a:ext cx="27" cy="61"/>
                            </a:xfrm>
                            <a:custGeom>
                              <a:avLst/>
                              <a:gdLst>
                                <a:gd name="T0" fmla="*/ 4 w 27"/>
                                <a:gd name="T1" fmla="*/ 0 h 61"/>
                                <a:gd name="T2" fmla="*/ 0 w 27"/>
                                <a:gd name="T3" fmla="*/ 8 h 61"/>
                                <a:gd name="T4" fmla="*/ 22 w 27"/>
                                <a:gd name="T5" fmla="*/ 60 h 61"/>
                                <a:gd name="T6" fmla="*/ 26 w 27"/>
                                <a:gd name="T7" fmla="*/ 52 h 61"/>
                                <a:gd name="T8" fmla="*/ 4 w 27"/>
                                <a:gd name="T9" fmla="*/ 0 h 61"/>
                              </a:gdLst>
                              <a:ahLst/>
                              <a:cxnLst>
                                <a:cxn ang="0">
                                  <a:pos x="T0" y="T1"/>
                                </a:cxn>
                                <a:cxn ang="0">
                                  <a:pos x="T2" y="T3"/>
                                </a:cxn>
                                <a:cxn ang="0">
                                  <a:pos x="T4" y="T5"/>
                                </a:cxn>
                                <a:cxn ang="0">
                                  <a:pos x="T6" y="T7"/>
                                </a:cxn>
                                <a:cxn ang="0">
                                  <a:pos x="T8" y="T9"/>
                                </a:cxn>
                              </a:cxnLst>
                              <a:rect l="0" t="0" r="r" b="b"/>
                              <a:pathLst>
                                <a:path w="27" h="61">
                                  <a:moveTo>
                                    <a:pt x="4" y="0"/>
                                  </a:moveTo>
                                  <a:lnTo>
                                    <a:pt x="0" y="8"/>
                                  </a:lnTo>
                                  <a:lnTo>
                                    <a:pt x="22" y="60"/>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3616" name="Group 209"/>
                        <p:cNvGrpSpPr>
                          <a:grpSpLocks/>
                        </p:cNvGrpSpPr>
                        <p:nvPr/>
                      </p:nvGrpSpPr>
                      <p:grpSpPr bwMode="auto">
                        <a:xfrm>
                          <a:off x="2737" y="3315"/>
                          <a:ext cx="195" cy="273"/>
                          <a:chOff x="2737" y="3315"/>
                          <a:chExt cx="195" cy="273"/>
                        </a:xfrm>
                      </p:grpSpPr>
                      <p:grpSp>
                        <p:nvGrpSpPr>
                          <p:cNvPr id="23617" name="Group 210"/>
                          <p:cNvGrpSpPr>
                            <a:grpSpLocks/>
                          </p:cNvGrpSpPr>
                          <p:nvPr/>
                        </p:nvGrpSpPr>
                        <p:grpSpPr bwMode="auto">
                          <a:xfrm>
                            <a:off x="2737" y="3315"/>
                            <a:ext cx="91" cy="65"/>
                            <a:chOff x="2737" y="3315"/>
                            <a:chExt cx="91" cy="65"/>
                          </a:xfrm>
                        </p:grpSpPr>
                        <p:sp>
                          <p:nvSpPr>
                            <p:cNvPr id="143571" name="Freeform 211"/>
                            <p:cNvSpPr>
                              <a:spLocks/>
                            </p:cNvSpPr>
                            <p:nvPr/>
                          </p:nvSpPr>
                          <p:spPr bwMode="auto">
                            <a:xfrm>
                              <a:off x="2742" y="3315"/>
                              <a:ext cx="86" cy="56"/>
                            </a:xfrm>
                            <a:custGeom>
                              <a:avLst/>
                              <a:gdLst>
                                <a:gd name="T0" fmla="*/ 58 w 86"/>
                                <a:gd name="T1" fmla="*/ 0 h 56"/>
                                <a:gd name="T2" fmla="*/ 85 w 86"/>
                                <a:gd name="T3" fmla="*/ 52 h 56"/>
                                <a:gd name="T4" fmla="*/ 26 w 86"/>
                                <a:gd name="T5" fmla="*/ 55 h 56"/>
                                <a:gd name="T6" fmla="*/ 0 w 86"/>
                                <a:gd name="T7" fmla="*/ 3 h 56"/>
                                <a:gd name="T8" fmla="*/ 58 w 86"/>
                                <a:gd name="T9" fmla="*/ 0 h 56"/>
                              </a:gdLst>
                              <a:ahLst/>
                              <a:cxnLst>
                                <a:cxn ang="0">
                                  <a:pos x="T0" y="T1"/>
                                </a:cxn>
                                <a:cxn ang="0">
                                  <a:pos x="T2" y="T3"/>
                                </a:cxn>
                                <a:cxn ang="0">
                                  <a:pos x="T4" y="T5"/>
                                </a:cxn>
                                <a:cxn ang="0">
                                  <a:pos x="T6" y="T7"/>
                                </a:cxn>
                                <a:cxn ang="0">
                                  <a:pos x="T8" y="T9"/>
                                </a:cxn>
                              </a:cxnLst>
                              <a:rect l="0" t="0" r="r" b="b"/>
                              <a:pathLst>
                                <a:path w="86" h="56">
                                  <a:moveTo>
                                    <a:pt x="58" y="0"/>
                                  </a:moveTo>
                                  <a:lnTo>
                                    <a:pt x="85" y="52"/>
                                  </a:lnTo>
                                  <a:lnTo>
                                    <a:pt x="26" y="55"/>
                                  </a:lnTo>
                                  <a:lnTo>
                                    <a:pt x="0" y="3"/>
                                  </a:lnTo>
                                  <a:lnTo>
                                    <a:pt x="58"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72" name="Freeform 212"/>
                            <p:cNvSpPr>
                              <a:spLocks/>
                            </p:cNvSpPr>
                            <p:nvPr/>
                          </p:nvSpPr>
                          <p:spPr bwMode="auto">
                            <a:xfrm>
                              <a:off x="2766" y="3374"/>
                              <a:ext cx="62"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73" name="Freeform 213"/>
                            <p:cNvSpPr>
                              <a:spLocks/>
                            </p:cNvSpPr>
                            <p:nvPr/>
                          </p:nvSpPr>
                          <p:spPr bwMode="auto">
                            <a:xfrm>
                              <a:off x="2737" y="3319"/>
                              <a:ext cx="27" cy="61"/>
                            </a:xfrm>
                            <a:custGeom>
                              <a:avLst/>
                              <a:gdLst>
                                <a:gd name="T0" fmla="*/ 4 w 27"/>
                                <a:gd name="T1" fmla="*/ 0 h 61"/>
                                <a:gd name="T2" fmla="*/ 0 w 27"/>
                                <a:gd name="T3" fmla="*/ 8 h 61"/>
                                <a:gd name="T4" fmla="*/ 22 w 27"/>
                                <a:gd name="T5" fmla="*/ 60 h 61"/>
                                <a:gd name="T6" fmla="*/ 26 w 27"/>
                                <a:gd name="T7" fmla="*/ 52 h 61"/>
                                <a:gd name="T8" fmla="*/ 4 w 27"/>
                                <a:gd name="T9" fmla="*/ 0 h 61"/>
                              </a:gdLst>
                              <a:ahLst/>
                              <a:cxnLst>
                                <a:cxn ang="0">
                                  <a:pos x="T0" y="T1"/>
                                </a:cxn>
                                <a:cxn ang="0">
                                  <a:pos x="T2" y="T3"/>
                                </a:cxn>
                                <a:cxn ang="0">
                                  <a:pos x="T4" y="T5"/>
                                </a:cxn>
                                <a:cxn ang="0">
                                  <a:pos x="T6" y="T7"/>
                                </a:cxn>
                                <a:cxn ang="0">
                                  <a:pos x="T8" y="T9"/>
                                </a:cxn>
                              </a:cxnLst>
                              <a:rect l="0" t="0" r="r" b="b"/>
                              <a:pathLst>
                                <a:path w="27" h="61">
                                  <a:moveTo>
                                    <a:pt x="4" y="0"/>
                                  </a:moveTo>
                                  <a:lnTo>
                                    <a:pt x="0" y="8"/>
                                  </a:lnTo>
                                  <a:lnTo>
                                    <a:pt x="22" y="60"/>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618" name="Group 214"/>
                          <p:cNvGrpSpPr>
                            <a:grpSpLocks/>
                          </p:cNvGrpSpPr>
                          <p:nvPr/>
                        </p:nvGrpSpPr>
                        <p:grpSpPr bwMode="auto">
                          <a:xfrm>
                            <a:off x="2771" y="3384"/>
                            <a:ext cx="92" cy="64"/>
                            <a:chOff x="2771" y="3384"/>
                            <a:chExt cx="92" cy="64"/>
                          </a:xfrm>
                        </p:grpSpPr>
                        <p:sp>
                          <p:nvSpPr>
                            <p:cNvPr id="143575" name="Freeform 215"/>
                            <p:cNvSpPr>
                              <a:spLocks/>
                            </p:cNvSpPr>
                            <p:nvPr/>
                          </p:nvSpPr>
                          <p:spPr bwMode="auto">
                            <a:xfrm>
                              <a:off x="2776" y="3385"/>
                              <a:ext cx="88" cy="56"/>
                            </a:xfrm>
                            <a:custGeom>
                              <a:avLst/>
                              <a:gdLst>
                                <a:gd name="T0" fmla="*/ 59 w 87"/>
                                <a:gd name="T1" fmla="*/ 0 h 56"/>
                                <a:gd name="T2" fmla="*/ 86 w 87"/>
                                <a:gd name="T3" fmla="*/ 51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1"/>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76" name="Freeform 216"/>
                            <p:cNvSpPr>
                              <a:spLocks/>
                            </p:cNvSpPr>
                            <p:nvPr/>
                          </p:nvSpPr>
                          <p:spPr bwMode="auto">
                            <a:xfrm>
                              <a:off x="2800" y="3443"/>
                              <a:ext cx="64" cy="6"/>
                            </a:xfrm>
                            <a:custGeom>
                              <a:avLst/>
                              <a:gdLst>
                                <a:gd name="T0" fmla="*/ 62 w 63"/>
                                <a:gd name="T1" fmla="*/ 0 h 6"/>
                                <a:gd name="T2" fmla="*/ 56 w 63"/>
                                <a:gd name="T3" fmla="*/ 3 h 6"/>
                                <a:gd name="T4" fmla="*/ 0 w 63"/>
                                <a:gd name="T5" fmla="*/ 5 h 6"/>
                                <a:gd name="T6" fmla="*/ 4 w 63"/>
                                <a:gd name="T7" fmla="*/ 2 h 6"/>
                                <a:gd name="T8" fmla="*/ 62 w 63"/>
                                <a:gd name="T9" fmla="*/ 0 h 6"/>
                              </a:gdLst>
                              <a:ahLst/>
                              <a:cxnLst>
                                <a:cxn ang="0">
                                  <a:pos x="T0" y="T1"/>
                                </a:cxn>
                                <a:cxn ang="0">
                                  <a:pos x="T2" y="T3"/>
                                </a:cxn>
                                <a:cxn ang="0">
                                  <a:pos x="T4" y="T5"/>
                                </a:cxn>
                                <a:cxn ang="0">
                                  <a:pos x="T6" y="T7"/>
                                </a:cxn>
                                <a:cxn ang="0">
                                  <a:pos x="T8" y="T9"/>
                                </a:cxn>
                              </a:cxnLst>
                              <a:rect l="0" t="0" r="r" b="b"/>
                              <a:pathLst>
                                <a:path w="63" h="6">
                                  <a:moveTo>
                                    <a:pt x="62" y="0"/>
                                  </a:moveTo>
                                  <a:lnTo>
                                    <a:pt x="56" y="3"/>
                                  </a:lnTo>
                                  <a:lnTo>
                                    <a:pt x="0" y="5"/>
                                  </a:lnTo>
                                  <a:lnTo>
                                    <a:pt x="4" y="2"/>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77" name="Freeform 217"/>
                            <p:cNvSpPr>
                              <a:spLocks/>
                            </p:cNvSpPr>
                            <p:nvPr/>
                          </p:nvSpPr>
                          <p:spPr bwMode="auto">
                            <a:xfrm>
                              <a:off x="2771" y="3389"/>
                              <a:ext cx="27" cy="60"/>
                            </a:xfrm>
                            <a:custGeom>
                              <a:avLst/>
                              <a:gdLst>
                                <a:gd name="T0" fmla="*/ 4 w 27"/>
                                <a:gd name="T1" fmla="*/ 0 h 60"/>
                                <a:gd name="T2" fmla="*/ 0 w 27"/>
                                <a:gd name="T3" fmla="*/ 8 h 60"/>
                                <a:gd name="T4" fmla="*/ 22 w 27"/>
                                <a:gd name="T5" fmla="*/ 59 h 60"/>
                                <a:gd name="T6" fmla="*/ 26 w 27"/>
                                <a:gd name="T7" fmla="*/ 52 h 60"/>
                                <a:gd name="T8" fmla="*/ 4 w 27"/>
                                <a:gd name="T9" fmla="*/ 0 h 60"/>
                              </a:gdLst>
                              <a:ahLst/>
                              <a:cxnLst>
                                <a:cxn ang="0">
                                  <a:pos x="T0" y="T1"/>
                                </a:cxn>
                                <a:cxn ang="0">
                                  <a:pos x="T2" y="T3"/>
                                </a:cxn>
                                <a:cxn ang="0">
                                  <a:pos x="T4" y="T5"/>
                                </a:cxn>
                                <a:cxn ang="0">
                                  <a:pos x="T6" y="T7"/>
                                </a:cxn>
                                <a:cxn ang="0">
                                  <a:pos x="T8" y="T9"/>
                                </a:cxn>
                              </a:cxnLst>
                              <a:rect l="0" t="0" r="r" b="b"/>
                              <a:pathLst>
                                <a:path w="27" h="60">
                                  <a:moveTo>
                                    <a:pt x="4" y="0"/>
                                  </a:moveTo>
                                  <a:lnTo>
                                    <a:pt x="0" y="8"/>
                                  </a:lnTo>
                                  <a:lnTo>
                                    <a:pt x="22" y="59"/>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619" name="Group 218"/>
                          <p:cNvGrpSpPr>
                            <a:grpSpLocks/>
                          </p:cNvGrpSpPr>
                          <p:nvPr/>
                        </p:nvGrpSpPr>
                        <p:grpSpPr bwMode="auto">
                          <a:xfrm>
                            <a:off x="2806" y="3454"/>
                            <a:ext cx="91" cy="65"/>
                            <a:chOff x="2806" y="3454"/>
                            <a:chExt cx="91" cy="65"/>
                          </a:xfrm>
                        </p:grpSpPr>
                        <p:sp>
                          <p:nvSpPr>
                            <p:cNvPr id="143579" name="Freeform 219"/>
                            <p:cNvSpPr>
                              <a:spLocks/>
                            </p:cNvSpPr>
                            <p:nvPr/>
                          </p:nvSpPr>
                          <p:spPr bwMode="auto">
                            <a:xfrm>
                              <a:off x="2810" y="3454"/>
                              <a:ext cx="88" cy="56"/>
                            </a:xfrm>
                            <a:custGeom>
                              <a:avLst/>
                              <a:gdLst>
                                <a:gd name="T0" fmla="*/ 59 w 87"/>
                                <a:gd name="T1" fmla="*/ 0 h 56"/>
                                <a:gd name="T2" fmla="*/ 86 w 87"/>
                                <a:gd name="T3" fmla="*/ 52 h 56"/>
                                <a:gd name="T4" fmla="*/ 27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7"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80" name="Freeform 220"/>
                            <p:cNvSpPr>
                              <a:spLocks/>
                            </p:cNvSpPr>
                            <p:nvPr/>
                          </p:nvSpPr>
                          <p:spPr bwMode="auto">
                            <a:xfrm>
                              <a:off x="2835" y="3513"/>
                              <a:ext cx="63"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81" name="Freeform 221"/>
                            <p:cNvSpPr>
                              <a:spLocks/>
                            </p:cNvSpPr>
                            <p:nvPr/>
                          </p:nvSpPr>
                          <p:spPr bwMode="auto">
                            <a:xfrm>
                              <a:off x="2806" y="3458"/>
                              <a:ext cx="26" cy="61"/>
                            </a:xfrm>
                            <a:custGeom>
                              <a:avLst/>
                              <a:gdLst>
                                <a:gd name="T0" fmla="*/ 4 w 26"/>
                                <a:gd name="T1" fmla="*/ 0 h 61"/>
                                <a:gd name="T2" fmla="*/ 0 w 26"/>
                                <a:gd name="T3" fmla="*/ 8 h 61"/>
                                <a:gd name="T4" fmla="*/ 21 w 26"/>
                                <a:gd name="T5" fmla="*/ 60 h 61"/>
                                <a:gd name="T6" fmla="*/ 25 w 26"/>
                                <a:gd name="T7" fmla="*/ 52 h 61"/>
                                <a:gd name="T8" fmla="*/ 4 w 26"/>
                                <a:gd name="T9" fmla="*/ 0 h 61"/>
                              </a:gdLst>
                              <a:ahLst/>
                              <a:cxnLst>
                                <a:cxn ang="0">
                                  <a:pos x="T0" y="T1"/>
                                </a:cxn>
                                <a:cxn ang="0">
                                  <a:pos x="T2" y="T3"/>
                                </a:cxn>
                                <a:cxn ang="0">
                                  <a:pos x="T4" y="T5"/>
                                </a:cxn>
                                <a:cxn ang="0">
                                  <a:pos x="T6" y="T7"/>
                                </a:cxn>
                                <a:cxn ang="0">
                                  <a:pos x="T8" y="T9"/>
                                </a:cxn>
                              </a:cxnLst>
                              <a:rect l="0" t="0" r="r" b="b"/>
                              <a:pathLst>
                                <a:path w="26" h="61">
                                  <a:moveTo>
                                    <a:pt x="4" y="0"/>
                                  </a:moveTo>
                                  <a:lnTo>
                                    <a:pt x="0" y="8"/>
                                  </a:lnTo>
                                  <a:lnTo>
                                    <a:pt x="21" y="60"/>
                                  </a:lnTo>
                                  <a:lnTo>
                                    <a:pt x="25"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620" name="Group 222"/>
                          <p:cNvGrpSpPr>
                            <a:grpSpLocks/>
                          </p:cNvGrpSpPr>
                          <p:nvPr/>
                        </p:nvGrpSpPr>
                        <p:grpSpPr bwMode="auto">
                          <a:xfrm>
                            <a:off x="2840" y="3523"/>
                            <a:ext cx="92" cy="65"/>
                            <a:chOff x="2840" y="3523"/>
                            <a:chExt cx="92" cy="65"/>
                          </a:xfrm>
                        </p:grpSpPr>
                        <p:sp>
                          <p:nvSpPr>
                            <p:cNvPr id="143583" name="Freeform 223"/>
                            <p:cNvSpPr>
                              <a:spLocks/>
                            </p:cNvSpPr>
                            <p:nvPr/>
                          </p:nvSpPr>
                          <p:spPr bwMode="auto">
                            <a:xfrm>
                              <a:off x="2846" y="3524"/>
                              <a:ext cx="87" cy="56"/>
                            </a:xfrm>
                            <a:custGeom>
                              <a:avLst/>
                              <a:gdLst>
                                <a:gd name="T0" fmla="*/ 59 w 87"/>
                                <a:gd name="T1" fmla="*/ 0 h 56"/>
                                <a:gd name="T2" fmla="*/ 86 w 87"/>
                                <a:gd name="T3" fmla="*/ 52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84" name="Freeform 224"/>
                            <p:cNvSpPr>
                              <a:spLocks/>
                            </p:cNvSpPr>
                            <p:nvPr/>
                          </p:nvSpPr>
                          <p:spPr bwMode="auto">
                            <a:xfrm>
                              <a:off x="2870" y="3583"/>
                              <a:ext cx="63" cy="5"/>
                            </a:xfrm>
                            <a:custGeom>
                              <a:avLst/>
                              <a:gdLst>
                                <a:gd name="T0" fmla="*/ 62 w 63"/>
                                <a:gd name="T1" fmla="*/ 0 h 5"/>
                                <a:gd name="T2" fmla="*/ 56 w 63"/>
                                <a:gd name="T3" fmla="*/ 3 h 5"/>
                                <a:gd name="T4" fmla="*/ 0 w 63"/>
                                <a:gd name="T5" fmla="*/ 4 h 5"/>
                                <a:gd name="T6" fmla="*/ 4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lnTo>
                                    <a:pt x="56" y="3"/>
                                  </a:lnTo>
                                  <a:lnTo>
                                    <a:pt x="0" y="4"/>
                                  </a:lnTo>
                                  <a:lnTo>
                                    <a:pt x="4" y="1"/>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85" name="Freeform 225"/>
                            <p:cNvSpPr>
                              <a:spLocks/>
                            </p:cNvSpPr>
                            <p:nvPr/>
                          </p:nvSpPr>
                          <p:spPr bwMode="auto">
                            <a:xfrm>
                              <a:off x="2841" y="3528"/>
                              <a:ext cx="27" cy="61"/>
                            </a:xfrm>
                            <a:custGeom>
                              <a:avLst/>
                              <a:gdLst>
                                <a:gd name="T0" fmla="*/ 4 w 27"/>
                                <a:gd name="T1" fmla="*/ 0 h 61"/>
                                <a:gd name="T2" fmla="*/ 0 w 27"/>
                                <a:gd name="T3" fmla="*/ 8 h 61"/>
                                <a:gd name="T4" fmla="*/ 22 w 27"/>
                                <a:gd name="T5" fmla="*/ 60 h 61"/>
                                <a:gd name="T6" fmla="*/ 26 w 27"/>
                                <a:gd name="T7" fmla="*/ 52 h 61"/>
                                <a:gd name="T8" fmla="*/ 4 w 27"/>
                                <a:gd name="T9" fmla="*/ 0 h 61"/>
                              </a:gdLst>
                              <a:ahLst/>
                              <a:cxnLst>
                                <a:cxn ang="0">
                                  <a:pos x="T0" y="T1"/>
                                </a:cxn>
                                <a:cxn ang="0">
                                  <a:pos x="T2" y="T3"/>
                                </a:cxn>
                                <a:cxn ang="0">
                                  <a:pos x="T4" y="T5"/>
                                </a:cxn>
                                <a:cxn ang="0">
                                  <a:pos x="T6" y="T7"/>
                                </a:cxn>
                                <a:cxn ang="0">
                                  <a:pos x="T8" y="T9"/>
                                </a:cxn>
                              </a:cxnLst>
                              <a:rect l="0" t="0" r="r" b="b"/>
                              <a:pathLst>
                                <a:path w="27" h="61">
                                  <a:moveTo>
                                    <a:pt x="4" y="0"/>
                                  </a:moveTo>
                                  <a:lnTo>
                                    <a:pt x="0" y="8"/>
                                  </a:lnTo>
                                  <a:lnTo>
                                    <a:pt x="22" y="60"/>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grpSp>
                <p:sp>
                  <p:nvSpPr>
                    <p:cNvPr id="143586" name="Freeform 226"/>
                    <p:cNvSpPr>
                      <a:spLocks/>
                    </p:cNvSpPr>
                    <p:nvPr/>
                  </p:nvSpPr>
                  <p:spPr bwMode="auto">
                    <a:xfrm>
                      <a:off x="3436" y="3649"/>
                      <a:ext cx="28" cy="49"/>
                    </a:xfrm>
                    <a:custGeom>
                      <a:avLst/>
                      <a:gdLst>
                        <a:gd name="T0" fmla="*/ 14 w 28"/>
                        <a:gd name="T1" fmla="*/ 0 h 49"/>
                        <a:gd name="T2" fmla="*/ 25 w 28"/>
                        <a:gd name="T3" fmla="*/ 19 h 49"/>
                        <a:gd name="T4" fmla="*/ 27 w 28"/>
                        <a:gd name="T5" fmla="*/ 25 h 49"/>
                        <a:gd name="T6" fmla="*/ 26 w 28"/>
                        <a:gd name="T7" fmla="*/ 31 h 49"/>
                        <a:gd name="T8" fmla="*/ 25 w 28"/>
                        <a:gd name="T9" fmla="*/ 36 h 49"/>
                        <a:gd name="T10" fmla="*/ 22 w 28"/>
                        <a:gd name="T11" fmla="*/ 40 h 49"/>
                        <a:gd name="T12" fmla="*/ 18 w 28"/>
                        <a:gd name="T13" fmla="*/ 43 h 49"/>
                        <a:gd name="T14" fmla="*/ 13 w 28"/>
                        <a:gd name="T15" fmla="*/ 46 h 49"/>
                        <a:gd name="T16" fmla="*/ 7 w 28"/>
                        <a:gd name="T17" fmla="*/ 48 h 49"/>
                        <a:gd name="T18" fmla="*/ 0 w 28"/>
                        <a:gd name="T19" fmla="*/ 48 h 49"/>
                        <a:gd name="T20" fmla="*/ 4 w 28"/>
                        <a:gd name="T21" fmla="*/ 46 h 49"/>
                        <a:gd name="T22" fmla="*/ 9 w 28"/>
                        <a:gd name="T23" fmla="*/ 35 h 49"/>
                        <a:gd name="T24" fmla="*/ 10 w 28"/>
                        <a:gd name="T25" fmla="*/ 31 h 49"/>
                        <a:gd name="T26" fmla="*/ 10 w 28"/>
                        <a:gd name="T27" fmla="*/ 28 h 49"/>
                        <a:gd name="T28" fmla="*/ 11 w 28"/>
                        <a:gd name="T29" fmla="*/ 9 h 49"/>
                        <a:gd name="T30" fmla="*/ 14 w 28"/>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9">
                          <a:moveTo>
                            <a:pt x="14" y="0"/>
                          </a:moveTo>
                          <a:lnTo>
                            <a:pt x="25" y="19"/>
                          </a:lnTo>
                          <a:lnTo>
                            <a:pt x="27" y="25"/>
                          </a:lnTo>
                          <a:lnTo>
                            <a:pt x="26" y="31"/>
                          </a:lnTo>
                          <a:lnTo>
                            <a:pt x="25" y="36"/>
                          </a:lnTo>
                          <a:lnTo>
                            <a:pt x="22" y="40"/>
                          </a:lnTo>
                          <a:lnTo>
                            <a:pt x="18" y="43"/>
                          </a:lnTo>
                          <a:lnTo>
                            <a:pt x="13" y="46"/>
                          </a:lnTo>
                          <a:lnTo>
                            <a:pt x="7" y="48"/>
                          </a:lnTo>
                          <a:lnTo>
                            <a:pt x="0" y="48"/>
                          </a:lnTo>
                          <a:lnTo>
                            <a:pt x="4" y="46"/>
                          </a:lnTo>
                          <a:lnTo>
                            <a:pt x="9" y="35"/>
                          </a:lnTo>
                          <a:lnTo>
                            <a:pt x="10" y="31"/>
                          </a:lnTo>
                          <a:lnTo>
                            <a:pt x="10" y="28"/>
                          </a:lnTo>
                          <a:lnTo>
                            <a:pt x="11" y="9"/>
                          </a:lnTo>
                          <a:lnTo>
                            <a:pt x="14"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3587" name="Freeform 227"/>
                  <p:cNvSpPr>
                    <a:spLocks/>
                  </p:cNvSpPr>
                  <p:nvPr/>
                </p:nvSpPr>
                <p:spPr bwMode="auto">
                  <a:xfrm>
                    <a:off x="3142" y="3477"/>
                    <a:ext cx="27" cy="55"/>
                  </a:xfrm>
                  <a:custGeom>
                    <a:avLst/>
                    <a:gdLst>
                      <a:gd name="T0" fmla="*/ 26 w 27"/>
                      <a:gd name="T1" fmla="*/ 0 h 55"/>
                      <a:gd name="T2" fmla="*/ 12 w 27"/>
                      <a:gd name="T3" fmla="*/ 2 h 55"/>
                      <a:gd name="T4" fmla="*/ 6 w 27"/>
                      <a:gd name="T5" fmla="*/ 3 h 55"/>
                      <a:gd name="T6" fmla="*/ 3 w 27"/>
                      <a:gd name="T7" fmla="*/ 6 h 55"/>
                      <a:gd name="T8" fmla="*/ 1 w 27"/>
                      <a:gd name="T9" fmla="*/ 10 h 55"/>
                      <a:gd name="T10" fmla="*/ 0 w 27"/>
                      <a:gd name="T11" fmla="*/ 13 h 55"/>
                      <a:gd name="T12" fmla="*/ 1 w 27"/>
                      <a:gd name="T13" fmla="*/ 18 h 55"/>
                      <a:gd name="T14" fmla="*/ 17 w 27"/>
                      <a:gd name="T15" fmla="*/ 54 h 55"/>
                      <a:gd name="T16" fmla="*/ 26 w 2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5">
                        <a:moveTo>
                          <a:pt x="26" y="0"/>
                        </a:moveTo>
                        <a:lnTo>
                          <a:pt x="12" y="2"/>
                        </a:lnTo>
                        <a:lnTo>
                          <a:pt x="6" y="3"/>
                        </a:lnTo>
                        <a:lnTo>
                          <a:pt x="3" y="6"/>
                        </a:lnTo>
                        <a:lnTo>
                          <a:pt x="1" y="10"/>
                        </a:lnTo>
                        <a:lnTo>
                          <a:pt x="0" y="13"/>
                        </a:lnTo>
                        <a:lnTo>
                          <a:pt x="1" y="18"/>
                        </a:lnTo>
                        <a:lnTo>
                          <a:pt x="17" y="54"/>
                        </a:lnTo>
                        <a:lnTo>
                          <a:pt x="26"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594" name="Group 228"/>
                <p:cNvGrpSpPr>
                  <a:grpSpLocks/>
                </p:cNvGrpSpPr>
                <p:nvPr/>
              </p:nvGrpSpPr>
              <p:grpSpPr bwMode="auto">
                <a:xfrm>
                  <a:off x="2897" y="2920"/>
                  <a:ext cx="567" cy="794"/>
                  <a:chOff x="2897" y="2920"/>
                  <a:chExt cx="567" cy="794"/>
                </a:xfrm>
              </p:grpSpPr>
              <p:sp>
                <p:nvSpPr>
                  <p:cNvPr id="143589" name="Freeform 229"/>
                  <p:cNvSpPr>
                    <a:spLocks/>
                  </p:cNvSpPr>
                  <p:nvPr/>
                </p:nvSpPr>
                <p:spPr bwMode="auto">
                  <a:xfrm>
                    <a:off x="3159" y="3464"/>
                    <a:ext cx="290" cy="250"/>
                  </a:xfrm>
                  <a:custGeom>
                    <a:avLst/>
                    <a:gdLst>
                      <a:gd name="T0" fmla="*/ 280 w 290"/>
                      <a:gd name="T1" fmla="*/ 233 h 250"/>
                      <a:gd name="T2" fmla="*/ 285 w 290"/>
                      <a:gd name="T3" fmla="*/ 223 h 250"/>
                      <a:gd name="T4" fmla="*/ 287 w 290"/>
                      <a:gd name="T5" fmla="*/ 216 h 250"/>
                      <a:gd name="T6" fmla="*/ 288 w 290"/>
                      <a:gd name="T7" fmla="*/ 208 h 250"/>
                      <a:gd name="T8" fmla="*/ 288 w 290"/>
                      <a:gd name="T9" fmla="*/ 201 h 250"/>
                      <a:gd name="T10" fmla="*/ 288 w 290"/>
                      <a:gd name="T11" fmla="*/ 192 h 250"/>
                      <a:gd name="T12" fmla="*/ 289 w 290"/>
                      <a:gd name="T13" fmla="*/ 186 h 250"/>
                      <a:gd name="T14" fmla="*/ 282 w 290"/>
                      <a:gd name="T15" fmla="*/ 196 h 250"/>
                      <a:gd name="T16" fmla="*/ 278 w 290"/>
                      <a:gd name="T17" fmla="*/ 201 h 250"/>
                      <a:gd name="T18" fmla="*/ 271 w 290"/>
                      <a:gd name="T19" fmla="*/ 206 h 250"/>
                      <a:gd name="T20" fmla="*/ 175 w 290"/>
                      <a:gd name="T21" fmla="*/ 215 h 250"/>
                      <a:gd name="T22" fmla="*/ 161 w 290"/>
                      <a:gd name="T23" fmla="*/ 215 h 250"/>
                      <a:gd name="T24" fmla="*/ 152 w 290"/>
                      <a:gd name="T25" fmla="*/ 214 h 250"/>
                      <a:gd name="T26" fmla="*/ 145 w 290"/>
                      <a:gd name="T27" fmla="*/ 213 h 250"/>
                      <a:gd name="T28" fmla="*/ 135 w 290"/>
                      <a:gd name="T29" fmla="*/ 210 h 250"/>
                      <a:gd name="T30" fmla="*/ 127 w 290"/>
                      <a:gd name="T31" fmla="*/ 206 h 250"/>
                      <a:gd name="T32" fmla="*/ 119 w 290"/>
                      <a:gd name="T33" fmla="*/ 202 h 250"/>
                      <a:gd name="T34" fmla="*/ 110 w 290"/>
                      <a:gd name="T35" fmla="*/ 196 h 250"/>
                      <a:gd name="T36" fmla="*/ 104 w 290"/>
                      <a:gd name="T37" fmla="*/ 188 h 250"/>
                      <a:gd name="T38" fmla="*/ 97 w 290"/>
                      <a:gd name="T39" fmla="*/ 178 h 250"/>
                      <a:gd name="T40" fmla="*/ 31 w 290"/>
                      <a:gd name="T41" fmla="*/ 0 h 250"/>
                      <a:gd name="T42" fmla="*/ 25 w 290"/>
                      <a:gd name="T43" fmla="*/ 1 h 250"/>
                      <a:gd name="T44" fmla="*/ 21 w 290"/>
                      <a:gd name="T45" fmla="*/ 4 h 250"/>
                      <a:gd name="T46" fmla="*/ 15 w 290"/>
                      <a:gd name="T47" fmla="*/ 8 h 250"/>
                      <a:gd name="T48" fmla="*/ 12 w 290"/>
                      <a:gd name="T49" fmla="*/ 12 h 250"/>
                      <a:gd name="T50" fmla="*/ 10 w 290"/>
                      <a:gd name="T51" fmla="*/ 17 h 250"/>
                      <a:gd name="T52" fmla="*/ 0 w 290"/>
                      <a:gd name="T53" fmla="*/ 64 h 250"/>
                      <a:gd name="T54" fmla="*/ 81 w 290"/>
                      <a:gd name="T55" fmla="*/ 243 h 250"/>
                      <a:gd name="T56" fmla="*/ 88 w 290"/>
                      <a:gd name="T57" fmla="*/ 247 h 250"/>
                      <a:gd name="T58" fmla="*/ 96 w 290"/>
                      <a:gd name="T59" fmla="*/ 249 h 250"/>
                      <a:gd name="T60" fmla="*/ 104 w 290"/>
                      <a:gd name="T61" fmla="*/ 249 h 250"/>
                      <a:gd name="T62" fmla="*/ 280 w 290"/>
                      <a:gd name="T63" fmla="*/ 23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0" h="250">
                        <a:moveTo>
                          <a:pt x="280" y="233"/>
                        </a:moveTo>
                        <a:lnTo>
                          <a:pt x="285" y="223"/>
                        </a:lnTo>
                        <a:lnTo>
                          <a:pt x="287" y="216"/>
                        </a:lnTo>
                        <a:lnTo>
                          <a:pt x="288" y="208"/>
                        </a:lnTo>
                        <a:lnTo>
                          <a:pt x="288" y="201"/>
                        </a:lnTo>
                        <a:lnTo>
                          <a:pt x="288" y="192"/>
                        </a:lnTo>
                        <a:lnTo>
                          <a:pt x="289" y="186"/>
                        </a:lnTo>
                        <a:lnTo>
                          <a:pt x="282" y="196"/>
                        </a:lnTo>
                        <a:lnTo>
                          <a:pt x="278" y="201"/>
                        </a:lnTo>
                        <a:lnTo>
                          <a:pt x="271" y="206"/>
                        </a:lnTo>
                        <a:lnTo>
                          <a:pt x="175" y="215"/>
                        </a:lnTo>
                        <a:lnTo>
                          <a:pt x="161" y="215"/>
                        </a:lnTo>
                        <a:lnTo>
                          <a:pt x="152" y="214"/>
                        </a:lnTo>
                        <a:lnTo>
                          <a:pt x="145" y="213"/>
                        </a:lnTo>
                        <a:lnTo>
                          <a:pt x="135" y="210"/>
                        </a:lnTo>
                        <a:lnTo>
                          <a:pt x="127" y="206"/>
                        </a:lnTo>
                        <a:lnTo>
                          <a:pt x="119" y="202"/>
                        </a:lnTo>
                        <a:lnTo>
                          <a:pt x="110" y="196"/>
                        </a:lnTo>
                        <a:lnTo>
                          <a:pt x="104" y="188"/>
                        </a:lnTo>
                        <a:lnTo>
                          <a:pt x="97" y="178"/>
                        </a:lnTo>
                        <a:lnTo>
                          <a:pt x="31" y="0"/>
                        </a:lnTo>
                        <a:lnTo>
                          <a:pt x="25" y="1"/>
                        </a:lnTo>
                        <a:lnTo>
                          <a:pt x="21" y="4"/>
                        </a:lnTo>
                        <a:lnTo>
                          <a:pt x="15" y="8"/>
                        </a:lnTo>
                        <a:lnTo>
                          <a:pt x="12" y="12"/>
                        </a:lnTo>
                        <a:lnTo>
                          <a:pt x="10" y="17"/>
                        </a:lnTo>
                        <a:lnTo>
                          <a:pt x="0" y="64"/>
                        </a:lnTo>
                        <a:lnTo>
                          <a:pt x="81" y="243"/>
                        </a:lnTo>
                        <a:lnTo>
                          <a:pt x="88" y="247"/>
                        </a:lnTo>
                        <a:lnTo>
                          <a:pt x="96" y="249"/>
                        </a:lnTo>
                        <a:lnTo>
                          <a:pt x="104" y="249"/>
                        </a:lnTo>
                        <a:lnTo>
                          <a:pt x="280" y="233"/>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90" name="Freeform 230"/>
                  <p:cNvSpPr>
                    <a:spLocks/>
                  </p:cNvSpPr>
                  <p:nvPr/>
                </p:nvSpPr>
                <p:spPr bwMode="auto">
                  <a:xfrm>
                    <a:off x="2897" y="2921"/>
                    <a:ext cx="567" cy="759"/>
                  </a:xfrm>
                  <a:custGeom>
                    <a:avLst/>
                    <a:gdLst>
                      <a:gd name="T0" fmla="*/ 551 w 567"/>
                      <a:gd name="T1" fmla="*/ 730 h 759"/>
                      <a:gd name="T2" fmla="*/ 555 w 567"/>
                      <a:gd name="T3" fmla="*/ 717 h 759"/>
                      <a:gd name="T4" fmla="*/ 559 w 567"/>
                      <a:gd name="T5" fmla="*/ 704 h 759"/>
                      <a:gd name="T6" fmla="*/ 562 w 567"/>
                      <a:gd name="T7" fmla="*/ 691 h 759"/>
                      <a:gd name="T8" fmla="*/ 563 w 567"/>
                      <a:gd name="T9" fmla="*/ 677 h 759"/>
                      <a:gd name="T10" fmla="*/ 565 w 567"/>
                      <a:gd name="T11" fmla="*/ 660 h 759"/>
                      <a:gd name="T12" fmla="*/ 566 w 567"/>
                      <a:gd name="T13" fmla="*/ 639 h 759"/>
                      <a:gd name="T14" fmla="*/ 566 w 567"/>
                      <a:gd name="T15" fmla="*/ 625 h 759"/>
                      <a:gd name="T16" fmla="*/ 464 w 567"/>
                      <a:gd name="T17" fmla="*/ 626 h 759"/>
                      <a:gd name="T18" fmla="*/ 443 w 567"/>
                      <a:gd name="T19" fmla="*/ 562 h 759"/>
                      <a:gd name="T20" fmla="*/ 407 w 567"/>
                      <a:gd name="T21" fmla="*/ 476 h 759"/>
                      <a:gd name="T22" fmla="*/ 337 w 567"/>
                      <a:gd name="T23" fmla="*/ 317 h 759"/>
                      <a:gd name="T24" fmla="*/ 305 w 567"/>
                      <a:gd name="T25" fmla="*/ 253 h 759"/>
                      <a:gd name="T26" fmla="*/ 264 w 567"/>
                      <a:gd name="T27" fmla="*/ 189 h 759"/>
                      <a:gd name="T28" fmla="*/ 187 w 567"/>
                      <a:gd name="T29" fmla="*/ 99 h 759"/>
                      <a:gd name="T30" fmla="*/ 135 w 567"/>
                      <a:gd name="T31" fmla="*/ 42 h 759"/>
                      <a:gd name="T32" fmla="*/ 91 w 567"/>
                      <a:gd name="T33" fmla="*/ 0 h 759"/>
                      <a:gd name="T34" fmla="*/ 35 w 567"/>
                      <a:gd name="T35" fmla="*/ 35 h 759"/>
                      <a:gd name="T36" fmla="*/ 11 w 567"/>
                      <a:gd name="T37" fmla="*/ 49 h 759"/>
                      <a:gd name="T38" fmla="*/ 6 w 567"/>
                      <a:gd name="T39" fmla="*/ 52 h 759"/>
                      <a:gd name="T40" fmla="*/ 3 w 567"/>
                      <a:gd name="T41" fmla="*/ 56 h 759"/>
                      <a:gd name="T42" fmla="*/ 0 w 567"/>
                      <a:gd name="T43" fmla="*/ 62 h 759"/>
                      <a:gd name="T44" fmla="*/ 0 w 567"/>
                      <a:gd name="T45" fmla="*/ 69 h 759"/>
                      <a:gd name="T46" fmla="*/ 2 w 567"/>
                      <a:gd name="T47" fmla="*/ 76 h 759"/>
                      <a:gd name="T48" fmla="*/ 7 w 567"/>
                      <a:gd name="T49" fmla="*/ 83 h 759"/>
                      <a:gd name="T50" fmla="*/ 50 w 567"/>
                      <a:gd name="T51" fmla="*/ 121 h 759"/>
                      <a:gd name="T52" fmla="*/ 73 w 567"/>
                      <a:gd name="T53" fmla="*/ 147 h 759"/>
                      <a:gd name="T54" fmla="*/ 116 w 567"/>
                      <a:gd name="T55" fmla="*/ 193 h 759"/>
                      <a:gd name="T56" fmla="*/ 121 w 567"/>
                      <a:gd name="T57" fmla="*/ 196 h 759"/>
                      <a:gd name="T58" fmla="*/ 129 w 567"/>
                      <a:gd name="T59" fmla="*/ 196 h 759"/>
                      <a:gd name="T60" fmla="*/ 161 w 567"/>
                      <a:gd name="T61" fmla="*/ 194 h 759"/>
                      <a:gd name="T62" fmla="*/ 171 w 567"/>
                      <a:gd name="T63" fmla="*/ 192 h 759"/>
                      <a:gd name="T64" fmla="*/ 181 w 567"/>
                      <a:gd name="T65" fmla="*/ 193 h 759"/>
                      <a:gd name="T66" fmla="*/ 191 w 567"/>
                      <a:gd name="T67" fmla="*/ 195 h 759"/>
                      <a:gd name="T68" fmla="*/ 200 w 567"/>
                      <a:gd name="T69" fmla="*/ 200 h 759"/>
                      <a:gd name="T70" fmla="*/ 208 w 567"/>
                      <a:gd name="T71" fmla="*/ 206 h 759"/>
                      <a:gd name="T72" fmla="*/ 226 w 567"/>
                      <a:gd name="T73" fmla="*/ 228 h 759"/>
                      <a:gd name="T74" fmla="*/ 258 w 567"/>
                      <a:gd name="T75" fmla="*/ 286 h 759"/>
                      <a:gd name="T76" fmla="*/ 277 w 567"/>
                      <a:gd name="T77" fmla="*/ 325 h 759"/>
                      <a:gd name="T78" fmla="*/ 297 w 567"/>
                      <a:gd name="T79" fmla="*/ 369 h 759"/>
                      <a:gd name="T80" fmla="*/ 313 w 567"/>
                      <a:gd name="T81" fmla="*/ 405 h 759"/>
                      <a:gd name="T82" fmla="*/ 326 w 567"/>
                      <a:gd name="T83" fmla="*/ 438 h 759"/>
                      <a:gd name="T84" fmla="*/ 293 w 567"/>
                      <a:gd name="T85" fmla="*/ 541 h 759"/>
                      <a:gd name="T86" fmla="*/ 360 w 567"/>
                      <a:gd name="T87" fmla="*/ 720 h 759"/>
                      <a:gd name="T88" fmla="*/ 366 w 567"/>
                      <a:gd name="T89" fmla="*/ 732 h 759"/>
                      <a:gd name="T90" fmla="*/ 376 w 567"/>
                      <a:gd name="T91" fmla="*/ 742 h 759"/>
                      <a:gd name="T92" fmla="*/ 396 w 567"/>
                      <a:gd name="T93" fmla="*/ 753 h 759"/>
                      <a:gd name="T94" fmla="*/ 414 w 567"/>
                      <a:gd name="T95" fmla="*/ 757 h 759"/>
                      <a:gd name="T96" fmla="*/ 438 w 567"/>
                      <a:gd name="T97" fmla="*/ 758 h 759"/>
                      <a:gd name="T98" fmla="*/ 535 w 567"/>
                      <a:gd name="T99" fmla="*/ 748 h 759"/>
                      <a:gd name="T100" fmla="*/ 541 w 567"/>
                      <a:gd name="T101" fmla="*/ 742 h 759"/>
                      <a:gd name="T102" fmla="*/ 546 w 567"/>
                      <a:gd name="T103" fmla="*/ 736 h 759"/>
                      <a:gd name="T104" fmla="*/ 551 w 567"/>
                      <a:gd name="T105" fmla="*/ 73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7" h="759">
                        <a:moveTo>
                          <a:pt x="551" y="730"/>
                        </a:moveTo>
                        <a:lnTo>
                          <a:pt x="555" y="717"/>
                        </a:lnTo>
                        <a:lnTo>
                          <a:pt x="559" y="704"/>
                        </a:lnTo>
                        <a:lnTo>
                          <a:pt x="562" y="691"/>
                        </a:lnTo>
                        <a:lnTo>
                          <a:pt x="563" y="677"/>
                        </a:lnTo>
                        <a:lnTo>
                          <a:pt x="565" y="660"/>
                        </a:lnTo>
                        <a:lnTo>
                          <a:pt x="566" y="639"/>
                        </a:lnTo>
                        <a:lnTo>
                          <a:pt x="566" y="625"/>
                        </a:lnTo>
                        <a:lnTo>
                          <a:pt x="464" y="626"/>
                        </a:lnTo>
                        <a:lnTo>
                          <a:pt x="443" y="562"/>
                        </a:lnTo>
                        <a:lnTo>
                          <a:pt x="407" y="476"/>
                        </a:lnTo>
                        <a:lnTo>
                          <a:pt x="337" y="317"/>
                        </a:lnTo>
                        <a:lnTo>
                          <a:pt x="305" y="253"/>
                        </a:lnTo>
                        <a:lnTo>
                          <a:pt x="264" y="189"/>
                        </a:lnTo>
                        <a:lnTo>
                          <a:pt x="187" y="99"/>
                        </a:lnTo>
                        <a:lnTo>
                          <a:pt x="135" y="42"/>
                        </a:lnTo>
                        <a:lnTo>
                          <a:pt x="91" y="0"/>
                        </a:lnTo>
                        <a:lnTo>
                          <a:pt x="35" y="35"/>
                        </a:lnTo>
                        <a:lnTo>
                          <a:pt x="11" y="49"/>
                        </a:lnTo>
                        <a:lnTo>
                          <a:pt x="6" y="52"/>
                        </a:lnTo>
                        <a:lnTo>
                          <a:pt x="3" y="56"/>
                        </a:lnTo>
                        <a:lnTo>
                          <a:pt x="0" y="62"/>
                        </a:lnTo>
                        <a:lnTo>
                          <a:pt x="0" y="69"/>
                        </a:lnTo>
                        <a:lnTo>
                          <a:pt x="2" y="76"/>
                        </a:lnTo>
                        <a:lnTo>
                          <a:pt x="7" y="83"/>
                        </a:lnTo>
                        <a:lnTo>
                          <a:pt x="50" y="121"/>
                        </a:lnTo>
                        <a:lnTo>
                          <a:pt x="73" y="147"/>
                        </a:lnTo>
                        <a:lnTo>
                          <a:pt x="116" y="193"/>
                        </a:lnTo>
                        <a:lnTo>
                          <a:pt x="121" y="196"/>
                        </a:lnTo>
                        <a:lnTo>
                          <a:pt x="129" y="196"/>
                        </a:lnTo>
                        <a:lnTo>
                          <a:pt x="161" y="194"/>
                        </a:lnTo>
                        <a:lnTo>
                          <a:pt x="171" y="192"/>
                        </a:lnTo>
                        <a:lnTo>
                          <a:pt x="181" y="193"/>
                        </a:lnTo>
                        <a:lnTo>
                          <a:pt x="191" y="195"/>
                        </a:lnTo>
                        <a:lnTo>
                          <a:pt x="200" y="200"/>
                        </a:lnTo>
                        <a:lnTo>
                          <a:pt x="208" y="206"/>
                        </a:lnTo>
                        <a:lnTo>
                          <a:pt x="226" y="228"/>
                        </a:lnTo>
                        <a:lnTo>
                          <a:pt x="258" y="286"/>
                        </a:lnTo>
                        <a:lnTo>
                          <a:pt x="277" y="325"/>
                        </a:lnTo>
                        <a:lnTo>
                          <a:pt x="297" y="369"/>
                        </a:lnTo>
                        <a:lnTo>
                          <a:pt x="313" y="405"/>
                        </a:lnTo>
                        <a:lnTo>
                          <a:pt x="326" y="438"/>
                        </a:lnTo>
                        <a:lnTo>
                          <a:pt x="293" y="541"/>
                        </a:lnTo>
                        <a:lnTo>
                          <a:pt x="360" y="720"/>
                        </a:lnTo>
                        <a:lnTo>
                          <a:pt x="366" y="732"/>
                        </a:lnTo>
                        <a:lnTo>
                          <a:pt x="376" y="742"/>
                        </a:lnTo>
                        <a:lnTo>
                          <a:pt x="396" y="753"/>
                        </a:lnTo>
                        <a:lnTo>
                          <a:pt x="414" y="757"/>
                        </a:lnTo>
                        <a:lnTo>
                          <a:pt x="438" y="758"/>
                        </a:lnTo>
                        <a:lnTo>
                          <a:pt x="535" y="748"/>
                        </a:lnTo>
                        <a:lnTo>
                          <a:pt x="541" y="742"/>
                        </a:lnTo>
                        <a:lnTo>
                          <a:pt x="546" y="736"/>
                        </a:lnTo>
                        <a:lnTo>
                          <a:pt x="551" y="73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91" name="Freeform 231"/>
                  <p:cNvSpPr>
                    <a:spLocks/>
                  </p:cNvSpPr>
                  <p:nvPr/>
                </p:nvSpPr>
                <p:spPr bwMode="auto">
                  <a:xfrm>
                    <a:off x="2905" y="3005"/>
                    <a:ext cx="320" cy="374"/>
                  </a:xfrm>
                  <a:custGeom>
                    <a:avLst/>
                    <a:gdLst>
                      <a:gd name="T0" fmla="*/ 318 w 319"/>
                      <a:gd name="T1" fmla="*/ 354 h 374"/>
                      <a:gd name="T2" fmla="*/ 305 w 319"/>
                      <a:gd name="T3" fmla="*/ 320 h 374"/>
                      <a:gd name="T4" fmla="*/ 285 w 319"/>
                      <a:gd name="T5" fmla="*/ 276 h 374"/>
                      <a:gd name="T6" fmla="*/ 259 w 319"/>
                      <a:gd name="T7" fmla="*/ 221 h 374"/>
                      <a:gd name="T8" fmla="*/ 250 w 319"/>
                      <a:gd name="T9" fmla="*/ 200 h 374"/>
                      <a:gd name="T10" fmla="*/ 217 w 319"/>
                      <a:gd name="T11" fmla="*/ 144 h 374"/>
                      <a:gd name="T12" fmla="*/ 200 w 319"/>
                      <a:gd name="T13" fmla="*/ 122 h 374"/>
                      <a:gd name="T14" fmla="*/ 189 w 319"/>
                      <a:gd name="T15" fmla="*/ 114 h 374"/>
                      <a:gd name="T16" fmla="*/ 182 w 319"/>
                      <a:gd name="T17" fmla="*/ 111 h 374"/>
                      <a:gd name="T18" fmla="*/ 175 w 319"/>
                      <a:gd name="T19" fmla="*/ 109 h 374"/>
                      <a:gd name="T20" fmla="*/ 165 w 319"/>
                      <a:gd name="T21" fmla="*/ 108 h 374"/>
                      <a:gd name="T22" fmla="*/ 133 w 319"/>
                      <a:gd name="T23" fmla="*/ 111 h 374"/>
                      <a:gd name="T24" fmla="*/ 121 w 319"/>
                      <a:gd name="T25" fmla="*/ 112 h 374"/>
                      <a:gd name="T26" fmla="*/ 114 w 319"/>
                      <a:gd name="T27" fmla="*/ 112 h 374"/>
                      <a:gd name="T28" fmla="*/ 111 w 319"/>
                      <a:gd name="T29" fmla="*/ 111 h 374"/>
                      <a:gd name="T30" fmla="*/ 107 w 319"/>
                      <a:gd name="T31" fmla="*/ 108 h 374"/>
                      <a:gd name="T32" fmla="*/ 72 w 319"/>
                      <a:gd name="T33" fmla="*/ 71 h 374"/>
                      <a:gd name="T34" fmla="*/ 43 w 319"/>
                      <a:gd name="T35" fmla="*/ 37 h 374"/>
                      <a:gd name="T36" fmla="*/ 0 w 319"/>
                      <a:gd name="T37" fmla="*/ 0 h 374"/>
                      <a:gd name="T38" fmla="*/ 78 w 319"/>
                      <a:gd name="T39" fmla="*/ 135 h 374"/>
                      <a:gd name="T40" fmla="*/ 81 w 319"/>
                      <a:gd name="T41" fmla="*/ 139 h 374"/>
                      <a:gd name="T42" fmla="*/ 85 w 319"/>
                      <a:gd name="T43" fmla="*/ 143 h 374"/>
                      <a:gd name="T44" fmla="*/ 90 w 319"/>
                      <a:gd name="T45" fmla="*/ 146 h 374"/>
                      <a:gd name="T46" fmla="*/ 103 w 319"/>
                      <a:gd name="T47" fmla="*/ 147 h 374"/>
                      <a:gd name="T48" fmla="*/ 123 w 319"/>
                      <a:gd name="T49" fmla="*/ 150 h 374"/>
                      <a:gd name="T50" fmla="*/ 140 w 319"/>
                      <a:gd name="T51" fmla="*/ 151 h 374"/>
                      <a:gd name="T52" fmla="*/ 158 w 319"/>
                      <a:gd name="T53" fmla="*/ 151 h 374"/>
                      <a:gd name="T54" fmla="*/ 171 w 319"/>
                      <a:gd name="T55" fmla="*/ 151 h 374"/>
                      <a:gd name="T56" fmla="*/ 182 w 319"/>
                      <a:gd name="T57" fmla="*/ 150 h 374"/>
                      <a:gd name="T58" fmla="*/ 196 w 319"/>
                      <a:gd name="T59" fmla="*/ 149 h 374"/>
                      <a:gd name="T60" fmla="*/ 202 w 319"/>
                      <a:gd name="T61" fmla="*/ 152 h 374"/>
                      <a:gd name="T62" fmla="*/ 205 w 319"/>
                      <a:gd name="T63" fmla="*/ 157 h 374"/>
                      <a:gd name="T64" fmla="*/ 208 w 319"/>
                      <a:gd name="T65" fmla="*/ 162 h 374"/>
                      <a:gd name="T66" fmla="*/ 233 w 319"/>
                      <a:gd name="T67" fmla="*/ 210 h 374"/>
                      <a:gd name="T68" fmla="*/ 261 w 319"/>
                      <a:gd name="T69" fmla="*/ 264 h 374"/>
                      <a:gd name="T70" fmla="*/ 280 w 319"/>
                      <a:gd name="T71" fmla="*/ 304 h 374"/>
                      <a:gd name="T72" fmla="*/ 312 w 319"/>
                      <a:gd name="T73" fmla="*/ 373 h 374"/>
                      <a:gd name="T74" fmla="*/ 318 w 319"/>
                      <a:gd name="T75" fmla="*/ 35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374">
                        <a:moveTo>
                          <a:pt x="318" y="354"/>
                        </a:moveTo>
                        <a:lnTo>
                          <a:pt x="305" y="320"/>
                        </a:lnTo>
                        <a:lnTo>
                          <a:pt x="285" y="276"/>
                        </a:lnTo>
                        <a:lnTo>
                          <a:pt x="259" y="221"/>
                        </a:lnTo>
                        <a:lnTo>
                          <a:pt x="250" y="200"/>
                        </a:lnTo>
                        <a:lnTo>
                          <a:pt x="217" y="144"/>
                        </a:lnTo>
                        <a:lnTo>
                          <a:pt x="200" y="122"/>
                        </a:lnTo>
                        <a:lnTo>
                          <a:pt x="189" y="114"/>
                        </a:lnTo>
                        <a:lnTo>
                          <a:pt x="182" y="111"/>
                        </a:lnTo>
                        <a:lnTo>
                          <a:pt x="175" y="109"/>
                        </a:lnTo>
                        <a:lnTo>
                          <a:pt x="165" y="108"/>
                        </a:lnTo>
                        <a:lnTo>
                          <a:pt x="133" y="111"/>
                        </a:lnTo>
                        <a:lnTo>
                          <a:pt x="121" y="112"/>
                        </a:lnTo>
                        <a:lnTo>
                          <a:pt x="114" y="112"/>
                        </a:lnTo>
                        <a:lnTo>
                          <a:pt x="111" y="111"/>
                        </a:lnTo>
                        <a:lnTo>
                          <a:pt x="107" y="108"/>
                        </a:lnTo>
                        <a:lnTo>
                          <a:pt x="72" y="71"/>
                        </a:lnTo>
                        <a:lnTo>
                          <a:pt x="43" y="37"/>
                        </a:lnTo>
                        <a:lnTo>
                          <a:pt x="0" y="0"/>
                        </a:lnTo>
                        <a:lnTo>
                          <a:pt x="78" y="135"/>
                        </a:lnTo>
                        <a:lnTo>
                          <a:pt x="81" y="139"/>
                        </a:lnTo>
                        <a:lnTo>
                          <a:pt x="85" y="143"/>
                        </a:lnTo>
                        <a:lnTo>
                          <a:pt x="90" y="146"/>
                        </a:lnTo>
                        <a:lnTo>
                          <a:pt x="103" y="147"/>
                        </a:lnTo>
                        <a:lnTo>
                          <a:pt x="123" y="150"/>
                        </a:lnTo>
                        <a:lnTo>
                          <a:pt x="140" y="151"/>
                        </a:lnTo>
                        <a:lnTo>
                          <a:pt x="158" y="151"/>
                        </a:lnTo>
                        <a:lnTo>
                          <a:pt x="171" y="151"/>
                        </a:lnTo>
                        <a:lnTo>
                          <a:pt x="182" y="150"/>
                        </a:lnTo>
                        <a:lnTo>
                          <a:pt x="196" y="149"/>
                        </a:lnTo>
                        <a:lnTo>
                          <a:pt x="202" y="152"/>
                        </a:lnTo>
                        <a:lnTo>
                          <a:pt x="205" y="157"/>
                        </a:lnTo>
                        <a:lnTo>
                          <a:pt x="208" y="162"/>
                        </a:lnTo>
                        <a:lnTo>
                          <a:pt x="233" y="210"/>
                        </a:lnTo>
                        <a:lnTo>
                          <a:pt x="261" y="264"/>
                        </a:lnTo>
                        <a:lnTo>
                          <a:pt x="280" y="304"/>
                        </a:lnTo>
                        <a:lnTo>
                          <a:pt x="312" y="373"/>
                        </a:lnTo>
                        <a:lnTo>
                          <a:pt x="318" y="35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92" name="Freeform 232"/>
                  <p:cNvSpPr>
                    <a:spLocks/>
                  </p:cNvSpPr>
                  <p:nvPr/>
                </p:nvSpPr>
                <p:spPr bwMode="auto">
                  <a:xfrm>
                    <a:off x="2987" y="2920"/>
                    <a:ext cx="477" cy="627"/>
                  </a:xfrm>
                  <a:custGeom>
                    <a:avLst/>
                    <a:gdLst>
                      <a:gd name="T0" fmla="*/ 476 w 477"/>
                      <a:gd name="T1" fmla="*/ 626 h 627"/>
                      <a:gd name="T2" fmla="*/ 474 w 477"/>
                      <a:gd name="T3" fmla="*/ 607 h 627"/>
                      <a:gd name="T4" fmla="*/ 469 w 477"/>
                      <a:gd name="T5" fmla="*/ 590 h 627"/>
                      <a:gd name="T6" fmla="*/ 465 w 477"/>
                      <a:gd name="T7" fmla="*/ 575 h 627"/>
                      <a:gd name="T8" fmla="*/ 459 w 477"/>
                      <a:gd name="T9" fmla="*/ 558 h 627"/>
                      <a:gd name="T10" fmla="*/ 442 w 477"/>
                      <a:gd name="T11" fmla="*/ 513 h 627"/>
                      <a:gd name="T12" fmla="*/ 427 w 477"/>
                      <a:gd name="T13" fmla="*/ 478 h 627"/>
                      <a:gd name="T14" fmla="*/ 401 w 477"/>
                      <a:gd name="T15" fmla="*/ 420 h 627"/>
                      <a:gd name="T16" fmla="*/ 370 w 477"/>
                      <a:gd name="T17" fmla="*/ 359 h 627"/>
                      <a:gd name="T18" fmla="*/ 337 w 477"/>
                      <a:gd name="T19" fmla="*/ 292 h 627"/>
                      <a:gd name="T20" fmla="*/ 289 w 477"/>
                      <a:gd name="T21" fmla="*/ 213 h 627"/>
                      <a:gd name="T22" fmla="*/ 275 w 477"/>
                      <a:gd name="T23" fmla="*/ 192 h 627"/>
                      <a:gd name="T24" fmla="*/ 258 w 477"/>
                      <a:gd name="T25" fmla="*/ 167 h 627"/>
                      <a:gd name="T26" fmla="*/ 234 w 477"/>
                      <a:gd name="T27" fmla="*/ 133 h 627"/>
                      <a:gd name="T28" fmla="*/ 209 w 477"/>
                      <a:gd name="T29" fmla="*/ 105 h 627"/>
                      <a:gd name="T30" fmla="*/ 179 w 477"/>
                      <a:gd name="T31" fmla="*/ 72 h 627"/>
                      <a:gd name="T32" fmla="*/ 109 w 477"/>
                      <a:gd name="T33" fmla="*/ 1 h 627"/>
                      <a:gd name="T34" fmla="*/ 0 w 477"/>
                      <a:gd name="T35" fmla="*/ 0 h 627"/>
                      <a:gd name="T36" fmla="*/ 45 w 477"/>
                      <a:gd name="T37" fmla="*/ 43 h 627"/>
                      <a:gd name="T38" fmla="*/ 77 w 477"/>
                      <a:gd name="T39" fmla="*/ 78 h 627"/>
                      <a:gd name="T40" fmla="*/ 140 w 477"/>
                      <a:gd name="T41" fmla="*/ 149 h 627"/>
                      <a:gd name="T42" fmla="*/ 174 w 477"/>
                      <a:gd name="T43" fmla="*/ 189 h 627"/>
                      <a:gd name="T44" fmla="*/ 214 w 477"/>
                      <a:gd name="T45" fmla="*/ 253 h 627"/>
                      <a:gd name="T46" fmla="*/ 250 w 477"/>
                      <a:gd name="T47" fmla="*/ 321 h 627"/>
                      <a:gd name="T48" fmla="*/ 318 w 477"/>
                      <a:gd name="T49" fmla="*/ 477 h 627"/>
                      <a:gd name="T50" fmla="*/ 352 w 477"/>
                      <a:gd name="T51" fmla="*/ 559 h 627"/>
                      <a:gd name="T52" fmla="*/ 374 w 477"/>
                      <a:gd name="T53" fmla="*/ 626 h 627"/>
                      <a:gd name="T54" fmla="*/ 476 w 477"/>
                      <a:gd name="T55" fmla="*/ 626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7" h="627">
                        <a:moveTo>
                          <a:pt x="476" y="626"/>
                        </a:moveTo>
                        <a:lnTo>
                          <a:pt x="474" y="607"/>
                        </a:lnTo>
                        <a:lnTo>
                          <a:pt x="469" y="590"/>
                        </a:lnTo>
                        <a:lnTo>
                          <a:pt x="465" y="575"/>
                        </a:lnTo>
                        <a:lnTo>
                          <a:pt x="459" y="558"/>
                        </a:lnTo>
                        <a:lnTo>
                          <a:pt x="442" y="513"/>
                        </a:lnTo>
                        <a:lnTo>
                          <a:pt x="427" y="478"/>
                        </a:lnTo>
                        <a:lnTo>
                          <a:pt x="401" y="420"/>
                        </a:lnTo>
                        <a:lnTo>
                          <a:pt x="370" y="359"/>
                        </a:lnTo>
                        <a:lnTo>
                          <a:pt x="337" y="292"/>
                        </a:lnTo>
                        <a:lnTo>
                          <a:pt x="289" y="213"/>
                        </a:lnTo>
                        <a:lnTo>
                          <a:pt x="275" y="192"/>
                        </a:lnTo>
                        <a:lnTo>
                          <a:pt x="258" y="167"/>
                        </a:lnTo>
                        <a:lnTo>
                          <a:pt x="234" y="133"/>
                        </a:lnTo>
                        <a:lnTo>
                          <a:pt x="209" y="105"/>
                        </a:lnTo>
                        <a:lnTo>
                          <a:pt x="179" y="72"/>
                        </a:lnTo>
                        <a:lnTo>
                          <a:pt x="109" y="1"/>
                        </a:lnTo>
                        <a:lnTo>
                          <a:pt x="0" y="0"/>
                        </a:lnTo>
                        <a:lnTo>
                          <a:pt x="45" y="43"/>
                        </a:lnTo>
                        <a:lnTo>
                          <a:pt x="77" y="78"/>
                        </a:lnTo>
                        <a:lnTo>
                          <a:pt x="140" y="149"/>
                        </a:lnTo>
                        <a:lnTo>
                          <a:pt x="174" y="189"/>
                        </a:lnTo>
                        <a:lnTo>
                          <a:pt x="214" y="253"/>
                        </a:lnTo>
                        <a:lnTo>
                          <a:pt x="250" y="321"/>
                        </a:lnTo>
                        <a:lnTo>
                          <a:pt x="318" y="477"/>
                        </a:lnTo>
                        <a:lnTo>
                          <a:pt x="352" y="559"/>
                        </a:lnTo>
                        <a:lnTo>
                          <a:pt x="374" y="626"/>
                        </a:lnTo>
                        <a:lnTo>
                          <a:pt x="476" y="62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595" name="Group 233"/>
                <p:cNvGrpSpPr>
                  <a:grpSpLocks/>
                </p:cNvGrpSpPr>
                <p:nvPr/>
              </p:nvGrpSpPr>
              <p:grpSpPr bwMode="auto">
                <a:xfrm>
                  <a:off x="3058" y="3249"/>
                  <a:ext cx="157" cy="136"/>
                  <a:chOff x="3058" y="3249"/>
                  <a:chExt cx="157" cy="136"/>
                </a:xfrm>
              </p:grpSpPr>
              <p:sp>
                <p:nvSpPr>
                  <p:cNvPr id="143594" name="Freeform 234"/>
                  <p:cNvSpPr>
                    <a:spLocks/>
                  </p:cNvSpPr>
                  <p:nvPr/>
                </p:nvSpPr>
                <p:spPr bwMode="auto">
                  <a:xfrm>
                    <a:off x="3058" y="3249"/>
                    <a:ext cx="99" cy="5"/>
                  </a:xfrm>
                  <a:custGeom>
                    <a:avLst/>
                    <a:gdLst>
                      <a:gd name="T0" fmla="*/ 99 w 100"/>
                      <a:gd name="T1" fmla="*/ 0 h 5"/>
                      <a:gd name="T2" fmla="*/ 0 w 100"/>
                      <a:gd name="T3" fmla="*/ 4 h 5"/>
                    </a:gdLst>
                    <a:ahLst/>
                    <a:cxnLst>
                      <a:cxn ang="0">
                        <a:pos x="T0" y="T1"/>
                      </a:cxn>
                      <a:cxn ang="0">
                        <a:pos x="T2" y="T3"/>
                      </a:cxn>
                    </a:cxnLst>
                    <a:rect l="0" t="0" r="r" b="b"/>
                    <a:pathLst>
                      <a:path w="100" h="5">
                        <a:moveTo>
                          <a:pt x="99" y="0"/>
                        </a:moveTo>
                        <a:lnTo>
                          <a:pt x="0" y="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95" name="Freeform 235"/>
                  <p:cNvSpPr>
                    <a:spLocks/>
                  </p:cNvSpPr>
                  <p:nvPr/>
                </p:nvSpPr>
                <p:spPr bwMode="auto">
                  <a:xfrm>
                    <a:off x="3069" y="3269"/>
                    <a:ext cx="97" cy="6"/>
                  </a:xfrm>
                  <a:custGeom>
                    <a:avLst/>
                    <a:gdLst>
                      <a:gd name="T0" fmla="*/ 96 w 97"/>
                      <a:gd name="T1" fmla="*/ 0 h 6"/>
                      <a:gd name="T2" fmla="*/ 0 w 97"/>
                      <a:gd name="T3" fmla="*/ 5 h 6"/>
                    </a:gdLst>
                    <a:ahLst/>
                    <a:cxnLst>
                      <a:cxn ang="0">
                        <a:pos x="T0" y="T1"/>
                      </a:cxn>
                      <a:cxn ang="0">
                        <a:pos x="T2" y="T3"/>
                      </a:cxn>
                    </a:cxnLst>
                    <a:rect l="0" t="0" r="r" b="b"/>
                    <a:pathLst>
                      <a:path w="97" h="6">
                        <a:moveTo>
                          <a:pt x="96" y="0"/>
                        </a:move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96" name="Freeform 236"/>
                  <p:cNvSpPr>
                    <a:spLocks/>
                  </p:cNvSpPr>
                  <p:nvPr/>
                </p:nvSpPr>
                <p:spPr bwMode="auto">
                  <a:xfrm>
                    <a:off x="3081" y="3290"/>
                    <a:ext cx="95" cy="7"/>
                  </a:xfrm>
                  <a:custGeom>
                    <a:avLst/>
                    <a:gdLst>
                      <a:gd name="T0" fmla="*/ 94 w 95"/>
                      <a:gd name="T1" fmla="*/ 0 h 7"/>
                      <a:gd name="T2" fmla="*/ 0 w 95"/>
                      <a:gd name="T3" fmla="*/ 6 h 7"/>
                    </a:gdLst>
                    <a:ahLst/>
                    <a:cxnLst>
                      <a:cxn ang="0">
                        <a:pos x="T0" y="T1"/>
                      </a:cxn>
                      <a:cxn ang="0">
                        <a:pos x="T2" y="T3"/>
                      </a:cxn>
                    </a:cxnLst>
                    <a:rect l="0" t="0" r="r" b="b"/>
                    <a:pathLst>
                      <a:path w="95" h="7">
                        <a:moveTo>
                          <a:pt x="94" y="0"/>
                        </a:move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97" name="Freeform 237"/>
                  <p:cNvSpPr>
                    <a:spLocks/>
                  </p:cNvSpPr>
                  <p:nvPr/>
                </p:nvSpPr>
                <p:spPr bwMode="auto">
                  <a:xfrm>
                    <a:off x="3093" y="3312"/>
                    <a:ext cx="94" cy="7"/>
                  </a:xfrm>
                  <a:custGeom>
                    <a:avLst/>
                    <a:gdLst>
                      <a:gd name="T0" fmla="*/ 93 w 94"/>
                      <a:gd name="T1" fmla="*/ 0 h 6"/>
                      <a:gd name="T2" fmla="*/ 0 w 94"/>
                      <a:gd name="T3" fmla="*/ 5 h 6"/>
                    </a:gdLst>
                    <a:ahLst/>
                    <a:cxnLst>
                      <a:cxn ang="0">
                        <a:pos x="T0" y="T1"/>
                      </a:cxn>
                      <a:cxn ang="0">
                        <a:pos x="T2" y="T3"/>
                      </a:cxn>
                    </a:cxnLst>
                    <a:rect l="0" t="0" r="r" b="b"/>
                    <a:pathLst>
                      <a:path w="94" h="6">
                        <a:moveTo>
                          <a:pt x="93" y="0"/>
                        </a:move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98" name="Freeform 238"/>
                  <p:cNvSpPr>
                    <a:spLocks/>
                  </p:cNvSpPr>
                  <p:nvPr/>
                </p:nvSpPr>
                <p:spPr bwMode="auto">
                  <a:xfrm>
                    <a:off x="3104" y="3333"/>
                    <a:ext cx="91" cy="7"/>
                  </a:xfrm>
                  <a:custGeom>
                    <a:avLst/>
                    <a:gdLst>
                      <a:gd name="T0" fmla="*/ 90 w 91"/>
                      <a:gd name="T1" fmla="*/ 0 h 7"/>
                      <a:gd name="T2" fmla="*/ 0 w 91"/>
                      <a:gd name="T3" fmla="*/ 6 h 7"/>
                    </a:gdLst>
                    <a:ahLst/>
                    <a:cxnLst>
                      <a:cxn ang="0">
                        <a:pos x="T0" y="T1"/>
                      </a:cxn>
                      <a:cxn ang="0">
                        <a:pos x="T2" y="T3"/>
                      </a:cxn>
                    </a:cxnLst>
                    <a:rect l="0" t="0" r="r" b="b"/>
                    <a:pathLst>
                      <a:path w="91" h="7">
                        <a:moveTo>
                          <a:pt x="90" y="0"/>
                        </a:move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599" name="Freeform 239"/>
                  <p:cNvSpPr>
                    <a:spLocks/>
                  </p:cNvSpPr>
                  <p:nvPr/>
                </p:nvSpPr>
                <p:spPr bwMode="auto">
                  <a:xfrm>
                    <a:off x="3115" y="3354"/>
                    <a:ext cx="90" cy="9"/>
                  </a:xfrm>
                  <a:custGeom>
                    <a:avLst/>
                    <a:gdLst>
                      <a:gd name="T0" fmla="*/ 89 w 90"/>
                      <a:gd name="T1" fmla="*/ 0 h 9"/>
                      <a:gd name="T2" fmla="*/ 0 w 90"/>
                      <a:gd name="T3" fmla="*/ 8 h 9"/>
                    </a:gdLst>
                    <a:ahLst/>
                    <a:cxnLst>
                      <a:cxn ang="0">
                        <a:pos x="T0" y="T1"/>
                      </a:cxn>
                      <a:cxn ang="0">
                        <a:pos x="T2" y="T3"/>
                      </a:cxn>
                    </a:cxnLst>
                    <a:rect l="0" t="0" r="r" b="b"/>
                    <a:pathLst>
                      <a:path w="90" h="9">
                        <a:moveTo>
                          <a:pt x="89" y="0"/>
                        </a:move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600" name="Freeform 240"/>
                  <p:cNvSpPr>
                    <a:spLocks/>
                  </p:cNvSpPr>
                  <p:nvPr/>
                </p:nvSpPr>
                <p:spPr bwMode="auto">
                  <a:xfrm>
                    <a:off x="3127" y="3376"/>
                    <a:ext cx="88" cy="9"/>
                  </a:xfrm>
                  <a:custGeom>
                    <a:avLst/>
                    <a:gdLst>
                      <a:gd name="T0" fmla="*/ 87 w 88"/>
                      <a:gd name="T1" fmla="*/ 0 h 9"/>
                      <a:gd name="T2" fmla="*/ 0 w 88"/>
                      <a:gd name="T3" fmla="*/ 8 h 9"/>
                    </a:gdLst>
                    <a:ahLst/>
                    <a:cxnLst>
                      <a:cxn ang="0">
                        <a:pos x="T0" y="T1"/>
                      </a:cxn>
                      <a:cxn ang="0">
                        <a:pos x="T2" y="T3"/>
                      </a:cxn>
                    </a:cxnLst>
                    <a:rect l="0" t="0" r="r" b="b"/>
                    <a:pathLst>
                      <a:path w="88" h="9">
                        <a:moveTo>
                          <a:pt x="87" y="0"/>
                        </a:move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3590" name="Group 241"/>
              <p:cNvGrpSpPr>
                <a:grpSpLocks/>
              </p:cNvGrpSpPr>
              <p:nvPr/>
            </p:nvGrpSpPr>
            <p:grpSpPr bwMode="auto">
              <a:xfrm>
                <a:off x="3383" y="3585"/>
                <a:ext cx="45" cy="29"/>
                <a:chOff x="3383" y="3585"/>
                <a:chExt cx="45" cy="29"/>
              </a:xfrm>
            </p:grpSpPr>
            <p:sp>
              <p:nvSpPr>
                <p:cNvPr id="143602" name="Freeform 242"/>
                <p:cNvSpPr>
                  <a:spLocks/>
                </p:cNvSpPr>
                <p:nvPr/>
              </p:nvSpPr>
              <p:spPr bwMode="auto">
                <a:xfrm>
                  <a:off x="3383" y="3585"/>
                  <a:ext cx="45" cy="29"/>
                </a:xfrm>
                <a:custGeom>
                  <a:avLst/>
                  <a:gdLst>
                    <a:gd name="T0" fmla="*/ 44 w 45"/>
                    <a:gd name="T1" fmla="*/ 0 h 29"/>
                    <a:gd name="T2" fmla="*/ 6 w 45"/>
                    <a:gd name="T3" fmla="*/ 0 h 29"/>
                    <a:gd name="T4" fmla="*/ 0 w 45"/>
                    <a:gd name="T5" fmla="*/ 28 h 29"/>
                    <a:gd name="T6" fmla="*/ 38 w 45"/>
                    <a:gd name="T7" fmla="*/ 26 h 29"/>
                    <a:gd name="T8" fmla="*/ 44 w 45"/>
                    <a:gd name="T9" fmla="*/ 0 h 29"/>
                  </a:gdLst>
                  <a:ahLst/>
                  <a:cxnLst>
                    <a:cxn ang="0">
                      <a:pos x="T0" y="T1"/>
                    </a:cxn>
                    <a:cxn ang="0">
                      <a:pos x="T2" y="T3"/>
                    </a:cxn>
                    <a:cxn ang="0">
                      <a:pos x="T4" y="T5"/>
                    </a:cxn>
                    <a:cxn ang="0">
                      <a:pos x="T6" y="T7"/>
                    </a:cxn>
                    <a:cxn ang="0">
                      <a:pos x="T8" y="T9"/>
                    </a:cxn>
                  </a:cxnLst>
                  <a:rect l="0" t="0" r="r" b="b"/>
                  <a:pathLst>
                    <a:path w="45" h="29">
                      <a:moveTo>
                        <a:pt x="44" y="0"/>
                      </a:moveTo>
                      <a:lnTo>
                        <a:pt x="6" y="0"/>
                      </a:lnTo>
                      <a:lnTo>
                        <a:pt x="0" y="28"/>
                      </a:lnTo>
                      <a:lnTo>
                        <a:pt x="38" y="26"/>
                      </a:lnTo>
                      <a:lnTo>
                        <a:pt x="44" y="0"/>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603" name="Freeform 243"/>
                <p:cNvSpPr>
                  <a:spLocks/>
                </p:cNvSpPr>
                <p:nvPr/>
              </p:nvSpPr>
              <p:spPr bwMode="auto">
                <a:xfrm>
                  <a:off x="3384" y="3593"/>
                  <a:ext cx="39" cy="16"/>
                </a:xfrm>
                <a:custGeom>
                  <a:avLst/>
                  <a:gdLst>
                    <a:gd name="T0" fmla="*/ 37 w 38"/>
                    <a:gd name="T1" fmla="*/ 1 h 16"/>
                    <a:gd name="T2" fmla="*/ 34 w 38"/>
                    <a:gd name="T3" fmla="*/ 14 h 16"/>
                    <a:gd name="T4" fmla="*/ 0 w 38"/>
                    <a:gd name="T5" fmla="*/ 15 h 16"/>
                    <a:gd name="T6" fmla="*/ 4 w 38"/>
                    <a:gd name="T7" fmla="*/ 0 h 16"/>
                    <a:gd name="T8" fmla="*/ 37 w 38"/>
                    <a:gd name="T9" fmla="*/ 1 h 16"/>
                  </a:gdLst>
                  <a:ahLst/>
                  <a:cxnLst>
                    <a:cxn ang="0">
                      <a:pos x="T0" y="T1"/>
                    </a:cxn>
                    <a:cxn ang="0">
                      <a:pos x="T2" y="T3"/>
                    </a:cxn>
                    <a:cxn ang="0">
                      <a:pos x="T4" y="T5"/>
                    </a:cxn>
                    <a:cxn ang="0">
                      <a:pos x="T6" y="T7"/>
                    </a:cxn>
                    <a:cxn ang="0">
                      <a:pos x="T8" y="T9"/>
                    </a:cxn>
                  </a:cxnLst>
                  <a:rect l="0" t="0" r="r" b="b"/>
                  <a:pathLst>
                    <a:path w="38" h="16">
                      <a:moveTo>
                        <a:pt x="37" y="1"/>
                      </a:moveTo>
                      <a:lnTo>
                        <a:pt x="34" y="14"/>
                      </a:lnTo>
                      <a:lnTo>
                        <a:pt x="0" y="15"/>
                      </a:lnTo>
                      <a:lnTo>
                        <a:pt x="4" y="0"/>
                      </a:lnTo>
                      <a:lnTo>
                        <a:pt x="37" y="1"/>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3568" name="Group 244"/>
            <p:cNvGrpSpPr>
              <a:grpSpLocks/>
            </p:cNvGrpSpPr>
            <p:nvPr/>
          </p:nvGrpSpPr>
          <p:grpSpPr bwMode="auto">
            <a:xfrm>
              <a:off x="3375" y="3594"/>
              <a:ext cx="81" cy="326"/>
              <a:chOff x="3375" y="3594"/>
              <a:chExt cx="81" cy="326"/>
            </a:xfrm>
          </p:grpSpPr>
          <p:grpSp>
            <p:nvGrpSpPr>
              <p:cNvPr id="23569" name="Group 245"/>
              <p:cNvGrpSpPr>
                <a:grpSpLocks/>
              </p:cNvGrpSpPr>
              <p:nvPr/>
            </p:nvGrpSpPr>
            <p:grpSpPr bwMode="auto">
              <a:xfrm>
                <a:off x="3397" y="3746"/>
                <a:ext cx="59" cy="174"/>
                <a:chOff x="3397" y="3746"/>
                <a:chExt cx="59" cy="174"/>
              </a:xfrm>
            </p:grpSpPr>
            <p:grpSp>
              <p:nvGrpSpPr>
                <p:cNvPr id="23580" name="Group 246"/>
                <p:cNvGrpSpPr>
                  <a:grpSpLocks/>
                </p:cNvGrpSpPr>
                <p:nvPr/>
              </p:nvGrpSpPr>
              <p:grpSpPr bwMode="auto">
                <a:xfrm>
                  <a:off x="3412" y="3848"/>
                  <a:ext cx="44" cy="72"/>
                  <a:chOff x="3412" y="3848"/>
                  <a:chExt cx="44" cy="72"/>
                </a:xfrm>
              </p:grpSpPr>
              <p:sp>
                <p:nvSpPr>
                  <p:cNvPr id="143607" name="Freeform 247"/>
                  <p:cNvSpPr>
                    <a:spLocks/>
                  </p:cNvSpPr>
                  <p:nvPr/>
                </p:nvSpPr>
                <p:spPr bwMode="auto">
                  <a:xfrm>
                    <a:off x="3420" y="3850"/>
                    <a:ext cx="26" cy="28"/>
                  </a:xfrm>
                  <a:custGeom>
                    <a:avLst/>
                    <a:gdLst>
                      <a:gd name="T0" fmla="*/ 25 w 26"/>
                      <a:gd name="T1" fmla="*/ 0 h 28"/>
                      <a:gd name="T2" fmla="*/ 25 w 26"/>
                      <a:gd name="T3" fmla="*/ 15 h 28"/>
                      <a:gd name="T4" fmla="*/ 20 w 26"/>
                      <a:gd name="T5" fmla="*/ 18 h 28"/>
                      <a:gd name="T6" fmla="*/ 16 w 26"/>
                      <a:gd name="T7" fmla="*/ 19 h 28"/>
                      <a:gd name="T8" fmla="*/ 12 w 26"/>
                      <a:gd name="T9" fmla="*/ 21 h 28"/>
                      <a:gd name="T10" fmla="*/ 10 w 26"/>
                      <a:gd name="T11" fmla="*/ 23 h 28"/>
                      <a:gd name="T12" fmla="*/ 6 w 26"/>
                      <a:gd name="T13" fmla="*/ 27 h 28"/>
                      <a:gd name="T14" fmla="*/ 2 w 26"/>
                      <a:gd name="T15" fmla="*/ 22 h 28"/>
                      <a:gd name="T16" fmla="*/ 1 w 26"/>
                      <a:gd name="T17" fmla="*/ 19 h 28"/>
                      <a:gd name="T18" fmla="*/ 0 w 26"/>
                      <a:gd name="T19" fmla="*/ 16 h 28"/>
                      <a:gd name="T20" fmla="*/ 0 w 26"/>
                      <a:gd name="T21" fmla="*/ 13 h 28"/>
                      <a:gd name="T22" fmla="*/ 2 w 26"/>
                      <a:gd name="T23" fmla="*/ 9 h 28"/>
                      <a:gd name="T24" fmla="*/ 6 w 26"/>
                      <a:gd name="T25" fmla="*/ 7 h 28"/>
                      <a:gd name="T26" fmla="*/ 12 w 26"/>
                      <a:gd name="T27" fmla="*/ 3 h 28"/>
                      <a:gd name="T28" fmla="*/ 17 w 26"/>
                      <a:gd name="T29" fmla="*/ 2 h 28"/>
                      <a:gd name="T30" fmla="*/ 25 w 26"/>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8">
                        <a:moveTo>
                          <a:pt x="25" y="0"/>
                        </a:moveTo>
                        <a:lnTo>
                          <a:pt x="25" y="15"/>
                        </a:lnTo>
                        <a:lnTo>
                          <a:pt x="20" y="18"/>
                        </a:lnTo>
                        <a:lnTo>
                          <a:pt x="16" y="19"/>
                        </a:lnTo>
                        <a:lnTo>
                          <a:pt x="12" y="21"/>
                        </a:lnTo>
                        <a:lnTo>
                          <a:pt x="10" y="23"/>
                        </a:lnTo>
                        <a:lnTo>
                          <a:pt x="6" y="27"/>
                        </a:lnTo>
                        <a:lnTo>
                          <a:pt x="2" y="22"/>
                        </a:lnTo>
                        <a:lnTo>
                          <a:pt x="1" y="19"/>
                        </a:lnTo>
                        <a:lnTo>
                          <a:pt x="0" y="16"/>
                        </a:lnTo>
                        <a:lnTo>
                          <a:pt x="0" y="13"/>
                        </a:lnTo>
                        <a:lnTo>
                          <a:pt x="2" y="9"/>
                        </a:lnTo>
                        <a:lnTo>
                          <a:pt x="6" y="7"/>
                        </a:lnTo>
                        <a:lnTo>
                          <a:pt x="12" y="3"/>
                        </a:lnTo>
                        <a:lnTo>
                          <a:pt x="17" y="2"/>
                        </a:lnTo>
                        <a:lnTo>
                          <a:pt x="25"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608" name="Freeform 248"/>
                  <p:cNvSpPr>
                    <a:spLocks/>
                  </p:cNvSpPr>
                  <p:nvPr/>
                </p:nvSpPr>
                <p:spPr bwMode="auto">
                  <a:xfrm>
                    <a:off x="3413" y="3849"/>
                    <a:ext cx="43" cy="71"/>
                  </a:xfrm>
                  <a:custGeom>
                    <a:avLst/>
                    <a:gdLst>
                      <a:gd name="T0" fmla="*/ 35 w 44"/>
                      <a:gd name="T1" fmla="*/ 0 h 72"/>
                      <a:gd name="T2" fmla="*/ 27 w 44"/>
                      <a:gd name="T3" fmla="*/ 2 h 72"/>
                      <a:gd name="T4" fmla="*/ 19 w 44"/>
                      <a:gd name="T5" fmla="*/ 4 h 72"/>
                      <a:gd name="T6" fmla="*/ 11 w 44"/>
                      <a:gd name="T7" fmla="*/ 8 h 72"/>
                      <a:gd name="T8" fmla="*/ 6 w 44"/>
                      <a:gd name="T9" fmla="*/ 12 h 72"/>
                      <a:gd name="T10" fmla="*/ 3 w 44"/>
                      <a:gd name="T11" fmla="*/ 15 h 72"/>
                      <a:gd name="T12" fmla="*/ 0 w 44"/>
                      <a:gd name="T13" fmla="*/ 20 h 72"/>
                      <a:gd name="T14" fmla="*/ 0 w 44"/>
                      <a:gd name="T15" fmla="*/ 31 h 72"/>
                      <a:gd name="T16" fmla="*/ 0 w 44"/>
                      <a:gd name="T17" fmla="*/ 42 h 72"/>
                      <a:gd name="T18" fmla="*/ 1 w 44"/>
                      <a:gd name="T19" fmla="*/ 47 h 72"/>
                      <a:gd name="T20" fmla="*/ 3 w 44"/>
                      <a:gd name="T21" fmla="*/ 49 h 72"/>
                      <a:gd name="T22" fmla="*/ 6 w 44"/>
                      <a:gd name="T23" fmla="*/ 54 h 72"/>
                      <a:gd name="T24" fmla="*/ 10 w 44"/>
                      <a:gd name="T25" fmla="*/ 58 h 72"/>
                      <a:gd name="T26" fmla="*/ 15 w 44"/>
                      <a:gd name="T27" fmla="*/ 61 h 72"/>
                      <a:gd name="T28" fmla="*/ 22 w 44"/>
                      <a:gd name="T29" fmla="*/ 65 h 72"/>
                      <a:gd name="T30" fmla="*/ 30 w 44"/>
                      <a:gd name="T31" fmla="*/ 68 h 72"/>
                      <a:gd name="T32" fmla="*/ 38 w 44"/>
                      <a:gd name="T33" fmla="*/ 71 h 72"/>
                      <a:gd name="T34" fmla="*/ 43 w 44"/>
                      <a:gd name="T35" fmla="*/ 71 h 72"/>
                      <a:gd name="T36" fmla="*/ 43 w 44"/>
                      <a:gd name="T37" fmla="*/ 46 h 72"/>
                      <a:gd name="T38" fmla="*/ 35 w 44"/>
                      <a:gd name="T39" fmla="*/ 44 h 72"/>
                      <a:gd name="T40" fmla="*/ 28 w 44"/>
                      <a:gd name="T41" fmla="*/ 41 h 72"/>
                      <a:gd name="T42" fmla="*/ 23 w 44"/>
                      <a:gd name="T43" fmla="*/ 39 h 72"/>
                      <a:gd name="T44" fmla="*/ 19 w 44"/>
                      <a:gd name="T45" fmla="*/ 37 h 72"/>
                      <a:gd name="T46" fmla="*/ 14 w 44"/>
                      <a:gd name="T47" fmla="*/ 33 h 72"/>
                      <a:gd name="T48" fmla="*/ 11 w 44"/>
                      <a:gd name="T49" fmla="*/ 29 h 72"/>
                      <a:gd name="T50" fmla="*/ 9 w 44"/>
                      <a:gd name="T51" fmla="*/ 25 h 72"/>
                      <a:gd name="T52" fmla="*/ 8 w 44"/>
                      <a:gd name="T53" fmla="*/ 19 h 72"/>
                      <a:gd name="T54" fmla="*/ 8 w 44"/>
                      <a:gd name="T55" fmla="*/ 14 h 72"/>
                      <a:gd name="T56" fmla="*/ 12 w 44"/>
                      <a:gd name="T57" fmla="*/ 11 h 72"/>
                      <a:gd name="T58" fmla="*/ 19 w 44"/>
                      <a:gd name="T59" fmla="*/ 6 h 72"/>
                      <a:gd name="T60" fmla="*/ 28 w 44"/>
                      <a:gd name="T61" fmla="*/ 3 h 72"/>
                      <a:gd name="T62" fmla="*/ 35 w 44"/>
                      <a:gd name="T63" fmla="*/ 1 h 72"/>
                      <a:gd name="T64" fmla="*/ 35 w 44"/>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72">
                        <a:moveTo>
                          <a:pt x="35" y="0"/>
                        </a:moveTo>
                        <a:lnTo>
                          <a:pt x="27" y="2"/>
                        </a:lnTo>
                        <a:lnTo>
                          <a:pt x="19" y="4"/>
                        </a:lnTo>
                        <a:lnTo>
                          <a:pt x="11" y="8"/>
                        </a:lnTo>
                        <a:lnTo>
                          <a:pt x="6" y="12"/>
                        </a:lnTo>
                        <a:lnTo>
                          <a:pt x="3" y="15"/>
                        </a:lnTo>
                        <a:lnTo>
                          <a:pt x="0" y="20"/>
                        </a:lnTo>
                        <a:lnTo>
                          <a:pt x="0" y="31"/>
                        </a:lnTo>
                        <a:lnTo>
                          <a:pt x="0" y="42"/>
                        </a:lnTo>
                        <a:lnTo>
                          <a:pt x="1" y="47"/>
                        </a:lnTo>
                        <a:lnTo>
                          <a:pt x="3" y="49"/>
                        </a:lnTo>
                        <a:lnTo>
                          <a:pt x="6" y="54"/>
                        </a:lnTo>
                        <a:lnTo>
                          <a:pt x="10" y="58"/>
                        </a:lnTo>
                        <a:lnTo>
                          <a:pt x="15" y="61"/>
                        </a:lnTo>
                        <a:lnTo>
                          <a:pt x="22" y="65"/>
                        </a:lnTo>
                        <a:lnTo>
                          <a:pt x="30" y="68"/>
                        </a:lnTo>
                        <a:lnTo>
                          <a:pt x="38" y="71"/>
                        </a:lnTo>
                        <a:lnTo>
                          <a:pt x="43" y="71"/>
                        </a:lnTo>
                        <a:lnTo>
                          <a:pt x="43" y="46"/>
                        </a:lnTo>
                        <a:lnTo>
                          <a:pt x="35" y="44"/>
                        </a:lnTo>
                        <a:lnTo>
                          <a:pt x="28" y="41"/>
                        </a:lnTo>
                        <a:lnTo>
                          <a:pt x="23" y="39"/>
                        </a:lnTo>
                        <a:lnTo>
                          <a:pt x="19" y="37"/>
                        </a:lnTo>
                        <a:lnTo>
                          <a:pt x="14" y="33"/>
                        </a:lnTo>
                        <a:lnTo>
                          <a:pt x="11" y="29"/>
                        </a:lnTo>
                        <a:lnTo>
                          <a:pt x="9" y="25"/>
                        </a:lnTo>
                        <a:lnTo>
                          <a:pt x="8" y="19"/>
                        </a:lnTo>
                        <a:lnTo>
                          <a:pt x="8" y="14"/>
                        </a:lnTo>
                        <a:lnTo>
                          <a:pt x="12" y="11"/>
                        </a:lnTo>
                        <a:lnTo>
                          <a:pt x="19" y="6"/>
                        </a:lnTo>
                        <a:lnTo>
                          <a:pt x="28" y="3"/>
                        </a:lnTo>
                        <a:lnTo>
                          <a:pt x="35" y="1"/>
                        </a:lnTo>
                        <a:lnTo>
                          <a:pt x="35"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581" name="Group 249"/>
                <p:cNvGrpSpPr>
                  <a:grpSpLocks/>
                </p:cNvGrpSpPr>
                <p:nvPr/>
              </p:nvGrpSpPr>
              <p:grpSpPr bwMode="auto">
                <a:xfrm>
                  <a:off x="3407" y="3797"/>
                  <a:ext cx="44" cy="73"/>
                  <a:chOff x="3407" y="3797"/>
                  <a:chExt cx="44" cy="73"/>
                </a:xfrm>
              </p:grpSpPr>
              <p:sp>
                <p:nvSpPr>
                  <p:cNvPr id="143610" name="Freeform 250"/>
                  <p:cNvSpPr>
                    <a:spLocks/>
                  </p:cNvSpPr>
                  <p:nvPr/>
                </p:nvSpPr>
                <p:spPr bwMode="auto">
                  <a:xfrm>
                    <a:off x="3413" y="3799"/>
                    <a:ext cx="28" cy="28"/>
                  </a:xfrm>
                  <a:custGeom>
                    <a:avLst/>
                    <a:gdLst>
                      <a:gd name="T0" fmla="*/ 26 w 27"/>
                      <a:gd name="T1" fmla="*/ 0 h 28"/>
                      <a:gd name="T2" fmla="*/ 26 w 27"/>
                      <a:gd name="T3" fmla="*/ 16 h 28"/>
                      <a:gd name="T4" fmla="*/ 21 w 27"/>
                      <a:gd name="T5" fmla="*/ 18 h 28"/>
                      <a:gd name="T6" fmla="*/ 16 w 27"/>
                      <a:gd name="T7" fmla="*/ 19 h 28"/>
                      <a:gd name="T8" fmla="*/ 13 w 27"/>
                      <a:gd name="T9" fmla="*/ 21 h 28"/>
                      <a:gd name="T10" fmla="*/ 10 w 27"/>
                      <a:gd name="T11" fmla="*/ 23 h 28"/>
                      <a:gd name="T12" fmla="*/ 7 w 27"/>
                      <a:gd name="T13" fmla="*/ 27 h 28"/>
                      <a:gd name="T14" fmla="*/ 2 w 27"/>
                      <a:gd name="T15" fmla="*/ 22 h 28"/>
                      <a:gd name="T16" fmla="*/ 2 w 27"/>
                      <a:gd name="T17" fmla="*/ 19 h 28"/>
                      <a:gd name="T18" fmla="*/ 1 w 27"/>
                      <a:gd name="T19" fmla="*/ 16 h 28"/>
                      <a:gd name="T20" fmla="*/ 0 w 27"/>
                      <a:gd name="T21" fmla="*/ 13 h 28"/>
                      <a:gd name="T22" fmla="*/ 3 w 27"/>
                      <a:gd name="T23" fmla="*/ 9 h 28"/>
                      <a:gd name="T24" fmla="*/ 6 w 27"/>
                      <a:gd name="T25" fmla="*/ 7 h 28"/>
                      <a:gd name="T26" fmla="*/ 13 w 27"/>
                      <a:gd name="T27" fmla="*/ 4 h 28"/>
                      <a:gd name="T28" fmla="*/ 18 w 27"/>
                      <a:gd name="T29" fmla="*/ 2 h 28"/>
                      <a:gd name="T30" fmla="*/ 26 w 27"/>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8">
                        <a:moveTo>
                          <a:pt x="26" y="0"/>
                        </a:moveTo>
                        <a:lnTo>
                          <a:pt x="26" y="16"/>
                        </a:lnTo>
                        <a:lnTo>
                          <a:pt x="21" y="18"/>
                        </a:lnTo>
                        <a:lnTo>
                          <a:pt x="16" y="19"/>
                        </a:lnTo>
                        <a:lnTo>
                          <a:pt x="13" y="21"/>
                        </a:lnTo>
                        <a:lnTo>
                          <a:pt x="10" y="23"/>
                        </a:lnTo>
                        <a:lnTo>
                          <a:pt x="7" y="27"/>
                        </a:lnTo>
                        <a:lnTo>
                          <a:pt x="2" y="22"/>
                        </a:lnTo>
                        <a:lnTo>
                          <a:pt x="2" y="19"/>
                        </a:lnTo>
                        <a:lnTo>
                          <a:pt x="1" y="16"/>
                        </a:lnTo>
                        <a:lnTo>
                          <a:pt x="0" y="13"/>
                        </a:lnTo>
                        <a:lnTo>
                          <a:pt x="3" y="9"/>
                        </a:lnTo>
                        <a:lnTo>
                          <a:pt x="6" y="7"/>
                        </a:lnTo>
                        <a:lnTo>
                          <a:pt x="13" y="4"/>
                        </a:lnTo>
                        <a:lnTo>
                          <a:pt x="18" y="2"/>
                        </a:lnTo>
                        <a:lnTo>
                          <a:pt x="26"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611" name="Freeform 251"/>
                  <p:cNvSpPr>
                    <a:spLocks/>
                  </p:cNvSpPr>
                  <p:nvPr/>
                </p:nvSpPr>
                <p:spPr bwMode="auto">
                  <a:xfrm>
                    <a:off x="3407" y="3798"/>
                    <a:ext cx="44" cy="72"/>
                  </a:xfrm>
                  <a:custGeom>
                    <a:avLst/>
                    <a:gdLst>
                      <a:gd name="T0" fmla="*/ 35 w 44"/>
                      <a:gd name="T1" fmla="*/ 0 h 73"/>
                      <a:gd name="T2" fmla="*/ 27 w 44"/>
                      <a:gd name="T3" fmla="*/ 2 h 73"/>
                      <a:gd name="T4" fmla="*/ 19 w 44"/>
                      <a:gd name="T5" fmla="*/ 5 h 73"/>
                      <a:gd name="T6" fmla="*/ 11 w 44"/>
                      <a:gd name="T7" fmla="*/ 8 h 73"/>
                      <a:gd name="T8" fmla="*/ 6 w 44"/>
                      <a:gd name="T9" fmla="*/ 12 h 73"/>
                      <a:gd name="T10" fmla="*/ 2 w 44"/>
                      <a:gd name="T11" fmla="*/ 15 h 73"/>
                      <a:gd name="T12" fmla="*/ 0 w 44"/>
                      <a:gd name="T13" fmla="*/ 20 h 73"/>
                      <a:gd name="T14" fmla="*/ 0 w 44"/>
                      <a:gd name="T15" fmla="*/ 32 h 73"/>
                      <a:gd name="T16" fmla="*/ 0 w 44"/>
                      <a:gd name="T17" fmla="*/ 43 h 73"/>
                      <a:gd name="T18" fmla="*/ 1 w 44"/>
                      <a:gd name="T19" fmla="*/ 47 h 73"/>
                      <a:gd name="T20" fmla="*/ 2 w 44"/>
                      <a:gd name="T21" fmla="*/ 50 h 73"/>
                      <a:gd name="T22" fmla="*/ 6 w 44"/>
                      <a:gd name="T23" fmla="*/ 54 h 73"/>
                      <a:gd name="T24" fmla="*/ 10 w 44"/>
                      <a:gd name="T25" fmla="*/ 58 h 73"/>
                      <a:gd name="T26" fmla="*/ 14 w 44"/>
                      <a:gd name="T27" fmla="*/ 61 h 73"/>
                      <a:gd name="T28" fmla="*/ 21 w 44"/>
                      <a:gd name="T29" fmla="*/ 65 h 73"/>
                      <a:gd name="T30" fmla="*/ 30 w 44"/>
                      <a:gd name="T31" fmla="*/ 68 h 73"/>
                      <a:gd name="T32" fmla="*/ 37 w 44"/>
                      <a:gd name="T33" fmla="*/ 71 h 73"/>
                      <a:gd name="T34" fmla="*/ 43 w 44"/>
                      <a:gd name="T35" fmla="*/ 72 h 73"/>
                      <a:gd name="T36" fmla="*/ 43 w 44"/>
                      <a:gd name="T37" fmla="*/ 46 h 73"/>
                      <a:gd name="T38" fmla="*/ 35 w 44"/>
                      <a:gd name="T39" fmla="*/ 44 h 73"/>
                      <a:gd name="T40" fmla="*/ 28 w 44"/>
                      <a:gd name="T41" fmla="*/ 41 h 73"/>
                      <a:gd name="T42" fmla="*/ 23 w 44"/>
                      <a:gd name="T43" fmla="*/ 40 h 73"/>
                      <a:gd name="T44" fmla="*/ 19 w 44"/>
                      <a:gd name="T45" fmla="*/ 37 h 73"/>
                      <a:gd name="T46" fmla="*/ 14 w 44"/>
                      <a:gd name="T47" fmla="*/ 33 h 73"/>
                      <a:gd name="T48" fmla="*/ 11 w 44"/>
                      <a:gd name="T49" fmla="*/ 30 h 73"/>
                      <a:gd name="T50" fmla="*/ 8 w 44"/>
                      <a:gd name="T51" fmla="*/ 25 h 73"/>
                      <a:gd name="T52" fmla="*/ 7 w 44"/>
                      <a:gd name="T53" fmla="*/ 20 h 73"/>
                      <a:gd name="T54" fmla="*/ 8 w 44"/>
                      <a:gd name="T55" fmla="*/ 15 h 73"/>
                      <a:gd name="T56" fmla="*/ 11 w 44"/>
                      <a:gd name="T57" fmla="*/ 11 h 73"/>
                      <a:gd name="T58" fmla="*/ 19 w 44"/>
                      <a:gd name="T59" fmla="*/ 6 h 73"/>
                      <a:gd name="T60" fmla="*/ 28 w 44"/>
                      <a:gd name="T61" fmla="*/ 4 h 73"/>
                      <a:gd name="T62" fmla="*/ 35 w 44"/>
                      <a:gd name="T63" fmla="*/ 2 h 73"/>
                      <a:gd name="T64" fmla="*/ 35 w 44"/>
                      <a:gd name="T6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73">
                        <a:moveTo>
                          <a:pt x="35" y="0"/>
                        </a:moveTo>
                        <a:lnTo>
                          <a:pt x="27" y="2"/>
                        </a:lnTo>
                        <a:lnTo>
                          <a:pt x="19" y="5"/>
                        </a:lnTo>
                        <a:lnTo>
                          <a:pt x="11" y="8"/>
                        </a:lnTo>
                        <a:lnTo>
                          <a:pt x="6" y="12"/>
                        </a:lnTo>
                        <a:lnTo>
                          <a:pt x="2" y="15"/>
                        </a:lnTo>
                        <a:lnTo>
                          <a:pt x="0" y="20"/>
                        </a:lnTo>
                        <a:lnTo>
                          <a:pt x="0" y="32"/>
                        </a:lnTo>
                        <a:lnTo>
                          <a:pt x="0" y="43"/>
                        </a:lnTo>
                        <a:lnTo>
                          <a:pt x="1" y="47"/>
                        </a:lnTo>
                        <a:lnTo>
                          <a:pt x="2" y="50"/>
                        </a:lnTo>
                        <a:lnTo>
                          <a:pt x="6" y="54"/>
                        </a:lnTo>
                        <a:lnTo>
                          <a:pt x="10" y="58"/>
                        </a:lnTo>
                        <a:lnTo>
                          <a:pt x="14" y="61"/>
                        </a:lnTo>
                        <a:lnTo>
                          <a:pt x="21" y="65"/>
                        </a:lnTo>
                        <a:lnTo>
                          <a:pt x="30" y="68"/>
                        </a:lnTo>
                        <a:lnTo>
                          <a:pt x="37" y="71"/>
                        </a:lnTo>
                        <a:lnTo>
                          <a:pt x="43" y="72"/>
                        </a:lnTo>
                        <a:lnTo>
                          <a:pt x="43" y="46"/>
                        </a:lnTo>
                        <a:lnTo>
                          <a:pt x="35" y="44"/>
                        </a:lnTo>
                        <a:lnTo>
                          <a:pt x="28" y="41"/>
                        </a:lnTo>
                        <a:lnTo>
                          <a:pt x="23" y="40"/>
                        </a:lnTo>
                        <a:lnTo>
                          <a:pt x="19" y="37"/>
                        </a:lnTo>
                        <a:lnTo>
                          <a:pt x="14" y="33"/>
                        </a:lnTo>
                        <a:lnTo>
                          <a:pt x="11" y="30"/>
                        </a:lnTo>
                        <a:lnTo>
                          <a:pt x="8" y="25"/>
                        </a:lnTo>
                        <a:lnTo>
                          <a:pt x="7" y="20"/>
                        </a:lnTo>
                        <a:lnTo>
                          <a:pt x="8" y="15"/>
                        </a:lnTo>
                        <a:lnTo>
                          <a:pt x="11" y="11"/>
                        </a:lnTo>
                        <a:lnTo>
                          <a:pt x="19" y="6"/>
                        </a:lnTo>
                        <a:lnTo>
                          <a:pt x="28" y="4"/>
                        </a:lnTo>
                        <a:lnTo>
                          <a:pt x="35" y="2"/>
                        </a:lnTo>
                        <a:lnTo>
                          <a:pt x="35"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582" name="Group 252"/>
                <p:cNvGrpSpPr>
                  <a:grpSpLocks/>
                </p:cNvGrpSpPr>
                <p:nvPr/>
              </p:nvGrpSpPr>
              <p:grpSpPr bwMode="auto">
                <a:xfrm>
                  <a:off x="3397" y="3746"/>
                  <a:ext cx="45" cy="72"/>
                  <a:chOff x="3397" y="3746"/>
                  <a:chExt cx="45" cy="72"/>
                </a:xfrm>
              </p:grpSpPr>
              <p:sp>
                <p:nvSpPr>
                  <p:cNvPr id="143613" name="Freeform 253"/>
                  <p:cNvSpPr>
                    <a:spLocks/>
                  </p:cNvSpPr>
                  <p:nvPr/>
                </p:nvSpPr>
                <p:spPr bwMode="auto">
                  <a:xfrm>
                    <a:off x="3405" y="3748"/>
                    <a:ext cx="27" cy="28"/>
                  </a:xfrm>
                  <a:custGeom>
                    <a:avLst/>
                    <a:gdLst>
                      <a:gd name="T0" fmla="*/ 25 w 26"/>
                      <a:gd name="T1" fmla="*/ 0 h 28"/>
                      <a:gd name="T2" fmla="*/ 25 w 26"/>
                      <a:gd name="T3" fmla="*/ 15 h 28"/>
                      <a:gd name="T4" fmla="*/ 20 w 26"/>
                      <a:gd name="T5" fmla="*/ 17 h 28"/>
                      <a:gd name="T6" fmla="*/ 16 w 26"/>
                      <a:gd name="T7" fmla="*/ 19 h 28"/>
                      <a:gd name="T8" fmla="*/ 12 w 26"/>
                      <a:gd name="T9" fmla="*/ 21 h 28"/>
                      <a:gd name="T10" fmla="*/ 10 w 26"/>
                      <a:gd name="T11" fmla="*/ 23 h 28"/>
                      <a:gd name="T12" fmla="*/ 6 w 26"/>
                      <a:gd name="T13" fmla="*/ 27 h 28"/>
                      <a:gd name="T14" fmla="*/ 2 w 26"/>
                      <a:gd name="T15" fmla="*/ 22 h 28"/>
                      <a:gd name="T16" fmla="*/ 1 w 26"/>
                      <a:gd name="T17" fmla="*/ 19 h 28"/>
                      <a:gd name="T18" fmla="*/ 0 w 26"/>
                      <a:gd name="T19" fmla="*/ 16 h 28"/>
                      <a:gd name="T20" fmla="*/ 0 w 26"/>
                      <a:gd name="T21" fmla="*/ 13 h 28"/>
                      <a:gd name="T22" fmla="*/ 2 w 26"/>
                      <a:gd name="T23" fmla="*/ 9 h 28"/>
                      <a:gd name="T24" fmla="*/ 6 w 26"/>
                      <a:gd name="T25" fmla="*/ 7 h 28"/>
                      <a:gd name="T26" fmla="*/ 12 w 26"/>
                      <a:gd name="T27" fmla="*/ 3 h 28"/>
                      <a:gd name="T28" fmla="*/ 17 w 26"/>
                      <a:gd name="T29" fmla="*/ 2 h 28"/>
                      <a:gd name="T30" fmla="*/ 25 w 26"/>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8">
                        <a:moveTo>
                          <a:pt x="25" y="0"/>
                        </a:moveTo>
                        <a:lnTo>
                          <a:pt x="25" y="15"/>
                        </a:lnTo>
                        <a:lnTo>
                          <a:pt x="20" y="17"/>
                        </a:lnTo>
                        <a:lnTo>
                          <a:pt x="16" y="19"/>
                        </a:lnTo>
                        <a:lnTo>
                          <a:pt x="12" y="21"/>
                        </a:lnTo>
                        <a:lnTo>
                          <a:pt x="10" y="23"/>
                        </a:lnTo>
                        <a:lnTo>
                          <a:pt x="6" y="27"/>
                        </a:lnTo>
                        <a:lnTo>
                          <a:pt x="2" y="22"/>
                        </a:lnTo>
                        <a:lnTo>
                          <a:pt x="1" y="19"/>
                        </a:lnTo>
                        <a:lnTo>
                          <a:pt x="0" y="16"/>
                        </a:lnTo>
                        <a:lnTo>
                          <a:pt x="0" y="13"/>
                        </a:lnTo>
                        <a:lnTo>
                          <a:pt x="2" y="9"/>
                        </a:lnTo>
                        <a:lnTo>
                          <a:pt x="6" y="7"/>
                        </a:lnTo>
                        <a:lnTo>
                          <a:pt x="12" y="3"/>
                        </a:lnTo>
                        <a:lnTo>
                          <a:pt x="17" y="2"/>
                        </a:lnTo>
                        <a:lnTo>
                          <a:pt x="25"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614" name="Freeform 254"/>
                  <p:cNvSpPr>
                    <a:spLocks/>
                  </p:cNvSpPr>
                  <p:nvPr/>
                </p:nvSpPr>
                <p:spPr bwMode="auto">
                  <a:xfrm>
                    <a:off x="3397" y="3747"/>
                    <a:ext cx="45" cy="71"/>
                  </a:xfrm>
                  <a:custGeom>
                    <a:avLst/>
                    <a:gdLst>
                      <a:gd name="T0" fmla="*/ 36 w 45"/>
                      <a:gd name="T1" fmla="*/ 0 h 72"/>
                      <a:gd name="T2" fmla="*/ 27 w 45"/>
                      <a:gd name="T3" fmla="*/ 2 h 72"/>
                      <a:gd name="T4" fmla="*/ 19 w 45"/>
                      <a:gd name="T5" fmla="*/ 4 h 72"/>
                      <a:gd name="T6" fmla="*/ 11 w 45"/>
                      <a:gd name="T7" fmla="*/ 8 h 72"/>
                      <a:gd name="T8" fmla="*/ 6 w 45"/>
                      <a:gd name="T9" fmla="*/ 12 h 72"/>
                      <a:gd name="T10" fmla="*/ 3 w 45"/>
                      <a:gd name="T11" fmla="*/ 15 h 72"/>
                      <a:gd name="T12" fmla="*/ 0 w 45"/>
                      <a:gd name="T13" fmla="*/ 19 h 72"/>
                      <a:gd name="T14" fmla="*/ 0 w 45"/>
                      <a:gd name="T15" fmla="*/ 31 h 72"/>
                      <a:gd name="T16" fmla="*/ 0 w 45"/>
                      <a:gd name="T17" fmla="*/ 42 h 72"/>
                      <a:gd name="T18" fmla="*/ 1 w 45"/>
                      <a:gd name="T19" fmla="*/ 46 h 72"/>
                      <a:gd name="T20" fmla="*/ 3 w 45"/>
                      <a:gd name="T21" fmla="*/ 49 h 72"/>
                      <a:gd name="T22" fmla="*/ 6 w 45"/>
                      <a:gd name="T23" fmla="*/ 54 h 72"/>
                      <a:gd name="T24" fmla="*/ 10 w 45"/>
                      <a:gd name="T25" fmla="*/ 58 h 72"/>
                      <a:gd name="T26" fmla="*/ 15 w 45"/>
                      <a:gd name="T27" fmla="*/ 61 h 72"/>
                      <a:gd name="T28" fmla="*/ 22 w 45"/>
                      <a:gd name="T29" fmla="*/ 65 h 72"/>
                      <a:gd name="T30" fmla="*/ 30 w 45"/>
                      <a:gd name="T31" fmla="*/ 67 h 72"/>
                      <a:gd name="T32" fmla="*/ 38 w 45"/>
                      <a:gd name="T33" fmla="*/ 70 h 72"/>
                      <a:gd name="T34" fmla="*/ 43 w 45"/>
                      <a:gd name="T35" fmla="*/ 71 h 72"/>
                      <a:gd name="T36" fmla="*/ 44 w 45"/>
                      <a:gd name="T37" fmla="*/ 46 h 72"/>
                      <a:gd name="T38" fmla="*/ 36 w 45"/>
                      <a:gd name="T39" fmla="*/ 43 h 72"/>
                      <a:gd name="T40" fmla="*/ 28 w 45"/>
                      <a:gd name="T41" fmla="*/ 41 h 72"/>
                      <a:gd name="T42" fmla="*/ 23 w 45"/>
                      <a:gd name="T43" fmla="*/ 39 h 72"/>
                      <a:gd name="T44" fmla="*/ 19 w 45"/>
                      <a:gd name="T45" fmla="*/ 36 h 72"/>
                      <a:gd name="T46" fmla="*/ 14 w 45"/>
                      <a:gd name="T47" fmla="*/ 33 h 72"/>
                      <a:gd name="T48" fmla="*/ 11 w 45"/>
                      <a:gd name="T49" fmla="*/ 29 h 72"/>
                      <a:gd name="T50" fmla="*/ 9 w 45"/>
                      <a:gd name="T51" fmla="*/ 25 h 72"/>
                      <a:gd name="T52" fmla="*/ 8 w 45"/>
                      <a:gd name="T53" fmla="*/ 19 h 72"/>
                      <a:gd name="T54" fmla="*/ 8 w 45"/>
                      <a:gd name="T55" fmla="*/ 14 h 72"/>
                      <a:gd name="T56" fmla="*/ 12 w 45"/>
                      <a:gd name="T57" fmla="*/ 11 h 72"/>
                      <a:gd name="T58" fmla="*/ 19 w 45"/>
                      <a:gd name="T59" fmla="*/ 5 h 72"/>
                      <a:gd name="T60" fmla="*/ 28 w 45"/>
                      <a:gd name="T61" fmla="*/ 3 h 72"/>
                      <a:gd name="T62" fmla="*/ 36 w 45"/>
                      <a:gd name="T63" fmla="*/ 1 h 72"/>
                      <a:gd name="T64" fmla="*/ 36 w 45"/>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72">
                        <a:moveTo>
                          <a:pt x="36" y="0"/>
                        </a:moveTo>
                        <a:lnTo>
                          <a:pt x="27" y="2"/>
                        </a:lnTo>
                        <a:lnTo>
                          <a:pt x="19" y="4"/>
                        </a:lnTo>
                        <a:lnTo>
                          <a:pt x="11" y="8"/>
                        </a:lnTo>
                        <a:lnTo>
                          <a:pt x="6" y="12"/>
                        </a:lnTo>
                        <a:lnTo>
                          <a:pt x="3" y="15"/>
                        </a:lnTo>
                        <a:lnTo>
                          <a:pt x="0" y="19"/>
                        </a:lnTo>
                        <a:lnTo>
                          <a:pt x="0" y="31"/>
                        </a:lnTo>
                        <a:lnTo>
                          <a:pt x="0" y="42"/>
                        </a:lnTo>
                        <a:lnTo>
                          <a:pt x="1" y="46"/>
                        </a:lnTo>
                        <a:lnTo>
                          <a:pt x="3" y="49"/>
                        </a:lnTo>
                        <a:lnTo>
                          <a:pt x="6" y="54"/>
                        </a:lnTo>
                        <a:lnTo>
                          <a:pt x="10" y="58"/>
                        </a:lnTo>
                        <a:lnTo>
                          <a:pt x="15" y="61"/>
                        </a:lnTo>
                        <a:lnTo>
                          <a:pt x="22" y="65"/>
                        </a:lnTo>
                        <a:lnTo>
                          <a:pt x="30" y="67"/>
                        </a:lnTo>
                        <a:lnTo>
                          <a:pt x="38" y="70"/>
                        </a:lnTo>
                        <a:lnTo>
                          <a:pt x="43" y="71"/>
                        </a:lnTo>
                        <a:lnTo>
                          <a:pt x="44" y="46"/>
                        </a:lnTo>
                        <a:lnTo>
                          <a:pt x="36" y="43"/>
                        </a:lnTo>
                        <a:lnTo>
                          <a:pt x="28" y="41"/>
                        </a:lnTo>
                        <a:lnTo>
                          <a:pt x="23" y="39"/>
                        </a:lnTo>
                        <a:lnTo>
                          <a:pt x="19" y="36"/>
                        </a:lnTo>
                        <a:lnTo>
                          <a:pt x="14" y="33"/>
                        </a:lnTo>
                        <a:lnTo>
                          <a:pt x="11" y="29"/>
                        </a:lnTo>
                        <a:lnTo>
                          <a:pt x="9" y="25"/>
                        </a:lnTo>
                        <a:lnTo>
                          <a:pt x="8" y="19"/>
                        </a:lnTo>
                        <a:lnTo>
                          <a:pt x="8" y="14"/>
                        </a:lnTo>
                        <a:lnTo>
                          <a:pt x="12" y="11"/>
                        </a:lnTo>
                        <a:lnTo>
                          <a:pt x="19" y="5"/>
                        </a:lnTo>
                        <a:lnTo>
                          <a:pt x="28" y="3"/>
                        </a:lnTo>
                        <a:lnTo>
                          <a:pt x="36" y="1"/>
                        </a:lnTo>
                        <a:lnTo>
                          <a:pt x="36"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3570" name="Group 255"/>
              <p:cNvGrpSpPr>
                <a:grpSpLocks/>
              </p:cNvGrpSpPr>
              <p:nvPr/>
            </p:nvGrpSpPr>
            <p:grpSpPr bwMode="auto">
              <a:xfrm>
                <a:off x="3375" y="3594"/>
                <a:ext cx="59" cy="174"/>
                <a:chOff x="3375" y="3594"/>
                <a:chExt cx="59" cy="174"/>
              </a:xfrm>
            </p:grpSpPr>
            <p:grpSp>
              <p:nvGrpSpPr>
                <p:cNvPr id="23571" name="Group 256"/>
                <p:cNvGrpSpPr>
                  <a:grpSpLocks/>
                </p:cNvGrpSpPr>
                <p:nvPr/>
              </p:nvGrpSpPr>
              <p:grpSpPr bwMode="auto">
                <a:xfrm>
                  <a:off x="3389" y="3696"/>
                  <a:ext cx="45" cy="72"/>
                  <a:chOff x="3389" y="3696"/>
                  <a:chExt cx="45" cy="72"/>
                </a:xfrm>
              </p:grpSpPr>
              <p:sp>
                <p:nvSpPr>
                  <p:cNvPr id="143617" name="Freeform 257"/>
                  <p:cNvSpPr>
                    <a:spLocks/>
                  </p:cNvSpPr>
                  <p:nvPr/>
                </p:nvSpPr>
                <p:spPr bwMode="auto">
                  <a:xfrm>
                    <a:off x="3396" y="3697"/>
                    <a:ext cx="28" cy="28"/>
                  </a:xfrm>
                  <a:custGeom>
                    <a:avLst/>
                    <a:gdLst>
                      <a:gd name="T0" fmla="*/ 26 w 27"/>
                      <a:gd name="T1" fmla="*/ 0 h 28"/>
                      <a:gd name="T2" fmla="*/ 26 w 27"/>
                      <a:gd name="T3" fmla="*/ 15 h 28"/>
                      <a:gd name="T4" fmla="*/ 21 w 27"/>
                      <a:gd name="T5" fmla="*/ 18 h 28"/>
                      <a:gd name="T6" fmla="*/ 16 w 27"/>
                      <a:gd name="T7" fmla="*/ 19 h 28"/>
                      <a:gd name="T8" fmla="*/ 13 w 27"/>
                      <a:gd name="T9" fmla="*/ 21 h 28"/>
                      <a:gd name="T10" fmla="*/ 10 w 27"/>
                      <a:gd name="T11" fmla="*/ 23 h 28"/>
                      <a:gd name="T12" fmla="*/ 7 w 27"/>
                      <a:gd name="T13" fmla="*/ 27 h 28"/>
                      <a:gd name="T14" fmla="*/ 2 w 27"/>
                      <a:gd name="T15" fmla="*/ 22 h 28"/>
                      <a:gd name="T16" fmla="*/ 2 w 27"/>
                      <a:gd name="T17" fmla="*/ 19 h 28"/>
                      <a:gd name="T18" fmla="*/ 1 w 27"/>
                      <a:gd name="T19" fmla="*/ 16 h 28"/>
                      <a:gd name="T20" fmla="*/ 0 w 27"/>
                      <a:gd name="T21" fmla="*/ 13 h 28"/>
                      <a:gd name="T22" fmla="*/ 3 w 27"/>
                      <a:gd name="T23" fmla="*/ 9 h 28"/>
                      <a:gd name="T24" fmla="*/ 6 w 27"/>
                      <a:gd name="T25" fmla="*/ 7 h 28"/>
                      <a:gd name="T26" fmla="*/ 13 w 27"/>
                      <a:gd name="T27" fmla="*/ 3 h 28"/>
                      <a:gd name="T28" fmla="*/ 18 w 27"/>
                      <a:gd name="T29" fmla="*/ 2 h 28"/>
                      <a:gd name="T30" fmla="*/ 26 w 27"/>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8">
                        <a:moveTo>
                          <a:pt x="26" y="0"/>
                        </a:moveTo>
                        <a:lnTo>
                          <a:pt x="26" y="15"/>
                        </a:lnTo>
                        <a:lnTo>
                          <a:pt x="21" y="18"/>
                        </a:lnTo>
                        <a:lnTo>
                          <a:pt x="16" y="19"/>
                        </a:lnTo>
                        <a:lnTo>
                          <a:pt x="13" y="21"/>
                        </a:lnTo>
                        <a:lnTo>
                          <a:pt x="10" y="23"/>
                        </a:lnTo>
                        <a:lnTo>
                          <a:pt x="7" y="27"/>
                        </a:lnTo>
                        <a:lnTo>
                          <a:pt x="2" y="22"/>
                        </a:lnTo>
                        <a:lnTo>
                          <a:pt x="2" y="19"/>
                        </a:lnTo>
                        <a:lnTo>
                          <a:pt x="1" y="16"/>
                        </a:lnTo>
                        <a:lnTo>
                          <a:pt x="0" y="13"/>
                        </a:lnTo>
                        <a:lnTo>
                          <a:pt x="3" y="9"/>
                        </a:lnTo>
                        <a:lnTo>
                          <a:pt x="6" y="7"/>
                        </a:lnTo>
                        <a:lnTo>
                          <a:pt x="13" y="3"/>
                        </a:lnTo>
                        <a:lnTo>
                          <a:pt x="18" y="2"/>
                        </a:lnTo>
                        <a:lnTo>
                          <a:pt x="26"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618" name="Freeform 258"/>
                  <p:cNvSpPr>
                    <a:spLocks/>
                  </p:cNvSpPr>
                  <p:nvPr/>
                </p:nvSpPr>
                <p:spPr bwMode="auto">
                  <a:xfrm>
                    <a:off x="3388" y="3696"/>
                    <a:ext cx="45" cy="71"/>
                  </a:xfrm>
                  <a:custGeom>
                    <a:avLst/>
                    <a:gdLst>
                      <a:gd name="T0" fmla="*/ 36 w 45"/>
                      <a:gd name="T1" fmla="*/ 0 h 72"/>
                      <a:gd name="T2" fmla="*/ 28 w 45"/>
                      <a:gd name="T3" fmla="*/ 2 h 72"/>
                      <a:gd name="T4" fmla="*/ 19 w 45"/>
                      <a:gd name="T5" fmla="*/ 4 h 72"/>
                      <a:gd name="T6" fmla="*/ 12 w 45"/>
                      <a:gd name="T7" fmla="*/ 8 h 72"/>
                      <a:gd name="T8" fmla="*/ 7 w 45"/>
                      <a:gd name="T9" fmla="*/ 12 h 72"/>
                      <a:gd name="T10" fmla="*/ 3 w 45"/>
                      <a:gd name="T11" fmla="*/ 15 h 72"/>
                      <a:gd name="T12" fmla="*/ 0 w 45"/>
                      <a:gd name="T13" fmla="*/ 19 h 72"/>
                      <a:gd name="T14" fmla="*/ 0 w 45"/>
                      <a:gd name="T15" fmla="*/ 31 h 72"/>
                      <a:gd name="T16" fmla="*/ 0 w 45"/>
                      <a:gd name="T17" fmla="*/ 42 h 72"/>
                      <a:gd name="T18" fmla="*/ 2 w 45"/>
                      <a:gd name="T19" fmla="*/ 46 h 72"/>
                      <a:gd name="T20" fmla="*/ 3 w 45"/>
                      <a:gd name="T21" fmla="*/ 49 h 72"/>
                      <a:gd name="T22" fmla="*/ 7 w 45"/>
                      <a:gd name="T23" fmla="*/ 54 h 72"/>
                      <a:gd name="T24" fmla="*/ 11 w 45"/>
                      <a:gd name="T25" fmla="*/ 58 h 72"/>
                      <a:gd name="T26" fmla="*/ 15 w 45"/>
                      <a:gd name="T27" fmla="*/ 61 h 72"/>
                      <a:gd name="T28" fmla="*/ 22 w 45"/>
                      <a:gd name="T29" fmla="*/ 65 h 72"/>
                      <a:gd name="T30" fmla="*/ 30 w 45"/>
                      <a:gd name="T31" fmla="*/ 68 h 72"/>
                      <a:gd name="T32" fmla="*/ 38 w 45"/>
                      <a:gd name="T33" fmla="*/ 70 h 72"/>
                      <a:gd name="T34" fmla="*/ 44 w 45"/>
                      <a:gd name="T35" fmla="*/ 71 h 72"/>
                      <a:gd name="T36" fmla="*/ 44 w 45"/>
                      <a:gd name="T37" fmla="*/ 46 h 72"/>
                      <a:gd name="T38" fmla="*/ 36 w 45"/>
                      <a:gd name="T39" fmla="*/ 43 h 72"/>
                      <a:gd name="T40" fmla="*/ 29 w 45"/>
                      <a:gd name="T41" fmla="*/ 41 h 72"/>
                      <a:gd name="T42" fmla="*/ 24 w 45"/>
                      <a:gd name="T43" fmla="*/ 39 h 72"/>
                      <a:gd name="T44" fmla="*/ 19 w 45"/>
                      <a:gd name="T45" fmla="*/ 37 h 72"/>
                      <a:gd name="T46" fmla="*/ 15 w 45"/>
                      <a:gd name="T47" fmla="*/ 33 h 72"/>
                      <a:gd name="T48" fmla="*/ 12 w 45"/>
                      <a:gd name="T49" fmla="*/ 29 h 72"/>
                      <a:gd name="T50" fmla="*/ 9 w 45"/>
                      <a:gd name="T51" fmla="*/ 25 h 72"/>
                      <a:gd name="T52" fmla="*/ 8 w 45"/>
                      <a:gd name="T53" fmla="*/ 19 h 72"/>
                      <a:gd name="T54" fmla="*/ 8 w 45"/>
                      <a:gd name="T55" fmla="*/ 14 h 72"/>
                      <a:gd name="T56" fmla="*/ 12 w 45"/>
                      <a:gd name="T57" fmla="*/ 11 h 72"/>
                      <a:gd name="T58" fmla="*/ 20 w 45"/>
                      <a:gd name="T59" fmla="*/ 5 h 72"/>
                      <a:gd name="T60" fmla="*/ 29 w 45"/>
                      <a:gd name="T61" fmla="*/ 3 h 72"/>
                      <a:gd name="T62" fmla="*/ 36 w 45"/>
                      <a:gd name="T63" fmla="*/ 1 h 72"/>
                      <a:gd name="T64" fmla="*/ 36 w 45"/>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72">
                        <a:moveTo>
                          <a:pt x="36" y="0"/>
                        </a:moveTo>
                        <a:lnTo>
                          <a:pt x="28" y="2"/>
                        </a:lnTo>
                        <a:lnTo>
                          <a:pt x="19" y="4"/>
                        </a:lnTo>
                        <a:lnTo>
                          <a:pt x="12" y="8"/>
                        </a:lnTo>
                        <a:lnTo>
                          <a:pt x="7" y="12"/>
                        </a:lnTo>
                        <a:lnTo>
                          <a:pt x="3" y="15"/>
                        </a:lnTo>
                        <a:lnTo>
                          <a:pt x="0" y="19"/>
                        </a:lnTo>
                        <a:lnTo>
                          <a:pt x="0" y="31"/>
                        </a:lnTo>
                        <a:lnTo>
                          <a:pt x="0" y="42"/>
                        </a:lnTo>
                        <a:lnTo>
                          <a:pt x="2" y="46"/>
                        </a:lnTo>
                        <a:lnTo>
                          <a:pt x="3" y="49"/>
                        </a:lnTo>
                        <a:lnTo>
                          <a:pt x="7" y="54"/>
                        </a:lnTo>
                        <a:lnTo>
                          <a:pt x="11" y="58"/>
                        </a:lnTo>
                        <a:lnTo>
                          <a:pt x="15" y="61"/>
                        </a:lnTo>
                        <a:lnTo>
                          <a:pt x="22" y="65"/>
                        </a:lnTo>
                        <a:lnTo>
                          <a:pt x="30" y="68"/>
                        </a:lnTo>
                        <a:lnTo>
                          <a:pt x="38" y="70"/>
                        </a:lnTo>
                        <a:lnTo>
                          <a:pt x="44" y="71"/>
                        </a:lnTo>
                        <a:lnTo>
                          <a:pt x="44" y="46"/>
                        </a:lnTo>
                        <a:lnTo>
                          <a:pt x="36" y="43"/>
                        </a:lnTo>
                        <a:lnTo>
                          <a:pt x="29" y="41"/>
                        </a:lnTo>
                        <a:lnTo>
                          <a:pt x="24" y="39"/>
                        </a:lnTo>
                        <a:lnTo>
                          <a:pt x="19" y="37"/>
                        </a:lnTo>
                        <a:lnTo>
                          <a:pt x="15" y="33"/>
                        </a:lnTo>
                        <a:lnTo>
                          <a:pt x="12" y="29"/>
                        </a:lnTo>
                        <a:lnTo>
                          <a:pt x="9" y="25"/>
                        </a:lnTo>
                        <a:lnTo>
                          <a:pt x="8" y="19"/>
                        </a:lnTo>
                        <a:lnTo>
                          <a:pt x="8" y="14"/>
                        </a:lnTo>
                        <a:lnTo>
                          <a:pt x="12" y="11"/>
                        </a:lnTo>
                        <a:lnTo>
                          <a:pt x="20" y="5"/>
                        </a:lnTo>
                        <a:lnTo>
                          <a:pt x="29" y="3"/>
                        </a:lnTo>
                        <a:lnTo>
                          <a:pt x="36" y="1"/>
                        </a:lnTo>
                        <a:lnTo>
                          <a:pt x="36"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572" name="Group 259"/>
                <p:cNvGrpSpPr>
                  <a:grpSpLocks/>
                </p:cNvGrpSpPr>
                <p:nvPr/>
              </p:nvGrpSpPr>
              <p:grpSpPr bwMode="auto">
                <a:xfrm>
                  <a:off x="3384" y="3645"/>
                  <a:ext cx="45" cy="73"/>
                  <a:chOff x="3384" y="3645"/>
                  <a:chExt cx="45" cy="73"/>
                </a:xfrm>
              </p:grpSpPr>
              <p:sp>
                <p:nvSpPr>
                  <p:cNvPr id="143620" name="Freeform 260"/>
                  <p:cNvSpPr>
                    <a:spLocks/>
                  </p:cNvSpPr>
                  <p:nvPr/>
                </p:nvSpPr>
                <p:spPr bwMode="auto">
                  <a:xfrm>
                    <a:off x="3391" y="3646"/>
                    <a:ext cx="27" cy="28"/>
                  </a:xfrm>
                  <a:custGeom>
                    <a:avLst/>
                    <a:gdLst>
                      <a:gd name="T0" fmla="*/ 25 w 26"/>
                      <a:gd name="T1" fmla="*/ 0 h 28"/>
                      <a:gd name="T2" fmla="*/ 25 w 26"/>
                      <a:gd name="T3" fmla="*/ 15 h 28"/>
                      <a:gd name="T4" fmla="*/ 20 w 26"/>
                      <a:gd name="T5" fmla="*/ 18 h 28"/>
                      <a:gd name="T6" fmla="*/ 16 w 26"/>
                      <a:gd name="T7" fmla="*/ 19 h 28"/>
                      <a:gd name="T8" fmla="*/ 13 w 26"/>
                      <a:gd name="T9" fmla="*/ 21 h 28"/>
                      <a:gd name="T10" fmla="*/ 10 w 26"/>
                      <a:gd name="T11" fmla="*/ 23 h 28"/>
                      <a:gd name="T12" fmla="*/ 6 w 26"/>
                      <a:gd name="T13" fmla="*/ 27 h 28"/>
                      <a:gd name="T14" fmla="*/ 2 w 26"/>
                      <a:gd name="T15" fmla="*/ 22 h 28"/>
                      <a:gd name="T16" fmla="*/ 1 w 26"/>
                      <a:gd name="T17" fmla="*/ 19 h 28"/>
                      <a:gd name="T18" fmla="*/ 0 w 26"/>
                      <a:gd name="T19" fmla="*/ 16 h 28"/>
                      <a:gd name="T20" fmla="*/ 0 w 26"/>
                      <a:gd name="T21" fmla="*/ 13 h 28"/>
                      <a:gd name="T22" fmla="*/ 2 w 26"/>
                      <a:gd name="T23" fmla="*/ 9 h 28"/>
                      <a:gd name="T24" fmla="*/ 6 w 26"/>
                      <a:gd name="T25" fmla="*/ 7 h 28"/>
                      <a:gd name="T26" fmla="*/ 13 w 26"/>
                      <a:gd name="T27" fmla="*/ 3 h 28"/>
                      <a:gd name="T28" fmla="*/ 17 w 26"/>
                      <a:gd name="T29" fmla="*/ 2 h 28"/>
                      <a:gd name="T30" fmla="*/ 25 w 26"/>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8">
                        <a:moveTo>
                          <a:pt x="25" y="0"/>
                        </a:moveTo>
                        <a:lnTo>
                          <a:pt x="25" y="15"/>
                        </a:lnTo>
                        <a:lnTo>
                          <a:pt x="20" y="18"/>
                        </a:lnTo>
                        <a:lnTo>
                          <a:pt x="16" y="19"/>
                        </a:lnTo>
                        <a:lnTo>
                          <a:pt x="13" y="21"/>
                        </a:lnTo>
                        <a:lnTo>
                          <a:pt x="10" y="23"/>
                        </a:lnTo>
                        <a:lnTo>
                          <a:pt x="6" y="27"/>
                        </a:lnTo>
                        <a:lnTo>
                          <a:pt x="2" y="22"/>
                        </a:lnTo>
                        <a:lnTo>
                          <a:pt x="1" y="19"/>
                        </a:lnTo>
                        <a:lnTo>
                          <a:pt x="0" y="16"/>
                        </a:lnTo>
                        <a:lnTo>
                          <a:pt x="0" y="13"/>
                        </a:lnTo>
                        <a:lnTo>
                          <a:pt x="2" y="9"/>
                        </a:lnTo>
                        <a:lnTo>
                          <a:pt x="6" y="7"/>
                        </a:lnTo>
                        <a:lnTo>
                          <a:pt x="13" y="3"/>
                        </a:lnTo>
                        <a:lnTo>
                          <a:pt x="17" y="2"/>
                        </a:lnTo>
                        <a:lnTo>
                          <a:pt x="25"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621" name="Freeform 261"/>
                  <p:cNvSpPr>
                    <a:spLocks/>
                  </p:cNvSpPr>
                  <p:nvPr/>
                </p:nvSpPr>
                <p:spPr bwMode="auto">
                  <a:xfrm>
                    <a:off x="3384" y="3645"/>
                    <a:ext cx="45" cy="72"/>
                  </a:xfrm>
                  <a:custGeom>
                    <a:avLst/>
                    <a:gdLst>
                      <a:gd name="T0" fmla="*/ 36 w 45"/>
                      <a:gd name="T1" fmla="*/ 0 h 73"/>
                      <a:gd name="T2" fmla="*/ 28 w 45"/>
                      <a:gd name="T3" fmla="*/ 2 h 73"/>
                      <a:gd name="T4" fmla="*/ 19 w 45"/>
                      <a:gd name="T5" fmla="*/ 5 h 73"/>
                      <a:gd name="T6" fmla="*/ 11 w 45"/>
                      <a:gd name="T7" fmla="*/ 8 h 73"/>
                      <a:gd name="T8" fmla="*/ 7 w 45"/>
                      <a:gd name="T9" fmla="*/ 12 h 73"/>
                      <a:gd name="T10" fmla="*/ 3 w 45"/>
                      <a:gd name="T11" fmla="*/ 15 h 73"/>
                      <a:gd name="T12" fmla="*/ 0 w 45"/>
                      <a:gd name="T13" fmla="*/ 20 h 73"/>
                      <a:gd name="T14" fmla="*/ 0 w 45"/>
                      <a:gd name="T15" fmla="*/ 32 h 73"/>
                      <a:gd name="T16" fmla="*/ 0 w 45"/>
                      <a:gd name="T17" fmla="*/ 42 h 73"/>
                      <a:gd name="T18" fmla="*/ 1 w 45"/>
                      <a:gd name="T19" fmla="*/ 47 h 73"/>
                      <a:gd name="T20" fmla="*/ 3 w 45"/>
                      <a:gd name="T21" fmla="*/ 50 h 73"/>
                      <a:gd name="T22" fmla="*/ 6 w 45"/>
                      <a:gd name="T23" fmla="*/ 54 h 73"/>
                      <a:gd name="T24" fmla="*/ 11 w 45"/>
                      <a:gd name="T25" fmla="*/ 58 h 73"/>
                      <a:gd name="T26" fmla="*/ 15 w 45"/>
                      <a:gd name="T27" fmla="*/ 61 h 73"/>
                      <a:gd name="T28" fmla="*/ 22 w 45"/>
                      <a:gd name="T29" fmla="*/ 65 h 73"/>
                      <a:gd name="T30" fmla="*/ 30 w 45"/>
                      <a:gd name="T31" fmla="*/ 68 h 73"/>
                      <a:gd name="T32" fmla="*/ 38 w 45"/>
                      <a:gd name="T33" fmla="*/ 71 h 73"/>
                      <a:gd name="T34" fmla="*/ 43 w 45"/>
                      <a:gd name="T35" fmla="*/ 72 h 73"/>
                      <a:gd name="T36" fmla="*/ 44 w 45"/>
                      <a:gd name="T37" fmla="*/ 46 h 73"/>
                      <a:gd name="T38" fmla="*/ 36 w 45"/>
                      <a:gd name="T39" fmla="*/ 44 h 73"/>
                      <a:gd name="T40" fmla="*/ 28 w 45"/>
                      <a:gd name="T41" fmla="*/ 41 h 73"/>
                      <a:gd name="T42" fmla="*/ 24 w 45"/>
                      <a:gd name="T43" fmla="*/ 39 h 73"/>
                      <a:gd name="T44" fmla="*/ 19 w 45"/>
                      <a:gd name="T45" fmla="*/ 37 h 73"/>
                      <a:gd name="T46" fmla="*/ 15 w 45"/>
                      <a:gd name="T47" fmla="*/ 33 h 73"/>
                      <a:gd name="T48" fmla="*/ 11 w 45"/>
                      <a:gd name="T49" fmla="*/ 30 h 73"/>
                      <a:gd name="T50" fmla="*/ 9 w 45"/>
                      <a:gd name="T51" fmla="*/ 25 h 73"/>
                      <a:gd name="T52" fmla="*/ 8 w 45"/>
                      <a:gd name="T53" fmla="*/ 19 h 73"/>
                      <a:gd name="T54" fmla="*/ 8 w 45"/>
                      <a:gd name="T55" fmla="*/ 14 h 73"/>
                      <a:gd name="T56" fmla="*/ 12 w 45"/>
                      <a:gd name="T57" fmla="*/ 11 h 73"/>
                      <a:gd name="T58" fmla="*/ 19 w 45"/>
                      <a:gd name="T59" fmla="*/ 6 h 73"/>
                      <a:gd name="T60" fmla="*/ 28 w 45"/>
                      <a:gd name="T61" fmla="*/ 3 h 73"/>
                      <a:gd name="T62" fmla="*/ 36 w 45"/>
                      <a:gd name="T63" fmla="*/ 1 h 73"/>
                      <a:gd name="T64" fmla="*/ 36 w 45"/>
                      <a:gd name="T6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73">
                        <a:moveTo>
                          <a:pt x="36" y="0"/>
                        </a:moveTo>
                        <a:lnTo>
                          <a:pt x="28" y="2"/>
                        </a:lnTo>
                        <a:lnTo>
                          <a:pt x="19" y="5"/>
                        </a:lnTo>
                        <a:lnTo>
                          <a:pt x="11" y="8"/>
                        </a:lnTo>
                        <a:lnTo>
                          <a:pt x="7" y="12"/>
                        </a:lnTo>
                        <a:lnTo>
                          <a:pt x="3" y="15"/>
                        </a:lnTo>
                        <a:lnTo>
                          <a:pt x="0" y="20"/>
                        </a:lnTo>
                        <a:lnTo>
                          <a:pt x="0" y="32"/>
                        </a:lnTo>
                        <a:lnTo>
                          <a:pt x="0" y="42"/>
                        </a:lnTo>
                        <a:lnTo>
                          <a:pt x="1" y="47"/>
                        </a:lnTo>
                        <a:lnTo>
                          <a:pt x="3" y="50"/>
                        </a:lnTo>
                        <a:lnTo>
                          <a:pt x="6" y="54"/>
                        </a:lnTo>
                        <a:lnTo>
                          <a:pt x="11" y="58"/>
                        </a:lnTo>
                        <a:lnTo>
                          <a:pt x="15" y="61"/>
                        </a:lnTo>
                        <a:lnTo>
                          <a:pt x="22" y="65"/>
                        </a:lnTo>
                        <a:lnTo>
                          <a:pt x="30" y="68"/>
                        </a:lnTo>
                        <a:lnTo>
                          <a:pt x="38" y="71"/>
                        </a:lnTo>
                        <a:lnTo>
                          <a:pt x="43" y="72"/>
                        </a:lnTo>
                        <a:lnTo>
                          <a:pt x="44" y="46"/>
                        </a:lnTo>
                        <a:lnTo>
                          <a:pt x="36" y="44"/>
                        </a:lnTo>
                        <a:lnTo>
                          <a:pt x="28" y="41"/>
                        </a:lnTo>
                        <a:lnTo>
                          <a:pt x="24" y="39"/>
                        </a:lnTo>
                        <a:lnTo>
                          <a:pt x="19" y="37"/>
                        </a:lnTo>
                        <a:lnTo>
                          <a:pt x="15" y="33"/>
                        </a:lnTo>
                        <a:lnTo>
                          <a:pt x="11" y="30"/>
                        </a:lnTo>
                        <a:lnTo>
                          <a:pt x="9" y="25"/>
                        </a:lnTo>
                        <a:lnTo>
                          <a:pt x="8" y="19"/>
                        </a:lnTo>
                        <a:lnTo>
                          <a:pt x="8" y="14"/>
                        </a:lnTo>
                        <a:lnTo>
                          <a:pt x="12" y="11"/>
                        </a:lnTo>
                        <a:lnTo>
                          <a:pt x="19" y="6"/>
                        </a:lnTo>
                        <a:lnTo>
                          <a:pt x="28" y="3"/>
                        </a:lnTo>
                        <a:lnTo>
                          <a:pt x="36" y="1"/>
                        </a:lnTo>
                        <a:lnTo>
                          <a:pt x="36"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3573" name="Group 262"/>
                <p:cNvGrpSpPr>
                  <a:grpSpLocks/>
                </p:cNvGrpSpPr>
                <p:nvPr/>
              </p:nvGrpSpPr>
              <p:grpSpPr bwMode="auto">
                <a:xfrm>
                  <a:off x="3375" y="3594"/>
                  <a:ext cx="44" cy="72"/>
                  <a:chOff x="3375" y="3594"/>
                  <a:chExt cx="44" cy="72"/>
                </a:xfrm>
              </p:grpSpPr>
              <p:sp>
                <p:nvSpPr>
                  <p:cNvPr id="143623" name="Freeform 263"/>
                  <p:cNvSpPr>
                    <a:spLocks/>
                  </p:cNvSpPr>
                  <p:nvPr/>
                </p:nvSpPr>
                <p:spPr bwMode="auto">
                  <a:xfrm>
                    <a:off x="3382" y="3594"/>
                    <a:ext cx="27" cy="29"/>
                  </a:xfrm>
                  <a:custGeom>
                    <a:avLst/>
                    <a:gdLst>
                      <a:gd name="T0" fmla="*/ 26 w 27"/>
                      <a:gd name="T1" fmla="*/ 0 h 29"/>
                      <a:gd name="T2" fmla="*/ 26 w 27"/>
                      <a:gd name="T3" fmla="*/ 16 h 29"/>
                      <a:gd name="T4" fmla="*/ 21 w 27"/>
                      <a:gd name="T5" fmla="*/ 18 h 29"/>
                      <a:gd name="T6" fmla="*/ 16 w 27"/>
                      <a:gd name="T7" fmla="*/ 19 h 29"/>
                      <a:gd name="T8" fmla="*/ 13 w 27"/>
                      <a:gd name="T9" fmla="*/ 21 h 29"/>
                      <a:gd name="T10" fmla="*/ 10 w 27"/>
                      <a:gd name="T11" fmla="*/ 23 h 29"/>
                      <a:gd name="T12" fmla="*/ 7 w 27"/>
                      <a:gd name="T13" fmla="*/ 28 h 29"/>
                      <a:gd name="T14" fmla="*/ 2 w 27"/>
                      <a:gd name="T15" fmla="*/ 23 h 29"/>
                      <a:gd name="T16" fmla="*/ 2 w 27"/>
                      <a:gd name="T17" fmla="*/ 19 h 29"/>
                      <a:gd name="T18" fmla="*/ 1 w 27"/>
                      <a:gd name="T19" fmla="*/ 17 h 29"/>
                      <a:gd name="T20" fmla="*/ 0 w 27"/>
                      <a:gd name="T21" fmla="*/ 13 h 29"/>
                      <a:gd name="T22" fmla="*/ 3 w 27"/>
                      <a:gd name="T23" fmla="*/ 9 h 29"/>
                      <a:gd name="T24" fmla="*/ 6 w 27"/>
                      <a:gd name="T25" fmla="*/ 7 h 29"/>
                      <a:gd name="T26" fmla="*/ 13 w 27"/>
                      <a:gd name="T27" fmla="*/ 4 h 29"/>
                      <a:gd name="T28" fmla="*/ 18 w 27"/>
                      <a:gd name="T29" fmla="*/ 2 h 29"/>
                      <a:gd name="T30" fmla="*/ 26 w 27"/>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9">
                        <a:moveTo>
                          <a:pt x="26" y="0"/>
                        </a:moveTo>
                        <a:lnTo>
                          <a:pt x="26" y="16"/>
                        </a:lnTo>
                        <a:lnTo>
                          <a:pt x="21" y="18"/>
                        </a:lnTo>
                        <a:lnTo>
                          <a:pt x="16" y="19"/>
                        </a:lnTo>
                        <a:lnTo>
                          <a:pt x="13" y="21"/>
                        </a:lnTo>
                        <a:lnTo>
                          <a:pt x="10" y="23"/>
                        </a:lnTo>
                        <a:lnTo>
                          <a:pt x="7" y="28"/>
                        </a:lnTo>
                        <a:lnTo>
                          <a:pt x="2" y="23"/>
                        </a:lnTo>
                        <a:lnTo>
                          <a:pt x="2" y="19"/>
                        </a:lnTo>
                        <a:lnTo>
                          <a:pt x="1" y="17"/>
                        </a:lnTo>
                        <a:lnTo>
                          <a:pt x="0" y="13"/>
                        </a:lnTo>
                        <a:lnTo>
                          <a:pt x="3" y="9"/>
                        </a:lnTo>
                        <a:lnTo>
                          <a:pt x="6" y="7"/>
                        </a:lnTo>
                        <a:lnTo>
                          <a:pt x="13" y="4"/>
                        </a:lnTo>
                        <a:lnTo>
                          <a:pt x="18" y="2"/>
                        </a:lnTo>
                        <a:lnTo>
                          <a:pt x="26"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624" name="Freeform 264"/>
                  <p:cNvSpPr>
                    <a:spLocks/>
                  </p:cNvSpPr>
                  <p:nvPr/>
                </p:nvSpPr>
                <p:spPr bwMode="auto">
                  <a:xfrm>
                    <a:off x="3375" y="3594"/>
                    <a:ext cx="43" cy="71"/>
                  </a:xfrm>
                  <a:custGeom>
                    <a:avLst/>
                    <a:gdLst>
                      <a:gd name="T0" fmla="*/ 35 w 44"/>
                      <a:gd name="T1" fmla="*/ 0 h 72"/>
                      <a:gd name="T2" fmla="*/ 27 w 44"/>
                      <a:gd name="T3" fmla="*/ 2 h 72"/>
                      <a:gd name="T4" fmla="*/ 19 w 44"/>
                      <a:gd name="T5" fmla="*/ 4 h 72"/>
                      <a:gd name="T6" fmla="*/ 11 w 44"/>
                      <a:gd name="T7" fmla="*/ 8 h 72"/>
                      <a:gd name="T8" fmla="*/ 6 w 44"/>
                      <a:gd name="T9" fmla="*/ 11 h 72"/>
                      <a:gd name="T10" fmla="*/ 2 w 44"/>
                      <a:gd name="T11" fmla="*/ 15 h 72"/>
                      <a:gd name="T12" fmla="*/ 0 w 44"/>
                      <a:gd name="T13" fmla="*/ 19 h 72"/>
                      <a:gd name="T14" fmla="*/ 0 w 44"/>
                      <a:gd name="T15" fmla="*/ 31 h 72"/>
                      <a:gd name="T16" fmla="*/ 0 w 44"/>
                      <a:gd name="T17" fmla="*/ 42 h 72"/>
                      <a:gd name="T18" fmla="*/ 1 w 44"/>
                      <a:gd name="T19" fmla="*/ 46 h 72"/>
                      <a:gd name="T20" fmla="*/ 2 w 44"/>
                      <a:gd name="T21" fmla="*/ 49 h 72"/>
                      <a:gd name="T22" fmla="*/ 6 w 44"/>
                      <a:gd name="T23" fmla="*/ 53 h 72"/>
                      <a:gd name="T24" fmla="*/ 10 w 44"/>
                      <a:gd name="T25" fmla="*/ 58 h 72"/>
                      <a:gd name="T26" fmla="*/ 14 w 44"/>
                      <a:gd name="T27" fmla="*/ 60 h 72"/>
                      <a:gd name="T28" fmla="*/ 21 w 44"/>
                      <a:gd name="T29" fmla="*/ 64 h 72"/>
                      <a:gd name="T30" fmla="*/ 30 w 44"/>
                      <a:gd name="T31" fmla="*/ 67 h 72"/>
                      <a:gd name="T32" fmla="*/ 37 w 44"/>
                      <a:gd name="T33" fmla="*/ 70 h 72"/>
                      <a:gd name="T34" fmla="*/ 43 w 44"/>
                      <a:gd name="T35" fmla="*/ 71 h 72"/>
                      <a:gd name="T36" fmla="*/ 43 w 44"/>
                      <a:gd name="T37" fmla="*/ 46 h 72"/>
                      <a:gd name="T38" fmla="*/ 35 w 44"/>
                      <a:gd name="T39" fmla="*/ 43 h 72"/>
                      <a:gd name="T40" fmla="*/ 28 w 44"/>
                      <a:gd name="T41" fmla="*/ 41 h 72"/>
                      <a:gd name="T42" fmla="*/ 23 w 44"/>
                      <a:gd name="T43" fmla="*/ 39 h 72"/>
                      <a:gd name="T44" fmla="*/ 19 w 44"/>
                      <a:gd name="T45" fmla="*/ 36 h 72"/>
                      <a:gd name="T46" fmla="*/ 14 w 44"/>
                      <a:gd name="T47" fmla="*/ 33 h 72"/>
                      <a:gd name="T48" fmla="*/ 11 w 44"/>
                      <a:gd name="T49" fmla="*/ 29 h 72"/>
                      <a:gd name="T50" fmla="*/ 8 w 44"/>
                      <a:gd name="T51" fmla="*/ 24 h 72"/>
                      <a:gd name="T52" fmla="*/ 7 w 44"/>
                      <a:gd name="T53" fmla="*/ 19 h 72"/>
                      <a:gd name="T54" fmla="*/ 8 w 44"/>
                      <a:gd name="T55" fmla="*/ 14 h 72"/>
                      <a:gd name="T56" fmla="*/ 11 w 44"/>
                      <a:gd name="T57" fmla="*/ 11 h 72"/>
                      <a:gd name="T58" fmla="*/ 19 w 44"/>
                      <a:gd name="T59" fmla="*/ 5 h 72"/>
                      <a:gd name="T60" fmla="*/ 28 w 44"/>
                      <a:gd name="T61" fmla="*/ 3 h 72"/>
                      <a:gd name="T62" fmla="*/ 35 w 44"/>
                      <a:gd name="T63" fmla="*/ 1 h 72"/>
                      <a:gd name="T64" fmla="*/ 35 w 44"/>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72">
                        <a:moveTo>
                          <a:pt x="35" y="0"/>
                        </a:moveTo>
                        <a:lnTo>
                          <a:pt x="27" y="2"/>
                        </a:lnTo>
                        <a:lnTo>
                          <a:pt x="19" y="4"/>
                        </a:lnTo>
                        <a:lnTo>
                          <a:pt x="11" y="8"/>
                        </a:lnTo>
                        <a:lnTo>
                          <a:pt x="6" y="11"/>
                        </a:lnTo>
                        <a:lnTo>
                          <a:pt x="2" y="15"/>
                        </a:lnTo>
                        <a:lnTo>
                          <a:pt x="0" y="19"/>
                        </a:lnTo>
                        <a:lnTo>
                          <a:pt x="0" y="31"/>
                        </a:lnTo>
                        <a:lnTo>
                          <a:pt x="0" y="42"/>
                        </a:lnTo>
                        <a:lnTo>
                          <a:pt x="1" y="46"/>
                        </a:lnTo>
                        <a:lnTo>
                          <a:pt x="2" y="49"/>
                        </a:lnTo>
                        <a:lnTo>
                          <a:pt x="6" y="53"/>
                        </a:lnTo>
                        <a:lnTo>
                          <a:pt x="10" y="58"/>
                        </a:lnTo>
                        <a:lnTo>
                          <a:pt x="14" y="60"/>
                        </a:lnTo>
                        <a:lnTo>
                          <a:pt x="21" y="64"/>
                        </a:lnTo>
                        <a:lnTo>
                          <a:pt x="30" y="67"/>
                        </a:lnTo>
                        <a:lnTo>
                          <a:pt x="37" y="70"/>
                        </a:lnTo>
                        <a:lnTo>
                          <a:pt x="43" y="71"/>
                        </a:lnTo>
                        <a:lnTo>
                          <a:pt x="43" y="46"/>
                        </a:lnTo>
                        <a:lnTo>
                          <a:pt x="35" y="43"/>
                        </a:lnTo>
                        <a:lnTo>
                          <a:pt x="28" y="41"/>
                        </a:lnTo>
                        <a:lnTo>
                          <a:pt x="23" y="39"/>
                        </a:lnTo>
                        <a:lnTo>
                          <a:pt x="19" y="36"/>
                        </a:lnTo>
                        <a:lnTo>
                          <a:pt x="14" y="33"/>
                        </a:lnTo>
                        <a:lnTo>
                          <a:pt x="11" y="29"/>
                        </a:lnTo>
                        <a:lnTo>
                          <a:pt x="8" y="24"/>
                        </a:lnTo>
                        <a:lnTo>
                          <a:pt x="7" y="19"/>
                        </a:lnTo>
                        <a:lnTo>
                          <a:pt x="8" y="14"/>
                        </a:lnTo>
                        <a:lnTo>
                          <a:pt x="11" y="11"/>
                        </a:lnTo>
                        <a:lnTo>
                          <a:pt x="19" y="5"/>
                        </a:lnTo>
                        <a:lnTo>
                          <a:pt x="28" y="3"/>
                        </a:lnTo>
                        <a:lnTo>
                          <a:pt x="35" y="1"/>
                        </a:lnTo>
                        <a:lnTo>
                          <a:pt x="35"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grpSp>
      <p:sp>
        <p:nvSpPr>
          <p:cNvPr id="143625" name="Rectangle 265"/>
          <p:cNvSpPr>
            <a:spLocks noChangeArrowheads="1"/>
          </p:cNvSpPr>
          <p:nvPr/>
        </p:nvSpPr>
        <p:spPr bwMode="auto">
          <a:xfrm>
            <a:off x="3683000" y="3444875"/>
            <a:ext cx="1317625" cy="608013"/>
          </a:xfrm>
          <a:prstGeom prst="rect">
            <a:avLst/>
          </a:prstGeom>
          <a:noFill/>
          <a:ln w="12700">
            <a:solidFill>
              <a:schemeClr val="tx1"/>
            </a:solidFill>
            <a:miter lim="800000"/>
            <a:headEnd/>
            <a:tailEnd/>
          </a:ln>
          <a:effectLst>
            <a:prstShdw prst="shdw17" dist="17961" dir="2700000">
              <a:srgbClr val="000000">
                <a:alpha val="74997"/>
              </a:srgbClr>
            </a:prstShdw>
          </a:effectLst>
          <a:extLst>
            <a:ext uri="{909E8E84-426E-40DD-AFC4-6F175D3DCCD1}">
              <a14:hiddenFill xmlns:a14="http://schemas.microsoft.com/office/drawing/2010/main">
                <a:solidFill>
                  <a:srgbClr val="063DE8"/>
                </a:solidFill>
              </a14:hiddenFill>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473075" defTabSz="947738">
              <a:defRPr>
                <a:solidFill>
                  <a:schemeClr val="tx1"/>
                </a:solidFill>
                <a:latin typeface="Arial" charset="0"/>
                <a:ea typeface="Arial" charset="0"/>
                <a:cs typeface="Arial" charset="0"/>
              </a:defRPr>
            </a:lvl2pPr>
            <a:lvl3pPr marL="947738" defTabSz="947738">
              <a:defRPr>
                <a:solidFill>
                  <a:schemeClr val="tx1"/>
                </a:solidFill>
                <a:latin typeface="Arial" charset="0"/>
                <a:ea typeface="Arial" charset="0"/>
                <a:cs typeface="Arial" charset="0"/>
              </a:defRPr>
            </a:lvl3pPr>
            <a:lvl4pPr marL="1420813" defTabSz="947738">
              <a:defRPr>
                <a:solidFill>
                  <a:schemeClr val="tx1"/>
                </a:solidFill>
                <a:latin typeface="Arial" charset="0"/>
                <a:ea typeface="Arial" charset="0"/>
                <a:cs typeface="Arial" charset="0"/>
              </a:defRPr>
            </a:lvl4pPr>
            <a:lvl5pPr marL="1895475" defTabSz="947738">
              <a:defRPr>
                <a:solidFill>
                  <a:schemeClr val="tx1"/>
                </a:solidFill>
                <a:latin typeface="Arial" charset="0"/>
                <a:ea typeface="Arial" charset="0"/>
                <a:cs typeface="Arial" charset="0"/>
              </a:defRPr>
            </a:lvl5pPr>
            <a:lvl6pPr marL="2352675" defTabSz="947738" fontAlgn="base">
              <a:spcBef>
                <a:spcPct val="0"/>
              </a:spcBef>
              <a:spcAft>
                <a:spcPct val="0"/>
              </a:spcAft>
              <a:defRPr>
                <a:solidFill>
                  <a:schemeClr val="tx1"/>
                </a:solidFill>
                <a:latin typeface="Arial" charset="0"/>
                <a:ea typeface="Arial" charset="0"/>
                <a:cs typeface="Arial" charset="0"/>
              </a:defRPr>
            </a:lvl6pPr>
            <a:lvl7pPr marL="2809875" defTabSz="947738" fontAlgn="base">
              <a:spcBef>
                <a:spcPct val="0"/>
              </a:spcBef>
              <a:spcAft>
                <a:spcPct val="0"/>
              </a:spcAft>
              <a:defRPr>
                <a:solidFill>
                  <a:schemeClr val="tx1"/>
                </a:solidFill>
                <a:latin typeface="Arial" charset="0"/>
                <a:ea typeface="Arial" charset="0"/>
                <a:cs typeface="Arial" charset="0"/>
              </a:defRPr>
            </a:lvl7pPr>
            <a:lvl8pPr marL="3267075" defTabSz="947738" fontAlgn="base">
              <a:spcBef>
                <a:spcPct val="0"/>
              </a:spcBef>
              <a:spcAft>
                <a:spcPct val="0"/>
              </a:spcAft>
              <a:defRPr>
                <a:solidFill>
                  <a:schemeClr val="tx1"/>
                </a:solidFill>
                <a:latin typeface="Arial" charset="0"/>
                <a:ea typeface="Arial" charset="0"/>
                <a:cs typeface="Arial" charset="0"/>
              </a:defRPr>
            </a:lvl8pPr>
            <a:lvl9pPr marL="3724275" defTabSz="947738" fontAlgn="base">
              <a:spcBef>
                <a:spcPct val="0"/>
              </a:spcBef>
              <a:spcAft>
                <a:spcPct val="0"/>
              </a:spcAft>
              <a:defRPr>
                <a:solidFill>
                  <a:schemeClr val="tx1"/>
                </a:solidFill>
                <a:latin typeface="Arial" charset="0"/>
                <a:ea typeface="Arial" charset="0"/>
                <a:cs typeface="Arial" charset="0"/>
              </a:defRPr>
            </a:lvl9pPr>
          </a:lstStyle>
          <a:p>
            <a:pPr rtl="1">
              <a:defRPr/>
            </a:pPr>
            <a:r>
              <a:rPr lang="en-US" altLang="x-none" sz="3300" b="1"/>
              <a:t>AT&amp;T</a:t>
            </a:r>
          </a:p>
        </p:txBody>
      </p:sp>
      <p:sp>
        <p:nvSpPr>
          <p:cNvPr id="143626" name="Rectangle 266"/>
          <p:cNvSpPr>
            <a:spLocks noChangeArrowheads="1"/>
          </p:cNvSpPr>
          <p:nvPr/>
        </p:nvSpPr>
        <p:spPr bwMode="auto">
          <a:xfrm>
            <a:off x="1176338" y="3465513"/>
            <a:ext cx="968375" cy="608012"/>
          </a:xfrm>
          <a:prstGeom prst="rect">
            <a:avLst/>
          </a:prstGeom>
          <a:noFill/>
          <a:ln w="12700">
            <a:solidFill>
              <a:schemeClr val="tx1"/>
            </a:solidFill>
            <a:miter lim="800000"/>
            <a:headEnd/>
            <a:tailEnd/>
          </a:ln>
          <a:effectLst>
            <a:prstShdw prst="shdw17" dist="17961" dir="2700000">
              <a:srgbClr val="000000">
                <a:alpha val="74997"/>
              </a:srgbClr>
            </a:prstShdw>
          </a:effectLst>
          <a:extLst>
            <a:ext uri="{909E8E84-426E-40DD-AFC4-6F175D3DCCD1}">
              <a14:hiddenFill xmlns:a14="http://schemas.microsoft.com/office/drawing/2010/main">
                <a:solidFill>
                  <a:srgbClr val="063DE8"/>
                </a:solidFill>
              </a14:hiddenFill>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473075" defTabSz="947738">
              <a:defRPr>
                <a:solidFill>
                  <a:schemeClr val="tx1"/>
                </a:solidFill>
                <a:latin typeface="Arial" charset="0"/>
                <a:ea typeface="Arial" charset="0"/>
                <a:cs typeface="Arial" charset="0"/>
              </a:defRPr>
            </a:lvl2pPr>
            <a:lvl3pPr marL="947738" defTabSz="947738">
              <a:defRPr>
                <a:solidFill>
                  <a:schemeClr val="tx1"/>
                </a:solidFill>
                <a:latin typeface="Arial" charset="0"/>
                <a:ea typeface="Arial" charset="0"/>
                <a:cs typeface="Arial" charset="0"/>
              </a:defRPr>
            </a:lvl3pPr>
            <a:lvl4pPr marL="1420813" defTabSz="947738">
              <a:defRPr>
                <a:solidFill>
                  <a:schemeClr val="tx1"/>
                </a:solidFill>
                <a:latin typeface="Arial" charset="0"/>
                <a:ea typeface="Arial" charset="0"/>
                <a:cs typeface="Arial" charset="0"/>
              </a:defRPr>
            </a:lvl4pPr>
            <a:lvl5pPr marL="1895475" defTabSz="947738">
              <a:defRPr>
                <a:solidFill>
                  <a:schemeClr val="tx1"/>
                </a:solidFill>
                <a:latin typeface="Arial" charset="0"/>
                <a:ea typeface="Arial" charset="0"/>
                <a:cs typeface="Arial" charset="0"/>
              </a:defRPr>
            </a:lvl5pPr>
            <a:lvl6pPr marL="2352675" defTabSz="947738" fontAlgn="base">
              <a:spcBef>
                <a:spcPct val="0"/>
              </a:spcBef>
              <a:spcAft>
                <a:spcPct val="0"/>
              </a:spcAft>
              <a:defRPr>
                <a:solidFill>
                  <a:schemeClr val="tx1"/>
                </a:solidFill>
                <a:latin typeface="Arial" charset="0"/>
                <a:ea typeface="Arial" charset="0"/>
                <a:cs typeface="Arial" charset="0"/>
              </a:defRPr>
            </a:lvl6pPr>
            <a:lvl7pPr marL="2809875" defTabSz="947738" fontAlgn="base">
              <a:spcBef>
                <a:spcPct val="0"/>
              </a:spcBef>
              <a:spcAft>
                <a:spcPct val="0"/>
              </a:spcAft>
              <a:defRPr>
                <a:solidFill>
                  <a:schemeClr val="tx1"/>
                </a:solidFill>
                <a:latin typeface="Arial" charset="0"/>
                <a:ea typeface="Arial" charset="0"/>
                <a:cs typeface="Arial" charset="0"/>
              </a:defRPr>
            </a:lvl7pPr>
            <a:lvl8pPr marL="3267075" defTabSz="947738" fontAlgn="base">
              <a:spcBef>
                <a:spcPct val="0"/>
              </a:spcBef>
              <a:spcAft>
                <a:spcPct val="0"/>
              </a:spcAft>
              <a:defRPr>
                <a:solidFill>
                  <a:schemeClr val="tx1"/>
                </a:solidFill>
                <a:latin typeface="Arial" charset="0"/>
                <a:ea typeface="Arial" charset="0"/>
                <a:cs typeface="Arial" charset="0"/>
              </a:defRPr>
            </a:lvl8pPr>
            <a:lvl9pPr marL="3724275" defTabSz="947738" fontAlgn="base">
              <a:spcBef>
                <a:spcPct val="0"/>
              </a:spcBef>
              <a:spcAft>
                <a:spcPct val="0"/>
              </a:spcAft>
              <a:defRPr>
                <a:solidFill>
                  <a:schemeClr val="tx1"/>
                </a:solidFill>
                <a:latin typeface="Arial" charset="0"/>
                <a:ea typeface="Arial" charset="0"/>
                <a:cs typeface="Arial" charset="0"/>
              </a:defRPr>
            </a:lvl9pPr>
          </a:lstStyle>
          <a:p>
            <a:pPr rtl="1">
              <a:defRPr/>
            </a:pPr>
            <a:r>
              <a:rPr lang="en-US" altLang="x-none" sz="3300" b="1"/>
              <a:t>MCI</a:t>
            </a:r>
          </a:p>
        </p:txBody>
      </p:sp>
      <p:sp>
        <p:nvSpPr>
          <p:cNvPr id="143627" name="Rectangle 267"/>
          <p:cNvSpPr>
            <a:spLocks noChangeArrowheads="1"/>
          </p:cNvSpPr>
          <p:nvPr/>
        </p:nvSpPr>
        <p:spPr bwMode="auto">
          <a:xfrm>
            <a:off x="6564313" y="3444875"/>
            <a:ext cx="1409700" cy="608013"/>
          </a:xfrm>
          <a:prstGeom prst="rect">
            <a:avLst/>
          </a:prstGeom>
          <a:noFill/>
          <a:ln w="12700">
            <a:solidFill>
              <a:schemeClr val="tx1"/>
            </a:solidFill>
            <a:miter lim="800000"/>
            <a:headEnd/>
            <a:tailEnd/>
          </a:ln>
          <a:effectLst>
            <a:prstShdw prst="shdw17" dist="17961" dir="2700000">
              <a:srgbClr val="000000">
                <a:alpha val="74997"/>
              </a:srgbClr>
            </a:prstShdw>
          </a:effectLst>
          <a:extLst>
            <a:ext uri="{909E8E84-426E-40DD-AFC4-6F175D3DCCD1}">
              <a14:hiddenFill xmlns:a14="http://schemas.microsoft.com/office/drawing/2010/main">
                <a:solidFill>
                  <a:srgbClr val="063DE8"/>
                </a:solidFill>
              </a14:hiddenFill>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473075" defTabSz="947738">
              <a:defRPr>
                <a:solidFill>
                  <a:schemeClr val="tx1"/>
                </a:solidFill>
                <a:latin typeface="Arial" charset="0"/>
                <a:ea typeface="Arial" charset="0"/>
                <a:cs typeface="Arial" charset="0"/>
              </a:defRPr>
            </a:lvl2pPr>
            <a:lvl3pPr marL="947738" defTabSz="947738">
              <a:defRPr>
                <a:solidFill>
                  <a:schemeClr val="tx1"/>
                </a:solidFill>
                <a:latin typeface="Arial" charset="0"/>
                <a:ea typeface="Arial" charset="0"/>
                <a:cs typeface="Arial" charset="0"/>
              </a:defRPr>
            </a:lvl3pPr>
            <a:lvl4pPr marL="1420813" defTabSz="947738">
              <a:defRPr>
                <a:solidFill>
                  <a:schemeClr val="tx1"/>
                </a:solidFill>
                <a:latin typeface="Arial" charset="0"/>
                <a:ea typeface="Arial" charset="0"/>
                <a:cs typeface="Arial" charset="0"/>
              </a:defRPr>
            </a:lvl4pPr>
            <a:lvl5pPr marL="1895475" defTabSz="947738">
              <a:defRPr>
                <a:solidFill>
                  <a:schemeClr val="tx1"/>
                </a:solidFill>
                <a:latin typeface="Arial" charset="0"/>
                <a:ea typeface="Arial" charset="0"/>
                <a:cs typeface="Arial" charset="0"/>
              </a:defRPr>
            </a:lvl5pPr>
            <a:lvl6pPr marL="2352675" defTabSz="947738" fontAlgn="base">
              <a:spcBef>
                <a:spcPct val="0"/>
              </a:spcBef>
              <a:spcAft>
                <a:spcPct val="0"/>
              </a:spcAft>
              <a:defRPr>
                <a:solidFill>
                  <a:schemeClr val="tx1"/>
                </a:solidFill>
                <a:latin typeface="Arial" charset="0"/>
                <a:ea typeface="Arial" charset="0"/>
                <a:cs typeface="Arial" charset="0"/>
              </a:defRPr>
            </a:lvl6pPr>
            <a:lvl7pPr marL="2809875" defTabSz="947738" fontAlgn="base">
              <a:spcBef>
                <a:spcPct val="0"/>
              </a:spcBef>
              <a:spcAft>
                <a:spcPct val="0"/>
              </a:spcAft>
              <a:defRPr>
                <a:solidFill>
                  <a:schemeClr val="tx1"/>
                </a:solidFill>
                <a:latin typeface="Arial" charset="0"/>
                <a:ea typeface="Arial" charset="0"/>
                <a:cs typeface="Arial" charset="0"/>
              </a:defRPr>
            </a:lvl7pPr>
            <a:lvl8pPr marL="3267075" defTabSz="947738" fontAlgn="base">
              <a:spcBef>
                <a:spcPct val="0"/>
              </a:spcBef>
              <a:spcAft>
                <a:spcPct val="0"/>
              </a:spcAft>
              <a:defRPr>
                <a:solidFill>
                  <a:schemeClr val="tx1"/>
                </a:solidFill>
                <a:latin typeface="Arial" charset="0"/>
                <a:ea typeface="Arial" charset="0"/>
                <a:cs typeface="Arial" charset="0"/>
              </a:defRPr>
            </a:lvl8pPr>
            <a:lvl9pPr marL="3724275" defTabSz="947738" fontAlgn="base">
              <a:spcBef>
                <a:spcPct val="0"/>
              </a:spcBef>
              <a:spcAft>
                <a:spcPct val="0"/>
              </a:spcAft>
              <a:defRPr>
                <a:solidFill>
                  <a:schemeClr val="tx1"/>
                </a:solidFill>
                <a:latin typeface="Arial" charset="0"/>
                <a:ea typeface="Arial" charset="0"/>
                <a:cs typeface="Arial" charset="0"/>
              </a:defRPr>
            </a:lvl9pPr>
          </a:lstStyle>
          <a:p>
            <a:pPr rtl="1">
              <a:defRPr/>
            </a:pPr>
            <a:r>
              <a:rPr lang="en-US" altLang="x-none" sz="3300" b="1"/>
              <a:t>Sprint</a:t>
            </a:r>
          </a:p>
        </p:txBody>
      </p:sp>
      <p:sp>
        <p:nvSpPr>
          <p:cNvPr id="143628" name="Line 268"/>
          <p:cNvSpPr>
            <a:spLocks noChangeShapeType="1"/>
          </p:cNvSpPr>
          <p:nvPr/>
        </p:nvSpPr>
        <p:spPr bwMode="auto">
          <a:xfrm>
            <a:off x="1966913" y="4370388"/>
            <a:ext cx="1085850" cy="414337"/>
          </a:xfrm>
          <a:prstGeom prst="line">
            <a:avLst/>
          </a:prstGeom>
          <a:noFill/>
          <a:ln w="38100" cmpd="dbl">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629" name="Line 269"/>
          <p:cNvSpPr>
            <a:spLocks noChangeShapeType="1"/>
          </p:cNvSpPr>
          <p:nvPr/>
        </p:nvSpPr>
        <p:spPr bwMode="auto">
          <a:xfrm>
            <a:off x="4375150" y="4251325"/>
            <a:ext cx="0" cy="434975"/>
          </a:xfrm>
          <a:prstGeom prst="line">
            <a:avLst/>
          </a:prstGeom>
          <a:noFill/>
          <a:ln w="38100" cmpd="dbl">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630" name="Line 270"/>
          <p:cNvSpPr>
            <a:spLocks noChangeShapeType="1"/>
          </p:cNvSpPr>
          <p:nvPr/>
        </p:nvSpPr>
        <p:spPr bwMode="auto">
          <a:xfrm flipH="1">
            <a:off x="5480050" y="4291013"/>
            <a:ext cx="1795463" cy="454025"/>
          </a:xfrm>
          <a:prstGeom prst="line">
            <a:avLst/>
          </a:prstGeom>
          <a:noFill/>
          <a:ln w="38100" cmpd="dbl">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3631" name="Rectangle 271"/>
          <p:cNvSpPr>
            <a:spLocks noChangeArrowheads="1"/>
          </p:cNvSpPr>
          <p:nvPr/>
        </p:nvSpPr>
        <p:spPr bwMode="auto">
          <a:xfrm>
            <a:off x="4497388" y="4216400"/>
            <a:ext cx="901700"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742950" indent="-285750" defTabSz="947738">
              <a:defRPr>
                <a:solidFill>
                  <a:schemeClr val="tx1"/>
                </a:solidFill>
                <a:latin typeface="Arial" charset="0"/>
                <a:ea typeface="Arial" charset="0"/>
                <a:cs typeface="Arial" charset="0"/>
              </a:defRPr>
            </a:lvl2pPr>
            <a:lvl3pPr marL="1143000" indent="-228600" defTabSz="947738">
              <a:defRPr>
                <a:solidFill>
                  <a:schemeClr val="tx1"/>
                </a:solidFill>
                <a:latin typeface="Arial" charset="0"/>
                <a:ea typeface="Arial" charset="0"/>
                <a:cs typeface="Arial" charset="0"/>
              </a:defRPr>
            </a:lvl3pPr>
            <a:lvl4pPr marL="1600200" indent="-228600" defTabSz="947738">
              <a:defRPr>
                <a:solidFill>
                  <a:schemeClr val="tx1"/>
                </a:solidFill>
                <a:latin typeface="Arial" charset="0"/>
                <a:ea typeface="Arial" charset="0"/>
                <a:cs typeface="Arial" charset="0"/>
              </a:defRPr>
            </a:lvl4pPr>
            <a:lvl5pPr marL="2057400" indent="-228600" defTabSz="947738">
              <a:defRPr>
                <a:solidFill>
                  <a:schemeClr val="tx1"/>
                </a:solidFill>
                <a:latin typeface="Arial" charset="0"/>
                <a:ea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ea typeface="Arial" charset="0"/>
                <a:cs typeface="Arial" charset="0"/>
              </a:defRPr>
            </a:lvl9pPr>
          </a:lstStyle>
          <a:p>
            <a:pPr rtl="1"/>
            <a:r>
              <a:rPr lang="en-US" altLang="x-none" sz="2500" b="1">
                <a:effectLst>
                  <a:outerShdw blurRad="38100" dist="38100" dir="2700000" algn="tl">
                    <a:srgbClr val="C0C0C0"/>
                  </a:outerShdw>
                </a:effectLst>
                <a:latin typeface="Times New Roman" charset="0"/>
              </a:rPr>
              <a:t>$0.20</a:t>
            </a:r>
            <a:endParaRPr lang="he-IL" altLang="x-none" sz="2500" b="1">
              <a:effectLst>
                <a:outerShdw blurRad="38100" dist="38100" dir="2700000" algn="tl">
                  <a:srgbClr val="C0C0C0"/>
                </a:outerShdw>
              </a:effectLst>
              <a:latin typeface="Times New Roman" charset="0"/>
            </a:endParaRPr>
          </a:p>
        </p:txBody>
      </p:sp>
      <p:sp>
        <p:nvSpPr>
          <p:cNvPr id="143632" name="Rectangle 272"/>
          <p:cNvSpPr>
            <a:spLocks noChangeArrowheads="1"/>
          </p:cNvSpPr>
          <p:nvPr/>
        </p:nvSpPr>
        <p:spPr bwMode="auto">
          <a:xfrm>
            <a:off x="1716088" y="4552950"/>
            <a:ext cx="901700"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742950" indent="-285750" defTabSz="947738">
              <a:defRPr>
                <a:solidFill>
                  <a:schemeClr val="tx1"/>
                </a:solidFill>
                <a:latin typeface="Arial" charset="0"/>
                <a:ea typeface="Arial" charset="0"/>
                <a:cs typeface="Arial" charset="0"/>
              </a:defRPr>
            </a:lvl2pPr>
            <a:lvl3pPr marL="1143000" indent="-228600" defTabSz="947738">
              <a:defRPr>
                <a:solidFill>
                  <a:schemeClr val="tx1"/>
                </a:solidFill>
                <a:latin typeface="Arial" charset="0"/>
                <a:ea typeface="Arial" charset="0"/>
                <a:cs typeface="Arial" charset="0"/>
              </a:defRPr>
            </a:lvl3pPr>
            <a:lvl4pPr marL="1600200" indent="-228600" defTabSz="947738">
              <a:defRPr>
                <a:solidFill>
                  <a:schemeClr val="tx1"/>
                </a:solidFill>
                <a:latin typeface="Arial" charset="0"/>
                <a:ea typeface="Arial" charset="0"/>
                <a:cs typeface="Arial" charset="0"/>
              </a:defRPr>
            </a:lvl4pPr>
            <a:lvl5pPr marL="2057400" indent="-228600" defTabSz="947738">
              <a:defRPr>
                <a:solidFill>
                  <a:schemeClr val="tx1"/>
                </a:solidFill>
                <a:latin typeface="Arial" charset="0"/>
                <a:ea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ea typeface="Arial" charset="0"/>
                <a:cs typeface="Arial" charset="0"/>
              </a:defRPr>
            </a:lvl9pPr>
          </a:lstStyle>
          <a:p>
            <a:pPr rtl="1"/>
            <a:r>
              <a:rPr lang="en-US" altLang="x-none" sz="2500" b="1">
                <a:effectLst>
                  <a:outerShdw blurRad="38100" dist="38100" dir="2700000" algn="tl">
                    <a:srgbClr val="C0C0C0"/>
                  </a:outerShdw>
                </a:effectLst>
                <a:latin typeface="Times New Roman" charset="0"/>
              </a:rPr>
              <a:t>$0.18</a:t>
            </a:r>
            <a:endParaRPr lang="he-IL" altLang="x-none" sz="2500" b="1">
              <a:effectLst>
                <a:outerShdw blurRad="38100" dist="38100" dir="2700000" algn="tl">
                  <a:srgbClr val="C0C0C0"/>
                </a:outerShdw>
              </a:effectLst>
              <a:latin typeface="Times New Roman" charset="0"/>
            </a:endParaRPr>
          </a:p>
        </p:txBody>
      </p:sp>
      <p:sp>
        <p:nvSpPr>
          <p:cNvPr id="143633" name="Rectangle 273"/>
          <p:cNvSpPr>
            <a:spLocks noChangeArrowheads="1"/>
          </p:cNvSpPr>
          <p:nvPr/>
        </p:nvSpPr>
        <p:spPr bwMode="auto">
          <a:xfrm>
            <a:off x="6392863" y="4473575"/>
            <a:ext cx="901700"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742950" indent="-285750" defTabSz="947738">
              <a:defRPr>
                <a:solidFill>
                  <a:schemeClr val="tx1"/>
                </a:solidFill>
                <a:latin typeface="Arial" charset="0"/>
                <a:ea typeface="Arial" charset="0"/>
                <a:cs typeface="Arial" charset="0"/>
              </a:defRPr>
            </a:lvl2pPr>
            <a:lvl3pPr marL="1143000" indent="-228600" defTabSz="947738">
              <a:defRPr>
                <a:solidFill>
                  <a:schemeClr val="tx1"/>
                </a:solidFill>
                <a:latin typeface="Arial" charset="0"/>
                <a:ea typeface="Arial" charset="0"/>
                <a:cs typeface="Arial" charset="0"/>
              </a:defRPr>
            </a:lvl3pPr>
            <a:lvl4pPr marL="1600200" indent="-228600" defTabSz="947738">
              <a:defRPr>
                <a:solidFill>
                  <a:schemeClr val="tx1"/>
                </a:solidFill>
                <a:latin typeface="Arial" charset="0"/>
                <a:ea typeface="Arial" charset="0"/>
                <a:cs typeface="Arial" charset="0"/>
              </a:defRPr>
            </a:lvl4pPr>
            <a:lvl5pPr marL="2057400" indent="-228600" defTabSz="947738">
              <a:defRPr>
                <a:solidFill>
                  <a:schemeClr val="tx1"/>
                </a:solidFill>
                <a:latin typeface="Arial" charset="0"/>
                <a:ea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ea typeface="Arial" charset="0"/>
                <a:cs typeface="Arial" charset="0"/>
              </a:defRPr>
            </a:lvl9pPr>
          </a:lstStyle>
          <a:p>
            <a:pPr rtl="1"/>
            <a:r>
              <a:rPr lang="en-US" altLang="x-none" sz="2500" b="1">
                <a:effectLst>
                  <a:outerShdw blurRad="38100" dist="38100" dir="2700000" algn="tl">
                    <a:srgbClr val="C0C0C0"/>
                  </a:outerShdw>
                </a:effectLst>
                <a:latin typeface="Times New Roman" charset="0"/>
              </a:rPr>
              <a:t>$0.23</a:t>
            </a:r>
            <a:endParaRPr lang="he-IL" altLang="x-none" sz="2500" b="1">
              <a:effectLst>
                <a:outerShdw blurRad="38100" dist="38100" dir="2700000" algn="tl">
                  <a:srgbClr val="C0C0C0"/>
                </a:outerShdw>
              </a:effectLst>
              <a:latin typeface="Times New Roman" charset="0"/>
            </a:endParaRPr>
          </a:p>
        </p:txBody>
      </p:sp>
      <p:sp>
        <p:nvSpPr>
          <p:cNvPr id="274" name="Slide Number Placeholder 3">
            <a:extLst>
              <a:ext uri="{FF2B5EF4-FFF2-40B4-BE49-F238E27FC236}">
                <a16:creationId xmlns:a16="http://schemas.microsoft.com/office/drawing/2014/main" id="{DF662867-D6CA-8646-AB7D-EFB5B1386FF8}"/>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27</a:t>
            </a:fld>
            <a:endParaRPr lang="de-DE"/>
          </a:p>
        </p:txBody>
      </p:sp>
    </p:spTree>
    <p:extLst>
      <p:ext uri="{BB962C8B-B14F-4D97-AF65-F5344CB8AC3E}">
        <p14:creationId xmlns:p14="http://schemas.microsoft.com/office/powerpoint/2010/main" val="124110453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AutoShape 2"/>
          <p:cNvSpPr>
            <a:spLocks noChangeArrowheads="1"/>
          </p:cNvSpPr>
          <p:nvPr/>
        </p:nvSpPr>
        <p:spPr bwMode="auto">
          <a:xfrm>
            <a:off x="622300" y="2865438"/>
            <a:ext cx="1960563" cy="1249362"/>
          </a:xfrm>
          <a:prstGeom prst="star16">
            <a:avLst>
              <a:gd name="adj" fmla="val 37500"/>
            </a:avLst>
          </a:prstGeom>
          <a:solidFill>
            <a:schemeClr val="accent2">
              <a:alpha val="25000"/>
            </a:schemeClr>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387" name="Rectangle 3"/>
          <p:cNvSpPr>
            <a:spLocks noGrp="1" noChangeArrowheads="1"/>
          </p:cNvSpPr>
          <p:nvPr>
            <p:ph type="title"/>
          </p:nvPr>
        </p:nvSpPr>
        <p:spPr>
          <a:xfrm>
            <a:off x="457200" y="-99392"/>
            <a:ext cx="7491413" cy="1222375"/>
          </a:xfrm>
          <a:extLst>
            <a:ext uri="{91240B29-F687-4F45-9708-019B960494DF}">
              <a14:hiddenLine xmlns:a14="http://schemas.microsoft.com/office/drawing/2010/main" w="12700">
                <a:solidFill>
                  <a:schemeClr val="tx1"/>
                </a:solidFill>
                <a:miter lim="800000"/>
                <a:headEnd/>
                <a:tailEnd/>
              </a14:hiddenLine>
            </a:ext>
          </a:extLst>
        </p:spPr>
        <p:txBody>
          <a:bodyPr lIns="82240" tIns="41121" rIns="82240" bIns="41121" anchor="ctr"/>
          <a:lstStyle/>
          <a:p>
            <a:pPr defTabSz="785813" eaLnBrk="1" hangingPunct="1">
              <a:defRPr/>
            </a:pPr>
            <a:r>
              <a:rPr lang="en-US" altLang="x-none"/>
              <a:t>Best Bid Wins</a:t>
            </a:r>
          </a:p>
        </p:txBody>
      </p:sp>
      <p:sp>
        <p:nvSpPr>
          <p:cNvPr id="144388" name="Rectangle 4"/>
          <p:cNvSpPr>
            <a:spLocks noGrp="1" noChangeArrowheads="1"/>
          </p:cNvSpPr>
          <p:nvPr>
            <p:ph type="body" idx="1"/>
          </p:nvPr>
        </p:nvSpPr>
        <p:spPr>
          <a:xfrm>
            <a:off x="638175" y="1143000"/>
            <a:ext cx="8024813" cy="1143000"/>
          </a:xfrm>
          <a:extLst>
            <a:ext uri="{91240B29-F687-4F45-9708-019B960494DF}">
              <a14:hiddenLine xmlns:a14="http://schemas.microsoft.com/office/drawing/2010/main" w="12700">
                <a:solidFill>
                  <a:schemeClr val="tx1"/>
                </a:solidFill>
                <a:miter lim="800000"/>
                <a:headEnd/>
                <a:tailEnd/>
              </a14:hiddenLine>
            </a:ext>
          </a:extLst>
        </p:spPr>
        <p:txBody>
          <a:bodyPr lIns="82240" tIns="41121" rIns="82240" bIns="41121"/>
          <a:lstStyle/>
          <a:p>
            <a:pPr marL="246063" indent="-246063" defTabSz="785813" eaLnBrk="1" hangingPunct="1">
              <a:defRPr/>
            </a:pPr>
            <a:r>
              <a:rPr lang="en-US" altLang="x-none"/>
              <a:t>Phone chooses carrier with lowest bid</a:t>
            </a:r>
          </a:p>
          <a:p>
            <a:pPr marL="246063" indent="-246063" defTabSz="785813" eaLnBrk="1" hangingPunct="1">
              <a:defRPr/>
            </a:pPr>
            <a:r>
              <a:rPr lang="en-US" altLang="x-none"/>
              <a:t>Carrier gets amount that it bid</a:t>
            </a:r>
          </a:p>
        </p:txBody>
      </p:sp>
      <p:sp>
        <p:nvSpPr>
          <p:cNvPr id="144658" name="AutoShape 274"/>
          <p:cNvSpPr>
            <a:spLocks noChangeArrowheads="1"/>
          </p:cNvSpPr>
          <p:nvPr/>
        </p:nvSpPr>
        <p:spPr bwMode="auto">
          <a:xfrm>
            <a:off x="1654175" y="4292600"/>
            <a:ext cx="974725" cy="420688"/>
          </a:xfrm>
          <a:prstGeom prst="plus">
            <a:avLst>
              <a:gd name="adj" fmla="val 24995"/>
            </a:avLst>
          </a:prstGeom>
          <a:solidFill>
            <a:schemeClr val="accent2">
              <a:alpha val="25000"/>
            </a:schemeClr>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nvGrpSpPr>
          <p:cNvPr id="24582" name="Group 276"/>
          <p:cNvGrpSpPr>
            <a:grpSpLocks/>
          </p:cNvGrpSpPr>
          <p:nvPr/>
        </p:nvGrpSpPr>
        <p:grpSpPr bwMode="auto">
          <a:xfrm>
            <a:off x="3240088" y="4559300"/>
            <a:ext cx="2549525" cy="1697038"/>
            <a:chOff x="1989" y="2920"/>
            <a:chExt cx="1551" cy="1031"/>
          </a:xfrm>
        </p:grpSpPr>
        <p:grpSp>
          <p:nvGrpSpPr>
            <p:cNvPr id="24592" name="Group 277"/>
            <p:cNvGrpSpPr>
              <a:grpSpLocks/>
            </p:cNvGrpSpPr>
            <p:nvPr/>
          </p:nvGrpSpPr>
          <p:grpSpPr bwMode="auto">
            <a:xfrm>
              <a:off x="3424" y="3764"/>
              <a:ext cx="110" cy="187"/>
              <a:chOff x="3424" y="3764"/>
              <a:chExt cx="110" cy="187"/>
            </a:xfrm>
          </p:grpSpPr>
          <p:grpSp>
            <p:nvGrpSpPr>
              <p:cNvPr id="24836" name="Group 278"/>
              <p:cNvGrpSpPr>
                <a:grpSpLocks/>
              </p:cNvGrpSpPr>
              <p:nvPr/>
            </p:nvGrpSpPr>
            <p:grpSpPr bwMode="auto">
              <a:xfrm>
                <a:off x="3424" y="3900"/>
                <a:ext cx="89" cy="51"/>
                <a:chOff x="3424" y="3900"/>
                <a:chExt cx="89" cy="51"/>
              </a:xfrm>
            </p:grpSpPr>
            <p:sp>
              <p:nvSpPr>
                <p:cNvPr id="144663" name="Freeform 279"/>
                <p:cNvSpPr>
                  <a:spLocks/>
                </p:cNvSpPr>
                <p:nvPr/>
              </p:nvSpPr>
              <p:spPr bwMode="auto">
                <a:xfrm>
                  <a:off x="3458" y="3918"/>
                  <a:ext cx="55" cy="31"/>
                </a:xfrm>
                <a:custGeom>
                  <a:avLst/>
                  <a:gdLst>
                    <a:gd name="T0" fmla="*/ 10 w 55"/>
                    <a:gd name="T1" fmla="*/ 3 h 31"/>
                    <a:gd name="T2" fmla="*/ 9 w 55"/>
                    <a:gd name="T3" fmla="*/ 4 h 31"/>
                    <a:gd name="T4" fmla="*/ 6 w 55"/>
                    <a:gd name="T5" fmla="*/ 5 h 31"/>
                    <a:gd name="T6" fmla="*/ 3 w 55"/>
                    <a:gd name="T7" fmla="*/ 9 h 31"/>
                    <a:gd name="T8" fmla="*/ 1 w 55"/>
                    <a:gd name="T9" fmla="*/ 12 h 31"/>
                    <a:gd name="T10" fmla="*/ 0 w 55"/>
                    <a:gd name="T11" fmla="*/ 16 h 31"/>
                    <a:gd name="T12" fmla="*/ 1 w 55"/>
                    <a:gd name="T13" fmla="*/ 19 h 31"/>
                    <a:gd name="T14" fmla="*/ 3 w 55"/>
                    <a:gd name="T15" fmla="*/ 23 h 31"/>
                    <a:gd name="T16" fmla="*/ 13 w 55"/>
                    <a:gd name="T17" fmla="*/ 28 h 31"/>
                    <a:gd name="T18" fmla="*/ 17 w 55"/>
                    <a:gd name="T19" fmla="*/ 30 h 31"/>
                    <a:gd name="T20" fmla="*/ 24 w 55"/>
                    <a:gd name="T21" fmla="*/ 30 h 31"/>
                    <a:gd name="T22" fmla="*/ 29 w 55"/>
                    <a:gd name="T23" fmla="*/ 30 h 31"/>
                    <a:gd name="T24" fmla="*/ 35 w 55"/>
                    <a:gd name="T25" fmla="*/ 29 h 31"/>
                    <a:gd name="T26" fmla="*/ 40 w 55"/>
                    <a:gd name="T27" fmla="*/ 28 h 31"/>
                    <a:gd name="T28" fmla="*/ 45 w 55"/>
                    <a:gd name="T29" fmla="*/ 26 h 31"/>
                    <a:gd name="T30" fmla="*/ 48 w 55"/>
                    <a:gd name="T31" fmla="*/ 24 h 31"/>
                    <a:gd name="T32" fmla="*/ 51 w 55"/>
                    <a:gd name="T33" fmla="*/ 21 h 31"/>
                    <a:gd name="T34" fmla="*/ 52 w 55"/>
                    <a:gd name="T35" fmla="*/ 19 h 31"/>
                    <a:gd name="T36" fmla="*/ 53 w 55"/>
                    <a:gd name="T37" fmla="*/ 15 h 31"/>
                    <a:gd name="T38" fmla="*/ 54 w 55"/>
                    <a:gd name="T39" fmla="*/ 9 h 31"/>
                    <a:gd name="T40" fmla="*/ 52 w 55"/>
                    <a:gd name="T41" fmla="*/ 0 h 31"/>
                    <a:gd name="T42" fmla="*/ 39 w 55"/>
                    <a:gd name="T43" fmla="*/ 2 h 31"/>
                    <a:gd name="T44" fmla="*/ 39 w 55"/>
                    <a:gd name="T45" fmla="*/ 9 h 31"/>
                    <a:gd name="T46" fmla="*/ 39 w 55"/>
                    <a:gd name="T47" fmla="*/ 17 h 31"/>
                    <a:gd name="T48" fmla="*/ 37 w 55"/>
                    <a:gd name="T49" fmla="*/ 19 h 31"/>
                    <a:gd name="T50" fmla="*/ 32 w 55"/>
                    <a:gd name="T51" fmla="*/ 20 h 31"/>
                    <a:gd name="T52" fmla="*/ 28 w 55"/>
                    <a:gd name="T53" fmla="*/ 21 h 31"/>
                    <a:gd name="T54" fmla="*/ 23 w 55"/>
                    <a:gd name="T55" fmla="*/ 20 h 31"/>
                    <a:gd name="T56" fmla="*/ 20 w 55"/>
                    <a:gd name="T57" fmla="*/ 17 h 31"/>
                    <a:gd name="T58" fmla="*/ 17 w 55"/>
                    <a:gd name="T59" fmla="*/ 6 h 31"/>
                    <a:gd name="T60" fmla="*/ 10 w 55"/>
                    <a:gd name="T61"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31">
                      <a:moveTo>
                        <a:pt x="10" y="3"/>
                      </a:moveTo>
                      <a:lnTo>
                        <a:pt x="9" y="4"/>
                      </a:lnTo>
                      <a:lnTo>
                        <a:pt x="6" y="5"/>
                      </a:lnTo>
                      <a:lnTo>
                        <a:pt x="3" y="9"/>
                      </a:lnTo>
                      <a:lnTo>
                        <a:pt x="1" y="12"/>
                      </a:lnTo>
                      <a:lnTo>
                        <a:pt x="0" y="16"/>
                      </a:lnTo>
                      <a:lnTo>
                        <a:pt x="1" y="19"/>
                      </a:lnTo>
                      <a:lnTo>
                        <a:pt x="3" y="23"/>
                      </a:lnTo>
                      <a:lnTo>
                        <a:pt x="13" y="28"/>
                      </a:lnTo>
                      <a:lnTo>
                        <a:pt x="17" y="30"/>
                      </a:lnTo>
                      <a:lnTo>
                        <a:pt x="24" y="30"/>
                      </a:lnTo>
                      <a:lnTo>
                        <a:pt x="29" y="30"/>
                      </a:lnTo>
                      <a:lnTo>
                        <a:pt x="35" y="29"/>
                      </a:lnTo>
                      <a:lnTo>
                        <a:pt x="40" y="28"/>
                      </a:lnTo>
                      <a:lnTo>
                        <a:pt x="45" y="26"/>
                      </a:lnTo>
                      <a:lnTo>
                        <a:pt x="48" y="24"/>
                      </a:lnTo>
                      <a:lnTo>
                        <a:pt x="51" y="21"/>
                      </a:lnTo>
                      <a:lnTo>
                        <a:pt x="52" y="19"/>
                      </a:lnTo>
                      <a:lnTo>
                        <a:pt x="53" y="15"/>
                      </a:lnTo>
                      <a:lnTo>
                        <a:pt x="54" y="9"/>
                      </a:lnTo>
                      <a:lnTo>
                        <a:pt x="52" y="0"/>
                      </a:lnTo>
                      <a:lnTo>
                        <a:pt x="39" y="2"/>
                      </a:lnTo>
                      <a:lnTo>
                        <a:pt x="39" y="9"/>
                      </a:lnTo>
                      <a:lnTo>
                        <a:pt x="39" y="17"/>
                      </a:lnTo>
                      <a:lnTo>
                        <a:pt x="37" y="19"/>
                      </a:lnTo>
                      <a:lnTo>
                        <a:pt x="32" y="20"/>
                      </a:lnTo>
                      <a:lnTo>
                        <a:pt x="28" y="21"/>
                      </a:lnTo>
                      <a:lnTo>
                        <a:pt x="23" y="20"/>
                      </a:lnTo>
                      <a:lnTo>
                        <a:pt x="20" y="17"/>
                      </a:lnTo>
                      <a:lnTo>
                        <a:pt x="17" y="6"/>
                      </a:lnTo>
                      <a:lnTo>
                        <a:pt x="10" y="3"/>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664" name="Freeform 280"/>
                <p:cNvSpPr>
                  <a:spLocks/>
                </p:cNvSpPr>
                <p:nvPr/>
              </p:nvSpPr>
              <p:spPr bwMode="auto">
                <a:xfrm>
                  <a:off x="3424" y="3900"/>
                  <a:ext cx="59" cy="50"/>
                </a:xfrm>
                <a:custGeom>
                  <a:avLst/>
                  <a:gdLst>
                    <a:gd name="T0" fmla="*/ 30 w 59"/>
                    <a:gd name="T1" fmla="*/ 0 h 50"/>
                    <a:gd name="T2" fmla="*/ 11 w 59"/>
                    <a:gd name="T3" fmla="*/ 4 h 50"/>
                    <a:gd name="T4" fmla="*/ 4 w 59"/>
                    <a:gd name="T5" fmla="*/ 9 h 50"/>
                    <a:gd name="T6" fmla="*/ 1 w 59"/>
                    <a:gd name="T7" fmla="*/ 15 h 50"/>
                    <a:gd name="T8" fmla="*/ 0 w 59"/>
                    <a:gd name="T9" fmla="*/ 22 h 50"/>
                    <a:gd name="T10" fmla="*/ 1 w 59"/>
                    <a:gd name="T11" fmla="*/ 29 h 50"/>
                    <a:gd name="T12" fmla="*/ 3 w 59"/>
                    <a:gd name="T13" fmla="*/ 35 h 50"/>
                    <a:gd name="T14" fmla="*/ 4 w 59"/>
                    <a:gd name="T15" fmla="*/ 40 h 50"/>
                    <a:gd name="T16" fmla="*/ 9 w 59"/>
                    <a:gd name="T17" fmla="*/ 44 h 50"/>
                    <a:gd name="T18" fmla="*/ 16 w 59"/>
                    <a:gd name="T19" fmla="*/ 46 h 50"/>
                    <a:gd name="T20" fmla="*/ 24 w 59"/>
                    <a:gd name="T21" fmla="*/ 49 h 50"/>
                    <a:gd name="T22" fmla="*/ 32 w 59"/>
                    <a:gd name="T23" fmla="*/ 49 h 50"/>
                    <a:gd name="T24" fmla="*/ 43 w 59"/>
                    <a:gd name="T25" fmla="*/ 46 h 50"/>
                    <a:gd name="T26" fmla="*/ 51 w 59"/>
                    <a:gd name="T27" fmla="*/ 42 h 50"/>
                    <a:gd name="T28" fmla="*/ 58 w 59"/>
                    <a:gd name="T29" fmla="*/ 36 h 50"/>
                    <a:gd name="T30" fmla="*/ 46 w 59"/>
                    <a:gd name="T31" fmla="*/ 30 h 50"/>
                    <a:gd name="T32" fmla="*/ 41 w 59"/>
                    <a:gd name="T33" fmla="*/ 35 h 50"/>
                    <a:gd name="T34" fmla="*/ 34 w 59"/>
                    <a:gd name="T35" fmla="*/ 38 h 50"/>
                    <a:gd name="T36" fmla="*/ 25 w 59"/>
                    <a:gd name="T37" fmla="*/ 39 h 50"/>
                    <a:gd name="T38" fmla="*/ 17 w 59"/>
                    <a:gd name="T39" fmla="*/ 36 h 50"/>
                    <a:gd name="T40" fmla="*/ 15 w 59"/>
                    <a:gd name="T41" fmla="*/ 34 h 50"/>
                    <a:gd name="T42" fmla="*/ 13 w 59"/>
                    <a:gd name="T43" fmla="*/ 31 h 50"/>
                    <a:gd name="T44" fmla="*/ 14 w 59"/>
                    <a:gd name="T45" fmla="*/ 28 h 50"/>
                    <a:gd name="T46" fmla="*/ 18 w 59"/>
                    <a:gd name="T47" fmla="*/ 25 h 50"/>
                    <a:gd name="T48" fmla="*/ 23 w 59"/>
                    <a:gd name="T49" fmla="*/ 22 h 50"/>
                    <a:gd name="T50" fmla="*/ 30 w 59"/>
                    <a:gd name="T51" fmla="*/ 21 h 50"/>
                    <a:gd name="T52" fmla="*/ 30 w 59"/>
                    <a:gd name="T5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0">
                      <a:moveTo>
                        <a:pt x="30" y="0"/>
                      </a:moveTo>
                      <a:lnTo>
                        <a:pt x="11" y="4"/>
                      </a:lnTo>
                      <a:lnTo>
                        <a:pt x="4" y="9"/>
                      </a:lnTo>
                      <a:lnTo>
                        <a:pt x="1" y="15"/>
                      </a:lnTo>
                      <a:lnTo>
                        <a:pt x="0" y="22"/>
                      </a:lnTo>
                      <a:lnTo>
                        <a:pt x="1" y="29"/>
                      </a:lnTo>
                      <a:lnTo>
                        <a:pt x="3" y="35"/>
                      </a:lnTo>
                      <a:lnTo>
                        <a:pt x="4" y="40"/>
                      </a:lnTo>
                      <a:lnTo>
                        <a:pt x="9" y="44"/>
                      </a:lnTo>
                      <a:lnTo>
                        <a:pt x="16" y="46"/>
                      </a:lnTo>
                      <a:lnTo>
                        <a:pt x="24" y="49"/>
                      </a:lnTo>
                      <a:lnTo>
                        <a:pt x="32" y="49"/>
                      </a:lnTo>
                      <a:lnTo>
                        <a:pt x="43" y="46"/>
                      </a:lnTo>
                      <a:lnTo>
                        <a:pt x="51" y="42"/>
                      </a:lnTo>
                      <a:lnTo>
                        <a:pt x="58" y="36"/>
                      </a:lnTo>
                      <a:lnTo>
                        <a:pt x="46" y="30"/>
                      </a:lnTo>
                      <a:lnTo>
                        <a:pt x="41" y="35"/>
                      </a:lnTo>
                      <a:lnTo>
                        <a:pt x="34" y="38"/>
                      </a:lnTo>
                      <a:lnTo>
                        <a:pt x="25" y="39"/>
                      </a:lnTo>
                      <a:lnTo>
                        <a:pt x="17" y="36"/>
                      </a:lnTo>
                      <a:lnTo>
                        <a:pt x="15" y="34"/>
                      </a:lnTo>
                      <a:lnTo>
                        <a:pt x="13" y="31"/>
                      </a:lnTo>
                      <a:lnTo>
                        <a:pt x="14" y="28"/>
                      </a:lnTo>
                      <a:lnTo>
                        <a:pt x="18" y="25"/>
                      </a:lnTo>
                      <a:lnTo>
                        <a:pt x="23" y="22"/>
                      </a:lnTo>
                      <a:lnTo>
                        <a:pt x="30" y="21"/>
                      </a:lnTo>
                      <a:lnTo>
                        <a:pt x="30" y="0"/>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665" name="Freeform 281"/>
                <p:cNvSpPr>
                  <a:spLocks/>
                </p:cNvSpPr>
                <p:nvPr/>
              </p:nvSpPr>
              <p:spPr bwMode="auto">
                <a:xfrm>
                  <a:off x="3428" y="3922"/>
                  <a:ext cx="56" cy="29"/>
                </a:xfrm>
                <a:custGeom>
                  <a:avLst/>
                  <a:gdLst>
                    <a:gd name="T0" fmla="*/ 0 w 56"/>
                    <a:gd name="T1" fmla="*/ 17 h 29"/>
                    <a:gd name="T2" fmla="*/ 10 w 56"/>
                    <a:gd name="T3" fmla="*/ 18 h 29"/>
                    <a:gd name="T4" fmla="*/ 23 w 56"/>
                    <a:gd name="T5" fmla="*/ 18 h 29"/>
                    <a:gd name="T6" fmla="*/ 33 w 56"/>
                    <a:gd name="T7" fmla="*/ 16 h 29"/>
                    <a:gd name="T8" fmla="*/ 39 w 56"/>
                    <a:gd name="T9" fmla="*/ 13 h 29"/>
                    <a:gd name="T10" fmla="*/ 42 w 56"/>
                    <a:gd name="T11" fmla="*/ 9 h 29"/>
                    <a:gd name="T12" fmla="*/ 42 w 56"/>
                    <a:gd name="T13" fmla="*/ 5 h 29"/>
                    <a:gd name="T14" fmla="*/ 38 w 56"/>
                    <a:gd name="T15" fmla="*/ 1 h 29"/>
                    <a:gd name="T16" fmla="*/ 34 w 56"/>
                    <a:gd name="T17" fmla="*/ 0 h 29"/>
                    <a:gd name="T18" fmla="*/ 50 w 56"/>
                    <a:gd name="T19" fmla="*/ 3 h 29"/>
                    <a:gd name="T20" fmla="*/ 53 w 56"/>
                    <a:gd name="T21" fmla="*/ 8 h 29"/>
                    <a:gd name="T22" fmla="*/ 55 w 56"/>
                    <a:gd name="T23" fmla="*/ 13 h 29"/>
                    <a:gd name="T24" fmla="*/ 55 w 56"/>
                    <a:gd name="T25" fmla="*/ 19 h 29"/>
                    <a:gd name="T26" fmla="*/ 52 w 56"/>
                    <a:gd name="T27" fmla="*/ 23 h 29"/>
                    <a:gd name="T28" fmla="*/ 45 w 56"/>
                    <a:gd name="T29" fmla="*/ 26 h 29"/>
                    <a:gd name="T30" fmla="*/ 35 w 56"/>
                    <a:gd name="T31" fmla="*/ 28 h 29"/>
                    <a:gd name="T32" fmla="*/ 26 w 56"/>
                    <a:gd name="T33" fmla="*/ 28 h 29"/>
                    <a:gd name="T34" fmla="*/ 16 w 56"/>
                    <a:gd name="T35" fmla="*/ 27 h 29"/>
                    <a:gd name="T36" fmla="*/ 5 w 56"/>
                    <a:gd name="T37" fmla="*/ 23 h 29"/>
                    <a:gd name="T38" fmla="*/ 0 w 56"/>
                    <a:gd name="T39"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29">
                      <a:moveTo>
                        <a:pt x="0" y="17"/>
                      </a:moveTo>
                      <a:lnTo>
                        <a:pt x="10" y="18"/>
                      </a:lnTo>
                      <a:lnTo>
                        <a:pt x="23" y="18"/>
                      </a:lnTo>
                      <a:lnTo>
                        <a:pt x="33" y="16"/>
                      </a:lnTo>
                      <a:lnTo>
                        <a:pt x="39" y="13"/>
                      </a:lnTo>
                      <a:lnTo>
                        <a:pt x="42" y="9"/>
                      </a:lnTo>
                      <a:lnTo>
                        <a:pt x="42" y="5"/>
                      </a:lnTo>
                      <a:lnTo>
                        <a:pt x="38" y="1"/>
                      </a:lnTo>
                      <a:lnTo>
                        <a:pt x="34" y="0"/>
                      </a:lnTo>
                      <a:lnTo>
                        <a:pt x="50" y="3"/>
                      </a:lnTo>
                      <a:lnTo>
                        <a:pt x="53" y="8"/>
                      </a:lnTo>
                      <a:lnTo>
                        <a:pt x="55" y="13"/>
                      </a:lnTo>
                      <a:lnTo>
                        <a:pt x="55" y="19"/>
                      </a:lnTo>
                      <a:lnTo>
                        <a:pt x="52" y="23"/>
                      </a:lnTo>
                      <a:lnTo>
                        <a:pt x="45" y="26"/>
                      </a:lnTo>
                      <a:lnTo>
                        <a:pt x="35" y="28"/>
                      </a:lnTo>
                      <a:lnTo>
                        <a:pt x="26" y="28"/>
                      </a:lnTo>
                      <a:lnTo>
                        <a:pt x="16" y="27"/>
                      </a:lnTo>
                      <a:lnTo>
                        <a:pt x="5" y="23"/>
                      </a:lnTo>
                      <a:lnTo>
                        <a:pt x="0" y="17"/>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837" name="Group 282"/>
              <p:cNvGrpSpPr>
                <a:grpSpLocks/>
              </p:cNvGrpSpPr>
              <p:nvPr/>
            </p:nvGrpSpPr>
            <p:grpSpPr bwMode="auto">
              <a:xfrm>
                <a:off x="3492" y="3764"/>
                <a:ext cx="33" cy="54"/>
                <a:chOff x="3492" y="3764"/>
                <a:chExt cx="33" cy="54"/>
              </a:xfrm>
            </p:grpSpPr>
            <p:sp>
              <p:nvSpPr>
                <p:cNvPr id="144667" name="Freeform 283"/>
                <p:cNvSpPr>
                  <a:spLocks/>
                </p:cNvSpPr>
                <p:nvPr/>
              </p:nvSpPr>
              <p:spPr bwMode="auto">
                <a:xfrm>
                  <a:off x="3498" y="3797"/>
                  <a:ext cx="20" cy="20"/>
                </a:xfrm>
                <a:custGeom>
                  <a:avLst/>
                  <a:gdLst>
                    <a:gd name="T0" fmla="*/ 18 w 19"/>
                    <a:gd name="T1" fmla="*/ 19 h 20"/>
                    <a:gd name="T2" fmla="*/ 18 w 19"/>
                    <a:gd name="T3" fmla="*/ 8 h 20"/>
                    <a:gd name="T4" fmla="*/ 15 w 19"/>
                    <a:gd name="T5" fmla="*/ 7 h 20"/>
                    <a:gd name="T6" fmla="*/ 11 w 19"/>
                    <a:gd name="T7" fmla="*/ 6 h 20"/>
                    <a:gd name="T8" fmla="*/ 9 w 19"/>
                    <a:gd name="T9" fmla="*/ 5 h 20"/>
                    <a:gd name="T10" fmla="*/ 7 w 19"/>
                    <a:gd name="T11" fmla="*/ 3 h 20"/>
                    <a:gd name="T12" fmla="*/ 5 w 19"/>
                    <a:gd name="T13" fmla="*/ 0 h 20"/>
                    <a:gd name="T14" fmla="*/ 1 w 19"/>
                    <a:gd name="T15" fmla="*/ 4 h 20"/>
                    <a:gd name="T16" fmla="*/ 1 w 19"/>
                    <a:gd name="T17" fmla="*/ 6 h 20"/>
                    <a:gd name="T18" fmla="*/ 1 w 19"/>
                    <a:gd name="T19" fmla="*/ 8 h 20"/>
                    <a:gd name="T20" fmla="*/ 0 w 19"/>
                    <a:gd name="T21" fmla="*/ 10 h 20"/>
                    <a:gd name="T22" fmla="*/ 2 w 19"/>
                    <a:gd name="T23" fmla="*/ 13 h 20"/>
                    <a:gd name="T24" fmla="*/ 4 w 19"/>
                    <a:gd name="T25" fmla="*/ 14 h 20"/>
                    <a:gd name="T26" fmla="*/ 9 w 19"/>
                    <a:gd name="T27" fmla="*/ 17 h 20"/>
                    <a:gd name="T28" fmla="*/ 12 w 19"/>
                    <a:gd name="T29" fmla="*/ 18 h 20"/>
                    <a:gd name="T30" fmla="*/ 18 w 19"/>
                    <a:gd name="T3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0">
                      <a:moveTo>
                        <a:pt x="18" y="19"/>
                      </a:moveTo>
                      <a:lnTo>
                        <a:pt x="18" y="8"/>
                      </a:lnTo>
                      <a:lnTo>
                        <a:pt x="15" y="7"/>
                      </a:lnTo>
                      <a:lnTo>
                        <a:pt x="11" y="6"/>
                      </a:lnTo>
                      <a:lnTo>
                        <a:pt x="9" y="5"/>
                      </a:lnTo>
                      <a:lnTo>
                        <a:pt x="7" y="3"/>
                      </a:lnTo>
                      <a:lnTo>
                        <a:pt x="5" y="0"/>
                      </a:lnTo>
                      <a:lnTo>
                        <a:pt x="1" y="4"/>
                      </a:lnTo>
                      <a:lnTo>
                        <a:pt x="1" y="6"/>
                      </a:lnTo>
                      <a:lnTo>
                        <a:pt x="1" y="8"/>
                      </a:lnTo>
                      <a:lnTo>
                        <a:pt x="0" y="10"/>
                      </a:lnTo>
                      <a:lnTo>
                        <a:pt x="2" y="13"/>
                      </a:lnTo>
                      <a:lnTo>
                        <a:pt x="4" y="14"/>
                      </a:lnTo>
                      <a:lnTo>
                        <a:pt x="9" y="17"/>
                      </a:lnTo>
                      <a:lnTo>
                        <a:pt x="12" y="18"/>
                      </a:lnTo>
                      <a:lnTo>
                        <a:pt x="18" y="19"/>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668" name="Freeform 284"/>
                <p:cNvSpPr>
                  <a:spLocks/>
                </p:cNvSpPr>
                <p:nvPr/>
              </p:nvSpPr>
              <p:spPr bwMode="auto">
                <a:xfrm>
                  <a:off x="3492" y="3764"/>
                  <a:ext cx="34" cy="54"/>
                </a:xfrm>
                <a:custGeom>
                  <a:avLst/>
                  <a:gdLst>
                    <a:gd name="T0" fmla="*/ 26 w 33"/>
                    <a:gd name="T1" fmla="*/ 53 h 54"/>
                    <a:gd name="T2" fmla="*/ 20 w 33"/>
                    <a:gd name="T3" fmla="*/ 51 h 54"/>
                    <a:gd name="T4" fmla="*/ 14 w 33"/>
                    <a:gd name="T5" fmla="*/ 50 h 54"/>
                    <a:gd name="T6" fmla="*/ 8 w 33"/>
                    <a:gd name="T7" fmla="*/ 47 h 54"/>
                    <a:gd name="T8" fmla="*/ 5 w 33"/>
                    <a:gd name="T9" fmla="*/ 44 h 54"/>
                    <a:gd name="T10" fmla="*/ 2 w 33"/>
                    <a:gd name="T11" fmla="*/ 42 h 54"/>
                    <a:gd name="T12" fmla="*/ 0 w 33"/>
                    <a:gd name="T13" fmla="*/ 39 h 54"/>
                    <a:gd name="T14" fmla="*/ 0 w 33"/>
                    <a:gd name="T15" fmla="*/ 30 h 54"/>
                    <a:gd name="T16" fmla="*/ 0 w 33"/>
                    <a:gd name="T17" fmla="*/ 22 h 54"/>
                    <a:gd name="T18" fmla="*/ 1 w 33"/>
                    <a:gd name="T19" fmla="*/ 18 h 54"/>
                    <a:gd name="T20" fmla="*/ 2 w 33"/>
                    <a:gd name="T21" fmla="*/ 16 h 54"/>
                    <a:gd name="T22" fmla="*/ 5 w 33"/>
                    <a:gd name="T23" fmla="*/ 13 h 54"/>
                    <a:gd name="T24" fmla="*/ 8 w 33"/>
                    <a:gd name="T25" fmla="*/ 10 h 54"/>
                    <a:gd name="T26" fmla="*/ 11 w 33"/>
                    <a:gd name="T27" fmla="*/ 8 h 54"/>
                    <a:gd name="T28" fmla="*/ 16 w 33"/>
                    <a:gd name="T29" fmla="*/ 5 h 54"/>
                    <a:gd name="T30" fmla="*/ 22 w 33"/>
                    <a:gd name="T31" fmla="*/ 3 h 54"/>
                    <a:gd name="T32" fmla="*/ 28 w 33"/>
                    <a:gd name="T33" fmla="*/ 1 h 54"/>
                    <a:gd name="T34" fmla="*/ 32 w 33"/>
                    <a:gd name="T35" fmla="*/ 0 h 54"/>
                    <a:gd name="T36" fmla="*/ 32 w 33"/>
                    <a:gd name="T37" fmla="*/ 19 h 54"/>
                    <a:gd name="T38" fmla="*/ 26 w 33"/>
                    <a:gd name="T39" fmla="*/ 21 h 54"/>
                    <a:gd name="T40" fmla="*/ 21 w 33"/>
                    <a:gd name="T41" fmla="*/ 23 h 54"/>
                    <a:gd name="T42" fmla="*/ 17 w 33"/>
                    <a:gd name="T43" fmla="*/ 24 h 54"/>
                    <a:gd name="T44" fmla="*/ 14 w 33"/>
                    <a:gd name="T45" fmla="*/ 26 h 54"/>
                    <a:gd name="T46" fmla="*/ 10 w 33"/>
                    <a:gd name="T47" fmla="*/ 29 h 54"/>
                    <a:gd name="T48" fmla="*/ 8 w 33"/>
                    <a:gd name="T49" fmla="*/ 31 h 54"/>
                    <a:gd name="T50" fmla="*/ 6 w 33"/>
                    <a:gd name="T51" fmla="*/ 35 h 54"/>
                    <a:gd name="T52" fmla="*/ 6 w 33"/>
                    <a:gd name="T53" fmla="*/ 39 h 54"/>
                    <a:gd name="T54" fmla="*/ 6 w 33"/>
                    <a:gd name="T55" fmla="*/ 43 h 54"/>
                    <a:gd name="T56" fmla="*/ 9 w 33"/>
                    <a:gd name="T57" fmla="*/ 45 h 54"/>
                    <a:gd name="T58" fmla="*/ 14 w 33"/>
                    <a:gd name="T59" fmla="*/ 49 h 54"/>
                    <a:gd name="T60" fmla="*/ 21 w 33"/>
                    <a:gd name="T61" fmla="*/ 50 h 54"/>
                    <a:gd name="T62" fmla="*/ 26 w 33"/>
                    <a:gd name="T63" fmla="*/ 52 h 54"/>
                    <a:gd name="T64" fmla="*/ 26 w 33"/>
                    <a:gd name="T65"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54">
                      <a:moveTo>
                        <a:pt x="26" y="53"/>
                      </a:moveTo>
                      <a:lnTo>
                        <a:pt x="20" y="51"/>
                      </a:lnTo>
                      <a:lnTo>
                        <a:pt x="14" y="50"/>
                      </a:lnTo>
                      <a:lnTo>
                        <a:pt x="8" y="47"/>
                      </a:lnTo>
                      <a:lnTo>
                        <a:pt x="5" y="44"/>
                      </a:lnTo>
                      <a:lnTo>
                        <a:pt x="2" y="42"/>
                      </a:lnTo>
                      <a:lnTo>
                        <a:pt x="0" y="39"/>
                      </a:lnTo>
                      <a:lnTo>
                        <a:pt x="0" y="30"/>
                      </a:lnTo>
                      <a:lnTo>
                        <a:pt x="0" y="22"/>
                      </a:lnTo>
                      <a:lnTo>
                        <a:pt x="1" y="18"/>
                      </a:lnTo>
                      <a:lnTo>
                        <a:pt x="2" y="16"/>
                      </a:lnTo>
                      <a:lnTo>
                        <a:pt x="5" y="13"/>
                      </a:lnTo>
                      <a:lnTo>
                        <a:pt x="8" y="10"/>
                      </a:lnTo>
                      <a:lnTo>
                        <a:pt x="11" y="8"/>
                      </a:lnTo>
                      <a:lnTo>
                        <a:pt x="16" y="5"/>
                      </a:lnTo>
                      <a:lnTo>
                        <a:pt x="22" y="3"/>
                      </a:lnTo>
                      <a:lnTo>
                        <a:pt x="28" y="1"/>
                      </a:lnTo>
                      <a:lnTo>
                        <a:pt x="32" y="0"/>
                      </a:lnTo>
                      <a:lnTo>
                        <a:pt x="32" y="19"/>
                      </a:lnTo>
                      <a:lnTo>
                        <a:pt x="26" y="21"/>
                      </a:lnTo>
                      <a:lnTo>
                        <a:pt x="21" y="23"/>
                      </a:lnTo>
                      <a:lnTo>
                        <a:pt x="17" y="24"/>
                      </a:lnTo>
                      <a:lnTo>
                        <a:pt x="14" y="26"/>
                      </a:lnTo>
                      <a:lnTo>
                        <a:pt x="10" y="29"/>
                      </a:lnTo>
                      <a:lnTo>
                        <a:pt x="8" y="31"/>
                      </a:lnTo>
                      <a:lnTo>
                        <a:pt x="6" y="35"/>
                      </a:lnTo>
                      <a:lnTo>
                        <a:pt x="6" y="39"/>
                      </a:lnTo>
                      <a:lnTo>
                        <a:pt x="6" y="43"/>
                      </a:lnTo>
                      <a:lnTo>
                        <a:pt x="9" y="45"/>
                      </a:lnTo>
                      <a:lnTo>
                        <a:pt x="14" y="49"/>
                      </a:lnTo>
                      <a:lnTo>
                        <a:pt x="21" y="50"/>
                      </a:lnTo>
                      <a:lnTo>
                        <a:pt x="26" y="52"/>
                      </a:lnTo>
                      <a:lnTo>
                        <a:pt x="26" y="53"/>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838" name="Group 285"/>
              <p:cNvGrpSpPr>
                <a:grpSpLocks/>
              </p:cNvGrpSpPr>
              <p:nvPr/>
            </p:nvGrpSpPr>
            <p:grpSpPr bwMode="auto">
              <a:xfrm>
                <a:off x="3488" y="3803"/>
                <a:ext cx="32" cy="53"/>
                <a:chOff x="3488" y="3803"/>
                <a:chExt cx="32" cy="53"/>
              </a:xfrm>
            </p:grpSpPr>
            <p:sp>
              <p:nvSpPr>
                <p:cNvPr id="144670" name="Freeform 286"/>
                <p:cNvSpPr>
                  <a:spLocks/>
                </p:cNvSpPr>
                <p:nvPr/>
              </p:nvSpPr>
              <p:spPr bwMode="auto">
                <a:xfrm>
                  <a:off x="3494" y="3835"/>
                  <a:ext cx="18" cy="20"/>
                </a:xfrm>
                <a:custGeom>
                  <a:avLst/>
                  <a:gdLst>
                    <a:gd name="T0" fmla="*/ 17 w 18"/>
                    <a:gd name="T1" fmla="*/ 19 h 20"/>
                    <a:gd name="T2" fmla="*/ 17 w 18"/>
                    <a:gd name="T3" fmla="*/ 8 h 20"/>
                    <a:gd name="T4" fmla="*/ 14 w 18"/>
                    <a:gd name="T5" fmla="*/ 6 h 20"/>
                    <a:gd name="T6" fmla="*/ 11 w 18"/>
                    <a:gd name="T7" fmla="*/ 6 h 20"/>
                    <a:gd name="T8" fmla="*/ 8 w 18"/>
                    <a:gd name="T9" fmla="*/ 4 h 20"/>
                    <a:gd name="T10" fmla="*/ 7 w 18"/>
                    <a:gd name="T11" fmla="*/ 3 h 20"/>
                    <a:gd name="T12" fmla="*/ 4 w 18"/>
                    <a:gd name="T13" fmla="*/ 0 h 20"/>
                    <a:gd name="T14" fmla="*/ 1 w 18"/>
                    <a:gd name="T15" fmla="*/ 4 h 20"/>
                    <a:gd name="T16" fmla="*/ 1 w 18"/>
                    <a:gd name="T17" fmla="*/ 6 h 20"/>
                    <a:gd name="T18" fmla="*/ 0 w 18"/>
                    <a:gd name="T19" fmla="*/ 8 h 20"/>
                    <a:gd name="T20" fmla="*/ 0 w 18"/>
                    <a:gd name="T21" fmla="*/ 10 h 20"/>
                    <a:gd name="T22" fmla="*/ 1 w 18"/>
                    <a:gd name="T23" fmla="*/ 13 h 20"/>
                    <a:gd name="T24" fmla="*/ 4 w 18"/>
                    <a:gd name="T25" fmla="*/ 14 h 20"/>
                    <a:gd name="T26" fmla="*/ 8 w 18"/>
                    <a:gd name="T27" fmla="*/ 16 h 20"/>
                    <a:gd name="T28" fmla="*/ 12 w 18"/>
                    <a:gd name="T29" fmla="*/ 18 h 20"/>
                    <a:gd name="T30" fmla="*/ 17 w 18"/>
                    <a:gd name="T3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20">
                      <a:moveTo>
                        <a:pt x="17" y="19"/>
                      </a:moveTo>
                      <a:lnTo>
                        <a:pt x="17" y="8"/>
                      </a:lnTo>
                      <a:lnTo>
                        <a:pt x="14" y="6"/>
                      </a:lnTo>
                      <a:lnTo>
                        <a:pt x="11" y="6"/>
                      </a:lnTo>
                      <a:lnTo>
                        <a:pt x="8" y="4"/>
                      </a:lnTo>
                      <a:lnTo>
                        <a:pt x="7" y="3"/>
                      </a:lnTo>
                      <a:lnTo>
                        <a:pt x="4" y="0"/>
                      </a:lnTo>
                      <a:lnTo>
                        <a:pt x="1" y="4"/>
                      </a:lnTo>
                      <a:lnTo>
                        <a:pt x="1" y="6"/>
                      </a:lnTo>
                      <a:lnTo>
                        <a:pt x="0" y="8"/>
                      </a:lnTo>
                      <a:lnTo>
                        <a:pt x="0" y="10"/>
                      </a:lnTo>
                      <a:lnTo>
                        <a:pt x="1" y="13"/>
                      </a:lnTo>
                      <a:lnTo>
                        <a:pt x="4" y="14"/>
                      </a:lnTo>
                      <a:lnTo>
                        <a:pt x="8" y="16"/>
                      </a:lnTo>
                      <a:lnTo>
                        <a:pt x="12" y="18"/>
                      </a:lnTo>
                      <a:lnTo>
                        <a:pt x="17" y="19"/>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671" name="Freeform 287"/>
                <p:cNvSpPr>
                  <a:spLocks/>
                </p:cNvSpPr>
                <p:nvPr/>
              </p:nvSpPr>
              <p:spPr bwMode="auto">
                <a:xfrm>
                  <a:off x="3488" y="3802"/>
                  <a:ext cx="32" cy="53"/>
                </a:xfrm>
                <a:custGeom>
                  <a:avLst/>
                  <a:gdLst>
                    <a:gd name="T0" fmla="*/ 25 w 32"/>
                    <a:gd name="T1" fmla="*/ 52 h 53"/>
                    <a:gd name="T2" fmla="*/ 19 w 32"/>
                    <a:gd name="T3" fmla="*/ 51 h 53"/>
                    <a:gd name="T4" fmla="*/ 14 w 32"/>
                    <a:gd name="T5" fmla="*/ 49 h 53"/>
                    <a:gd name="T6" fmla="*/ 8 w 32"/>
                    <a:gd name="T7" fmla="*/ 47 h 53"/>
                    <a:gd name="T8" fmla="*/ 4 w 32"/>
                    <a:gd name="T9" fmla="*/ 44 h 53"/>
                    <a:gd name="T10" fmla="*/ 2 w 32"/>
                    <a:gd name="T11" fmla="*/ 41 h 53"/>
                    <a:gd name="T12" fmla="*/ 0 w 32"/>
                    <a:gd name="T13" fmla="*/ 38 h 53"/>
                    <a:gd name="T14" fmla="*/ 0 w 32"/>
                    <a:gd name="T15" fmla="*/ 29 h 53"/>
                    <a:gd name="T16" fmla="*/ 0 w 32"/>
                    <a:gd name="T17" fmla="*/ 21 h 53"/>
                    <a:gd name="T18" fmla="*/ 1 w 32"/>
                    <a:gd name="T19" fmla="*/ 18 h 53"/>
                    <a:gd name="T20" fmla="*/ 2 w 32"/>
                    <a:gd name="T21" fmla="*/ 16 h 53"/>
                    <a:gd name="T22" fmla="*/ 4 w 32"/>
                    <a:gd name="T23" fmla="*/ 12 h 53"/>
                    <a:gd name="T24" fmla="*/ 7 w 32"/>
                    <a:gd name="T25" fmla="*/ 10 h 53"/>
                    <a:gd name="T26" fmla="*/ 10 w 32"/>
                    <a:gd name="T27" fmla="*/ 7 h 53"/>
                    <a:gd name="T28" fmla="*/ 15 w 32"/>
                    <a:gd name="T29" fmla="*/ 4 h 53"/>
                    <a:gd name="T30" fmla="*/ 21 w 32"/>
                    <a:gd name="T31" fmla="*/ 3 h 53"/>
                    <a:gd name="T32" fmla="*/ 27 w 32"/>
                    <a:gd name="T33" fmla="*/ 0 h 53"/>
                    <a:gd name="T34" fmla="*/ 31 w 32"/>
                    <a:gd name="T35" fmla="*/ 0 h 53"/>
                    <a:gd name="T36" fmla="*/ 31 w 32"/>
                    <a:gd name="T37" fmla="*/ 18 h 53"/>
                    <a:gd name="T38" fmla="*/ 25 w 32"/>
                    <a:gd name="T39" fmla="*/ 20 h 53"/>
                    <a:gd name="T40" fmla="*/ 20 w 32"/>
                    <a:gd name="T41" fmla="*/ 22 h 53"/>
                    <a:gd name="T42" fmla="*/ 17 w 32"/>
                    <a:gd name="T43" fmla="*/ 24 h 53"/>
                    <a:gd name="T44" fmla="*/ 14 w 32"/>
                    <a:gd name="T45" fmla="*/ 25 h 53"/>
                    <a:gd name="T46" fmla="*/ 10 w 32"/>
                    <a:gd name="T47" fmla="*/ 28 h 53"/>
                    <a:gd name="T48" fmla="*/ 8 w 32"/>
                    <a:gd name="T49" fmla="*/ 31 h 53"/>
                    <a:gd name="T50" fmla="*/ 6 w 32"/>
                    <a:gd name="T51" fmla="*/ 34 h 53"/>
                    <a:gd name="T52" fmla="*/ 5 w 32"/>
                    <a:gd name="T53" fmla="*/ 38 h 53"/>
                    <a:gd name="T54" fmla="*/ 6 w 32"/>
                    <a:gd name="T55" fmla="*/ 42 h 53"/>
                    <a:gd name="T56" fmla="*/ 8 w 32"/>
                    <a:gd name="T57" fmla="*/ 44 h 53"/>
                    <a:gd name="T58" fmla="*/ 14 w 32"/>
                    <a:gd name="T59" fmla="*/ 49 h 53"/>
                    <a:gd name="T60" fmla="*/ 20 w 32"/>
                    <a:gd name="T61" fmla="*/ 50 h 53"/>
                    <a:gd name="T62" fmla="*/ 25 w 32"/>
                    <a:gd name="T6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2"/>
                      </a:moveTo>
                      <a:lnTo>
                        <a:pt x="19" y="51"/>
                      </a:lnTo>
                      <a:lnTo>
                        <a:pt x="14" y="49"/>
                      </a:lnTo>
                      <a:lnTo>
                        <a:pt x="8" y="47"/>
                      </a:lnTo>
                      <a:lnTo>
                        <a:pt x="4" y="44"/>
                      </a:lnTo>
                      <a:lnTo>
                        <a:pt x="2" y="41"/>
                      </a:lnTo>
                      <a:lnTo>
                        <a:pt x="0" y="38"/>
                      </a:lnTo>
                      <a:lnTo>
                        <a:pt x="0" y="29"/>
                      </a:lnTo>
                      <a:lnTo>
                        <a:pt x="0" y="21"/>
                      </a:lnTo>
                      <a:lnTo>
                        <a:pt x="1" y="18"/>
                      </a:lnTo>
                      <a:lnTo>
                        <a:pt x="2" y="16"/>
                      </a:lnTo>
                      <a:lnTo>
                        <a:pt x="4" y="12"/>
                      </a:lnTo>
                      <a:lnTo>
                        <a:pt x="7" y="10"/>
                      </a:lnTo>
                      <a:lnTo>
                        <a:pt x="10" y="7"/>
                      </a:lnTo>
                      <a:lnTo>
                        <a:pt x="15" y="4"/>
                      </a:lnTo>
                      <a:lnTo>
                        <a:pt x="21" y="3"/>
                      </a:lnTo>
                      <a:lnTo>
                        <a:pt x="27" y="0"/>
                      </a:lnTo>
                      <a:lnTo>
                        <a:pt x="31" y="0"/>
                      </a:lnTo>
                      <a:lnTo>
                        <a:pt x="31" y="18"/>
                      </a:lnTo>
                      <a:lnTo>
                        <a:pt x="25" y="20"/>
                      </a:lnTo>
                      <a:lnTo>
                        <a:pt x="20" y="22"/>
                      </a:lnTo>
                      <a:lnTo>
                        <a:pt x="17" y="24"/>
                      </a:lnTo>
                      <a:lnTo>
                        <a:pt x="14" y="25"/>
                      </a:lnTo>
                      <a:lnTo>
                        <a:pt x="10" y="28"/>
                      </a:lnTo>
                      <a:lnTo>
                        <a:pt x="8" y="31"/>
                      </a:lnTo>
                      <a:lnTo>
                        <a:pt x="6" y="34"/>
                      </a:lnTo>
                      <a:lnTo>
                        <a:pt x="5" y="38"/>
                      </a:lnTo>
                      <a:lnTo>
                        <a:pt x="6" y="42"/>
                      </a:lnTo>
                      <a:lnTo>
                        <a:pt x="8" y="44"/>
                      </a:lnTo>
                      <a:lnTo>
                        <a:pt x="14" y="49"/>
                      </a:lnTo>
                      <a:lnTo>
                        <a:pt x="20" y="50"/>
                      </a:lnTo>
                      <a:lnTo>
                        <a:pt x="25" y="52"/>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839" name="Group 288"/>
              <p:cNvGrpSpPr>
                <a:grpSpLocks/>
              </p:cNvGrpSpPr>
              <p:nvPr/>
            </p:nvGrpSpPr>
            <p:grpSpPr bwMode="auto">
              <a:xfrm>
                <a:off x="3502" y="3880"/>
                <a:ext cx="32" cy="54"/>
                <a:chOff x="3502" y="3880"/>
                <a:chExt cx="32" cy="54"/>
              </a:xfrm>
            </p:grpSpPr>
            <p:sp>
              <p:nvSpPr>
                <p:cNvPr id="144673" name="Freeform 289"/>
                <p:cNvSpPr>
                  <a:spLocks/>
                </p:cNvSpPr>
                <p:nvPr/>
              </p:nvSpPr>
              <p:spPr bwMode="auto">
                <a:xfrm>
                  <a:off x="3510" y="3881"/>
                  <a:ext cx="18" cy="20"/>
                </a:xfrm>
                <a:custGeom>
                  <a:avLst/>
                  <a:gdLst>
                    <a:gd name="T0" fmla="*/ 0 w 18"/>
                    <a:gd name="T1" fmla="*/ 0 h 20"/>
                    <a:gd name="T2" fmla="*/ 0 w 18"/>
                    <a:gd name="T3" fmla="*/ 11 h 20"/>
                    <a:gd name="T4" fmla="*/ 3 w 18"/>
                    <a:gd name="T5" fmla="*/ 12 h 20"/>
                    <a:gd name="T6" fmla="*/ 6 w 18"/>
                    <a:gd name="T7" fmla="*/ 13 h 20"/>
                    <a:gd name="T8" fmla="*/ 9 w 18"/>
                    <a:gd name="T9" fmla="*/ 14 h 20"/>
                    <a:gd name="T10" fmla="*/ 10 w 18"/>
                    <a:gd name="T11" fmla="*/ 16 h 20"/>
                    <a:gd name="T12" fmla="*/ 13 w 18"/>
                    <a:gd name="T13" fmla="*/ 19 h 20"/>
                    <a:gd name="T14" fmla="*/ 16 w 18"/>
                    <a:gd name="T15" fmla="*/ 15 h 20"/>
                    <a:gd name="T16" fmla="*/ 16 w 18"/>
                    <a:gd name="T17" fmla="*/ 13 h 20"/>
                    <a:gd name="T18" fmla="*/ 17 w 18"/>
                    <a:gd name="T19" fmla="*/ 11 h 20"/>
                    <a:gd name="T20" fmla="*/ 17 w 18"/>
                    <a:gd name="T21" fmla="*/ 9 h 20"/>
                    <a:gd name="T22" fmla="*/ 16 w 18"/>
                    <a:gd name="T23" fmla="*/ 6 h 20"/>
                    <a:gd name="T24" fmla="*/ 13 w 18"/>
                    <a:gd name="T25" fmla="*/ 5 h 20"/>
                    <a:gd name="T26" fmla="*/ 9 w 18"/>
                    <a:gd name="T27" fmla="*/ 2 h 20"/>
                    <a:gd name="T28" fmla="*/ 5 w 18"/>
                    <a:gd name="T29" fmla="*/ 1 h 20"/>
                    <a:gd name="T30" fmla="*/ 0 w 18"/>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20">
                      <a:moveTo>
                        <a:pt x="0" y="0"/>
                      </a:moveTo>
                      <a:lnTo>
                        <a:pt x="0" y="11"/>
                      </a:lnTo>
                      <a:lnTo>
                        <a:pt x="3" y="12"/>
                      </a:lnTo>
                      <a:lnTo>
                        <a:pt x="6" y="13"/>
                      </a:lnTo>
                      <a:lnTo>
                        <a:pt x="9" y="14"/>
                      </a:lnTo>
                      <a:lnTo>
                        <a:pt x="10" y="16"/>
                      </a:lnTo>
                      <a:lnTo>
                        <a:pt x="13" y="19"/>
                      </a:lnTo>
                      <a:lnTo>
                        <a:pt x="16" y="15"/>
                      </a:lnTo>
                      <a:lnTo>
                        <a:pt x="16" y="13"/>
                      </a:lnTo>
                      <a:lnTo>
                        <a:pt x="17" y="11"/>
                      </a:lnTo>
                      <a:lnTo>
                        <a:pt x="17" y="9"/>
                      </a:lnTo>
                      <a:lnTo>
                        <a:pt x="16" y="6"/>
                      </a:lnTo>
                      <a:lnTo>
                        <a:pt x="13" y="5"/>
                      </a:lnTo>
                      <a:lnTo>
                        <a:pt x="9" y="2"/>
                      </a:lnTo>
                      <a:lnTo>
                        <a:pt x="5" y="1"/>
                      </a:lnTo>
                      <a:lnTo>
                        <a:pt x="0"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674" name="Freeform 290"/>
                <p:cNvSpPr>
                  <a:spLocks/>
                </p:cNvSpPr>
                <p:nvPr/>
              </p:nvSpPr>
              <p:spPr bwMode="auto">
                <a:xfrm>
                  <a:off x="3502" y="3880"/>
                  <a:ext cx="32" cy="54"/>
                </a:xfrm>
                <a:custGeom>
                  <a:avLst/>
                  <a:gdLst>
                    <a:gd name="T0" fmla="*/ 6 w 32"/>
                    <a:gd name="T1" fmla="*/ 0 h 54"/>
                    <a:gd name="T2" fmla="*/ 12 w 32"/>
                    <a:gd name="T3" fmla="*/ 2 h 54"/>
                    <a:gd name="T4" fmla="*/ 17 w 32"/>
                    <a:gd name="T5" fmla="*/ 3 h 54"/>
                    <a:gd name="T6" fmla="*/ 23 w 32"/>
                    <a:gd name="T7" fmla="*/ 6 h 54"/>
                    <a:gd name="T8" fmla="*/ 27 w 32"/>
                    <a:gd name="T9" fmla="*/ 9 h 54"/>
                    <a:gd name="T10" fmla="*/ 29 w 32"/>
                    <a:gd name="T11" fmla="*/ 11 h 54"/>
                    <a:gd name="T12" fmla="*/ 31 w 32"/>
                    <a:gd name="T13" fmla="*/ 14 h 54"/>
                    <a:gd name="T14" fmla="*/ 31 w 32"/>
                    <a:gd name="T15" fmla="*/ 23 h 54"/>
                    <a:gd name="T16" fmla="*/ 31 w 32"/>
                    <a:gd name="T17" fmla="*/ 31 h 54"/>
                    <a:gd name="T18" fmla="*/ 30 w 32"/>
                    <a:gd name="T19" fmla="*/ 35 h 54"/>
                    <a:gd name="T20" fmla="*/ 29 w 32"/>
                    <a:gd name="T21" fmla="*/ 37 h 54"/>
                    <a:gd name="T22" fmla="*/ 27 w 32"/>
                    <a:gd name="T23" fmla="*/ 40 h 54"/>
                    <a:gd name="T24" fmla="*/ 24 w 32"/>
                    <a:gd name="T25" fmla="*/ 43 h 54"/>
                    <a:gd name="T26" fmla="*/ 21 w 32"/>
                    <a:gd name="T27" fmla="*/ 45 h 54"/>
                    <a:gd name="T28" fmla="*/ 16 w 32"/>
                    <a:gd name="T29" fmla="*/ 48 h 54"/>
                    <a:gd name="T30" fmla="*/ 10 w 32"/>
                    <a:gd name="T31" fmla="*/ 50 h 54"/>
                    <a:gd name="T32" fmla="*/ 4 w 32"/>
                    <a:gd name="T33" fmla="*/ 52 h 54"/>
                    <a:gd name="T34" fmla="*/ 0 w 32"/>
                    <a:gd name="T35" fmla="*/ 53 h 54"/>
                    <a:gd name="T36" fmla="*/ 0 w 32"/>
                    <a:gd name="T37" fmla="*/ 34 h 54"/>
                    <a:gd name="T38" fmla="*/ 6 w 32"/>
                    <a:gd name="T39" fmla="*/ 32 h 54"/>
                    <a:gd name="T40" fmla="*/ 11 w 32"/>
                    <a:gd name="T41" fmla="*/ 30 h 54"/>
                    <a:gd name="T42" fmla="*/ 14 w 32"/>
                    <a:gd name="T43" fmla="*/ 29 h 54"/>
                    <a:gd name="T44" fmla="*/ 17 w 32"/>
                    <a:gd name="T45" fmla="*/ 27 h 54"/>
                    <a:gd name="T46" fmla="*/ 21 w 32"/>
                    <a:gd name="T47" fmla="*/ 24 h 54"/>
                    <a:gd name="T48" fmla="*/ 23 w 32"/>
                    <a:gd name="T49" fmla="*/ 22 h 54"/>
                    <a:gd name="T50" fmla="*/ 25 w 32"/>
                    <a:gd name="T51" fmla="*/ 18 h 54"/>
                    <a:gd name="T52" fmla="*/ 26 w 32"/>
                    <a:gd name="T53" fmla="*/ 14 h 54"/>
                    <a:gd name="T54" fmla="*/ 25 w 32"/>
                    <a:gd name="T55" fmla="*/ 10 h 54"/>
                    <a:gd name="T56" fmla="*/ 23 w 32"/>
                    <a:gd name="T57" fmla="*/ 8 h 54"/>
                    <a:gd name="T58" fmla="*/ 17 w 32"/>
                    <a:gd name="T59" fmla="*/ 4 h 54"/>
                    <a:gd name="T60" fmla="*/ 11 w 32"/>
                    <a:gd name="T61" fmla="*/ 3 h 54"/>
                    <a:gd name="T62" fmla="*/ 6 w 32"/>
                    <a:gd name="T63" fmla="*/ 1 h 54"/>
                    <a:gd name="T64" fmla="*/ 6 w 32"/>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54">
                      <a:moveTo>
                        <a:pt x="6" y="0"/>
                      </a:moveTo>
                      <a:lnTo>
                        <a:pt x="12" y="2"/>
                      </a:lnTo>
                      <a:lnTo>
                        <a:pt x="17" y="3"/>
                      </a:lnTo>
                      <a:lnTo>
                        <a:pt x="23" y="6"/>
                      </a:lnTo>
                      <a:lnTo>
                        <a:pt x="27" y="9"/>
                      </a:lnTo>
                      <a:lnTo>
                        <a:pt x="29" y="11"/>
                      </a:lnTo>
                      <a:lnTo>
                        <a:pt x="31" y="14"/>
                      </a:lnTo>
                      <a:lnTo>
                        <a:pt x="31" y="23"/>
                      </a:lnTo>
                      <a:lnTo>
                        <a:pt x="31" y="31"/>
                      </a:lnTo>
                      <a:lnTo>
                        <a:pt x="30" y="35"/>
                      </a:lnTo>
                      <a:lnTo>
                        <a:pt x="29" y="37"/>
                      </a:lnTo>
                      <a:lnTo>
                        <a:pt x="27" y="40"/>
                      </a:lnTo>
                      <a:lnTo>
                        <a:pt x="24" y="43"/>
                      </a:lnTo>
                      <a:lnTo>
                        <a:pt x="21" y="45"/>
                      </a:lnTo>
                      <a:lnTo>
                        <a:pt x="16" y="48"/>
                      </a:lnTo>
                      <a:lnTo>
                        <a:pt x="10" y="50"/>
                      </a:lnTo>
                      <a:lnTo>
                        <a:pt x="4" y="52"/>
                      </a:lnTo>
                      <a:lnTo>
                        <a:pt x="0" y="53"/>
                      </a:lnTo>
                      <a:lnTo>
                        <a:pt x="0" y="34"/>
                      </a:lnTo>
                      <a:lnTo>
                        <a:pt x="6" y="32"/>
                      </a:lnTo>
                      <a:lnTo>
                        <a:pt x="11" y="30"/>
                      </a:lnTo>
                      <a:lnTo>
                        <a:pt x="14" y="29"/>
                      </a:lnTo>
                      <a:lnTo>
                        <a:pt x="17" y="27"/>
                      </a:lnTo>
                      <a:lnTo>
                        <a:pt x="21" y="24"/>
                      </a:lnTo>
                      <a:lnTo>
                        <a:pt x="23" y="22"/>
                      </a:lnTo>
                      <a:lnTo>
                        <a:pt x="25" y="18"/>
                      </a:lnTo>
                      <a:lnTo>
                        <a:pt x="26" y="14"/>
                      </a:lnTo>
                      <a:lnTo>
                        <a:pt x="25" y="10"/>
                      </a:lnTo>
                      <a:lnTo>
                        <a:pt x="23" y="8"/>
                      </a:lnTo>
                      <a:lnTo>
                        <a:pt x="17" y="4"/>
                      </a:lnTo>
                      <a:lnTo>
                        <a:pt x="11" y="3"/>
                      </a:lnTo>
                      <a:lnTo>
                        <a:pt x="6" y="1"/>
                      </a:lnTo>
                      <a:lnTo>
                        <a:pt x="6"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840" name="Group 291"/>
              <p:cNvGrpSpPr>
                <a:grpSpLocks/>
              </p:cNvGrpSpPr>
              <p:nvPr/>
            </p:nvGrpSpPr>
            <p:grpSpPr bwMode="auto">
              <a:xfrm>
                <a:off x="3488" y="3840"/>
                <a:ext cx="33" cy="53"/>
                <a:chOff x="3488" y="3840"/>
                <a:chExt cx="33" cy="53"/>
              </a:xfrm>
            </p:grpSpPr>
            <p:sp>
              <p:nvSpPr>
                <p:cNvPr id="144676" name="Freeform 292"/>
                <p:cNvSpPr>
                  <a:spLocks/>
                </p:cNvSpPr>
                <p:nvPr/>
              </p:nvSpPr>
              <p:spPr bwMode="auto">
                <a:xfrm>
                  <a:off x="3494" y="3873"/>
                  <a:ext cx="20" cy="20"/>
                </a:xfrm>
                <a:custGeom>
                  <a:avLst/>
                  <a:gdLst>
                    <a:gd name="T0" fmla="*/ 18 w 19"/>
                    <a:gd name="T1" fmla="*/ 19 h 20"/>
                    <a:gd name="T2" fmla="*/ 18 w 19"/>
                    <a:gd name="T3" fmla="*/ 8 h 20"/>
                    <a:gd name="T4" fmla="*/ 15 w 19"/>
                    <a:gd name="T5" fmla="*/ 6 h 20"/>
                    <a:gd name="T6" fmla="*/ 11 w 19"/>
                    <a:gd name="T7" fmla="*/ 6 h 20"/>
                    <a:gd name="T8" fmla="*/ 9 w 19"/>
                    <a:gd name="T9" fmla="*/ 4 h 20"/>
                    <a:gd name="T10" fmla="*/ 7 w 19"/>
                    <a:gd name="T11" fmla="*/ 3 h 20"/>
                    <a:gd name="T12" fmla="*/ 5 w 19"/>
                    <a:gd name="T13" fmla="*/ 0 h 20"/>
                    <a:gd name="T14" fmla="*/ 1 w 19"/>
                    <a:gd name="T15" fmla="*/ 4 h 20"/>
                    <a:gd name="T16" fmla="*/ 1 w 19"/>
                    <a:gd name="T17" fmla="*/ 6 h 20"/>
                    <a:gd name="T18" fmla="*/ 1 w 19"/>
                    <a:gd name="T19" fmla="*/ 8 h 20"/>
                    <a:gd name="T20" fmla="*/ 0 w 19"/>
                    <a:gd name="T21" fmla="*/ 10 h 20"/>
                    <a:gd name="T22" fmla="*/ 2 w 19"/>
                    <a:gd name="T23" fmla="*/ 13 h 20"/>
                    <a:gd name="T24" fmla="*/ 4 w 19"/>
                    <a:gd name="T25" fmla="*/ 14 h 20"/>
                    <a:gd name="T26" fmla="*/ 9 w 19"/>
                    <a:gd name="T27" fmla="*/ 16 h 20"/>
                    <a:gd name="T28" fmla="*/ 12 w 19"/>
                    <a:gd name="T29" fmla="*/ 18 h 20"/>
                    <a:gd name="T30" fmla="*/ 18 w 19"/>
                    <a:gd name="T3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0">
                      <a:moveTo>
                        <a:pt x="18" y="19"/>
                      </a:moveTo>
                      <a:lnTo>
                        <a:pt x="18" y="8"/>
                      </a:lnTo>
                      <a:lnTo>
                        <a:pt x="15" y="6"/>
                      </a:lnTo>
                      <a:lnTo>
                        <a:pt x="11" y="6"/>
                      </a:lnTo>
                      <a:lnTo>
                        <a:pt x="9" y="4"/>
                      </a:lnTo>
                      <a:lnTo>
                        <a:pt x="7" y="3"/>
                      </a:lnTo>
                      <a:lnTo>
                        <a:pt x="5" y="0"/>
                      </a:lnTo>
                      <a:lnTo>
                        <a:pt x="1" y="4"/>
                      </a:lnTo>
                      <a:lnTo>
                        <a:pt x="1" y="6"/>
                      </a:lnTo>
                      <a:lnTo>
                        <a:pt x="1" y="8"/>
                      </a:lnTo>
                      <a:lnTo>
                        <a:pt x="0" y="10"/>
                      </a:lnTo>
                      <a:lnTo>
                        <a:pt x="2" y="13"/>
                      </a:lnTo>
                      <a:lnTo>
                        <a:pt x="4" y="14"/>
                      </a:lnTo>
                      <a:lnTo>
                        <a:pt x="9" y="16"/>
                      </a:lnTo>
                      <a:lnTo>
                        <a:pt x="12" y="18"/>
                      </a:lnTo>
                      <a:lnTo>
                        <a:pt x="18" y="19"/>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677" name="Freeform 293"/>
                <p:cNvSpPr>
                  <a:spLocks/>
                </p:cNvSpPr>
                <p:nvPr/>
              </p:nvSpPr>
              <p:spPr bwMode="auto">
                <a:xfrm>
                  <a:off x="3488" y="3840"/>
                  <a:ext cx="34" cy="53"/>
                </a:xfrm>
                <a:custGeom>
                  <a:avLst/>
                  <a:gdLst>
                    <a:gd name="T0" fmla="*/ 26 w 33"/>
                    <a:gd name="T1" fmla="*/ 52 h 53"/>
                    <a:gd name="T2" fmla="*/ 20 w 33"/>
                    <a:gd name="T3" fmla="*/ 51 h 53"/>
                    <a:gd name="T4" fmla="*/ 14 w 33"/>
                    <a:gd name="T5" fmla="*/ 49 h 53"/>
                    <a:gd name="T6" fmla="*/ 8 w 33"/>
                    <a:gd name="T7" fmla="*/ 47 h 53"/>
                    <a:gd name="T8" fmla="*/ 5 w 33"/>
                    <a:gd name="T9" fmla="*/ 44 h 53"/>
                    <a:gd name="T10" fmla="*/ 2 w 33"/>
                    <a:gd name="T11" fmla="*/ 41 h 53"/>
                    <a:gd name="T12" fmla="*/ 0 w 33"/>
                    <a:gd name="T13" fmla="*/ 38 h 53"/>
                    <a:gd name="T14" fmla="*/ 0 w 33"/>
                    <a:gd name="T15" fmla="*/ 29 h 53"/>
                    <a:gd name="T16" fmla="*/ 0 w 33"/>
                    <a:gd name="T17" fmla="*/ 21 h 53"/>
                    <a:gd name="T18" fmla="*/ 1 w 33"/>
                    <a:gd name="T19" fmla="*/ 18 h 53"/>
                    <a:gd name="T20" fmla="*/ 2 w 33"/>
                    <a:gd name="T21" fmla="*/ 16 h 53"/>
                    <a:gd name="T22" fmla="*/ 5 w 33"/>
                    <a:gd name="T23" fmla="*/ 12 h 53"/>
                    <a:gd name="T24" fmla="*/ 8 w 33"/>
                    <a:gd name="T25" fmla="*/ 10 h 53"/>
                    <a:gd name="T26" fmla="*/ 11 w 33"/>
                    <a:gd name="T27" fmla="*/ 7 h 53"/>
                    <a:gd name="T28" fmla="*/ 16 w 33"/>
                    <a:gd name="T29" fmla="*/ 4 h 53"/>
                    <a:gd name="T30" fmla="*/ 22 w 33"/>
                    <a:gd name="T31" fmla="*/ 3 h 53"/>
                    <a:gd name="T32" fmla="*/ 28 w 33"/>
                    <a:gd name="T33" fmla="*/ 0 h 53"/>
                    <a:gd name="T34" fmla="*/ 32 w 33"/>
                    <a:gd name="T35" fmla="*/ 0 h 53"/>
                    <a:gd name="T36" fmla="*/ 32 w 33"/>
                    <a:gd name="T37" fmla="*/ 18 h 53"/>
                    <a:gd name="T38" fmla="*/ 26 w 33"/>
                    <a:gd name="T39" fmla="*/ 20 h 53"/>
                    <a:gd name="T40" fmla="*/ 21 w 33"/>
                    <a:gd name="T41" fmla="*/ 22 h 53"/>
                    <a:gd name="T42" fmla="*/ 17 w 33"/>
                    <a:gd name="T43" fmla="*/ 24 h 53"/>
                    <a:gd name="T44" fmla="*/ 14 w 33"/>
                    <a:gd name="T45" fmla="*/ 25 h 53"/>
                    <a:gd name="T46" fmla="*/ 10 w 33"/>
                    <a:gd name="T47" fmla="*/ 28 h 53"/>
                    <a:gd name="T48" fmla="*/ 8 w 33"/>
                    <a:gd name="T49" fmla="*/ 31 h 53"/>
                    <a:gd name="T50" fmla="*/ 6 w 33"/>
                    <a:gd name="T51" fmla="*/ 34 h 53"/>
                    <a:gd name="T52" fmla="*/ 6 w 33"/>
                    <a:gd name="T53" fmla="*/ 38 h 53"/>
                    <a:gd name="T54" fmla="*/ 6 w 33"/>
                    <a:gd name="T55" fmla="*/ 42 h 53"/>
                    <a:gd name="T56" fmla="*/ 9 w 33"/>
                    <a:gd name="T57" fmla="*/ 44 h 53"/>
                    <a:gd name="T58" fmla="*/ 14 w 33"/>
                    <a:gd name="T59" fmla="*/ 49 h 53"/>
                    <a:gd name="T60" fmla="*/ 21 w 33"/>
                    <a:gd name="T61" fmla="*/ 50 h 53"/>
                    <a:gd name="T62" fmla="*/ 26 w 33"/>
                    <a:gd name="T6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53">
                      <a:moveTo>
                        <a:pt x="26" y="52"/>
                      </a:moveTo>
                      <a:lnTo>
                        <a:pt x="20" y="51"/>
                      </a:lnTo>
                      <a:lnTo>
                        <a:pt x="14" y="49"/>
                      </a:lnTo>
                      <a:lnTo>
                        <a:pt x="8" y="47"/>
                      </a:lnTo>
                      <a:lnTo>
                        <a:pt x="5" y="44"/>
                      </a:lnTo>
                      <a:lnTo>
                        <a:pt x="2" y="41"/>
                      </a:lnTo>
                      <a:lnTo>
                        <a:pt x="0" y="38"/>
                      </a:lnTo>
                      <a:lnTo>
                        <a:pt x="0" y="29"/>
                      </a:lnTo>
                      <a:lnTo>
                        <a:pt x="0" y="21"/>
                      </a:lnTo>
                      <a:lnTo>
                        <a:pt x="1" y="18"/>
                      </a:lnTo>
                      <a:lnTo>
                        <a:pt x="2" y="16"/>
                      </a:lnTo>
                      <a:lnTo>
                        <a:pt x="5" y="12"/>
                      </a:lnTo>
                      <a:lnTo>
                        <a:pt x="8" y="10"/>
                      </a:lnTo>
                      <a:lnTo>
                        <a:pt x="11" y="7"/>
                      </a:lnTo>
                      <a:lnTo>
                        <a:pt x="16" y="4"/>
                      </a:lnTo>
                      <a:lnTo>
                        <a:pt x="22" y="3"/>
                      </a:lnTo>
                      <a:lnTo>
                        <a:pt x="28" y="0"/>
                      </a:lnTo>
                      <a:lnTo>
                        <a:pt x="32" y="0"/>
                      </a:lnTo>
                      <a:lnTo>
                        <a:pt x="32" y="18"/>
                      </a:lnTo>
                      <a:lnTo>
                        <a:pt x="26" y="20"/>
                      </a:lnTo>
                      <a:lnTo>
                        <a:pt x="21" y="22"/>
                      </a:lnTo>
                      <a:lnTo>
                        <a:pt x="17" y="24"/>
                      </a:lnTo>
                      <a:lnTo>
                        <a:pt x="14" y="25"/>
                      </a:lnTo>
                      <a:lnTo>
                        <a:pt x="10" y="28"/>
                      </a:lnTo>
                      <a:lnTo>
                        <a:pt x="8" y="31"/>
                      </a:lnTo>
                      <a:lnTo>
                        <a:pt x="6" y="34"/>
                      </a:lnTo>
                      <a:lnTo>
                        <a:pt x="6" y="38"/>
                      </a:lnTo>
                      <a:lnTo>
                        <a:pt x="6" y="42"/>
                      </a:lnTo>
                      <a:lnTo>
                        <a:pt x="9" y="44"/>
                      </a:lnTo>
                      <a:lnTo>
                        <a:pt x="14" y="49"/>
                      </a:lnTo>
                      <a:lnTo>
                        <a:pt x="21" y="50"/>
                      </a:lnTo>
                      <a:lnTo>
                        <a:pt x="26" y="52"/>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4593" name="Group 294"/>
            <p:cNvGrpSpPr>
              <a:grpSpLocks/>
            </p:cNvGrpSpPr>
            <p:nvPr/>
          </p:nvGrpSpPr>
          <p:grpSpPr bwMode="auto">
            <a:xfrm>
              <a:off x="1989" y="2920"/>
              <a:ext cx="1551" cy="1007"/>
              <a:chOff x="1989" y="2920"/>
              <a:chExt cx="1551" cy="1007"/>
            </a:xfrm>
          </p:grpSpPr>
          <p:grpSp>
            <p:nvGrpSpPr>
              <p:cNvPr id="24615" name="Group 295"/>
              <p:cNvGrpSpPr>
                <a:grpSpLocks/>
              </p:cNvGrpSpPr>
              <p:nvPr/>
            </p:nvGrpSpPr>
            <p:grpSpPr bwMode="auto">
              <a:xfrm>
                <a:off x="1989" y="2920"/>
                <a:ext cx="1551" cy="1007"/>
                <a:chOff x="1989" y="2920"/>
                <a:chExt cx="1551" cy="1007"/>
              </a:xfrm>
            </p:grpSpPr>
            <p:grpSp>
              <p:nvGrpSpPr>
                <p:cNvPr id="24619" name="Group 296"/>
                <p:cNvGrpSpPr>
                  <a:grpSpLocks/>
                </p:cNvGrpSpPr>
                <p:nvPr/>
              </p:nvGrpSpPr>
              <p:grpSpPr bwMode="auto">
                <a:xfrm>
                  <a:off x="1989" y="2936"/>
                  <a:ext cx="1551" cy="991"/>
                  <a:chOff x="1989" y="2936"/>
                  <a:chExt cx="1551" cy="991"/>
                </a:xfrm>
              </p:grpSpPr>
              <p:grpSp>
                <p:nvGrpSpPr>
                  <p:cNvPr id="24633" name="Group 297"/>
                  <p:cNvGrpSpPr>
                    <a:grpSpLocks/>
                  </p:cNvGrpSpPr>
                  <p:nvPr/>
                </p:nvGrpSpPr>
                <p:grpSpPr bwMode="auto">
                  <a:xfrm>
                    <a:off x="1989" y="2936"/>
                    <a:ext cx="1551" cy="991"/>
                    <a:chOff x="1989" y="2936"/>
                    <a:chExt cx="1551" cy="991"/>
                  </a:xfrm>
                </p:grpSpPr>
                <p:grpSp>
                  <p:nvGrpSpPr>
                    <p:cNvPr id="24635" name="Group 298"/>
                    <p:cNvGrpSpPr>
                      <a:grpSpLocks/>
                    </p:cNvGrpSpPr>
                    <p:nvPr/>
                  </p:nvGrpSpPr>
                  <p:grpSpPr bwMode="auto">
                    <a:xfrm>
                      <a:off x="1989" y="2936"/>
                      <a:ext cx="1551" cy="991"/>
                      <a:chOff x="1989" y="2936"/>
                      <a:chExt cx="1551" cy="991"/>
                    </a:xfrm>
                  </p:grpSpPr>
                  <p:grpSp>
                    <p:nvGrpSpPr>
                      <p:cNvPr id="24637" name="Group 299"/>
                      <p:cNvGrpSpPr>
                        <a:grpSpLocks/>
                      </p:cNvGrpSpPr>
                      <p:nvPr/>
                    </p:nvGrpSpPr>
                    <p:grpSpPr bwMode="auto">
                      <a:xfrm>
                        <a:off x="1989" y="2936"/>
                        <a:ext cx="1551" cy="991"/>
                        <a:chOff x="1989" y="2936"/>
                        <a:chExt cx="1551" cy="991"/>
                      </a:xfrm>
                    </p:grpSpPr>
                    <p:sp>
                      <p:nvSpPr>
                        <p:cNvPr id="144684" name="Freeform 300"/>
                        <p:cNvSpPr>
                          <a:spLocks/>
                        </p:cNvSpPr>
                        <p:nvPr/>
                      </p:nvSpPr>
                      <p:spPr bwMode="auto">
                        <a:xfrm>
                          <a:off x="1990" y="2990"/>
                          <a:ext cx="1515" cy="936"/>
                        </a:xfrm>
                        <a:custGeom>
                          <a:avLst/>
                          <a:gdLst>
                            <a:gd name="T0" fmla="*/ 1514 w 1515"/>
                            <a:gd name="T1" fmla="*/ 771 h 937"/>
                            <a:gd name="T2" fmla="*/ 1485 w 1515"/>
                            <a:gd name="T3" fmla="*/ 807 h 937"/>
                            <a:gd name="T4" fmla="*/ 371 w 1515"/>
                            <a:gd name="T5" fmla="*/ 936 h 937"/>
                            <a:gd name="T6" fmla="*/ 0 w 1515"/>
                            <a:gd name="T7" fmla="*/ 189 h 937"/>
                            <a:gd name="T8" fmla="*/ 22 w 1515"/>
                            <a:gd name="T9" fmla="*/ 0 h 937"/>
                            <a:gd name="T10" fmla="*/ 387 w 1515"/>
                            <a:gd name="T11" fmla="*/ 873 h 937"/>
                            <a:gd name="T12" fmla="*/ 1514 w 1515"/>
                            <a:gd name="T13" fmla="*/ 771 h 937"/>
                          </a:gdLst>
                          <a:ahLst/>
                          <a:cxnLst>
                            <a:cxn ang="0">
                              <a:pos x="T0" y="T1"/>
                            </a:cxn>
                            <a:cxn ang="0">
                              <a:pos x="T2" y="T3"/>
                            </a:cxn>
                            <a:cxn ang="0">
                              <a:pos x="T4" y="T5"/>
                            </a:cxn>
                            <a:cxn ang="0">
                              <a:pos x="T6" y="T7"/>
                            </a:cxn>
                            <a:cxn ang="0">
                              <a:pos x="T8" y="T9"/>
                            </a:cxn>
                            <a:cxn ang="0">
                              <a:pos x="T10" y="T11"/>
                            </a:cxn>
                            <a:cxn ang="0">
                              <a:pos x="T12" y="T13"/>
                            </a:cxn>
                          </a:cxnLst>
                          <a:rect l="0" t="0" r="r" b="b"/>
                          <a:pathLst>
                            <a:path w="1515" h="937">
                              <a:moveTo>
                                <a:pt x="1514" y="771"/>
                              </a:moveTo>
                              <a:lnTo>
                                <a:pt x="1485" y="807"/>
                              </a:lnTo>
                              <a:lnTo>
                                <a:pt x="371" y="936"/>
                              </a:lnTo>
                              <a:lnTo>
                                <a:pt x="0" y="189"/>
                              </a:lnTo>
                              <a:lnTo>
                                <a:pt x="22" y="0"/>
                              </a:lnTo>
                              <a:lnTo>
                                <a:pt x="387" y="873"/>
                              </a:lnTo>
                              <a:lnTo>
                                <a:pt x="1514" y="771"/>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685" name="Freeform 301"/>
                        <p:cNvSpPr>
                          <a:spLocks/>
                        </p:cNvSpPr>
                        <p:nvPr/>
                      </p:nvSpPr>
                      <p:spPr bwMode="auto">
                        <a:xfrm>
                          <a:off x="1989" y="2936"/>
                          <a:ext cx="408" cy="954"/>
                        </a:xfrm>
                        <a:custGeom>
                          <a:avLst/>
                          <a:gdLst>
                            <a:gd name="T0" fmla="*/ 20 w 408"/>
                            <a:gd name="T1" fmla="*/ 0 h 954"/>
                            <a:gd name="T2" fmla="*/ 0 w 408"/>
                            <a:gd name="T3" fmla="*/ 34 h 954"/>
                            <a:gd name="T4" fmla="*/ 388 w 408"/>
                            <a:gd name="T5" fmla="*/ 953 h 954"/>
                            <a:gd name="T6" fmla="*/ 407 w 408"/>
                            <a:gd name="T7" fmla="*/ 917 h 954"/>
                            <a:gd name="T8" fmla="*/ 20 w 408"/>
                            <a:gd name="T9" fmla="*/ 0 h 954"/>
                          </a:gdLst>
                          <a:ahLst/>
                          <a:cxnLst>
                            <a:cxn ang="0">
                              <a:pos x="T0" y="T1"/>
                            </a:cxn>
                            <a:cxn ang="0">
                              <a:pos x="T2" y="T3"/>
                            </a:cxn>
                            <a:cxn ang="0">
                              <a:pos x="T4" y="T5"/>
                            </a:cxn>
                            <a:cxn ang="0">
                              <a:pos x="T6" y="T7"/>
                            </a:cxn>
                            <a:cxn ang="0">
                              <a:pos x="T8" y="T9"/>
                            </a:cxn>
                          </a:cxnLst>
                          <a:rect l="0" t="0" r="r" b="b"/>
                          <a:pathLst>
                            <a:path w="408" h="954">
                              <a:moveTo>
                                <a:pt x="20" y="0"/>
                              </a:moveTo>
                              <a:lnTo>
                                <a:pt x="0" y="34"/>
                              </a:lnTo>
                              <a:lnTo>
                                <a:pt x="388" y="953"/>
                              </a:lnTo>
                              <a:lnTo>
                                <a:pt x="407" y="917"/>
                              </a:lnTo>
                              <a:lnTo>
                                <a:pt x="20"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686" name="Freeform 302"/>
                        <p:cNvSpPr>
                          <a:spLocks/>
                        </p:cNvSpPr>
                        <p:nvPr/>
                      </p:nvSpPr>
                      <p:spPr bwMode="auto">
                        <a:xfrm>
                          <a:off x="2009" y="2936"/>
                          <a:ext cx="1531" cy="917"/>
                        </a:xfrm>
                        <a:custGeom>
                          <a:avLst/>
                          <a:gdLst>
                            <a:gd name="T0" fmla="*/ 1530 w 1531"/>
                            <a:gd name="T1" fmla="*/ 798 h 918"/>
                            <a:gd name="T2" fmla="*/ 387 w 1531"/>
                            <a:gd name="T3" fmla="*/ 917 h 918"/>
                            <a:gd name="T4" fmla="*/ 0 w 1531"/>
                            <a:gd name="T5" fmla="*/ 0 h 918"/>
                            <a:gd name="T6" fmla="*/ 820 w 1531"/>
                            <a:gd name="T7" fmla="*/ 0 h 918"/>
                            <a:gd name="T8" fmla="*/ 843 w 1531"/>
                            <a:gd name="T9" fmla="*/ 25 h 918"/>
                            <a:gd name="T10" fmla="*/ 1100 w 1531"/>
                            <a:gd name="T11" fmla="*/ 24 h 918"/>
                            <a:gd name="T12" fmla="*/ 1530 w 1531"/>
                            <a:gd name="T13" fmla="*/ 798 h 918"/>
                          </a:gdLst>
                          <a:ahLst/>
                          <a:cxnLst>
                            <a:cxn ang="0">
                              <a:pos x="T0" y="T1"/>
                            </a:cxn>
                            <a:cxn ang="0">
                              <a:pos x="T2" y="T3"/>
                            </a:cxn>
                            <a:cxn ang="0">
                              <a:pos x="T4" y="T5"/>
                            </a:cxn>
                            <a:cxn ang="0">
                              <a:pos x="T6" y="T7"/>
                            </a:cxn>
                            <a:cxn ang="0">
                              <a:pos x="T8" y="T9"/>
                            </a:cxn>
                            <a:cxn ang="0">
                              <a:pos x="T10" y="T11"/>
                            </a:cxn>
                            <a:cxn ang="0">
                              <a:pos x="T12" y="T13"/>
                            </a:cxn>
                          </a:cxnLst>
                          <a:rect l="0" t="0" r="r" b="b"/>
                          <a:pathLst>
                            <a:path w="1531" h="918">
                              <a:moveTo>
                                <a:pt x="1530" y="798"/>
                              </a:moveTo>
                              <a:lnTo>
                                <a:pt x="387" y="917"/>
                              </a:lnTo>
                              <a:lnTo>
                                <a:pt x="0" y="0"/>
                              </a:lnTo>
                              <a:lnTo>
                                <a:pt x="820" y="0"/>
                              </a:lnTo>
                              <a:lnTo>
                                <a:pt x="843" y="25"/>
                              </a:lnTo>
                              <a:lnTo>
                                <a:pt x="1100" y="24"/>
                              </a:lnTo>
                              <a:lnTo>
                                <a:pt x="1530" y="79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687" name="Freeform 303"/>
                        <p:cNvSpPr>
                          <a:spLocks/>
                        </p:cNvSpPr>
                        <p:nvPr/>
                      </p:nvSpPr>
                      <p:spPr bwMode="auto">
                        <a:xfrm>
                          <a:off x="2376" y="3734"/>
                          <a:ext cx="1164" cy="158"/>
                        </a:xfrm>
                        <a:custGeom>
                          <a:avLst/>
                          <a:gdLst>
                            <a:gd name="T0" fmla="*/ 1163 w 1164"/>
                            <a:gd name="T1" fmla="*/ 0 h 158"/>
                            <a:gd name="T2" fmla="*/ 1148 w 1164"/>
                            <a:gd name="T3" fmla="*/ 34 h 158"/>
                            <a:gd name="T4" fmla="*/ 0 w 1164"/>
                            <a:gd name="T5" fmla="*/ 157 h 158"/>
                            <a:gd name="T6" fmla="*/ 22 w 1164"/>
                            <a:gd name="T7" fmla="*/ 117 h 158"/>
                            <a:gd name="T8" fmla="*/ 1163 w 1164"/>
                            <a:gd name="T9" fmla="*/ 0 h 158"/>
                          </a:gdLst>
                          <a:ahLst/>
                          <a:cxnLst>
                            <a:cxn ang="0">
                              <a:pos x="T0" y="T1"/>
                            </a:cxn>
                            <a:cxn ang="0">
                              <a:pos x="T2" y="T3"/>
                            </a:cxn>
                            <a:cxn ang="0">
                              <a:pos x="T4" y="T5"/>
                            </a:cxn>
                            <a:cxn ang="0">
                              <a:pos x="T6" y="T7"/>
                            </a:cxn>
                            <a:cxn ang="0">
                              <a:pos x="T8" y="T9"/>
                            </a:cxn>
                          </a:cxnLst>
                          <a:rect l="0" t="0" r="r" b="b"/>
                          <a:pathLst>
                            <a:path w="1164" h="158">
                              <a:moveTo>
                                <a:pt x="1163" y="0"/>
                              </a:moveTo>
                              <a:lnTo>
                                <a:pt x="1148" y="34"/>
                              </a:lnTo>
                              <a:lnTo>
                                <a:pt x="0" y="157"/>
                              </a:lnTo>
                              <a:lnTo>
                                <a:pt x="22" y="117"/>
                              </a:lnTo>
                              <a:lnTo>
                                <a:pt x="1163" y="0"/>
                              </a:lnTo>
                            </a:path>
                          </a:pathLst>
                        </a:custGeom>
                        <a:solidFill>
                          <a:srgbClr val="9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nvGrpSpPr>
                        <p:cNvPr id="24825" name="Group 304"/>
                        <p:cNvGrpSpPr>
                          <a:grpSpLocks/>
                        </p:cNvGrpSpPr>
                        <p:nvPr/>
                      </p:nvGrpSpPr>
                      <p:grpSpPr bwMode="auto">
                        <a:xfrm>
                          <a:off x="2081" y="2957"/>
                          <a:ext cx="1130" cy="845"/>
                          <a:chOff x="2081" y="2957"/>
                          <a:chExt cx="1130" cy="845"/>
                        </a:xfrm>
                      </p:grpSpPr>
                      <p:sp>
                        <p:nvSpPr>
                          <p:cNvPr id="144689" name="Freeform 305"/>
                          <p:cNvSpPr>
                            <a:spLocks/>
                          </p:cNvSpPr>
                          <p:nvPr/>
                        </p:nvSpPr>
                        <p:spPr bwMode="auto">
                          <a:xfrm>
                            <a:off x="2081" y="2958"/>
                            <a:ext cx="813" cy="166"/>
                          </a:xfrm>
                          <a:custGeom>
                            <a:avLst/>
                            <a:gdLst>
                              <a:gd name="T0" fmla="*/ 743 w 813"/>
                              <a:gd name="T1" fmla="*/ 0 h 166"/>
                              <a:gd name="T2" fmla="*/ 0 w 813"/>
                              <a:gd name="T3" fmla="*/ 0 h 166"/>
                              <a:gd name="T4" fmla="*/ 75 w 813"/>
                              <a:gd name="T5" fmla="*/ 165 h 166"/>
                              <a:gd name="T6" fmla="*/ 812 w 813"/>
                              <a:gd name="T7" fmla="*/ 150 h 166"/>
                              <a:gd name="T8" fmla="*/ 743 w 813"/>
                              <a:gd name="T9" fmla="*/ 0 h 166"/>
                            </a:gdLst>
                            <a:ahLst/>
                            <a:cxnLst>
                              <a:cxn ang="0">
                                <a:pos x="T0" y="T1"/>
                              </a:cxn>
                              <a:cxn ang="0">
                                <a:pos x="T2" y="T3"/>
                              </a:cxn>
                              <a:cxn ang="0">
                                <a:pos x="T4" y="T5"/>
                              </a:cxn>
                              <a:cxn ang="0">
                                <a:pos x="T6" y="T7"/>
                              </a:cxn>
                              <a:cxn ang="0">
                                <a:pos x="T8" y="T9"/>
                              </a:cxn>
                            </a:cxnLst>
                            <a:rect l="0" t="0" r="r" b="b"/>
                            <a:pathLst>
                              <a:path w="813" h="166">
                                <a:moveTo>
                                  <a:pt x="743" y="0"/>
                                </a:moveTo>
                                <a:lnTo>
                                  <a:pt x="0" y="0"/>
                                </a:lnTo>
                                <a:lnTo>
                                  <a:pt x="75" y="165"/>
                                </a:lnTo>
                                <a:lnTo>
                                  <a:pt x="812" y="150"/>
                                </a:lnTo>
                                <a:lnTo>
                                  <a:pt x="743"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nvGrpSpPr>
                          <p:cNvPr id="24830" name="Group 306"/>
                          <p:cNvGrpSpPr>
                            <a:grpSpLocks/>
                          </p:cNvGrpSpPr>
                          <p:nvPr/>
                        </p:nvGrpSpPr>
                        <p:grpSpPr bwMode="auto">
                          <a:xfrm>
                            <a:off x="2207" y="2989"/>
                            <a:ext cx="576" cy="77"/>
                            <a:chOff x="2207" y="2989"/>
                            <a:chExt cx="576" cy="77"/>
                          </a:xfrm>
                        </p:grpSpPr>
                        <p:sp>
                          <p:nvSpPr>
                            <p:cNvPr id="144691" name="Freeform 307"/>
                            <p:cNvSpPr>
                              <a:spLocks/>
                            </p:cNvSpPr>
                            <p:nvPr/>
                          </p:nvSpPr>
                          <p:spPr bwMode="auto">
                            <a:xfrm>
                              <a:off x="2206" y="2989"/>
                              <a:ext cx="542" cy="21"/>
                            </a:xfrm>
                            <a:custGeom>
                              <a:avLst/>
                              <a:gdLst>
                                <a:gd name="T0" fmla="*/ 540 w 541"/>
                                <a:gd name="T1" fmla="*/ 0 h 21"/>
                                <a:gd name="T2" fmla="*/ 521 w 541"/>
                                <a:gd name="T3" fmla="*/ 19 h 21"/>
                                <a:gd name="T4" fmla="*/ 10 w 541"/>
                                <a:gd name="T5" fmla="*/ 20 h 21"/>
                                <a:gd name="T6" fmla="*/ 0 w 541"/>
                                <a:gd name="T7" fmla="*/ 0 h 21"/>
                                <a:gd name="T8" fmla="*/ 540 w 541"/>
                                <a:gd name="T9" fmla="*/ 0 h 21"/>
                              </a:gdLst>
                              <a:ahLst/>
                              <a:cxnLst>
                                <a:cxn ang="0">
                                  <a:pos x="T0" y="T1"/>
                                </a:cxn>
                                <a:cxn ang="0">
                                  <a:pos x="T2" y="T3"/>
                                </a:cxn>
                                <a:cxn ang="0">
                                  <a:pos x="T4" y="T5"/>
                                </a:cxn>
                                <a:cxn ang="0">
                                  <a:pos x="T6" y="T7"/>
                                </a:cxn>
                                <a:cxn ang="0">
                                  <a:pos x="T8" y="T9"/>
                                </a:cxn>
                              </a:cxnLst>
                              <a:rect l="0" t="0" r="r" b="b"/>
                              <a:pathLst>
                                <a:path w="541" h="21">
                                  <a:moveTo>
                                    <a:pt x="540" y="0"/>
                                  </a:moveTo>
                                  <a:lnTo>
                                    <a:pt x="521" y="19"/>
                                  </a:lnTo>
                                  <a:lnTo>
                                    <a:pt x="10" y="20"/>
                                  </a:lnTo>
                                  <a:lnTo>
                                    <a:pt x="0" y="0"/>
                                  </a:lnTo>
                                  <a:lnTo>
                                    <a:pt x="540"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692" name="Freeform 308"/>
                            <p:cNvSpPr>
                              <a:spLocks/>
                            </p:cNvSpPr>
                            <p:nvPr/>
                          </p:nvSpPr>
                          <p:spPr bwMode="auto">
                            <a:xfrm>
                              <a:off x="2728" y="2989"/>
                              <a:ext cx="54" cy="74"/>
                            </a:xfrm>
                            <a:custGeom>
                              <a:avLst/>
                              <a:gdLst>
                                <a:gd name="T0" fmla="*/ 19 w 54"/>
                                <a:gd name="T1" fmla="*/ 0 h 74"/>
                                <a:gd name="T2" fmla="*/ 53 w 54"/>
                                <a:gd name="T3" fmla="*/ 73 h 74"/>
                                <a:gd name="T4" fmla="*/ 15 w 54"/>
                                <a:gd name="T5" fmla="*/ 54 h 74"/>
                                <a:gd name="T6" fmla="*/ 0 w 54"/>
                                <a:gd name="T7" fmla="*/ 20 h 74"/>
                                <a:gd name="T8" fmla="*/ 19 w 54"/>
                                <a:gd name="T9" fmla="*/ 0 h 74"/>
                              </a:gdLst>
                              <a:ahLst/>
                              <a:cxnLst>
                                <a:cxn ang="0">
                                  <a:pos x="T0" y="T1"/>
                                </a:cxn>
                                <a:cxn ang="0">
                                  <a:pos x="T2" y="T3"/>
                                </a:cxn>
                                <a:cxn ang="0">
                                  <a:pos x="T4" y="T5"/>
                                </a:cxn>
                                <a:cxn ang="0">
                                  <a:pos x="T6" y="T7"/>
                                </a:cxn>
                                <a:cxn ang="0">
                                  <a:pos x="T8" y="T9"/>
                                </a:cxn>
                              </a:cxnLst>
                              <a:rect l="0" t="0" r="r" b="b"/>
                              <a:pathLst>
                                <a:path w="54" h="74">
                                  <a:moveTo>
                                    <a:pt x="19" y="0"/>
                                  </a:moveTo>
                                  <a:lnTo>
                                    <a:pt x="53" y="73"/>
                                  </a:lnTo>
                                  <a:lnTo>
                                    <a:pt x="15" y="54"/>
                                  </a:lnTo>
                                  <a:lnTo>
                                    <a:pt x="0" y="20"/>
                                  </a:lnTo>
                                  <a:lnTo>
                                    <a:pt x="19" y="0"/>
                                  </a:lnTo>
                                </a:path>
                              </a:pathLst>
                            </a:custGeom>
                            <a:solidFill>
                              <a:srgbClr val="9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693" name="Freeform 309"/>
                            <p:cNvSpPr>
                              <a:spLocks/>
                            </p:cNvSpPr>
                            <p:nvPr/>
                          </p:nvSpPr>
                          <p:spPr bwMode="auto">
                            <a:xfrm>
                              <a:off x="2234" y="3043"/>
                              <a:ext cx="549" cy="23"/>
                            </a:xfrm>
                            <a:custGeom>
                              <a:avLst/>
                              <a:gdLst>
                                <a:gd name="T0" fmla="*/ 547 w 548"/>
                                <a:gd name="T1" fmla="*/ 19 h 23"/>
                                <a:gd name="T2" fmla="*/ 507 w 548"/>
                                <a:gd name="T3" fmla="*/ 0 h 23"/>
                                <a:gd name="T4" fmla="*/ 0 w 548"/>
                                <a:gd name="T5" fmla="*/ 0 h 23"/>
                                <a:gd name="T6" fmla="*/ 10 w 548"/>
                                <a:gd name="T7" fmla="*/ 22 h 23"/>
                                <a:gd name="T8" fmla="*/ 547 w 548"/>
                                <a:gd name="T9" fmla="*/ 19 h 23"/>
                              </a:gdLst>
                              <a:ahLst/>
                              <a:cxnLst>
                                <a:cxn ang="0">
                                  <a:pos x="T0" y="T1"/>
                                </a:cxn>
                                <a:cxn ang="0">
                                  <a:pos x="T2" y="T3"/>
                                </a:cxn>
                                <a:cxn ang="0">
                                  <a:pos x="T4" y="T5"/>
                                </a:cxn>
                                <a:cxn ang="0">
                                  <a:pos x="T6" y="T7"/>
                                </a:cxn>
                                <a:cxn ang="0">
                                  <a:pos x="T8" y="T9"/>
                                </a:cxn>
                              </a:cxnLst>
                              <a:rect l="0" t="0" r="r" b="b"/>
                              <a:pathLst>
                                <a:path w="548" h="23">
                                  <a:moveTo>
                                    <a:pt x="547" y="19"/>
                                  </a:moveTo>
                                  <a:lnTo>
                                    <a:pt x="507" y="0"/>
                                  </a:lnTo>
                                  <a:lnTo>
                                    <a:pt x="0" y="0"/>
                                  </a:lnTo>
                                  <a:lnTo>
                                    <a:pt x="10" y="22"/>
                                  </a:lnTo>
                                  <a:lnTo>
                                    <a:pt x="547" y="1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694" name="Freeform 310"/>
                            <p:cNvSpPr>
                              <a:spLocks/>
                            </p:cNvSpPr>
                            <p:nvPr/>
                          </p:nvSpPr>
                          <p:spPr bwMode="auto">
                            <a:xfrm>
                              <a:off x="2216" y="3010"/>
                              <a:ext cx="528" cy="35"/>
                            </a:xfrm>
                            <a:custGeom>
                              <a:avLst/>
                              <a:gdLst>
                                <a:gd name="T0" fmla="*/ 0 w 527"/>
                                <a:gd name="T1" fmla="*/ 0 h 35"/>
                                <a:gd name="T2" fmla="*/ 511 w 527"/>
                                <a:gd name="T3" fmla="*/ 0 h 35"/>
                                <a:gd name="T4" fmla="*/ 526 w 527"/>
                                <a:gd name="T5" fmla="*/ 34 h 35"/>
                                <a:gd name="T6" fmla="*/ 18 w 527"/>
                                <a:gd name="T7" fmla="*/ 34 h 35"/>
                                <a:gd name="T8" fmla="*/ 0 w 527"/>
                                <a:gd name="T9" fmla="*/ 0 h 35"/>
                              </a:gdLst>
                              <a:ahLst/>
                              <a:cxnLst>
                                <a:cxn ang="0">
                                  <a:pos x="T0" y="T1"/>
                                </a:cxn>
                                <a:cxn ang="0">
                                  <a:pos x="T2" y="T3"/>
                                </a:cxn>
                                <a:cxn ang="0">
                                  <a:pos x="T4" y="T5"/>
                                </a:cxn>
                                <a:cxn ang="0">
                                  <a:pos x="T6" y="T7"/>
                                </a:cxn>
                                <a:cxn ang="0">
                                  <a:pos x="T8" y="T9"/>
                                </a:cxn>
                              </a:cxnLst>
                              <a:rect l="0" t="0" r="r" b="b"/>
                              <a:pathLst>
                                <a:path w="527" h="35">
                                  <a:moveTo>
                                    <a:pt x="0" y="0"/>
                                  </a:moveTo>
                                  <a:lnTo>
                                    <a:pt x="511" y="0"/>
                                  </a:lnTo>
                                  <a:lnTo>
                                    <a:pt x="526" y="34"/>
                                  </a:lnTo>
                                  <a:lnTo>
                                    <a:pt x="18" y="34"/>
                                  </a:lnTo>
                                  <a:lnTo>
                                    <a:pt x="0" y="0"/>
                                  </a:lnTo>
                                </a:path>
                              </a:pathLst>
                            </a:custGeom>
                            <a:solidFill>
                              <a:srgbClr val="DFD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695" name="Freeform 311"/>
                          <p:cNvSpPr>
                            <a:spLocks/>
                          </p:cNvSpPr>
                          <p:nvPr/>
                        </p:nvSpPr>
                        <p:spPr bwMode="auto">
                          <a:xfrm>
                            <a:off x="2161" y="3149"/>
                            <a:ext cx="1050" cy="653"/>
                          </a:xfrm>
                          <a:custGeom>
                            <a:avLst/>
                            <a:gdLst>
                              <a:gd name="T0" fmla="*/ 744 w 1050"/>
                              <a:gd name="T1" fmla="*/ 0 h 654"/>
                              <a:gd name="T2" fmla="*/ 0 w 1050"/>
                              <a:gd name="T3" fmla="*/ 23 h 654"/>
                              <a:gd name="T4" fmla="*/ 279 w 1050"/>
                              <a:gd name="T5" fmla="*/ 653 h 654"/>
                              <a:gd name="T6" fmla="*/ 1049 w 1050"/>
                              <a:gd name="T7" fmla="*/ 583 h 654"/>
                              <a:gd name="T8" fmla="*/ 744 w 1050"/>
                              <a:gd name="T9" fmla="*/ 0 h 654"/>
                            </a:gdLst>
                            <a:ahLst/>
                            <a:cxnLst>
                              <a:cxn ang="0">
                                <a:pos x="T0" y="T1"/>
                              </a:cxn>
                              <a:cxn ang="0">
                                <a:pos x="T2" y="T3"/>
                              </a:cxn>
                              <a:cxn ang="0">
                                <a:pos x="T4" y="T5"/>
                              </a:cxn>
                              <a:cxn ang="0">
                                <a:pos x="T6" y="T7"/>
                              </a:cxn>
                              <a:cxn ang="0">
                                <a:pos x="T8" y="T9"/>
                              </a:cxn>
                            </a:cxnLst>
                            <a:rect l="0" t="0" r="r" b="b"/>
                            <a:pathLst>
                              <a:path w="1050" h="654">
                                <a:moveTo>
                                  <a:pt x="744" y="0"/>
                                </a:moveTo>
                                <a:lnTo>
                                  <a:pt x="0" y="23"/>
                                </a:lnTo>
                                <a:lnTo>
                                  <a:pt x="279" y="653"/>
                                </a:lnTo>
                                <a:lnTo>
                                  <a:pt x="1049" y="583"/>
                                </a:lnTo>
                                <a:lnTo>
                                  <a:pt x="744"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826" name="Group 312"/>
                        <p:cNvGrpSpPr>
                          <a:grpSpLocks/>
                        </p:cNvGrpSpPr>
                        <p:nvPr/>
                      </p:nvGrpSpPr>
                      <p:grpSpPr bwMode="auto">
                        <a:xfrm>
                          <a:off x="2852" y="2959"/>
                          <a:ext cx="360" cy="773"/>
                          <a:chOff x="2852" y="2959"/>
                          <a:chExt cx="360" cy="773"/>
                        </a:xfrm>
                      </p:grpSpPr>
                      <p:sp>
                        <p:nvSpPr>
                          <p:cNvPr id="144697" name="Freeform 313"/>
                          <p:cNvSpPr>
                            <a:spLocks/>
                          </p:cNvSpPr>
                          <p:nvPr/>
                        </p:nvSpPr>
                        <p:spPr bwMode="auto">
                          <a:xfrm>
                            <a:off x="2905" y="3119"/>
                            <a:ext cx="306" cy="613"/>
                          </a:xfrm>
                          <a:custGeom>
                            <a:avLst/>
                            <a:gdLst>
                              <a:gd name="T0" fmla="*/ 24 w 307"/>
                              <a:gd name="T1" fmla="*/ 0 h 614"/>
                              <a:gd name="T2" fmla="*/ 0 w 307"/>
                              <a:gd name="T3" fmla="*/ 29 h 614"/>
                              <a:gd name="T4" fmla="*/ 306 w 307"/>
                              <a:gd name="T5" fmla="*/ 613 h 614"/>
                              <a:gd name="T6" fmla="*/ 24 w 307"/>
                              <a:gd name="T7" fmla="*/ 0 h 614"/>
                            </a:gdLst>
                            <a:ahLst/>
                            <a:cxnLst>
                              <a:cxn ang="0">
                                <a:pos x="T0" y="T1"/>
                              </a:cxn>
                              <a:cxn ang="0">
                                <a:pos x="T2" y="T3"/>
                              </a:cxn>
                              <a:cxn ang="0">
                                <a:pos x="T4" y="T5"/>
                              </a:cxn>
                              <a:cxn ang="0">
                                <a:pos x="T6" y="T7"/>
                              </a:cxn>
                            </a:cxnLst>
                            <a:rect l="0" t="0" r="r" b="b"/>
                            <a:pathLst>
                              <a:path w="307" h="614">
                                <a:moveTo>
                                  <a:pt x="24" y="0"/>
                                </a:moveTo>
                                <a:lnTo>
                                  <a:pt x="0" y="29"/>
                                </a:lnTo>
                                <a:lnTo>
                                  <a:pt x="306" y="613"/>
                                </a:lnTo>
                                <a:lnTo>
                                  <a:pt x="24"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698" name="Freeform 314"/>
                          <p:cNvSpPr>
                            <a:spLocks/>
                          </p:cNvSpPr>
                          <p:nvPr/>
                        </p:nvSpPr>
                        <p:spPr bwMode="auto">
                          <a:xfrm>
                            <a:off x="2852" y="2960"/>
                            <a:ext cx="78" cy="160"/>
                          </a:xfrm>
                          <a:custGeom>
                            <a:avLst/>
                            <a:gdLst>
                              <a:gd name="T0" fmla="*/ 0 w 78"/>
                              <a:gd name="T1" fmla="*/ 0 h 160"/>
                              <a:gd name="T2" fmla="*/ 77 w 78"/>
                              <a:gd name="T3" fmla="*/ 159 h 160"/>
                            </a:gdLst>
                            <a:ahLst/>
                            <a:cxnLst>
                              <a:cxn ang="0">
                                <a:pos x="T0" y="T1"/>
                              </a:cxn>
                              <a:cxn ang="0">
                                <a:pos x="T2" y="T3"/>
                              </a:cxn>
                            </a:cxnLst>
                            <a:rect l="0" t="0" r="r" b="b"/>
                            <a:pathLst>
                              <a:path w="78" h="160">
                                <a:moveTo>
                                  <a:pt x="0" y="0"/>
                                </a:moveTo>
                                <a:lnTo>
                                  <a:pt x="77" y="15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4638" name="Group 315"/>
                      <p:cNvGrpSpPr>
                        <a:grpSpLocks/>
                      </p:cNvGrpSpPr>
                      <p:nvPr/>
                    </p:nvGrpSpPr>
                    <p:grpSpPr bwMode="auto">
                      <a:xfrm>
                        <a:off x="2242" y="3214"/>
                        <a:ext cx="493" cy="514"/>
                        <a:chOff x="2242" y="3214"/>
                        <a:chExt cx="493" cy="514"/>
                      </a:xfrm>
                    </p:grpSpPr>
                    <p:grpSp>
                      <p:nvGrpSpPr>
                        <p:cNvPr id="24691" name="Group 316"/>
                        <p:cNvGrpSpPr>
                          <a:grpSpLocks/>
                        </p:cNvGrpSpPr>
                        <p:nvPr/>
                      </p:nvGrpSpPr>
                      <p:grpSpPr bwMode="auto">
                        <a:xfrm>
                          <a:off x="2377" y="3214"/>
                          <a:ext cx="358" cy="504"/>
                          <a:chOff x="2377" y="3214"/>
                          <a:chExt cx="358" cy="504"/>
                        </a:xfrm>
                      </p:grpSpPr>
                      <p:grpSp>
                        <p:nvGrpSpPr>
                          <p:cNvPr id="24757" name="Group 317"/>
                          <p:cNvGrpSpPr>
                            <a:grpSpLocks/>
                          </p:cNvGrpSpPr>
                          <p:nvPr/>
                        </p:nvGrpSpPr>
                        <p:grpSpPr bwMode="auto">
                          <a:xfrm>
                            <a:off x="2377" y="3214"/>
                            <a:ext cx="156" cy="69"/>
                            <a:chOff x="2377" y="3214"/>
                            <a:chExt cx="156" cy="69"/>
                          </a:xfrm>
                        </p:grpSpPr>
                        <p:grpSp>
                          <p:nvGrpSpPr>
                            <p:cNvPr id="24814" name="Group 318"/>
                            <p:cNvGrpSpPr>
                              <a:grpSpLocks/>
                            </p:cNvGrpSpPr>
                            <p:nvPr/>
                          </p:nvGrpSpPr>
                          <p:grpSpPr bwMode="auto">
                            <a:xfrm>
                              <a:off x="2377" y="3214"/>
                              <a:ext cx="156" cy="69"/>
                              <a:chOff x="2377" y="3214"/>
                              <a:chExt cx="156" cy="69"/>
                            </a:xfrm>
                          </p:grpSpPr>
                          <p:sp>
                            <p:nvSpPr>
                              <p:cNvPr id="144703" name="Freeform 319"/>
                              <p:cNvSpPr>
                                <a:spLocks/>
                              </p:cNvSpPr>
                              <p:nvPr/>
                            </p:nvSpPr>
                            <p:spPr bwMode="auto">
                              <a:xfrm>
                                <a:off x="2385" y="3214"/>
                                <a:ext cx="148" cy="55"/>
                              </a:xfrm>
                              <a:custGeom>
                                <a:avLst/>
                                <a:gdLst>
                                  <a:gd name="T0" fmla="*/ 147 w 148"/>
                                  <a:gd name="T1" fmla="*/ 48 h 55"/>
                                  <a:gd name="T2" fmla="*/ 26 w 148"/>
                                  <a:gd name="T3" fmla="*/ 54 h 55"/>
                                  <a:gd name="T4" fmla="*/ 0 w 148"/>
                                  <a:gd name="T5" fmla="*/ 5 h 55"/>
                                  <a:gd name="T6" fmla="*/ 122 w 148"/>
                                  <a:gd name="T7" fmla="*/ 0 h 55"/>
                                  <a:gd name="T8" fmla="*/ 147 w 148"/>
                                  <a:gd name="T9" fmla="*/ 48 h 55"/>
                                </a:gdLst>
                                <a:ahLst/>
                                <a:cxnLst>
                                  <a:cxn ang="0">
                                    <a:pos x="T0" y="T1"/>
                                  </a:cxn>
                                  <a:cxn ang="0">
                                    <a:pos x="T2" y="T3"/>
                                  </a:cxn>
                                  <a:cxn ang="0">
                                    <a:pos x="T4" y="T5"/>
                                  </a:cxn>
                                  <a:cxn ang="0">
                                    <a:pos x="T6" y="T7"/>
                                  </a:cxn>
                                  <a:cxn ang="0">
                                    <a:pos x="T8" y="T9"/>
                                  </a:cxn>
                                </a:cxnLst>
                                <a:rect l="0" t="0" r="r" b="b"/>
                                <a:pathLst>
                                  <a:path w="148" h="55">
                                    <a:moveTo>
                                      <a:pt x="147" y="48"/>
                                    </a:moveTo>
                                    <a:lnTo>
                                      <a:pt x="26" y="54"/>
                                    </a:lnTo>
                                    <a:lnTo>
                                      <a:pt x="0" y="5"/>
                                    </a:lnTo>
                                    <a:lnTo>
                                      <a:pt x="122" y="0"/>
                                    </a:lnTo>
                                    <a:lnTo>
                                      <a:pt x="147"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04" name="Freeform 320"/>
                              <p:cNvSpPr>
                                <a:spLocks/>
                              </p:cNvSpPr>
                              <p:nvPr/>
                            </p:nvSpPr>
                            <p:spPr bwMode="auto">
                              <a:xfrm>
                                <a:off x="2402" y="3263"/>
                                <a:ext cx="130" cy="20"/>
                              </a:xfrm>
                              <a:custGeom>
                                <a:avLst/>
                                <a:gdLst>
                                  <a:gd name="T0" fmla="*/ 130 w 131"/>
                                  <a:gd name="T1" fmla="*/ 0 h 20"/>
                                  <a:gd name="T2" fmla="*/ 119 w 131"/>
                                  <a:gd name="T3" fmla="*/ 13 h 20"/>
                                  <a:gd name="T4" fmla="*/ 0 w 131"/>
                                  <a:gd name="T5" fmla="*/ 19 h 20"/>
                                  <a:gd name="T6" fmla="*/ 9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9"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05" name="Freeform 321"/>
                              <p:cNvSpPr>
                                <a:spLocks/>
                              </p:cNvSpPr>
                              <p:nvPr/>
                            </p:nvSpPr>
                            <p:spPr bwMode="auto">
                              <a:xfrm>
                                <a:off x="2377" y="3219"/>
                                <a:ext cx="35" cy="65"/>
                              </a:xfrm>
                              <a:custGeom>
                                <a:avLst/>
                                <a:gdLst>
                                  <a:gd name="T0" fmla="*/ 34 w 35"/>
                                  <a:gd name="T1" fmla="*/ 49 h 64"/>
                                  <a:gd name="T2" fmla="*/ 25 w 35"/>
                                  <a:gd name="T3" fmla="*/ 63 h 64"/>
                                  <a:gd name="T4" fmla="*/ 0 w 35"/>
                                  <a:gd name="T5" fmla="*/ 14 h 64"/>
                                  <a:gd name="T6" fmla="*/ 8 w 35"/>
                                  <a:gd name="T7" fmla="*/ 0 h 64"/>
                                  <a:gd name="T8" fmla="*/ 34 w 35"/>
                                  <a:gd name="T9" fmla="*/ 49 h 64"/>
                                </a:gdLst>
                                <a:ahLst/>
                                <a:cxnLst>
                                  <a:cxn ang="0">
                                    <a:pos x="T0" y="T1"/>
                                  </a:cxn>
                                  <a:cxn ang="0">
                                    <a:pos x="T2" y="T3"/>
                                  </a:cxn>
                                  <a:cxn ang="0">
                                    <a:pos x="T4" y="T5"/>
                                  </a:cxn>
                                  <a:cxn ang="0">
                                    <a:pos x="T6" y="T7"/>
                                  </a:cxn>
                                  <a:cxn ang="0">
                                    <a:pos x="T8" y="T9"/>
                                  </a:cxn>
                                </a:cxnLst>
                                <a:rect l="0" t="0" r="r" b="b"/>
                                <a:pathLst>
                                  <a:path w="35" h="64">
                                    <a:moveTo>
                                      <a:pt x="34" y="49"/>
                                    </a:moveTo>
                                    <a:lnTo>
                                      <a:pt x="25" y="63"/>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706" name="Freeform 322"/>
                            <p:cNvSpPr>
                              <a:spLocks/>
                            </p:cNvSpPr>
                            <p:nvPr/>
                          </p:nvSpPr>
                          <p:spPr bwMode="auto">
                            <a:xfrm>
                              <a:off x="2480" y="3215"/>
                              <a:ext cx="26" cy="49"/>
                            </a:xfrm>
                            <a:custGeom>
                              <a:avLst/>
                              <a:gdLst>
                                <a:gd name="T0" fmla="*/ 0 w 26"/>
                                <a:gd name="T1" fmla="*/ 0 h 49"/>
                                <a:gd name="T2" fmla="*/ 25 w 26"/>
                                <a:gd name="T3" fmla="*/ 48 h 49"/>
                              </a:gdLst>
                              <a:ahLst/>
                              <a:cxnLst>
                                <a:cxn ang="0">
                                  <a:pos x="T0" y="T1"/>
                                </a:cxn>
                                <a:cxn ang="0">
                                  <a:pos x="T2" y="T3"/>
                                </a:cxn>
                              </a:cxnLst>
                              <a:rect l="0" t="0" r="r" b="b"/>
                              <a:pathLst>
                                <a:path w="26" h="49">
                                  <a:moveTo>
                                    <a:pt x="0" y="0"/>
                                  </a:moveTo>
                                  <a:lnTo>
                                    <a:pt x="25"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07" name="Oval 323"/>
                            <p:cNvSpPr>
                              <a:spLocks noChangeArrowheads="1"/>
                            </p:cNvSpPr>
                            <p:nvPr/>
                          </p:nvSpPr>
                          <p:spPr bwMode="auto">
                            <a:xfrm>
                              <a:off x="2500" y="3227"/>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708" name="Oval 324"/>
                            <p:cNvSpPr>
                              <a:spLocks noChangeArrowheads="1"/>
                            </p:cNvSpPr>
                            <p:nvPr/>
                          </p:nvSpPr>
                          <p:spPr bwMode="auto">
                            <a:xfrm>
                              <a:off x="2510" y="3245"/>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4758" name="Group 325"/>
                          <p:cNvGrpSpPr>
                            <a:grpSpLocks/>
                          </p:cNvGrpSpPr>
                          <p:nvPr/>
                        </p:nvGrpSpPr>
                        <p:grpSpPr bwMode="auto">
                          <a:xfrm>
                            <a:off x="2405" y="3275"/>
                            <a:ext cx="156" cy="70"/>
                            <a:chOff x="2405" y="3275"/>
                            <a:chExt cx="156" cy="70"/>
                          </a:xfrm>
                        </p:grpSpPr>
                        <p:grpSp>
                          <p:nvGrpSpPr>
                            <p:cNvPr id="24807" name="Group 326"/>
                            <p:cNvGrpSpPr>
                              <a:grpSpLocks/>
                            </p:cNvGrpSpPr>
                            <p:nvPr/>
                          </p:nvGrpSpPr>
                          <p:grpSpPr bwMode="auto">
                            <a:xfrm>
                              <a:off x="2405" y="3275"/>
                              <a:ext cx="156" cy="70"/>
                              <a:chOff x="2405" y="3275"/>
                              <a:chExt cx="156" cy="70"/>
                            </a:xfrm>
                          </p:grpSpPr>
                          <p:sp>
                            <p:nvSpPr>
                              <p:cNvPr id="144711" name="Freeform 327"/>
                              <p:cNvSpPr>
                                <a:spLocks/>
                              </p:cNvSpPr>
                              <p:nvPr/>
                            </p:nvSpPr>
                            <p:spPr bwMode="auto">
                              <a:xfrm>
                                <a:off x="2414" y="3275"/>
                                <a:ext cx="147" cy="56"/>
                              </a:xfrm>
                              <a:custGeom>
                                <a:avLst/>
                                <a:gdLst>
                                  <a:gd name="T0" fmla="*/ 146 w 147"/>
                                  <a:gd name="T1" fmla="*/ 49 h 56"/>
                                  <a:gd name="T2" fmla="*/ 26 w 147"/>
                                  <a:gd name="T3" fmla="*/ 55 h 56"/>
                                  <a:gd name="T4" fmla="*/ 0 w 147"/>
                                  <a:gd name="T5" fmla="*/ 6 h 56"/>
                                  <a:gd name="T6" fmla="*/ 121 w 147"/>
                                  <a:gd name="T7" fmla="*/ 0 h 56"/>
                                  <a:gd name="T8" fmla="*/ 146 w 147"/>
                                  <a:gd name="T9" fmla="*/ 49 h 56"/>
                                </a:gdLst>
                                <a:ahLst/>
                                <a:cxnLst>
                                  <a:cxn ang="0">
                                    <a:pos x="T0" y="T1"/>
                                  </a:cxn>
                                  <a:cxn ang="0">
                                    <a:pos x="T2" y="T3"/>
                                  </a:cxn>
                                  <a:cxn ang="0">
                                    <a:pos x="T4" y="T5"/>
                                  </a:cxn>
                                  <a:cxn ang="0">
                                    <a:pos x="T6" y="T7"/>
                                  </a:cxn>
                                  <a:cxn ang="0">
                                    <a:pos x="T8" y="T9"/>
                                  </a:cxn>
                                </a:cxnLst>
                                <a:rect l="0" t="0" r="r" b="b"/>
                                <a:pathLst>
                                  <a:path w="147" h="56">
                                    <a:moveTo>
                                      <a:pt x="146" y="49"/>
                                    </a:moveTo>
                                    <a:lnTo>
                                      <a:pt x="26" y="55"/>
                                    </a:lnTo>
                                    <a:lnTo>
                                      <a:pt x="0" y="6"/>
                                    </a:lnTo>
                                    <a:lnTo>
                                      <a:pt x="121" y="0"/>
                                    </a:lnTo>
                                    <a:lnTo>
                                      <a:pt x="146"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12" name="Freeform 328"/>
                              <p:cNvSpPr>
                                <a:spLocks/>
                              </p:cNvSpPr>
                              <p:nvPr/>
                            </p:nvSpPr>
                            <p:spPr bwMode="auto">
                              <a:xfrm>
                                <a:off x="2430" y="3324"/>
                                <a:ext cx="130" cy="21"/>
                              </a:xfrm>
                              <a:custGeom>
                                <a:avLst/>
                                <a:gdLst>
                                  <a:gd name="T0" fmla="*/ 130 w 131"/>
                                  <a:gd name="T1" fmla="*/ 0 h 21"/>
                                  <a:gd name="T2" fmla="*/ 119 w 131"/>
                                  <a:gd name="T3" fmla="*/ 13 h 21"/>
                                  <a:gd name="T4" fmla="*/ 0 w 131"/>
                                  <a:gd name="T5" fmla="*/ 20 h 21"/>
                                  <a:gd name="T6" fmla="*/ 10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10"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13" name="Freeform 329"/>
                              <p:cNvSpPr>
                                <a:spLocks/>
                              </p:cNvSpPr>
                              <p:nvPr/>
                            </p:nvSpPr>
                            <p:spPr bwMode="auto">
                              <a:xfrm>
                                <a:off x="2405" y="3280"/>
                                <a:ext cx="36" cy="66"/>
                              </a:xfrm>
                              <a:custGeom>
                                <a:avLst/>
                                <a:gdLst>
                                  <a:gd name="T0" fmla="*/ 35 w 36"/>
                                  <a:gd name="T1" fmla="*/ 49 h 65"/>
                                  <a:gd name="T2" fmla="*/ 25 w 36"/>
                                  <a:gd name="T3" fmla="*/ 64 h 65"/>
                                  <a:gd name="T4" fmla="*/ 0 w 36"/>
                                  <a:gd name="T5" fmla="*/ 14 h 65"/>
                                  <a:gd name="T6" fmla="*/ 9 w 36"/>
                                  <a:gd name="T7" fmla="*/ 0 h 65"/>
                                  <a:gd name="T8" fmla="*/ 35 w 36"/>
                                  <a:gd name="T9" fmla="*/ 49 h 65"/>
                                </a:gdLst>
                                <a:ahLst/>
                                <a:cxnLst>
                                  <a:cxn ang="0">
                                    <a:pos x="T0" y="T1"/>
                                  </a:cxn>
                                  <a:cxn ang="0">
                                    <a:pos x="T2" y="T3"/>
                                  </a:cxn>
                                  <a:cxn ang="0">
                                    <a:pos x="T4" y="T5"/>
                                  </a:cxn>
                                  <a:cxn ang="0">
                                    <a:pos x="T6" y="T7"/>
                                  </a:cxn>
                                  <a:cxn ang="0">
                                    <a:pos x="T8" y="T9"/>
                                  </a:cxn>
                                </a:cxnLst>
                                <a:rect l="0" t="0" r="r" b="b"/>
                                <a:pathLst>
                                  <a:path w="36" h="65">
                                    <a:moveTo>
                                      <a:pt x="35" y="49"/>
                                    </a:moveTo>
                                    <a:lnTo>
                                      <a:pt x="25" y="64"/>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714" name="Freeform 330"/>
                            <p:cNvSpPr>
                              <a:spLocks/>
                            </p:cNvSpPr>
                            <p:nvPr/>
                          </p:nvSpPr>
                          <p:spPr bwMode="auto">
                            <a:xfrm>
                              <a:off x="2509" y="3277"/>
                              <a:ext cx="25" cy="48"/>
                            </a:xfrm>
                            <a:custGeom>
                              <a:avLst/>
                              <a:gdLst>
                                <a:gd name="T0" fmla="*/ 0 w 25"/>
                                <a:gd name="T1" fmla="*/ 0 h 48"/>
                                <a:gd name="T2" fmla="*/ 24 w 25"/>
                                <a:gd name="T3" fmla="*/ 47 h 48"/>
                              </a:gdLst>
                              <a:ahLst/>
                              <a:cxnLst>
                                <a:cxn ang="0">
                                  <a:pos x="T0" y="T1"/>
                                </a:cxn>
                                <a:cxn ang="0">
                                  <a:pos x="T2" y="T3"/>
                                </a:cxn>
                              </a:cxnLst>
                              <a:rect l="0" t="0" r="r" b="b"/>
                              <a:pathLst>
                                <a:path w="25" h="48">
                                  <a:moveTo>
                                    <a:pt x="0" y="0"/>
                                  </a:moveTo>
                                  <a:lnTo>
                                    <a:pt x="24"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15" name="Oval 331"/>
                            <p:cNvSpPr>
                              <a:spLocks noChangeArrowheads="1"/>
                            </p:cNvSpPr>
                            <p:nvPr/>
                          </p:nvSpPr>
                          <p:spPr bwMode="auto">
                            <a:xfrm>
                              <a:off x="2528" y="3288"/>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716" name="Oval 332"/>
                            <p:cNvSpPr>
                              <a:spLocks noChangeArrowheads="1"/>
                            </p:cNvSpPr>
                            <p:nvPr/>
                          </p:nvSpPr>
                          <p:spPr bwMode="auto">
                            <a:xfrm>
                              <a:off x="2539" y="3306"/>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4759" name="Group 333"/>
                          <p:cNvGrpSpPr>
                            <a:grpSpLocks/>
                          </p:cNvGrpSpPr>
                          <p:nvPr/>
                        </p:nvGrpSpPr>
                        <p:grpSpPr bwMode="auto">
                          <a:xfrm>
                            <a:off x="2435" y="3338"/>
                            <a:ext cx="156" cy="70"/>
                            <a:chOff x="2435" y="3338"/>
                            <a:chExt cx="156" cy="70"/>
                          </a:xfrm>
                        </p:grpSpPr>
                        <p:grpSp>
                          <p:nvGrpSpPr>
                            <p:cNvPr id="24800" name="Group 334"/>
                            <p:cNvGrpSpPr>
                              <a:grpSpLocks/>
                            </p:cNvGrpSpPr>
                            <p:nvPr/>
                          </p:nvGrpSpPr>
                          <p:grpSpPr bwMode="auto">
                            <a:xfrm>
                              <a:off x="2435" y="3338"/>
                              <a:ext cx="156" cy="70"/>
                              <a:chOff x="2435" y="3338"/>
                              <a:chExt cx="156" cy="70"/>
                            </a:xfrm>
                          </p:grpSpPr>
                          <p:sp>
                            <p:nvSpPr>
                              <p:cNvPr id="144719" name="Freeform 335"/>
                              <p:cNvSpPr>
                                <a:spLocks/>
                              </p:cNvSpPr>
                              <p:nvPr/>
                            </p:nvSpPr>
                            <p:spPr bwMode="auto">
                              <a:xfrm>
                                <a:off x="2444" y="3339"/>
                                <a:ext cx="147" cy="56"/>
                              </a:xfrm>
                              <a:custGeom>
                                <a:avLst/>
                                <a:gdLst>
                                  <a:gd name="T0" fmla="*/ 146 w 147"/>
                                  <a:gd name="T1" fmla="*/ 49 h 56"/>
                                  <a:gd name="T2" fmla="*/ 26 w 147"/>
                                  <a:gd name="T3" fmla="*/ 55 h 56"/>
                                  <a:gd name="T4" fmla="*/ 0 w 147"/>
                                  <a:gd name="T5" fmla="*/ 6 h 56"/>
                                  <a:gd name="T6" fmla="*/ 121 w 147"/>
                                  <a:gd name="T7" fmla="*/ 0 h 56"/>
                                  <a:gd name="T8" fmla="*/ 146 w 147"/>
                                  <a:gd name="T9" fmla="*/ 49 h 56"/>
                                </a:gdLst>
                                <a:ahLst/>
                                <a:cxnLst>
                                  <a:cxn ang="0">
                                    <a:pos x="T0" y="T1"/>
                                  </a:cxn>
                                  <a:cxn ang="0">
                                    <a:pos x="T2" y="T3"/>
                                  </a:cxn>
                                  <a:cxn ang="0">
                                    <a:pos x="T4" y="T5"/>
                                  </a:cxn>
                                  <a:cxn ang="0">
                                    <a:pos x="T6" y="T7"/>
                                  </a:cxn>
                                  <a:cxn ang="0">
                                    <a:pos x="T8" y="T9"/>
                                  </a:cxn>
                                </a:cxnLst>
                                <a:rect l="0" t="0" r="r" b="b"/>
                                <a:pathLst>
                                  <a:path w="147" h="56">
                                    <a:moveTo>
                                      <a:pt x="146" y="49"/>
                                    </a:moveTo>
                                    <a:lnTo>
                                      <a:pt x="26" y="55"/>
                                    </a:lnTo>
                                    <a:lnTo>
                                      <a:pt x="0" y="6"/>
                                    </a:lnTo>
                                    <a:lnTo>
                                      <a:pt x="121" y="0"/>
                                    </a:lnTo>
                                    <a:lnTo>
                                      <a:pt x="146"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20" name="Freeform 336"/>
                              <p:cNvSpPr>
                                <a:spLocks/>
                              </p:cNvSpPr>
                              <p:nvPr/>
                            </p:nvSpPr>
                            <p:spPr bwMode="auto">
                              <a:xfrm>
                                <a:off x="2460" y="3387"/>
                                <a:ext cx="130" cy="21"/>
                              </a:xfrm>
                              <a:custGeom>
                                <a:avLst/>
                                <a:gdLst>
                                  <a:gd name="T0" fmla="*/ 130 w 131"/>
                                  <a:gd name="T1" fmla="*/ 0 h 21"/>
                                  <a:gd name="T2" fmla="*/ 119 w 131"/>
                                  <a:gd name="T3" fmla="*/ 13 h 21"/>
                                  <a:gd name="T4" fmla="*/ 0 w 131"/>
                                  <a:gd name="T5" fmla="*/ 20 h 21"/>
                                  <a:gd name="T6" fmla="*/ 10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10"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21" name="Freeform 337"/>
                              <p:cNvSpPr>
                                <a:spLocks/>
                              </p:cNvSpPr>
                              <p:nvPr/>
                            </p:nvSpPr>
                            <p:spPr bwMode="auto">
                              <a:xfrm>
                                <a:off x="2435" y="3343"/>
                                <a:ext cx="36" cy="65"/>
                              </a:xfrm>
                              <a:custGeom>
                                <a:avLst/>
                                <a:gdLst>
                                  <a:gd name="T0" fmla="*/ 35 w 36"/>
                                  <a:gd name="T1" fmla="*/ 49 h 65"/>
                                  <a:gd name="T2" fmla="*/ 25 w 36"/>
                                  <a:gd name="T3" fmla="*/ 64 h 65"/>
                                  <a:gd name="T4" fmla="*/ 0 w 36"/>
                                  <a:gd name="T5" fmla="*/ 14 h 65"/>
                                  <a:gd name="T6" fmla="*/ 9 w 36"/>
                                  <a:gd name="T7" fmla="*/ 0 h 65"/>
                                  <a:gd name="T8" fmla="*/ 35 w 36"/>
                                  <a:gd name="T9" fmla="*/ 49 h 65"/>
                                </a:gdLst>
                                <a:ahLst/>
                                <a:cxnLst>
                                  <a:cxn ang="0">
                                    <a:pos x="T0" y="T1"/>
                                  </a:cxn>
                                  <a:cxn ang="0">
                                    <a:pos x="T2" y="T3"/>
                                  </a:cxn>
                                  <a:cxn ang="0">
                                    <a:pos x="T4" y="T5"/>
                                  </a:cxn>
                                  <a:cxn ang="0">
                                    <a:pos x="T6" y="T7"/>
                                  </a:cxn>
                                  <a:cxn ang="0">
                                    <a:pos x="T8" y="T9"/>
                                  </a:cxn>
                                </a:cxnLst>
                                <a:rect l="0" t="0" r="r" b="b"/>
                                <a:pathLst>
                                  <a:path w="36" h="65">
                                    <a:moveTo>
                                      <a:pt x="35" y="49"/>
                                    </a:moveTo>
                                    <a:lnTo>
                                      <a:pt x="25" y="64"/>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722" name="Freeform 338"/>
                            <p:cNvSpPr>
                              <a:spLocks/>
                            </p:cNvSpPr>
                            <p:nvPr/>
                          </p:nvSpPr>
                          <p:spPr bwMode="auto">
                            <a:xfrm>
                              <a:off x="2539" y="3341"/>
                              <a:ext cx="25" cy="47"/>
                            </a:xfrm>
                            <a:custGeom>
                              <a:avLst/>
                              <a:gdLst>
                                <a:gd name="T0" fmla="*/ 0 w 25"/>
                                <a:gd name="T1" fmla="*/ 0 h 48"/>
                                <a:gd name="T2" fmla="*/ 24 w 25"/>
                                <a:gd name="T3" fmla="*/ 47 h 48"/>
                              </a:gdLst>
                              <a:ahLst/>
                              <a:cxnLst>
                                <a:cxn ang="0">
                                  <a:pos x="T0" y="T1"/>
                                </a:cxn>
                                <a:cxn ang="0">
                                  <a:pos x="T2" y="T3"/>
                                </a:cxn>
                              </a:cxnLst>
                              <a:rect l="0" t="0" r="r" b="b"/>
                              <a:pathLst>
                                <a:path w="25" h="48">
                                  <a:moveTo>
                                    <a:pt x="0" y="0"/>
                                  </a:moveTo>
                                  <a:lnTo>
                                    <a:pt x="24"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23" name="Oval 339"/>
                            <p:cNvSpPr>
                              <a:spLocks noChangeArrowheads="1"/>
                            </p:cNvSpPr>
                            <p:nvPr/>
                          </p:nvSpPr>
                          <p:spPr bwMode="auto">
                            <a:xfrm>
                              <a:off x="2558" y="3351"/>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724" name="Oval 340"/>
                            <p:cNvSpPr>
                              <a:spLocks noChangeArrowheads="1"/>
                            </p:cNvSpPr>
                            <p:nvPr/>
                          </p:nvSpPr>
                          <p:spPr bwMode="auto">
                            <a:xfrm>
                              <a:off x="2568" y="3369"/>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4760" name="Group 341"/>
                          <p:cNvGrpSpPr>
                            <a:grpSpLocks/>
                          </p:cNvGrpSpPr>
                          <p:nvPr/>
                        </p:nvGrpSpPr>
                        <p:grpSpPr bwMode="auto">
                          <a:xfrm>
                            <a:off x="2464" y="3400"/>
                            <a:ext cx="156" cy="69"/>
                            <a:chOff x="2464" y="3400"/>
                            <a:chExt cx="156" cy="69"/>
                          </a:xfrm>
                        </p:grpSpPr>
                        <p:grpSp>
                          <p:nvGrpSpPr>
                            <p:cNvPr id="24793" name="Group 342"/>
                            <p:cNvGrpSpPr>
                              <a:grpSpLocks/>
                            </p:cNvGrpSpPr>
                            <p:nvPr/>
                          </p:nvGrpSpPr>
                          <p:grpSpPr bwMode="auto">
                            <a:xfrm>
                              <a:off x="2464" y="3400"/>
                              <a:ext cx="156" cy="69"/>
                              <a:chOff x="2464" y="3400"/>
                              <a:chExt cx="156" cy="69"/>
                            </a:xfrm>
                          </p:grpSpPr>
                          <p:sp>
                            <p:nvSpPr>
                              <p:cNvPr id="144727" name="Freeform 343"/>
                              <p:cNvSpPr>
                                <a:spLocks/>
                              </p:cNvSpPr>
                              <p:nvPr/>
                            </p:nvSpPr>
                            <p:spPr bwMode="auto">
                              <a:xfrm>
                                <a:off x="2472" y="3400"/>
                                <a:ext cx="148" cy="55"/>
                              </a:xfrm>
                              <a:custGeom>
                                <a:avLst/>
                                <a:gdLst>
                                  <a:gd name="T0" fmla="*/ 147 w 148"/>
                                  <a:gd name="T1" fmla="*/ 48 h 55"/>
                                  <a:gd name="T2" fmla="*/ 26 w 148"/>
                                  <a:gd name="T3" fmla="*/ 54 h 55"/>
                                  <a:gd name="T4" fmla="*/ 0 w 148"/>
                                  <a:gd name="T5" fmla="*/ 5 h 55"/>
                                  <a:gd name="T6" fmla="*/ 122 w 148"/>
                                  <a:gd name="T7" fmla="*/ 0 h 55"/>
                                  <a:gd name="T8" fmla="*/ 147 w 148"/>
                                  <a:gd name="T9" fmla="*/ 48 h 55"/>
                                </a:gdLst>
                                <a:ahLst/>
                                <a:cxnLst>
                                  <a:cxn ang="0">
                                    <a:pos x="T0" y="T1"/>
                                  </a:cxn>
                                  <a:cxn ang="0">
                                    <a:pos x="T2" y="T3"/>
                                  </a:cxn>
                                  <a:cxn ang="0">
                                    <a:pos x="T4" y="T5"/>
                                  </a:cxn>
                                  <a:cxn ang="0">
                                    <a:pos x="T6" y="T7"/>
                                  </a:cxn>
                                  <a:cxn ang="0">
                                    <a:pos x="T8" y="T9"/>
                                  </a:cxn>
                                </a:cxnLst>
                                <a:rect l="0" t="0" r="r" b="b"/>
                                <a:pathLst>
                                  <a:path w="148" h="55">
                                    <a:moveTo>
                                      <a:pt x="147" y="48"/>
                                    </a:moveTo>
                                    <a:lnTo>
                                      <a:pt x="26" y="54"/>
                                    </a:lnTo>
                                    <a:lnTo>
                                      <a:pt x="0" y="5"/>
                                    </a:lnTo>
                                    <a:lnTo>
                                      <a:pt x="122" y="0"/>
                                    </a:lnTo>
                                    <a:lnTo>
                                      <a:pt x="147"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28" name="Freeform 344"/>
                              <p:cNvSpPr>
                                <a:spLocks/>
                              </p:cNvSpPr>
                              <p:nvPr/>
                            </p:nvSpPr>
                            <p:spPr bwMode="auto">
                              <a:xfrm>
                                <a:off x="2489" y="3449"/>
                                <a:ext cx="130" cy="21"/>
                              </a:xfrm>
                              <a:custGeom>
                                <a:avLst/>
                                <a:gdLst>
                                  <a:gd name="T0" fmla="*/ 130 w 131"/>
                                  <a:gd name="T1" fmla="*/ 0 h 21"/>
                                  <a:gd name="T2" fmla="*/ 119 w 131"/>
                                  <a:gd name="T3" fmla="*/ 13 h 21"/>
                                  <a:gd name="T4" fmla="*/ 0 w 131"/>
                                  <a:gd name="T5" fmla="*/ 20 h 21"/>
                                  <a:gd name="T6" fmla="*/ 9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9"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29" name="Freeform 345"/>
                              <p:cNvSpPr>
                                <a:spLocks/>
                              </p:cNvSpPr>
                              <p:nvPr/>
                            </p:nvSpPr>
                            <p:spPr bwMode="auto">
                              <a:xfrm>
                                <a:off x="2464" y="3405"/>
                                <a:ext cx="35" cy="65"/>
                              </a:xfrm>
                              <a:custGeom>
                                <a:avLst/>
                                <a:gdLst>
                                  <a:gd name="T0" fmla="*/ 34 w 35"/>
                                  <a:gd name="T1" fmla="*/ 48 h 64"/>
                                  <a:gd name="T2" fmla="*/ 25 w 35"/>
                                  <a:gd name="T3" fmla="*/ 63 h 64"/>
                                  <a:gd name="T4" fmla="*/ 0 w 35"/>
                                  <a:gd name="T5" fmla="*/ 14 h 64"/>
                                  <a:gd name="T6" fmla="*/ 8 w 35"/>
                                  <a:gd name="T7" fmla="*/ 0 h 64"/>
                                  <a:gd name="T8" fmla="*/ 34 w 35"/>
                                  <a:gd name="T9" fmla="*/ 48 h 64"/>
                                </a:gdLst>
                                <a:ahLst/>
                                <a:cxnLst>
                                  <a:cxn ang="0">
                                    <a:pos x="T0" y="T1"/>
                                  </a:cxn>
                                  <a:cxn ang="0">
                                    <a:pos x="T2" y="T3"/>
                                  </a:cxn>
                                  <a:cxn ang="0">
                                    <a:pos x="T4" y="T5"/>
                                  </a:cxn>
                                  <a:cxn ang="0">
                                    <a:pos x="T6" y="T7"/>
                                  </a:cxn>
                                  <a:cxn ang="0">
                                    <a:pos x="T8" y="T9"/>
                                  </a:cxn>
                                </a:cxnLst>
                                <a:rect l="0" t="0" r="r" b="b"/>
                                <a:pathLst>
                                  <a:path w="35" h="64">
                                    <a:moveTo>
                                      <a:pt x="34" y="48"/>
                                    </a:moveTo>
                                    <a:lnTo>
                                      <a:pt x="25" y="63"/>
                                    </a:lnTo>
                                    <a:lnTo>
                                      <a:pt x="0" y="14"/>
                                    </a:lnTo>
                                    <a:lnTo>
                                      <a:pt x="8" y="0"/>
                                    </a:lnTo>
                                    <a:lnTo>
                                      <a:pt x="34" y="48"/>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730" name="Freeform 346"/>
                            <p:cNvSpPr>
                              <a:spLocks/>
                            </p:cNvSpPr>
                            <p:nvPr/>
                          </p:nvSpPr>
                          <p:spPr bwMode="auto">
                            <a:xfrm>
                              <a:off x="2567" y="3401"/>
                              <a:ext cx="26" cy="48"/>
                            </a:xfrm>
                            <a:custGeom>
                              <a:avLst/>
                              <a:gdLst>
                                <a:gd name="T0" fmla="*/ 0 w 26"/>
                                <a:gd name="T1" fmla="*/ 0 h 48"/>
                                <a:gd name="T2" fmla="*/ 25 w 26"/>
                                <a:gd name="T3" fmla="*/ 47 h 48"/>
                              </a:gdLst>
                              <a:ahLst/>
                              <a:cxnLst>
                                <a:cxn ang="0">
                                  <a:pos x="T0" y="T1"/>
                                </a:cxn>
                                <a:cxn ang="0">
                                  <a:pos x="T2" y="T3"/>
                                </a:cxn>
                              </a:cxnLst>
                              <a:rect l="0" t="0" r="r" b="b"/>
                              <a:pathLst>
                                <a:path w="26" h="48">
                                  <a:moveTo>
                                    <a:pt x="0" y="0"/>
                                  </a:moveTo>
                                  <a:lnTo>
                                    <a:pt x="25"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31" name="Oval 347"/>
                            <p:cNvSpPr>
                              <a:spLocks noChangeArrowheads="1"/>
                            </p:cNvSpPr>
                            <p:nvPr/>
                          </p:nvSpPr>
                          <p:spPr bwMode="auto">
                            <a:xfrm>
                              <a:off x="2587" y="3413"/>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732" name="Oval 348"/>
                            <p:cNvSpPr>
                              <a:spLocks noChangeArrowheads="1"/>
                            </p:cNvSpPr>
                            <p:nvPr/>
                          </p:nvSpPr>
                          <p:spPr bwMode="auto">
                            <a:xfrm>
                              <a:off x="2596" y="3431"/>
                              <a:ext cx="6"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4761" name="Group 349"/>
                          <p:cNvGrpSpPr>
                            <a:grpSpLocks/>
                          </p:cNvGrpSpPr>
                          <p:nvPr/>
                        </p:nvGrpSpPr>
                        <p:grpSpPr bwMode="auto">
                          <a:xfrm>
                            <a:off x="2492" y="3461"/>
                            <a:ext cx="156" cy="69"/>
                            <a:chOff x="2492" y="3461"/>
                            <a:chExt cx="156" cy="69"/>
                          </a:xfrm>
                        </p:grpSpPr>
                        <p:grpSp>
                          <p:nvGrpSpPr>
                            <p:cNvPr id="24786" name="Group 350"/>
                            <p:cNvGrpSpPr>
                              <a:grpSpLocks/>
                            </p:cNvGrpSpPr>
                            <p:nvPr/>
                          </p:nvGrpSpPr>
                          <p:grpSpPr bwMode="auto">
                            <a:xfrm>
                              <a:off x="2492" y="3461"/>
                              <a:ext cx="156" cy="69"/>
                              <a:chOff x="2492" y="3461"/>
                              <a:chExt cx="156" cy="69"/>
                            </a:xfrm>
                          </p:grpSpPr>
                          <p:sp>
                            <p:nvSpPr>
                              <p:cNvPr id="144735" name="Freeform 351"/>
                              <p:cNvSpPr>
                                <a:spLocks/>
                              </p:cNvSpPr>
                              <p:nvPr/>
                            </p:nvSpPr>
                            <p:spPr bwMode="auto">
                              <a:xfrm>
                                <a:off x="2501" y="3461"/>
                                <a:ext cx="147" cy="55"/>
                              </a:xfrm>
                              <a:custGeom>
                                <a:avLst/>
                                <a:gdLst>
                                  <a:gd name="T0" fmla="*/ 146 w 147"/>
                                  <a:gd name="T1" fmla="*/ 48 h 55"/>
                                  <a:gd name="T2" fmla="*/ 26 w 147"/>
                                  <a:gd name="T3" fmla="*/ 54 h 55"/>
                                  <a:gd name="T4" fmla="*/ 0 w 147"/>
                                  <a:gd name="T5" fmla="*/ 5 h 55"/>
                                  <a:gd name="T6" fmla="*/ 121 w 147"/>
                                  <a:gd name="T7" fmla="*/ 0 h 55"/>
                                  <a:gd name="T8" fmla="*/ 146 w 147"/>
                                  <a:gd name="T9" fmla="*/ 48 h 55"/>
                                </a:gdLst>
                                <a:ahLst/>
                                <a:cxnLst>
                                  <a:cxn ang="0">
                                    <a:pos x="T0" y="T1"/>
                                  </a:cxn>
                                  <a:cxn ang="0">
                                    <a:pos x="T2" y="T3"/>
                                  </a:cxn>
                                  <a:cxn ang="0">
                                    <a:pos x="T4" y="T5"/>
                                  </a:cxn>
                                  <a:cxn ang="0">
                                    <a:pos x="T6" y="T7"/>
                                  </a:cxn>
                                  <a:cxn ang="0">
                                    <a:pos x="T8" y="T9"/>
                                  </a:cxn>
                                </a:cxnLst>
                                <a:rect l="0" t="0" r="r" b="b"/>
                                <a:pathLst>
                                  <a:path w="147" h="55">
                                    <a:moveTo>
                                      <a:pt x="146" y="48"/>
                                    </a:moveTo>
                                    <a:lnTo>
                                      <a:pt x="26" y="54"/>
                                    </a:lnTo>
                                    <a:lnTo>
                                      <a:pt x="0" y="5"/>
                                    </a:lnTo>
                                    <a:lnTo>
                                      <a:pt x="121" y="0"/>
                                    </a:lnTo>
                                    <a:lnTo>
                                      <a:pt x="146"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36" name="Freeform 352"/>
                              <p:cNvSpPr>
                                <a:spLocks/>
                              </p:cNvSpPr>
                              <p:nvPr/>
                            </p:nvSpPr>
                            <p:spPr bwMode="auto">
                              <a:xfrm>
                                <a:off x="2517" y="3510"/>
                                <a:ext cx="130" cy="20"/>
                              </a:xfrm>
                              <a:custGeom>
                                <a:avLst/>
                                <a:gdLst>
                                  <a:gd name="T0" fmla="*/ 130 w 131"/>
                                  <a:gd name="T1" fmla="*/ 0 h 20"/>
                                  <a:gd name="T2" fmla="*/ 119 w 131"/>
                                  <a:gd name="T3" fmla="*/ 13 h 20"/>
                                  <a:gd name="T4" fmla="*/ 0 w 131"/>
                                  <a:gd name="T5" fmla="*/ 19 h 20"/>
                                  <a:gd name="T6" fmla="*/ 10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10"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37" name="Freeform 353"/>
                              <p:cNvSpPr>
                                <a:spLocks/>
                              </p:cNvSpPr>
                              <p:nvPr/>
                            </p:nvSpPr>
                            <p:spPr bwMode="auto">
                              <a:xfrm>
                                <a:off x="2492" y="3466"/>
                                <a:ext cx="36" cy="65"/>
                              </a:xfrm>
                              <a:custGeom>
                                <a:avLst/>
                                <a:gdLst>
                                  <a:gd name="T0" fmla="*/ 35 w 36"/>
                                  <a:gd name="T1" fmla="*/ 49 h 64"/>
                                  <a:gd name="T2" fmla="*/ 25 w 36"/>
                                  <a:gd name="T3" fmla="*/ 63 h 64"/>
                                  <a:gd name="T4" fmla="*/ 0 w 36"/>
                                  <a:gd name="T5" fmla="*/ 14 h 64"/>
                                  <a:gd name="T6" fmla="*/ 9 w 36"/>
                                  <a:gd name="T7" fmla="*/ 0 h 64"/>
                                  <a:gd name="T8" fmla="*/ 35 w 36"/>
                                  <a:gd name="T9" fmla="*/ 49 h 64"/>
                                </a:gdLst>
                                <a:ahLst/>
                                <a:cxnLst>
                                  <a:cxn ang="0">
                                    <a:pos x="T0" y="T1"/>
                                  </a:cxn>
                                  <a:cxn ang="0">
                                    <a:pos x="T2" y="T3"/>
                                  </a:cxn>
                                  <a:cxn ang="0">
                                    <a:pos x="T4" y="T5"/>
                                  </a:cxn>
                                  <a:cxn ang="0">
                                    <a:pos x="T6" y="T7"/>
                                  </a:cxn>
                                  <a:cxn ang="0">
                                    <a:pos x="T8" y="T9"/>
                                  </a:cxn>
                                </a:cxnLst>
                                <a:rect l="0" t="0" r="r" b="b"/>
                                <a:pathLst>
                                  <a:path w="36" h="64">
                                    <a:moveTo>
                                      <a:pt x="35" y="49"/>
                                    </a:moveTo>
                                    <a:lnTo>
                                      <a:pt x="25" y="63"/>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738" name="Freeform 354"/>
                            <p:cNvSpPr>
                              <a:spLocks/>
                            </p:cNvSpPr>
                            <p:nvPr/>
                          </p:nvSpPr>
                          <p:spPr bwMode="auto">
                            <a:xfrm>
                              <a:off x="2595" y="3462"/>
                              <a:ext cx="25" cy="49"/>
                            </a:xfrm>
                            <a:custGeom>
                              <a:avLst/>
                              <a:gdLst>
                                <a:gd name="T0" fmla="*/ 0 w 25"/>
                                <a:gd name="T1" fmla="*/ 0 h 49"/>
                                <a:gd name="T2" fmla="*/ 24 w 25"/>
                                <a:gd name="T3" fmla="*/ 48 h 49"/>
                              </a:gdLst>
                              <a:ahLst/>
                              <a:cxnLst>
                                <a:cxn ang="0">
                                  <a:pos x="T0" y="T1"/>
                                </a:cxn>
                                <a:cxn ang="0">
                                  <a:pos x="T2" y="T3"/>
                                </a:cxn>
                              </a:cxnLst>
                              <a:rect l="0" t="0" r="r" b="b"/>
                              <a:pathLst>
                                <a:path w="25" h="49">
                                  <a:moveTo>
                                    <a:pt x="0" y="0"/>
                                  </a:moveTo>
                                  <a:lnTo>
                                    <a:pt x="24"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39" name="Oval 355"/>
                            <p:cNvSpPr>
                              <a:spLocks noChangeArrowheads="1"/>
                            </p:cNvSpPr>
                            <p:nvPr/>
                          </p:nvSpPr>
                          <p:spPr bwMode="auto">
                            <a:xfrm>
                              <a:off x="2615" y="3474"/>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740" name="Oval 356"/>
                            <p:cNvSpPr>
                              <a:spLocks noChangeArrowheads="1"/>
                            </p:cNvSpPr>
                            <p:nvPr/>
                          </p:nvSpPr>
                          <p:spPr bwMode="auto">
                            <a:xfrm>
                              <a:off x="2625" y="3492"/>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4762" name="Group 357"/>
                          <p:cNvGrpSpPr>
                            <a:grpSpLocks/>
                          </p:cNvGrpSpPr>
                          <p:nvPr/>
                        </p:nvGrpSpPr>
                        <p:grpSpPr bwMode="auto">
                          <a:xfrm>
                            <a:off x="2521" y="3524"/>
                            <a:ext cx="156" cy="69"/>
                            <a:chOff x="2521" y="3524"/>
                            <a:chExt cx="156" cy="69"/>
                          </a:xfrm>
                        </p:grpSpPr>
                        <p:grpSp>
                          <p:nvGrpSpPr>
                            <p:cNvPr id="24779" name="Group 358"/>
                            <p:cNvGrpSpPr>
                              <a:grpSpLocks/>
                            </p:cNvGrpSpPr>
                            <p:nvPr/>
                          </p:nvGrpSpPr>
                          <p:grpSpPr bwMode="auto">
                            <a:xfrm>
                              <a:off x="2521" y="3524"/>
                              <a:ext cx="156" cy="69"/>
                              <a:chOff x="2521" y="3524"/>
                              <a:chExt cx="156" cy="69"/>
                            </a:xfrm>
                          </p:grpSpPr>
                          <p:sp>
                            <p:nvSpPr>
                              <p:cNvPr id="144743" name="Freeform 359"/>
                              <p:cNvSpPr>
                                <a:spLocks/>
                              </p:cNvSpPr>
                              <p:nvPr/>
                            </p:nvSpPr>
                            <p:spPr bwMode="auto">
                              <a:xfrm>
                                <a:off x="2529" y="3525"/>
                                <a:ext cx="148" cy="55"/>
                              </a:xfrm>
                              <a:custGeom>
                                <a:avLst/>
                                <a:gdLst>
                                  <a:gd name="T0" fmla="*/ 147 w 148"/>
                                  <a:gd name="T1" fmla="*/ 48 h 55"/>
                                  <a:gd name="T2" fmla="*/ 26 w 148"/>
                                  <a:gd name="T3" fmla="*/ 54 h 55"/>
                                  <a:gd name="T4" fmla="*/ 0 w 148"/>
                                  <a:gd name="T5" fmla="*/ 5 h 55"/>
                                  <a:gd name="T6" fmla="*/ 122 w 148"/>
                                  <a:gd name="T7" fmla="*/ 0 h 55"/>
                                  <a:gd name="T8" fmla="*/ 147 w 148"/>
                                  <a:gd name="T9" fmla="*/ 48 h 55"/>
                                </a:gdLst>
                                <a:ahLst/>
                                <a:cxnLst>
                                  <a:cxn ang="0">
                                    <a:pos x="T0" y="T1"/>
                                  </a:cxn>
                                  <a:cxn ang="0">
                                    <a:pos x="T2" y="T3"/>
                                  </a:cxn>
                                  <a:cxn ang="0">
                                    <a:pos x="T4" y="T5"/>
                                  </a:cxn>
                                  <a:cxn ang="0">
                                    <a:pos x="T6" y="T7"/>
                                  </a:cxn>
                                  <a:cxn ang="0">
                                    <a:pos x="T8" y="T9"/>
                                  </a:cxn>
                                </a:cxnLst>
                                <a:rect l="0" t="0" r="r" b="b"/>
                                <a:pathLst>
                                  <a:path w="148" h="55">
                                    <a:moveTo>
                                      <a:pt x="147" y="48"/>
                                    </a:moveTo>
                                    <a:lnTo>
                                      <a:pt x="26" y="54"/>
                                    </a:lnTo>
                                    <a:lnTo>
                                      <a:pt x="0" y="5"/>
                                    </a:lnTo>
                                    <a:lnTo>
                                      <a:pt x="122" y="0"/>
                                    </a:lnTo>
                                    <a:lnTo>
                                      <a:pt x="147"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44" name="Freeform 360"/>
                              <p:cNvSpPr>
                                <a:spLocks/>
                              </p:cNvSpPr>
                              <p:nvPr/>
                            </p:nvSpPr>
                            <p:spPr bwMode="auto">
                              <a:xfrm>
                                <a:off x="2546" y="3573"/>
                                <a:ext cx="130" cy="20"/>
                              </a:xfrm>
                              <a:custGeom>
                                <a:avLst/>
                                <a:gdLst>
                                  <a:gd name="T0" fmla="*/ 130 w 131"/>
                                  <a:gd name="T1" fmla="*/ 0 h 20"/>
                                  <a:gd name="T2" fmla="*/ 119 w 131"/>
                                  <a:gd name="T3" fmla="*/ 13 h 20"/>
                                  <a:gd name="T4" fmla="*/ 0 w 131"/>
                                  <a:gd name="T5" fmla="*/ 19 h 20"/>
                                  <a:gd name="T6" fmla="*/ 9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9"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45" name="Freeform 361"/>
                              <p:cNvSpPr>
                                <a:spLocks/>
                              </p:cNvSpPr>
                              <p:nvPr/>
                            </p:nvSpPr>
                            <p:spPr bwMode="auto">
                              <a:xfrm>
                                <a:off x="2521" y="3530"/>
                                <a:ext cx="35" cy="64"/>
                              </a:xfrm>
                              <a:custGeom>
                                <a:avLst/>
                                <a:gdLst>
                                  <a:gd name="T0" fmla="*/ 34 w 35"/>
                                  <a:gd name="T1" fmla="*/ 49 h 64"/>
                                  <a:gd name="T2" fmla="*/ 25 w 35"/>
                                  <a:gd name="T3" fmla="*/ 63 h 64"/>
                                  <a:gd name="T4" fmla="*/ 0 w 35"/>
                                  <a:gd name="T5" fmla="*/ 14 h 64"/>
                                  <a:gd name="T6" fmla="*/ 8 w 35"/>
                                  <a:gd name="T7" fmla="*/ 0 h 64"/>
                                  <a:gd name="T8" fmla="*/ 34 w 35"/>
                                  <a:gd name="T9" fmla="*/ 49 h 64"/>
                                </a:gdLst>
                                <a:ahLst/>
                                <a:cxnLst>
                                  <a:cxn ang="0">
                                    <a:pos x="T0" y="T1"/>
                                  </a:cxn>
                                  <a:cxn ang="0">
                                    <a:pos x="T2" y="T3"/>
                                  </a:cxn>
                                  <a:cxn ang="0">
                                    <a:pos x="T4" y="T5"/>
                                  </a:cxn>
                                  <a:cxn ang="0">
                                    <a:pos x="T6" y="T7"/>
                                  </a:cxn>
                                  <a:cxn ang="0">
                                    <a:pos x="T8" y="T9"/>
                                  </a:cxn>
                                </a:cxnLst>
                                <a:rect l="0" t="0" r="r" b="b"/>
                                <a:pathLst>
                                  <a:path w="35" h="64">
                                    <a:moveTo>
                                      <a:pt x="34" y="49"/>
                                    </a:moveTo>
                                    <a:lnTo>
                                      <a:pt x="25" y="63"/>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746" name="Freeform 362"/>
                            <p:cNvSpPr>
                              <a:spLocks/>
                            </p:cNvSpPr>
                            <p:nvPr/>
                          </p:nvSpPr>
                          <p:spPr bwMode="auto">
                            <a:xfrm>
                              <a:off x="2623" y="3526"/>
                              <a:ext cx="26" cy="48"/>
                            </a:xfrm>
                            <a:custGeom>
                              <a:avLst/>
                              <a:gdLst>
                                <a:gd name="T0" fmla="*/ 0 w 26"/>
                                <a:gd name="T1" fmla="*/ 0 h 49"/>
                                <a:gd name="T2" fmla="*/ 25 w 26"/>
                                <a:gd name="T3" fmla="*/ 48 h 49"/>
                              </a:gdLst>
                              <a:ahLst/>
                              <a:cxnLst>
                                <a:cxn ang="0">
                                  <a:pos x="T0" y="T1"/>
                                </a:cxn>
                                <a:cxn ang="0">
                                  <a:pos x="T2" y="T3"/>
                                </a:cxn>
                              </a:cxnLst>
                              <a:rect l="0" t="0" r="r" b="b"/>
                              <a:pathLst>
                                <a:path w="26" h="49">
                                  <a:moveTo>
                                    <a:pt x="0" y="0"/>
                                  </a:moveTo>
                                  <a:lnTo>
                                    <a:pt x="25"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47" name="Oval 363"/>
                            <p:cNvSpPr>
                              <a:spLocks noChangeArrowheads="1"/>
                            </p:cNvSpPr>
                            <p:nvPr/>
                          </p:nvSpPr>
                          <p:spPr bwMode="auto">
                            <a:xfrm>
                              <a:off x="2644" y="3536"/>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748" name="Oval 364"/>
                            <p:cNvSpPr>
                              <a:spLocks noChangeArrowheads="1"/>
                            </p:cNvSpPr>
                            <p:nvPr/>
                          </p:nvSpPr>
                          <p:spPr bwMode="auto">
                            <a:xfrm>
                              <a:off x="2653" y="3556"/>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4763" name="Group 365"/>
                          <p:cNvGrpSpPr>
                            <a:grpSpLocks/>
                          </p:cNvGrpSpPr>
                          <p:nvPr/>
                        </p:nvGrpSpPr>
                        <p:grpSpPr bwMode="auto">
                          <a:xfrm>
                            <a:off x="2551" y="3585"/>
                            <a:ext cx="156" cy="70"/>
                            <a:chOff x="2551" y="3585"/>
                            <a:chExt cx="156" cy="70"/>
                          </a:xfrm>
                        </p:grpSpPr>
                        <p:grpSp>
                          <p:nvGrpSpPr>
                            <p:cNvPr id="24772" name="Group 366"/>
                            <p:cNvGrpSpPr>
                              <a:grpSpLocks/>
                            </p:cNvGrpSpPr>
                            <p:nvPr/>
                          </p:nvGrpSpPr>
                          <p:grpSpPr bwMode="auto">
                            <a:xfrm>
                              <a:off x="2551" y="3585"/>
                              <a:ext cx="156" cy="70"/>
                              <a:chOff x="2551" y="3585"/>
                              <a:chExt cx="156" cy="70"/>
                            </a:xfrm>
                          </p:grpSpPr>
                          <p:sp>
                            <p:nvSpPr>
                              <p:cNvPr id="144751" name="Freeform 367"/>
                              <p:cNvSpPr>
                                <a:spLocks/>
                              </p:cNvSpPr>
                              <p:nvPr/>
                            </p:nvSpPr>
                            <p:spPr bwMode="auto">
                              <a:xfrm>
                                <a:off x="2559" y="3585"/>
                                <a:ext cx="148" cy="56"/>
                              </a:xfrm>
                              <a:custGeom>
                                <a:avLst/>
                                <a:gdLst>
                                  <a:gd name="T0" fmla="*/ 147 w 148"/>
                                  <a:gd name="T1" fmla="*/ 49 h 56"/>
                                  <a:gd name="T2" fmla="*/ 26 w 148"/>
                                  <a:gd name="T3" fmla="*/ 55 h 56"/>
                                  <a:gd name="T4" fmla="*/ 0 w 148"/>
                                  <a:gd name="T5" fmla="*/ 6 h 56"/>
                                  <a:gd name="T6" fmla="*/ 122 w 148"/>
                                  <a:gd name="T7" fmla="*/ 0 h 56"/>
                                  <a:gd name="T8" fmla="*/ 147 w 148"/>
                                  <a:gd name="T9" fmla="*/ 49 h 56"/>
                                </a:gdLst>
                                <a:ahLst/>
                                <a:cxnLst>
                                  <a:cxn ang="0">
                                    <a:pos x="T0" y="T1"/>
                                  </a:cxn>
                                  <a:cxn ang="0">
                                    <a:pos x="T2" y="T3"/>
                                  </a:cxn>
                                  <a:cxn ang="0">
                                    <a:pos x="T4" y="T5"/>
                                  </a:cxn>
                                  <a:cxn ang="0">
                                    <a:pos x="T6" y="T7"/>
                                  </a:cxn>
                                  <a:cxn ang="0">
                                    <a:pos x="T8" y="T9"/>
                                  </a:cxn>
                                </a:cxnLst>
                                <a:rect l="0" t="0" r="r" b="b"/>
                                <a:pathLst>
                                  <a:path w="148" h="56">
                                    <a:moveTo>
                                      <a:pt x="147" y="49"/>
                                    </a:moveTo>
                                    <a:lnTo>
                                      <a:pt x="26" y="55"/>
                                    </a:lnTo>
                                    <a:lnTo>
                                      <a:pt x="0" y="6"/>
                                    </a:lnTo>
                                    <a:lnTo>
                                      <a:pt x="122" y="0"/>
                                    </a:lnTo>
                                    <a:lnTo>
                                      <a:pt x="147"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52" name="Freeform 368"/>
                              <p:cNvSpPr>
                                <a:spLocks/>
                              </p:cNvSpPr>
                              <p:nvPr/>
                            </p:nvSpPr>
                            <p:spPr bwMode="auto">
                              <a:xfrm>
                                <a:off x="2576" y="3635"/>
                                <a:ext cx="130" cy="21"/>
                              </a:xfrm>
                              <a:custGeom>
                                <a:avLst/>
                                <a:gdLst>
                                  <a:gd name="T0" fmla="*/ 130 w 131"/>
                                  <a:gd name="T1" fmla="*/ 0 h 21"/>
                                  <a:gd name="T2" fmla="*/ 119 w 131"/>
                                  <a:gd name="T3" fmla="*/ 13 h 21"/>
                                  <a:gd name="T4" fmla="*/ 0 w 131"/>
                                  <a:gd name="T5" fmla="*/ 20 h 21"/>
                                  <a:gd name="T6" fmla="*/ 9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9"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53" name="Freeform 369"/>
                              <p:cNvSpPr>
                                <a:spLocks/>
                              </p:cNvSpPr>
                              <p:nvPr/>
                            </p:nvSpPr>
                            <p:spPr bwMode="auto">
                              <a:xfrm>
                                <a:off x="2551" y="3590"/>
                                <a:ext cx="35" cy="66"/>
                              </a:xfrm>
                              <a:custGeom>
                                <a:avLst/>
                                <a:gdLst>
                                  <a:gd name="T0" fmla="*/ 34 w 35"/>
                                  <a:gd name="T1" fmla="*/ 49 h 65"/>
                                  <a:gd name="T2" fmla="*/ 25 w 35"/>
                                  <a:gd name="T3" fmla="*/ 64 h 65"/>
                                  <a:gd name="T4" fmla="*/ 0 w 35"/>
                                  <a:gd name="T5" fmla="*/ 14 h 65"/>
                                  <a:gd name="T6" fmla="*/ 8 w 35"/>
                                  <a:gd name="T7" fmla="*/ 0 h 65"/>
                                  <a:gd name="T8" fmla="*/ 34 w 35"/>
                                  <a:gd name="T9" fmla="*/ 49 h 65"/>
                                </a:gdLst>
                                <a:ahLst/>
                                <a:cxnLst>
                                  <a:cxn ang="0">
                                    <a:pos x="T0" y="T1"/>
                                  </a:cxn>
                                  <a:cxn ang="0">
                                    <a:pos x="T2" y="T3"/>
                                  </a:cxn>
                                  <a:cxn ang="0">
                                    <a:pos x="T4" y="T5"/>
                                  </a:cxn>
                                  <a:cxn ang="0">
                                    <a:pos x="T6" y="T7"/>
                                  </a:cxn>
                                  <a:cxn ang="0">
                                    <a:pos x="T8" y="T9"/>
                                  </a:cxn>
                                </a:cxnLst>
                                <a:rect l="0" t="0" r="r" b="b"/>
                                <a:pathLst>
                                  <a:path w="35" h="65">
                                    <a:moveTo>
                                      <a:pt x="34" y="49"/>
                                    </a:moveTo>
                                    <a:lnTo>
                                      <a:pt x="25" y="64"/>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754" name="Freeform 370"/>
                            <p:cNvSpPr>
                              <a:spLocks/>
                            </p:cNvSpPr>
                            <p:nvPr/>
                          </p:nvSpPr>
                          <p:spPr bwMode="auto">
                            <a:xfrm>
                              <a:off x="2653" y="3587"/>
                              <a:ext cx="26" cy="48"/>
                            </a:xfrm>
                            <a:custGeom>
                              <a:avLst/>
                              <a:gdLst>
                                <a:gd name="T0" fmla="*/ 0 w 26"/>
                                <a:gd name="T1" fmla="*/ 0 h 48"/>
                                <a:gd name="T2" fmla="*/ 25 w 26"/>
                                <a:gd name="T3" fmla="*/ 47 h 48"/>
                              </a:gdLst>
                              <a:ahLst/>
                              <a:cxnLst>
                                <a:cxn ang="0">
                                  <a:pos x="T0" y="T1"/>
                                </a:cxn>
                                <a:cxn ang="0">
                                  <a:pos x="T2" y="T3"/>
                                </a:cxn>
                              </a:cxnLst>
                              <a:rect l="0" t="0" r="r" b="b"/>
                              <a:pathLst>
                                <a:path w="26" h="48">
                                  <a:moveTo>
                                    <a:pt x="0" y="0"/>
                                  </a:moveTo>
                                  <a:lnTo>
                                    <a:pt x="25"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55" name="Oval 371"/>
                            <p:cNvSpPr>
                              <a:spLocks noChangeArrowheads="1"/>
                            </p:cNvSpPr>
                            <p:nvPr/>
                          </p:nvSpPr>
                          <p:spPr bwMode="auto">
                            <a:xfrm>
                              <a:off x="2674" y="3599"/>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756" name="Oval 372"/>
                            <p:cNvSpPr>
                              <a:spLocks noChangeArrowheads="1"/>
                            </p:cNvSpPr>
                            <p:nvPr/>
                          </p:nvSpPr>
                          <p:spPr bwMode="auto">
                            <a:xfrm>
                              <a:off x="2683" y="3616"/>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4764" name="Group 373"/>
                          <p:cNvGrpSpPr>
                            <a:grpSpLocks/>
                          </p:cNvGrpSpPr>
                          <p:nvPr/>
                        </p:nvGrpSpPr>
                        <p:grpSpPr bwMode="auto">
                          <a:xfrm>
                            <a:off x="2579" y="3648"/>
                            <a:ext cx="156" cy="70"/>
                            <a:chOff x="2579" y="3648"/>
                            <a:chExt cx="156" cy="70"/>
                          </a:xfrm>
                        </p:grpSpPr>
                        <p:grpSp>
                          <p:nvGrpSpPr>
                            <p:cNvPr id="24765" name="Group 374"/>
                            <p:cNvGrpSpPr>
                              <a:grpSpLocks/>
                            </p:cNvGrpSpPr>
                            <p:nvPr/>
                          </p:nvGrpSpPr>
                          <p:grpSpPr bwMode="auto">
                            <a:xfrm>
                              <a:off x="2579" y="3648"/>
                              <a:ext cx="156" cy="70"/>
                              <a:chOff x="2579" y="3648"/>
                              <a:chExt cx="156" cy="70"/>
                            </a:xfrm>
                          </p:grpSpPr>
                          <p:sp>
                            <p:nvSpPr>
                              <p:cNvPr id="144759" name="Freeform 375"/>
                              <p:cNvSpPr>
                                <a:spLocks/>
                              </p:cNvSpPr>
                              <p:nvPr/>
                            </p:nvSpPr>
                            <p:spPr bwMode="auto">
                              <a:xfrm>
                                <a:off x="2588" y="3648"/>
                                <a:ext cx="147" cy="56"/>
                              </a:xfrm>
                              <a:custGeom>
                                <a:avLst/>
                                <a:gdLst>
                                  <a:gd name="T0" fmla="*/ 146 w 147"/>
                                  <a:gd name="T1" fmla="*/ 49 h 56"/>
                                  <a:gd name="T2" fmla="*/ 26 w 147"/>
                                  <a:gd name="T3" fmla="*/ 55 h 56"/>
                                  <a:gd name="T4" fmla="*/ 0 w 147"/>
                                  <a:gd name="T5" fmla="*/ 6 h 56"/>
                                  <a:gd name="T6" fmla="*/ 121 w 147"/>
                                  <a:gd name="T7" fmla="*/ 0 h 56"/>
                                  <a:gd name="T8" fmla="*/ 146 w 147"/>
                                  <a:gd name="T9" fmla="*/ 49 h 56"/>
                                </a:gdLst>
                                <a:ahLst/>
                                <a:cxnLst>
                                  <a:cxn ang="0">
                                    <a:pos x="T0" y="T1"/>
                                  </a:cxn>
                                  <a:cxn ang="0">
                                    <a:pos x="T2" y="T3"/>
                                  </a:cxn>
                                  <a:cxn ang="0">
                                    <a:pos x="T4" y="T5"/>
                                  </a:cxn>
                                  <a:cxn ang="0">
                                    <a:pos x="T6" y="T7"/>
                                  </a:cxn>
                                  <a:cxn ang="0">
                                    <a:pos x="T8" y="T9"/>
                                  </a:cxn>
                                </a:cxnLst>
                                <a:rect l="0" t="0" r="r" b="b"/>
                                <a:pathLst>
                                  <a:path w="147" h="56">
                                    <a:moveTo>
                                      <a:pt x="146" y="49"/>
                                    </a:moveTo>
                                    <a:lnTo>
                                      <a:pt x="26" y="55"/>
                                    </a:lnTo>
                                    <a:lnTo>
                                      <a:pt x="0" y="6"/>
                                    </a:lnTo>
                                    <a:lnTo>
                                      <a:pt x="121" y="0"/>
                                    </a:lnTo>
                                    <a:lnTo>
                                      <a:pt x="146"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60" name="Freeform 376"/>
                              <p:cNvSpPr>
                                <a:spLocks/>
                              </p:cNvSpPr>
                              <p:nvPr/>
                            </p:nvSpPr>
                            <p:spPr bwMode="auto">
                              <a:xfrm>
                                <a:off x="2604" y="3697"/>
                                <a:ext cx="130" cy="21"/>
                              </a:xfrm>
                              <a:custGeom>
                                <a:avLst/>
                                <a:gdLst>
                                  <a:gd name="T0" fmla="*/ 130 w 131"/>
                                  <a:gd name="T1" fmla="*/ 0 h 21"/>
                                  <a:gd name="T2" fmla="*/ 119 w 131"/>
                                  <a:gd name="T3" fmla="*/ 13 h 21"/>
                                  <a:gd name="T4" fmla="*/ 0 w 131"/>
                                  <a:gd name="T5" fmla="*/ 20 h 21"/>
                                  <a:gd name="T6" fmla="*/ 10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10"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61" name="Freeform 377"/>
                              <p:cNvSpPr>
                                <a:spLocks/>
                              </p:cNvSpPr>
                              <p:nvPr/>
                            </p:nvSpPr>
                            <p:spPr bwMode="auto">
                              <a:xfrm>
                                <a:off x="2579" y="3653"/>
                                <a:ext cx="36" cy="66"/>
                              </a:xfrm>
                              <a:custGeom>
                                <a:avLst/>
                                <a:gdLst>
                                  <a:gd name="T0" fmla="*/ 35 w 36"/>
                                  <a:gd name="T1" fmla="*/ 49 h 65"/>
                                  <a:gd name="T2" fmla="*/ 25 w 36"/>
                                  <a:gd name="T3" fmla="*/ 64 h 65"/>
                                  <a:gd name="T4" fmla="*/ 0 w 36"/>
                                  <a:gd name="T5" fmla="*/ 14 h 65"/>
                                  <a:gd name="T6" fmla="*/ 9 w 36"/>
                                  <a:gd name="T7" fmla="*/ 0 h 65"/>
                                  <a:gd name="T8" fmla="*/ 35 w 36"/>
                                  <a:gd name="T9" fmla="*/ 49 h 65"/>
                                </a:gdLst>
                                <a:ahLst/>
                                <a:cxnLst>
                                  <a:cxn ang="0">
                                    <a:pos x="T0" y="T1"/>
                                  </a:cxn>
                                  <a:cxn ang="0">
                                    <a:pos x="T2" y="T3"/>
                                  </a:cxn>
                                  <a:cxn ang="0">
                                    <a:pos x="T4" y="T5"/>
                                  </a:cxn>
                                  <a:cxn ang="0">
                                    <a:pos x="T6" y="T7"/>
                                  </a:cxn>
                                  <a:cxn ang="0">
                                    <a:pos x="T8" y="T9"/>
                                  </a:cxn>
                                </a:cxnLst>
                                <a:rect l="0" t="0" r="r" b="b"/>
                                <a:pathLst>
                                  <a:path w="36" h="65">
                                    <a:moveTo>
                                      <a:pt x="35" y="49"/>
                                    </a:moveTo>
                                    <a:lnTo>
                                      <a:pt x="25" y="64"/>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762" name="Freeform 378"/>
                            <p:cNvSpPr>
                              <a:spLocks/>
                            </p:cNvSpPr>
                            <p:nvPr/>
                          </p:nvSpPr>
                          <p:spPr bwMode="auto">
                            <a:xfrm>
                              <a:off x="2682" y="3650"/>
                              <a:ext cx="25" cy="48"/>
                            </a:xfrm>
                            <a:custGeom>
                              <a:avLst/>
                              <a:gdLst>
                                <a:gd name="T0" fmla="*/ 0 w 25"/>
                                <a:gd name="T1" fmla="*/ 0 h 48"/>
                                <a:gd name="T2" fmla="*/ 24 w 25"/>
                                <a:gd name="T3" fmla="*/ 47 h 48"/>
                              </a:gdLst>
                              <a:ahLst/>
                              <a:cxnLst>
                                <a:cxn ang="0">
                                  <a:pos x="T0" y="T1"/>
                                </a:cxn>
                                <a:cxn ang="0">
                                  <a:pos x="T2" y="T3"/>
                                </a:cxn>
                              </a:cxnLst>
                              <a:rect l="0" t="0" r="r" b="b"/>
                              <a:pathLst>
                                <a:path w="25" h="48">
                                  <a:moveTo>
                                    <a:pt x="0" y="0"/>
                                  </a:moveTo>
                                  <a:lnTo>
                                    <a:pt x="24"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63" name="Oval 379"/>
                            <p:cNvSpPr>
                              <a:spLocks noChangeArrowheads="1"/>
                            </p:cNvSpPr>
                            <p:nvPr/>
                          </p:nvSpPr>
                          <p:spPr bwMode="auto">
                            <a:xfrm>
                              <a:off x="2702" y="3662"/>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764" name="Oval 380"/>
                            <p:cNvSpPr>
                              <a:spLocks noChangeArrowheads="1"/>
                            </p:cNvSpPr>
                            <p:nvPr/>
                          </p:nvSpPr>
                          <p:spPr bwMode="auto">
                            <a:xfrm>
                              <a:off x="2712" y="3679"/>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grpSp>
                      <p:nvGrpSpPr>
                        <p:cNvPr id="24692" name="Group 381"/>
                        <p:cNvGrpSpPr>
                          <a:grpSpLocks/>
                        </p:cNvGrpSpPr>
                        <p:nvPr/>
                      </p:nvGrpSpPr>
                      <p:grpSpPr bwMode="auto">
                        <a:xfrm>
                          <a:off x="2242" y="3224"/>
                          <a:ext cx="358" cy="504"/>
                          <a:chOff x="2242" y="3224"/>
                          <a:chExt cx="358" cy="504"/>
                        </a:xfrm>
                      </p:grpSpPr>
                      <p:grpSp>
                        <p:nvGrpSpPr>
                          <p:cNvPr id="24693" name="Group 382"/>
                          <p:cNvGrpSpPr>
                            <a:grpSpLocks/>
                          </p:cNvGrpSpPr>
                          <p:nvPr/>
                        </p:nvGrpSpPr>
                        <p:grpSpPr bwMode="auto">
                          <a:xfrm>
                            <a:off x="2242" y="3224"/>
                            <a:ext cx="156" cy="70"/>
                            <a:chOff x="2242" y="3224"/>
                            <a:chExt cx="156" cy="70"/>
                          </a:xfrm>
                        </p:grpSpPr>
                        <p:grpSp>
                          <p:nvGrpSpPr>
                            <p:cNvPr id="24750" name="Group 383"/>
                            <p:cNvGrpSpPr>
                              <a:grpSpLocks/>
                            </p:cNvGrpSpPr>
                            <p:nvPr/>
                          </p:nvGrpSpPr>
                          <p:grpSpPr bwMode="auto">
                            <a:xfrm>
                              <a:off x="2242" y="3224"/>
                              <a:ext cx="156" cy="70"/>
                              <a:chOff x="2242" y="3224"/>
                              <a:chExt cx="156" cy="70"/>
                            </a:xfrm>
                          </p:grpSpPr>
                          <p:sp>
                            <p:nvSpPr>
                              <p:cNvPr id="144768" name="Freeform 384"/>
                              <p:cNvSpPr>
                                <a:spLocks/>
                              </p:cNvSpPr>
                              <p:nvPr/>
                            </p:nvSpPr>
                            <p:spPr bwMode="auto">
                              <a:xfrm>
                                <a:off x="2250" y="3224"/>
                                <a:ext cx="148" cy="56"/>
                              </a:xfrm>
                              <a:custGeom>
                                <a:avLst/>
                                <a:gdLst>
                                  <a:gd name="T0" fmla="*/ 147 w 148"/>
                                  <a:gd name="T1" fmla="*/ 49 h 56"/>
                                  <a:gd name="T2" fmla="*/ 26 w 148"/>
                                  <a:gd name="T3" fmla="*/ 55 h 56"/>
                                  <a:gd name="T4" fmla="*/ 0 w 148"/>
                                  <a:gd name="T5" fmla="*/ 6 h 56"/>
                                  <a:gd name="T6" fmla="*/ 122 w 148"/>
                                  <a:gd name="T7" fmla="*/ 0 h 56"/>
                                  <a:gd name="T8" fmla="*/ 147 w 148"/>
                                  <a:gd name="T9" fmla="*/ 49 h 56"/>
                                </a:gdLst>
                                <a:ahLst/>
                                <a:cxnLst>
                                  <a:cxn ang="0">
                                    <a:pos x="T0" y="T1"/>
                                  </a:cxn>
                                  <a:cxn ang="0">
                                    <a:pos x="T2" y="T3"/>
                                  </a:cxn>
                                  <a:cxn ang="0">
                                    <a:pos x="T4" y="T5"/>
                                  </a:cxn>
                                  <a:cxn ang="0">
                                    <a:pos x="T6" y="T7"/>
                                  </a:cxn>
                                  <a:cxn ang="0">
                                    <a:pos x="T8" y="T9"/>
                                  </a:cxn>
                                </a:cxnLst>
                                <a:rect l="0" t="0" r="r" b="b"/>
                                <a:pathLst>
                                  <a:path w="148" h="56">
                                    <a:moveTo>
                                      <a:pt x="147" y="49"/>
                                    </a:moveTo>
                                    <a:lnTo>
                                      <a:pt x="26" y="55"/>
                                    </a:lnTo>
                                    <a:lnTo>
                                      <a:pt x="0" y="6"/>
                                    </a:lnTo>
                                    <a:lnTo>
                                      <a:pt x="122" y="0"/>
                                    </a:lnTo>
                                    <a:lnTo>
                                      <a:pt x="147"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69" name="Freeform 385"/>
                              <p:cNvSpPr>
                                <a:spLocks/>
                              </p:cNvSpPr>
                              <p:nvPr/>
                            </p:nvSpPr>
                            <p:spPr bwMode="auto">
                              <a:xfrm>
                                <a:off x="2267" y="3273"/>
                                <a:ext cx="130" cy="21"/>
                              </a:xfrm>
                              <a:custGeom>
                                <a:avLst/>
                                <a:gdLst>
                                  <a:gd name="T0" fmla="*/ 130 w 131"/>
                                  <a:gd name="T1" fmla="*/ 0 h 21"/>
                                  <a:gd name="T2" fmla="*/ 119 w 131"/>
                                  <a:gd name="T3" fmla="*/ 13 h 21"/>
                                  <a:gd name="T4" fmla="*/ 0 w 131"/>
                                  <a:gd name="T5" fmla="*/ 20 h 21"/>
                                  <a:gd name="T6" fmla="*/ 9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9"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70" name="Freeform 386"/>
                              <p:cNvSpPr>
                                <a:spLocks/>
                              </p:cNvSpPr>
                              <p:nvPr/>
                            </p:nvSpPr>
                            <p:spPr bwMode="auto">
                              <a:xfrm>
                                <a:off x="2242" y="3229"/>
                                <a:ext cx="35" cy="66"/>
                              </a:xfrm>
                              <a:custGeom>
                                <a:avLst/>
                                <a:gdLst>
                                  <a:gd name="T0" fmla="*/ 34 w 35"/>
                                  <a:gd name="T1" fmla="*/ 49 h 65"/>
                                  <a:gd name="T2" fmla="*/ 25 w 35"/>
                                  <a:gd name="T3" fmla="*/ 64 h 65"/>
                                  <a:gd name="T4" fmla="*/ 0 w 35"/>
                                  <a:gd name="T5" fmla="*/ 14 h 65"/>
                                  <a:gd name="T6" fmla="*/ 8 w 35"/>
                                  <a:gd name="T7" fmla="*/ 0 h 65"/>
                                  <a:gd name="T8" fmla="*/ 34 w 35"/>
                                  <a:gd name="T9" fmla="*/ 49 h 65"/>
                                </a:gdLst>
                                <a:ahLst/>
                                <a:cxnLst>
                                  <a:cxn ang="0">
                                    <a:pos x="T0" y="T1"/>
                                  </a:cxn>
                                  <a:cxn ang="0">
                                    <a:pos x="T2" y="T3"/>
                                  </a:cxn>
                                  <a:cxn ang="0">
                                    <a:pos x="T4" y="T5"/>
                                  </a:cxn>
                                  <a:cxn ang="0">
                                    <a:pos x="T6" y="T7"/>
                                  </a:cxn>
                                  <a:cxn ang="0">
                                    <a:pos x="T8" y="T9"/>
                                  </a:cxn>
                                </a:cxnLst>
                                <a:rect l="0" t="0" r="r" b="b"/>
                                <a:pathLst>
                                  <a:path w="35" h="65">
                                    <a:moveTo>
                                      <a:pt x="34" y="49"/>
                                    </a:moveTo>
                                    <a:lnTo>
                                      <a:pt x="25" y="64"/>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771" name="Freeform 387"/>
                            <p:cNvSpPr>
                              <a:spLocks/>
                            </p:cNvSpPr>
                            <p:nvPr/>
                          </p:nvSpPr>
                          <p:spPr bwMode="auto">
                            <a:xfrm>
                              <a:off x="2344" y="3226"/>
                              <a:ext cx="26" cy="48"/>
                            </a:xfrm>
                            <a:custGeom>
                              <a:avLst/>
                              <a:gdLst>
                                <a:gd name="T0" fmla="*/ 0 w 26"/>
                                <a:gd name="T1" fmla="*/ 0 h 48"/>
                                <a:gd name="T2" fmla="*/ 25 w 26"/>
                                <a:gd name="T3" fmla="*/ 47 h 48"/>
                              </a:gdLst>
                              <a:ahLst/>
                              <a:cxnLst>
                                <a:cxn ang="0">
                                  <a:pos x="T0" y="T1"/>
                                </a:cxn>
                                <a:cxn ang="0">
                                  <a:pos x="T2" y="T3"/>
                                </a:cxn>
                              </a:cxnLst>
                              <a:rect l="0" t="0" r="r" b="b"/>
                              <a:pathLst>
                                <a:path w="26" h="48">
                                  <a:moveTo>
                                    <a:pt x="0" y="0"/>
                                  </a:moveTo>
                                  <a:lnTo>
                                    <a:pt x="25"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72" name="Oval 388"/>
                            <p:cNvSpPr>
                              <a:spLocks noChangeArrowheads="1"/>
                            </p:cNvSpPr>
                            <p:nvPr/>
                          </p:nvSpPr>
                          <p:spPr bwMode="auto">
                            <a:xfrm>
                              <a:off x="2365" y="3237"/>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773" name="Oval 389"/>
                            <p:cNvSpPr>
                              <a:spLocks noChangeArrowheads="1"/>
                            </p:cNvSpPr>
                            <p:nvPr/>
                          </p:nvSpPr>
                          <p:spPr bwMode="auto">
                            <a:xfrm>
                              <a:off x="2374" y="3255"/>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4694" name="Group 390"/>
                          <p:cNvGrpSpPr>
                            <a:grpSpLocks/>
                          </p:cNvGrpSpPr>
                          <p:nvPr/>
                        </p:nvGrpSpPr>
                        <p:grpSpPr bwMode="auto">
                          <a:xfrm>
                            <a:off x="2270" y="3286"/>
                            <a:ext cx="156" cy="69"/>
                            <a:chOff x="2270" y="3286"/>
                            <a:chExt cx="156" cy="69"/>
                          </a:xfrm>
                        </p:grpSpPr>
                        <p:grpSp>
                          <p:nvGrpSpPr>
                            <p:cNvPr id="24743" name="Group 391"/>
                            <p:cNvGrpSpPr>
                              <a:grpSpLocks/>
                            </p:cNvGrpSpPr>
                            <p:nvPr/>
                          </p:nvGrpSpPr>
                          <p:grpSpPr bwMode="auto">
                            <a:xfrm>
                              <a:off x="2270" y="3286"/>
                              <a:ext cx="156" cy="69"/>
                              <a:chOff x="2270" y="3286"/>
                              <a:chExt cx="156" cy="69"/>
                            </a:xfrm>
                          </p:grpSpPr>
                          <p:sp>
                            <p:nvSpPr>
                              <p:cNvPr id="144776" name="Freeform 392"/>
                              <p:cNvSpPr>
                                <a:spLocks/>
                              </p:cNvSpPr>
                              <p:nvPr/>
                            </p:nvSpPr>
                            <p:spPr bwMode="auto">
                              <a:xfrm>
                                <a:off x="2279" y="3286"/>
                                <a:ext cx="147" cy="55"/>
                              </a:xfrm>
                              <a:custGeom>
                                <a:avLst/>
                                <a:gdLst>
                                  <a:gd name="T0" fmla="*/ 146 w 147"/>
                                  <a:gd name="T1" fmla="*/ 48 h 55"/>
                                  <a:gd name="T2" fmla="*/ 26 w 147"/>
                                  <a:gd name="T3" fmla="*/ 54 h 55"/>
                                  <a:gd name="T4" fmla="*/ 0 w 147"/>
                                  <a:gd name="T5" fmla="*/ 5 h 55"/>
                                  <a:gd name="T6" fmla="*/ 121 w 147"/>
                                  <a:gd name="T7" fmla="*/ 0 h 55"/>
                                  <a:gd name="T8" fmla="*/ 146 w 147"/>
                                  <a:gd name="T9" fmla="*/ 48 h 55"/>
                                </a:gdLst>
                                <a:ahLst/>
                                <a:cxnLst>
                                  <a:cxn ang="0">
                                    <a:pos x="T0" y="T1"/>
                                  </a:cxn>
                                  <a:cxn ang="0">
                                    <a:pos x="T2" y="T3"/>
                                  </a:cxn>
                                  <a:cxn ang="0">
                                    <a:pos x="T4" y="T5"/>
                                  </a:cxn>
                                  <a:cxn ang="0">
                                    <a:pos x="T6" y="T7"/>
                                  </a:cxn>
                                  <a:cxn ang="0">
                                    <a:pos x="T8" y="T9"/>
                                  </a:cxn>
                                </a:cxnLst>
                                <a:rect l="0" t="0" r="r" b="b"/>
                                <a:pathLst>
                                  <a:path w="147" h="55">
                                    <a:moveTo>
                                      <a:pt x="146" y="48"/>
                                    </a:moveTo>
                                    <a:lnTo>
                                      <a:pt x="26" y="54"/>
                                    </a:lnTo>
                                    <a:lnTo>
                                      <a:pt x="0" y="5"/>
                                    </a:lnTo>
                                    <a:lnTo>
                                      <a:pt x="121" y="0"/>
                                    </a:lnTo>
                                    <a:lnTo>
                                      <a:pt x="146"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77" name="Freeform 393"/>
                              <p:cNvSpPr>
                                <a:spLocks/>
                              </p:cNvSpPr>
                              <p:nvPr/>
                            </p:nvSpPr>
                            <p:spPr bwMode="auto">
                              <a:xfrm>
                                <a:off x="2295" y="3335"/>
                                <a:ext cx="130" cy="20"/>
                              </a:xfrm>
                              <a:custGeom>
                                <a:avLst/>
                                <a:gdLst>
                                  <a:gd name="T0" fmla="*/ 130 w 131"/>
                                  <a:gd name="T1" fmla="*/ 0 h 20"/>
                                  <a:gd name="T2" fmla="*/ 119 w 131"/>
                                  <a:gd name="T3" fmla="*/ 13 h 20"/>
                                  <a:gd name="T4" fmla="*/ 0 w 131"/>
                                  <a:gd name="T5" fmla="*/ 19 h 20"/>
                                  <a:gd name="T6" fmla="*/ 10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10"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78" name="Freeform 394"/>
                              <p:cNvSpPr>
                                <a:spLocks/>
                              </p:cNvSpPr>
                              <p:nvPr/>
                            </p:nvSpPr>
                            <p:spPr bwMode="auto">
                              <a:xfrm>
                                <a:off x="2270" y="3290"/>
                                <a:ext cx="36" cy="65"/>
                              </a:xfrm>
                              <a:custGeom>
                                <a:avLst/>
                                <a:gdLst>
                                  <a:gd name="T0" fmla="*/ 35 w 36"/>
                                  <a:gd name="T1" fmla="*/ 49 h 64"/>
                                  <a:gd name="T2" fmla="*/ 25 w 36"/>
                                  <a:gd name="T3" fmla="*/ 63 h 64"/>
                                  <a:gd name="T4" fmla="*/ 0 w 36"/>
                                  <a:gd name="T5" fmla="*/ 14 h 64"/>
                                  <a:gd name="T6" fmla="*/ 9 w 36"/>
                                  <a:gd name="T7" fmla="*/ 0 h 64"/>
                                  <a:gd name="T8" fmla="*/ 35 w 36"/>
                                  <a:gd name="T9" fmla="*/ 49 h 64"/>
                                </a:gdLst>
                                <a:ahLst/>
                                <a:cxnLst>
                                  <a:cxn ang="0">
                                    <a:pos x="T0" y="T1"/>
                                  </a:cxn>
                                  <a:cxn ang="0">
                                    <a:pos x="T2" y="T3"/>
                                  </a:cxn>
                                  <a:cxn ang="0">
                                    <a:pos x="T4" y="T5"/>
                                  </a:cxn>
                                  <a:cxn ang="0">
                                    <a:pos x="T6" y="T7"/>
                                  </a:cxn>
                                  <a:cxn ang="0">
                                    <a:pos x="T8" y="T9"/>
                                  </a:cxn>
                                </a:cxnLst>
                                <a:rect l="0" t="0" r="r" b="b"/>
                                <a:pathLst>
                                  <a:path w="36" h="64">
                                    <a:moveTo>
                                      <a:pt x="35" y="49"/>
                                    </a:moveTo>
                                    <a:lnTo>
                                      <a:pt x="25" y="63"/>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779" name="Freeform 395"/>
                            <p:cNvSpPr>
                              <a:spLocks/>
                            </p:cNvSpPr>
                            <p:nvPr/>
                          </p:nvSpPr>
                          <p:spPr bwMode="auto">
                            <a:xfrm>
                              <a:off x="2373" y="3286"/>
                              <a:ext cx="25" cy="49"/>
                            </a:xfrm>
                            <a:custGeom>
                              <a:avLst/>
                              <a:gdLst>
                                <a:gd name="T0" fmla="*/ 0 w 25"/>
                                <a:gd name="T1" fmla="*/ 0 h 49"/>
                                <a:gd name="T2" fmla="*/ 24 w 25"/>
                                <a:gd name="T3" fmla="*/ 48 h 49"/>
                              </a:gdLst>
                              <a:ahLst/>
                              <a:cxnLst>
                                <a:cxn ang="0">
                                  <a:pos x="T0" y="T1"/>
                                </a:cxn>
                                <a:cxn ang="0">
                                  <a:pos x="T2" y="T3"/>
                                </a:cxn>
                              </a:cxnLst>
                              <a:rect l="0" t="0" r="r" b="b"/>
                              <a:pathLst>
                                <a:path w="25" h="49">
                                  <a:moveTo>
                                    <a:pt x="0" y="0"/>
                                  </a:moveTo>
                                  <a:lnTo>
                                    <a:pt x="24"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80" name="Oval 396"/>
                            <p:cNvSpPr>
                              <a:spLocks noChangeArrowheads="1"/>
                            </p:cNvSpPr>
                            <p:nvPr/>
                          </p:nvSpPr>
                          <p:spPr bwMode="auto">
                            <a:xfrm>
                              <a:off x="2393" y="3298"/>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781" name="Oval 397"/>
                            <p:cNvSpPr>
                              <a:spLocks noChangeArrowheads="1"/>
                            </p:cNvSpPr>
                            <p:nvPr/>
                          </p:nvSpPr>
                          <p:spPr bwMode="auto">
                            <a:xfrm>
                              <a:off x="2403" y="3316"/>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4695" name="Group 398"/>
                          <p:cNvGrpSpPr>
                            <a:grpSpLocks/>
                          </p:cNvGrpSpPr>
                          <p:nvPr/>
                        </p:nvGrpSpPr>
                        <p:grpSpPr bwMode="auto">
                          <a:xfrm>
                            <a:off x="2300" y="3349"/>
                            <a:ext cx="156" cy="69"/>
                            <a:chOff x="2300" y="3349"/>
                            <a:chExt cx="156" cy="69"/>
                          </a:xfrm>
                        </p:grpSpPr>
                        <p:grpSp>
                          <p:nvGrpSpPr>
                            <p:cNvPr id="24736" name="Group 399"/>
                            <p:cNvGrpSpPr>
                              <a:grpSpLocks/>
                            </p:cNvGrpSpPr>
                            <p:nvPr/>
                          </p:nvGrpSpPr>
                          <p:grpSpPr bwMode="auto">
                            <a:xfrm>
                              <a:off x="2300" y="3349"/>
                              <a:ext cx="156" cy="69"/>
                              <a:chOff x="2300" y="3349"/>
                              <a:chExt cx="156" cy="69"/>
                            </a:xfrm>
                          </p:grpSpPr>
                          <p:sp>
                            <p:nvSpPr>
                              <p:cNvPr id="144784" name="Freeform 400"/>
                              <p:cNvSpPr>
                                <a:spLocks/>
                              </p:cNvSpPr>
                              <p:nvPr/>
                            </p:nvSpPr>
                            <p:spPr bwMode="auto">
                              <a:xfrm>
                                <a:off x="2309" y="3349"/>
                                <a:ext cx="147" cy="55"/>
                              </a:xfrm>
                              <a:custGeom>
                                <a:avLst/>
                                <a:gdLst>
                                  <a:gd name="T0" fmla="*/ 146 w 147"/>
                                  <a:gd name="T1" fmla="*/ 48 h 55"/>
                                  <a:gd name="T2" fmla="*/ 26 w 147"/>
                                  <a:gd name="T3" fmla="*/ 54 h 55"/>
                                  <a:gd name="T4" fmla="*/ 0 w 147"/>
                                  <a:gd name="T5" fmla="*/ 5 h 55"/>
                                  <a:gd name="T6" fmla="*/ 121 w 147"/>
                                  <a:gd name="T7" fmla="*/ 0 h 55"/>
                                  <a:gd name="T8" fmla="*/ 146 w 147"/>
                                  <a:gd name="T9" fmla="*/ 48 h 55"/>
                                </a:gdLst>
                                <a:ahLst/>
                                <a:cxnLst>
                                  <a:cxn ang="0">
                                    <a:pos x="T0" y="T1"/>
                                  </a:cxn>
                                  <a:cxn ang="0">
                                    <a:pos x="T2" y="T3"/>
                                  </a:cxn>
                                  <a:cxn ang="0">
                                    <a:pos x="T4" y="T5"/>
                                  </a:cxn>
                                  <a:cxn ang="0">
                                    <a:pos x="T6" y="T7"/>
                                  </a:cxn>
                                  <a:cxn ang="0">
                                    <a:pos x="T8" y="T9"/>
                                  </a:cxn>
                                </a:cxnLst>
                                <a:rect l="0" t="0" r="r" b="b"/>
                                <a:pathLst>
                                  <a:path w="147" h="55">
                                    <a:moveTo>
                                      <a:pt x="146" y="48"/>
                                    </a:moveTo>
                                    <a:lnTo>
                                      <a:pt x="26" y="54"/>
                                    </a:lnTo>
                                    <a:lnTo>
                                      <a:pt x="0" y="5"/>
                                    </a:lnTo>
                                    <a:lnTo>
                                      <a:pt x="121" y="0"/>
                                    </a:lnTo>
                                    <a:lnTo>
                                      <a:pt x="146"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85" name="Freeform 401"/>
                              <p:cNvSpPr>
                                <a:spLocks/>
                              </p:cNvSpPr>
                              <p:nvPr/>
                            </p:nvSpPr>
                            <p:spPr bwMode="auto">
                              <a:xfrm>
                                <a:off x="2325" y="3397"/>
                                <a:ext cx="130" cy="20"/>
                              </a:xfrm>
                              <a:custGeom>
                                <a:avLst/>
                                <a:gdLst>
                                  <a:gd name="T0" fmla="*/ 130 w 131"/>
                                  <a:gd name="T1" fmla="*/ 0 h 20"/>
                                  <a:gd name="T2" fmla="*/ 119 w 131"/>
                                  <a:gd name="T3" fmla="*/ 13 h 20"/>
                                  <a:gd name="T4" fmla="*/ 0 w 131"/>
                                  <a:gd name="T5" fmla="*/ 19 h 20"/>
                                  <a:gd name="T6" fmla="*/ 10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10"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86" name="Freeform 402"/>
                              <p:cNvSpPr>
                                <a:spLocks/>
                              </p:cNvSpPr>
                              <p:nvPr/>
                            </p:nvSpPr>
                            <p:spPr bwMode="auto">
                              <a:xfrm>
                                <a:off x="2300" y="3354"/>
                                <a:ext cx="36" cy="64"/>
                              </a:xfrm>
                              <a:custGeom>
                                <a:avLst/>
                                <a:gdLst>
                                  <a:gd name="T0" fmla="*/ 35 w 36"/>
                                  <a:gd name="T1" fmla="*/ 49 h 64"/>
                                  <a:gd name="T2" fmla="*/ 25 w 36"/>
                                  <a:gd name="T3" fmla="*/ 63 h 64"/>
                                  <a:gd name="T4" fmla="*/ 0 w 36"/>
                                  <a:gd name="T5" fmla="*/ 14 h 64"/>
                                  <a:gd name="T6" fmla="*/ 9 w 36"/>
                                  <a:gd name="T7" fmla="*/ 0 h 64"/>
                                  <a:gd name="T8" fmla="*/ 35 w 36"/>
                                  <a:gd name="T9" fmla="*/ 49 h 64"/>
                                </a:gdLst>
                                <a:ahLst/>
                                <a:cxnLst>
                                  <a:cxn ang="0">
                                    <a:pos x="T0" y="T1"/>
                                  </a:cxn>
                                  <a:cxn ang="0">
                                    <a:pos x="T2" y="T3"/>
                                  </a:cxn>
                                  <a:cxn ang="0">
                                    <a:pos x="T4" y="T5"/>
                                  </a:cxn>
                                  <a:cxn ang="0">
                                    <a:pos x="T6" y="T7"/>
                                  </a:cxn>
                                  <a:cxn ang="0">
                                    <a:pos x="T8" y="T9"/>
                                  </a:cxn>
                                </a:cxnLst>
                                <a:rect l="0" t="0" r="r" b="b"/>
                                <a:pathLst>
                                  <a:path w="36" h="64">
                                    <a:moveTo>
                                      <a:pt x="35" y="49"/>
                                    </a:moveTo>
                                    <a:lnTo>
                                      <a:pt x="25" y="63"/>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787" name="Freeform 403"/>
                            <p:cNvSpPr>
                              <a:spLocks/>
                            </p:cNvSpPr>
                            <p:nvPr/>
                          </p:nvSpPr>
                          <p:spPr bwMode="auto">
                            <a:xfrm>
                              <a:off x="2403" y="3350"/>
                              <a:ext cx="25" cy="48"/>
                            </a:xfrm>
                            <a:custGeom>
                              <a:avLst/>
                              <a:gdLst>
                                <a:gd name="T0" fmla="*/ 0 w 25"/>
                                <a:gd name="T1" fmla="*/ 0 h 49"/>
                                <a:gd name="T2" fmla="*/ 24 w 25"/>
                                <a:gd name="T3" fmla="*/ 48 h 49"/>
                              </a:gdLst>
                              <a:ahLst/>
                              <a:cxnLst>
                                <a:cxn ang="0">
                                  <a:pos x="T0" y="T1"/>
                                </a:cxn>
                                <a:cxn ang="0">
                                  <a:pos x="T2" y="T3"/>
                                </a:cxn>
                              </a:cxnLst>
                              <a:rect l="0" t="0" r="r" b="b"/>
                              <a:pathLst>
                                <a:path w="25" h="49">
                                  <a:moveTo>
                                    <a:pt x="0" y="0"/>
                                  </a:moveTo>
                                  <a:lnTo>
                                    <a:pt x="24"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88" name="Oval 404"/>
                            <p:cNvSpPr>
                              <a:spLocks noChangeArrowheads="1"/>
                            </p:cNvSpPr>
                            <p:nvPr/>
                          </p:nvSpPr>
                          <p:spPr bwMode="auto">
                            <a:xfrm>
                              <a:off x="2423" y="3361"/>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789" name="Oval 405"/>
                            <p:cNvSpPr>
                              <a:spLocks noChangeArrowheads="1"/>
                            </p:cNvSpPr>
                            <p:nvPr/>
                          </p:nvSpPr>
                          <p:spPr bwMode="auto">
                            <a:xfrm>
                              <a:off x="2433" y="3380"/>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4696" name="Group 406"/>
                          <p:cNvGrpSpPr>
                            <a:grpSpLocks/>
                          </p:cNvGrpSpPr>
                          <p:nvPr/>
                        </p:nvGrpSpPr>
                        <p:grpSpPr bwMode="auto">
                          <a:xfrm>
                            <a:off x="2329" y="3410"/>
                            <a:ext cx="156" cy="69"/>
                            <a:chOff x="2329" y="3410"/>
                            <a:chExt cx="156" cy="69"/>
                          </a:xfrm>
                        </p:grpSpPr>
                        <p:grpSp>
                          <p:nvGrpSpPr>
                            <p:cNvPr id="24729" name="Group 407"/>
                            <p:cNvGrpSpPr>
                              <a:grpSpLocks/>
                            </p:cNvGrpSpPr>
                            <p:nvPr/>
                          </p:nvGrpSpPr>
                          <p:grpSpPr bwMode="auto">
                            <a:xfrm>
                              <a:off x="2329" y="3410"/>
                              <a:ext cx="156" cy="69"/>
                              <a:chOff x="2329" y="3410"/>
                              <a:chExt cx="156" cy="69"/>
                            </a:xfrm>
                          </p:grpSpPr>
                          <p:sp>
                            <p:nvSpPr>
                              <p:cNvPr id="144792" name="Freeform 408"/>
                              <p:cNvSpPr>
                                <a:spLocks/>
                              </p:cNvSpPr>
                              <p:nvPr/>
                            </p:nvSpPr>
                            <p:spPr bwMode="auto">
                              <a:xfrm>
                                <a:off x="2337" y="3410"/>
                                <a:ext cx="148" cy="55"/>
                              </a:xfrm>
                              <a:custGeom>
                                <a:avLst/>
                                <a:gdLst>
                                  <a:gd name="T0" fmla="*/ 147 w 148"/>
                                  <a:gd name="T1" fmla="*/ 48 h 55"/>
                                  <a:gd name="T2" fmla="*/ 26 w 148"/>
                                  <a:gd name="T3" fmla="*/ 54 h 55"/>
                                  <a:gd name="T4" fmla="*/ 0 w 148"/>
                                  <a:gd name="T5" fmla="*/ 6 h 55"/>
                                  <a:gd name="T6" fmla="*/ 122 w 148"/>
                                  <a:gd name="T7" fmla="*/ 0 h 55"/>
                                  <a:gd name="T8" fmla="*/ 147 w 148"/>
                                  <a:gd name="T9" fmla="*/ 48 h 55"/>
                                </a:gdLst>
                                <a:ahLst/>
                                <a:cxnLst>
                                  <a:cxn ang="0">
                                    <a:pos x="T0" y="T1"/>
                                  </a:cxn>
                                  <a:cxn ang="0">
                                    <a:pos x="T2" y="T3"/>
                                  </a:cxn>
                                  <a:cxn ang="0">
                                    <a:pos x="T4" y="T5"/>
                                  </a:cxn>
                                  <a:cxn ang="0">
                                    <a:pos x="T6" y="T7"/>
                                  </a:cxn>
                                  <a:cxn ang="0">
                                    <a:pos x="T8" y="T9"/>
                                  </a:cxn>
                                </a:cxnLst>
                                <a:rect l="0" t="0" r="r" b="b"/>
                                <a:pathLst>
                                  <a:path w="148" h="55">
                                    <a:moveTo>
                                      <a:pt x="147" y="48"/>
                                    </a:moveTo>
                                    <a:lnTo>
                                      <a:pt x="26" y="54"/>
                                    </a:lnTo>
                                    <a:lnTo>
                                      <a:pt x="0" y="6"/>
                                    </a:lnTo>
                                    <a:lnTo>
                                      <a:pt x="122" y="0"/>
                                    </a:lnTo>
                                    <a:lnTo>
                                      <a:pt x="147"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93" name="Freeform 409"/>
                              <p:cNvSpPr>
                                <a:spLocks/>
                              </p:cNvSpPr>
                              <p:nvPr/>
                            </p:nvSpPr>
                            <p:spPr bwMode="auto">
                              <a:xfrm>
                                <a:off x="2354" y="3459"/>
                                <a:ext cx="130" cy="20"/>
                              </a:xfrm>
                              <a:custGeom>
                                <a:avLst/>
                                <a:gdLst>
                                  <a:gd name="T0" fmla="*/ 130 w 131"/>
                                  <a:gd name="T1" fmla="*/ 0 h 20"/>
                                  <a:gd name="T2" fmla="*/ 119 w 131"/>
                                  <a:gd name="T3" fmla="*/ 13 h 20"/>
                                  <a:gd name="T4" fmla="*/ 0 w 131"/>
                                  <a:gd name="T5" fmla="*/ 19 h 20"/>
                                  <a:gd name="T6" fmla="*/ 9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9"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94" name="Freeform 410"/>
                              <p:cNvSpPr>
                                <a:spLocks/>
                              </p:cNvSpPr>
                              <p:nvPr/>
                            </p:nvSpPr>
                            <p:spPr bwMode="auto">
                              <a:xfrm>
                                <a:off x="2329" y="3415"/>
                                <a:ext cx="35" cy="65"/>
                              </a:xfrm>
                              <a:custGeom>
                                <a:avLst/>
                                <a:gdLst>
                                  <a:gd name="T0" fmla="*/ 34 w 35"/>
                                  <a:gd name="T1" fmla="*/ 49 h 64"/>
                                  <a:gd name="T2" fmla="*/ 25 w 35"/>
                                  <a:gd name="T3" fmla="*/ 63 h 64"/>
                                  <a:gd name="T4" fmla="*/ 0 w 35"/>
                                  <a:gd name="T5" fmla="*/ 14 h 64"/>
                                  <a:gd name="T6" fmla="*/ 8 w 35"/>
                                  <a:gd name="T7" fmla="*/ 0 h 64"/>
                                  <a:gd name="T8" fmla="*/ 34 w 35"/>
                                  <a:gd name="T9" fmla="*/ 49 h 64"/>
                                </a:gdLst>
                                <a:ahLst/>
                                <a:cxnLst>
                                  <a:cxn ang="0">
                                    <a:pos x="T0" y="T1"/>
                                  </a:cxn>
                                  <a:cxn ang="0">
                                    <a:pos x="T2" y="T3"/>
                                  </a:cxn>
                                  <a:cxn ang="0">
                                    <a:pos x="T4" y="T5"/>
                                  </a:cxn>
                                  <a:cxn ang="0">
                                    <a:pos x="T6" y="T7"/>
                                  </a:cxn>
                                  <a:cxn ang="0">
                                    <a:pos x="T8" y="T9"/>
                                  </a:cxn>
                                </a:cxnLst>
                                <a:rect l="0" t="0" r="r" b="b"/>
                                <a:pathLst>
                                  <a:path w="35" h="64">
                                    <a:moveTo>
                                      <a:pt x="34" y="49"/>
                                    </a:moveTo>
                                    <a:lnTo>
                                      <a:pt x="25" y="63"/>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795" name="Freeform 411"/>
                            <p:cNvSpPr>
                              <a:spLocks/>
                            </p:cNvSpPr>
                            <p:nvPr/>
                          </p:nvSpPr>
                          <p:spPr bwMode="auto">
                            <a:xfrm>
                              <a:off x="2431" y="3412"/>
                              <a:ext cx="26" cy="48"/>
                            </a:xfrm>
                            <a:custGeom>
                              <a:avLst/>
                              <a:gdLst>
                                <a:gd name="T0" fmla="*/ 0 w 26"/>
                                <a:gd name="T1" fmla="*/ 0 h 48"/>
                                <a:gd name="T2" fmla="*/ 25 w 26"/>
                                <a:gd name="T3" fmla="*/ 47 h 48"/>
                              </a:gdLst>
                              <a:ahLst/>
                              <a:cxnLst>
                                <a:cxn ang="0">
                                  <a:pos x="T0" y="T1"/>
                                </a:cxn>
                                <a:cxn ang="0">
                                  <a:pos x="T2" y="T3"/>
                                </a:cxn>
                              </a:cxnLst>
                              <a:rect l="0" t="0" r="r" b="b"/>
                              <a:pathLst>
                                <a:path w="26" h="48">
                                  <a:moveTo>
                                    <a:pt x="0" y="0"/>
                                  </a:moveTo>
                                  <a:lnTo>
                                    <a:pt x="25"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796" name="Oval 412"/>
                            <p:cNvSpPr>
                              <a:spLocks noChangeArrowheads="1"/>
                            </p:cNvSpPr>
                            <p:nvPr/>
                          </p:nvSpPr>
                          <p:spPr bwMode="auto">
                            <a:xfrm>
                              <a:off x="2452" y="3423"/>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797" name="Oval 413"/>
                            <p:cNvSpPr>
                              <a:spLocks noChangeArrowheads="1"/>
                            </p:cNvSpPr>
                            <p:nvPr/>
                          </p:nvSpPr>
                          <p:spPr bwMode="auto">
                            <a:xfrm>
                              <a:off x="2461" y="3441"/>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4697" name="Group 414"/>
                          <p:cNvGrpSpPr>
                            <a:grpSpLocks/>
                          </p:cNvGrpSpPr>
                          <p:nvPr/>
                        </p:nvGrpSpPr>
                        <p:grpSpPr bwMode="auto">
                          <a:xfrm>
                            <a:off x="2357" y="3471"/>
                            <a:ext cx="156" cy="70"/>
                            <a:chOff x="2357" y="3471"/>
                            <a:chExt cx="156" cy="70"/>
                          </a:xfrm>
                        </p:grpSpPr>
                        <p:grpSp>
                          <p:nvGrpSpPr>
                            <p:cNvPr id="24722" name="Group 415"/>
                            <p:cNvGrpSpPr>
                              <a:grpSpLocks/>
                            </p:cNvGrpSpPr>
                            <p:nvPr/>
                          </p:nvGrpSpPr>
                          <p:grpSpPr bwMode="auto">
                            <a:xfrm>
                              <a:off x="2357" y="3471"/>
                              <a:ext cx="156" cy="70"/>
                              <a:chOff x="2357" y="3471"/>
                              <a:chExt cx="156" cy="70"/>
                            </a:xfrm>
                          </p:grpSpPr>
                          <p:sp>
                            <p:nvSpPr>
                              <p:cNvPr id="144800" name="Freeform 416"/>
                              <p:cNvSpPr>
                                <a:spLocks/>
                              </p:cNvSpPr>
                              <p:nvPr/>
                            </p:nvSpPr>
                            <p:spPr bwMode="auto">
                              <a:xfrm>
                                <a:off x="2366" y="3471"/>
                                <a:ext cx="147" cy="56"/>
                              </a:xfrm>
                              <a:custGeom>
                                <a:avLst/>
                                <a:gdLst>
                                  <a:gd name="T0" fmla="*/ 146 w 147"/>
                                  <a:gd name="T1" fmla="*/ 49 h 56"/>
                                  <a:gd name="T2" fmla="*/ 26 w 147"/>
                                  <a:gd name="T3" fmla="*/ 55 h 56"/>
                                  <a:gd name="T4" fmla="*/ 0 w 147"/>
                                  <a:gd name="T5" fmla="*/ 6 h 56"/>
                                  <a:gd name="T6" fmla="*/ 121 w 147"/>
                                  <a:gd name="T7" fmla="*/ 0 h 56"/>
                                  <a:gd name="T8" fmla="*/ 146 w 147"/>
                                  <a:gd name="T9" fmla="*/ 49 h 56"/>
                                </a:gdLst>
                                <a:ahLst/>
                                <a:cxnLst>
                                  <a:cxn ang="0">
                                    <a:pos x="T0" y="T1"/>
                                  </a:cxn>
                                  <a:cxn ang="0">
                                    <a:pos x="T2" y="T3"/>
                                  </a:cxn>
                                  <a:cxn ang="0">
                                    <a:pos x="T4" y="T5"/>
                                  </a:cxn>
                                  <a:cxn ang="0">
                                    <a:pos x="T6" y="T7"/>
                                  </a:cxn>
                                  <a:cxn ang="0">
                                    <a:pos x="T8" y="T9"/>
                                  </a:cxn>
                                </a:cxnLst>
                                <a:rect l="0" t="0" r="r" b="b"/>
                                <a:pathLst>
                                  <a:path w="147" h="56">
                                    <a:moveTo>
                                      <a:pt x="146" y="49"/>
                                    </a:moveTo>
                                    <a:lnTo>
                                      <a:pt x="26" y="55"/>
                                    </a:lnTo>
                                    <a:lnTo>
                                      <a:pt x="0" y="6"/>
                                    </a:lnTo>
                                    <a:lnTo>
                                      <a:pt x="121" y="0"/>
                                    </a:lnTo>
                                    <a:lnTo>
                                      <a:pt x="146"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01" name="Freeform 417"/>
                              <p:cNvSpPr>
                                <a:spLocks/>
                              </p:cNvSpPr>
                              <p:nvPr/>
                            </p:nvSpPr>
                            <p:spPr bwMode="auto">
                              <a:xfrm>
                                <a:off x="2382" y="3520"/>
                                <a:ext cx="130" cy="21"/>
                              </a:xfrm>
                              <a:custGeom>
                                <a:avLst/>
                                <a:gdLst>
                                  <a:gd name="T0" fmla="*/ 130 w 131"/>
                                  <a:gd name="T1" fmla="*/ 0 h 21"/>
                                  <a:gd name="T2" fmla="*/ 119 w 131"/>
                                  <a:gd name="T3" fmla="*/ 13 h 21"/>
                                  <a:gd name="T4" fmla="*/ 0 w 131"/>
                                  <a:gd name="T5" fmla="*/ 20 h 21"/>
                                  <a:gd name="T6" fmla="*/ 10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10"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02" name="Freeform 418"/>
                              <p:cNvSpPr>
                                <a:spLocks/>
                              </p:cNvSpPr>
                              <p:nvPr/>
                            </p:nvSpPr>
                            <p:spPr bwMode="auto">
                              <a:xfrm>
                                <a:off x="2357" y="3476"/>
                                <a:ext cx="36" cy="66"/>
                              </a:xfrm>
                              <a:custGeom>
                                <a:avLst/>
                                <a:gdLst>
                                  <a:gd name="T0" fmla="*/ 35 w 36"/>
                                  <a:gd name="T1" fmla="*/ 49 h 65"/>
                                  <a:gd name="T2" fmla="*/ 25 w 36"/>
                                  <a:gd name="T3" fmla="*/ 64 h 65"/>
                                  <a:gd name="T4" fmla="*/ 0 w 36"/>
                                  <a:gd name="T5" fmla="*/ 14 h 65"/>
                                  <a:gd name="T6" fmla="*/ 9 w 36"/>
                                  <a:gd name="T7" fmla="*/ 0 h 65"/>
                                  <a:gd name="T8" fmla="*/ 35 w 36"/>
                                  <a:gd name="T9" fmla="*/ 49 h 65"/>
                                </a:gdLst>
                                <a:ahLst/>
                                <a:cxnLst>
                                  <a:cxn ang="0">
                                    <a:pos x="T0" y="T1"/>
                                  </a:cxn>
                                  <a:cxn ang="0">
                                    <a:pos x="T2" y="T3"/>
                                  </a:cxn>
                                  <a:cxn ang="0">
                                    <a:pos x="T4" y="T5"/>
                                  </a:cxn>
                                  <a:cxn ang="0">
                                    <a:pos x="T6" y="T7"/>
                                  </a:cxn>
                                  <a:cxn ang="0">
                                    <a:pos x="T8" y="T9"/>
                                  </a:cxn>
                                </a:cxnLst>
                                <a:rect l="0" t="0" r="r" b="b"/>
                                <a:pathLst>
                                  <a:path w="36" h="65">
                                    <a:moveTo>
                                      <a:pt x="35" y="49"/>
                                    </a:moveTo>
                                    <a:lnTo>
                                      <a:pt x="25" y="64"/>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803" name="Freeform 419"/>
                            <p:cNvSpPr>
                              <a:spLocks/>
                            </p:cNvSpPr>
                            <p:nvPr/>
                          </p:nvSpPr>
                          <p:spPr bwMode="auto">
                            <a:xfrm>
                              <a:off x="2460" y="3473"/>
                              <a:ext cx="25" cy="48"/>
                            </a:xfrm>
                            <a:custGeom>
                              <a:avLst/>
                              <a:gdLst>
                                <a:gd name="T0" fmla="*/ 0 w 25"/>
                                <a:gd name="T1" fmla="*/ 0 h 48"/>
                                <a:gd name="T2" fmla="*/ 24 w 25"/>
                                <a:gd name="T3" fmla="*/ 47 h 48"/>
                              </a:gdLst>
                              <a:ahLst/>
                              <a:cxnLst>
                                <a:cxn ang="0">
                                  <a:pos x="T0" y="T1"/>
                                </a:cxn>
                                <a:cxn ang="0">
                                  <a:pos x="T2" y="T3"/>
                                </a:cxn>
                              </a:cxnLst>
                              <a:rect l="0" t="0" r="r" b="b"/>
                              <a:pathLst>
                                <a:path w="25" h="48">
                                  <a:moveTo>
                                    <a:pt x="0" y="0"/>
                                  </a:moveTo>
                                  <a:lnTo>
                                    <a:pt x="24"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04" name="Oval 420"/>
                            <p:cNvSpPr>
                              <a:spLocks noChangeArrowheads="1"/>
                            </p:cNvSpPr>
                            <p:nvPr/>
                          </p:nvSpPr>
                          <p:spPr bwMode="auto">
                            <a:xfrm>
                              <a:off x="2480" y="3484"/>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805" name="Oval 421"/>
                            <p:cNvSpPr>
                              <a:spLocks noChangeArrowheads="1"/>
                            </p:cNvSpPr>
                            <p:nvPr/>
                          </p:nvSpPr>
                          <p:spPr bwMode="auto">
                            <a:xfrm>
                              <a:off x="2490" y="3502"/>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4698" name="Group 422"/>
                          <p:cNvGrpSpPr>
                            <a:grpSpLocks/>
                          </p:cNvGrpSpPr>
                          <p:nvPr/>
                        </p:nvGrpSpPr>
                        <p:grpSpPr bwMode="auto">
                          <a:xfrm>
                            <a:off x="2386" y="3534"/>
                            <a:ext cx="156" cy="70"/>
                            <a:chOff x="2386" y="3534"/>
                            <a:chExt cx="156" cy="70"/>
                          </a:xfrm>
                        </p:grpSpPr>
                        <p:grpSp>
                          <p:nvGrpSpPr>
                            <p:cNvPr id="24715" name="Group 423"/>
                            <p:cNvGrpSpPr>
                              <a:grpSpLocks/>
                            </p:cNvGrpSpPr>
                            <p:nvPr/>
                          </p:nvGrpSpPr>
                          <p:grpSpPr bwMode="auto">
                            <a:xfrm>
                              <a:off x="2386" y="3534"/>
                              <a:ext cx="156" cy="70"/>
                              <a:chOff x="2386" y="3534"/>
                              <a:chExt cx="156" cy="70"/>
                            </a:xfrm>
                          </p:grpSpPr>
                          <p:sp>
                            <p:nvSpPr>
                              <p:cNvPr id="144808" name="Freeform 424"/>
                              <p:cNvSpPr>
                                <a:spLocks/>
                              </p:cNvSpPr>
                              <p:nvPr/>
                            </p:nvSpPr>
                            <p:spPr bwMode="auto">
                              <a:xfrm>
                                <a:off x="2394" y="3534"/>
                                <a:ext cx="148" cy="56"/>
                              </a:xfrm>
                              <a:custGeom>
                                <a:avLst/>
                                <a:gdLst>
                                  <a:gd name="T0" fmla="*/ 147 w 148"/>
                                  <a:gd name="T1" fmla="*/ 49 h 56"/>
                                  <a:gd name="T2" fmla="*/ 26 w 148"/>
                                  <a:gd name="T3" fmla="*/ 55 h 56"/>
                                  <a:gd name="T4" fmla="*/ 0 w 148"/>
                                  <a:gd name="T5" fmla="*/ 6 h 56"/>
                                  <a:gd name="T6" fmla="*/ 122 w 148"/>
                                  <a:gd name="T7" fmla="*/ 0 h 56"/>
                                  <a:gd name="T8" fmla="*/ 147 w 148"/>
                                  <a:gd name="T9" fmla="*/ 49 h 56"/>
                                </a:gdLst>
                                <a:ahLst/>
                                <a:cxnLst>
                                  <a:cxn ang="0">
                                    <a:pos x="T0" y="T1"/>
                                  </a:cxn>
                                  <a:cxn ang="0">
                                    <a:pos x="T2" y="T3"/>
                                  </a:cxn>
                                  <a:cxn ang="0">
                                    <a:pos x="T4" y="T5"/>
                                  </a:cxn>
                                  <a:cxn ang="0">
                                    <a:pos x="T6" y="T7"/>
                                  </a:cxn>
                                  <a:cxn ang="0">
                                    <a:pos x="T8" y="T9"/>
                                  </a:cxn>
                                </a:cxnLst>
                                <a:rect l="0" t="0" r="r" b="b"/>
                                <a:pathLst>
                                  <a:path w="148" h="56">
                                    <a:moveTo>
                                      <a:pt x="147" y="49"/>
                                    </a:moveTo>
                                    <a:lnTo>
                                      <a:pt x="26" y="55"/>
                                    </a:lnTo>
                                    <a:lnTo>
                                      <a:pt x="0" y="6"/>
                                    </a:lnTo>
                                    <a:lnTo>
                                      <a:pt x="122" y="0"/>
                                    </a:lnTo>
                                    <a:lnTo>
                                      <a:pt x="147"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09" name="Freeform 425"/>
                              <p:cNvSpPr>
                                <a:spLocks/>
                              </p:cNvSpPr>
                              <p:nvPr/>
                            </p:nvSpPr>
                            <p:spPr bwMode="auto">
                              <a:xfrm>
                                <a:off x="2411" y="3583"/>
                                <a:ext cx="130" cy="21"/>
                              </a:xfrm>
                              <a:custGeom>
                                <a:avLst/>
                                <a:gdLst>
                                  <a:gd name="T0" fmla="*/ 130 w 131"/>
                                  <a:gd name="T1" fmla="*/ 0 h 21"/>
                                  <a:gd name="T2" fmla="*/ 119 w 131"/>
                                  <a:gd name="T3" fmla="*/ 13 h 21"/>
                                  <a:gd name="T4" fmla="*/ 0 w 131"/>
                                  <a:gd name="T5" fmla="*/ 20 h 21"/>
                                  <a:gd name="T6" fmla="*/ 9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9"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10" name="Freeform 426"/>
                              <p:cNvSpPr>
                                <a:spLocks/>
                              </p:cNvSpPr>
                              <p:nvPr/>
                            </p:nvSpPr>
                            <p:spPr bwMode="auto">
                              <a:xfrm>
                                <a:off x="2386" y="3539"/>
                                <a:ext cx="35" cy="65"/>
                              </a:xfrm>
                              <a:custGeom>
                                <a:avLst/>
                                <a:gdLst>
                                  <a:gd name="T0" fmla="*/ 34 w 35"/>
                                  <a:gd name="T1" fmla="*/ 49 h 65"/>
                                  <a:gd name="T2" fmla="*/ 25 w 35"/>
                                  <a:gd name="T3" fmla="*/ 64 h 65"/>
                                  <a:gd name="T4" fmla="*/ 0 w 35"/>
                                  <a:gd name="T5" fmla="*/ 14 h 65"/>
                                  <a:gd name="T6" fmla="*/ 8 w 35"/>
                                  <a:gd name="T7" fmla="*/ 0 h 65"/>
                                  <a:gd name="T8" fmla="*/ 34 w 35"/>
                                  <a:gd name="T9" fmla="*/ 49 h 65"/>
                                </a:gdLst>
                                <a:ahLst/>
                                <a:cxnLst>
                                  <a:cxn ang="0">
                                    <a:pos x="T0" y="T1"/>
                                  </a:cxn>
                                  <a:cxn ang="0">
                                    <a:pos x="T2" y="T3"/>
                                  </a:cxn>
                                  <a:cxn ang="0">
                                    <a:pos x="T4" y="T5"/>
                                  </a:cxn>
                                  <a:cxn ang="0">
                                    <a:pos x="T6" y="T7"/>
                                  </a:cxn>
                                  <a:cxn ang="0">
                                    <a:pos x="T8" y="T9"/>
                                  </a:cxn>
                                </a:cxnLst>
                                <a:rect l="0" t="0" r="r" b="b"/>
                                <a:pathLst>
                                  <a:path w="35" h="65">
                                    <a:moveTo>
                                      <a:pt x="34" y="49"/>
                                    </a:moveTo>
                                    <a:lnTo>
                                      <a:pt x="25" y="64"/>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811" name="Freeform 427"/>
                            <p:cNvSpPr>
                              <a:spLocks/>
                            </p:cNvSpPr>
                            <p:nvPr/>
                          </p:nvSpPr>
                          <p:spPr bwMode="auto">
                            <a:xfrm>
                              <a:off x="2488" y="3536"/>
                              <a:ext cx="26" cy="47"/>
                            </a:xfrm>
                            <a:custGeom>
                              <a:avLst/>
                              <a:gdLst>
                                <a:gd name="T0" fmla="*/ 0 w 26"/>
                                <a:gd name="T1" fmla="*/ 0 h 48"/>
                                <a:gd name="T2" fmla="*/ 25 w 26"/>
                                <a:gd name="T3" fmla="*/ 47 h 48"/>
                              </a:gdLst>
                              <a:ahLst/>
                              <a:cxnLst>
                                <a:cxn ang="0">
                                  <a:pos x="T0" y="T1"/>
                                </a:cxn>
                                <a:cxn ang="0">
                                  <a:pos x="T2" y="T3"/>
                                </a:cxn>
                              </a:cxnLst>
                              <a:rect l="0" t="0" r="r" b="b"/>
                              <a:pathLst>
                                <a:path w="26" h="48">
                                  <a:moveTo>
                                    <a:pt x="0" y="0"/>
                                  </a:moveTo>
                                  <a:lnTo>
                                    <a:pt x="25"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12" name="Oval 428"/>
                            <p:cNvSpPr>
                              <a:spLocks noChangeArrowheads="1"/>
                            </p:cNvSpPr>
                            <p:nvPr/>
                          </p:nvSpPr>
                          <p:spPr bwMode="auto">
                            <a:xfrm>
                              <a:off x="2509" y="3547"/>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813" name="Oval 429"/>
                            <p:cNvSpPr>
                              <a:spLocks noChangeArrowheads="1"/>
                            </p:cNvSpPr>
                            <p:nvPr/>
                          </p:nvSpPr>
                          <p:spPr bwMode="auto">
                            <a:xfrm>
                              <a:off x="2518" y="3565"/>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4699" name="Group 430"/>
                          <p:cNvGrpSpPr>
                            <a:grpSpLocks/>
                          </p:cNvGrpSpPr>
                          <p:nvPr/>
                        </p:nvGrpSpPr>
                        <p:grpSpPr bwMode="auto">
                          <a:xfrm>
                            <a:off x="2416" y="3596"/>
                            <a:ext cx="156" cy="69"/>
                            <a:chOff x="2416" y="3596"/>
                            <a:chExt cx="156" cy="69"/>
                          </a:xfrm>
                        </p:grpSpPr>
                        <p:grpSp>
                          <p:nvGrpSpPr>
                            <p:cNvPr id="24708" name="Group 431"/>
                            <p:cNvGrpSpPr>
                              <a:grpSpLocks/>
                            </p:cNvGrpSpPr>
                            <p:nvPr/>
                          </p:nvGrpSpPr>
                          <p:grpSpPr bwMode="auto">
                            <a:xfrm>
                              <a:off x="2416" y="3596"/>
                              <a:ext cx="156" cy="69"/>
                              <a:chOff x="2416" y="3596"/>
                              <a:chExt cx="156" cy="69"/>
                            </a:xfrm>
                          </p:grpSpPr>
                          <p:sp>
                            <p:nvSpPr>
                              <p:cNvPr id="144816" name="Freeform 432"/>
                              <p:cNvSpPr>
                                <a:spLocks/>
                              </p:cNvSpPr>
                              <p:nvPr/>
                            </p:nvSpPr>
                            <p:spPr bwMode="auto">
                              <a:xfrm>
                                <a:off x="2424" y="3596"/>
                                <a:ext cx="148" cy="55"/>
                              </a:xfrm>
                              <a:custGeom>
                                <a:avLst/>
                                <a:gdLst>
                                  <a:gd name="T0" fmla="*/ 147 w 148"/>
                                  <a:gd name="T1" fmla="*/ 48 h 55"/>
                                  <a:gd name="T2" fmla="*/ 26 w 148"/>
                                  <a:gd name="T3" fmla="*/ 54 h 55"/>
                                  <a:gd name="T4" fmla="*/ 0 w 148"/>
                                  <a:gd name="T5" fmla="*/ 5 h 55"/>
                                  <a:gd name="T6" fmla="*/ 122 w 148"/>
                                  <a:gd name="T7" fmla="*/ 0 h 55"/>
                                  <a:gd name="T8" fmla="*/ 147 w 148"/>
                                  <a:gd name="T9" fmla="*/ 48 h 55"/>
                                </a:gdLst>
                                <a:ahLst/>
                                <a:cxnLst>
                                  <a:cxn ang="0">
                                    <a:pos x="T0" y="T1"/>
                                  </a:cxn>
                                  <a:cxn ang="0">
                                    <a:pos x="T2" y="T3"/>
                                  </a:cxn>
                                  <a:cxn ang="0">
                                    <a:pos x="T4" y="T5"/>
                                  </a:cxn>
                                  <a:cxn ang="0">
                                    <a:pos x="T6" y="T7"/>
                                  </a:cxn>
                                  <a:cxn ang="0">
                                    <a:pos x="T8" y="T9"/>
                                  </a:cxn>
                                </a:cxnLst>
                                <a:rect l="0" t="0" r="r" b="b"/>
                                <a:pathLst>
                                  <a:path w="148" h="55">
                                    <a:moveTo>
                                      <a:pt x="147" y="48"/>
                                    </a:moveTo>
                                    <a:lnTo>
                                      <a:pt x="26" y="54"/>
                                    </a:lnTo>
                                    <a:lnTo>
                                      <a:pt x="0" y="5"/>
                                    </a:lnTo>
                                    <a:lnTo>
                                      <a:pt x="122" y="0"/>
                                    </a:lnTo>
                                    <a:lnTo>
                                      <a:pt x="147"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17" name="Freeform 433"/>
                              <p:cNvSpPr>
                                <a:spLocks/>
                              </p:cNvSpPr>
                              <p:nvPr/>
                            </p:nvSpPr>
                            <p:spPr bwMode="auto">
                              <a:xfrm>
                                <a:off x="2441" y="3645"/>
                                <a:ext cx="130" cy="20"/>
                              </a:xfrm>
                              <a:custGeom>
                                <a:avLst/>
                                <a:gdLst>
                                  <a:gd name="T0" fmla="*/ 130 w 131"/>
                                  <a:gd name="T1" fmla="*/ 0 h 20"/>
                                  <a:gd name="T2" fmla="*/ 119 w 131"/>
                                  <a:gd name="T3" fmla="*/ 13 h 20"/>
                                  <a:gd name="T4" fmla="*/ 0 w 131"/>
                                  <a:gd name="T5" fmla="*/ 19 h 20"/>
                                  <a:gd name="T6" fmla="*/ 9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9"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18" name="Freeform 434"/>
                              <p:cNvSpPr>
                                <a:spLocks/>
                              </p:cNvSpPr>
                              <p:nvPr/>
                            </p:nvSpPr>
                            <p:spPr bwMode="auto">
                              <a:xfrm>
                                <a:off x="2416" y="3601"/>
                                <a:ext cx="35" cy="65"/>
                              </a:xfrm>
                              <a:custGeom>
                                <a:avLst/>
                                <a:gdLst>
                                  <a:gd name="T0" fmla="*/ 34 w 35"/>
                                  <a:gd name="T1" fmla="*/ 49 h 64"/>
                                  <a:gd name="T2" fmla="*/ 25 w 35"/>
                                  <a:gd name="T3" fmla="*/ 63 h 64"/>
                                  <a:gd name="T4" fmla="*/ 0 w 35"/>
                                  <a:gd name="T5" fmla="*/ 14 h 64"/>
                                  <a:gd name="T6" fmla="*/ 8 w 35"/>
                                  <a:gd name="T7" fmla="*/ 0 h 64"/>
                                  <a:gd name="T8" fmla="*/ 34 w 35"/>
                                  <a:gd name="T9" fmla="*/ 49 h 64"/>
                                </a:gdLst>
                                <a:ahLst/>
                                <a:cxnLst>
                                  <a:cxn ang="0">
                                    <a:pos x="T0" y="T1"/>
                                  </a:cxn>
                                  <a:cxn ang="0">
                                    <a:pos x="T2" y="T3"/>
                                  </a:cxn>
                                  <a:cxn ang="0">
                                    <a:pos x="T4" y="T5"/>
                                  </a:cxn>
                                  <a:cxn ang="0">
                                    <a:pos x="T6" y="T7"/>
                                  </a:cxn>
                                  <a:cxn ang="0">
                                    <a:pos x="T8" y="T9"/>
                                  </a:cxn>
                                </a:cxnLst>
                                <a:rect l="0" t="0" r="r" b="b"/>
                                <a:pathLst>
                                  <a:path w="35" h="64">
                                    <a:moveTo>
                                      <a:pt x="34" y="49"/>
                                    </a:moveTo>
                                    <a:lnTo>
                                      <a:pt x="25" y="63"/>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819" name="Freeform 435"/>
                            <p:cNvSpPr>
                              <a:spLocks/>
                            </p:cNvSpPr>
                            <p:nvPr/>
                          </p:nvSpPr>
                          <p:spPr bwMode="auto">
                            <a:xfrm>
                              <a:off x="2518" y="3597"/>
                              <a:ext cx="26" cy="49"/>
                            </a:xfrm>
                            <a:custGeom>
                              <a:avLst/>
                              <a:gdLst>
                                <a:gd name="T0" fmla="*/ 0 w 26"/>
                                <a:gd name="T1" fmla="*/ 0 h 49"/>
                                <a:gd name="T2" fmla="*/ 25 w 26"/>
                                <a:gd name="T3" fmla="*/ 48 h 49"/>
                              </a:gdLst>
                              <a:ahLst/>
                              <a:cxnLst>
                                <a:cxn ang="0">
                                  <a:pos x="T0" y="T1"/>
                                </a:cxn>
                                <a:cxn ang="0">
                                  <a:pos x="T2" y="T3"/>
                                </a:cxn>
                              </a:cxnLst>
                              <a:rect l="0" t="0" r="r" b="b"/>
                              <a:pathLst>
                                <a:path w="26" h="49">
                                  <a:moveTo>
                                    <a:pt x="0" y="0"/>
                                  </a:moveTo>
                                  <a:lnTo>
                                    <a:pt x="25"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20" name="Oval 436"/>
                            <p:cNvSpPr>
                              <a:spLocks noChangeArrowheads="1"/>
                            </p:cNvSpPr>
                            <p:nvPr/>
                          </p:nvSpPr>
                          <p:spPr bwMode="auto">
                            <a:xfrm>
                              <a:off x="2539" y="3609"/>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821" name="Oval 437"/>
                            <p:cNvSpPr>
                              <a:spLocks noChangeArrowheads="1"/>
                            </p:cNvSpPr>
                            <p:nvPr/>
                          </p:nvSpPr>
                          <p:spPr bwMode="auto">
                            <a:xfrm>
                              <a:off x="2548" y="3627"/>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4700" name="Group 438"/>
                          <p:cNvGrpSpPr>
                            <a:grpSpLocks/>
                          </p:cNvGrpSpPr>
                          <p:nvPr/>
                        </p:nvGrpSpPr>
                        <p:grpSpPr bwMode="auto">
                          <a:xfrm>
                            <a:off x="2444" y="3659"/>
                            <a:ext cx="156" cy="69"/>
                            <a:chOff x="2444" y="3659"/>
                            <a:chExt cx="156" cy="69"/>
                          </a:xfrm>
                        </p:grpSpPr>
                        <p:grpSp>
                          <p:nvGrpSpPr>
                            <p:cNvPr id="24701" name="Group 439"/>
                            <p:cNvGrpSpPr>
                              <a:grpSpLocks/>
                            </p:cNvGrpSpPr>
                            <p:nvPr/>
                          </p:nvGrpSpPr>
                          <p:grpSpPr bwMode="auto">
                            <a:xfrm>
                              <a:off x="2444" y="3659"/>
                              <a:ext cx="156" cy="69"/>
                              <a:chOff x="2444" y="3659"/>
                              <a:chExt cx="156" cy="69"/>
                            </a:xfrm>
                          </p:grpSpPr>
                          <p:sp>
                            <p:nvSpPr>
                              <p:cNvPr id="144824" name="Freeform 440"/>
                              <p:cNvSpPr>
                                <a:spLocks/>
                              </p:cNvSpPr>
                              <p:nvPr/>
                            </p:nvSpPr>
                            <p:spPr bwMode="auto">
                              <a:xfrm>
                                <a:off x="2453" y="3659"/>
                                <a:ext cx="147" cy="55"/>
                              </a:xfrm>
                              <a:custGeom>
                                <a:avLst/>
                                <a:gdLst>
                                  <a:gd name="T0" fmla="*/ 146 w 147"/>
                                  <a:gd name="T1" fmla="*/ 48 h 55"/>
                                  <a:gd name="T2" fmla="*/ 26 w 147"/>
                                  <a:gd name="T3" fmla="*/ 54 h 55"/>
                                  <a:gd name="T4" fmla="*/ 0 w 147"/>
                                  <a:gd name="T5" fmla="*/ 5 h 55"/>
                                  <a:gd name="T6" fmla="*/ 121 w 147"/>
                                  <a:gd name="T7" fmla="*/ 0 h 55"/>
                                  <a:gd name="T8" fmla="*/ 146 w 147"/>
                                  <a:gd name="T9" fmla="*/ 48 h 55"/>
                                </a:gdLst>
                                <a:ahLst/>
                                <a:cxnLst>
                                  <a:cxn ang="0">
                                    <a:pos x="T0" y="T1"/>
                                  </a:cxn>
                                  <a:cxn ang="0">
                                    <a:pos x="T2" y="T3"/>
                                  </a:cxn>
                                  <a:cxn ang="0">
                                    <a:pos x="T4" y="T5"/>
                                  </a:cxn>
                                  <a:cxn ang="0">
                                    <a:pos x="T6" y="T7"/>
                                  </a:cxn>
                                  <a:cxn ang="0">
                                    <a:pos x="T8" y="T9"/>
                                  </a:cxn>
                                </a:cxnLst>
                                <a:rect l="0" t="0" r="r" b="b"/>
                                <a:pathLst>
                                  <a:path w="147" h="55">
                                    <a:moveTo>
                                      <a:pt x="146" y="48"/>
                                    </a:moveTo>
                                    <a:lnTo>
                                      <a:pt x="26" y="54"/>
                                    </a:lnTo>
                                    <a:lnTo>
                                      <a:pt x="0" y="5"/>
                                    </a:lnTo>
                                    <a:lnTo>
                                      <a:pt x="121" y="0"/>
                                    </a:lnTo>
                                    <a:lnTo>
                                      <a:pt x="146"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25" name="Freeform 441"/>
                              <p:cNvSpPr>
                                <a:spLocks/>
                              </p:cNvSpPr>
                              <p:nvPr/>
                            </p:nvSpPr>
                            <p:spPr bwMode="auto">
                              <a:xfrm>
                                <a:off x="2469" y="3708"/>
                                <a:ext cx="130" cy="20"/>
                              </a:xfrm>
                              <a:custGeom>
                                <a:avLst/>
                                <a:gdLst>
                                  <a:gd name="T0" fmla="*/ 130 w 131"/>
                                  <a:gd name="T1" fmla="*/ 0 h 20"/>
                                  <a:gd name="T2" fmla="*/ 119 w 131"/>
                                  <a:gd name="T3" fmla="*/ 13 h 20"/>
                                  <a:gd name="T4" fmla="*/ 0 w 131"/>
                                  <a:gd name="T5" fmla="*/ 19 h 20"/>
                                  <a:gd name="T6" fmla="*/ 10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10"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26" name="Freeform 442"/>
                              <p:cNvSpPr>
                                <a:spLocks/>
                              </p:cNvSpPr>
                              <p:nvPr/>
                            </p:nvSpPr>
                            <p:spPr bwMode="auto">
                              <a:xfrm>
                                <a:off x="2444" y="3664"/>
                                <a:ext cx="36" cy="65"/>
                              </a:xfrm>
                              <a:custGeom>
                                <a:avLst/>
                                <a:gdLst>
                                  <a:gd name="T0" fmla="*/ 35 w 36"/>
                                  <a:gd name="T1" fmla="*/ 49 h 64"/>
                                  <a:gd name="T2" fmla="*/ 25 w 36"/>
                                  <a:gd name="T3" fmla="*/ 63 h 64"/>
                                  <a:gd name="T4" fmla="*/ 0 w 36"/>
                                  <a:gd name="T5" fmla="*/ 14 h 64"/>
                                  <a:gd name="T6" fmla="*/ 9 w 36"/>
                                  <a:gd name="T7" fmla="*/ 0 h 64"/>
                                  <a:gd name="T8" fmla="*/ 35 w 36"/>
                                  <a:gd name="T9" fmla="*/ 49 h 64"/>
                                </a:gdLst>
                                <a:ahLst/>
                                <a:cxnLst>
                                  <a:cxn ang="0">
                                    <a:pos x="T0" y="T1"/>
                                  </a:cxn>
                                  <a:cxn ang="0">
                                    <a:pos x="T2" y="T3"/>
                                  </a:cxn>
                                  <a:cxn ang="0">
                                    <a:pos x="T4" y="T5"/>
                                  </a:cxn>
                                  <a:cxn ang="0">
                                    <a:pos x="T6" y="T7"/>
                                  </a:cxn>
                                  <a:cxn ang="0">
                                    <a:pos x="T8" y="T9"/>
                                  </a:cxn>
                                </a:cxnLst>
                                <a:rect l="0" t="0" r="r" b="b"/>
                                <a:pathLst>
                                  <a:path w="36" h="64">
                                    <a:moveTo>
                                      <a:pt x="35" y="49"/>
                                    </a:moveTo>
                                    <a:lnTo>
                                      <a:pt x="25" y="63"/>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827" name="Freeform 443"/>
                            <p:cNvSpPr>
                              <a:spLocks/>
                            </p:cNvSpPr>
                            <p:nvPr/>
                          </p:nvSpPr>
                          <p:spPr bwMode="auto">
                            <a:xfrm>
                              <a:off x="2547" y="3660"/>
                              <a:ext cx="25" cy="49"/>
                            </a:xfrm>
                            <a:custGeom>
                              <a:avLst/>
                              <a:gdLst>
                                <a:gd name="T0" fmla="*/ 0 w 25"/>
                                <a:gd name="T1" fmla="*/ 0 h 49"/>
                                <a:gd name="T2" fmla="*/ 24 w 25"/>
                                <a:gd name="T3" fmla="*/ 48 h 49"/>
                              </a:gdLst>
                              <a:ahLst/>
                              <a:cxnLst>
                                <a:cxn ang="0">
                                  <a:pos x="T0" y="T1"/>
                                </a:cxn>
                                <a:cxn ang="0">
                                  <a:pos x="T2" y="T3"/>
                                </a:cxn>
                              </a:cxnLst>
                              <a:rect l="0" t="0" r="r" b="b"/>
                              <a:pathLst>
                                <a:path w="25" h="49">
                                  <a:moveTo>
                                    <a:pt x="0" y="0"/>
                                  </a:moveTo>
                                  <a:lnTo>
                                    <a:pt x="24"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28" name="Oval 444"/>
                            <p:cNvSpPr>
                              <a:spLocks noChangeArrowheads="1"/>
                            </p:cNvSpPr>
                            <p:nvPr/>
                          </p:nvSpPr>
                          <p:spPr bwMode="auto">
                            <a:xfrm>
                              <a:off x="2567" y="3671"/>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4829" name="Oval 445"/>
                            <p:cNvSpPr>
                              <a:spLocks noChangeArrowheads="1"/>
                            </p:cNvSpPr>
                            <p:nvPr/>
                          </p:nvSpPr>
                          <p:spPr bwMode="auto">
                            <a:xfrm>
                              <a:off x="2577" y="3690"/>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grpSp>
                  <p:grpSp>
                    <p:nvGrpSpPr>
                      <p:cNvPr id="24639" name="Group 446"/>
                      <p:cNvGrpSpPr>
                        <a:grpSpLocks/>
                      </p:cNvGrpSpPr>
                      <p:nvPr/>
                    </p:nvGrpSpPr>
                    <p:grpSpPr bwMode="auto">
                      <a:xfrm>
                        <a:off x="2737" y="3309"/>
                        <a:ext cx="348" cy="279"/>
                        <a:chOff x="2737" y="3309"/>
                        <a:chExt cx="348" cy="279"/>
                      </a:xfrm>
                    </p:grpSpPr>
                    <p:grpSp>
                      <p:nvGrpSpPr>
                        <p:cNvPr id="24640" name="Group 447"/>
                        <p:cNvGrpSpPr>
                          <a:grpSpLocks/>
                        </p:cNvGrpSpPr>
                        <p:nvPr/>
                      </p:nvGrpSpPr>
                      <p:grpSpPr bwMode="auto">
                        <a:xfrm>
                          <a:off x="2890" y="3309"/>
                          <a:ext cx="195" cy="273"/>
                          <a:chOff x="2890" y="3309"/>
                          <a:chExt cx="195" cy="273"/>
                        </a:xfrm>
                      </p:grpSpPr>
                      <p:grpSp>
                        <p:nvGrpSpPr>
                          <p:cNvPr id="24675" name="Group 448"/>
                          <p:cNvGrpSpPr>
                            <a:grpSpLocks/>
                          </p:cNvGrpSpPr>
                          <p:nvPr/>
                        </p:nvGrpSpPr>
                        <p:grpSpPr bwMode="auto">
                          <a:xfrm>
                            <a:off x="2890" y="3309"/>
                            <a:ext cx="91" cy="65"/>
                            <a:chOff x="2890" y="3309"/>
                            <a:chExt cx="91" cy="65"/>
                          </a:xfrm>
                        </p:grpSpPr>
                        <p:sp>
                          <p:nvSpPr>
                            <p:cNvPr id="144833" name="Freeform 449"/>
                            <p:cNvSpPr>
                              <a:spLocks/>
                            </p:cNvSpPr>
                            <p:nvPr/>
                          </p:nvSpPr>
                          <p:spPr bwMode="auto">
                            <a:xfrm>
                              <a:off x="2894" y="3310"/>
                              <a:ext cx="87" cy="56"/>
                            </a:xfrm>
                            <a:custGeom>
                              <a:avLst/>
                              <a:gdLst>
                                <a:gd name="T0" fmla="*/ 59 w 87"/>
                                <a:gd name="T1" fmla="*/ 0 h 56"/>
                                <a:gd name="T2" fmla="*/ 86 w 87"/>
                                <a:gd name="T3" fmla="*/ 52 h 56"/>
                                <a:gd name="T4" fmla="*/ 27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7"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34" name="Freeform 450"/>
                            <p:cNvSpPr>
                              <a:spLocks/>
                            </p:cNvSpPr>
                            <p:nvPr/>
                          </p:nvSpPr>
                          <p:spPr bwMode="auto">
                            <a:xfrm>
                              <a:off x="2919" y="3368"/>
                              <a:ext cx="62"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35" name="Freeform 451"/>
                            <p:cNvSpPr>
                              <a:spLocks/>
                            </p:cNvSpPr>
                            <p:nvPr/>
                          </p:nvSpPr>
                          <p:spPr bwMode="auto">
                            <a:xfrm>
                              <a:off x="2890" y="3313"/>
                              <a:ext cx="26" cy="61"/>
                            </a:xfrm>
                            <a:custGeom>
                              <a:avLst/>
                              <a:gdLst>
                                <a:gd name="T0" fmla="*/ 4 w 26"/>
                                <a:gd name="T1" fmla="*/ 0 h 61"/>
                                <a:gd name="T2" fmla="*/ 0 w 26"/>
                                <a:gd name="T3" fmla="*/ 8 h 61"/>
                                <a:gd name="T4" fmla="*/ 21 w 26"/>
                                <a:gd name="T5" fmla="*/ 60 h 61"/>
                                <a:gd name="T6" fmla="*/ 25 w 26"/>
                                <a:gd name="T7" fmla="*/ 52 h 61"/>
                                <a:gd name="T8" fmla="*/ 4 w 26"/>
                                <a:gd name="T9" fmla="*/ 0 h 61"/>
                              </a:gdLst>
                              <a:ahLst/>
                              <a:cxnLst>
                                <a:cxn ang="0">
                                  <a:pos x="T0" y="T1"/>
                                </a:cxn>
                                <a:cxn ang="0">
                                  <a:pos x="T2" y="T3"/>
                                </a:cxn>
                                <a:cxn ang="0">
                                  <a:pos x="T4" y="T5"/>
                                </a:cxn>
                                <a:cxn ang="0">
                                  <a:pos x="T6" y="T7"/>
                                </a:cxn>
                                <a:cxn ang="0">
                                  <a:pos x="T8" y="T9"/>
                                </a:cxn>
                              </a:cxnLst>
                              <a:rect l="0" t="0" r="r" b="b"/>
                              <a:pathLst>
                                <a:path w="26" h="61">
                                  <a:moveTo>
                                    <a:pt x="4" y="0"/>
                                  </a:moveTo>
                                  <a:lnTo>
                                    <a:pt x="0" y="8"/>
                                  </a:lnTo>
                                  <a:lnTo>
                                    <a:pt x="21" y="60"/>
                                  </a:lnTo>
                                  <a:lnTo>
                                    <a:pt x="25"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676" name="Group 452"/>
                          <p:cNvGrpSpPr>
                            <a:grpSpLocks/>
                          </p:cNvGrpSpPr>
                          <p:nvPr/>
                        </p:nvGrpSpPr>
                        <p:grpSpPr bwMode="auto">
                          <a:xfrm>
                            <a:off x="2924" y="3378"/>
                            <a:ext cx="92" cy="64"/>
                            <a:chOff x="2924" y="3378"/>
                            <a:chExt cx="92" cy="64"/>
                          </a:xfrm>
                        </p:grpSpPr>
                        <p:sp>
                          <p:nvSpPr>
                            <p:cNvPr id="144837" name="Freeform 453"/>
                            <p:cNvSpPr>
                              <a:spLocks/>
                            </p:cNvSpPr>
                            <p:nvPr/>
                          </p:nvSpPr>
                          <p:spPr bwMode="auto">
                            <a:xfrm>
                              <a:off x="2929" y="3379"/>
                              <a:ext cx="88" cy="56"/>
                            </a:xfrm>
                            <a:custGeom>
                              <a:avLst/>
                              <a:gdLst>
                                <a:gd name="T0" fmla="*/ 59 w 87"/>
                                <a:gd name="T1" fmla="*/ 0 h 56"/>
                                <a:gd name="T2" fmla="*/ 86 w 87"/>
                                <a:gd name="T3" fmla="*/ 52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38" name="Freeform 454"/>
                            <p:cNvSpPr>
                              <a:spLocks/>
                            </p:cNvSpPr>
                            <p:nvPr/>
                          </p:nvSpPr>
                          <p:spPr bwMode="auto">
                            <a:xfrm>
                              <a:off x="2953" y="3438"/>
                              <a:ext cx="64" cy="5"/>
                            </a:xfrm>
                            <a:custGeom>
                              <a:avLst/>
                              <a:gdLst>
                                <a:gd name="T0" fmla="*/ 62 w 63"/>
                                <a:gd name="T1" fmla="*/ 0 h 5"/>
                                <a:gd name="T2" fmla="*/ 56 w 63"/>
                                <a:gd name="T3" fmla="*/ 2 h 5"/>
                                <a:gd name="T4" fmla="*/ 0 w 63"/>
                                <a:gd name="T5" fmla="*/ 4 h 5"/>
                                <a:gd name="T6" fmla="*/ 4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lnTo>
                                    <a:pt x="56" y="2"/>
                                  </a:lnTo>
                                  <a:lnTo>
                                    <a:pt x="0" y="4"/>
                                  </a:lnTo>
                                  <a:lnTo>
                                    <a:pt x="4" y="1"/>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39" name="Freeform 455"/>
                            <p:cNvSpPr>
                              <a:spLocks/>
                            </p:cNvSpPr>
                            <p:nvPr/>
                          </p:nvSpPr>
                          <p:spPr bwMode="auto">
                            <a:xfrm>
                              <a:off x="2924" y="3383"/>
                              <a:ext cx="27" cy="60"/>
                            </a:xfrm>
                            <a:custGeom>
                              <a:avLst/>
                              <a:gdLst>
                                <a:gd name="T0" fmla="*/ 4 w 27"/>
                                <a:gd name="T1" fmla="*/ 0 h 60"/>
                                <a:gd name="T2" fmla="*/ 0 w 27"/>
                                <a:gd name="T3" fmla="*/ 8 h 60"/>
                                <a:gd name="T4" fmla="*/ 22 w 27"/>
                                <a:gd name="T5" fmla="*/ 59 h 60"/>
                                <a:gd name="T6" fmla="*/ 26 w 27"/>
                                <a:gd name="T7" fmla="*/ 52 h 60"/>
                                <a:gd name="T8" fmla="*/ 4 w 27"/>
                                <a:gd name="T9" fmla="*/ 0 h 60"/>
                              </a:gdLst>
                              <a:ahLst/>
                              <a:cxnLst>
                                <a:cxn ang="0">
                                  <a:pos x="T0" y="T1"/>
                                </a:cxn>
                                <a:cxn ang="0">
                                  <a:pos x="T2" y="T3"/>
                                </a:cxn>
                                <a:cxn ang="0">
                                  <a:pos x="T4" y="T5"/>
                                </a:cxn>
                                <a:cxn ang="0">
                                  <a:pos x="T6" y="T7"/>
                                </a:cxn>
                                <a:cxn ang="0">
                                  <a:pos x="T8" y="T9"/>
                                </a:cxn>
                              </a:cxnLst>
                              <a:rect l="0" t="0" r="r" b="b"/>
                              <a:pathLst>
                                <a:path w="27" h="60">
                                  <a:moveTo>
                                    <a:pt x="4" y="0"/>
                                  </a:moveTo>
                                  <a:lnTo>
                                    <a:pt x="0" y="8"/>
                                  </a:lnTo>
                                  <a:lnTo>
                                    <a:pt x="22" y="59"/>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677" name="Group 456"/>
                          <p:cNvGrpSpPr>
                            <a:grpSpLocks/>
                          </p:cNvGrpSpPr>
                          <p:nvPr/>
                        </p:nvGrpSpPr>
                        <p:grpSpPr bwMode="auto">
                          <a:xfrm>
                            <a:off x="2959" y="3448"/>
                            <a:ext cx="91" cy="65"/>
                            <a:chOff x="2959" y="3448"/>
                            <a:chExt cx="91" cy="65"/>
                          </a:xfrm>
                        </p:grpSpPr>
                        <p:sp>
                          <p:nvSpPr>
                            <p:cNvPr id="144841" name="Freeform 457"/>
                            <p:cNvSpPr>
                              <a:spLocks/>
                            </p:cNvSpPr>
                            <p:nvPr/>
                          </p:nvSpPr>
                          <p:spPr bwMode="auto">
                            <a:xfrm>
                              <a:off x="2962" y="3449"/>
                              <a:ext cx="88" cy="56"/>
                            </a:xfrm>
                            <a:custGeom>
                              <a:avLst/>
                              <a:gdLst>
                                <a:gd name="T0" fmla="*/ 59 w 87"/>
                                <a:gd name="T1" fmla="*/ 0 h 56"/>
                                <a:gd name="T2" fmla="*/ 86 w 87"/>
                                <a:gd name="T3" fmla="*/ 52 h 56"/>
                                <a:gd name="T4" fmla="*/ 27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7"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42" name="Freeform 458"/>
                            <p:cNvSpPr>
                              <a:spLocks/>
                            </p:cNvSpPr>
                            <p:nvPr/>
                          </p:nvSpPr>
                          <p:spPr bwMode="auto">
                            <a:xfrm>
                              <a:off x="2988" y="3507"/>
                              <a:ext cx="63"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43" name="Freeform 459"/>
                            <p:cNvSpPr>
                              <a:spLocks/>
                            </p:cNvSpPr>
                            <p:nvPr/>
                          </p:nvSpPr>
                          <p:spPr bwMode="auto">
                            <a:xfrm>
                              <a:off x="2959" y="3452"/>
                              <a:ext cx="26" cy="61"/>
                            </a:xfrm>
                            <a:custGeom>
                              <a:avLst/>
                              <a:gdLst>
                                <a:gd name="T0" fmla="*/ 4 w 26"/>
                                <a:gd name="T1" fmla="*/ 0 h 61"/>
                                <a:gd name="T2" fmla="*/ 0 w 26"/>
                                <a:gd name="T3" fmla="*/ 8 h 61"/>
                                <a:gd name="T4" fmla="*/ 21 w 26"/>
                                <a:gd name="T5" fmla="*/ 60 h 61"/>
                                <a:gd name="T6" fmla="*/ 25 w 26"/>
                                <a:gd name="T7" fmla="*/ 52 h 61"/>
                                <a:gd name="T8" fmla="*/ 4 w 26"/>
                                <a:gd name="T9" fmla="*/ 0 h 61"/>
                              </a:gdLst>
                              <a:ahLst/>
                              <a:cxnLst>
                                <a:cxn ang="0">
                                  <a:pos x="T0" y="T1"/>
                                </a:cxn>
                                <a:cxn ang="0">
                                  <a:pos x="T2" y="T3"/>
                                </a:cxn>
                                <a:cxn ang="0">
                                  <a:pos x="T4" y="T5"/>
                                </a:cxn>
                                <a:cxn ang="0">
                                  <a:pos x="T6" y="T7"/>
                                </a:cxn>
                                <a:cxn ang="0">
                                  <a:pos x="T8" y="T9"/>
                                </a:cxn>
                              </a:cxnLst>
                              <a:rect l="0" t="0" r="r" b="b"/>
                              <a:pathLst>
                                <a:path w="26" h="61">
                                  <a:moveTo>
                                    <a:pt x="4" y="0"/>
                                  </a:moveTo>
                                  <a:lnTo>
                                    <a:pt x="0" y="8"/>
                                  </a:lnTo>
                                  <a:lnTo>
                                    <a:pt x="21" y="60"/>
                                  </a:lnTo>
                                  <a:lnTo>
                                    <a:pt x="25"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678" name="Group 460"/>
                          <p:cNvGrpSpPr>
                            <a:grpSpLocks/>
                          </p:cNvGrpSpPr>
                          <p:nvPr/>
                        </p:nvGrpSpPr>
                        <p:grpSpPr bwMode="auto">
                          <a:xfrm>
                            <a:off x="2993" y="3517"/>
                            <a:ext cx="92" cy="65"/>
                            <a:chOff x="2993" y="3517"/>
                            <a:chExt cx="92" cy="65"/>
                          </a:xfrm>
                        </p:grpSpPr>
                        <p:sp>
                          <p:nvSpPr>
                            <p:cNvPr id="144845" name="Freeform 461"/>
                            <p:cNvSpPr>
                              <a:spLocks/>
                            </p:cNvSpPr>
                            <p:nvPr/>
                          </p:nvSpPr>
                          <p:spPr bwMode="auto">
                            <a:xfrm>
                              <a:off x="2998" y="3518"/>
                              <a:ext cx="87" cy="56"/>
                            </a:xfrm>
                            <a:custGeom>
                              <a:avLst/>
                              <a:gdLst>
                                <a:gd name="T0" fmla="*/ 59 w 87"/>
                                <a:gd name="T1" fmla="*/ 0 h 56"/>
                                <a:gd name="T2" fmla="*/ 86 w 87"/>
                                <a:gd name="T3" fmla="*/ 52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46" name="Freeform 462"/>
                            <p:cNvSpPr>
                              <a:spLocks/>
                            </p:cNvSpPr>
                            <p:nvPr/>
                          </p:nvSpPr>
                          <p:spPr bwMode="auto">
                            <a:xfrm>
                              <a:off x="3022" y="3577"/>
                              <a:ext cx="63" cy="5"/>
                            </a:xfrm>
                            <a:custGeom>
                              <a:avLst/>
                              <a:gdLst>
                                <a:gd name="T0" fmla="*/ 62 w 63"/>
                                <a:gd name="T1" fmla="*/ 0 h 5"/>
                                <a:gd name="T2" fmla="*/ 56 w 63"/>
                                <a:gd name="T3" fmla="*/ 3 h 5"/>
                                <a:gd name="T4" fmla="*/ 0 w 63"/>
                                <a:gd name="T5" fmla="*/ 4 h 5"/>
                                <a:gd name="T6" fmla="*/ 4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lnTo>
                                    <a:pt x="56" y="3"/>
                                  </a:lnTo>
                                  <a:lnTo>
                                    <a:pt x="0" y="4"/>
                                  </a:lnTo>
                                  <a:lnTo>
                                    <a:pt x="4" y="1"/>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47" name="Freeform 463"/>
                            <p:cNvSpPr>
                              <a:spLocks/>
                            </p:cNvSpPr>
                            <p:nvPr/>
                          </p:nvSpPr>
                          <p:spPr bwMode="auto">
                            <a:xfrm>
                              <a:off x="2993" y="3522"/>
                              <a:ext cx="27" cy="61"/>
                            </a:xfrm>
                            <a:custGeom>
                              <a:avLst/>
                              <a:gdLst>
                                <a:gd name="T0" fmla="*/ 4 w 27"/>
                                <a:gd name="T1" fmla="*/ 0 h 61"/>
                                <a:gd name="T2" fmla="*/ 0 w 27"/>
                                <a:gd name="T3" fmla="*/ 8 h 61"/>
                                <a:gd name="T4" fmla="*/ 22 w 27"/>
                                <a:gd name="T5" fmla="*/ 60 h 61"/>
                                <a:gd name="T6" fmla="*/ 26 w 27"/>
                                <a:gd name="T7" fmla="*/ 52 h 61"/>
                                <a:gd name="T8" fmla="*/ 4 w 27"/>
                                <a:gd name="T9" fmla="*/ 0 h 61"/>
                              </a:gdLst>
                              <a:ahLst/>
                              <a:cxnLst>
                                <a:cxn ang="0">
                                  <a:pos x="T0" y="T1"/>
                                </a:cxn>
                                <a:cxn ang="0">
                                  <a:pos x="T2" y="T3"/>
                                </a:cxn>
                                <a:cxn ang="0">
                                  <a:pos x="T4" y="T5"/>
                                </a:cxn>
                                <a:cxn ang="0">
                                  <a:pos x="T6" y="T7"/>
                                </a:cxn>
                                <a:cxn ang="0">
                                  <a:pos x="T8" y="T9"/>
                                </a:cxn>
                              </a:cxnLst>
                              <a:rect l="0" t="0" r="r" b="b"/>
                              <a:pathLst>
                                <a:path w="27" h="61">
                                  <a:moveTo>
                                    <a:pt x="4" y="0"/>
                                  </a:moveTo>
                                  <a:lnTo>
                                    <a:pt x="0" y="8"/>
                                  </a:lnTo>
                                  <a:lnTo>
                                    <a:pt x="22" y="60"/>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4641" name="Group 464"/>
                        <p:cNvGrpSpPr>
                          <a:grpSpLocks/>
                        </p:cNvGrpSpPr>
                        <p:nvPr/>
                      </p:nvGrpSpPr>
                      <p:grpSpPr bwMode="auto">
                        <a:xfrm>
                          <a:off x="2815" y="3312"/>
                          <a:ext cx="195" cy="273"/>
                          <a:chOff x="2815" y="3312"/>
                          <a:chExt cx="195" cy="273"/>
                        </a:xfrm>
                      </p:grpSpPr>
                      <p:grpSp>
                        <p:nvGrpSpPr>
                          <p:cNvPr id="24659" name="Group 465"/>
                          <p:cNvGrpSpPr>
                            <a:grpSpLocks/>
                          </p:cNvGrpSpPr>
                          <p:nvPr/>
                        </p:nvGrpSpPr>
                        <p:grpSpPr bwMode="auto">
                          <a:xfrm>
                            <a:off x="2815" y="3312"/>
                            <a:ext cx="91" cy="65"/>
                            <a:chOff x="2815" y="3312"/>
                            <a:chExt cx="91" cy="65"/>
                          </a:xfrm>
                        </p:grpSpPr>
                        <p:sp>
                          <p:nvSpPr>
                            <p:cNvPr id="144850" name="Freeform 466"/>
                            <p:cNvSpPr>
                              <a:spLocks/>
                            </p:cNvSpPr>
                            <p:nvPr/>
                          </p:nvSpPr>
                          <p:spPr bwMode="auto">
                            <a:xfrm>
                              <a:off x="2820" y="3313"/>
                              <a:ext cx="87" cy="56"/>
                            </a:xfrm>
                            <a:custGeom>
                              <a:avLst/>
                              <a:gdLst>
                                <a:gd name="T0" fmla="*/ 59 w 87"/>
                                <a:gd name="T1" fmla="*/ 0 h 56"/>
                                <a:gd name="T2" fmla="*/ 86 w 87"/>
                                <a:gd name="T3" fmla="*/ 52 h 56"/>
                                <a:gd name="T4" fmla="*/ 27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7"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51" name="Freeform 467"/>
                            <p:cNvSpPr>
                              <a:spLocks/>
                            </p:cNvSpPr>
                            <p:nvPr/>
                          </p:nvSpPr>
                          <p:spPr bwMode="auto">
                            <a:xfrm>
                              <a:off x="2845" y="3371"/>
                              <a:ext cx="62"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52" name="Freeform 468"/>
                            <p:cNvSpPr>
                              <a:spLocks/>
                            </p:cNvSpPr>
                            <p:nvPr/>
                          </p:nvSpPr>
                          <p:spPr bwMode="auto">
                            <a:xfrm>
                              <a:off x="2816" y="3316"/>
                              <a:ext cx="26" cy="61"/>
                            </a:xfrm>
                            <a:custGeom>
                              <a:avLst/>
                              <a:gdLst>
                                <a:gd name="T0" fmla="*/ 4 w 26"/>
                                <a:gd name="T1" fmla="*/ 0 h 61"/>
                                <a:gd name="T2" fmla="*/ 0 w 26"/>
                                <a:gd name="T3" fmla="*/ 8 h 61"/>
                                <a:gd name="T4" fmla="*/ 21 w 26"/>
                                <a:gd name="T5" fmla="*/ 60 h 61"/>
                                <a:gd name="T6" fmla="*/ 25 w 26"/>
                                <a:gd name="T7" fmla="*/ 52 h 61"/>
                                <a:gd name="T8" fmla="*/ 4 w 26"/>
                                <a:gd name="T9" fmla="*/ 0 h 61"/>
                              </a:gdLst>
                              <a:ahLst/>
                              <a:cxnLst>
                                <a:cxn ang="0">
                                  <a:pos x="T0" y="T1"/>
                                </a:cxn>
                                <a:cxn ang="0">
                                  <a:pos x="T2" y="T3"/>
                                </a:cxn>
                                <a:cxn ang="0">
                                  <a:pos x="T4" y="T5"/>
                                </a:cxn>
                                <a:cxn ang="0">
                                  <a:pos x="T6" y="T7"/>
                                </a:cxn>
                                <a:cxn ang="0">
                                  <a:pos x="T8" y="T9"/>
                                </a:cxn>
                              </a:cxnLst>
                              <a:rect l="0" t="0" r="r" b="b"/>
                              <a:pathLst>
                                <a:path w="26" h="61">
                                  <a:moveTo>
                                    <a:pt x="4" y="0"/>
                                  </a:moveTo>
                                  <a:lnTo>
                                    <a:pt x="0" y="8"/>
                                  </a:lnTo>
                                  <a:lnTo>
                                    <a:pt x="21" y="60"/>
                                  </a:lnTo>
                                  <a:lnTo>
                                    <a:pt x="25"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660" name="Group 469"/>
                          <p:cNvGrpSpPr>
                            <a:grpSpLocks/>
                          </p:cNvGrpSpPr>
                          <p:nvPr/>
                        </p:nvGrpSpPr>
                        <p:grpSpPr bwMode="auto">
                          <a:xfrm>
                            <a:off x="2849" y="3381"/>
                            <a:ext cx="92" cy="64"/>
                            <a:chOff x="2849" y="3381"/>
                            <a:chExt cx="92" cy="64"/>
                          </a:xfrm>
                        </p:grpSpPr>
                        <p:sp>
                          <p:nvSpPr>
                            <p:cNvPr id="144854" name="Freeform 470"/>
                            <p:cNvSpPr>
                              <a:spLocks/>
                            </p:cNvSpPr>
                            <p:nvPr/>
                          </p:nvSpPr>
                          <p:spPr bwMode="auto">
                            <a:xfrm>
                              <a:off x="2854" y="3382"/>
                              <a:ext cx="87" cy="56"/>
                            </a:xfrm>
                            <a:custGeom>
                              <a:avLst/>
                              <a:gdLst>
                                <a:gd name="T0" fmla="*/ 59 w 87"/>
                                <a:gd name="T1" fmla="*/ 0 h 56"/>
                                <a:gd name="T2" fmla="*/ 86 w 87"/>
                                <a:gd name="T3" fmla="*/ 51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1"/>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55" name="Freeform 471"/>
                            <p:cNvSpPr>
                              <a:spLocks/>
                            </p:cNvSpPr>
                            <p:nvPr/>
                          </p:nvSpPr>
                          <p:spPr bwMode="auto">
                            <a:xfrm>
                              <a:off x="2878" y="3440"/>
                              <a:ext cx="63" cy="6"/>
                            </a:xfrm>
                            <a:custGeom>
                              <a:avLst/>
                              <a:gdLst>
                                <a:gd name="T0" fmla="*/ 62 w 63"/>
                                <a:gd name="T1" fmla="*/ 0 h 6"/>
                                <a:gd name="T2" fmla="*/ 56 w 63"/>
                                <a:gd name="T3" fmla="*/ 3 h 6"/>
                                <a:gd name="T4" fmla="*/ 0 w 63"/>
                                <a:gd name="T5" fmla="*/ 5 h 6"/>
                                <a:gd name="T6" fmla="*/ 4 w 63"/>
                                <a:gd name="T7" fmla="*/ 2 h 6"/>
                                <a:gd name="T8" fmla="*/ 62 w 63"/>
                                <a:gd name="T9" fmla="*/ 0 h 6"/>
                              </a:gdLst>
                              <a:ahLst/>
                              <a:cxnLst>
                                <a:cxn ang="0">
                                  <a:pos x="T0" y="T1"/>
                                </a:cxn>
                                <a:cxn ang="0">
                                  <a:pos x="T2" y="T3"/>
                                </a:cxn>
                                <a:cxn ang="0">
                                  <a:pos x="T4" y="T5"/>
                                </a:cxn>
                                <a:cxn ang="0">
                                  <a:pos x="T6" y="T7"/>
                                </a:cxn>
                                <a:cxn ang="0">
                                  <a:pos x="T8" y="T9"/>
                                </a:cxn>
                              </a:cxnLst>
                              <a:rect l="0" t="0" r="r" b="b"/>
                              <a:pathLst>
                                <a:path w="63" h="6">
                                  <a:moveTo>
                                    <a:pt x="62" y="0"/>
                                  </a:moveTo>
                                  <a:lnTo>
                                    <a:pt x="56" y="3"/>
                                  </a:lnTo>
                                  <a:lnTo>
                                    <a:pt x="0" y="5"/>
                                  </a:lnTo>
                                  <a:lnTo>
                                    <a:pt x="4" y="2"/>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56" name="Freeform 472"/>
                            <p:cNvSpPr>
                              <a:spLocks/>
                            </p:cNvSpPr>
                            <p:nvPr/>
                          </p:nvSpPr>
                          <p:spPr bwMode="auto">
                            <a:xfrm>
                              <a:off x="2849" y="3386"/>
                              <a:ext cx="27" cy="60"/>
                            </a:xfrm>
                            <a:custGeom>
                              <a:avLst/>
                              <a:gdLst>
                                <a:gd name="T0" fmla="*/ 4 w 27"/>
                                <a:gd name="T1" fmla="*/ 0 h 60"/>
                                <a:gd name="T2" fmla="*/ 0 w 27"/>
                                <a:gd name="T3" fmla="*/ 8 h 60"/>
                                <a:gd name="T4" fmla="*/ 22 w 27"/>
                                <a:gd name="T5" fmla="*/ 59 h 60"/>
                                <a:gd name="T6" fmla="*/ 26 w 27"/>
                                <a:gd name="T7" fmla="*/ 52 h 60"/>
                                <a:gd name="T8" fmla="*/ 4 w 27"/>
                                <a:gd name="T9" fmla="*/ 0 h 60"/>
                              </a:gdLst>
                              <a:ahLst/>
                              <a:cxnLst>
                                <a:cxn ang="0">
                                  <a:pos x="T0" y="T1"/>
                                </a:cxn>
                                <a:cxn ang="0">
                                  <a:pos x="T2" y="T3"/>
                                </a:cxn>
                                <a:cxn ang="0">
                                  <a:pos x="T4" y="T5"/>
                                </a:cxn>
                                <a:cxn ang="0">
                                  <a:pos x="T6" y="T7"/>
                                </a:cxn>
                                <a:cxn ang="0">
                                  <a:pos x="T8" y="T9"/>
                                </a:cxn>
                              </a:cxnLst>
                              <a:rect l="0" t="0" r="r" b="b"/>
                              <a:pathLst>
                                <a:path w="27" h="60">
                                  <a:moveTo>
                                    <a:pt x="4" y="0"/>
                                  </a:moveTo>
                                  <a:lnTo>
                                    <a:pt x="0" y="8"/>
                                  </a:lnTo>
                                  <a:lnTo>
                                    <a:pt x="22" y="59"/>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661" name="Group 473"/>
                          <p:cNvGrpSpPr>
                            <a:grpSpLocks/>
                          </p:cNvGrpSpPr>
                          <p:nvPr/>
                        </p:nvGrpSpPr>
                        <p:grpSpPr bwMode="auto">
                          <a:xfrm>
                            <a:off x="2884" y="3451"/>
                            <a:ext cx="91" cy="65"/>
                            <a:chOff x="2884" y="3451"/>
                            <a:chExt cx="91" cy="65"/>
                          </a:xfrm>
                        </p:grpSpPr>
                        <p:sp>
                          <p:nvSpPr>
                            <p:cNvPr id="144858" name="Freeform 474"/>
                            <p:cNvSpPr>
                              <a:spLocks/>
                            </p:cNvSpPr>
                            <p:nvPr/>
                          </p:nvSpPr>
                          <p:spPr bwMode="auto">
                            <a:xfrm>
                              <a:off x="2888" y="3451"/>
                              <a:ext cx="87" cy="56"/>
                            </a:xfrm>
                            <a:custGeom>
                              <a:avLst/>
                              <a:gdLst>
                                <a:gd name="T0" fmla="*/ 59 w 87"/>
                                <a:gd name="T1" fmla="*/ 0 h 56"/>
                                <a:gd name="T2" fmla="*/ 86 w 87"/>
                                <a:gd name="T3" fmla="*/ 52 h 56"/>
                                <a:gd name="T4" fmla="*/ 27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7"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59" name="Freeform 475"/>
                            <p:cNvSpPr>
                              <a:spLocks/>
                            </p:cNvSpPr>
                            <p:nvPr/>
                          </p:nvSpPr>
                          <p:spPr bwMode="auto">
                            <a:xfrm>
                              <a:off x="2913" y="3510"/>
                              <a:ext cx="62"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60" name="Freeform 476"/>
                            <p:cNvSpPr>
                              <a:spLocks/>
                            </p:cNvSpPr>
                            <p:nvPr/>
                          </p:nvSpPr>
                          <p:spPr bwMode="auto">
                            <a:xfrm>
                              <a:off x="2884" y="3455"/>
                              <a:ext cx="26" cy="61"/>
                            </a:xfrm>
                            <a:custGeom>
                              <a:avLst/>
                              <a:gdLst>
                                <a:gd name="T0" fmla="*/ 4 w 26"/>
                                <a:gd name="T1" fmla="*/ 0 h 61"/>
                                <a:gd name="T2" fmla="*/ 0 w 26"/>
                                <a:gd name="T3" fmla="*/ 8 h 61"/>
                                <a:gd name="T4" fmla="*/ 21 w 26"/>
                                <a:gd name="T5" fmla="*/ 60 h 61"/>
                                <a:gd name="T6" fmla="*/ 25 w 26"/>
                                <a:gd name="T7" fmla="*/ 52 h 61"/>
                                <a:gd name="T8" fmla="*/ 4 w 26"/>
                                <a:gd name="T9" fmla="*/ 0 h 61"/>
                              </a:gdLst>
                              <a:ahLst/>
                              <a:cxnLst>
                                <a:cxn ang="0">
                                  <a:pos x="T0" y="T1"/>
                                </a:cxn>
                                <a:cxn ang="0">
                                  <a:pos x="T2" y="T3"/>
                                </a:cxn>
                                <a:cxn ang="0">
                                  <a:pos x="T4" y="T5"/>
                                </a:cxn>
                                <a:cxn ang="0">
                                  <a:pos x="T6" y="T7"/>
                                </a:cxn>
                                <a:cxn ang="0">
                                  <a:pos x="T8" y="T9"/>
                                </a:cxn>
                              </a:cxnLst>
                              <a:rect l="0" t="0" r="r" b="b"/>
                              <a:pathLst>
                                <a:path w="26" h="61">
                                  <a:moveTo>
                                    <a:pt x="4" y="0"/>
                                  </a:moveTo>
                                  <a:lnTo>
                                    <a:pt x="0" y="8"/>
                                  </a:lnTo>
                                  <a:lnTo>
                                    <a:pt x="21" y="60"/>
                                  </a:lnTo>
                                  <a:lnTo>
                                    <a:pt x="25"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662" name="Group 477"/>
                          <p:cNvGrpSpPr>
                            <a:grpSpLocks/>
                          </p:cNvGrpSpPr>
                          <p:nvPr/>
                        </p:nvGrpSpPr>
                        <p:grpSpPr bwMode="auto">
                          <a:xfrm>
                            <a:off x="2918" y="3520"/>
                            <a:ext cx="92" cy="65"/>
                            <a:chOff x="2918" y="3520"/>
                            <a:chExt cx="92" cy="65"/>
                          </a:xfrm>
                        </p:grpSpPr>
                        <p:sp>
                          <p:nvSpPr>
                            <p:cNvPr id="144862" name="Freeform 478"/>
                            <p:cNvSpPr>
                              <a:spLocks/>
                            </p:cNvSpPr>
                            <p:nvPr/>
                          </p:nvSpPr>
                          <p:spPr bwMode="auto">
                            <a:xfrm>
                              <a:off x="2923" y="3521"/>
                              <a:ext cx="87" cy="56"/>
                            </a:xfrm>
                            <a:custGeom>
                              <a:avLst/>
                              <a:gdLst>
                                <a:gd name="T0" fmla="*/ 59 w 87"/>
                                <a:gd name="T1" fmla="*/ 0 h 56"/>
                                <a:gd name="T2" fmla="*/ 86 w 87"/>
                                <a:gd name="T3" fmla="*/ 52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63" name="Freeform 479"/>
                            <p:cNvSpPr>
                              <a:spLocks/>
                            </p:cNvSpPr>
                            <p:nvPr/>
                          </p:nvSpPr>
                          <p:spPr bwMode="auto">
                            <a:xfrm>
                              <a:off x="2947" y="3580"/>
                              <a:ext cx="63" cy="5"/>
                            </a:xfrm>
                            <a:custGeom>
                              <a:avLst/>
                              <a:gdLst>
                                <a:gd name="T0" fmla="*/ 62 w 63"/>
                                <a:gd name="T1" fmla="*/ 0 h 5"/>
                                <a:gd name="T2" fmla="*/ 56 w 63"/>
                                <a:gd name="T3" fmla="*/ 3 h 5"/>
                                <a:gd name="T4" fmla="*/ 0 w 63"/>
                                <a:gd name="T5" fmla="*/ 4 h 5"/>
                                <a:gd name="T6" fmla="*/ 4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lnTo>
                                    <a:pt x="56" y="3"/>
                                  </a:lnTo>
                                  <a:lnTo>
                                    <a:pt x="0" y="4"/>
                                  </a:lnTo>
                                  <a:lnTo>
                                    <a:pt x="4" y="1"/>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64" name="Freeform 480"/>
                            <p:cNvSpPr>
                              <a:spLocks/>
                            </p:cNvSpPr>
                            <p:nvPr/>
                          </p:nvSpPr>
                          <p:spPr bwMode="auto">
                            <a:xfrm>
                              <a:off x="2918" y="3525"/>
                              <a:ext cx="27" cy="61"/>
                            </a:xfrm>
                            <a:custGeom>
                              <a:avLst/>
                              <a:gdLst>
                                <a:gd name="T0" fmla="*/ 4 w 27"/>
                                <a:gd name="T1" fmla="*/ 0 h 61"/>
                                <a:gd name="T2" fmla="*/ 0 w 27"/>
                                <a:gd name="T3" fmla="*/ 8 h 61"/>
                                <a:gd name="T4" fmla="*/ 22 w 27"/>
                                <a:gd name="T5" fmla="*/ 60 h 61"/>
                                <a:gd name="T6" fmla="*/ 26 w 27"/>
                                <a:gd name="T7" fmla="*/ 52 h 61"/>
                                <a:gd name="T8" fmla="*/ 4 w 27"/>
                                <a:gd name="T9" fmla="*/ 0 h 61"/>
                              </a:gdLst>
                              <a:ahLst/>
                              <a:cxnLst>
                                <a:cxn ang="0">
                                  <a:pos x="T0" y="T1"/>
                                </a:cxn>
                                <a:cxn ang="0">
                                  <a:pos x="T2" y="T3"/>
                                </a:cxn>
                                <a:cxn ang="0">
                                  <a:pos x="T4" y="T5"/>
                                </a:cxn>
                                <a:cxn ang="0">
                                  <a:pos x="T6" y="T7"/>
                                </a:cxn>
                                <a:cxn ang="0">
                                  <a:pos x="T8" y="T9"/>
                                </a:cxn>
                              </a:cxnLst>
                              <a:rect l="0" t="0" r="r" b="b"/>
                              <a:pathLst>
                                <a:path w="27" h="61">
                                  <a:moveTo>
                                    <a:pt x="4" y="0"/>
                                  </a:moveTo>
                                  <a:lnTo>
                                    <a:pt x="0" y="8"/>
                                  </a:lnTo>
                                  <a:lnTo>
                                    <a:pt x="22" y="60"/>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4642" name="Group 481"/>
                        <p:cNvGrpSpPr>
                          <a:grpSpLocks/>
                        </p:cNvGrpSpPr>
                        <p:nvPr/>
                      </p:nvGrpSpPr>
                      <p:grpSpPr bwMode="auto">
                        <a:xfrm>
                          <a:off x="2737" y="3315"/>
                          <a:ext cx="195" cy="273"/>
                          <a:chOff x="2737" y="3315"/>
                          <a:chExt cx="195" cy="273"/>
                        </a:xfrm>
                      </p:grpSpPr>
                      <p:grpSp>
                        <p:nvGrpSpPr>
                          <p:cNvPr id="24643" name="Group 482"/>
                          <p:cNvGrpSpPr>
                            <a:grpSpLocks/>
                          </p:cNvGrpSpPr>
                          <p:nvPr/>
                        </p:nvGrpSpPr>
                        <p:grpSpPr bwMode="auto">
                          <a:xfrm>
                            <a:off x="2737" y="3315"/>
                            <a:ext cx="91" cy="65"/>
                            <a:chOff x="2737" y="3315"/>
                            <a:chExt cx="91" cy="65"/>
                          </a:xfrm>
                        </p:grpSpPr>
                        <p:sp>
                          <p:nvSpPr>
                            <p:cNvPr id="144867" name="Freeform 483"/>
                            <p:cNvSpPr>
                              <a:spLocks/>
                            </p:cNvSpPr>
                            <p:nvPr/>
                          </p:nvSpPr>
                          <p:spPr bwMode="auto">
                            <a:xfrm>
                              <a:off x="2742" y="3315"/>
                              <a:ext cx="86" cy="56"/>
                            </a:xfrm>
                            <a:custGeom>
                              <a:avLst/>
                              <a:gdLst>
                                <a:gd name="T0" fmla="*/ 58 w 86"/>
                                <a:gd name="T1" fmla="*/ 0 h 56"/>
                                <a:gd name="T2" fmla="*/ 85 w 86"/>
                                <a:gd name="T3" fmla="*/ 52 h 56"/>
                                <a:gd name="T4" fmla="*/ 26 w 86"/>
                                <a:gd name="T5" fmla="*/ 55 h 56"/>
                                <a:gd name="T6" fmla="*/ 0 w 86"/>
                                <a:gd name="T7" fmla="*/ 3 h 56"/>
                                <a:gd name="T8" fmla="*/ 58 w 86"/>
                                <a:gd name="T9" fmla="*/ 0 h 56"/>
                              </a:gdLst>
                              <a:ahLst/>
                              <a:cxnLst>
                                <a:cxn ang="0">
                                  <a:pos x="T0" y="T1"/>
                                </a:cxn>
                                <a:cxn ang="0">
                                  <a:pos x="T2" y="T3"/>
                                </a:cxn>
                                <a:cxn ang="0">
                                  <a:pos x="T4" y="T5"/>
                                </a:cxn>
                                <a:cxn ang="0">
                                  <a:pos x="T6" y="T7"/>
                                </a:cxn>
                                <a:cxn ang="0">
                                  <a:pos x="T8" y="T9"/>
                                </a:cxn>
                              </a:cxnLst>
                              <a:rect l="0" t="0" r="r" b="b"/>
                              <a:pathLst>
                                <a:path w="86" h="56">
                                  <a:moveTo>
                                    <a:pt x="58" y="0"/>
                                  </a:moveTo>
                                  <a:lnTo>
                                    <a:pt x="85" y="52"/>
                                  </a:lnTo>
                                  <a:lnTo>
                                    <a:pt x="26" y="55"/>
                                  </a:lnTo>
                                  <a:lnTo>
                                    <a:pt x="0" y="3"/>
                                  </a:lnTo>
                                  <a:lnTo>
                                    <a:pt x="58"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68" name="Freeform 484"/>
                            <p:cNvSpPr>
                              <a:spLocks/>
                            </p:cNvSpPr>
                            <p:nvPr/>
                          </p:nvSpPr>
                          <p:spPr bwMode="auto">
                            <a:xfrm>
                              <a:off x="2766" y="3374"/>
                              <a:ext cx="62"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69" name="Freeform 485"/>
                            <p:cNvSpPr>
                              <a:spLocks/>
                            </p:cNvSpPr>
                            <p:nvPr/>
                          </p:nvSpPr>
                          <p:spPr bwMode="auto">
                            <a:xfrm>
                              <a:off x="2737" y="3319"/>
                              <a:ext cx="27" cy="61"/>
                            </a:xfrm>
                            <a:custGeom>
                              <a:avLst/>
                              <a:gdLst>
                                <a:gd name="T0" fmla="*/ 4 w 27"/>
                                <a:gd name="T1" fmla="*/ 0 h 61"/>
                                <a:gd name="T2" fmla="*/ 0 w 27"/>
                                <a:gd name="T3" fmla="*/ 8 h 61"/>
                                <a:gd name="T4" fmla="*/ 22 w 27"/>
                                <a:gd name="T5" fmla="*/ 60 h 61"/>
                                <a:gd name="T6" fmla="*/ 26 w 27"/>
                                <a:gd name="T7" fmla="*/ 52 h 61"/>
                                <a:gd name="T8" fmla="*/ 4 w 27"/>
                                <a:gd name="T9" fmla="*/ 0 h 61"/>
                              </a:gdLst>
                              <a:ahLst/>
                              <a:cxnLst>
                                <a:cxn ang="0">
                                  <a:pos x="T0" y="T1"/>
                                </a:cxn>
                                <a:cxn ang="0">
                                  <a:pos x="T2" y="T3"/>
                                </a:cxn>
                                <a:cxn ang="0">
                                  <a:pos x="T4" y="T5"/>
                                </a:cxn>
                                <a:cxn ang="0">
                                  <a:pos x="T6" y="T7"/>
                                </a:cxn>
                                <a:cxn ang="0">
                                  <a:pos x="T8" y="T9"/>
                                </a:cxn>
                              </a:cxnLst>
                              <a:rect l="0" t="0" r="r" b="b"/>
                              <a:pathLst>
                                <a:path w="27" h="61">
                                  <a:moveTo>
                                    <a:pt x="4" y="0"/>
                                  </a:moveTo>
                                  <a:lnTo>
                                    <a:pt x="0" y="8"/>
                                  </a:lnTo>
                                  <a:lnTo>
                                    <a:pt x="22" y="60"/>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644" name="Group 486"/>
                          <p:cNvGrpSpPr>
                            <a:grpSpLocks/>
                          </p:cNvGrpSpPr>
                          <p:nvPr/>
                        </p:nvGrpSpPr>
                        <p:grpSpPr bwMode="auto">
                          <a:xfrm>
                            <a:off x="2771" y="3384"/>
                            <a:ext cx="92" cy="64"/>
                            <a:chOff x="2771" y="3384"/>
                            <a:chExt cx="92" cy="64"/>
                          </a:xfrm>
                        </p:grpSpPr>
                        <p:sp>
                          <p:nvSpPr>
                            <p:cNvPr id="144871" name="Freeform 487"/>
                            <p:cNvSpPr>
                              <a:spLocks/>
                            </p:cNvSpPr>
                            <p:nvPr/>
                          </p:nvSpPr>
                          <p:spPr bwMode="auto">
                            <a:xfrm>
                              <a:off x="2776" y="3385"/>
                              <a:ext cx="88" cy="56"/>
                            </a:xfrm>
                            <a:custGeom>
                              <a:avLst/>
                              <a:gdLst>
                                <a:gd name="T0" fmla="*/ 59 w 87"/>
                                <a:gd name="T1" fmla="*/ 0 h 56"/>
                                <a:gd name="T2" fmla="*/ 86 w 87"/>
                                <a:gd name="T3" fmla="*/ 51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1"/>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72" name="Freeform 488"/>
                            <p:cNvSpPr>
                              <a:spLocks/>
                            </p:cNvSpPr>
                            <p:nvPr/>
                          </p:nvSpPr>
                          <p:spPr bwMode="auto">
                            <a:xfrm>
                              <a:off x="2800" y="3443"/>
                              <a:ext cx="64" cy="6"/>
                            </a:xfrm>
                            <a:custGeom>
                              <a:avLst/>
                              <a:gdLst>
                                <a:gd name="T0" fmla="*/ 62 w 63"/>
                                <a:gd name="T1" fmla="*/ 0 h 6"/>
                                <a:gd name="T2" fmla="*/ 56 w 63"/>
                                <a:gd name="T3" fmla="*/ 3 h 6"/>
                                <a:gd name="T4" fmla="*/ 0 w 63"/>
                                <a:gd name="T5" fmla="*/ 5 h 6"/>
                                <a:gd name="T6" fmla="*/ 4 w 63"/>
                                <a:gd name="T7" fmla="*/ 2 h 6"/>
                                <a:gd name="T8" fmla="*/ 62 w 63"/>
                                <a:gd name="T9" fmla="*/ 0 h 6"/>
                              </a:gdLst>
                              <a:ahLst/>
                              <a:cxnLst>
                                <a:cxn ang="0">
                                  <a:pos x="T0" y="T1"/>
                                </a:cxn>
                                <a:cxn ang="0">
                                  <a:pos x="T2" y="T3"/>
                                </a:cxn>
                                <a:cxn ang="0">
                                  <a:pos x="T4" y="T5"/>
                                </a:cxn>
                                <a:cxn ang="0">
                                  <a:pos x="T6" y="T7"/>
                                </a:cxn>
                                <a:cxn ang="0">
                                  <a:pos x="T8" y="T9"/>
                                </a:cxn>
                              </a:cxnLst>
                              <a:rect l="0" t="0" r="r" b="b"/>
                              <a:pathLst>
                                <a:path w="63" h="6">
                                  <a:moveTo>
                                    <a:pt x="62" y="0"/>
                                  </a:moveTo>
                                  <a:lnTo>
                                    <a:pt x="56" y="3"/>
                                  </a:lnTo>
                                  <a:lnTo>
                                    <a:pt x="0" y="5"/>
                                  </a:lnTo>
                                  <a:lnTo>
                                    <a:pt x="4" y="2"/>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73" name="Freeform 489"/>
                            <p:cNvSpPr>
                              <a:spLocks/>
                            </p:cNvSpPr>
                            <p:nvPr/>
                          </p:nvSpPr>
                          <p:spPr bwMode="auto">
                            <a:xfrm>
                              <a:off x="2771" y="3389"/>
                              <a:ext cx="27" cy="60"/>
                            </a:xfrm>
                            <a:custGeom>
                              <a:avLst/>
                              <a:gdLst>
                                <a:gd name="T0" fmla="*/ 4 w 27"/>
                                <a:gd name="T1" fmla="*/ 0 h 60"/>
                                <a:gd name="T2" fmla="*/ 0 w 27"/>
                                <a:gd name="T3" fmla="*/ 8 h 60"/>
                                <a:gd name="T4" fmla="*/ 22 w 27"/>
                                <a:gd name="T5" fmla="*/ 59 h 60"/>
                                <a:gd name="T6" fmla="*/ 26 w 27"/>
                                <a:gd name="T7" fmla="*/ 52 h 60"/>
                                <a:gd name="T8" fmla="*/ 4 w 27"/>
                                <a:gd name="T9" fmla="*/ 0 h 60"/>
                              </a:gdLst>
                              <a:ahLst/>
                              <a:cxnLst>
                                <a:cxn ang="0">
                                  <a:pos x="T0" y="T1"/>
                                </a:cxn>
                                <a:cxn ang="0">
                                  <a:pos x="T2" y="T3"/>
                                </a:cxn>
                                <a:cxn ang="0">
                                  <a:pos x="T4" y="T5"/>
                                </a:cxn>
                                <a:cxn ang="0">
                                  <a:pos x="T6" y="T7"/>
                                </a:cxn>
                                <a:cxn ang="0">
                                  <a:pos x="T8" y="T9"/>
                                </a:cxn>
                              </a:cxnLst>
                              <a:rect l="0" t="0" r="r" b="b"/>
                              <a:pathLst>
                                <a:path w="27" h="60">
                                  <a:moveTo>
                                    <a:pt x="4" y="0"/>
                                  </a:moveTo>
                                  <a:lnTo>
                                    <a:pt x="0" y="8"/>
                                  </a:lnTo>
                                  <a:lnTo>
                                    <a:pt x="22" y="59"/>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645" name="Group 490"/>
                          <p:cNvGrpSpPr>
                            <a:grpSpLocks/>
                          </p:cNvGrpSpPr>
                          <p:nvPr/>
                        </p:nvGrpSpPr>
                        <p:grpSpPr bwMode="auto">
                          <a:xfrm>
                            <a:off x="2806" y="3454"/>
                            <a:ext cx="91" cy="65"/>
                            <a:chOff x="2806" y="3454"/>
                            <a:chExt cx="91" cy="65"/>
                          </a:xfrm>
                        </p:grpSpPr>
                        <p:sp>
                          <p:nvSpPr>
                            <p:cNvPr id="144875" name="Freeform 491"/>
                            <p:cNvSpPr>
                              <a:spLocks/>
                            </p:cNvSpPr>
                            <p:nvPr/>
                          </p:nvSpPr>
                          <p:spPr bwMode="auto">
                            <a:xfrm>
                              <a:off x="2810" y="3454"/>
                              <a:ext cx="88" cy="56"/>
                            </a:xfrm>
                            <a:custGeom>
                              <a:avLst/>
                              <a:gdLst>
                                <a:gd name="T0" fmla="*/ 59 w 87"/>
                                <a:gd name="T1" fmla="*/ 0 h 56"/>
                                <a:gd name="T2" fmla="*/ 86 w 87"/>
                                <a:gd name="T3" fmla="*/ 52 h 56"/>
                                <a:gd name="T4" fmla="*/ 27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7"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76" name="Freeform 492"/>
                            <p:cNvSpPr>
                              <a:spLocks/>
                            </p:cNvSpPr>
                            <p:nvPr/>
                          </p:nvSpPr>
                          <p:spPr bwMode="auto">
                            <a:xfrm>
                              <a:off x="2835" y="3513"/>
                              <a:ext cx="63"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77" name="Freeform 493"/>
                            <p:cNvSpPr>
                              <a:spLocks/>
                            </p:cNvSpPr>
                            <p:nvPr/>
                          </p:nvSpPr>
                          <p:spPr bwMode="auto">
                            <a:xfrm>
                              <a:off x="2806" y="3458"/>
                              <a:ext cx="26" cy="61"/>
                            </a:xfrm>
                            <a:custGeom>
                              <a:avLst/>
                              <a:gdLst>
                                <a:gd name="T0" fmla="*/ 4 w 26"/>
                                <a:gd name="T1" fmla="*/ 0 h 61"/>
                                <a:gd name="T2" fmla="*/ 0 w 26"/>
                                <a:gd name="T3" fmla="*/ 8 h 61"/>
                                <a:gd name="T4" fmla="*/ 21 w 26"/>
                                <a:gd name="T5" fmla="*/ 60 h 61"/>
                                <a:gd name="T6" fmla="*/ 25 w 26"/>
                                <a:gd name="T7" fmla="*/ 52 h 61"/>
                                <a:gd name="T8" fmla="*/ 4 w 26"/>
                                <a:gd name="T9" fmla="*/ 0 h 61"/>
                              </a:gdLst>
                              <a:ahLst/>
                              <a:cxnLst>
                                <a:cxn ang="0">
                                  <a:pos x="T0" y="T1"/>
                                </a:cxn>
                                <a:cxn ang="0">
                                  <a:pos x="T2" y="T3"/>
                                </a:cxn>
                                <a:cxn ang="0">
                                  <a:pos x="T4" y="T5"/>
                                </a:cxn>
                                <a:cxn ang="0">
                                  <a:pos x="T6" y="T7"/>
                                </a:cxn>
                                <a:cxn ang="0">
                                  <a:pos x="T8" y="T9"/>
                                </a:cxn>
                              </a:cxnLst>
                              <a:rect l="0" t="0" r="r" b="b"/>
                              <a:pathLst>
                                <a:path w="26" h="61">
                                  <a:moveTo>
                                    <a:pt x="4" y="0"/>
                                  </a:moveTo>
                                  <a:lnTo>
                                    <a:pt x="0" y="8"/>
                                  </a:lnTo>
                                  <a:lnTo>
                                    <a:pt x="21" y="60"/>
                                  </a:lnTo>
                                  <a:lnTo>
                                    <a:pt x="25"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646" name="Group 494"/>
                          <p:cNvGrpSpPr>
                            <a:grpSpLocks/>
                          </p:cNvGrpSpPr>
                          <p:nvPr/>
                        </p:nvGrpSpPr>
                        <p:grpSpPr bwMode="auto">
                          <a:xfrm>
                            <a:off x="2840" y="3523"/>
                            <a:ext cx="92" cy="65"/>
                            <a:chOff x="2840" y="3523"/>
                            <a:chExt cx="92" cy="65"/>
                          </a:xfrm>
                        </p:grpSpPr>
                        <p:sp>
                          <p:nvSpPr>
                            <p:cNvPr id="144879" name="Freeform 495"/>
                            <p:cNvSpPr>
                              <a:spLocks/>
                            </p:cNvSpPr>
                            <p:nvPr/>
                          </p:nvSpPr>
                          <p:spPr bwMode="auto">
                            <a:xfrm>
                              <a:off x="2846" y="3524"/>
                              <a:ext cx="87" cy="56"/>
                            </a:xfrm>
                            <a:custGeom>
                              <a:avLst/>
                              <a:gdLst>
                                <a:gd name="T0" fmla="*/ 59 w 87"/>
                                <a:gd name="T1" fmla="*/ 0 h 56"/>
                                <a:gd name="T2" fmla="*/ 86 w 87"/>
                                <a:gd name="T3" fmla="*/ 52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80" name="Freeform 496"/>
                            <p:cNvSpPr>
                              <a:spLocks/>
                            </p:cNvSpPr>
                            <p:nvPr/>
                          </p:nvSpPr>
                          <p:spPr bwMode="auto">
                            <a:xfrm>
                              <a:off x="2870" y="3583"/>
                              <a:ext cx="63" cy="5"/>
                            </a:xfrm>
                            <a:custGeom>
                              <a:avLst/>
                              <a:gdLst>
                                <a:gd name="T0" fmla="*/ 62 w 63"/>
                                <a:gd name="T1" fmla="*/ 0 h 5"/>
                                <a:gd name="T2" fmla="*/ 56 w 63"/>
                                <a:gd name="T3" fmla="*/ 3 h 5"/>
                                <a:gd name="T4" fmla="*/ 0 w 63"/>
                                <a:gd name="T5" fmla="*/ 4 h 5"/>
                                <a:gd name="T6" fmla="*/ 4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lnTo>
                                    <a:pt x="56" y="3"/>
                                  </a:lnTo>
                                  <a:lnTo>
                                    <a:pt x="0" y="4"/>
                                  </a:lnTo>
                                  <a:lnTo>
                                    <a:pt x="4" y="1"/>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81" name="Freeform 497"/>
                            <p:cNvSpPr>
                              <a:spLocks/>
                            </p:cNvSpPr>
                            <p:nvPr/>
                          </p:nvSpPr>
                          <p:spPr bwMode="auto">
                            <a:xfrm>
                              <a:off x="2841" y="3528"/>
                              <a:ext cx="27" cy="61"/>
                            </a:xfrm>
                            <a:custGeom>
                              <a:avLst/>
                              <a:gdLst>
                                <a:gd name="T0" fmla="*/ 4 w 27"/>
                                <a:gd name="T1" fmla="*/ 0 h 61"/>
                                <a:gd name="T2" fmla="*/ 0 w 27"/>
                                <a:gd name="T3" fmla="*/ 8 h 61"/>
                                <a:gd name="T4" fmla="*/ 22 w 27"/>
                                <a:gd name="T5" fmla="*/ 60 h 61"/>
                                <a:gd name="T6" fmla="*/ 26 w 27"/>
                                <a:gd name="T7" fmla="*/ 52 h 61"/>
                                <a:gd name="T8" fmla="*/ 4 w 27"/>
                                <a:gd name="T9" fmla="*/ 0 h 61"/>
                              </a:gdLst>
                              <a:ahLst/>
                              <a:cxnLst>
                                <a:cxn ang="0">
                                  <a:pos x="T0" y="T1"/>
                                </a:cxn>
                                <a:cxn ang="0">
                                  <a:pos x="T2" y="T3"/>
                                </a:cxn>
                                <a:cxn ang="0">
                                  <a:pos x="T4" y="T5"/>
                                </a:cxn>
                                <a:cxn ang="0">
                                  <a:pos x="T6" y="T7"/>
                                </a:cxn>
                                <a:cxn ang="0">
                                  <a:pos x="T8" y="T9"/>
                                </a:cxn>
                              </a:cxnLst>
                              <a:rect l="0" t="0" r="r" b="b"/>
                              <a:pathLst>
                                <a:path w="27" h="61">
                                  <a:moveTo>
                                    <a:pt x="4" y="0"/>
                                  </a:moveTo>
                                  <a:lnTo>
                                    <a:pt x="0" y="8"/>
                                  </a:lnTo>
                                  <a:lnTo>
                                    <a:pt x="22" y="60"/>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grpSp>
                <p:sp>
                  <p:nvSpPr>
                    <p:cNvPr id="144882" name="Freeform 498"/>
                    <p:cNvSpPr>
                      <a:spLocks/>
                    </p:cNvSpPr>
                    <p:nvPr/>
                  </p:nvSpPr>
                  <p:spPr bwMode="auto">
                    <a:xfrm>
                      <a:off x="3436" y="3649"/>
                      <a:ext cx="28" cy="49"/>
                    </a:xfrm>
                    <a:custGeom>
                      <a:avLst/>
                      <a:gdLst>
                        <a:gd name="T0" fmla="*/ 14 w 28"/>
                        <a:gd name="T1" fmla="*/ 0 h 49"/>
                        <a:gd name="T2" fmla="*/ 25 w 28"/>
                        <a:gd name="T3" fmla="*/ 19 h 49"/>
                        <a:gd name="T4" fmla="*/ 27 w 28"/>
                        <a:gd name="T5" fmla="*/ 25 h 49"/>
                        <a:gd name="T6" fmla="*/ 26 w 28"/>
                        <a:gd name="T7" fmla="*/ 31 h 49"/>
                        <a:gd name="T8" fmla="*/ 25 w 28"/>
                        <a:gd name="T9" fmla="*/ 36 h 49"/>
                        <a:gd name="T10" fmla="*/ 22 w 28"/>
                        <a:gd name="T11" fmla="*/ 40 h 49"/>
                        <a:gd name="T12" fmla="*/ 18 w 28"/>
                        <a:gd name="T13" fmla="*/ 43 h 49"/>
                        <a:gd name="T14" fmla="*/ 13 w 28"/>
                        <a:gd name="T15" fmla="*/ 46 h 49"/>
                        <a:gd name="T16" fmla="*/ 7 w 28"/>
                        <a:gd name="T17" fmla="*/ 48 h 49"/>
                        <a:gd name="T18" fmla="*/ 0 w 28"/>
                        <a:gd name="T19" fmla="*/ 48 h 49"/>
                        <a:gd name="T20" fmla="*/ 4 w 28"/>
                        <a:gd name="T21" fmla="*/ 46 h 49"/>
                        <a:gd name="T22" fmla="*/ 9 w 28"/>
                        <a:gd name="T23" fmla="*/ 35 h 49"/>
                        <a:gd name="T24" fmla="*/ 10 w 28"/>
                        <a:gd name="T25" fmla="*/ 31 h 49"/>
                        <a:gd name="T26" fmla="*/ 10 w 28"/>
                        <a:gd name="T27" fmla="*/ 28 h 49"/>
                        <a:gd name="T28" fmla="*/ 11 w 28"/>
                        <a:gd name="T29" fmla="*/ 9 h 49"/>
                        <a:gd name="T30" fmla="*/ 14 w 28"/>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9">
                          <a:moveTo>
                            <a:pt x="14" y="0"/>
                          </a:moveTo>
                          <a:lnTo>
                            <a:pt x="25" y="19"/>
                          </a:lnTo>
                          <a:lnTo>
                            <a:pt x="27" y="25"/>
                          </a:lnTo>
                          <a:lnTo>
                            <a:pt x="26" y="31"/>
                          </a:lnTo>
                          <a:lnTo>
                            <a:pt x="25" y="36"/>
                          </a:lnTo>
                          <a:lnTo>
                            <a:pt x="22" y="40"/>
                          </a:lnTo>
                          <a:lnTo>
                            <a:pt x="18" y="43"/>
                          </a:lnTo>
                          <a:lnTo>
                            <a:pt x="13" y="46"/>
                          </a:lnTo>
                          <a:lnTo>
                            <a:pt x="7" y="48"/>
                          </a:lnTo>
                          <a:lnTo>
                            <a:pt x="0" y="48"/>
                          </a:lnTo>
                          <a:lnTo>
                            <a:pt x="4" y="46"/>
                          </a:lnTo>
                          <a:lnTo>
                            <a:pt x="9" y="35"/>
                          </a:lnTo>
                          <a:lnTo>
                            <a:pt x="10" y="31"/>
                          </a:lnTo>
                          <a:lnTo>
                            <a:pt x="10" y="28"/>
                          </a:lnTo>
                          <a:lnTo>
                            <a:pt x="11" y="9"/>
                          </a:lnTo>
                          <a:lnTo>
                            <a:pt x="14"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4883" name="Freeform 499"/>
                  <p:cNvSpPr>
                    <a:spLocks/>
                  </p:cNvSpPr>
                  <p:nvPr/>
                </p:nvSpPr>
                <p:spPr bwMode="auto">
                  <a:xfrm>
                    <a:off x="3142" y="3477"/>
                    <a:ext cx="27" cy="55"/>
                  </a:xfrm>
                  <a:custGeom>
                    <a:avLst/>
                    <a:gdLst>
                      <a:gd name="T0" fmla="*/ 26 w 27"/>
                      <a:gd name="T1" fmla="*/ 0 h 55"/>
                      <a:gd name="T2" fmla="*/ 12 w 27"/>
                      <a:gd name="T3" fmla="*/ 2 h 55"/>
                      <a:gd name="T4" fmla="*/ 6 w 27"/>
                      <a:gd name="T5" fmla="*/ 3 h 55"/>
                      <a:gd name="T6" fmla="*/ 3 w 27"/>
                      <a:gd name="T7" fmla="*/ 6 h 55"/>
                      <a:gd name="T8" fmla="*/ 1 w 27"/>
                      <a:gd name="T9" fmla="*/ 10 h 55"/>
                      <a:gd name="T10" fmla="*/ 0 w 27"/>
                      <a:gd name="T11" fmla="*/ 13 h 55"/>
                      <a:gd name="T12" fmla="*/ 1 w 27"/>
                      <a:gd name="T13" fmla="*/ 18 h 55"/>
                      <a:gd name="T14" fmla="*/ 17 w 27"/>
                      <a:gd name="T15" fmla="*/ 54 h 55"/>
                      <a:gd name="T16" fmla="*/ 26 w 2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5">
                        <a:moveTo>
                          <a:pt x="26" y="0"/>
                        </a:moveTo>
                        <a:lnTo>
                          <a:pt x="12" y="2"/>
                        </a:lnTo>
                        <a:lnTo>
                          <a:pt x="6" y="3"/>
                        </a:lnTo>
                        <a:lnTo>
                          <a:pt x="3" y="6"/>
                        </a:lnTo>
                        <a:lnTo>
                          <a:pt x="1" y="10"/>
                        </a:lnTo>
                        <a:lnTo>
                          <a:pt x="0" y="13"/>
                        </a:lnTo>
                        <a:lnTo>
                          <a:pt x="1" y="18"/>
                        </a:lnTo>
                        <a:lnTo>
                          <a:pt x="17" y="54"/>
                        </a:lnTo>
                        <a:lnTo>
                          <a:pt x="26"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620" name="Group 500"/>
                <p:cNvGrpSpPr>
                  <a:grpSpLocks/>
                </p:cNvGrpSpPr>
                <p:nvPr/>
              </p:nvGrpSpPr>
              <p:grpSpPr bwMode="auto">
                <a:xfrm>
                  <a:off x="2897" y="2920"/>
                  <a:ext cx="567" cy="794"/>
                  <a:chOff x="2897" y="2920"/>
                  <a:chExt cx="567" cy="794"/>
                </a:xfrm>
              </p:grpSpPr>
              <p:sp>
                <p:nvSpPr>
                  <p:cNvPr id="144885" name="Freeform 501"/>
                  <p:cNvSpPr>
                    <a:spLocks/>
                  </p:cNvSpPr>
                  <p:nvPr/>
                </p:nvSpPr>
                <p:spPr bwMode="auto">
                  <a:xfrm>
                    <a:off x="3159" y="3464"/>
                    <a:ext cx="290" cy="250"/>
                  </a:xfrm>
                  <a:custGeom>
                    <a:avLst/>
                    <a:gdLst>
                      <a:gd name="T0" fmla="*/ 280 w 290"/>
                      <a:gd name="T1" fmla="*/ 233 h 250"/>
                      <a:gd name="T2" fmla="*/ 285 w 290"/>
                      <a:gd name="T3" fmla="*/ 223 h 250"/>
                      <a:gd name="T4" fmla="*/ 287 w 290"/>
                      <a:gd name="T5" fmla="*/ 216 h 250"/>
                      <a:gd name="T6" fmla="*/ 288 w 290"/>
                      <a:gd name="T7" fmla="*/ 208 h 250"/>
                      <a:gd name="T8" fmla="*/ 288 w 290"/>
                      <a:gd name="T9" fmla="*/ 201 h 250"/>
                      <a:gd name="T10" fmla="*/ 288 w 290"/>
                      <a:gd name="T11" fmla="*/ 192 h 250"/>
                      <a:gd name="T12" fmla="*/ 289 w 290"/>
                      <a:gd name="T13" fmla="*/ 186 h 250"/>
                      <a:gd name="T14" fmla="*/ 282 w 290"/>
                      <a:gd name="T15" fmla="*/ 196 h 250"/>
                      <a:gd name="T16" fmla="*/ 278 w 290"/>
                      <a:gd name="T17" fmla="*/ 201 h 250"/>
                      <a:gd name="T18" fmla="*/ 271 w 290"/>
                      <a:gd name="T19" fmla="*/ 206 h 250"/>
                      <a:gd name="T20" fmla="*/ 175 w 290"/>
                      <a:gd name="T21" fmla="*/ 215 h 250"/>
                      <a:gd name="T22" fmla="*/ 161 w 290"/>
                      <a:gd name="T23" fmla="*/ 215 h 250"/>
                      <a:gd name="T24" fmla="*/ 152 w 290"/>
                      <a:gd name="T25" fmla="*/ 214 h 250"/>
                      <a:gd name="T26" fmla="*/ 145 w 290"/>
                      <a:gd name="T27" fmla="*/ 213 h 250"/>
                      <a:gd name="T28" fmla="*/ 135 w 290"/>
                      <a:gd name="T29" fmla="*/ 210 h 250"/>
                      <a:gd name="T30" fmla="*/ 127 w 290"/>
                      <a:gd name="T31" fmla="*/ 206 h 250"/>
                      <a:gd name="T32" fmla="*/ 119 w 290"/>
                      <a:gd name="T33" fmla="*/ 202 h 250"/>
                      <a:gd name="T34" fmla="*/ 110 w 290"/>
                      <a:gd name="T35" fmla="*/ 196 h 250"/>
                      <a:gd name="T36" fmla="*/ 104 w 290"/>
                      <a:gd name="T37" fmla="*/ 188 h 250"/>
                      <a:gd name="T38" fmla="*/ 97 w 290"/>
                      <a:gd name="T39" fmla="*/ 178 h 250"/>
                      <a:gd name="T40" fmla="*/ 31 w 290"/>
                      <a:gd name="T41" fmla="*/ 0 h 250"/>
                      <a:gd name="T42" fmla="*/ 25 w 290"/>
                      <a:gd name="T43" fmla="*/ 1 h 250"/>
                      <a:gd name="T44" fmla="*/ 21 w 290"/>
                      <a:gd name="T45" fmla="*/ 4 h 250"/>
                      <a:gd name="T46" fmla="*/ 15 w 290"/>
                      <a:gd name="T47" fmla="*/ 8 h 250"/>
                      <a:gd name="T48" fmla="*/ 12 w 290"/>
                      <a:gd name="T49" fmla="*/ 12 h 250"/>
                      <a:gd name="T50" fmla="*/ 10 w 290"/>
                      <a:gd name="T51" fmla="*/ 17 h 250"/>
                      <a:gd name="T52" fmla="*/ 0 w 290"/>
                      <a:gd name="T53" fmla="*/ 64 h 250"/>
                      <a:gd name="T54" fmla="*/ 81 w 290"/>
                      <a:gd name="T55" fmla="*/ 243 h 250"/>
                      <a:gd name="T56" fmla="*/ 88 w 290"/>
                      <a:gd name="T57" fmla="*/ 247 h 250"/>
                      <a:gd name="T58" fmla="*/ 96 w 290"/>
                      <a:gd name="T59" fmla="*/ 249 h 250"/>
                      <a:gd name="T60" fmla="*/ 104 w 290"/>
                      <a:gd name="T61" fmla="*/ 249 h 250"/>
                      <a:gd name="T62" fmla="*/ 280 w 290"/>
                      <a:gd name="T63" fmla="*/ 23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0" h="250">
                        <a:moveTo>
                          <a:pt x="280" y="233"/>
                        </a:moveTo>
                        <a:lnTo>
                          <a:pt x="285" y="223"/>
                        </a:lnTo>
                        <a:lnTo>
                          <a:pt x="287" y="216"/>
                        </a:lnTo>
                        <a:lnTo>
                          <a:pt x="288" y="208"/>
                        </a:lnTo>
                        <a:lnTo>
                          <a:pt x="288" y="201"/>
                        </a:lnTo>
                        <a:lnTo>
                          <a:pt x="288" y="192"/>
                        </a:lnTo>
                        <a:lnTo>
                          <a:pt x="289" y="186"/>
                        </a:lnTo>
                        <a:lnTo>
                          <a:pt x="282" y="196"/>
                        </a:lnTo>
                        <a:lnTo>
                          <a:pt x="278" y="201"/>
                        </a:lnTo>
                        <a:lnTo>
                          <a:pt x="271" y="206"/>
                        </a:lnTo>
                        <a:lnTo>
                          <a:pt x="175" y="215"/>
                        </a:lnTo>
                        <a:lnTo>
                          <a:pt x="161" y="215"/>
                        </a:lnTo>
                        <a:lnTo>
                          <a:pt x="152" y="214"/>
                        </a:lnTo>
                        <a:lnTo>
                          <a:pt x="145" y="213"/>
                        </a:lnTo>
                        <a:lnTo>
                          <a:pt x="135" y="210"/>
                        </a:lnTo>
                        <a:lnTo>
                          <a:pt x="127" y="206"/>
                        </a:lnTo>
                        <a:lnTo>
                          <a:pt x="119" y="202"/>
                        </a:lnTo>
                        <a:lnTo>
                          <a:pt x="110" y="196"/>
                        </a:lnTo>
                        <a:lnTo>
                          <a:pt x="104" y="188"/>
                        </a:lnTo>
                        <a:lnTo>
                          <a:pt x="97" y="178"/>
                        </a:lnTo>
                        <a:lnTo>
                          <a:pt x="31" y="0"/>
                        </a:lnTo>
                        <a:lnTo>
                          <a:pt x="25" y="1"/>
                        </a:lnTo>
                        <a:lnTo>
                          <a:pt x="21" y="4"/>
                        </a:lnTo>
                        <a:lnTo>
                          <a:pt x="15" y="8"/>
                        </a:lnTo>
                        <a:lnTo>
                          <a:pt x="12" y="12"/>
                        </a:lnTo>
                        <a:lnTo>
                          <a:pt x="10" y="17"/>
                        </a:lnTo>
                        <a:lnTo>
                          <a:pt x="0" y="64"/>
                        </a:lnTo>
                        <a:lnTo>
                          <a:pt x="81" y="243"/>
                        </a:lnTo>
                        <a:lnTo>
                          <a:pt x="88" y="247"/>
                        </a:lnTo>
                        <a:lnTo>
                          <a:pt x="96" y="249"/>
                        </a:lnTo>
                        <a:lnTo>
                          <a:pt x="104" y="249"/>
                        </a:lnTo>
                        <a:lnTo>
                          <a:pt x="280" y="233"/>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86" name="Freeform 502"/>
                  <p:cNvSpPr>
                    <a:spLocks/>
                  </p:cNvSpPr>
                  <p:nvPr/>
                </p:nvSpPr>
                <p:spPr bwMode="auto">
                  <a:xfrm>
                    <a:off x="2897" y="2921"/>
                    <a:ext cx="567" cy="759"/>
                  </a:xfrm>
                  <a:custGeom>
                    <a:avLst/>
                    <a:gdLst>
                      <a:gd name="T0" fmla="*/ 551 w 567"/>
                      <a:gd name="T1" fmla="*/ 730 h 759"/>
                      <a:gd name="T2" fmla="*/ 555 w 567"/>
                      <a:gd name="T3" fmla="*/ 717 h 759"/>
                      <a:gd name="T4" fmla="*/ 559 w 567"/>
                      <a:gd name="T5" fmla="*/ 704 h 759"/>
                      <a:gd name="T6" fmla="*/ 562 w 567"/>
                      <a:gd name="T7" fmla="*/ 691 h 759"/>
                      <a:gd name="T8" fmla="*/ 563 w 567"/>
                      <a:gd name="T9" fmla="*/ 677 h 759"/>
                      <a:gd name="T10" fmla="*/ 565 w 567"/>
                      <a:gd name="T11" fmla="*/ 660 h 759"/>
                      <a:gd name="T12" fmla="*/ 566 w 567"/>
                      <a:gd name="T13" fmla="*/ 639 h 759"/>
                      <a:gd name="T14" fmla="*/ 566 w 567"/>
                      <a:gd name="T15" fmla="*/ 625 h 759"/>
                      <a:gd name="T16" fmla="*/ 464 w 567"/>
                      <a:gd name="T17" fmla="*/ 626 h 759"/>
                      <a:gd name="T18" fmla="*/ 443 w 567"/>
                      <a:gd name="T19" fmla="*/ 562 h 759"/>
                      <a:gd name="T20" fmla="*/ 407 w 567"/>
                      <a:gd name="T21" fmla="*/ 476 h 759"/>
                      <a:gd name="T22" fmla="*/ 337 w 567"/>
                      <a:gd name="T23" fmla="*/ 317 h 759"/>
                      <a:gd name="T24" fmla="*/ 305 w 567"/>
                      <a:gd name="T25" fmla="*/ 253 h 759"/>
                      <a:gd name="T26" fmla="*/ 264 w 567"/>
                      <a:gd name="T27" fmla="*/ 189 h 759"/>
                      <a:gd name="T28" fmla="*/ 187 w 567"/>
                      <a:gd name="T29" fmla="*/ 99 h 759"/>
                      <a:gd name="T30" fmla="*/ 135 w 567"/>
                      <a:gd name="T31" fmla="*/ 42 h 759"/>
                      <a:gd name="T32" fmla="*/ 91 w 567"/>
                      <a:gd name="T33" fmla="*/ 0 h 759"/>
                      <a:gd name="T34" fmla="*/ 35 w 567"/>
                      <a:gd name="T35" fmla="*/ 35 h 759"/>
                      <a:gd name="T36" fmla="*/ 11 w 567"/>
                      <a:gd name="T37" fmla="*/ 49 h 759"/>
                      <a:gd name="T38" fmla="*/ 6 w 567"/>
                      <a:gd name="T39" fmla="*/ 52 h 759"/>
                      <a:gd name="T40" fmla="*/ 3 w 567"/>
                      <a:gd name="T41" fmla="*/ 56 h 759"/>
                      <a:gd name="T42" fmla="*/ 0 w 567"/>
                      <a:gd name="T43" fmla="*/ 62 h 759"/>
                      <a:gd name="T44" fmla="*/ 0 w 567"/>
                      <a:gd name="T45" fmla="*/ 69 h 759"/>
                      <a:gd name="T46" fmla="*/ 2 w 567"/>
                      <a:gd name="T47" fmla="*/ 76 h 759"/>
                      <a:gd name="T48" fmla="*/ 7 w 567"/>
                      <a:gd name="T49" fmla="*/ 83 h 759"/>
                      <a:gd name="T50" fmla="*/ 50 w 567"/>
                      <a:gd name="T51" fmla="*/ 121 h 759"/>
                      <a:gd name="T52" fmla="*/ 73 w 567"/>
                      <a:gd name="T53" fmla="*/ 147 h 759"/>
                      <a:gd name="T54" fmla="*/ 116 w 567"/>
                      <a:gd name="T55" fmla="*/ 193 h 759"/>
                      <a:gd name="T56" fmla="*/ 121 w 567"/>
                      <a:gd name="T57" fmla="*/ 196 h 759"/>
                      <a:gd name="T58" fmla="*/ 129 w 567"/>
                      <a:gd name="T59" fmla="*/ 196 h 759"/>
                      <a:gd name="T60" fmla="*/ 161 w 567"/>
                      <a:gd name="T61" fmla="*/ 194 h 759"/>
                      <a:gd name="T62" fmla="*/ 171 w 567"/>
                      <a:gd name="T63" fmla="*/ 192 h 759"/>
                      <a:gd name="T64" fmla="*/ 181 w 567"/>
                      <a:gd name="T65" fmla="*/ 193 h 759"/>
                      <a:gd name="T66" fmla="*/ 191 w 567"/>
                      <a:gd name="T67" fmla="*/ 195 h 759"/>
                      <a:gd name="T68" fmla="*/ 200 w 567"/>
                      <a:gd name="T69" fmla="*/ 200 h 759"/>
                      <a:gd name="T70" fmla="*/ 208 w 567"/>
                      <a:gd name="T71" fmla="*/ 206 h 759"/>
                      <a:gd name="T72" fmla="*/ 226 w 567"/>
                      <a:gd name="T73" fmla="*/ 228 h 759"/>
                      <a:gd name="T74" fmla="*/ 258 w 567"/>
                      <a:gd name="T75" fmla="*/ 286 h 759"/>
                      <a:gd name="T76" fmla="*/ 277 w 567"/>
                      <a:gd name="T77" fmla="*/ 325 h 759"/>
                      <a:gd name="T78" fmla="*/ 297 w 567"/>
                      <a:gd name="T79" fmla="*/ 369 h 759"/>
                      <a:gd name="T80" fmla="*/ 313 w 567"/>
                      <a:gd name="T81" fmla="*/ 405 h 759"/>
                      <a:gd name="T82" fmla="*/ 326 w 567"/>
                      <a:gd name="T83" fmla="*/ 438 h 759"/>
                      <a:gd name="T84" fmla="*/ 293 w 567"/>
                      <a:gd name="T85" fmla="*/ 541 h 759"/>
                      <a:gd name="T86" fmla="*/ 360 w 567"/>
                      <a:gd name="T87" fmla="*/ 720 h 759"/>
                      <a:gd name="T88" fmla="*/ 366 w 567"/>
                      <a:gd name="T89" fmla="*/ 732 h 759"/>
                      <a:gd name="T90" fmla="*/ 376 w 567"/>
                      <a:gd name="T91" fmla="*/ 742 h 759"/>
                      <a:gd name="T92" fmla="*/ 396 w 567"/>
                      <a:gd name="T93" fmla="*/ 753 h 759"/>
                      <a:gd name="T94" fmla="*/ 414 w 567"/>
                      <a:gd name="T95" fmla="*/ 757 h 759"/>
                      <a:gd name="T96" fmla="*/ 438 w 567"/>
                      <a:gd name="T97" fmla="*/ 758 h 759"/>
                      <a:gd name="T98" fmla="*/ 535 w 567"/>
                      <a:gd name="T99" fmla="*/ 748 h 759"/>
                      <a:gd name="T100" fmla="*/ 541 w 567"/>
                      <a:gd name="T101" fmla="*/ 742 h 759"/>
                      <a:gd name="T102" fmla="*/ 546 w 567"/>
                      <a:gd name="T103" fmla="*/ 736 h 759"/>
                      <a:gd name="T104" fmla="*/ 551 w 567"/>
                      <a:gd name="T105" fmla="*/ 73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7" h="759">
                        <a:moveTo>
                          <a:pt x="551" y="730"/>
                        </a:moveTo>
                        <a:lnTo>
                          <a:pt x="555" y="717"/>
                        </a:lnTo>
                        <a:lnTo>
                          <a:pt x="559" y="704"/>
                        </a:lnTo>
                        <a:lnTo>
                          <a:pt x="562" y="691"/>
                        </a:lnTo>
                        <a:lnTo>
                          <a:pt x="563" y="677"/>
                        </a:lnTo>
                        <a:lnTo>
                          <a:pt x="565" y="660"/>
                        </a:lnTo>
                        <a:lnTo>
                          <a:pt x="566" y="639"/>
                        </a:lnTo>
                        <a:lnTo>
                          <a:pt x="566" y="625"/>
                        </a:lnTo>
                        <a:lnTo>
                          <a:pt x="464" y="626"/>
                        </a:lnTo>
                        <a:lnTo>
                          <a:pt x="443" y="562"/>
                        </a:lnTo>
                        <a:lnTo>
                          <a:pt x="407" y="476"/>
                        </a:lnTo>
                        <a:lnTo>
                          <a:pt x="337" y="317"/>
                        </a:lnTo>
                        <a:lnTo>
                          <a:pt x="305" y="253"/>
                        </a:lnTo>
                        <a:lnTo>
                          <a:pt x="264" y="189"/>
                        </a:lnTo>
                        <a:lnTo>
                          <a:pt x="187" y="99"/>
                        </a:lnTo>
                        <a:lnTo>
                          <a:pt x="135" y="42"/>
                        </a:lnTo>
                        <a:lnTo>
                          <a:pt x="91" y="0"/>
                        </a:lnTo>
                        <a:lnTo>
                          <a:pt x="35" y="35"/>
                        </a:lnTo>
                        <a:lnTo>
                          <a:pt x="11" y="49"/>
                        </a:lnTo>
                        <a:lnTo>
                          <a:pt x="6" y="52"/>
                        </a:lnTo>
                        <a:lnTo>
                          <a:pt x="3" y="56"/>
                        </a:lnTo>
                        <a:lnTo>
                          <a:pt x="0" y="62"/>
                        </a:lnTo>
                        <a:lnTo>
                          <a:pt x="0" y="69"/>
                        </a:lnTo>
                        <a:lnTo>
                          <a:pt x="2" y="76"/>
                        </a:lnTo>
                        <a:lnTo>
                          <a:pt x="7" y="83"/>
                        </a:lnTo>
                        <a:lnTo>
                          <a:pt x="50" y="121"/>
                        </a:lnTo>
                        <a:lnTo>
                          <a:pt x="73" y="147"/>
                        </a:lnTo>
                        <a:lnTo>
                          <a:pt x="116" y="193"/>
                        </a:lnTo>
                        <a:lnTo>
                          <a:pt x="121" y="196"/>
                        </a:lnTo>
                        <a:lnTo>
                          <a:pt x="129" y="196"/>
                        </a:lnTo>
                        <a:lnTo>
                          <a:pt x="161" y="194"/>
                        </a:lnTo>
                        <a:lnTo>
                          <a:pt x="171" y="192"/>
                        </a:lnTo>
                        <a:lnTo>
                          <a:pt x="181" y="193"/>
                        </a:lnTo>
                        <a:lnTo>
                          <a:pt x="191" y="195"/>
                        </a:lnTo>
                        <a:lnTo>
                          <a:pt x="200" y="200"/>
                        </a:lnTo>
                        <a:lnTo>
                          <a:pt x="208" y="206"/>
                        </a:lnTo>
                        <a:lnTo>
                          <a:pt x="226" y="228"/>
                        </a:lnTo>
                        <a:lnTo>
                          <a:pt x="258" y="286"/>
                        </a:lnTo>
                        <a:lnTo>
                          <a:pt x="277" y="325"/>
                        </a:lnTo>
                        <a:lnTo>
                          <a:pt x="297" y="369"/>
                        </a:lnTo>
                        <a:lnTo>
                          <a:pt x="313" y="405"/>
                        </a:lnTo>
                        <a:lnTo>
                          <a:pt x="326" y="438"/>
                        </a:lnTo>
                        <a:lnTo>
                          <a:pt x="293" y="541"/>
                        </a:lnTo>
                        <a:lnTo>
                          <a:pt x="360" y="720"/>
                        </a:lnTo>
                        <a:lnTo>
                          <a:pt x="366" y="732"/>
                        </a:lnTo>
                        <a:lnTo>
                          <a:pt x="376" y="742"/>
                        </a:lnTo>
                        <a:lnTo>
                          <a:pt x="396" y="753"/>
                        </a:lnTo>
                        <a:lnTo>
                          <a:pt x="414" y="757"/>
                        </a:lnTo>
                        <a:lnTo>
                          <a:pt x="438" y="758"/>
                        </a:lnTo>
                        <a:lnTo>
                          <a:pt x="535" y="748"/>
                        </a:lnTo>
                        <a:lnTo>
                          <a:pt x="541" y="742"/>
                        </a:lnTo>
                        <a:lnTo>
                          <a:pt x="546" y="736"/>
                        </a:lnTo>
                        <a:lnTo>
                          <a:pt x="551" y="73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87" name="Freeform 503"/>
                  <p:cNvSpPr>
                    <a:spLocks/>
                  </p:cNvSpPr>
                  <p:nvPr/>
                </p:nvSpPr>
                <p:spPr bwMode="auto">
                  <a:xfrm>
                    <a:off x="2905" y="3005"/>
                    <a:ext cx="320" cy="374"/>
                  </a:xfrm>
                  <a:custGeom>
                    <a:avLst/>
                    <a:gdLst>
                      <a:gd name="T0" fmla="*/ 318 w 319"/>
                      <a:gd name="T1" fmla="*/ 354 h 374"/>
                      <a:gd name="T2" fmla="*/ 305 w 319"/>
                      <a:gd name="T3" fmla="*/ 320 h 374"/>
                      <a:gd name="T4" fmla="*/ 285 w 319"/>
                      <a:gd name="T5" fmla="*/ 276 h 374"/>
                      <a:gd name="T6" fmla="*/ 259 w 319"/>
                      <a:gd name="T7" fmla="*/ 221 h 374"/>
                      <a:gd name="T8" fmla="*/ 250 w 319"/>
                      <a:gd name="T9" fmla="*/ 200 h 374"/>
                      <a:gd name="T10" fmla="*/ 217 w 319"/>
                      <a:gd name="T11" fmla="*/ 144 h 374"/>
                      <a:gd name="T12" fmla="*/ 200 w 319"/>
                      <a:gd name="T13" fmla="*/ 122 h 374"/>
                      <a:gd name="T14" fmla="*/ 189 w 319"/>
                      <a:gd name="T15" fmla="*/ 114 h 374"/>
                      <a:gd name="T16" fmla="*/ 182 w 319"/>
                      <a:gd name="T17" fmla="*/ 111 h 374"/>
                      <a:gd name="T18" fmla="*/ 175 w 319"/>
                      <a:gd name="T19" fmla="*/ 109 h 374"/>
                      <a:gd name="T20" fmla="*/ 165 w 319"/>
                      <a:gd name="T21" fmla="*/ 108 h 374"/>
                      <a:gd name="T22" fmla="*/ 133 w 319"/>
                      <a:gd name="T23" fmla="*/ 111 h 374"/>
                      <a:gd name="T24" fmla="*/ 121 w 319"/>
                      <a:gd name="T25" fmla="*/ 112 h 374"/>
                      <a:gd name="T26" fmla="*/ 114 w 319"/>
                      <a:gd name="T27" fmla="*/ 112 h 374"/>
                      <a:gd name="T28" fmla="*/ 111 w 319"/>
                      <a:gd name="T29" fmla="*/ 111 h 374"/>
                      <a:gd name="T30" fmla="*/ 107 w 319"/>
                      <a:gd name="T31" fmla="*/ 108 h 374"/>
                      <a:gd name="T32" fmla="*/ 72 w 319"/>
                      <a:gd name="T33" fmla="*/ 71 h 374"/>
                      <a:gd name="T34" fmla="*/ 43 w 319"/>
                      <a:gd name="T35" fmla="*/ 37 h 374"/>
                      <a:gd name="T36" fmla="*/ 0 w 319"/>
                      <a:gd name="T37" fmla="*/ 0 h 374"/>
                      <a:gd name="T38" fmla="*/ 78 w 319"/>
                      <a:gd name="T39" fmla="*/ 135 h 374"/>
                      <a:gd name="T40" fmla="*/ 81 w 319"/>
                      <a:gd name="T41" fmla="*/ 139 h 374"/>
                      <a:gd name="T42" fmla="*/ 85 w 319"/>
                      <a:gd name="T43" fmla="*/ 143 h 374"/>
                      <a:gd name="T44" fmla="*/ 90 w 319"/>
                      <a:gd name="T45" fmla="*/ 146 h 374"/>
                      <a:gd name="T46" fmla="*/ 103 w 319"/>
                      <a:gd name="T47" fmla="*/ 147 h 374"/>
                      <a:gd name="T48" fmla="*/ 123 w 319"/>
                      <a:gd name="T49" fmla="*/ 150 h 374"/>
                      <a:gd name="T50" fmla="*/ 140 w 319"/>
                      <a:gd name="T51" fmla="*/ 151 h 374"/>
                      <a:gd name="T52" fmla="*/ 158 w 319"/>
                      <a:gd name="T53" fmla="*/ 151 h 374"/>
                      <a:gd name="T54" fmla="*/ 171 w 319"/>
                      <a:gd name="T55" fmla="*/ 151 h 374"/>
                      <a:gd name="T56" fmla="*/ 182 w 319"/>
                      <a:gd name="T57" fmla="*/ 150 h 374"/>
                      <a:gd name="T58" fmla="*/ 196 w 319"/>
                      <a:gd name="T59" fmla="*/ 149 h 374"/>
                      <a:gd name="T60" fmla="*/ 202 w 319"/>
                      <a:gd name="T61" fmla="*/ 152 h 374"/>
                      <a:gd name="T62" fmla="*/ 205 w 319"/>
                      <a:gd name="T63" fmla="*/ 157 h 374"/>
                      <a:gd name="T64" fmla="*/ 208 w 319"/>
                      <a:gd name="T65" fmla="*/ 162 h 374"/>
                      <a:gd name="T66" fmla="*/ 233 w 319"/>
                      <a:gd name="T67" fmla="*/ 210 h 374"/>
                      <a:gd name="T68" fmla="*/ 261 w 319"/>
                      <a:gd name="T69" fmla="*/ 264 h 374"/>
                      <a:gd name="T70" fmla="*/ 280 w 319"/>
                      <a:gd name="T71" fmla="*/ 304 h 374"/>
                      <a:gd name="T72" fmla="*/ 312 w 319"/>
                      <a:gd name="T73" fmla="*/ 373 h 374"/>
                      <a:gd name="T74" fmla="*/ 318 w 319"/>
                      <a:gd name="T75" fmla="*/ 35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374">
                        <a:moveTo>
                          <a:pt x="318" y="354"/>
                        </a:moveTo>
                        <a:lnTo>
                          <a:pt x="305" y="320"/>
                        </a:lnTo>
                        <a:lnTo>
                          <a:pt x="285" y="276"/>
                        </a:lnTo>
                        <a:lnTo>
                          <a:pt x="259" y="221"/>
                        </a:lnTo>
                        <a:lnTo>
                          <a:pt x="250" y="200"/>
                        </a:lnTo>
                        <a:lnTo>
                          <a:pt x="217" y="144"/>
                        </a:lnTo>
                        <a:lnTo>
                          <a:pt x="200" y="122"/>
                        </a:lnTo>
                        <a:lnTo>
                          <a:pt x="189" y="114"/>
                        </a:lnTo>
                        <a:lnTo>
                          <a:pt x="182" y="111"/>
                        </a:lnTo>
                        <a:lnTo>
                          <a:pt x="175" y="109"/>
                        </a:lnTo>
                        <a:lnTo>
                          <a:pt x="165" y="108"/>
                        </a:lnTo>
                        <a:lnTo>
                          <a:pt x="133" y="111"/>
                        </a:lnTo>
                        <a:lnTo>
                          <a:pt x="121" y="112"/>
                        </a:lnTo>
                        <a:lnTo>
                          <a:pt x="114" y="112"/>
                        </a:lnTo>
                        <a:lnTo>
                          <a:pt x="111" y="111"/>
                        </a:lnTo>
                        <a:lnTo>
                          <a:pt x="107" y="108"/>
                        </a:lnTo>
                        <a:lnTo>
                          <a:pt x="72" y="71"/>
                        </a:lnTo>
                        <a:lnTo>
                          <a:pt x="43" y="37"/>
                        </a:lnTo>
                        <a:lnTo>
                          <a:pt x="0" y="0"/>
                        </a:lnTo>
                        <a:lnTo>
                          <a:pt x="78" y="135"/>
                        </a:lnTo>
                        <a:lnTo>
                          <a:pt x="81" y="139"/>
                        </a:lnTo>
                        <a:lnTo>
                          <a:pt x="85" y="143"/>
                        </a:lnTo>
                        <a:lnTo>
                          <a:pt x="90" y="146"/>
                        </a:lnTo>
                        <a:lnTo>
                          <a:pt x="103" y="147"/>
                        </a:lnTo>
                        <a:lnTo>
                          <a:pt x="123" y="150"/>
                        </a:lnTo>
                        <a:lnTo>
                          <a:pt x="140" y="151"/>
                        </a:lnTo>
                        <a:lnTo>
                          <a:pt x="158" y="151"/>
                        </a:lnTo>
                        <a:lnTo>
                          <a:pt x="171" y="151"/>
                        </a:lnTo>
                        <a:lnTo>
                          <a:pt x="182" y="150"/>
                        </a:lnTo>
                        <a:lnTo>
                          <a:pt x="196" y="149"/>
                        </a:lnTo>
                        <a:lnTo>
                          <a:pt x="202" y="152"/>
                        </a:lnTo>
                        <a:lnTo>
                          <a:pt x="205" y="157"/>
                        </a:lnTo>
                        <a:lnTo>
                          <a:pt x="208" y="162"/>
                        </a:lnTo>
                        <a:lnTo>
                          <a:pt x="233" y="210"/>
                        </a:lnTo>
                        <a:lnTo>
                          <a:pt x="261" y="264"/>
                        </a:lnTo>
                        <a:lnTo>
                          <a:pt x="280" y="304"/>
                        </a:lnTo>
                        <a:lnTo>
                          <a:pt x="312" y="373"/>
                        </a:lnTo>
                        <a:lnTo>
                          <a:pt x="318" y="35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88" name="Freeform 504"/>
                  <p:cNvSpPr>
                    <a:spLocks/>
                  </p:cNvSpPr>
                  <p:nvPr/>
                </p:nvSpPr>
                <p:spPr bwMode="auto">
                  <a:xfrm>
                    <a:off x="2987" y="2920"/>
                    <a:ext cx="477" cy="627"/>
                  </a:xfrm>
                  <a:custGeom>
                    <a:avLst/>
                    <a:gdLst>
                      <a:gd name="T0" fmla="*/ 476 w 477"/>
                      <a:gd name="T1" fmla="*/ 626 h 627"/>
                      <a:gd name="T2" fmla="*/ 474 w 477"/>
                      <a:gd name="T3" fmla="*/ 607 h 627"/>
                      <a:gd name="T4" fmla="*/ 469 w 477"/>
                      <a:gd name="T5" fmla="*/ 590 h 627"/>
                      <a:gd name="T6" fmla="*/ 465 w 477"/>
                      <a:gd name="T7" fmla="*/ 575 h 627"/>
                      <a:gd name="T8" fmla="*/ 459 w 477"/>
                      <a:gd name="T9" fmla="*/ 558 h 627"/>
                      <a:gd name="T10" fmla="*/ 442 w 477"/>
                      <a:gd name="T11" fmla="*/ 513 h 627"/>
                      <a:gd name="T12" fmla="*/ 427 w 477"/>
                      <a:gd name="T13" fmla="*/ 478 h 627"/>
                      <a:gd name="T14" fmla="*/ 401 w 477"/>
                      <a:gd name="T15" fmla="*/ 420 h 627"/>
                      <a:gd name="T16" fmla="*/ 370 w 477"/>
                      <a:gd name="T17" fmla="*/ 359 h 627"/>
                      <a:gd name="T18" fmla="*/ 337 w 477"/>
                      <a:gd name="T19" fmla="*/ 292 h 627"/>
                      <a:gd name="T20" fmla="*/ 289 w 477"/>
                      <a:gd name="T21" fmla="*/ 213 h 627"/>
                      <a:gd name="T22" fmla="*/ 275 w 477"/>
                      <a:gd name="T23" fmla="*/ 192 h 627"/>
                      <a:gd name="T24" fmla="*/ 258 w 477"/>
                      <a:gd name="T25" fmla="*/ 167 h 627"/>
                      <a:gd name="T26" fmla="*/ 234 w 477"/>
                      <a:gd name="T27" fmla="*/ 133 h 627"/>
                      <a:gd name="T28" fmla="*/ 209 w 477"/>
                      <a:gd name="T29" fmla="*/ 105 h 627"/>
                      <a:gd name="T30" fmla="*/ 179 w 477"/>
                      <a:gd name="T31" fmla="*/ 72 h 627"/>
                      <a:gd name="T32" fmla="*/ 109 w 477"/>
                      <a:gd name="T33" fmla="*/ 1 h 627"/>
                      <a:gd name="T34" fmla="*/ 0 w 477"/>
                      <a:gd name="T35" fmla="*/ 0 h 627"/>
                      <a:gd name="T36" fmla="*/ 45 w 477"/>
                      <a:gd name="T37" fmla="*/ 43 h 627"/>
                      <a:gd name="T38" fmla="*/ 77 w 477"/>
                      <a:gd name="T39" fmla="*/ 78 h 627"/>
                      <a:gd name="T40" fmla="*/ 140 w 477"/>
                      <a:gd name="T41" fmla="*/ 149 h 627"/>
                      <a:gd name="T42" fmla="*/ 174 w 477"/>
                      <a:gd name="T43" fmla="*/ 189 h 627"/>
                      <a:gd name="T44" fmla="*/ 214 w 477"/>
                      <a:gd name="T45" fmla="*/ 253 h 627"/>
                      <a:gd name="T46" fmla="*/ 250 w 477"/>
                      <a:gd name="T47" fmla="*/ 321 h 627"/>
                      <a:gd name="T48" fmla="*/ 318 w 477"/>
                      <a:gd name="T49" fmla="*/ 477 h 627"/>
                      <a:gd name="T50" fmla="*/ 352 w 477"/>
                      <a:gd name="T51" fmla="*/ 559 h 627"/>
                      <a:gd name="T52" fmla="*/ 374 w 477"/>
                      <a:gd name="T53" fmla="*/ 626 h 627"/>
                      <a:gd name="T54" fmla="*/ 476 w 477"/>
                      <a:gd name="T55" fmla="*/ 626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7" h="627">
                        <a:moveTo>
                          <a:pt x="476" y="626"/>
                        </a:moveTo>
                        <a:lnTo>
                          <a:pt x="474" y="607"/>
                        </a:lnTo>
                        <a:lnTo>
                          <a:pt x="469" y="590"/>
                        </a:lnTo>
                        <a:lnTo>
                          <a:pt x="465" y="575"/>
                        </a:lnTo>
                        <a:lnTo>
                          <a:pt x="459" y="558"/>
                        </a:lnTo>
                        <a:lnTo>
                          <a:pt x="442" y="513"/>
                        </a:lnTo>
                        <a:lnTo>
                          <a:pt x="427" y="478"/>
                        </a:lnTo>
                        <a:lnTo>
                          <a:pt x="401" y="420"/>
                        </a:lnTo>
                        <a:lnTo>
                          <a:pt x="370" y="359"/>
                        </a:lnTo>
                        <a:lnTo>
                          <a:pt x="337" y="292"/>
                        </a:lnTo>
                        <a:lnTo>
                          <a:pt x="289" y="213"/>
                        </a:lnTo>
                        <a:lnTo>
                          <a:pt x="275" y="192"/>
                        </a:lnTo>
                        <a:lnTo>
                          <a:pt x="258" y="167"/>
                        </a:lnTo>
                        <a:lnTo>
                          <a:pt x="234" y="133"/>
                        </a:lnTo>
                        <a:lnTo>
                          <a:pt x="209" y="105"/>
                        </a:lnTo>
                        <a:lnTo>
                          <a:pt x="179" y="72"/>
                        </a:lnTo>
                        <a:lnTo>
                          <a:pt x="109" y="1"/>
                        </a:lnTo>
                        <a:lnTo>
                          <a:pt x="0" y="0"/>
                        </a:lnTo>
                        <a:lnTo>
                          <a:pt x="45" y="43"/>
                        </a:lnTo>
                        <a:lnTo>
                          <a:pt x="77" y="78"/>
                        </a:lnTo>
                        <a:lnTo>
                          <a:pt x="140" y="149"/>
                        </a:lnTo>
                        <a:lnTo>
                          <a:pt x="174" y="189"/>
                        </a:lnTo>
                        <a:lnTo>
                          <a:pt x="214" y="253"/>
                        </a:lnTo>
                        <a:lnTo>
                          <a:pt x="250" y="321"/>
                        </a:lnTo>
                        <a:lnTo>
                          <a:pt x="318" y="477"/>
                        </a:lnTo>
                        <a:lnTo>
                          <a:pt x="352" y="559"/>
                        </a:lnTo>
                        <a:lnTo>
                          <a:pt x="374" y="626"/>
                        </a:lnTo>
                        <a:lnTo>
                          <a:pt x="476" y="62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621" name="Group 505"/>
                <p:cNvGrpSpPr>
                  <a:grpSpLocks/>
                </p:cNvGrpSpPr>
                <p:nvPr/>
              </p:nvGrpSpPr>
              <p:grpSpPr bwMode="auto">
                <a:xfrm>
                  <a:off x="3058" y="3249"/>
                  <a:ext cx="157" cy="136"/>
                  <a:chOff x="3058" y="3249"/>
                  <a:chExt cx="157" cy="136"/>
                </a:xfrm>
              </p:grpSpPr>
              <p:sp>
                <p:nvSpPr>
                  <p:cNvPr id="144890" name="Freeform 506"/>
                  <p:cNvSpPr>
                    <a:spLocks/>
                  </p:cNvSpPr>
                  <p:nvPr/>
                </p:nvSpPr>
                <p:spPr bwMode="auto">
                  <a:xfrm>
                    <a:off x="3058" y="3249"/>
                    <a:ext cx="99" cy="5"/>
                  </a:xfrm>
                  <a:custGeom>
                    <a:avLst/>
                    <a:gdLst>
                      <a:gd name="T0" fmla="*/ 99 w 100"/>
                      <a:gd name="T1" fmla="*/ 0 h 5"/>
                      <a:gd name="T2" fmla="*/ 0 w 100"/>
                      <a:gd name="T3" fmla="*/ 4 h 5"/>
                    </a:gdLst>
                    <a:ahLst/>
                    <a:cxnLst>
                      <a:cxn ang="0">
                        <a:pos x="T0" y="T1"/>
                      </a:cxn>
                      <a:cxn ang="0">
                        <a:pos x="T2" y="T3"/>
                      </a:cxn>
                    </a:cxnLst>
                    <a:rect l="0" t="0" r="r" b="b"/>
                    <a:pathLst>
                      <a:path w="100" h="5">
                        <a:moveTo>
                          <a:pt x="99" y="0"/>
                        </a:moveTo>
                        <a:lnTo>
                          <a:pt x="0" y="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91" name="Freeform 507"/>
                  <p:cNvSpPr>
                    <a:spLocks/>
                  </p:cNvSpPr>
                  <p:nvPr/>
                </p:nvSpPr>
                <p:spPr bwMode="auto">
                  <a:xfrm>
                    <a:off x="3069" y="3269"/>
                    <a:ext cx="97" cy="6"/>
                  </a:xfrm>
                  <a:custGeom>
                    <a:avLst/>
                    <a:gdLst>
                      <a:gd name="T0" fmla="*/ 96 w 97"/>
                      <a:gd name="T1" fmla="*/ 0 h 6"/>
                      <a:gd name="T2" fmla="*/ 0 w 97"/>
                      <a:gd name="T3" fmla="*/ 5 h 6"/>
                    </a:gdLst>
                    <a:ahLst/>
                    <a:cxnLst>
                      <a:cxn ang="0">
                        <a:pos x="T0" y="T1"/>
                      </a:cxn>
                      <a:cxn ang="0">
                        <a:pos x="T2" y="T3"/>
                      </a:cxn>
                    </a:cxnLst>
                    <a:rect l="0" t="0" r="r" b="b"/>
                    <a:pathLst>
                      <a:path w="97" h="6">
                        <a:moveTo>
                          <a:pt x="96" y="0"/>
                        </a:move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92" name="Freeform 508"/>
                  <p:cNvSpPr>
                    <a:spLocks/>
                  </p:cNvSpPr>
                  <p:nvPr/>
                </p:nvSpPr>
                <p:spPr bwMode="auto">
                  <a:xfrm>
                    <a:off x="3081" y="3290"/>
                    <a:ext cx="95" cy="7"/>
                  </a:xfrm>
                  <a:custGeom>
                    <a:avLst/>
                    <a:gdLst>
                      <a:gd name="T0" fmla="*/ 94 w 95"/>
                      <a:gd name="T1" fmla="*/ 0 h 7"/>
                      <a:gd name="T2" fmla="*/ 0 w 95"/>
                      <a:gd name="T3" fmla="*/ 6 h 7"/>
                    </a:gdLst>
                    <a:ahLst/>
                    <a:cxnLst>
                      <a:cxn ang="0">
                        <a:pos x="T0" y="T1"/>
                      </a:cxn>
                      <a:cxn ang="0">
                        <a:pos x="T2" y="T3"/>
                      </a:cxn>
                    </a:cxnLst>
                    <a:rect l="0" t="0" r="r" b="b"/>
                    <a:pathLst>
                      <a:path w="95" h="7">
                        <a:moveTo>
                          <a:pt x="94" y="0"/>
                        </a:move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93" name="Freeform 509"/>
                  <p:cNvSpPr>
                    <a:spLocks/>
                  </p:cNvSpPr>
                  <p:nvPr/>
                </p:nvSpPr>
                <p:spPr bwMode="auto">
                  <a:xfrm>
                    <a:off x="3093" y="3312"/>
                    <a:ext cx="94" cy="7"/>
                  </a:xfrm>
                  <a:custGeom>
                    <a:avLst/>
                    <a:gdLst>
                      <a:gd name="T0" fmla="*/ 93 w 94"/>
                      <a:gd name="T1" fmla="*/ 0 h 6"/>
                      <a:gd name="T2" fmla="*/ 0 w 94"/>
                      <a:gd name="T3" fmla="*/ 5 h 6"/>
                    </a:gdLst>
                    <a:ahLst/>
                    <a:cxnLst>
                      <a:cxn ang="0">
                        <a:pos x="T0" y="T1"/>
                      </a:cxn>
                      <a:cxn ang="0">
                        <a:pos x="T2" y="T3"/>
                      </a:cxn>
                    </a:cxnLst>
                    <a:rect l="0" t="0" r="r" b="b"/>
                    <a:pathLst>
                      <a:path w="94" h="6">
                        <a:moveTo>
                          <a:pt x="93" y="0"/>
                        </a:move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94" name="Freeform 510"/>
                  <p:cNvSpPr>
                    <a:spLocks/>
                  </p:cNvSpPr>
                  <p:nvPr/>
                </p:nvSpPr>
                <p:spPr bwMode="auto">
                  <a:xfrm>
                    <a:off x="3104" y="3333"/>
                    <a:ext cx="91" cy="7"/>
                  </a:xfrm>
                  <a:custGeom>
                    <a:avLst/>
                    <a:gdLst>
                      <a:gd name="T0" fmla="*/ 90 w 91"/>
                      <a:gd name="T1" fmla="*/ 0 h 7"/>
                      <a:gd name="T2" fmla="*/ 0 w 91"/>
                      <a:gd name="T3" fmla="*/ 6 h 7"/>
                    </a:gdLst>
                    <a:ahLst/>
                    <a:cxnLst>
                      <a:cxn ang="0">
                        <a:pos x="T0" y="T1"/>
                      </a:cxn>
                      <a:cxn ang="0">
                        <a:pos x="T2" y="T3"/>
                      </a:cxn>
                    </a:cxnLst>
                    <a:rect l="0" t="0" r="r" b="b"/>
                    <a:pathLst>
                      <a:path w="91" h="7">
                        <a:moveTo>
                          <a:pt x="90" y="0"/>
                        </a:move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95" name="Freeform 511"/>
                  <p:cNvSpPr>
                    <a:spLocks/>
                  </p:cNvSpPr>
                  <p:nvPr/>
                </p:nvSpPr>
                <p:spPr bwMode="auto">
                  <a:xfrm>
                    <a:off x="3115" y="3354"/>
                    <a:ext cx="90" cy="9"/>
                  </a:xfrm>
                  <a:custGeom>
                    <a:avLst/>
                    <a:gdLst>
                      <a:gd name="T0" fmla="*/ 89 w 90"/>
                      <a:gd name="T1" fmla="*/ 0 h 9"/>
                      <a:gd name="T2" fmla="*/ 0 w 90"/>
                      <a:gd name="T3" fmla="*/ 8 h 9"/>
                    </a:gdLst>
                    <a:ahLst/>
                    <a:cxnLst>
                      <a:cxn ang="0">
                        <a:pos x="T0" y="T1"/>
                      </a:cxn>
                      <a:cxn ang="0">
                        <a:pos x="T2" y="T3"/>
                      </a:cxn>
                    </a:cxnLst>
                    <a:rect l="0" t="0" r="r" b="b"/>
                    <a:pathLst>
                      <a:path w="90" h="9">
                        <a:moveTo>
                          <a:pt x="89" y="0"/>
                        </a:move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96" name="Freeform 512"/>
                  <p:cNvSpPr>
                    <a:spLocks/>
                  </p:cNvSpPr>
                  <p:nvPr/>
                </p:nvSpPr>
                <p:spPr bwMode="auto">
                  <a:xfrm>
                    <a:off x="3127" y="3376"/>
                    <a:ext cx="88" cy="9"/>
                  </a:xfrm>
                  <a:custGeom>
                    <a:avLst/>
                    <a:gdLst>
                      <a:gd name="T0" fmla="*/ 87 w 88"/>
                      <a:gd name="T1" fmla="*/ 0 h 9"/>
                      <a:gd name="T2" fmla="*/ 0 w 88"/>
                      <a:gd name="T3" fmla="*/ 8 h 9"/>
                    </a:gdLst>
                    <a:ahLst/>
                    <a:cxnLst>
                      <a:cxn ang="0">
                        <a:pos x="T0" y="T1"/>
                      </a:cxn>
                      <a:cxn ang="0">
                        <a:pos x="T2" y="T3"/>
                      </a:cxn>
                    </a:cxnLst>
                    <a:rect l="0" t="0" r="r" b="b"/>
                    <a:pathLst>
                      <a:path w="88" h="9">
                        <a:moveTo>
                          <a:pt x="87" y="0"/>
                        </a:move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4616" name="Group 513"/>
              <p:cNvGrpSpPr>
                <a:grpSpLocks/>
              </p:cNvGrpSpPr>
              <p:nvPr/>
            </p:nvGrpSpPr>
            <p:grpSpPr bwMode="auto">
              <a:xfrm>
                <a:off x="3383" y="3585"/>
                <a:ext cx="45" cy="29"/>
                <a:chOff x="3383" y="3585"/>
                <a:chExt cx="45" cy="29"/>
              </a:xfrm>
            </p:grpSpPr>
            <p:sp>
              <p:nvSpPr>
                <p:cNvPr id="144898" name="Freeform 514"/>
                <p:cNvSpPr>
                  <a:spLocks/>
                </p:cNvSpPr>
                <p:nvPr/>
              </p:nvSpPr>
              <p:spPr bwMode="auto">
                <a:xfrm>
                  <a:off x="3383" y="3585"/>
                  <a:ext cx="45" cy="29"/>
                </a:xfrm>
                <a:custGeom>
                  <a:avLst/>
                  <a:gdLst>
                    <a:gd name="T0" fmla="*/ 44 w 45"/>
                    <a:gd name="T1" fmla="*/ 0 h 29"/>
                    <a:gd name="T2" fmla="*/ 6 w 45"/>
                    <a:gd name="T3" fmla="*/ 0 h 29"/>
                    <a:gd name="T4" fmla="*/ 0 w 45"/>
                    <a:gd name="T5" fmla="*/ 28 h 29"/>
                    <a:gd name="T6" fmla="*/ 38 w 45"/>
                    <a:gd name="T7" fmla="*/ 26 h 29"/>
                    <a:gd name="T8" fmla="*/ 44 w 45"/>
                    <a:gd name="T9" fmla="*/ 0 h 29"/>
                  </a:gdLst>
                  <a:ahLst/>
                  <a:cxnLst>
                    <a:cxn ang="0">
                      <a:pos x="T0" y="T1"/>
                    </a:cxn>
                    <a:cxn ang="0">
                      <a:pos x="T2" y="T3"/>
                    </a:cxn>
                    <a:cxn ang="0">
                      <a:pos x="T4" y="T5"/>
                    </a:cxn>
                    <a:cxn ang="0">
                      <a:pos x="T6" y="T7"/>
                    </a:cxn>
                    <a:cxn ang="0">
                      <a:pos x="T8" y="T9"/>
                    </a:cxn>
                  </a:cxnLst>
                  <a:rect l="0" t="0" r="r" b="b"/>
                  <a:pathLst>
                    <a:path w="45" h="29">
                      <a:moveTo>
                        <a:pt x="44" y="0"/>
                      </a:moveTo>
                      <a:lnTo>
                        <a:pt x="6" y="0"/>
                      </a:lnTo>
                      <a:lnTo>
                        <a:pt x="0" y="28"/>
                      </a:lnTo>
                      <a:lnTo>
                        <a:pt x="38" y="26"/>
                      </a:lnTo>
                      <a:lnTo>
                        <a:pt x="44" y="0"/>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899" name="Freeform 515"/>
                <p:cNvSpPr>
                  <a:spLocks/>
                </p:cNvSpPr>
                <p:nvPr/>
              </p:nvSpPr>
              <p:spPr bwMode="auto">
                <a:xfrm>
                  <a:off x="3384" y="3593"/>
                  <a:ext cx="39" cy="16"/>
                </a:xfrm>
                <a:custGeom>
                  <a:avLst/>
                  <a:gdLst>
                    <a:gd name="T0" fmla="*/ 37 w 38"/>
                    <a:gd name="T1" fmla="*/ 1 h 16"/>
                    <a:gd name="T2" fmla="*/ 34 w 38"/>
                    <a:gd name="T3" fmla="*/ 14 h 16"/>
                    <a:gd name="T4" fmla="*/ 0 w 38"/>
                    <a:gd name="T5" fmla="*/ 15 h 16"/>
                    <a:gd name="T6" fmla="*/ 4 w 38"/>
                    <a:gd name="T7" fmla="*/ 0 h 16"/>
                    <a:gd name="T8" fmla="*/ 37 w 38"/>
                    <a:gd name="T9" fmla="*/ 1 h 16"/>
                  </a:gdLst>
                  <a:ahLst/>
                  <a:cxnLst>
                    <a:cxn ang="0">
                      <a:pos x="T0" y="T1"/>
                    </a:cxn>
                    <a:cxn ang="0">
                      <a:pos x="T2" y="T3"/>
                    </a:cxn>
                    <a:cxn ang="0">
                      <a:pos x="T4" y="T5"/>
                    </a:cxn>
                    <a:cxn ang="0">
                      <a:pos x="T6" y="T7"/>
                    </a:cxn>
                    <a:cxn ang="0">
                      <a:pos x="T8" y="T9"/>
                    </a:cxn>
                  </a:cxnLst>
                  <a:rect l="0" t="0" r="r" b="b"/>
                  <a:pathLst>
                    <a:path w="38" h="16">
                      <a:moveTo>
                        <a:pt x="37" y="1"/>
                      </a:moveTo>
                      <a:lnTo>
                        <a:pt x="34" y="14"/>
                      </a:lnTo>
                      <a:lnTo>
                        <a:pt x="0" y="15"/>
                      </a:lnTo>
                      <a:lnTo>
                        <a:pt x="4" y="0"/>
                      </a:lnTo>
                      <a:lnTo>
                        <a:pt x="37" y="1"/>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4594" name="Group 516"/>
            <p:cNvGrpSpPr>
              <a:grpSpLocks/>
            </p:cNvGrpSpPr>
            <p:nvPr/>
          </p:nvGrpSpPr>
          <p:grpSpPr bwMode="auto">
            <a:xfrm>
              <a:off x="3375" y="3594"/>
              <a:ext cx="81" cy="326"/>
              <a:chOff x="3375" y="3594"/>
              <a:chExt cx="81" cy="326"/>
            </a:xfrm>
          </p:grpSpPr>
          <p:grpSp>
            <p:nvGrpSpPr>
              <p:cNvPr id="24595" name="Group 517"/>
              <p:cNvGrpSpPr>
                <a:grpSpLocks/>
              </p:cNvGrpSpPr>
              <p:nvPr/>
            </p:nvGrpSpPr>
            <p:grpSpPr bwMode="auto">
              <a:xfrm>
                <a:off x="3397" y="3746"/>
                <a:ext cx="59" cy="174"/>
                <a:chOff x="3397" y="3746"/>
                <a:chExt cx="59" cy="174"/>
              </a:xfrm>
            </p:grpSpPr>
            <p:grpSp>
              <p:nvGrpSpPr>
                <p:cNvPr id="24606" name="Group 518"/>
                <p:cNvGrpSpPr>
                  <a:grpSpLocks/>
                </p:cNvGrpSpPr>
                <p:nvPr/>
              </p:nvGrpSpPr>
              <p:grpSpPr bwMode="auto">
                <a:xfrm>
                  <a:off x="3412" y="3848"/>
                  <a:ext cx="44" cy="72"/>
                  <a:chOff x="3412" y="3848"/>
                  <a:chExt cx="44" cy="72"/>
                </a:xfrm>
              </p:grpSpPr>
              <p:sp>
                <p:nvSpPr>
                  <p:cNvPr id="144903" name="Freeform 519"/>
                  <p:cNvSpPr>
                    <a:spLocks/>
                  </p:cNvSpPr>
                  <p:nvPr/>
                </p:nvSpPr>
                <p:spPr bwMode="auto">
                  <a:xfrm>
                    <a:off x="3420" y="3850"/>
                    <a:ext cx="26" cy="28"/>
                  </a:xfrm>
                  <a:custGeom>
                    <a:avLst/>
                    <a:gdLst>
                      <a:gd name="T0" fmla="*/ 25 w 26"/>
                      <a:gd name="T1" fmla="*/ 0 h 28"/>
                      <a:gd name="T2" fmla="*/ 25 w 26"/>
                      <a:gd name="T3" fmla="*/ 15 h 28"/>
                      <a:gd name="T4" fmla="*/ 20 w 26"/>
                      <a:gd name="T5" fmla="*/ 18 h 28"/>
                      <a:gd name="T6" fmla="*/ 16 w 26"/>
                      <a:gd name="T7" fmla="*/ 19 h 28"/>
                      <a:gd name="T8" fmla="*/ 12 w 26"/>
                      <a:gd name="T9" fmla="*/ 21 h 28"/>
                      <a:gd name="T10" fmla="*/ 10 w 26"/>
                      <a:gd name="T11" fmla="*/ 23 h 28"/>
                      <a:gd name="T12" fmla="*/ 6 w 26"/>
                      <a:gd name="T13" fmla="*/ 27 h 28"/>
                      <a:gd name="T14" fmla="*/ 2 w 26"/>
                      <a:gd name="T15" fmla="*/ 22 h 28"/>
                      <a:gd name="T16" fmla="*/ 1 w 26"/>
                      <a:gd name="T17" fmla="*/ 19 h 28"/>
                      <a:gd name="T18" fmla="*/ 0 w 26"/>
                      <a:gd name="T19" fmla="*/ 16 h 28"/>
                      <a:gd name="T20" fmla="*/ 0 w 26"/>
                      <a:gd name="T21" fmla="*/ 13 h 28"/>
                      <a:gd name="T22" fmla="*/ 2 w 26"/>
                      <a:gd name="T23" fmla="*/ 9 h 28"/>
                      <a:gd name="T24" fmla="*/ 6 w 26"/>
                      <a:gd name="T25" fmla="*/ 7 h 28"/>
                      <a:gd name="T26" fmla="*/ 12 w 26"/>
                      <a:gd name="T27" fmla="*/ 3 h 28"/>
                      <a:gd name="T28" fmla="*/ 17 w 26"/>
                      <a:gd name="T29" fmla="*/ 2 h 28"/>
                      <a:gd name="T30" fmla="*/ 25 w 26"/>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8">
                        <a:moveTo>
                          <a:pt x="25" y="0"/>
                        </a:moveTo>
                        <a:lnTo>
                          <a:pt x="25" y="15"/>
                        </a:lnTo>
                        <a:lnTo>
                          <a:pt x="20" y="18"/>
                        </a:lnTo>
                        <a:lnTo>
                          <a:pt x="16" y="19"/>
                        </a:lnTo>
                        <a:lnTo>
                          <a:pt x="12" y="21"/>
                        </a:lnTo>
                        <a:lnTo>
                          <a:pt x="10" y="23"/>
                        </a:lnTo>
                        <a:lnTo>
                          <a:pt x="6" y="27"/>
                        </a:lnTo>
                        <a:lnTo>
                          <a:pt x="2" y="22"/>
                        </a:lnTo>
                        <a:lnTo>
                          <a:pt x="1" y="19"/>
                        </a:lnTo>
                        <a:lnTo>
                          <a:pt x="0" y="16"/>
                        </a:lnTo>
                        <a:lnTo>
                          <a:pt x="0" y="13"/>
                        </a:lnTo>
                        <a:lnTo>
                          <a:pt x="2" y="9"/>
                        </a:lnTo>
                        <a:lnTo>
                          <a:pt x="6" y="7"/>
                        </a:lnTo>
                        <a:lnTo>
                          <a:pt x="12" y="3"/>
                        </a:lnTo>
                        <a:lnTo>
                          <a:pt x="17" y="2"/>
                        </a:lnTo>
                        <a:lnTo>
                          <a:pt x="25"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904" name="Freeform 520"/>
                  <p:cNvSpPr>
                    <a:spLocks/>
                  </p:cNvSpPr>
                  <p:nvPr/>
                </p:nvSpPr>
                <p:spPr bwMode="auto">
                  <a:xfrm>
                    <a:off x="3413" y="3849"/>
                    <a:ext cx="43" cy="71"/>
                  </a:xfrm>
                  <a:custGeom>
                    <a:avLst/>
                    <a:gdLst>
                      <a:gd name="T0" fmla="*/ 35 w 44"/>
                      <a:gd name="T1" fmla="*/ 0 h 72"/>
                      <a:gd name="T2" fmla="*/ 27 w 44"/>
                      <a:gd name="T3" fmla="*/ 2 h 72"/>
                      <a:gd name="T4" fmla="*/ 19 w 44"/>
                      <a:gd name="T5" fmla="*/ 4 h 72"/>
                      <a:gd name="T6" fmla="*/ 11 w 44"/>
                      <a:gd name="T7" fmla="*/ 8 h 72"/>
                      <a:gd name="T8" fmla="*/ 6 w 44"/>
                      <a:gd name="T9" fmla="*/ 12 h 72"/>
                      <a:gd name="T10" fmla="*/ 3 w 44"/>
                      <a:gd name="T11" fmla="*/ 15 h 72"/>
                      <a:gd name="T12" fmla="*/ 0 w 44"/>
                      <a:gd name="T13" fmla="*/ 20 h 72"/>
                      <a:gd name="T14" fmla="*/ 0 w 44"/>
                      <a:gd name="T15" fmla="*/ 31 h 72"/>
                      <a:gd name="T16" fmla="*/ 0 w 44"/>
                      <a:gd name="T17" fmla="*/ 42 h 72"/>
                      <a:gd name="T18" fmla="*/ 1 w 44"/>
                      <a:gd name="T19" fmla="*/ 47 h 72"/>
                      <a:gd name="T20" fmla="*/ 3 w 44"/>
                      <a:gd name="T21" fmla="*/ 49 h 72"/>
                      <a:gd name="T22" fmla="*/ 6 w 44"/>
                      <a:gd name="T23" fmla="*/ 54 h 72"/>
                      <a:gd name="T24" fmla="*/ 10 w 44"/>
                      <a:gd name="T25" fmla="*/ 58 h 72"/>
                      <a:gd name="T26" fmla="*/ 15 w 44"/>
                      <a:gd name="T27" fmla="*/ 61 h 72"/>
                      <a:gd name="T28" fmla="*/ 22 w 44"/>
                      <a:gd name="T29" fmla="*/ 65 h 72"/>
                      <a:gd name="T30" fmla="*/ 30 w 44"/>
                      <a:gd name="T31" fmla="*/ 68 h 72"/>
                      <a:gd name="T32" fmla="*/ 38 w 44"/>
                      <a:gd name="T33" fmla="*/ 71 h 72"/>
                      <a:gd name="T34" fmla="*/ 43 w 44"/>
                      <a:gd name="T35" fmla="*/ 71 h 72"/>
                      <a:gd name="T36" fmla="*/ 43 w 44"/>
                      <a:gd name="T37" fmla="*/ 46 h 72"/>
                      <a:gd name="T38" fmla="*/ 35 w 44"/>
                      <a:gd name="T39" fmla="*/ 44 h 72"/>
                      <a:gd name="T40" fmla="*/ 28 w 44"/>
                      <a:gd name="T41" fmla="*/ 41 h 72"/>
                      <a:gd name="T42" fmla="*/ 23 w 44"/>
                      <a:gd name="T43" fmla="*/ 39 h 72"/>
                      <a:gd name="T44" fmla="*/ 19 w 44"/>
                      <a:gd name="T45" fmla="*/ 37 h 72"/>
                      <a:gd name="T46" fmla="*/ 14 w 44"/>
                      <a:gd name="T47" fmla="*/ 33 h 72"/>
                      <a:gd name="T48" fmla="*/ 11 w 44"/>
                      <a:gd name="T49" fmla="*/ 29 h 72"/>
                      <a:gd name="T50" fmla="*/ 9 w 44"/>
                      <a:gd name="T51" fmla="*/ 25 h 72"/>
                      <a:gd name="T52" fmla="*/ 8 w 44"/>
                      <a:gd name="T53" fmla="*/ 19 h 72"/>
                      <a:gd name="T54" fmla="*/ 8 w 44"/>
                      <a:gd name="T55" fmla="*/ 14 h 72"/>
                      <a:gd name="T56" fmla="*/ 12 w 44"/>
                      <a:gd name="T57" fmla="*/ 11 h 72"/>
                      <a:gd name="T58" fmla="*/ 19 w 44"/>
                      <a:gd name="T59" fmla="*/ 6 h 72"/>
                      <a:gd name="T60" fmla="*/ 28 w 44"/>
                      <a:gd name="T61" fmla="*/ 3 h 72"/>
                      <a:gd name="T62" fmla="*/ 35 w 44"/>
                      <a:gd name="T63" fmla="*/ 1 h 72"/>
                      <a:gd name="T64" fmla="*/ 35 w 44"/>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72">
                        <a:moveTo>
                          <a:pt x="35" y="0"/>
                        </a:moveTo>
                        <a:lnTo>
                          <a:pt x="27" y="2"/>
                        </a:lnTo>
                        <a:lnTo>
                          <a:pt x="19" y="4"/>
                        </a:lnTo>
                        <a:lnTo>
                          <a:pt x="11" y="8"/>
                        </a:lnTo>
                        <a:lnTo>
                          <a:pt x="6" y="12"/>
                        </a:lnTo>
                        <a:lnTo>
                          <a:pt x="3" y="15"/>
                        </a:lnTo>
                        <a:lnTo>
                          <a:pt x="0" y="20"/>
                        </a:lnTo>
                        <a:lnTo>
                          <a:pt x="0" y="31"/>
                        </a:lnTo>
                        <a:lnTo>
                          <a:pt x="0" y="42"/>
                        </a:lnTo>
                        <a:lnTo>
                          <a:pt x="1" y="47"/>
                        </a:lnTo>
                        <a:lnTo>
                          <a:pt x="3" y="49"/>
                        </a:lnTo>
                        <a:lnTo>
                          <a:pt x="6" y="54"/>
                        </a:lnTo>
                        <a:lnTo>
                          <a:pt x="10" y="58"/>
                        </a:lnTo>
                        <a:lnTo>
                          <a:pt x="15" y="61"/>
                        </a:lnTo>
                        <a:lnTo>
                          <a:pt x="22" y="65"/>
                        </a:lnTo>
                        <a:lnTo>
                          <a:pt x="30" y="68"/>
                        </a:lnTo>
                        <a:lnTo>
                          <a:pt x="38" y="71"/>
                        </a:lnTo>
                        <a:lnTo>
                          <a:pt x="43" y="71"/>
                        </a:lnTo>
                        <a:lnTo>
                          <a:pt x="43" y="46"/>
                        </a:lnTo>
                        <a:lnTo>
                          <a:pt x="35" y="44"/>
                        </a:lnTo>
                        <a:lnTo>
                          <a:pt x="28" y="41"/>
                        </a:lnTo>
                        <a:lnTo>
                          <a:pt x="23" y="39"/>
                        </a:lnTo>
                        <a:lnTo>
                          <a:pt x="19" y="37"/>
                        </a:lnTo>
                        <a:lnTo>
                          <a:pt x="14" y="33"/>
                        </a:lnTo>
                        <a:lnTo>
                          <a:pt x="11" y="29"/>
                        </a:lnTo>
                        <a:lnTo>
                          <a:pt x="9" y="25"/>
                        </a:lnTo>
                        <a:lnTo>
                          <a:pt x="8" y="19"/>
                        </a:lnTo>
                        <a:lnTo>
                          <a:pt x="8" y="14"/>
                        </a:lnTo>
                        <a:lnTo>
                          <a:pt x="12" y="11"/>
                        </a:lnTo>
                        <a:lnTo>
                          <a:pt x="19" y="6"/>
                        </a:lnTo>
                        <a:lnTo>
                          <a:pt x="28" y="3"/>
                        </a:lnTo>
                        <a:lnTo>
                          <a:pt x="35" y="1"/>
                        </a:lnTo>
                        <a:lnTo>
                          <a:pt x="35"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607" name="Group 521"/>
                <p:cNvGrpSpPr>
                  <a:grpSpLocks/>
                </p:cNvGrpSpPr>
                <p:nvPr/>
              </p:nvGrpSpPr>
              <p:grpSpPr bwMode="auto">
                <a:xfrm>
                  <a:off x="3407" y="3797"/>
                  <a:ext cx="44" cy="73"/>
                  <a:chOff x="3407" y="3797"/>
                  <a:chExt cx="44" cy="73"/>
                </a:xfrm>
              </p:grpSpPr>
              <p:sp>
                <p:nvSpPr>
                  <p:cNvPr id="144906" name="Freeform 522"/>
                  <p:cNvSpPr>
                    <a:spLocks/>
                  </p:cNvSpPr>
                  <p:nvPr/>
                </p:nvSpPr>
                <p:spPr bwMode="auto">
                  <a:xfrm>
                    <a:off x="3413" y="3799"/>
                    <a:ext cx="28" cy="28"/>
                  </a:xfrm>
                  <a:custGeom>
                    <a:avLst/>
                    <a:gdLst>
                      <a:gd name="T0" fmla="*/ 26 w 27"/>
                      <a:gd name="T1" fmla="*/ 0 h 28"/>
                      <a:gd name="T2" fmla="*/ 26 w 27"/>
                      <a:gd name="T3" fmla="*/ 16 h 28"/>
                      <a:gd name="T4" fmla="*/ 21 w 27"/>
                      <a:gd name="T5" fmla="*/ 18 h 28"/>
                      <a:gd name="T6" fmla="*/ 16 w 27"/>
                      <a:gd name="T7" fmla="*/ 19 h 28"/>
                      <a:gd name="T8" fmla="*/ 13 w 27"/>
                      <a:gd name="T9" fmla="*/ 21 h 28"/>
                      <a:gd name="T10" fmla="*/ 10 w 27"/>
                      <a:gd name="T11" fmla="*/ 23 h 28"/>
                      <a:gd name="T12" fmla="*/ 7 w 27"/>
                      <a:gd name="T13" fmla="*/ 27 h 28"/>
                      <a:gd name="T14" fmla="*/ 2 w 27"/>
                      <a:gd name="T15" fmla="*/ 22 h 28"/>
                      <a:gd name="T16" fmla="*/ 2 w 27"/>
                      <a:gd name="T17" fmla="*/ 19 h 28"/>
                      <a:gd name="T18" fmla="*/ 1 w 27"/>
                      <a:gd name="T19" fmla="*/ 16 h 28"/>
                      <a:gd name="T20" fmla="*/ 0 w 27"/>
                      <a:gd name="T21" fmla="*/ 13 h 28"/>
                      <a:gd name="T22" fmla="*/ 3 w 27"/>
                      <a:gd name="T23" fmla="*/ 9 h 28"/>
                      <a:gd name="T24" fmla="*/ 6 w 27"/>
                      <a:gd name="T25" fmla="*/ 7 h 28"/>
                      <a:gd name="T26" fmla="*/ 13 w 27"/>
                      <a:gd name="T27" fmla="*/ 4 h 28"/>
                      <a:gd name="T28" fmla="*/ 18 w 27"/>
                      <a:gd name="T29" fmla="*/ 2 h 28"/>
                      <a:gd name="T30" fmla="*/ 26 w 27"/>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8">
                        <a:moveTo>
                          <a:pt x="26" y="0"/>
                        </a:moveTo>
                        <a:lnTo>
                          <a:pt x="26" y="16"/>
                        </a:lnTo>
                        <a:lnTo>
                          <a:pt x="21" y="18"/>
                        </a:lnTo>
                        <a:lnTo>
                          <a:pt x="16" y="19"/>
                        </a:lnTo>
                        <a:lnTo>
                          <a:pt x="13" y="21"/>
                        </a:lnTo>
                        <a:lnTo>
                          <a:pt x="10" y="23"/>
                        </a:lnTo>
                        <a:lnTo>
                          <a:pt x="7" y="27"/>
                        </a:lnTo>
                        <a:lnTo>
                          <a:pt x="2" y="22"/>
                        </a:lnTo>
                        <a:lnTo>
                          <a:pt x="2" y="19"/>
                        </a:lnTo>
                        <a:lnTo>
                          <a:pt x="1" y="16"/>
                        </a:lnTo>
                        <a:lnTo>
                          <a:pt x="0" y="13"/>
                        </a:lnTo>
                        <a:lnTo>
                          <a:pt x="3" y="9"/>
                        </a:lnTo>
                        <a:lnTo>
                          <a:pt x="6" y="7"/>
                        </a:lnTo>
                        <a:lnTo>
                          <a:pt x="13" y="4"/>
                        </a:lnTo>
                        <a:lnTo>
                          <a:pt x="18" y="2"/>
                        </a:lnTo>
                        <a:lnTo>
                          <a:pt x="26"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907" name="Freeform 523"/>
                  <p:cNvSpPr>
                    <a:spLocks/>
                  </p:cNvSpPr>
                  <p:nvPr/>
                </p:nvSpPr>
                <p:spPr bwMode="auto">
                  <a:xfrm>
                    <a:off x="3407" y="3798"/>
                    <a:ext cx="44" cy="72"/>
                  </a:xfrm>
                  <a:custGeom>
                    <a:avLst/>
                    <a:gdLst>
                      <a:gd name="T0" fmla="*/ 35 w 44"/>
                      <a:gd name="T1" fmla="*/ 0 h 73"/>
                      <a:gd name="T2" fmla="*/ 27 w 44"/>
                      <a:gd name="T3" fmla="*/ 2 h 73"/>
                      <a:gd name="T4" fmla="*/ 19 w 44"/>
                      <a:gd name="T5" fmla="*/ 5 h 73"/>
                      <a:gd name="T6" fmla="*/ 11 w 44"/>
                      <a:gd name="T7" fmla="*/ 8 h 73"/>
                      <a:gd name="T8" fmla="*/ 6 w 44"/>
                      <a:gd name="T9" fmla="*/ 12 h 73"/>
                      <a:gd name="T10" fmla="*/ 2 w 44"/>
                      <a:gd name="T11" fmla="*/ 15 h 73"/>
                      <a:gd name="T12" fmla="*/ 0 w 44"/>
                      <a:gd name="T13" fmla="*/ 20 h 73"/>
                      <a:gd name="T14" fmla="*/ 0 w 44"/>
                      <a:gd name="T15" fmla="*/ 32 h 73"/>
                      <a:gd name="T16" fmla="*/ 0 w 44"/>
                      <a:gd name="T17" fmla="*/ 43 h 73"/>
                      <a:gd name="T18" fmla="*/ 1 w 44"/>
                      <a:gd name="T19" fmla="*/ 47 h 73"/>
                      <a:gd name="T20" fmla="*/ 2 w 44"/>
                      <a:gd name="T21" fmla="*/ 50 h 73"/>
                      <a:gd name="T22" fmla="*/ 6 w 44"/>
                      <a:gd name="T23" fmla="*/ 54 h 73"/>
                      <a:gd name="T24" fmla="*/ 10 w 44"/>
                      <a:gd name="T25" fmla="*/ 58 h 73"/>
                      <a:gd name="T26" fmla="*/ 14 w 44"/>
                      <a:gd name="T27" fmla="*/ 61 h 73"/>
                      <a:gd name="T28" fmla="*/ 21 w 44"/>
                      <a:gd name="T29" fmla="*/ 65 h 73"/>
                      <a:gd name="T30" fmla="*/ 30 w 44"/>
                      <a:gd name="T31" fmla="*/ 68 h 73"/>
                      <a:gd name="T32" fmla="*/ 37 w 44"/>
                      <a:gd name="T33" fmla="*/ 71 h 73"/>
                      <a:gd name="T34" fmla="*/ 43 w 44"/>
                      <a:gd name="T35" fmla="*/ 72 h 73"/>
                      <a:gd name="T36" fmla="*/ 43 w 44"/>
                      <a:gd name="T37" fmla="*/ 46 h 73"/>
                      <a:gd name="T38" fmla="*/ 35 w 44"/>
                      <a:gd name="T39" fmla="*/ 44 h 73"/>
                      <a:gd name="T40" fmla="*/ 28 w 44"/>
                      <a:gd name="T41" fmla="*/ 41 h 73"/>
                      <a:gd name="T42" fmla="*/ 23 w 44"/>
                      <a:gd name="T43" fmla="*/ 40 h 73"/>
                      <a:gd name="T44" fmla="*/ 19 w 44"/>
                      <a:gd name="T45" fmla="*/ 37 h 73"/>
                      <a:gd name="T46" fmla="*/ 14 w 44"/>
                      <a:gd name="T47" fmla="*/ 33 h 73"/>
                      <a:gd name="T48" fmla="*/ 11 w 44"/>
                      <a:gd name="T49" fmla="*/ 30 h 73"/>
                      <a:gd name="T50" fmla="*/ 8 w 44"/>
                      <a:gd name="T51" fmla="*/ 25 h 73"/>
                      <a:gd name="T52" fmla="*/ 7 w 44"/>
                      <a:gd name="T53" fmla="*/ 20 h 73"/>
                      <a:gd name="T54" fmla="*/ 8 w 44"/>
                      <a:gd name="T55" fmla="*/ 15 h 73"/>
                      <a:gd name="T56" fmla="*/ 11 w 44"/>
                      <a:gd name="T57" fmla="*/ 11 h 73"/>
                      <a:gd name="T58" fmla="*/ 19 w 44"/>
                      <a:gd name="T59" fmla="*/ 6 h 73"/>
                      <a:gd name="T60" fmla="*/ 28 w 44"/>
                      <a:gd name="T61" fmla="*/ 4 h 73"/>
                      <a:gd name="T62" fmla="*/ 35 w 44"/>
                      <a:gd name="T63" fmla="*/ 2 h 73"/>
                      <a:gd name="T64" fmla="*/ 35 w 44"/>
                      <a:gd name="T6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73">
                        <a:moveTo>
                          <a:pt x="35" y="0"/>
                        </a:moveTo>
                        <a:lnTo>
                          <a:pt x="27" y="2"/>
                        </a:lnTo>
                        <a:lnTo>
                          <a:pt x="19" y="5"/>
                        </a:lnTo>
                        <a:lnTo>
                          <a:pt x="11" y="8"/>
                        </a:lnTo>
                        <a:lnTo>
                          <a:pt x="6" y="12"/>
                        </a:lnTo>
                        <a:lnTo>
                          <a:pt x="2" y="15"/>
                        </a:lnTo>
                        <a:lnTo>
                          <a:pt x="0" y="20"/>
                        </a:lnTo>
                        <a:lnTo>
                          <a:pt x="0" y="32"/>
                        </a:lnTo>
                        <a:lnTo>
                          <a:pt x="0" y="43"/>
                        </a:lnTo>
                        <a:lnTo>
                          <a:pt x="1" y="47"/>
                        </a:lnTo>
                        <a:lnTo>
                          <a:pt x="2" y="50"/>
                        </a:lnTo>
                        <a:lnTo>
                          <a:pt x="6" y="54"/>
                        </a:lnTo>
                        <a:lnTo>
                          <a:pt x="10" y="58"/>
                        </a:lnTo>
                        <a:lnTo>
                          <a:pt x="14" y="61"/>
                        </a:lnTo>
                        <a:lnTo>
                          <a:pt x="21" y="65"/>
                        </a:lnTo>
                        <a:lnTo>
                          <a:pt x="30" y="68"/>
                        </a:lnTo>
                        <a:lnTo>
                          <a:pt x="37" y="71"/>
                        </a:lnTo>
                        <a:lnTo>
                          <a:pt x="43" y="72"/>
                        </a:lnTo>
                        <a:lnTo>
                          <a:pt x="43" y="46"/>
                        </a:lnTo>
                        <a:lnTo>
                          <a:pt x="35" y="44"/>
                        </a:lnTo>
                        <a:lnTo>
                          <a:pt x="28" y="41"/>
                        </a:lnTo>
                        <a:lnTo>
                          <a:pt x="23" y="40"/>
                        </a:lnTo>
                        <a:lnTo>
                          <a:pt x="19" y="37"/>
                        </a:lnTo>
                        <a:lnTo>
                          <a:pt x="14" y="33"/>
                        </a:lnTo>
                        <a:lnTo>
                          <a:pt x="11" y="30"/>
                        </a:lnTo>
                        <a:lnTo>
                          <a:pt x="8" y="25"/>
                        </a:lnTo>
                        <a:lnTo>
                          <a:pt x="7" y="20"/>
                        </a:lnTo>
                        <a:lnTo>
                          <a:pt x="8" y="15"/>
                        </a:lnTo>
                        <a:lnTo>
                          <a:pt x="11" y="11"/>
                        </a:lnTo>
                        <a:lnTo>
                          <a:pt x="19" y="6"/>
                        </a:lnTo>
                        <a:lnTo>
                          <a:pt x="28" y="4"/>
                        </a:lnTo>
                        <a:lnTo>
                          <a:pt x="35" y="2"/>
                        </a:lnTo>
                        <a:lnTo>
                          <a:pt x="35"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608" name="Group 524"/>
                <p:cNvGrpSpPr>
                  <a:grpSpLocks/>
                </p:cNvGrpSpPr>
                <p:nvPr/>
              </p:nvGrpSpPr>
              <p:grpSpPr bwMode="auto">
                <a:xfrm>
                  <a:off x="3397" y="3746"/>
                  <a:ext cx="45" cy="72"/>
                  <a:chOff x="3397" y="3746"/>
                  <a:chExt cx="45" cy="72"/>
                </a:xfrm>
              </p:grpSpPr>
              <p:sp>
                <p:nvSpPr>
                  <p:cNvPr id="144909" name="Freeform 525"/>
                  <p:cNvSpPr>
                    <a:spLocks/>
                  </p:cNvSpPr>
                  <p:nvPr/>
                </p:nvSpPr>
                <p:spPr bwMode="auto">
                  <a:xfrm>
                    <a:off x="3405" y="3747"/>
                    <a:ext cx="27" cy="28"/>
                  </a:xfrm>
                  <a:custGeom>
                    <a:avLst/>
                    <a:gdLst>
                      <a:gd name="T0" fmla="*/ 25 w 26"/>
                      <a:gd name="T1" fmla="*/ 0 h 28"/>
                      <a:gd name="T2" fmla="*/ 25 w 26"/>
                      <a:gd name="T3" fmla="*/ 15 h 28"/>
                      <a:gd name="T4" fmla="*/ 20 w 26"/>
                      <a:gd name="T5" fmla="*/ 17 h 28"/>
                      <a:gd name="T6" fmla="*/ 16 w 26"/>
                      <a:gd name="T7" fmla="*/ 19 h 28"/>
                      <a:gd name="T8" fmla="*/ 12 w 26"/>
                      <a:gd name="T9" fmla="*/ 21 h 28"/>
                      <a:gd name="T10" fmla="*/ 10 w 26"/>
                      <a:gd name="T11" fmla="*/ 23 h 28"/>
                      <a:gd name="T12" fmla="*/ 6 w 26"/>
                      <a:gd name="T13" fmla="*/ 27 h 28"/>
                      <a:gd name="T14" fmla="*/ 2 w 26"/>
                      <a:gd name="T15" fmla="*/ 22 h 28"/>
                      <a:gd name="T16" fmla="*/ 1 w 26"/>
                      <a:gd name="T17" fmla="*/ 19 h 28"/>
                      <a:gd name="T18" fmla="*/ 0 w 26"/>
                      <a:gd name="T19" fmla="*/ 16 h 28"/>
                      <a:gd name="T20" fmla="*/ 0 w 26"/>
                      <a:gd name="T21" fmla="*/ 13 h 28"/>
                      <a:gd name="T22" fmla="*/ 2 w 26"/>
                      <a:gd name="T23" fmla="*/ 9 h 28"/>
                      <a:gd name="T24" fmla="*/ 6 w 26"/>
                      <a:gd name="T25" fmla="*/ 7 h 28"/>
                      <a:gd name="T26" fmla="*/ 12 w 26"/>
                      <a:gd name="T27" fmla="*/ 3 h 28"/>
                      <a:gd name="T28" fmla="*/ 17 w 26"/>
                      <a:gd name="T29" fmla="*/ 2 h 28"/>
                      <a:gd name="T30" fmla="*/ 25 w 26"/>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8">
                        <a:moveTo>
                          <a:pt x="25" y="0"/>
                        </a:moveTo>
                        <a:lnTo>
                          <a:pt x="25" y="15"/>
                        </a:lnTo>
                        <a:lnTo>
                          <a:pt x="20" y="17"/>
                        </a:lnTo>
                        <a:lnTo>
                          <a:pt x="16" y="19"/>
                        </a:lnTo>
                        <a:lnTo>
                          <a:pt x="12" y="21"/>
                        </a:lnTo>
                        <a:lnTo>
                          <a:pt x="10" y="23"/>
                        </a:lnTo>
                        <a:lnTo>
                          <a:pt x="6" y="27"/>
                        </a:lnTo>
                        <a:lnTo>
                          <a:pt x="2" y="22"/>
                        </a:lnTo>
                        <a:lnTo>
                          <a:pt x="1" y="19"/>
                        </a:lnTo>
                        <a:lnTo>
                          <a:pt x="0" y="16"/>
                        </a:lnTo>
                        <a:lnTo>
                          <a:pt x="0" y="13"/>
                        </a:lnTo>
                        <a:lnTo>
                          <a:pt x="2" y="9"/>
                        </a:lnTo>
                        <a:lnTo>
                          <a:pt x="6" y="7"/>
                        </a:lnTo>
                        <a:lnTo>
                          <a:pt x="12" y="3"/>
                        </a:lnTo>
                        <a:lnTo>
                          <a:pt x="17" y="2"/>
                        </a:lnTo>
                        <a:lnTo>
                          <a:pt x="25"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910" name="Freeform 526"/>
                  <p:cNvSpPr>
                    <a:spLocks/>
                  </p:cNvSpPr>
                  <p:nvPr/>
                </p:nvSpPr>
                <p:spPr bwMode="auto">
                  <a:xfrm>
                    <a:off x="3397" y="3747"/>
                    <a:ext cx="45" cy="71"/>
                  </a:xfrm>
                  <a:custGeom>
                    <a:avLst/>
                    <a:gdLst>
                      <a:gd name="T0" fmla="*/ 36 w 45"/>
                      <a:gd name="T1" fmla="*/ 0 h 72"/>
                      <a:gd name="T2" fmla="*/ 27 w 45"/>
                      <a:gd name="T3" fmla="*/ 2 h 72"/>
                      <a:gd name="T4" fmla="*/ 19 w 45"/>
                      <a:gd name="T5" fmla="*/ 4 h 72"/>
                      <a:gd name="T6" fmla="*/ 11 w 45"/>
                      <a:gd name="T7" fmla="*/ 8 h 72"/>
                      <a:gd name="T8" fmla="*/ 6 w 45"/>
                      <a:gd name="T9" fmla="*/ 12 h 72"/>
                      <a:gd name="T10" fmla="*/ 3 w 45"/>
                      <a:gd name="T11" fmla="*/ 15 h 72"/>
                      <a:gd name="T12" fmla="*/ 0 w 45"/>
                      <a:gd name="T13" fmla="*/ 19 h 72"/>
                      <a:gd name="T14" fmla="*/ 0 w 45"/>
                      <a:gd name="T15" fmla="*/ 31 h 72"/>
                      <a:gd name="T16" fmla="*/ 0 w 45"/>
                      <a:gd name="T17" fmla="*/ 42 h 72"/>
                      <a:gd name="T18" fmla="*/ 1 w 45"/>
                      <a:gd name="T19" fmla="*/ 46 h 72"/>
                      <a:gd name="T20" fmla="*/ 3 w 45"/>
                      <a:gd name="T21" fmla="*/ 49 h 72"/>
                      <a:gd name="T22" fmla="*/ 6 w 45"/>
                      <a:gd name="T23" fmla="*/ 54 h 72"/>
                      <a:gd name="T24" fmla="*/ 10 w 45"/>
                      <a:gd name="T25" fmla="*/ 58 h 72"/>
                      <a:gd name="T26" fmla="*/ 15 w 45"/>
                      <a:gd name="T27" fmla="*/ 61 h 72"/>
                      <a:gd name="T28" fmla="*/ 22 w 45"/>
                      <a:gd name="T29" fmla="*/ 65 h 72"/>
                      <a:gd name="T30" fmla="*/ 30 w 45"/>
                      <a:gd name="T31" fmla="*/ 67 h 72"/>
                      <a:gd name="T32" fmla="*/ 38 w 45"/>
                      <a:gd name="T33" fmla="*/ 70 h 72"/>
                      <a:gd name="T34" fmla="*/ 43 w 45"/>
                      <a:gd name="T35" fmla="*/ 71 h 72"/>
                      <a:gd name="T36" fmla="*/ 44 w 45"/>
                      <a:gd name="T37" fmla="*/ 46 h 72"/>
                      <a:gd name="T38" fmla="*/ 36 w 45"/>
                      <a:gd name="T39" fmla="*/ 43 h 72"/>
                      <a:gd name="T40" fmla="*/ 28 w 45"/>
                      <a:gd name="T41" fmla="*/ 41 h 72"/>
                      <a:gd name="T42" fmla="*/ 23 w 45"/>
                      <a:gd name="T43" fmla="*/ 39 h 72"/>
                      <a:gd name="T44" fmla="*/ 19 w 45"/>
                      <a:gd name="T45" fmla="*/ 36 h 72"/>
                      <a:gd name="T46" fmla="*/ 14 w 45"/>
                      <a:gd name="T47" fmla="*/ 33 h 72"/>
                      <a:gd name="T48" fmla="*/ 11 w 45"/>
                      <a:gd name="T49" fmla="*/ 29 h 72"/>
                      <a:gd name="T50" fmla="*/ 9 w 45"/>
                      <a:gd name="T51" fmla="*/ 25 h 72"/>
                      <a:gd name="T52" fmla="*/ 8 w 45"/>
                      <a:gd name="T53" fmla="*/ 19 h 72"/>
                      <a:gd name="T54" fmla="*/ 8 w 45"/>
                      <a:gd name="T55" fmla="*/ 14 h 72"/>
                      <a:gd name="T56" fmla="*/ 12 w 45"/>
                      <a:gd name="T57" fmla="*/ 11 h 72"/>
                      <a:gd name="T58" fmla="*/ 19 w 45"/>
                      <a:gd name="T59" fmla="*/ 5 h 72"/>
                      <a:gd name="T60" fmla="*/ 28 w 45"/>
                      <a:gd name="T61" fmla="*/ 3 h 72"/>
                      <a:gd name="T62" fmla="*/ 36 w 45"/>
                      <a:gd name="T63" fmla="*/ 1 h 72"/>
                      <a:gd name="T64" fmla="*/ 36 w 45"/>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72">
                        <a:moveTo>
                          <a:pt x="36" y="0"/>
                        </a:moveTo>
                        <a:lnTo>
                          <a:pt x="27" y="2"/>
                        </a:lnTo>
                        <a:lnTo>
                          <a:pt x="19" y="4"/>
                        </a:lnTo>
                        <a:lnTo>
                          <a:pt x="11" y="8"/>
                        </a:lnTo>
                        <a:lnTo>
                          <a:pt x="6" y="12"/>
                        </a:lnTo>
                        <a:lnTo>
                          <a:pt x="3" y="15"/>
                        </a:lnTo>
                        <a:lnTo>
                          <a:pt x="0" y="19"/>
                        </a:lnTo>
                        <a:lnTo>
                          <a:pt x="0" y="31"/>
                        </a:lnTo>
                        <a:lnTo>
                          <a:pt x="0" y="42"/>
                        </a:lnTo>
                        <a:lnTo>
                          <a:pt x="1" y="46"/>
                        </a:lnTo>
                        <a:lnTo>
                          <a:pt x="3" y="49"/>
                        </a:lnTo>
                        <a:lnTo>
                          <a:pt x="6" y="54"/>
                        </a:lnTo>
                        <a:lnTo>
                          <a:pt x="10" y="58"/>
                        </a:lnTo>
                        <a:lnTo>
                          <a:pt x="15" y="61"/>
                        </a:lnTo>
                        <a:lnTo>
                          <a:pt x="22" y="65"/>
                        </a:lnTo>
                        <a:lnTo>
                          <a:pt x="30" y="67"/>
                        </a:lnTo>
                        <a:lnTo>
                          <a:pt x="38" y="70"/>
                        </a:lnTo>
                        <a:lnTo>
                          <a:pt x="43" y="71"/>
                        </a:lnTo>
                        <a:lnTo>
                          <a:pt x="44" y="46"/>
                        </a:lnTo>
                        <a:lnTo>
                          <a:pt x="36" y="43"/>
                        </a:lnTo>
                        <a:lnTo>
                          <a:pt x="28" y="41"/>
                        </a:lnTo>
                        <a:lnTo>
                          <a:pt x="23" y="39"/>
                        </a:lnTo>
                        <a:lnTo>
                          <a:pt x="19" y="36"/>
                        </a:lnTo>
                        <a:lnTo>
                          <a:pt x="14" y="33"/>
                        </a:lnTo>
                        <a:lnTo>
                          <a:pt x="11" y="29"/>
                        </a:lnTo>
                        <a:lnTo>
                          <a:pt x="9" y="25"/>
                        </a:lnTo>
                        <a:lnTo>
                          <a:pt x="8" y="19"/>
                        </a:lnTo>
                        <a:lnTo>
                          <a:pt x="8" y="14"/>
                        </a:lnTo>
                        <a:lnTo>
                          <a:pt x="12" y="11"/>
                        </a:lnTo>
                        <a:lnTo>
                          <a:pt x="19" y="5"/>
                        </a:lnTo>
                        <a:lnTo>
                          <a:pt x="28" y="3"/>
                        </a:lnTo>
                        <a:lnTo>
                          <a:pt x="36" y="1"/>
                        </a:lnTo>
                        <a:lnTo>
                          <a:pt x="36"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4596" name="Group 527"/>
              <p:cNvGrpSpPr>
                <a:grpSpLocks/>
              </p:cNvGrpSpPr>
              <p:nvPr/>
            </p:nvGrpSpPr>
            <p:grpSpPr bwMode="auto">
              <a:xfrm>
                <a:off x="3375" y="3594"/>
                <a:ext cx="59" cy="174"/>
                <a:chOff x="3375" y="3594"/>
                <a:chExt cx="59" cy="174"/>
              </a:xfrm>
            </p:grpSpPr>
            <p:grpSp>
              <p:nvGrpSpPr>
                <p:cNvPr id="24597" name="Group 528"/>
                <p:cNvGrpSpPr>
                  <a:grpSpLocks/>
                </p:cNvGrpSpPr>
                <p:nvPr/>
              </p:nvGrpSpPr>
              <p:grpSpPr bwMode="auto">
                <a:xfrm>
                  <a:off x="3389" y="3696"/>
                  <a:ext cx="45" cy="72"/>
                  <a:chOff x="3389" y="3696"/>
                  <a:chExt cx="45" cy="72"/>
                </a:xfrm>
              </p:grpSpPr>
              <p:sp>
                <p:nvSpPr>
                  <p:cNvPr id="144913" name="Freeform 529"/>
                  <p:cNvSpPr>
                    <a:spLocks/>
                  </p:cNvSpPr>
                  <p:nvPr/>
                </p:nvSpPr>
                <p:spPr bwMode="auto">
                  <a:xfrm>
                    <a:off x="3396" y="3697"/>
                    <a:ext cx="28" cy="28"/>
                  </a:xfrm>
                  <a:custGeom>
                    <a:avLst/>
                    <a:gdLst>
                      <a:gd name="T0" fmla="*/ 26 w 27"/>
                      <a:gd name="T1" fmla="*/ 0 h 28"/>
                      <a:gd name="T2" fmla="*/ 26 w 27"/>
                      <a:gd name="T3" fmla="*/ 15 h 28"/>
                      <a:gd name="T4" fmla="*/ 21 w 27"/>
                      <a:gd name="T5" fmla="*/ 18 h 28"/>
                      <a:gd name="T6" fmla="*/ 16 w 27"/>
                      <a:gd name="T7" fmla="*/ 19 h 28"/>
                      <a:gd name="T8" fmla="*/ 13 w 27"/>
                      <a:gd name="T9" fmla="*/ 21 h 28"/>
                      <a:gd name="T10" fmla="*/ 10 w 27"/>
                      <a:gd name="T11" fmla="*/ 23 h 28"/>
                      <a:gd name="T12" fmla="*/ 7 w 27"/>
                      <a:gd name="T13" fmla="*/ 27 h 28"/>
                      <a:gd name="T14" fmla="*/ 2 w 27"/>
                      <a:gd name="T15" fmla="*/ 22 h 28"/>
                      <a:gd name="T16" fmla="*/ 2 w 27"/>
                      <a:gd name="T17" fmla="*/ 19 h 28"/>
                      <a:gd name="T18" fmla="*/ 1 w 27"/>
                      <a:gd name="T19" fmla="*/ 16 h 28"/>
                      <a:gd name="T20" fmla="*/ 0 w 27"/>
                      <a:gd name="T21" fmla="*/ 13 h 28"/>
                      <a:gd name="T22" fmla="*/ 3 w 27"/>
                      <a:gd name="T23" fmla="*/ 9 h 28"/>
                      <a:gd name="T24" fmla="*/ 6 w 27"/>
                      <a:gd name="T25" fmla="*/ 7 h 28"/>
                      <a:gd name="T26" fmla="*/ 13 w 27"/>
                      <a:gd name="T27" fmla="*/ 3 h 28"/>
                      <a:gd name="T28" fmla="*/ 18 w 27"/>
                      <a:gd name="T29" fmla="*/ 2 h 28"/>
                      <a:gd name="T30" fmla="*/ 26 w 27"/>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8">
                        <a:moveTo>
                          <a:pt x="26" y="0"/>
                        </a:moveTo>
                        <a:lnTo>
                          <a:pt x="26" y="15"/>
                        </a:lnTo>
                        <a:lnTo>
                          <a:pt x="21" y="18"/>
                        </a:lnTo>
                        <a:lnTo>
                          <a:pt x="16" y="19"/>
                        </a:lnTo>
                        <a:lnTo>
                          <a:pt x="13" y="21"/>
                        </a:lnTo>
                        <a:lnTo>
                          <a:pt x="10" y="23"/>
                        </a:lnTo>
                        <a:lnTo>
                          <a:pt x="7" y="27"/>
                        </a:lnTo>
                        <a:lnTo>
                          <a:pt x="2" y="22"/>
                        </a:lnTo>
                        <a:lnTo>
                          <a:pt x="2" y="19"/>
                        </a:lnTo>
                        <a:lnTo>
                          <a:pt x="1" y="16"/>
                        </a:lnTo>
                        <a:lnTo>
                          <a:pt x="0" y="13"/>
                        </a:lnTo>
                        <a:lnTo>
                          <a:pt x="3" y="9"/>
                        </a:lnTo>
                        <a:lnTo>
                          <a:pt x="6" y="7"/>
                        </a:lnTo>
                        <a:lnTo>
                          <a:pt x="13" y="3"/>
                        </a:lnTo>
                        <a:lnTo>
                          <a:pt x="18" y="2"/>
                        </a:lnTo>
                        <a:lnTo>
                          <a:pt x="26"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914" name="Freeform 530"/>
                  <p:cNvSpPr>
                    <a:spLocks/>
                  </p:cNvSpPr>
                  <p:nvPr/>
                </p:nvSpPr>
                <p:spPr bwMode="auto">
                  <a:xfrm>
                    <a:off x="3388" y="3696"/>
                    <a:ext cx="45" cy="71"/>
                  </a:xfrm>
                  <a:custGeom>
                    <a:avLst/>
                    <a:gdLst>
                      <a:gd name="T0" fmla="*/ 36 w 45"/>
                      <a:gd name="T1" fmla="*/ 0 h 72"/>
                      <a:gd name="T2" fmla="*/ 28 w 45"/>
                      <a:gd name="T3" fmla="*/ 2 h 72"/>
                      <a:gd name="T4" fmla="*/ 19 w 45"/>
                      <a:gd name="T5" fmla="*/ 4 h 72"/>
                      <a:gd name="T6" fmla="*/ 12 w 45"/>
                      <a:gd name="T7" fmla="*/ 8 h 72"/>
                      <a:gd name="T8" fmla="*/ 7 w 45"/>
                      <a:gd name="T9" fmla="*/ 12 h 72"/>
                      <a:gd name="T10" fmla="*/ 3 w 45"/>
                      <a:gd name="T11" fmla="*/ 15 h 72"/>
                      <a:gd name="T12" fmla="*/ 0 w 45"/>
                      <a:gd name="T13" fmla="*/ 19 h 72"/>
                      <a:gd name="T14" fmla="*/ 0 w 45"/>
                      <a:gd name="T15" fmla="*/ 31 h 72"/>
                      <a:gd name="T16" fmla="*/ 0 w 45"/>
                      <a:gd name="T17" fmla="*/ 42 h 72"/>
                      <a:gd name="T18" fmla="*/ 2 w 45"/>
                      <a:gd name="T19" fmla="*/ 46 h 72"/>
                      <a:gd name="T20" fmla="*/ 3 w 45"/>
                      <a:gd name="T21" fmla="*/ 49 h 72"/>
                      <a:gd name="T22" fmla="*/ 7 w 45"/>
                      <a:gd name="T23" fmla="*/ 54 h 72"/>
                      <a:gd name="T24" fmla="*/ 11 w 45"/>
                      <a:gd name="T25" fmla="*/ 58 h 72"/>
                      <a:gd name="T26" fmla="*/ 15 w 45"/>
                      <a:gd name="T27" fmla="*/ 61 h 72"/>
                      <a:gd name="T28" fmla="*/ 22 w 45"/>
                      <a:gd name="T29" fmla="*/ 65 h 72"/>
                      <a:gd name="T30" fmla="*/ 30 w 45"/>
                      <a:gd name="T31" fmla="*/ 68 h 72"/>
                      <a:gd name="T32" fmla="*/ 38 w 45"/>
                      <a:gd name="T33" fmla="*/ 70 h 72"/>
                      <a:gd name="T34" fmla="*/ 44 w 45"/>
                      <a:gd name="T35" fmla="*/ 71 h 72"/>
                      <a:gd name="T36" fmla="*/ 44 w 45"/>
                      <a:gd name="T37" fmla="*/ 46 h 72"/>
                      <a:gd name="T38" fmla="*/ 36 w 45"/>
                      <a:gd name="T39" fmla="*/ 43 h 72"/>
                      <a:gd name="T40" fmla="*/ 29 w 45"/>
                      <a:gd name="T41" fmla="*/ 41 h 72"/>
                      <a:gd name="T42" fmla="*/ 24 w 45"/>
                      <a:gd name="T43" fmla="*/ 39 h 72"/>
                      <a:gd name="T44" fmla="*/ 19 w 45"/>
                      <a:gd name="T45" fmla="*/ 37 h 72"/>
                      <a:gd name="T46" fmla="*/ 15 w 45"/>
                      <a:gd name="T47" fmla="*/ 33 h 72"/>
                      <a:gd name="T48" fmla="*/ 12 w 45"/>
                      <a:gd name="T49" fmla="*/ 29 h 72"/>
                      <a:gd name="T50" fmla="*/ 9 w 45"/>
                      <a:gd name="T51" fmla="*/ 25 h 72"/>
                      <a:gd name="T52" fmla="*/ 8 w 45"/>
                      <a:gd name="T53" fmla="*/ 19 h 72"/>
                      <a:gd name="T54" fmla="*/ 8 w 45"/>
                      <a:gd name="T55" fmla="*/ 14 h 72"/>
                      <a:gd name="T56" fmla="*/ 12 w 45"/>
                      <a:gd name="T57" fmla="*/ 11 h 72"/>
                      <a:gd name="T58" fmla="*/ 20 w 45"/>
                      <a:gd name="T59" fmla="*/ 5 h 72"/>
                      <a:gd name="T60" fmla="*/ 29 w 45"/>
                      <a:gd name="T61" fmla="*/ 3 h 72"/>
                      <a:gd name="T62" fmla="*/ 36 w 45"/>
                      <a:gd name="T63" fmla="*/ 1 h 72"/>
                      <a:gd name="T64" fmla="*/ 36 w 45"/>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72">
                        <a:moveTo>
                          <a:pt x="36" y="0"/>
                        </a:moveTo>
                        <a:lnTo>
                          <a:pt x="28" y="2"/>
                        </a:lnTo>
                        <a:lnTo>
                          <a:pt x="19" y="4"/>
                        </a:lnTo>
                        <a:lnTo>
                          <a:pt x="12" y="8"/>
                        </a:lnTo>
                        <a:lnTo>
                          <a:pt x="7" y="12"/>
                        </a:lnTo>
                        <a:lnTo>
                          <a:pt x="3" y="15"/>
                        </a:lnTo>
                        <a:lnTo>
                          <a:pt x="0" y="19"/>
                        </a:lnTo>
                        <a:lnTo>
                          <a:pt x="0" y="31"/>
                        </a:lnTo>
                        <a:lnTo>
                          <a:pt x="0" y="42"/>
                        </a:lnTo>
                        <a:lnTo>
                          <a:pt x="2" y="46"/>
                        </a:lnTo>
                        <a:lnTo>
                          <a:pt x="3" y="49"/>
                        </a:lnTo>
                        <a:lnTo>
                          <a:pt x="7" y="54"/>
                        </a:lnTo>
                        <a:lnTo>
                          <a:pt x="11" y="58"/>
                        </a:lnTo>
                        <a:lnTo>
                          <a:pt x="15" y="61"/>
                        </a:lnTo>
                        <a:lnTo>
                          <a:pt x="22" y="65"/>
                        </a:lnTo>
                        <a:lnTo>
                          <a:pt x="30" y="68"/>
                        </a:lnTo>
                        <a:lnTo>
                          <a:pt x="38" y="70"/>
                        </a:lnTo>
                        <a:lnTo>
                          <a:pt x="44" y="71"/>
                        </a:lnTo>
                        <a:lnTo>
                          <a:pt x="44" y="46"/>
                        </a:lnTo>
                        <a:lnTo>
                          <a:pt x="36" y="43"/>
                        </a:lnTo>
                        <a:lnTo>
                          <a:pt x="29" y="41"/>
                        </a:lnTo>
                        <a:lnTo>
                          <a:pt x="24" y="39"/>
                        </a:lnTo>
                        <a:lnTo>
                          <a:pt x="19" y="37"/>
                        </a:lnTo>
                        <a:lnTo>
                          <a:pt x="15" y="33"/>
                        </a:lnTo>
                        <a:lnTo>
                          <a:pt x="12" y="29"/>
                        </a:lnTo>
                        <a:lnTo>
                          <a:pt x="9" y="25"/>
                        </a:lnTo>
                        <a:lnTo>
                          <a:pt x="8" y="19"/>
                        </a:lnTo>
                        <a:lnTo>
                          <a:pt x="8" y="14"/>
                        </a:lnTo>
                        <a:lnTo>
                          <a:pt x="12" y="11"/>
                        </a:lnTo>
                        <a:lnTo>
                          <a:pt x="20" y="5"/>
                        </a:lnTo>
                        <a:lnTo>
                          <a:pt x="29" y="3"/>
                        </a:lnTo>
                        <a:lnTo>
                          <a:pt x="36" y="1"/>
                        </a:lnTo>
                        <a:lnTo>
                          <a:pt x="36"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598" name="Group 531"/>
                <p:cNvGrpSpPr>
                  <a:grpSpLocks/>
                </p:cNvGrpSpPr>
                <p:nvPr/>
              </p:nvGrpSpPr>
              <p:grpSpPr bwMode="auto">
                <a:xfrm>
                  <a:off x="3384" y="3645"/>
                  <a:ext cx="45" cy="73"/>
                  <a:chOff x="3384" y="3645"/>
                  <a:chExt cx="45" cy="73"/>
                </a:xfrm>
              </p:grpSpPr>
              <p:sp>
                <p:nvSpPr>
                  <p:cNvPr id="144916" name="Freeform 532"/>
                  <p:cNvSpPr>
                    <a:spLocks/>
                  </p:cNvSpPr>
                  <p:nvPr/>
                </p:nvSpPr>
                <p:spPr bwMode="auto">
                  <a:xfrm>
                    <a:off x="3391" y="3646"/>
                    <a:ext cx="27" cy="28"/>
                  </a:xfrm>
                  <a:custGeom>
                    <a:avLst/>
                    <a:gdLst>
                      <a:gd name="T0" fmla="*/ 25 w 26"/>
                      <a:gd name="T1" fmla="*/ 0 h 28"/>
                      <a:gd name="T2" fmla="*/ 25 w 26"/>
                      <a:gd name="T3" fmla="*/ 15 h 28"/>
                      <a:gd name="T4" fmla="*/ 20 w 26"/>
                      <a:gd name="T5" fmla="*/ 18 h 28"/>
                      <a:gd name="T6" fmla="*/ 16 w 26"/>
                      <a:gd name="T7" fmla="*/ 19 h 28"/>
                      <a:gd name="T8" fmla="*/ 13 w 26"/>
                      <a:gd name="T9" fmla="*/ 21 h 28"/>
                      <a:gd name="T10" fmla="*/ 10 w 26"/>
                      <a:gd name="T11" fmla="*/ 23 h 28"/>
                      <a:gd name="T12" fmla="*/ 6 w 26"/>
                      <a:gd name="T13" fmla="*/ 27 h 28"/>
                      <a:gd name="T14" fmla="*/ 2 w 26"/>
                      <a:gd name="T15" fmla="*/ 22 h 28"/>
                      <a:gd name="T16" fmla="*/ 1 w 26"/>
                      <a:gd name="T17" fmla="*/ 19 h 28"/>
                      <a:gd name="T18" fmla="*/ 0 w 26"/>
                      <a:gd name="T19" fmla="*/ 16 h 28"/>
                      <a:gd name="T20" fmla="*/ 0 w 26"/>
                      <a:gd name="T21" fmla="*/ 13 h 28"/>
                      <a:gd name="T22" fmla="*/ 2 w 26"/>
                      <a:gd name="T23" fmla="*/ 9 h 28"/>
                      <a:gd name="T24" fmla="*/ 6 w 26"/>
                      <a:gd name="T25" fmla="*/ 7 h 28"/>
                      <a:gd name="T26" fmla="*/ 13 w 26"/>
                      <a:gd name="T27" fmla="*/ 3 h 28"/>
                      <a:gd name="T28" fmla="*/ 17 w 26"/>
                      <a:gd name="T29" fmla="*/ 2 h 28"/>
                      <a:gd name="T30" fmla="*/ 25 w 26"/>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8">
                        <a:moveTo>
                          <a:pt x="25" y="0"/>
                        </a:moveTo>
                        <a:lnTo>
                          <a:pt x="25" y="15"/>
                        </a:lnTo>
                        <a:lnTo>
                          <a:pt x="20" y="18"/>
                        </a:lnTo>
                        <a:lnTo>
                          <a:pt x="16" y="19"/>
                        </a:lnTo>
                        <a:lnTo>
                          <a:pt x="13" y="21"/>
                        </a:lnTo>
                        <a:lnTo>
                          <a:pt x="10" y="23"/>
                        </a:lnTo>
                        <a:lnTo>
                          <a:pt x="6" y="27"/>
                        </a:lnTo>
                        <a:lnTo>
                          <a:pt x="2" y="22"/>
                        </a:lnTo>
                        <a:lnTo>
                          <a:pt x="1" y="19"/>
                        </a:lnTo>
                        <a:lnTo>
                          <a:pt x="0" y="16"/>
                        </a:lnTo>
                        <a:lnTo>
                          <a:pt x="0" y="13"/>
                        </a:lnTo>
                        <a:lnTo>
                          <a:pt x="2" y="9"/>
                        </a:lnTo>
                        <a:lnTo>
                          <a:pt x="6" y="7"/>
                        </a:lnTo>
                        <a:lnTo>
                          <a:pt x="13" y="3"/>
                        </a:lnTo>
                        <a:lnTo>
                          <a:pt x="17" y="2"/>
                        </a:lnTo>
                        <a:lnTo>
                          <a:pt x="25"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917" name="Freeform 533"/>
                  <p:cNvSpPr>
                    <a:spLocks/>
                  </p:cNvSpPr>
                  <p:nvPr/>
                </p:nvSpPr>
                <p:spPr bwMode="auto">
                  <a:xfrm>
                    <a:off x="3384" y="3645"/>
                    <a:ext cx="45" cy="72"/>
                  </a:xfrm>
                  <a:custGeom>
                    <a:avLst/>
                    <a:gdLst>
                      <a:gd name="T0" fmla="*/ 36 w 45"/>
                      <a:gd name="T1" fmla="*/ 0 h 73"/>
                      <a:gd name="T2" fmla="*/ 28 w 45"/>
                      <a:gd name="T3" fmla="*/ 2 h 73"/>
                      <a:gd name="T4" fmla="*/ 19 w 45"/>
                      <a:gd name="T5" fmla="*/ 5 h 73"/>
                      <a:gd name="T6" fmla="*/ 11 w 45"/>
                      <a:gd name="T7" fmla="*/ 8 h 73"/>
                      <a:gd name="T8" fmla="*/ 7 w 45"/>
                      <a:gd name="T9" fmla="*/ 12 h 73"/>
                      <a:gd name="T10" fmla="*/ 3 w 45"/>
                      <a:gd name="T11" fmla="*/ 15 h 73"/>
                      <a:gd name="T12" fmla="*/ 0 w 45"/>
                      <a:gd name="T13" fmla="*/ 20 h 73"/>
                      <a:gd name="T14" fmla="*/ 0 w 45"/>
                      <a:gd name="T15" fmla="*/ 32 h 73"/>
                      <a:gd name="T16" fmla="*/ 0 w 45"/>
                      <a:gd name="T17" fmla="*/ 42 h 73"/>
                      <a:gd name="T18" fmla="*/ 1 w 45"/>
                      <a:gd name="T19" fmla="*/ 47 h 73"/>
                      <a:gd name="T20" fmla="*/ 3 w 45"/>
                      <a:gd name="T21" fmla="*/ 50 h 73"/>
                      <a:gd name="T22" fmla="*/ 6 w 45"/>
                      <a:gd name="T23" fmla="*/ 54 h 73"/>
                      <a:gd name="T24" fmla="*/ 11 w 45"/>
                      <a:gd name="T25" fmla="*/ 58 h 73"/>
                      <a:gd name="T26" fmla="*/ 15 w 45"/>
                      <a:gd name="T27" fmla="*/ 61 h 73"/>
                      <a:gd name="T28" fmla="*/ 22 w 45"/>
                      <a:gd name="T29" fmla="*/ 65 h 73"/>
                      <a:gd name="T30" fmla="*/ 30 w 45"/>
                      <a:gd name="T31" fmla="*/ 68 h 73"/>
                      <a:gd name="T32" fmla="*/ 38 w 45"/>
                      <a:gd name="T33" fmla="*/ 71 h 73"/>
                      <a:gd name="T34" fmla="*/ 43 w 45"/>
                      <a:gd name="T35" fmla="*/ 72 h 73"/>
                      <a:gd name="T36" fmla="*/ 44 w 45"/>
                      <a:gd name="T37" fmla="*/ 46 h 73"/>
                      <a:gd name="T38" fmla="*/ 36 w 45"/>
                      <a:gd name="T39" fmla="*/ 44 h 73"/>
                      <a:gd name="T40" fmla="*/ 28 w 45"/>
                      <a:gd name="T41" fmla="*/ 41 h 73"/>
                      <a:gd name="T42" fmla="*/ 24 w 45"/>
                      <a:gd name="T43" fmla="*/ 39 h 73"/>
                      <a:gd name="T44" fmla="*/ 19 w 45"/>
                      <a:gd name="T45" fmla="*/ 37 h 73"/>
                      <a:gd name="T46" fmla="*/ 15 w 45"/>
                      <a:gd name="T47" fmla="*/ 33 h 73"/>
                      <a:gd name="T48" fmla="*/ 11 w 45"/>
                      <a:gd name="T49" fmla="*/ 30 h 73"/>
                      <a:gd name="T50" fmla="*/ 9 w 45"/>
                      <a:gd name="T51" fmla="*/ 25 h 73"/>
                      <a:gd name="T52" fmla="*/ 8 w 45"/>
                      <a:gd name="T53" fmla="*/ 19 h 73"/>
                      <a:gd name="T54" fmla="*/ 8 w 45"/>
                      <a:gd name="T55" fmla="*/ 14 h 73"/>
                      <a:gd name="T56" fmla="*/ 12 w 45"/>
                      <a:gd name="T57" fmla="*/ 11 h 73"/>
                      <a:gd name="T58" fmla="*/ 19 w 45"/>
                      <a:gd name="T59" fmla="*/ 6 h 73"/>
                      <a:gd name="T60" fmla="*/ 28 w 45"/>
                      <a:gd name="T61" fmla="*/ 3 h 73"/>
                      <a:gd name="T62" fmla="*/ 36 w 45"/>
                      <a:gd name="T63" fmla="*/ 1 h 73"/>
                      <a:gd name="T64" fmla="*/ 36 w 45"/>
                      <a:gd name="T6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73">
                        <a:moveTo>
                          <a:pt x="36" y="0"/>
                        </a:moveTo>
                        <a:lnTo>
                          <a:pt x="28" y="2"/>
                        </a:lnTo>
                        <a:lnTo>
                          <a:pt x="19" y="5"/>
                        </a:lnTo>
                        <a:lnTo>
                          <a:pt x="11" y="8"/>
                        </a:lnTo>
                        <a:lnTo>
                          <a:pt x="7" y="12"/>
                        </a:lnTo>
                        <a:lnTo>
                          <a:pt x="3" y="15"/>
                        </a:lnTo>
                        <a:lnTo>
                          <a:pt x="0" y="20"/>
                        </a:lnTo>
                        <a:lnTo>
                          <a:pt x="0" y="32"/>
                        </a:lnTo>
                        <a:lnTo>
                          <a:pt x="0" y="42"/>
                        </a:lnTo>
                        <a:lnTo>
                          <a:pt x="1" y="47"/>
                        </a:lnTo>
                        <a:lnTo>
                          <a:pt x="3" y="50"/>
                        </a:lnTo>
                        <a:lnTo>
                          <a:pt x="6" y="54"/>
                        </a:lnTo>
                        <a:lnTo>
                          <a:pt x="11" y="58"/>
                        </a:lnTo>
                        <a:lnTo>
                          <a:pt x="15" y="61"/>
                        </a:lnTo>
                        <a:lnTo>
                          <a:pt x="22" y="65"/>
                        </a:lnTo>
                        <a:lnTo>
                          <a:pt x="30" y="68"/>
                        </a:lnTo>
                        <a:lnTo>
                          <a:pt x="38" y="71"/>
                        </a:lnTo>
                        <a:lnTo>
                          <a:pt x="43" y="72"/>
                        </a:lnTo>
                        <a:lnTo>
                          <a:pt x="44" y="46"/>
                        </a:lnTo>
                        <a:lnTo>
                          <a:pt x="36" y="44"/>
                        </a:lnTo>
                        <a:lnTo>
                          <a:pt x="28" y="41"/>
                        </a:lnTo>
                        <a:lnTo>
                          <a:pt x="24" y="39"/>
                        </a:lnTo>
                        <a:lnTo>
                          <a:pt x="19" y="37"/>
                        </a:lnTo>
                        <a:lnTo>
                          <a:pt x="15" y="33"/>
                        </a:lnTo>
                        <a:lnTo>
                          <a:pt x="11" y="30"/>
                        </a:lnTo>
                        <a:lnTo>
                          <a:pt x="9" y="25"/>
                        </a:lnTo>
                        <a:lnTo>
                          <a:pt x="8" y="19"/>
                        </a:lnTo>
                        <a:lnTo>
                          <a:pt x="8" y="14"/>
                        </a:lnTo>
                        <a:lnTo>
                          <a:pt x="12" y="11"/>
                        </a:lnTo>
                        <a:lnTo>
                          <a:pt x="19" y="6"/>
                        </a:lnTo>
                        <a:lnTo>
                          <a:pt x="28" y="3"/>
                        </a:lnTo>
                        <a:lnTo>
                          <a:pt x="36" y="1"/>
                        </a:lnTo>
                        <a:lnTo>
                          <a:pt x="36"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4599" name="Group 534"/>
                <p:cNvGrpSpPr>
                  <a:grpSpLocks/>
                </p:cNvGrpSpPr>
                <p:nvPr/>
              </p:nvGrpSpPr>
              <p:grpSpPr bwMode="auto">
                <a:xfrm>
                  <a:off x="3375" y="3594"/>
                  <a:ext cx="44" cy="72"/>
                  <a:chOff x="3375" y="3594"/>
                  <a:chExt cx="44" cy="72"/>
                </a:xfrm>
              </p:grpSpPr>
              <p:sp>
                <p:nvSpPr>
                  <p:cNvPr id="144919" name="Freeform 535"/>
                  <p:cNvSpPr>
                    <a:spLocks/>
                  </p:cNvSpPr>
                  <p:nvPr/>
                </p:nvSpPr>
                <p:spPr bwMode="auto">
                  <a:xfrm>
                    <a:off x="3382" y="3594"/>
                    <a:ext cx="27" cy="29"/>
                  </a:xfrm>
                  <a:custGeom>
                    <a:avLst/>
                    <a:gdLst>
                      <a:gd name="T0" fmla="*/ 26 w 27"/>
                      <a:gd name="T1" fmla="*/ 0 h 29"/>
                      <a:gd name="T2" fmla="*/ 26 w 27"/>
                      <a:gd name="T3" fmla="*/ 16 h 29"/>
                      <a:gd name="T4" fmla="*/ 21 w 27"/>
                      <a:gd name="T5" fmla="*/ 18 h 29"/>
                      <a:gd name="T6" fmla="*/ 16 w 27"/>
                      <a:gd name="T7" fmla="*/ 19 h 29"/>
                      <a:gd name="T8" fmla="*/ 13 w 27"/>
                      <a:gd name="T9" fmla="*/ 21 h 29"/>
                      <a:gd name="T10" fmla="*/ 10 w 27"/>
                      <a:gd name="T11" fmla="*/ 23 h 29"/>
                      <a:gd name="T12" fmla="*/ 7 w 27"/>
                      <a:gd name="T13" fmla="*/ 28 h 29"/>
                      <a:gd name="T14" fmla="*/ 2 w 27"/>
                      <a:gd name="T15" fmla="*/ 23 h 29"/>
                      <a:gd name="T16" fmla="*/ 2 w 27"/>
                      <a:gd name="T17" fmla="*/ 19 h 29"/>
                      <a:gd name="T18" fmla="*/ 1 w 27"/>
                      <a:gd name="T19" fmla="*/ 17 h 29"/>
                      <a:gd name="T20" fmla="*/ 0 w 27"/>
                      <a:gd name="T21" fmla="*/ 13 h 29"/>
                      <a:gd name="T22" fmla="*/ 3 w 27"/>
                      <a:gd name="T23" fmla="*/ 9 h 29"/>
                      <a:gd name="T24" fmla="*/ 6 w 27"/>
                      <a:gd name="T25" fmla="*/ 7 h 29"/>
                      <a:gd name="T26" fmla="*/ 13 w 27"/>
                      <a:gd name="T27" fmla="*/ 4 h 29"/>
                      <a:gd name="T28" fmla="*/ 18 w 27"/>
                      <a:gd name="T29" fmla="*/ 2 h 29"/>
                      <a:gd name="T30" fmla="*/ 26 w 27"/>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9">
                        <a:moveTo>
                          <a:pt x="26" y="0"/>
                        </a:moveTo>
                        <a:lnTo>
                          <a:pt x="26" y="16"/>
                        </a:lnTo>
                        <a:lnTo>
                          <a:pt x="21" y="18"/>
                        </a:lnTo>
                        <a:lnTo>
                          <a:pt x="16" y="19"/>
                        </a:lnTo>
                        <a:lnTo>
                          <a:pt x="13" y="21"/>
                        </a:lnTo>
                        <a:lnTo>
                          <a:pt x="10" y="23"/>
                        </a:lnTo>
                        <a:lnTo>
                          <a:pt x="7" y="28"/>
                        </a:lnTo>
                        <a:lnTo>
                          <a:pt x="2" y="23"/>
                        </a:lnTo>
                        <a:lnTo>
                          <a:pt x="2" y="19"/>
                        </a:lnTo>
                        <a:lnTo>
                          <a:pt x="1" y="17"/>
                        </a:lnTo>
                        <a:lnTo>
                          <a:pt x="0" y="13"/>
                        </a:lnTo>
                        <a:lnTo>
                          <a:pt x="3" y="9"/>
                        </a:lnTo>
                        <a:lnTo>
                          <a:pt x="6" y="7"/>
                        </a:lnTo>
                        <a:lnTo>
                          <a:pt x="13" y="4"/>
                        </a:lnTo>
                        <a:lnTo>
                          <a:pt x="18" y="2"/>
                        </a:lnTo>
                        <a:lnTo>
                          <a:pt x="26"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920" name="Freeform 536"/>
                  <p:cNvSpPr>
                    <a:spLocks/>
                  </p:cNvSpPr>
                  <p:nvPr/>
                </p:nvSpPr>
                <p:spPr bwMode="auto">
                  <a:xfrm>
                    <a:off x="3375" y="3594"/>
                    <a:ext cx="43" cy="71"/>
                  </a:xfrm>
                  <a:custGeom>
                    <a:avLst/>
                    <a:gdLst>
                      <a:gd name="T0" fmla="*/ 35 w 44"/>
                      <a:gd name="T1" fmla="*/ 0 h 72"/>
                      <a:gd name="T2" fmla="*/ 27 w 44"/>
                      <a:gd name="T3" fmla="*/ 2 h 72"/>
                      <a:gd name="T4" fmla="*/ 19 w 44"/>
                      <a:gd name="T5" fmla="*/ 4 h 72"/>
                      <a:gd name="T6" fmla="*/ 11 w 44"/>
                      <a:gd name="T7" fmla="*/ 8 h 72"/>
                      <a:gd name="T8" fmla="*/ 6 w 44"/>
                      <a:gd name="T9" fmla="*/ 11 h 72"/>
                      <a:gd name="T10" fmla="*/ 2 w 44"/>
                      <a:gd name="T11" fmla="*/ 15 h 72"/>
                      <a:gd name="T12" fmla="*/ 0 w 44"/>
                      <a:gd name="T13" fmla="*/ 19 h 72"/>
                      <a:gd name="T14" fmla="*/ 0 w 44"/>
                      <a:gd name="T15" fmla="*/ 31 h 72"/>
                      <a:gd name="T16" fmla="*/ 0 w 44"/>
                      <a:gd name="T17" fmla="*/ 42 h 72"/>
                      <a:gd name="T18" fmla="*/ 1 w 44"/>
                      <a:gd name="T19" fmla="*/ 46 h 72"/>
                      <a:gd name="T20" fmla="*/ 2 w 44"/>
                      <a:gd name="T21" fmla="*/ 49 h 72"/>
                      <a:gd name="T22" fmla="*/ 6 w 44"/>
                      <a:gd name="T23" fmla="*/ 53 h 72"/>
                      <a:gd name="T24" fmla="*/ 10 w 44"/>
                      <a:gd name="T25" fmla="*/ 58 h 72"/>
                      <a:gd name="T26" fmla="*/ 14 w 44"/>
                      <a:gd name="T27" fmla="*/ 60 h 72"/>
                      <a:gd name="T28" fmla="*/ 21 w 44"/>
                      <a:gd name="T29" fmla="*/ 64 h 72"/>
                      <a:gd name="T30" fmla="*/ 30 w 44"/>
                      <a:gd name="T31" fmla="*/ 67 h 72"/>
                      <a:gd name="T32" fmla="*/ 37 w 44"/>
                      <a:gd name="T33" fmla="*/ 70 h 72"/>
                      <a:gd name="T34" fmla="*/ 43 w 44"/>
                      <a:gd name="T35" fmla="*/ 71 h 72"/>
                      <a:gd name="T36" fmla="*/ 43 w 44"/>
                      <a:gd name="T37" fmla="*/ 46 h 72"/>
                      <a:gd name="T38" fmla="*/ 35 w 44"/>
                      <a:gd name="T39" fmla="*/ 43 h 72"/>
                      <a:gd name="T40" fmla="*/ 28 w 44"/>
                      <a:gd name="T41" fmla="*/ 41 h 72"/>
                      <a:gd name="T42" fmla="*/ 23 w 44"/>
                      <a:gd name="T43" fmla="*/ 39 h 72"/>
                      <a:gd name="T44" fmla="*/ 19 w 44"/>
                      <a:gd name="T45" fmla="*/ 36 h 72"/>
                      <a:gd name="T46" fmla="*/ 14 w 44"/>
                      <a:gd name="T47" fmla="*/ 33 h 72"/>
                      <a:gd name="T48" fmla="*/ 11 w 44"/>
                      <a:gd name="T49" fmla="*/ 29 h 72"/>
                      <a:gd name="T50" fmla="*/ 8 w 44"/>
                      <a:gd name="T51" fmla="*/ 24 h 72"/>
                      <a:gd name="T52" fmla="*/ 7 w 44"/>
                      <a:gd name="T53" fmla="*/ 19 h 72"/>
                      <a:gd name="T54" fmla="*/ 8 w 44"/>
                      <a:gd name="T55" fmla="*/ 14 h 72"/>
                      <a:gd name="T56" fmla="*/ 11 w 44"/>
                      <a:gd name="T57" fmla="*/ 11 h 72"/>
                      <a:gd name="T58" fmla="*/ 19 w 44"/>
                      <a:gd name="T59" fmla="*/ 5 h 72"/>
                      <a:gd name="T60" fmla="*/ 28 w 44"/>
                      <a:gd name="T61" fmla="*/ 3 h 72"/>
                      <a:gd name="T62" fmla="*/ 35 w 44"/>
                      <a:gd name="T63" fmla="*/ 1 h 72"/>
                      <a:gd name="T64" fmla="*/ 35 w 44"/>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72">
                        <a:moveTo>
                          <a:pt x="35" y="0"/>
                        </a:moveTo>
                        <a:lnTo>
                          <a:pt x="27" y="2"/>
                        </a:lnTo>
                        <a:lnTo>
                          <a:pt x="19" y="4"/>
                        </a:lnTo>
                        <a:lnTo>
                          <a:pt x="11" y="8"/>
                        </a:lnTo>
                        <a:lnTo>
                          <a:pt x="6" y="11"/>
                        </a:lnTo>
                        <a:lnTo>
                          <a:pt x="2" y="15"/>
                        </a:lnTo>
                        <a:lnTo>
                          <a:pt x="0" y="19"/>
                        </a:lnTo>
                        <a:lnTo>
                          <a:pt x="0" y="31"/>
                        </a:lnTo>
                        <a:lnTo>
                          <a:pt x="0" y="42"/>
                        </a:lnTo>
                        <a:lnTo>
                          <a:pt x="1" y="46"/>
                        </a:lnTo>
                        <a:lnTo>
                          <a:pt x="2" y="49"/>
                        </a:lnTo>
                        <a:lnTo>
                          <a:pt x="6" y="53"/>
                        </a:lnTo>
                        <a:lnTo>
                          <a:pt x="10" y="58"/>
                        </a:lnTo>
                        <a:lnTo>
                          <a:pt x="14" y="60"/>
                        </a:lnTo>
                        <a:lnTo>
                          <a:pt x="21" y="64"/>
                        </a:lnTo>
                        <a:lnTo>
                          <a:pt x="30" y="67"/>
                        </a:lnTo>
                        <a:lnTo>
                          <a:pt x="37" y="70"/>
                        </a:lnTo>
                        <a:lnTo>
                          <a:pt x="43" y="71"/>
                        </a:lnTo>
                        <a:lnTo>
                          <a:pt x="43" y="46"/>
                        </a:lnTo>
                        <a:lnTo>
                          <a:pt x="35" y="43"/>
                        </a:lnTo>
                        <a:lnTo>
                          <a:pt x="28" y="41"/>
                        </a:lnTo>
                        <a:lnTo>
                          <a:pt x="23" y="39"/>
                        </a:lnTo>
                        <a:lnTo>
                          <a:pt x="19" y="36"/>
                        </a:lnTo>
                        <a:lnTo>
                          <a:pt x="14" y="33"/>
                        </a:lnTo>
                        <a:lnTo>
                          <a:pt x="11" y="29"/>
                        </a:lnTo>
                        <a:lnTo>
                          <a:pt x="8" y="24"/>
                        </a:lnTo>
                        <a:lnTo>
                          <a:pt x="7" y="19"/>
                        </a:lnTo>
                        <a:lnTo>
                          <a:pt x="8" y="14"/>
                        </a:lnTo>
                        <a:lnTo>
                          <a:pt x="11" y="11"/>
                        </a:lnTo>
                        <a:lnTo>
                          <a:pt x="19" y="5"/>
                        </a:lnTo>
                        <a:lnTo>
                          <a:pt x="28" y="3"/>
                        </a:lnTo>
                        <a:lnTo>
                          <a:pt x="35" y="1"/>
                        </a:lnTo>
                        <a:lnTo>
                          <a:pt x="35"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grpSp>
      <p:sp>
        <p:nvSpPr>
          <p:cNvPr id="144921" name="Rectangle 537"/>
          <p:cNvSpPr>
            <a:spLocks noChangeArrowheads="1"/>
          </p:cNvSpPr>
          <p:nvPr/>
        </p:nvSpPr>
        <p:spPr bwMode="auto">
          <a:xfrm>
            <a:off x="3651250" y="3148013"/>
            <a:ext cx="1317625" cy="608012"/>
          </a:xfrm>
          <a:prstGeom prst="rect">
            <a:avLst/>
          </a:prstGeom>
          <a:noFill/>
          <a:ln w="12700">
            <a:solidFill>
              <a:schemeClr val="tx1"/>
            </a:solidFill>
            <a:miter lim="800000"/>
            <a:headEnd/>
            <a:tailEnd/>
          </a:ln>
          <a:effectLst>
            <a:prstShdw prst="shdw17" dist="17961" dir="2700000">
              <a:srgbClr val="000000">
                <a:alpha val="74997"/>
              </a:srgbClr>
            </a:prstShdw>
          </a:effectLst>
          <a:extLst>
            <a:ext uri="{909E8E84-426E-40DD-AFC4-6F175D3DCCD1}">
              <a14:hiddenFill xmlns:a14="http://schemas.microsoft.com/office/drawing/2010/main">
                <a:solidFill>
                  <a:srgbClr val="063DE8"/>
                </a:solidFill>
              </a14:hiddenFill>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473075" defTabSz="947738">
              <a:defRPr>
                <a:solidFill>
                  <a:schemeClr val="tx1"/>
                </a:solidFill>
                <a:latin typeface="Arial" charset="0"/>
                <a:ea typeface="Arial" charset="0"/>
                <a:cs typeface="Arial" charset="0"/>
              </a:defRPr>
            </a:lvl2pPr>
            <a:lvl3pPr marL="947738" defTabSz="947738">
              <a:defRPr>
                <a:solidFill>
                  <a:schemeClr val="tx1"/>
                </a:solidFill>
                <a:latin typeface="Arial" charset="0"/>
                <a:ea typeface="Arial" charset="0"/>
                <a:cs typeface="Arial" charset="0"/>
              </a:defRPr>
            </a:lvl3pPr>
            <a:lvl4pPr marL="1420813" defTabSz="947738">
              <a:defRPr>
                <a:solidFill>
                  <a:schemeClr val="tx1"/>
                </a:solidFill>
                <a:latin typeface="Arial" charset="0"/>
                <a:ea typeface="Arial" charset="0"/>
                <a:cs typeface="Arial" charset="0"/>
              </a:defRPr>
            </a:lvl4pPr>
            <a:lvl5pPr marL="1895475" defTabSz="947738">
              <a:defRPr>
                <a:solidFill>
                  <a:schemeClr val="tx1"/>
                </a:solidFill>
                <a:latin typeface="Arial" charset="0"/>
                <a:ea typeface="Arial" charset="0"/>
                <a:cs typeface="Arial" charset="0"/>
              </a:defRPr>
            </a:lvl5pPr>
            <a:lvl6pPr marL="2352675" defTabSz="947738" fontAlgn="base">
              <a:spcBef>
                <a:spcPct val="0"/>
              </a:spcBef>
              <a:spcAft>
                <a:spcPct val="0"/>
              </a:spcAft>
              <a:defRPr>
                <a:solidFill>
                  <a:schemeClr val="tx1"/>
                </a:solidFill>
                <a:latin typeface="Arial" charset="0"/>
                <a:ea typeface="Arial" charset="0"/>
                <a:cs typeface="Arial" charset="0"/>
              </a:defRPr>
            </a:lvl6pPr>
            <a:lvl7pPr marL="2809875" defTabSz="947738" fontAlgn="base">
              <a:spcBef>
                <a:spcPct val="0"/>
              </a:spcBef>
              <a:spcAft>
                <a:spcPct val="0"/>
              </a:spcAft>
              <a:defRPr>
                <a:solidFill>
                  <a:schemeClr val="tx1"/>
                </a:solidFill>
                <a:latin typeface="Arial" charset="0"/>
                <a:ea typeface="Arial" charset="0"/>
                <a:cs typeface="Arial" charset="0"/>
              </a:defRPr>
            </a:lvl7pPr>
            <a:lvl8pPr marL="3267075" defTabSz="947738" fontAlgn="base">
              <a:spcBef>
                <a:spcPct val="0"/>
              </a:spcBef>
              <a:spcAft>
                <a:spcPct val="0"/>
              </a:spcAft>
              <a:defRPr>
                <a:solidFill>
                  <a:schemeClr val="tx1"/>
                </a:solidFill>
                <a:latin typeface="Arial" charset="0"/>
                <a:ea typeface="Arial" charset="0"/>
                <a:cs typeface="Arial" charset="0"/>
              </a:defRPr>
            </a:lvl8pPr>
            <a:lvl9pPr marL="3724275" defTabSz="947738" fontAlgn="base">
              <a:spcBef>
                <a:spcPct val="0"/>
              </a:spcBef>
              <a:spcAft>
                <a:spcPct val="0"/>
              </a:spcAft>
              <a:defRPr>
                <a:solidFill>
                  <a:schemeClr val="tx1"/>
                </a:solidFill>
                <a:latin typeface="Arial" charset="0"/>
                <a:ea typeface="Arial" charset="0"/>
                <a:cs typeface="Arial" charset="0"/>
              </a:defRPr>
            </a:lvl9pPr>
          </a:lstStyle>
          <a:p>
            <a:pPr rtl="1">
              <a:defRPr/>
            </a:pPr>
            <a:r>
              <a:rPr lang="en-US" altLang="x-none" sz="3300" b="1"/>
              <a:t>AT&amp;T</a:t>
            </a:r>
          </a:p>
        </p:txBody>
      </p:sp>
      <p:sp>
        <p:nvSpPr>
          <p:cNvPr id="144922" name="Rectangle 538"/>
          <p:cNvSpPr>
            <a:spLocks noChangeArrowheads="1"/>
          </p:cNvSpPr>
          <p:nvPr/>
        </p:nvSpPr>
        <p:spPr bwMode="auto">
          <a:xfrm>
            <a:off x="1144588" y="3168650"/>
            <a:ext cx="968375" cy="608013"/>
          </a:xfrm>
          <a:prstGeom prst="rect">
            <a:avLst/>
          </a:prstGeom>
          <a:noFill/>
          <a:ln w="12700">
            <a:solidFill>
              <a:schemeClr val="tx1"/>
            </a:solidFill>
            <a:miter lim="800000"/>
            <a:headEnd/>
            <a:tailEnd/>
          </a:ln>
          <a:effectLst>
            <a:prstShdw prst="shdw17" dist="17961" dir="2700000">
              <a:srgbClr val="000000">
                <a:alpha val="74997"/>
              </a:srgbClr>
            </a:prstShdw>
          </a:effectLst>
          <a:extLst>
            <a:ext uri="{909E8E84-426E-40DD-AFC4-6F175D3DCCD1}">
              <a14:hiddenFill xmlns:a14="http://schemas.microsoft.com/office/drawing/2010/main">
                <a:solidFill>
                  <a:srgbClr val="063DE8"/>
                </a:solidFill>
              </a14:hiddenFill>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473075" defTabSz="947738">
              <a:defRPr>
                <a:solidFill>
                  <a:schemeClr val="tx1"/>
                </a:solidFill>
                <a:latin typeface="Arial" charset="0"/>
                <a:ea typeface="Arial" charset="0"/>
                <a:cs typeface="Arial" charset="0"/>
              </a:defRPr>
            </a:lvl2pPr>
            <a:lvl3pPr marL="947738" defTabSz="947738">
              <a:defRPr>
                <a:solidFill>
                  <a:schemeClr val="tx1"/>
                </a:solidFill>
                <a:latin typeface="Arial" charset="0"/>
                <a:ea typeface="Arial" charset="0"/>
                <a:cs typeface="Arial" charset="0"/>
              </a:defRPr>
            </a:lvl3pPr>
            <a:lvl4pPr marL="1420813" defTabSz="947738">
              <a:defRPr>
                <a:solidFill>
                  <a:schemeClr val="tx1"/>
                </a:solidFill>
                <a:latin typeface="Arial" charset="0"/>
                <a:ea typeface="Arial" charset="0"/>
                <a:cs typeface="Arial" charset="0"/>
              </a:defRPr>
            </a:lvl4pPr>
            <a:lvl5pPr marL="1895475" defTabSz="947738">
              <a:defRPr>
                <a:solidFill>
                  <a:schemeClr val="tx1"/>
                </a:solidFill>
                <a:latin typeface="Arial" charset="0"/>
                <a:ea typeface="Arial" charset="0"/>
                <a:cs typeface="Arial" charset="0"/>
              </a:defRPr>
            </a:lvl5pPr>
            <a:lvl6pPr marL="2352675" defTabSz="947738" fontAlgn="base">
              <a:spcBef>
                <a:spcPct val="0"/>
              </a:spcBef>
              <a:spcAft>
                <a:spcPct val="0"/>
              </a:spcAft>
              <a:defRPr>
                <a:solidFill>
                  <a:schemeClr val="tx1"/>
                </a:solidFill>
                <a:latin typeface="Arial" charset="0"/>
                <a:ea typeface="Arial" charset="0"/>
                <a:cs typeface="Arial" charset="0"/>
              </a:defRPr>
            </a:lvl6pPr>
            <a:lvl7pPr marL="2809875" defTabSz="947738" fontAlgn="base">
              <a:spcBef>
                <a:spcPct val="0"/>
              </a:spcBef>
              <a:spcAft>
                <a:spcPct val="0"/>
              </a:spcAft>
              <a:defRPr>
                <a:solidFill>
                  <a:schemeClr val="tx1"/>
                </a:solidFill>
                <a:latin typeface="Arial" charset="0"/>
                <a:ea typeface="Arial" charset="0"/>
                <a:cs typeface="Arial" charset="0"/>
              </a:defRPr>
            </a:lvl7pPr>
            <a:lvl8pPr marL="3267075" defTabSz="947738" fontAlgn="base">
              <a:spcBef>
                <a:spcPct val="0"/>
              </a:spcBef>
              <a:spcAft>
                <a:spcPct val="0"/>
              </a:spcAft>
              <a:defRPr>
                <a:solidFill>
                  <a:schemeClr val="tx1"/>
                </a:solidFill>
                <a:latin typeface="Arial" charset="0"/>
                <a:ea typeface="Arial" charset="0"/>
                <a:cs typeface="Arial" charset="0"/>
              </a:defRPr>
            </a:lvl8pPr>
            <a:lvl9pPr marL="3724275" defTabSz="947738" fontAlgn="base">
              <a:spcBef>
                <a:spcPct val="0"/>
              </a:spcBef>
              <a:spcAft>
                <a:spcPct val="0"/>
              </a:spcAft>
              <a:defRPr>
                <a:solidFill>
                  <a:schemeClr val="tx1"/>
                </a:solidFill>
                <a:latin typeface="Arial" charset="0"/>
                <a:ea typeface="Arial" charset="0"/>
                <a:cs typeface="Arial" charset="0"/>
              </a:defRPr>
            </a:lvl9pPr>
          </a:lstStyle>
          <a:p>
            <a:pPr rtl="1">
              <a:defRPr/>
            </a:pPr>
            <a:r>
              <a:rPr lang="en-US" altLang="x-none" sz="3300" b="1"/>
              <a:t>MCI</a:t>
            </a:r>
          </a:p>
        </p:txBody>
      </p:sp>
      <p:sp>
        <p:nvSpPr>
          <p:cNvPr id="144923" name="Rectangle 539"/>
          <p:cNvSpPr>
            <a:spLocks noChangeArrowheads="1"/>
          </p:cNvSpPr>
          <p:nvPr/>
        </p:nvSpPr>
        <p:spPr bwMode="auto">
          <a:xfrm>
            <a:off x="6532563" y="3148013"/>
            <a:ext cx="1409700" cy="608012"/>
          </a:xfrm>
          <a:prstGeom prst="rect">
            <a:avLst/>
          </a:prstGeom>
          <a:noFill/>
          <a:ln w="12700">
            <a:solidFill>
              <a:schemeClr val="tx1"/>
            </a:solidFill>
            <a:miter lim="800000"/>
            <a:headEnd/>
            <a:tailEnd/>
          </a:ln>
          <a:effectLst>
            <a:prstShdw prst="shdw17" dist="17961" dir="2700000">
              <a:srgbClr val="000000">
                <a:alpha val="74997"/>
              </a:srgbClr>
            </a:prstShdw>
          </a:effectLst>
          <a:extLst>
            <a:ext uri="{909E8E84-426E-40DD-AFC4-6F175D3DCCD1}">
              <a14:hiddenFill xmlns:a14="http://schemas.microsoft.com/office/drawing/2010/main">
                <a:solidFill>
                  <a:srgbClr val="063DE8"/>
                </a:solidFill>
              </a14:hiddenFill>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473075" defTabSz="947738">
              <a:defRPr>
                <a:solidFill>
                  <a:schemeClr val="tx1"/>
                </a:solidFill>
                <a:latin typeface="Arial" charset="0"/>
                <a:ea typeface="Arial" charset="0"/>
                <a:cs typeface="Arial" charset="0"/>
              </a:defRPr>
            </a:lvl2pPr>
            <a:lvl3pPr marL="947738" defTabSz="947738">
              <a:defRPr>
                <a:solidFill>
                  <a:schemeClr val="tx1"/>
                </a:solidFill>
                <a:latin typeface="Arial" charset="0"/>
                <a:ea typeface="Arial" charset="0"/>
                <a:cs typeface="Arial" charset="0"/>
              </a:defRPr>
            </a:lvl3pPr>
            <a:lvl4pPr marL="1420813" defTabSz="947738">
              <a:defRPr>
                <a:solidFill>
                  <a:schemeClr val="tx1"/>
                </a:solidFill>
                <a:latin typeface="Arial" charset="0"/>
                <a:ea typeface="Arial" charset="0"/>
                <a:cs typeface="Arial" charset="0"/>
              </a:defRPr>
            </a:lvl4pPr>
            <a:lvl5pPr marL="1895475" defTabSz="947738">
              <a:defRPr>
                <a:solidFill>
                  <a:schemeClr val="tx1"/>
                </a:solidFill>
                <a:latin typeface="Arial" charset="0"/>
                <a:ea typeface="Arial" charset="0"/>
                <a:cs typeface="Arial" charset="0"/>
              </a:defRPr>
            </a:lvl5pPr>
            <a:lvl6pPr marL="2352675" defTabSz="947738" fontAlgn="base">
              <a:spcBef>
                <a:spcPct val="0"/>
              </a:spcBef>
              <a:spcAft>
                <a:spcPct val="0"/>
              </a:spcAft>
              <a:defRPr>
                <a:solidFill>
                  <a:schemeClr val="tx1"/>
                </a:solidFill>
                <a:latin typeface="Arial" charset="0"/>
                <a:ea typeface="Arial" charset="0"/>
                <a:cs typeface="Arial" charset="0"/>
              </a:defRPr>
            </a:lvl6pPr>
            <a:lvl7pPr marL="2809875" defTabSz="947738" fontAlgn="base">
              <a:spcBef>
                <a:spcPct val="0"/>
              </a:spcBef>
              <a:spcAft>
                <a:spcPct val="0"/>
              </a:spcAft>
              <a:defRPr>
                <a:solidFill>
                  <a:schemeClr val="tx1"/>
                </a:solidFill>
                <a:latin typeface="Arial" charset="0"/>
                <a:ea typeface="Arial" charset="0"/>
                <a:cs typeface="Arial" charset="0"/>
              </a:defRPr>
            </a:lvl7pPr>
            <a:lvl8pPr marL="3267075" defTabSz="947738" fontAlgn="base">
              <a:spcBef>
                <a:spcPct val="0"/>
              </a:spcBef>
              <a:spcAft>
                <a:spcPct val="0"/>
              </a:spcAft>
              <a:defRPr>
                <a:solidFill>
                  <a:schemeClr val="tx1"/>
                </a:solidFill>
                <a:latin typeface="Arial" charset="0"/>
                <a:ea typeface="Arial" charset="0"/>
                <a:cs typeface="Arial" charset="0"/>
              </a:defRPr>
            </a:lvl8pPr>
            <a:lvl9pPr marL="3724275" defTabSz="947738" fontAlgn="base">
              <a:spcBef>
                <a:spcPct val="0"/>
              </a:spcBef>
              <a:spcAft>
                <a:spcPct val="0"/>
              </a:spcAft>
              <a:defRPr>
                <a:solidFill>
                  <a:schemeClr val="tx1"/>
                </a:solidFill>
                <a:latin typeface="Arial" charset="0"/>
                <a:ea typeface="Arial" charset="0"/>
                <a:cs typeface="Arial" charset="0"/>
              </a:defRPr>
            </a:lvl9pPr>
          </a:lstStyle>
          <a:p>
            <a:pPr rtl="1">
              <a:defRPr/>
            </a:pPr>
            <a:r>
              <a:rPr lang="en-US" altLang="x-none" sz="3300" b="1"/>
              <a:t>Sprint</a:t>
            </a:r>
          </a:p>
        </p:txBody>
      </p:sp>
      <p:sp>
        <p:nvSpPr>
          <p:cNvPr id="144924" name="Line 540"/>
          <p:cNvSpPr>
            <a:spLocks noChangeShapeType="1"/>
          </p:cNvSpPr>
          <p:nvPr/>
        </p:nvSpPr>
        <p:spPr bwMode="auto">
          <a:xfrm>
            <a:off x="1935163" y="4073525"/>
            <a:ext cx="1085850" cy="414338"/>
          </a:xfrm>
          <a:prstGeom prst="line">
            <a:avLst/>
          </a:prstGeom>
          <a:noFill/>
          <a:ln w="38100" cmpd="dbl">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925" name="Line 541"/>
          <p:cNvSpPr>
            <a:spLocks noChangeShapeType="1"/>
          </p:cNvSpPr>
          <p:nvPr/>
        </p:nvSpPr>
        <p:spPr bwMode="auto">
          <a:xfrm>
            <a:off x="4343400" y="3954463"/>
            <a:ext cx="0" cy="434975"/>
          </a:xfrm>
          <a:prstGeom prst="line">
            <a:avLst/>
          </a:prstGeom>
          <a:noFill/>
          <a:ln w="38100" cmpd="dbl">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926" name="Line 542"/>
          <p:cNvSpPr>
            <a:spLocks noChangeShapeType="1"/>
          </p:cNvSpPr>
          <p:nvPr/>
        </p:nvSpPr>
        <p:spPr bwMode="auto">
          <a:xfrm flipH="1">
            <a:off x="5448300" y="3994150"/>
            <a:ext cx="1795463" cy="454025"/>
          </a:xfrm>
          <a:prstGeom prst="line">
            <a:avLst/>
          </a:prstGeom>
          <a:noFill/>
          <a:ln w="38100" cmpd="dbl">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4927" name="Rectangle 543"/>
          <p:cNvSpPr>
            <a:spLocks noChangeArrowheads="1"/>
          </p:cNvSpPr>
          <p:nvPr/>
        </p:nvSpPr>
        <p:spPr bwMode="auto">
          <a:xfrm>
            <a:off x="4465638" y="3919538"/>
            <a:ext cx="901700"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742950" indent="-285750" defTabSz="947738">
              <a:defRPr>
                <a:solidFill>
                  <a:schemeClr val="tx1"/>
                </a:solidFill>
                <a:latin typeface="Arial" charset="0"/>
                <a:ea typeface="Arial" charset="0"/>
                <a:cs typeface="Arial" charset="0"/>
              </a:defRPr>
            </a:lvl2pPr>
            <a:lvl3pPr marL="1143000" indent="-228600" defTabSz="947738">
              <a:defRPr>
                <a:solidFill>
                  <a:schemeClr val="tx1"/>
                </a:solidFill>
                <a:latin typeface="Arial" charset="0"/>
                <a:ea typeface="Arial" charset="0"/>
                <a:cs typeface="Arial" charset="0"/>
              </a:defRPr>
            </a:lvl3pPr>
            <a:lvl4pPr marL="1600200" indent="-228600" defTabSz="947738">
              <a:defRPr>
                <a:solidFill>
                  <a:schemeClr val="tx1"/>
                </a:solidFill>
                <a:latin typeface="Arial" charset="0"/>
                <a:ea typeface="Arial" charset="0"/>
                <a:cs typeface="Arial" charset="0"/>
              </a:defRPr>
            </a:lvl4pPr>
            <a:lvl5pPr marL="2057400" indent="-228600" defTabSz="947738">
              <a:defRPr>
                <a:solidFill>
                  <a:schemeClr val="tx1"/>
                </a:solidFill>
                <a:latin typeface="Arial" charset="0"/>
                <a:ea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ea typeface="Arial" charset="0"/>
                <a:cs typeface="Arial" charset="0"/>
              </a:defRPr>
            </a:lvl9pPr>
          </a:lstStyle>
          <a:p>
            <a:pPr rtl="1"/>
            <a:r>
              <a:rPr lang="en-US" altLang="x-none" sz="2500" b="1">
                <a:effectLst>
                  <a:outerShdw blurRad="38100" dist="38100" dir="2700000" algn="tl">
                    <a:srgbClr val="C0C0C0"/>
                  </a:outerShdw>
                </a:effectLst>
                <a:latin typeface="Times New Roman" charset="0"/>
              </a:rPr>
              <a:t>$0.20</a:t>
            </a:r>
            <a:endParaRPr lang="he-IL" altLang="x-none" sz="2500" b="1">
              <a:effectLst>
                <a:outerShdw blurRad="38100" dist="38100" dir="2700000" algn="tl">
                  <a:srgbClr val="C0C0C0"/>
                </a:outerShdw>
              </a:effectLst>
              <a:latin typeface="Times New Roman" charset="0"/>
            </a:endParaRPr>
          </a:p>
        </p:txBody>
      </p:sp>
      <p:sp>
        <p:nvSpPr>
          <p:cNvPr id="144928" name="Rectangle 544"/>
          <p:cNvSpPr>
            <a:spLocks noChangeArrowheads="1"/>
          </p:cNvSpPr>
          <p:nvPr/>
        </p:nvSpPr>
        <p:spPr bwMode="auto">
          <a:xfrm>
            <a:off x="1684338" y="4256088"/>
            <a:ext cx="901700"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742950" indent="-285750" defTabSz="947738">
              <a:defRPr>
                <a:solidFill>
                  <a:schemeClr val="tx1"/>
                </a:solidFill>
                <a:latin typeface="Arial" charset="0"/>
                <a:ea typeface="Arial" charset="0"/>
                <a:cs typeface="Arial" charset="0"/>
              </a:defRPr>
            </a:lvl2pPr>
            <a:lvl3pPr marL="1143000" indent="-228600" defTabSz="947738">
              <a:defRPr>
                <a:solidFill>
                  <a:schemeClr val="tx1"/>
                </a:solidFill>
                <a:latin typeface="Arial" charset="0"/>
                <a:ea typeface="Arial" charset="0"/>
                <a:cs typeface="Arial" charset="0"/>
              </a:defRPr>
            </a:lvl3pPr>
            <a:lvl4pPr marL="1600200" indent="-228600" defTabSz="947738">
              <a:defRPr>
                <a:solidFill>
                  <a:schemeClr val="tx1"/>
                </a:solidFill>
                <a:latin typeface="Arial" charset="0"/>
                <a:ea typeface="Arial" charset="0"/>
                <a:cs typeface="Arial" charset="0"/>
              </a:defRPr>
            </a:lvl4pPr>
            <a:lvl5pPr marL="2057400" indent="-228600" defTabSz="947738">
              <a:defRPr>
                <a:solidFill>
                  <a:schemeClr val="tx1"/>
                </a:solidFill>
                <a:latin typeface="Arial" charset="0"/>
                <a:ea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ea typeface="Arial" charset="0"/>
                <a:cs typeface="Arial" charset="0"/>
              </a:defRPr>
            </a:lvl9pPr>
          </a:lstStyle>
          <a:p>
            <a:pPr rtl="1"/>
            <a:r>
              <a:rPr lang="en-US" altLang="x-none" sz="2500" b="1">
                <a:effectLst>
                  <a:outerShdw blurRad="38100" dist="38100" dir="2700000" algn="tl">
                    <a:srgbClr val="C0C0C0"/>
                  </a:outerShdw>
                </a:effectLst>
                <a:latin typeface="Times New Roman" charset="0"/>
              </a:rPr>
              <a:t>$0.18</a:t>
            </a:r>
            <a:endParaRPr lang="he-IL" altLang="x-none" sz="2500" b="1">
              <a:effectLst>
                <a:outerShdw blurRad="38100" dist="38100" dir="2700000" algn="tl">
                  <a:srgbClr val="C0C0C0"/>
                </a:outerShdw>
              </a:effectLst>
              <a:latin typeface="Times New Roman" charset="0"/>
            </a:endParaRPr>
          </a:p>
        </p:txBody>
      </p:sp>
      <p:sp>
        <p:nvSpPr>
          <p:cNvPr id="144929" name="Rectangle 545"/>
          <p:cNvSpPr>
            <a:spLocks noChangeArrowheads="1"/>
          </p:cNvSpPr>
          <p:nvPr/>
        </p:nvSpPr>
        <p:spPr bwMode="auto">
          <a:xfrm>
            <a:off x="6361113" y="4176713"/>
            <a:ext cx="901700"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742950" indent="-285750" defTabSz="947738">
              <a:defRPr>
                <a:solidFill>
                  <a:schemeClr val="tx1"/>
                </a:solidFill>
                <a:latin typeface="Arial" charset="0"/>
                <a:ea typeface="Arial" charset="0"/>
                <a:cs typeface="Arial" charset="0"/>
              </a:defRPr>
            </a:lvl2pPr>
            <a:lvl3pPr marL="1143000" indent="-228600" defTabSz="947738">
              <a:defRPr>
                <a:solidFill>
                  <a:schemeClr val="tx1"/>
                </a:solidFill>
                <a:latin typeface="Arial" charset="0"/>
                <a:ea typeface="Arial" charset="0"/>
                <a:cs typeface="Arial" charset="0"/>
              </a:defRPr>
            </a:lvl3pPr>
            <a:lvl4pPr marL="1600200" indent="-228600" defTabSz="947738">
              <a:defRPr>
                <a:solidFill>
                  <a:schemeClr val="tx1"/>
                </a:solidFill>
                <a:latin typeface="Arial" charset="0"/>
                <a:ea typeface="Arial" charset="0"/>
                <a:cs typeface="Arial" charset="0"/>
              </a:defRPr>
            </a:lvl4pPr>
            <a:lvl5pPr marL="2057400" indent="-228600" defTabSz="947738">
              <a:defRPr>
                <a:solidFill>
                  <a:schemeClr val="tx1"/>
                </a:solidFill>
                <a:latin typeface="Arial" charset="0"/>
                <a:ea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ea typeface="Arial" charset="0"/>
                <a:cs typeface="Arial" charset="0"/>
              </a:defRPr>
            </a:lvl9pPr>
          </a:lstStyle>
          <a:p>
            <a:pPr rtl="1"/>
            <a:r>
              <a:rPr lang="en-US" altLang="x-none" sz="2500" b="1">
                <a:effectLst>
                  <a:outerShdw blurRad="38100" dist="38100" dir="2700000" algn="tl">
                    <a:srgbClr val="C0C0C0"/>
                  </a:outerShdw>
                </a:effectLst>
                <a:latin typeface="Times New Roman" charset="0"/>
              </a:rPr>
              <a:t>$0.23</a:t>
            </a:r>
            <a:endParaRPr lang="he-IL" altLang="x-none" sz="2500" b="1">
              <a:effectLst>
                <a:outerShdw blurRad="38100" dist="38100" dir="2700000" algn="tl">
                  <a:srgbClr val="C0C0C0"/>
                </a:outerShdw>
              </a:effectLst>
              <a:latin typeface="Times New Roman" charset="0"/>
            </a:endParaRPr>
          </a:p>
        </p:txBody>
      </p:sp>
      <p:sp>
        <p:nvSpPr>
          <p:cNvPr id="277" name="Slide Number Placeholder 3">
            <a:extLst>
              <a:ext uri="{FF2B5EF4-FFF2-40B4-BE49-F238E27FC236}">
                <a16:creationId xmlns:a16="http://schemas.microsoft.com/office/drawing/2014/main" id="{4DC94D33-1EDC-354A-9FCE-98B5FDD3A91D}"/>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28</a:t>
            </a:fld>
            <a:endParaRPr lang="de-DE"/>
          </a:p>
        </p:txBody>
      </p:sp>
    </p:spTree>
    <p:extLst>
      <p:ext uri="{BB962C8B-B14F-4D97-AF65-F5344CB8AC3E}">
        <p14:creationId xmlns:p14="http://schemas.microsoft.com/office/powerpoint/2010/main" val="7351723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81000" y="-212948"/>
            <a:ext cx="7253288" cy="1409700"/>
          </a:xfrm>
          <a:extLst>
            <a:ext uri="{91240B29-F687-4F45-9708-019B960494DF}">
              <a14:hiddenLine xmlns:a14="http://schemas.microsoft.com/office/drawing/2010/main" w="12700">
                <a:solidFill>
                  <a:schemeClr val="tx1"/>
                </a:solidFill>
                <a:miter lim="800000"/>
                <a:headEnd/>
                <a:tailEnd/>
              </a14:hiddenLine>
            </a:ext>
          </a:extLst>
        </p:spPr>
        <p:txBody>
          <a:bodyPr lIns="82240" tIns="41121" rIns="82240" bIns="41121" anchor="ctr"/>
          <a:lstStyle/>
          <a:p>
            <a:pPr defTabSz="785813" eaLnBrk="1" hangingPunct="1">
              <a:defRPr/>
            </a:pPr>
            <a:r>
              <a:rPr lang="en-US" altLang="x-none"/>
              <a:t>Attributes of the Mechanism</a:t>
            </a:r>
          </a:p>
        </p:txBody>
      </p:sp>
      <p:sp>
        <p:nvSpPr>
          <p:cNvPr id="145411" name="Rectangle 3"/>
          <p:cNvSpPr>
            <a:spLocks noGrp="1" noChangeArrowheads="1"/>
          </p:cNvSpPr>
          <p:nvPr>
            <p:ph type="body" idx="1"/>
          </p:nvPr>
        </p:nvSpPr>
        <p:spPr>
          <a:xfrm>
            <a:off x="685800" y="1295400"/>
            <a:ext cx="3640138" cy="3008313"/>
          </a:xfrm>
          <a:extLst>
            <a:ext uri="{91240B29-F687-4F45-9708-019B960494DF}">
              <a14:hiddenLine xmlns:a14="http://schemas.microsoft.com/office/drawing/2010/main" w="12700">
                <a:solidFill>
                  <a:schemeClr val="tx1"/>
                </a:solidFill>
                <a:miter lim="800000"/>
                <a:headEnd/>
                <a:tailEnd/>
              </a14:hiddenLine>
            </a:ext>
          </a:extLst>
        </p:spPr>
        <p:txBody>
          <a:bodyPr lIns="82240" tIns="41121" rIns="82240" bIns="41121"/>
          <a:lstStyle/>
          <a:p>
            <a:pPr defTabSz="785813" eaLnBrk="1" hangingPunct="1">
              <a:buFont typeface="Wingdings" charset="2"/>
              <a:buChar char="ü"/>
              <a:defRPr/>
            </a:pPr>
            <a:r>
              <a:rPr lang="en-US" altLang="x-none" i="1" dirty="0"/>
              <a:t>Distributed</a:t>
            </a:r>
          </a:p>
          <a:p>
            <a:pPr defTabSz="785813" eaLnBrk="1" hangingPunct="1">
              <a:buFont typeface="Wingdings" charset="2"/>
              <a:buChar char="ü"/>
              <a:defRPr/>
            </a:pPr>
            <a:r>
              <a:rPr lang="en-US" altLang="x-none" i="1" dirty="0"/>
              <a:t>Symmetric</a:t>
            </a:r>
          </a:p>
          <a:p>
            <a:pPr defTabSz="785813" eaLnBrk="1" hangingPunct="1">
              <a:buFont typeface="Wingdings" charset="2"/>
              <a:buChar char="û"/>
              <a:defRPr/>
            </a:pPr>
            <a:r>
              <a:rPr lang="en-US" altLang="x-none" i="1" dirty="0"/>
              <a:t>Stable</a:t>
            </a:r>
          </a:p>
          <a:p>
            <a:pPr defTabSz="785813" eaLnBrk="1" hangingPunct="1">
              <a:buFont typeface="Wingdings" charset="2"/>
              <a:buChar char="û"/>
              <a:defRPr/>
            </a:pPr>
            <a:r>
              <a:rPr lang="en-US" altLang="x-none" i="1" dirty="0"/>
              <a:t>Efficient</a:t>
            </a:r>
          </a:p>
        </p:txBody>
      </p:sp>
      <p:grpSp>
        <p:nvGrpSpPr>
          <p:cNvPr id="25604" name="Group 4"/>
          <p:cNvGrpSpPr>
            <a:grpSpLocks/>
          </p:cNvGrpSpPr>
          <p:nvPr/>
        </p:nvGrpSpPr>
        <p:grpSpPr bwMode="auto">
          <a:xfrm>
            <a:off x="4835525" y="5148263"/>
            <a:ext cx="1276350" cy="847725"/>
            <a:chOff x="2940" y="3469"/>
            <a:chExt cx="776" cy="516"/>
          </a:xfrm>
        </p:grpSpPr>
        <p:grpSp>
          <p:nvGrpSpPr>
            <p:cNvPr id="25622" name="Group 5"/>
            <p:cNvGrpSpPr>
              <a:grpSpLocks/>
            </p:cNvGrpSpPr>
            <p:nvPr/>
          </p:nvGrpSpPr>
          <p:grpSpPr bwMode="auto">
            <a:xfrm>
              <a:off x="3657" y="3891"/>
              <a:ext cx="56" cy="94"/>
              <a:chOff x="3657" y="3891"/>
              <a:chExt cx="56" cy="94"/>
            </a:xfrm>
          </p:grpSpPr>
          <p:grpSp>
            <p:nvGrpSpPr>
              <p:cNvPr id="25866" name="Group 6"/>
              <p:cNvGrpSpPr>
                <a:grpSpLocks/>
              </p:cNvGrpSpPr>
              <p:nvPr/>
            </p:nvGrpSpPr>
            <p:grpSpPr bwMode="auto">
              <a:xfrm>
                <a:off x="3657" y="3959"/>
                <a:ext cx="45" cy="26"/>
                <a:chOff x="3657" y="3959"/>
                <a:chExt cx="45" cy="26"/>
              </a:xfrm>
            </p:grpSpPr>
            <p:sp>
              <p:nvSpPr>
                <p:cNvPr id="145415" name="Freeform 7"/>
                <p:cNvSpPr>
                  <a:spLocks/>
                </p:cNvSpPr>
                <p:nvPr/>
              </p:nvSpPr>
              <p:spPr bwMode="auto">
                <a:xfrm>
                  <a:off x="3674" y="3968"/>
                  <a:ext cx="28" cy="16"/>
                </a:xfrm>
                <a:custGeom>
                  <a:avLst/>
                  <a:gdLst>
                    <a:gd name="T0" fmla="*/ 5 w 28"/>
                    <a:gd name="T1" fmla="*/ 2 h 16"/>
                    <a:gd name="T2" fmla="*/ 4 w 28"/>
                    <a:gd name="T3" fmla="*/ 2 h 16"/>
                    <a:gd name="T4" fmla="*/ 3 w 28"/>
                    <a:gd name="T5" fmla="*/ 2 h 16"/>
                    <a:gd name="T6" fmla="*/ 1 w 28"/>
                    <a:gd name="T7" fmla="*/ 4 h 16"/>
                    <a:gd name="T8" fmla="*/ 0 w 28"/>
                    <a:gd name="T9" fmla="*/ 6 h 16"/>
                    <a:gd name="T10" fmla="*/ 0 w 28"/>
                    <a:gd name="T11" fmla="*/ 8 h 16"/>
                    <a:gd name="T12" fmla="*/ 0 w 28"/>
                    <a:gd name="T13" fmla="*/ 9 h 16"/>
                    <a:gd name="T14" fmla="*/ 1 w 28"/>
                    <a:gd name="T15" fmla="*/ 11 h 16"/>
                    <a:gd name="T16" fmla="*/ 7 w 28"/>
                    <a:gd name="T17" fmla="*/ 14 h 16"/>
                    <a:gd name="T18" fmla="*/ 9 w 28"/>
                    <a:gd name="T19" fmla="*/ 15 h 16"/>
                    <a:gd name="T20" fmla="*/ 12 w 28"/>
                    <a:gd name="T21" fmla="*/ 15 h 16"/>
                    <a:gd name="T22" fmla="*/ 14 w 28"/>
                    <a:gd name="T23" fmla="*/ 15 h 16"/>
                    <a:gd name="T24" fmla="*/ 17 w 28"/>
                    <a:gd name="T25" fmla="*/ 15 h 16"/>
                    <a:gd name="T26" fmla="*/ 20 w 28"/>
                    <a:gd name="T27" fmla="*/ 14 h 16"/>
                    <a:gd name="T28" fmla="*/ 23 w 28"/>
                    <a:gd name="T29" fmla="*/ 13 h 16"/>
                    <a:gd name="T30" fmla="*/ 24 w 28"/>
                    <a:gd name="T31" fmla="*/ 12 h 16"/>
                    <a:gd name="T32" fmla="*/ 25 w 28"/>
                    <a:gd name="T33" fmla="*/ 11 h 16"/>
                    <a:gd name="T34" fmla="*/ 26 w 28"/>
                    <a:gd name="T35" fmla="*/ 9 h 16"/>
                    <a:gd name="T36" fmla="*/ 27 w 28"/>
                    <a:gd name="T37" fmla="*/ 8 h 16"/>
                    <a:gd name="T38" fmla="*/ 27 w 28"/>
                    <a:gd name="T39" fmla="*/ 4 h 16"/>
                    <a:gd name="T40" fmla="*/ 26 w 28"/>
                    <a:gd name="T41" fmla="*/ 0 h 16"/>
                    <a:gd name="T42" fmla="*/ 20 w 28"/>
                    <a:gd name="T43" fmla="*/ 1 h 16"/>
                    <a:gd name="T44" fmla="*/ 20 w 28"/>
                    <a:gd name="T45" fmla="*/ 5 h 16"/>
                    <a:gd name="T46" fmla="*/ 20 w 28"/>
                    <a:gd name="T47" fmla="*/ 8 h 16"/>
                    <a:gd name="T48" fmla="*/ 18 w 28"/>
                    <a:gd name="T49" fmla="*/ 9 h 16"/>
                    <a:gd name="T50" fmla="*/ 16 w 28"/>
                    <a:gd name="T51" fmla="*/ 10 h 16"/>
                    <a:gd name="T52" fmla="*/ 14 w 28"/>
                    <a:gd name="T53" fmla="*/ 10 h 16"/>
                    <a:gd name="T54" fmla="*/ 11 w 28"/>
                    <a:gd name="T55" fmla="*/ 10 h 16"/>
                    <a:gd name="T56" fmla="*/ 10 w 28"/>
                    <a:gd name="T57" fmla="*/ 8 h 16"/>
                    <a:gd name="T58" fmla="*/ 9 w 28"/>
                    <a:gd name="T59" fmla="*/ 3 h 16"/>
                    <a:gd name="T60" fmla="*/ 5 w 28"/>
                    <a:gd name="T6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6">
                      <a:moveTo>
                        <a:pt x="5" y="2"/>
                      </a:moveTo>
                      <a:lnTo>
                        <a:pt x="4" y="2"/>
                      </a:lnTo>
                      <a:lnTo>
                        <a:pt x="3" y="2"/>
                      </a:lnTo>
                      <a:lnTo>
                        <a:pt x="1" y="4"/>
                      </a:lnTo>
                      <a:lnTo>
                        <a:pt x="0" y="6"/>
                      </a:lnTo>
                      <a:lnTo>
                        <a:pt x="0" y="8"/>
                      </a:lnTo>
                      <a:lnTo>
                        <a:pt x="0" y="9"/>
                      </a:lnTo>
                      <a:lnTo>
                        <a:pt x="1" y="11"/>
                      </a:lnTo>
                      <a:lnTo>
                        <a:pt x="7" y="14"/>
                      </a:lnTo>
                      <a:lnTo>
                        <a:pt x="9" y="15"/>
                      </a:lnTo>
                      <a:lnTo>
                        <a:pt x="12" y="15"/>
                      </a:lnTo>
                      <a:lnTo>
                        <a:pt x="14" y="15"/>
                      </a:lnTo>
                      <a:lnTo>
                        <a:pt x="17" y="15"/>
                      </a:lnTo>
                      <a:lnTo>
                        <a:pt x="20" y="14"/>
                      </a:lnTo>
                      <a:lnTo>
                        <a:pt x="23" y="13"/>
                      </a:lnTo>
                      <a:lnTo>
                        <a:pt x="24" y="12"/>
                      </a:lnTo>
                      <a:lnTo>
                        <a:pt x="25" y="11"/>
                      </a:lnTo>
                      <a:lnTo>
                        <a:pt x="26" y="9"/>
                      </a:lnTo>
                      <a:lnTo>
                        <a:pt x="27" y="8"/>
                      </a:lnTo>
                      <a:lnTo>
                        <a:pt x="27" y="4"/>
                      </a:lnTo>
                      <a:lnTo>
                        <a:pt x="26" y="0"/>
                      </a:lnTo>
                      <a:lnTo>
                        <a:pt x="20" y="1"/>
                      </a:lnTo>
                      <a:lnTo>
                        <a:pt x="20" y="5"/>
                      </a:lnTo>
                      <a:lnTo>
                        <a:pt x="20" y="8"/>
                      </a:lnTo>
                      <a:lnTo>
                        <a:pt x="18" y="9"/>
                      </a:lnTo>
                      <a:lnTo>
                        <a:pt x="16" y="10"/>
                      </a:lnTo>
                      <a:lnTo>
                        <a:pt x="14" y="10"/>
                      </a:lnTo>
                      <a:lnTo>
                        <a:pt x="11" y="10"/>
                      </a:lnTo>
                      <a:lnTo>
                        <a:pt x="10" y="8"/>
                      </a:lnTo>
                      <a:lnTo>
                        <a:pt x="9" y="3"/>
                      </a:lnTo>
                      <a:lnTo>
                        <a:pt x="5" y="2"/>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16" name="Freeform 8"/>
                <p:cNvSpPr>
                  <a:spLocks/>
                </p:cNvSpPr>
                <p:nvPr/>
              </p:nvSpPr>
              <p:spPr bwMode="auto">
                <a:xfrm>
                  <a:off x="3657" y="3959"/>
                  <a:ext cx="30" cy="26"/>
                </a:xfrm>
                <a:custGeom>
                  <a:avLst/>
                  <a:gdLst>
                    <a:gd name="T0" fmla="*/ 15 w 30"/>
                    <a:gd name="T1" fmla="*/ 0 h 26"/>
                    <a:gd name="T2" fmla="*/ 6 w 30"/>
                    <a:gd name="T3" fmla="*/ 2 h 26"/>
                    <a:gd name="T4" fmla="*/ 2 w 30"/>
                    <a:gd name="T5" fmla="*/ 5 h 26"/>
                    <a:gd name="T6" fmla="*/ 0 w 30"/>
                    <a:gd name="T7" fmla="*/ 7 h 26"/>
                    <a:gd name="T8" fmla="*/ 0 w 30"/>
                    <a:gd name="T9" fmla="*/ 11 h 26"/>
                    <a:gd name="T10" fmla="*/ 0 w 30"/>
                    <a:gd name="T11" fmla="*/ 15 h 26"/>
                    <a:gd name="T12" fmla="*/ 1 w 30"/>
                    <a:gd name="T13" fmla="*/ 18 h 26"/>
                    <a:gd name="T14" fmla="*/ 2 w 30"/>
                    <a:gd name="T15" fmla="*/ 20 h 26"/>
                    <a:gd name="T16" fmla="*/ 4 w 30"/>
                    <a:gd name="T17" fmla="*/ 22 h 26"/>
                    <a:gd name="T18" fmla="*/ 8 w 30"/>
                    <a:gd name="T19" fmla="*/ 24 h 26"/>
                    <a:gd name="T20" fmla="*/ 12 w 30"/>
                    <a:gd name="T21" fmla="*/ 25 h 26"/>
                    <a:gd name="T22" fmla="*/ 16 w 30"/>
                    <a:gd name="T23" fmla="*/ 25 h 26"/>
                    <a:gd name="T24" fmla="*/ 22 w 30"/>
                    <a:gd name="T25" fmla="*/ 24 h 26"/>
                    <a:gd name="T26" fmla="*/ 25 w 30"/>
                    <a:gd name="T27" fmla="*/ 21 h 26"/>
                    <a:gd name="T28" fmla="*/ 29 w 30"/>
                    <a:gd name="T29" fmla="*/ 18 h 26"/>
                    <a:gd name="T30" fmla="*/ 23 w 30"/>
                    <a:gd name="T31" fmla="*/ 15 h 26"/>
                    <a:gd name="T32" fmla="*/ 21 w 30"/>
                    <a:gd name="T33" fmla="*/ 18 h 26"/>
                    <a:gd name="T34" fmla="*/ 17 w 30"/>
                    <a:gd name="T35" fmla="*/ 19 h 26"/>
                    <a:gd name="T36" fmla="*/ 12 w 30"/>
                    <a:gd name="T37" fmla="*/ 20 h 26"/>
                    <a:gd name="T38" fmla="*/ 8 w 30"/>
                    <a:gd name="T39" fmla="*/ 18 h 26"/>
                    <a:gd name="T40" fmla="*/ 7 w 30"/>
                    <a:gd name="T41" fmla="*/ 18 h 26"/>
                    <a:gd name="T42" fmla="*/ 7 w 30"/>
                    <a:gd name="T43" fmla="*/ 16 h 26"/>
                    <a:gd name="T44" fmla="*/ 7 w 30"/>
                    <a:gd name="T45" fmla="*/ 14 h 26"/>
                    <a:gd name="T46" fmla="*/ 9 w 30"/>
                    <a:gd name="T47" fmla="*/ 13 h 26"/>
                    <a:gd name="T48" fmla="*/ 11 w 30"/>
                    <a:gd name="T49" fmla="*/ 11 h 26"/>
                    <a:gd name="T50" fmla="*/ 15 w 30"/>
                    <a:gd name="T51" fmla="*/ 11 h 26"/>
                    <a:gd name="T52" fmla="*/ 15 w 30"/>
                    <a:gd name="T5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26">
                      <a:moveTo>
                        <a:pt x="15" y="0"/>
                      </a:moveTo>
                      <a:lnTo>
                        <a:pt x="6" y="2"/>
                      </a:lnTo>
                      <a:lnTo>
                        <a:pt x="2" y="5"/>
                      </a:lnTo>
                      <a:lnTo>
                        <a:pt x="0" y="7"/>
                      </a:lnTo>
                      <a:lnTo>
                        <a:pt x="0" y="11"/>
                      </a:lnTo>
                      <a:lnTo>
                        <a:pt x="0" y="15"/>
                      </a:lnTo>
                      <a:lnTo>
                        <a:pt x="1" y="18"/>
                      </a:lnTo>
                      <a:lnTo>
                        <a:pt x="2" y="20"/>
                      </a:lnTo>
                      <a:lnTo>
                        <a:pt x="4" y="22"/>
                      </a:lnTo>
                      <a:lnTo>
                        <a:pt x="8" y="24"/>
                      </a:lnTo>
                      <a:lnTo>
                        <a:pt x="12" y="25"/>
                      </a:lnTo>
                      <a:lnTo>
                        <a:pt x="16" y="25"/>
                      </a:lnTo>
                      <a:lnTo>
                        <a:pt x="22" y="24"/>
                      </a:lnTo>
                      <a:lnTo>
                        <a:pt x="25" y="21"/>
                      </a:lnTo>
                      <a:lnTo>
                        <a:pt x="29" y="18"/>
                      </a:lnTo>
                      <a:lnTo>
                        <a:pt x="23" y="15"/>
                      </a:lnTo>
                      <a:lnTo>
                        <a:pt x="21" y="18"/>
                      </a:lnTo>
                      <a:lnTo>
                        <a:pt x="17" y="19"/>
                      </a:lnTo>
                      <a:lnTo>
                        <a:pt x="12" y="20"/>
                      </a:lnTo>
                      <a:lnTo>
                        <a:pt x="8" y="18"/>
                      </a:lnTo>
                      <a:lnTo>
                        <a:pt x="7" y="18"/>
                      </a:lnTo>
                      <a:lnTo>
                        <a:pt x="7" y="16"/>
                      </a:lnTo>
                      <a:lnTo>
                        <a:pt x="7" y="14"/>
                      </a:lnTo>
                      <a:lnTo>
                        <a:pt x="9" y="13"/>
                      </a:lnTo>
                      <a:lnTo>
                        <a:pt x="11" y="11"/>
                      </a:lnTo>
                      <a:lnTo>
                        <a:pt x="15" y="11"/>
                      </a:lnTo>
                      <a:lnTo>
                        <a:pt x="15" y="0"/>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17" name="Freeform 9"/>
                <p:cNvSpPr>
                  <a:spLocks/>
                </p:cNvSpPr>
                <p:nvPr/>
              </p:nvSpPr>
              <p:spPr bwMode="auto">
                <a:xfrm>
                  <a:off x="3659" y="3970"/>
                  <a:ext cx="29" cy="15"/>
                </a:xfrm>
                <a:custGeom>
                  <a:avLst/>
                  <a:gdLst>
                    <a:gd name="T0" fmla="*/ 0 w 29"/>
                    <a:gd name="T1" fmla="*/ 9 h 15"/>
                    <a:gd name="T2" fmla="*/ 5 w 29"/>
                    <a:gd name="T3" fmla="*/ 9 h 15"/>
                    <a:gd name="T4" fmla="*/ 12 w 29"/>
                    <a:gd name="T5" fmla="*/ 9 h 15"/>
                    <a:gd name="T6" fmla="*/ 17 w 29"/>
                    <a:gd name="T7" fmla="*/ 8 h 15"/>
                    <a:gd name="T8" fmla="*/ 20 w 29"/>
                    <a:gd name="T9" fmla="*/ 7 h 15"/>
                    <a:gd name="T10" fmla="*/ 21 w 29"/>
                    <a:gd name="T11" fmla="*/ 5 h 15"/>
                    <a:gd name="T12" fmla="*/ 21 w 29"/>
                    <a:gd name="T13" fmla="*/ 3 h 15"/>
                    <a:gd name="T14" fmla="*/ 19 w 29"/>
                    <a:gd name="T15" fmla="*/ 0 h 15"/>
                    <a:gd name="T16" fmla="*/ 17 w 29"/>
                    <a:gd name="T17" fmla="*/ 0 h 15"/>
                    <a:gd name="T18" fmla="*/ 25 w 29"/>
                    <a:gd name="T19" fmla="*/ 2 h 15"/>
                    <a:gd name="T20" fmla="*/ 27 w 29"/>
                    <a:gd name="T21" fmla="*/ 4 h 15"/>
                    <a:gd name="T22" fmla="*/ 28 w 29"/>
                    <a:gd name="T23" fmla="*/ 7 h 15"/>
                    <a:gd name="T24" fmla="*/ 28 w 29"/>
                    <a:gd name="T25" fmla="*/ 9 h 15"/>
                    <a:gd name="T26" fmla="*/ 26 w 29"/>
                    <a:gd name="T27" fmla="*/ 12 h 15"/>
                    <a:gd name="T28" fmla="*/ 23 w 29"/>
                    <a:gd name="T29" fmla="*/ 13 h 15"/>
                    <a:gd name="T30" fmla="*/ 18 w 29"/>
                    <a:gd name="T31" fmla="*/ 14 h 15"/>
                    <a:gd name="T32" fmla="*/ 13 w 29"/>
                    <a:gd name="T33" fmla="*/ 14 h 15"/>
                    <a:gd name="T34" fmla="*/ 8 w 29"/>
                    <a:gd name="T35" fmla="*/ 14 h 15"/>
                    <a:gd name="T36" fmla="*/ 3 w 29"/>
                    <a:gd name="T37" fmla="*/ 12 h 15"/>
                    <a:gd name="T38" fmla="*/ 0 w 29"/>
                    <a:gd name="T3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5">
                      <a:moveTo>
                        <a:pt x="0" y="9"/>
                      </a:moveTo>
                      <a:lnTo>
                        <a:pt x="5" y="9"/>
                      </a:lnTo>
                      <a:lnTo>
                        <a:pt x="12" y="9"/>
                      </a:lnTo>
                      <a:lnTo>
                        <a:pt x="17" y="8"/>
                      </a:lnTo>
                      <a:lnTo>
                        <a:pt x="20" y="7"/>
                      </a:lnTo>
                      <a:lnTo>
                        <a:pt x="21" y="5"/>
                      </a:lnTo>
                      <a:lnTo>
                        <a:pt x="21" y="3"/>
                      </a:lnTo>
                      <a:lnTo>
                        <a:pt x="19" y="0"/>
                      </a:lnTo>
                      <a:lnTo>
                        <a:pt x="17" y="0"/>
                      </a:lnTo>
                      <a:lnTo>
                        <a:pt x="25" y="2"/>
                      </a:lnTo>
                      <a:lnTo>
                        <a:pt x="27" y="4"/>
                      </a:lnTo>
                      <a:lnTo>
                        <a:pt x="28" y="7"/>
                      </a:lnTo>
                      <a:lnTo>
                        <a:pt x="28" y="9"/>
                      </a:lnTo>
                      <a:lnTo>
                        <a:pt x="26" y="12"/>
                      </a:lnTo>
                      <a:lnTo>
                        <a:pt x="23" y="13"/>
                      </a:lnTo>
                      <a:lnTo>
                        <a:pt x="18" y="14"/>
                      </a:lnTo>
                      <a:lnTo>
                        <a:pt x="13" y="14"/>
                      </a:lnTo>
                      <a:lnTo>
                        <a:pt x="8" y="14"/>
                      </a:lnTo>
                      <a:lnTo>
                        <a:pt x="3" y="12"/>
                      </a:lnTo>
                      <a:lnTo>
                        <a:pt x="0" y="9"/>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867" name="Group 10"/>
              <p:cNvGrpSpPr>
                <a:grpSpLocks/>
              </p:cNvGrpSpPr>
              <p:nvPr/>
            </p:nvGrpSpPr>
            <p:grpSpPr bwMode="auto">
              <a:xfrm>
                <a:off x="3691" y="3891"/>
                <a:ext cx="17" cy="28"/>
                <a:chOff x="3691" y="3891"/>
                <a:chExt cx="17" cy="28"/>
              </a:xfrm>
            </p:grpSpPr>
            <p:sp>
              <p:nvSpPr>
                <p:cNvPr id="145419" name="Freeform 11"/>
                <p:cNvSpPr>
                  <a:spLocks/>
                </p:cNvSpPr>
                <p:nvPr/>
              </p:nvSpPr>
              <p:spPr bwMode="auto">
                <a:xfrm>
                  <a:off x="3694" y="3909"/>
                  <a:ext cx="11" cy="10"/>
                </a:xfrm>
                <a:custGeom>
                  <a:avLst/>
                  <a:gdLst>
                    <a:gd name="T0" fmla="*/ 9 w 10"/>
                    <a:gd name="T1" fmla="*/ 9 h 10"/>
                    <a:gd name="T2" fmla="*/ 9 w 10"/>
                    <a:gd name="T3" fmla="*/ 4 h 10"/>
                    <a:gd name="T4" fmla="*/ 7 w 10"/>
                    <a:gd name="T5" fmla="*/ 3 h 10"/>
                    <a:gd name="T6" fmla="*/ 6 w 10"/>
                    <a:gd name="T7" fmla="*/ 3 h 10"/>
                    <a:gd name="T8" fmla="*/ 5 w 10"/>
                    <a:gd name="T9" fmla="*/ 2 h 10"/>
                    <a:gd name="T10" fmla="*/ 3 w 10"/>
                    <a:gd name="T11" fmla="*/ 1 h 10"/>
                    <a:gd name="T12" fmla="*/ 2 w 10"/>
                    <a:gd name="T13" fmla="*/ 0 h 10"/>
                    <a:gd name="T14" fmla="*/ 1 w 10"/>
                    <a:gd name="T15" fmla="*/ 2 h 10"/>
                    <a:gd name="T16" fmla="*/ 0 w 10"/>
                    <a:gd name="T17" fmla="*/ 3 h 10"/>
                    <a:gd name="T18" fmla="*/ 0 w 10"/>
                    <a:gd name="T19" fmla="*/ 4 h 10"/>
                    <a:gd name="T20" fmla="*/ 0 w 10"/>
                    <a:gd name="T21" fmla="*/ 5 h 10"/>
                    <a:gd name="T22" fmla="*/ 1 w 10"/>
                    <a:gd name="T23" fmla="*/ 6 h 10"/>
                    <a:gd name="T24" fmla="*/ 2 w 10"/>
                    <a:gd name="T25" fmla="*/ 7 h 10"/>
                    <a:gd name="T26" fmla="*/ 5 w 10"/>
                    <a:gd name="T27" fmla="*/ 8 h 10"/>
                    <a:gd name="T28" fmla="*/ 6 w 10"/>
                    <a:gd name="T29" fmla="*/ 8 h 10"/>
                    <a:gd name="T30" fmla="*/ 9 w 10"/>
                    <a:gd name="T3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9" y="9"/>
                      </a:moveTo>
                      <a:lnTo>
                        <a:pt x="9" y="4"/>
                      </a:lnTo>
                      <a:lnTo>
                        <a:pt x="7" y="3"/>
                      </a:lnTo>
                      <a:lnTo>
                        <a:pt x="6" y="3"/>
                      </a:lnTo>
                      <a:lnTo>
                        <a:pt x="5" y="2"/>
                      </a:lnTo>
                      <a:lnTo>
                        <a:pt x="3" y="1"/>
                      </a:lnTo>
                      <a:lnTo>
                        <a:pt x="2" y="0"/>
                      </a:lnTo>
                      <a:lnTo>
                        <a:pt x="1" y="2"/>
                      </a:lnTo>
                      <a:lnTo>
                        <a:pt x="0" y="3"/>
                      </a:lnTo>
                      <a:lnTo>
                        <a:pt x="0" y="4"/>
                      </a:lnTo>
                      <a:lnTo>
                        <a:pt x="0" y="5"/>
                      </a:lnTo>
                      <a:lnTo>
                        <a:pt x="1" y="6"/>
                      </a:lnTo>
                      <a:lnTo>
                        <a:pt x="2" y="7"/>
                      </a:lnTo>
                      <a:lnTo>
                        <a:pt x="5" y="8"/>
                      </a:lnTo>
                      <a:lnTo>
                        <a:pt x="6" y="8"/>
                      </a:lnTo>
                      <a:lnTo>
                        <a:pt x="9" y="9"/>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20" name="Freeform 12"/>
                <p:cNvSpPr>
                  <a:spLocks/>
                </p:cNvSpPr>
                <p:nvPr/>
              </p:nvSpPr>
              <p:spPr bwMode="auto">
                <a:xfrm>
                  <a:off x="3691" y="3891"/>
                  <a:ext cx="17" cy="28"/>
                </a:xfrm>
                <a:custGeom>
                  <a:avLst/>
                  <a:gdLst>
                    <a:gd name="T0" fmla="*/ 13 w 17"/>
                    <a:gd name="T1" fmla="*/ 27 h 28"/>
                    <a:gd name="T2" fmla="*/ 10 w 17"/>
                    <a:gd name="T3" fmla="*/ 26 h 28"/>
                    <a:gd name="T4" fmla="*/ 7 w 17"/>
                    <a:gd name="T5" fmla="*/ 25 h 28"/>
                    <a:gd name="T6" fmla="*/ 4 w 17"/>
                    <a:gd name="T7" fmla="*/ 24 h 28"/>
                    <a:gd name="T8" fmla="*/ 2 w 17"/>
                    <a:gd name="T9" fmla="*/ 23 h 28"/>
                    <a:gd name="T10" fmla="*/ 1 w 17"/>
                    <a:gd name="T11" fmla="*/ 21 h 28"/>
                    <a:gd name="T12" fmla="*/ 0 w 17"/>
                    <a:gd name="T13" fmla="*/ 20 h 28"/>
                    <a:gd name="T14" fmla="*/ 0 w 17"/>
                    <a:gd name="T15" fmla="*/ 15 h 28"/>
                    <a:gd name="T16" fmla="*/ 0 w 17"/>
                    <a:gd name="T17" fmla="*/ 11 h 28"/>
                    <a:gd name="T18" fmla="*/ 0 w 17"/>
                    <a:gd name="T19" fmla="*/ 9 h 28"/>
                    <a:gd name="T20" fmla="*/ 1 w 17"/>
                    <a:gd name="T21" fmla="*/ 8 h 28"/>
                    <a:gd name="T22" fmla="*/ 2 w 17"/>
                    <a:gd name="T23" fmla="*/ 7 h 28"/>
                    <a:gd name="T24" fmla="*/ 4 w 17"/>
                    <a:gd name="T25" fmla="*/ 5 h 28"/>
                    <a:gd name="T26" fmla="*/ 6 w 17"/>
                    <a:gd name="T27" fmla="*/ 4 h 28"/>
                    <a:gd name="T28" fmla="*/ 8 w 17"/>
                    <a:gd name="T29" fmla="*/ 3 h 28"/>
                    <a:gd name="T30" fmla="*/ 11 w 17"/>
                    <a:gd name="T31" fmla="*/ 1 h 28"/>
                    <a:gd name="T32" fmla="*/ 14 w 17"/>
                    <a:gd name="T33" fmla="*/ 0 h 28"/>
                    <a:gd name="T34" fmla="*/ 16 w 17"/>
                    <a:gd name="T35" fmla="*/ 0 h 28"/>
                    <a:gd name="T36" fmla="*/ 16 w 17"/>
                    <a:gd name="T37" fmla="*/ 10 h 28"/>
                    <a:gd name="T38" fmla="*/ 13 w 17"/>
                    <a:gd name="T39" fmla="*/ 11 h 28"/>
                    <a:gd name="T40" fmla="*/ 10 w 17"/>
                    <a:gd name="T41" fmla="*/ 12 h 28"/>
                    <a:gd name="T42" fmla="*/ 8 w 17"/>
                    <a:gd name="T43" fmla="*/ 12 h 28"/>
                    <a:gd name="T44" fmla="*/ 7 w 17"/>
                    <a:gd name="T45" fmla="*/ 13 h 28"/>
                    <a:gd name="T46" fmla="*/ 5 w 17"/>
                    <a:gd name="T47" fmla="*/ 15 h 28"/>
                    <a:gd name="T48" fmla="*/ 4 w 17"/>
                    <a:gd name="T49" fmla="*/ 16 h 28"/>
                    <a:gd name="T50" fmla="*/ 3 w 17"/>
                    <a:gd name="T51" fmla="*/ 18 h 28"/>
                    <a:gd name="T52" fmla="*/ 3 w 17"/>
                    <a:gd name="T53" fmla="*/ 20 h 28"/>
                    <a:gd name="T54" fmla="*/ 3 w 17"/>
                    <a:gd name="T55" fmla="*/ 22 h 28"/>
                    <a:gd name="T56" fmla="*/ 4 w 17"/>
                    <a:gd name="T57" fmla="*/ 23 h 28"/>
                    <a:gd name="T58" fmla="*/ 7 w 17"/>
                    <a:gd name="T59" fmla="*/ 25 h 28"/>
                    <a:gd name="T60" fmla="*/ 10 w 17"/>
                    <a:gd name="T61" fmla="*/ 26 h 28"/>
                    <a:gd name="T62" fmla="*/ 13 w 17"/>
                    <a:gd name="T63" fmla="*/ 27 h 28"/>
                    <a:gd name="T64" fmla="*/ 13 w 17"/>
                    <a:gd name="T6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28">
                      <a:moveTo>
                        <a:pt x="13" y="27"/>
                      </a:moveTo>
                      <a:lnTo>
                        <a:pt x="10" y="26"/>
                      </a:lnTo>
                      <a:lnTo>
                        <a:pt x="7" y="25"/>
                      </a:lnTo>
                      <a:lnTo>
                        <a:pt x="4" y="24"/>
                      </a:lnTo>
                      <a:lnTo>
                        <a:pt x="2" y="23"/>
                      </a:lnTo>
                      <a:lnTo>
                        <a:pt x="1" y="21"/>
                      </a:lnTo>
                      <a:lnTo>
                        <a:pt x="0" y="20"/>
                      </a:lnTo>
                      <a:lnTo>
                        <a:pt x="0" y="15"/>
                      </a:lnTo>
                      <a:lnTo>
                        <a:pt x="0" y="11"/>
                      </a:lnTo>
                      <a:lnTo>
                        <a:pt x="0" y="9"/>
                      </a:lnTo>
                      <a:lnTo>
                        <a:pt x="1" y="8"/>
                      </a:lnTo>
                      <a:lnTo>
                        <a:pt x="2" y="7"/>
                      </a:lnTo>
                      <a:lnTo>
                        <a:pt x="4" y="5"/>
                      </a:lnTo>
                      <a:lnTo>
                        <a:pt x="6" y="4"/>
                      </a:lnTo>
                      <a:lnTo>
                        <a:pt x="8" y="3"/>
                      </a:lnTo>
                      <a:lnTo>
                        <a:pt x="11" y="1"/>
                      </a:lnTo>
                      <a:lnTo>
                        <a:pt x="14" y="0"/>
                      </a:lnTo>
                      <a:lnTo>
                        <a:pt x="16" y="0"/>
                      </a:lnTo>
                      <a:lnTo>
                        <a:pt x="16" y="10"/>
                      </a:lnTo>
                      <a:lnTo>
                        <a:pt x="13" y="11"/>
                      </a:lnTo>
                      <a:lnTo>
                        <a:pt x="10" y="12"/>
                      </a:lnTo>
                      <a:lnTo>
                        <a:pt x="8" y="12"/>
                      </a:lnTo>
                      <a:lnTo>
                        <a:pt x="7" y="13"/>
                      </a:lnTo>
                      <a:lnTo>
                        <a:pt x="5" y="15"/>
                      </a:lnTo>
                      <a:lnTo>
                        <a:pt x="4" y="16"/>
                      </a:lnTo>
                      <a:lnTo>
                        <a:pt x="3" y="18"/>
                      </a:lnTo>
                      <a:lnTo>
                        <a:pt x="3" y="20"/>
                      </a:lnTo>
                      <a:lnTo>
                        <a:pt x="3" y="22"/>
                      </a:lnTo>
                      <a:lnTo>
                        <a:pt x="4" y="23"/>
                      </a:lnTo>
                      <a:lnTo>
                        <a:pt x="7" y="25"/>
                      </a:lnTo>
                      <a:lnTo>
                        <a:pt x="10" y="26"/>
                      </a:lnTo>
                      <a:lnTo>
                        <a:pt x="13" y="27"/>
                      </a:lnTo>
                      <a:lnTo>
                        <a:pt x="13" y="27"/>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868" name="Group 13"/>
              <p:cNvGrpSpPr>
                <a:grpSpLocks/>
              </p:cNvGrpSpPr>
              <p:nvPr/>
            </p:nvGrpSpPr>
            <p:grpSpPr bwMode="auto">
              <a:xfrm>
                <a:off x="3689" y="3911"/>
                <a:ext cx="17" cy="27"/>
                <a:chOff x="3689" y="3911"/>
                <a:chExt cx="17" cy="27"/>
              </a:xfrm>
            </p:grpSpPr>
            <p:sp>
              <p:nvSpPr>
                <p:cNvPr id="145422" name="Freeform 14"/>
                <p:cNvSpPr>
                  <a:spLocks/>
                </p:cNvSpPr>
                <p:nvPr/>
              </p:nvSpPr>
              <p:spPr bwMode="auto">
                <a:xfrm>
                  <a:off x="3692" y="3928"/>
                  <a:ext cx="11" cy="11"/>
                </a:xfrm>
                <a:custGeom>
                  <a:avLst/>
                  <a:gdLst>
                    <a:gd name="T0" fmla="*/ 9 w 10"/>
                    <a:gd name="T1" fmla="*/ 10 h 11"/>
                    <a:gd name="T2" fmla="*/ 9 w 10"/>
                    <a:gd name="T3" fmla="*/ 4 h 11"/>
                    <a:gd name="T4" fmla="*/ 7 w 10"/>
                    <a:gd name="T5" fmla="*/ 3 h 11"/>
                    <a:gd name="T6" fmla="*/ 6 w 10"/>
                    <a:gd name="T7" fmla="*/ 3 h 11"/>
                    <a:gd name="T8" fmla="*/ 4 w 10"/>
                    <a:gd name="T9" fmla="*/ 2 h 11"/>
                    <a:gd name="T10" fmla="*/ 4 w 10"/>
                    <a:gd name="T11" fmla="*/ 1 h 11"/>
                    <a:gd name="T12" fmla="*/ 2 w 10"/>
                    <a:gd name="T13" fmla="*/ 0 h 11"/>
                    <a:gd name="T14" fmla="*/ 0 w 10"/>
                    <a:gd name="T15" fmla="*/ 2 h 11"/>
                    <a:gd name="T16" fmla="*/ 0 w 10"/>
                    <a:gd name="T17" fmla="*/ 3 h 11"/>
                    <a:gd name="T18" fmla="*/ 0 w 10"/>
                    <a:gd name="T19" fmla="*/ 4 h 11"/>
                    <a:gd name="T20" fmla="*/ 0 w 10"/>
                    <a:gd name="T21" fmla="*/ 5 h 11"/>
                    <a:gd name="T22" fmla="*/ 1 w 10"/>
                    <a:gd name="T23" fmla="*/ 7 h 11"/>
                    <a:gd name="T24" fmla="*/ 2 w 10"/>
                    <a:gd name="T25" fmla="*/ 7 h 11"/>
                    <a:gd name="T26" fmla="*/ 4 w 10"/>
                    <a:gd name="T27" fmla="*/ 9 h 11"/>
                    <a:gd name="T28" fmla="*/ 6 w 10"/>
                    <a:gd name="T29" fmla="*/ 9 h 11"/>
                    <a:gd name="T30" fmla="*/ 9 w 10"/>
                    <a:gd name="T3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1">
                      <a:moveTo>
                        <a:pt x="9" y="10"/>
                      </a:moveTo>
                      <a:lnTo>
                        <a:pt x="9" y="4"/>
                      </a:lnTo>
                      <a:lnTo>
                        <a:pt x="7" y="3"/>
                      </a:lnTo>
                      <a:lnTo>
                        <a:pt x="6" y="3"/>
                      </a:lnTo>
                      <a:lnTo>
                        <a:pt x="4" y="2"/>
                      </a:lnTo>
                      <a:lnTo>
                        <a:pt x="4" y="1"/>
                      </a:lnTo>
                      <a:lnTo>
                        <a:pt x="2" y="0"/>
                      </a:lnTo>
                      <a:lnTo>
                        <a:pt x="0" y="2"/>
                      </a:lnTo>
                      <a:lnTo>
                        <a:pt x="0" y="3"/>
                      </a:lnTo>
                      <a:lnTo>
                        <a:pt x="0" y="4"/>
                      </a:lnTo>
                      <a:lnTo>
                        <a:pt x="0" y="5"/>
                      </a:lnTo>
                      <a:lnTo>
                        <a:pt x="1" y="7"/>
                      </a:lnTo>
                      <a:lnTo>
                        <a:pt x="2" y="7"/>
                      </a:lnTo>
                      <a:lnTo>
                        <a:pt x="4" y="9"/>
                      </a:lnTo>
                      <a:lnTo>
                        <a:pt x="6" y="9"/>
                      </a:lnTo>
                      <a:lnTo>
                        <a:pt x="9" y="1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23" name="Freeform 15"/>
                <p:cNvSpPr>
                  <a:spLocks/>
                </p:cNvSpPr>
                <p:nvPr/>
              </p:nvSpPr>
              <p:spPr bwMode="auto">
                <a:xfrm>
                  <a:off x="3689" y="3912"/>
                  <a:ext cx="17" cy="27"/>
                </a:xfrm>
                <a:custGeom>
                  <a:avLst/>
                  <a:gdLst>
                    <a:gd name="T0" fmla="*/ 13 w 17"/>
                    <a:gd name="T1" fmla="*/ 26 h 27"/>
                    <a:gd name="T2" fmla="*/ 10 w 17"/>
                    <a:gd name="T3" fmla="*/ 26 h 27"/>
                    <a:gd name="T4" fmla="*/ 7 w 17"/>
                    <a:gd name="T5" fmla="*/ 25 h 27"/>
                    <a:gd name="T6" fmla="*/ 4 w 17"/>
                    <a:gd name="T7" fmla="*/ 23 h 27"/>
                    <a:gd name="T8" fmla="*/ 2 w 17"/>
                    <a:gd name="T9" fmla="*/ 22 h 27"/>
                    <a:gd name="T10" fmla="*/ 1 w 17"/>
                    <a:gd name="T11" fmla="*/ 20 h 27"/>
                    <a:gd name="T12" fmla="*/ 0 w 17"/>
                    <a:gd name="T13" fmla="*/ 19 h 27"/>
                    <a:gd name="T14" fmla="*/ 0 w 17"/>
                    <a:gd name="T15" fmla="*/ 15 h 27"/>
                    <a:gd name="T16" fmla="*/ 0 w 17"/>
                    <a:gd name="T17" fmla="*/ 10 h 27"/>
                    <a:gd name="T18" fmla="*/ 0 w 17"/>
                    <a:gd name="T19" fmla="*/ 9 h 27"/>
                    <a:gd name="T20" fmla="*/ 1 w 17"/>
                    <a:gd name="T21" fmla="*/ 8 h 27"/>
                    <a:gd name="T22" fmla="*/ 2 w 17"/>
                    <a:gd name="T23" fmla="*/ 6 h 27"/>
                    <a:gd name="T24" fmla="*/ 4 w 17"/>
                    <a:gd name="T25" fmla="*/ 5 h 27"/>
                    <a:gd name="T26" fmla="*/ 5 w 17"/>
                    <a:gd name="T27" fmla="*/ 3 h 27"/>
                    <a:gd name="T28" fmla="*/ 8 w 17"/>
                    <a:gd name="T29" fmla="*/ 2 h 27"/>
                    <a:gd name="T30" fmla="*/ 11 w 17"/>
                    <a:gd name="T31" fmla="*/ 1 h 27"/>
                    <a:gd name="T32" fmla="*/ 14 w 17"/>
                    <a:gd name="T33" fmla="*/ 0 h 27"/>
                    <a:gd name="T34" fmla="*/ 16 w 17"/>
                    <a:gd name="T35" fmla="*/ 0 h 27"/>
                    <a:gd name="T36" fmla="*/ 16 w 17"/>
                    <a:gd name="T37" fmla="*/ 9 h 27"/>
                    <a:gd name="T38" fmla="*/ 13 w 17"/>
                    <a:gd name="T39" fmla="*/ 10 h 27"/>
                    <a:gd name="T40" fmla="*/ 10 w 17"/>
                    <a:gd name="T41" fmla="*/ 11 h 27"/>
                    <a:gd name="T42" fmla="*/ 9 w 17"/>
                    <a:gd name="T43" fmla="*/ 12 h 27"/>
                    <a:gd name="T44" fmla="*/ 7 w 17"/>
                    <a:gd name="T45" fmla="*/ 13 h 27"/>
                    <a:gd name="T46" fmla="*/ 5 w 17"/>
                    <a:gd name="T47" fmla="*/ 14 h 27"/>
                    <a:gd name="T48" fmla="*/ 4 w 17"/>
                    <a:gd name="T49" fmla="*/ 16 h 27"/>
                    <a:gd name="T50" fmla="*/ 3 w 17"/>
                    <a:gd name="T51" fmla="*/ 17 h 27"/>
                    <a:gd name="T52" fmla="*/ 2 w 17"/>
                    <a:gd name="T53" fmla="*/ 19 h 27"/>
                    <a:gd name="T54" fmla="*/ 3 w 17"/>
                    <a:gd name="T55" fmla="*/ 21 h 27"/>
                    <a:gd name="T56" fmla="*/ 4 w 17"/>
                    <a:gd name="T57" fmla="*/ 22 h 27"/>
                    <a:gd name="T58" fmla="*/ 7 w 17"/>
                    <a:gd name="T59" fmla="*/ 24 h 27"/>
                    <a:gd name="T60" fmla="*/ 10 w 17"/>
                    <a:gd name="T61" fmla="*/ 25 h 27"/>
                    <a:gd name="T62" fmla="*/ 13 w 17"/>
                    <a:gd name="T63"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7">
                      <a:moveTo>
                        <a:pt x="13" y="26"/>
                      </a:moveTo>
                      <a:lnTo>
                        <a:pt x="10" y="26"/>
                      </a:lnTo>
                      <a:lnTo>
                        <a:pt x="7" y="25"/>
                      </a:lnTo>
                      <a:lnTo>
                        <a:pt x="4" y="23"/>
                      </a:lnTo>
                      <a:lnTo>
                        <a:pt x="2" y="22"/>
                      </a:lnTo>
                      <a:lnTo>
                        <a:pt x="1" y="20"/>
                      </a:lnTo>
                      <a:lnTo>
                        <a:pt x="0" y="19"/>
                      </a:lnTo>
                      <a:lnTo>
                        <a:pt x="0" y="15"/>
                      </a:lnTo>
                      <a:lnTo>
                        <a:pt x="0" y="10"/>
                      </a:lnTo>
                      <a:lnTo>
                        <a:pt x="0" y="9"/>
                      </a:lnTo>
                      <a:lnTo>
                        <a:pt x="1" y="8"/>
                      </a:lnTo>
                      <a:lnTo>
                        <a:pt x="2" y="6"/>
                      </a:lnTo>
                      <a:lnTo>
                        <a:pt x="4" y="5"/>
                      </a:lnTo>
                      <a:lnTo>
                        <a:pt x="5" y="3"/>
                      </a:lnTo>
                      <a:lnTo>
                        <a:pt x="8" y="2"/>
                      </a:lnTo>
                      <a:lnTo>
                        <a:pt x="11" y="1"/>
                      </a:lnTo>
                      <a:lnTo>
                        <a:pt x="14" y="0"/>
                      </a:lnTo>
                      <a:lnTo>
                        <a:pt x="16" y="0"/>
                      </a:lnTo>
                      <a:lnTo>
                        <a:pt x="16" y="9"/>
                      </a:lnTo>
                      <a:lnTo>
                        <a:pt x="13" y="10"/>
                      </a:lnTo>
                      <a:lnTo>
                        <a:pt x="10" y="11"/>
                      </a:lnTo>
                      <a:lnTo>
                        <a:pt x="9" y="12"/>
                      </a:lnTo>
                      <a:lnTo>
                        <a:pt x="7" y="13"/>
                      </a:lnTo>
                      <a:lnTo>
                        <a:pt x="5" y="14"/>
                      </a:lnTo>
                      <a:lnTo>
                        <a:pt x="4" y="16"/>
                      </a:lnTo>
                      <a:lnTo>
                        <a:pt x="3" y="17"/>
                      </a:lnTo>
                      <a:lnTo>
                        <a:pt x="2" y="19"/>
                      </a:lnTo>
                      <a:lnTo>
                        <a:pt x="3" y="21"/>
                      </a:lnTo>
                      <a:lnTo>
                        <a:pt x="4" y="22"/>
                      </a:lnTo>
                      <a:lnTo>
                        <a:pt x="7" y="24"/>
                      </a:lnTo>
                      <a:lnTo>
                        <a:pt x="10" y="25"/>
                      </a:lnTo>
                      <a:lnTo>
                        <a:pt x="13" y="26"/>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869" name="Group 16"/>
              <p:cNvGrpSpPr>
                <a:grpSpLocks/>
              </p:cNvGrpSpPr>
              <p:nvPr/>
            </p:nvGrpSpPr>
            <p:grpSpPr bwMode="auto">
              <a:xfrm>
                <a:off x="3696" y="3949"/>
                <a:ext cx="17" cy="28"/>
                <a:chOff x="3696" y="3949"/>
                <a:chExt cx="17" cy="28"/>
              </a:xfrm>
            </p:grpSpPr>
            <p:sp>
              <p:nvSpPr>
                <p:cNvPr id="145425" name="Freeform 17"/>
                <p:cNvSpPr>
                  <a:spLocks/>
                </p:cNvSpPr>
                <p:nvPr/>
              </p:nvSpPr>
              <p:spPr bwMode="auto">
                <a:xfrm>
                  <a:off x="3700" y="3950"/>
                  <a:ext cx="11" cy="10"/>
                </a:xfrm>
                <a:custGeom>
                  <a:avLst/>
                  <a:gdLst>
                    <a:gd name="T0" fmla="*/ 0 w 10"/>
                    <a:gd name="T1" fmla="*/ 0 h 10"/>
                    <a:gd name="T2" fmla="*/ 0 w 10"/>
                    <a:gd name="T3" fmla="*/ 5 h 10"/>
                    <a:gd name="T4" fmla="*/ 2 w 10"/>
                    <a:gd name="T5" fmla="*/ 6 h 10"/>
                    <a:gd name="T6" fmla="*/ 3 w 10"/>
                    <a:gd name="T7" fmla="*/ 6 h 10"/>
                    <a:gd name="T8" fmla="*/ 5 w 10"/>
                    <a:gd name="T9" fmla="*/ 7 h 10"/>
                    <a:gd name="T10" fmla="*/ 5 w 10"/>
                    <a:gd name="T11" fmla="*/ 8 h 10"/>
                    <a:gd name="T12" fmla="*/ 7 w 10"/>
                    <a:gd name="T13" fmla="*/ 9 h 10"/>
                    <a:gd name="T14" fmla="*/ 9 w 10"/>
                    <a:gd name="T15" fmla="*/ 7 h 10"/>
                    <a:gd name="T16" fmla="*/ 9 w 10"/>
                    <a:gd name="T17" fmla="*/ 6 h 10"/>
                    <a:gd name="T18" fmla="*/ 9 w 10"/>
                    <a:gd name="T19" fmla="*/ 5 h 10"/>
                    <a:gd name="T20" fmla="*/ 9 w 10"/>
                    <a:gd name="T21" fmla="*/ 4 h 10"/>
                    <a:gd name="T22" fmla="*/ 8 w 10"/>
                    <a:gd name="T23" fmla="*/ 3 h 10"/>
                    <a:gd name="T24" fmla="*/ 7 w 10"/>
                    <a:gd name="T25" fmla="*/ 2 h 10"/>
                    <a:gd name="T26" fmla="*/ 5 w 10"/>
                    <a:gd name="T27" fmla="*/ 1 h 10"/>
                    <a:gd name="T28" fmla="*/ 3 w 10"/>
                    <a:gd name="T29" fmla="*/ 1 h 10"/>
                    <a:gd name="T30" fmla="*/ 0 w 10"/>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0" y="0"/>
                      </a:moveTo>
                      <a:lnTo>
                        <a:pt x="0" y="5"/>
                      </a:lnTo>
                      <a:lnTo>
                        <a:pt x="2" y="6"/>
                      </a:lnTo>
                      <a:lnTo>
                        <a:pt x="3" y="6"/>
                      </a:lnTo>
                      <a:lnTo>
                        <a:pt x="5" y="7"/>
                      </a:lnTo>
                      <a:lnTo>
                        <a:pt x="5" y="8"/>
                      </a:lnTo>
                      <a:lnTo>
                        <a:pt x="7" y="9"/>
                      </a:lnTo>
                      <a:lnTo>
                        <a:pt x="9" y="7"/>
                      </a:lnTo>
                      <a:lnTo>
                        <a:pt x="9" y="6"/>
                      </a:lnTo>
                      <a:lnTo>
                        <a:pt x="9" y="5"/>
                      </a:lnTo>
                      <a:lnTo>
                        <a:pt x="9" y="4"/>
                      </a:lnTo>
                      <a:lnTo>
                        <a:pt x="8" y="3"/>
                      </a:lnTo>
                      <a:lnTo>
                        <a:pt x="7" y="2"/>
                      </a:lnTo>
                      <a:lnTo>
                        <a:pt x="5" y="1"/>
                      </a:lnTo>
                      <a:lnTo>
                        <a:pt x="3" y="1"/>
                      </a:lnTo>
                      <a:lnTo>
                        <a:pt x="0"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26" name="Freeform 18"/>
                <p:cNvSpPr>
                  <a:spLocks/>
                </p:cNvSpPr>
                <p:nvPr/>
              </p:nvSpPr>
              <p:spPr bwMode="auto">
                <a:xfrm>
                  <a:off x="3696" y="3949"/>
                  <a:ext cx="17" cy="28"/>
                </a:xfrm>
                <a:custGeom>
                  <a:avLst/>
                  <a:gdLst>
                    <a:gd name="T0" fmla="*/ 3 w 17"/>
                    <a:gd name="T1" fmla="*/ 0 h 28"/>
                    <a:gd name="T2" fmla="*/ 6 w 17"/>
                    <a:gd name="T3" fmla="*/ 1 h 28"/>
                    <a:gd name="T4" fmla="*/ 9 w 17"/>
                    <a:gd name="T5" fmla="*/ 2 h 28"/>
                    <a:gd name="T6" fmla="*/ 12 w 17"/>
                    <a:gd name="T7" fmla="*/ 3 h 28"/>
                    <a:gd name="T8" fmla="*/ 14 w 17"/>
                    <a:gd name="T9" fmla="*/ 4 h 28"/>
                    <a:gd name="T10" fmla="*/ 15 w 17"/>
                    <a:gd name="T11" fmla="*/ 6 h 28"/>
                    <a:gd name="T12" fmla="*/ 16 w 17"/>
                    <a:gd name="T13" fmla="*/ 7 h 28"/>
                    <a:gd name="T14" fmla="*/ 16 w 17"/>
                    <a:gd name="T15" fmla="*/ 12 h 28"/>
                    <a:gd name="T16" fmla="*/ 16 w 17"/>
                    <a:gd name="T17" fmla="*/ 16 h 28"/>
                    <a:gd name="T18" fmla="*/ 16 w 17"/>
                    <a:gd name="T19" fmla="*/ 18 h 28"/>
                    <a:gd name="T20" fmla="*/ 15 w 17"/>
                    <a:gd name="T21" fmla="*/ 19 h 28"/>
                    <a:gd name="T22" fmla="*/ 14 w 17"/>
                    <a:gd name="T23" fmla="*/ 20 h 28"/>
                    <a:gd name="T24" fmla="*/ 12 w 17"/>
                    <a:gd name="T25" fmla="*/ 22 h 28"/>
                    <a:gd name="T26" fmla="*/ 11 w 17"/>
                    <a:gd name="T27" fmla="*/ 23 h 28"/>
                    <a:gd name="T28" fmla="*/ 8 w 17"/>
                    <a:gd name="T29" fmla="*/ 24 h 28"/>
                    <a:gd name="T30" fmla="*/ 5 w 17"/>
                    <a:gd name="T31" fmla="*/ 26 h 28"/>
                    <a:gd name="T32" fmla="*/ 2 w 17"/>
                    <a:gd name="T33" fmla="*/ 27 h 28"/>
                    <a:gd name="T34" fmla="*/ 0 w 17"/>
                    <a:gd name="T35" fmla="*/ 27 h 28"/>
                    <a:gd name="T36" fmla="*/ 0 w 17"/>
                    <a:gd name="T37" fmla="*/ 17 h 28"/>
                    <a:gd name="T38" fmla="*/ 3 w 17"/>
                    <a:gd name="T39" fmla="*/ 16 h 28"/>
                    <a:gd name="T40" fmla="*/ 6 w 17"/>
                    <a:gd name="T41" fmla="*/ 15 h 28"/>
                    <a:gd name="T42" fmla="*/ 7 w 17"/>
                    <a:gd name="T43" fmla="*/ 15 h 28"/>
                    <a:gd name="T44" fmla="*/ 9 w 17"/>
                    <a:gd name="T45" fmla="*/ 14 h 28"/>
                    <a:gd name="T46" fmla="*/ 11 w 17"/>
                    <a:gd name="T47" fmla="*/ 12 h 28"/>
                    <a:gd name="T48" fmla="*/ 12 w 17"/>
                    <a:gd name="T49" fmla="*/ 11 h 28"/>
                    <a:gd name="T50" fmla="*/ 13 w 17"/>
                    <a:gd name="T51" fmla="*/ 9 h 28"/>
                    <a:gd name="T52" fmla="*/ 14 w 17"/>
                    <a:gd name="T53" fmla="*/ 7 h 28"/>
                    <a:gd name="T54" fmla="*/ 13 w 17"/>
                    <a:gd name="T55" fmla="*/ 5 h 28"/>
                    <a:gd name="T56" fmla="*/ 12 w 17"/>
                    <a:gd name="T57" fmla="*/ 4 h 28"/>
                    <a:gd name="T58" fmla="*/ 9 w 17"/>
                    <a:gd name="T59" fmla="*/ 2 h 28"/>
                    <a:gd name="T60" fmla="*/ 6 w 17"/>
                    <a:gd name="T61" fmla="*/ 1 h 28"/>
                    <a:gd name="T62" fmla="*/ 3 w 17"/>
                    <a:gd name="T63" fmla="*/ 0 h 28"/>
                    <a:gd name="T64" fmla="*/ 3 w 17"/>
                    <a:gd name="T6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28">
                      <a:moveTo>
                        <a:pt x="3" y="0"/>
                      </a:moveTo>
                      <a:lnTo>
                        <a:pt x="6" y="1"/>
                      </a:lnTo>
                      <a:lnTo>
                        <a:pt x="9" y="2"/>
                      </a:lnTo>
                      <a:lnTo>
                        <a:pt x="12" y="3"/>
                      </a:lnTo>
                      <a:lnTo>
                        <a:pt x="14" y="4"/>
                      </a:lnTo>
                      <a:lnTo>
                        <a:pt x="15" y="6"/>
                      </a:lnTo>
                      <a:lnTo>
                        <a:pt x="16" y="7"/>
                      </a:lnTo>
                      <a:lnTo>
                        <a:pt x="16" y="12"/>
                      </a:lnTo>
                      <a:lnTo>
                        <a:pt x="16" y="16"/>
                      </a:lnTo>
                      <a:lnTo>
                        <a:pt x="16" y="18"/>
                      </a:lnTo>
                      <a:lnTo>
                        <a:pt x="15" y="19"/>
                      </a:lnTo>
                      <a:lnTo>
                        <a:pt x="14" y="20"/>
                      </a:lnTo>
                      <a:lnTo>
                        <a:pt x="12" y="22"/>
                      </a:lnTo>
                      <a:lnTo>
                        <a:pt x="11" y="23"/>
                      </a:lnTo>
                      <a:lnTo>
                        <a:pt x="8" y="24"/>
                      </a:lnTo>
                      <a:lnTo>
                        <a:pt x="5" y="26"/>
                      </a:lnTo>
                      <a:lnTo>
                        <a:pt x="2" y="27"/>
                      </a:lnTo>
                      <a:lnTo>
                        <a:pt x="0" y="27"/>
                      </a:lnTo>
                      <a:lnTo>
                        <a:pt x="0" y="17"/>
                      </a:lnTo>
                      <a:lnTo>
                        <a:pt x="3" y="16"/>
                      </a:lnTo>
                      <a:lnTo>
                        <a:pt x="6" y="15"/>
                      </a:lnTo>
                      <a:lnTo>
                        <a:pt x="7" y="15"/>
                      </a:lnTo>
                      <a:lnTo>
                        <a:pt x="9" y="14"/>
                      </a:lnTo>
                      <a:lnTo>
                        <a:pt x="11" y="12"/>
                      </a:lnTo>
                      <a:lnTo>
                        <a:pt x="12" y="11"/>
                      </a:lnTo>
                      <a:lnTo>
                        <a:pt x="13" y="9"/>
                      </a:lnTo>
                      <a:lnTo>
                        <a:pt x="14" y="7"/>
                      </a:lnTo>
                      <a:lnTo>
                        <a:pt x="13" y="5"/>
                      </a:lnTo>
                      <a:lnTo>
                        <a:pt x="12" y="4"/>
                      </a:lnTo>
                      <a:lnTo>
                        <a:pt x="9" y="2"/>
                      </a:lnTo>
                      <a:lnTo>
                        <a:pt x="6" y="1"/>
                      </a:lnTo>
                      <a:lnTo>
                        <a:pt x="3" y="0"/>
                      </a:lnTo>
                      <a:lnTo>
                        <a:pt x="3"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870" name="Group 19"/>
              <p:cNvGrpSpPr>
                <a:grpSpLocks/>
              </p:cNvGrpSpPr>
              <p:nvPr/>
            </p:nvGrpSpPr>
            <p:grpSpPr bwMode="auto">
              <a:xfrm>
                <a:off x="3689" y="3929"/>
                <a:ext cx="17" cy="27"/>
                <a:chOff x="3689" y="3929"/>
                <a:chExt cx="17" cy="27"/>
              </a:xfrm>
            </p:grpSpPr>
            <p:sp>
              <p:nvSpPr>
                <p:cNvPr id="145428" name="Freeform 20"/>
                <p:cNvSpPr>
                  <a:spLocks/>
                </p:cNvSpPr>
                <p:nvPr/>
              </p:nvSpPr>
              <p:spPr bwMode="auto">
                <a:xfrm>
                  <a:off x="3692" y="3946"/>
                  <a:ext cx="11" cy="10"/>
                </a:xfrm>
                <a:custGeom>
                  <a:avLst/>
                  <a:gdLst>
                    <a:gd name="T0" fmla="*/ 9 w 10"/>
                    <a:gd name="T1" fmla="*/ 9 h 10"/>
                    <a:gd name="T2" fmla="*/ 9 w 10"/>
                    <a:gd name="T3" fmla="*/ 4 h 10"/>
                    <a:gd name="T4" fmla="*/ 7 w 10"/>
                    <a:gd name="T5" fmla="*/ 3 h 10"/>
                    <a:gd name="T6" fmla="*/ 6 w 10"/>
                    <a:gd name="T7" fmla="*/ 3 h 10"/>
                    <a:gd name="T8" fmla="*/ 5 w 10"/>
                    <a:gd name="T9" fmla="*/ 2 h 10"/>
                    <a:gd name="T10" fmla="*/ 3 w 10"/>
                    <a:gd name="T11" fmla="*/ 1 h 10"/>
                    <a:gd name="T12" fmla="*/ 2 w 10"/>
                    <a:gd name="T13" fmla="*/ 0 h 10"/>
                    <a:gd name="T14" fmla="*/ 1 w 10"/>
                    <a:gd name="T15" fmla="*/ 2 h 10"/>
                    <a:gd name="T16" fmla="*/ 0 w 10"/>
                    <a:gd name="T17" fmla="*/ 3 h 10"/>
                    <a:gd name="T18" fmla="*/ 0 w 10"/>
                    <a:gd name="T19" fmla="*/ 4 h 10"/>
                    <a:gd name="T20" fmla="*/ 0 w 10"/>
                    <a:gd name="T21" fmla="*/ 5 h 10"/>
                    <a:gd name="T22" fmla="*/ 1 w 10"/>
                    <a:gd name="T23" fmla="*/ 6 h 10"/>
                    <a:gd name="T24" fmla="*/ 2 w 10"/>
                    <a:gd name="T25" fmla="*/ 7 h 10"/>
                    <a:gd name="T26" fmla="*/ 5 w 10"/>
                    <a:gd name="T27" fmla="*/ 8 h 10"/>
                    <a:gd name="T28" fmla="*/ 6 w 10"/>
                    <a:gd name="T29" fmla="*/ 8 h 10"/>
                    <a:gd name="T30" fmla="*/ 9 w 10"/>
                    <a:gd name="T3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9" y="9"/>
                      </a:moveTo>
                      <a:lnTo>
                        <a:pt x="9" y="4"/>
                      </a:lnTo>
                      <a:lnTo>
                        <a:pt x="7" y="3"/>
                      </a:lnTo>
                      <a:lnTo>
                        <a:pt x="6" y="3"/>
                      </a:lnTo>
                      <a:lnTo>
                        <a:pt x="5" y="2"/>
                      </a:lnTo>
                      <a:lnTo>
                        <a:pt x="3" y="1"/>
                      </a:lnTo>
                      <a:lnTo>
                        <a:pt x="2" y="0"/>
                      </a:lnTo>
                      <a:lnTo>
                        <a:pt x="1" y="2"/>
                      </a:lnTo>
                      <a:lnTo>
                        <a:pt x="0" y="3"/>
                      </a:lnTo>
                      <a:lnTo>
                        <a:pt x="0" y="4"/>
                      </a:lnTo>
                      <a:lnTo>
                        <a:pt x="0" y="5"/>
                      </a:lnTo>
                      <a:lnTo>
                        <a:pt x="1" y="6"/>
                      </a:lnTo>
                      <a:lnTo>
                        <a:pt x="2" y="7"/>
                      </a:lnTo>
                      <a:lnTo>
                        <a:pt x="5" y="8"/>
                      </a:lnTo>
                      <a:lnTo>
                        <a:pt x="6" y="8"/>
                      </a:lnTo>
                      <a:lnTo>
                        <a:pt x="9" y="9"/>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29" name="Freeform 21"/>
                <p:cNvSpPr>
                  <a:spLocks/>
                </p:cNvSpPr>
                <p:nvPr/>
              </p:nvSpPr>
              <p:spPr bwMode="auto">
                <a:xfrm>
                  <a:off x="3689" y="3929"/>
                  <a:ext cx="17" cy="27"/>
                </a:xfrm>
                <a:custGeom>
                  <a:avLst/>
                  <a:gdLst>
                    <a:gd name="T0" fmla="*/ 13 w 17"/>
                    <a:gd name="T1" fmla="*/ 26 h 27"/>
                    <a:gd name="T2" fmla="*/ 10 w 17"/>
                    <a:gd name="T3" fmla="*/ 26 h 27"/>
                    <a:gd name="T4" fmla="*/ 7 w 17"/>
                    <a:gd name="T5" fmla="*/ 25 h 27"/>
                    <a:gd name="T6" fmla="*/ 4 w 17"/>
                    <a:gd name="T7" fmla="*/ 23 h 27"/>
                    <a:gd name="T8" fmla="*/ 2 w 17"/>
                    <a:gd name="T9" fmla="*/ 22 h 27"/>
                    <a:gd name="T10" fmla="*/ 1 w 17"/>
                    <a:gd name="T11" fmla="*/ 20 h 27"/>
                    <a:gd name="T12" fmla="*/ 0 w 17"/>
                    <a:gd name="T13" fmla="*/ 19 h 27"/>
                    <a:gd name="T14" fmla="*/ 0 w 17"/>
                    <a:gd name="T15" fmla="*/ 15 h 27"/>
                    <a:gd name="T16" fmla="*/ 0 w 17"/>
                    <a:gd name="T17" fmla="*/ 10 h 27"/>
                    <a:gd name="T18" fmla="*/ 0 w 17"/>
                    <a:gd name="T19" fmla="*/ 9 h 27"/>
                    <a:gd name="T20" fmla="*/ 1 w 17"/>
                    <a:gd name="T21" fmla="*/ 8 h 27"/>
                    <a:gd name="T22" fmla="*/ 2 w 17"/>
                    <a:gd name="T23" fmla="*/ 6 h 27"/>
                    <a:gd name="T24" fmla="*/ 4 w 17"/>
                    <a:gd name="T25" fmla="*/ 5 h 27"/>
                    <a:gd name="T26" fmla="*/ 6 w 17"/>
                    <a:gd name="T27" fmla="*/ 3 h 27"/>
                    <a:gd name="T28" fmla="*/ 8 w 17"/>
                    <a:gd name="T29" fmla="*/ 2 h 27"/>
                    <a:gd name="T30" fmla="*/ 11 w 17"/>
                    <a:gd name="T31" fmla="*/ 1 h 27"/>
                    <a:gd name="T32" fmla="*/ 14 w 17"/>
                    <a:gd name="T33" fmla="*/ 0 h 27"/>
                    <a:gd name="T34" fmla="*/ 16 w 17"/>
                    <a:gd name="T35" fmla="*/ 0 h 27"/>
                    <a:gd name="T36" fmla="*/ 16 w 17"/>
                    <a:gd name="T37" fmla="*/ 9 h 27"/>
                    <a:gd name="T38" fmla="*/ 13 w 17"/>
                    <a:gd name="T39" fmla="*/ 10 h 27"/>
                    <a:gd name="T40" fmla="*/ 10 w 17"/>
                    <a:gd name="T41" fmla="*/ 11 h 27"/>
                    <a:gd name="T42" fmla="*/ 8 w 17"/>
                    <a:gd name="T43" fmla="*/ 12 h 27"/>
                    <a:gd name="T44" fmla="*/ 7 w 17"/>
                    <a:gd name="T45" fmla="*/ 13 h 27"/>
                    <a:gd name="T46" fmla="*/ 5 w 17"/>
                    <a:gd name="T47" fmla="*/ 14 h 27"/>
                    <a:gd name="T48" fmla="*/ 4 w 17"/>
                    <a:gd name="T49" fmla="*/ 16 h 27"/>
                    <a:gd name="T50" fmla="*/ 3 w 17"/>
                    <a:gd name="T51" fmla="*/ 17 h 27"/>
                    <a:gd name="T52" fmla="*/ 3 w 17"/>
                    <a:gd name="T53" fmla="*/ 19 h 27"/>
                    <a:gd name="T54" fmla="*/ 3 w 17"/>
                    <a:gd name="T55" fmla="*/ 21 h 27"/>
                    <a:gd name="T56" fmla="*/ 4 w 17"/>
                    <a:gd name="T57" fmla="*/ 22 h 27"/>
                    <a:gd name="T58" fmla="*/ 7 w 17"/>
                    <a:gd name="T59" fmla="*/ 24 h 27"/>
                    <a:gd name="T60" fmla="*/ 10 w 17"/>
                    <a:gd name="T61" fmla="*/ 25 h 27"/>
                    <a:gd name="T62" fmla="*/ 13 w 17"/>
                    <a:gd name="T63"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7">
                      <a:moveTo>
                        <a:pt x="13" y="26"/>
                      </a:moveTo>
                      <a:lnTo>
                        <a:pt x="10" y="26"/>
                      </a:lnTo>
                      <a:lnTo>
                        <a:pt x="7" y="25"/>
                      </a:lnTo>
                      <a:lnTo>
                        <a:pt x="4" y="23"/>
                      </a:lnTo>
                      <a:lnTo>
                        <a:pt x="2" y="22"/>
                      </a:lnTo>
                      <a:lnTo>
                        <a:pt x="1" y="20"/>
                      </a:lnTo>
                      <a:lnTo>
                        <a:pt x="0" y="19"/>
                      </a:lnTo>
                      <a:lnTo>
                        <a:pt x="0" y="15"/>
                      </a:lnTo>
                      <a:lnTo>
                        <a:pt x="0" y="10"/>
                      </a:lnTo>
                      <a:lnTo>
                        <a:pt x="0" y="9"/>
                      </a:lnTo>
                      <a:lnTo>
                        <a:pt x="1" y="8"/>
                      </a:lnTo>
                      <a:lnTo>
                        <a:pt x="2" y="6"/>
                      </a:lnTo>
                      <a:lnTo>
                        <a:pt x="4" y="5"/>
                      </a:lnTo>
                      <a:lnTo>
                        <a:pt x="6" y="3"/>
                      </a:lnTo>
                      <a:lnTo>
                        <a:pt x="8" y="2"/>
                      </a:lnTo>
                      <a:lnTo>
                        <a:pt x="11" y="1"/>
                      </a:lnTo>
                      <a:lnTo>
                        <a:pt x="14" y="0"/>
                      </a:lnTo>
                      <a:lnTo>
                        <a:pt x="16" y="0"/>
                      </a:lnTo>
                      <a:lnTo>
                        <a:pt x="16" y="9"/>
                      </a:lnTo>
                      <a:lnTo>
                        <a:pt x="13" y="10"/>
                      </a:lnTo>
                      <a:lnTo>
                        <a:pt x="10" y="11"/>
                      </a:lnTo>
                      <a:lnTo>
                        <a:pt x="8" y="12"/>
                      </a:lnTo>
                      <a:lnTo>
                        <a:pt x="7" y="13"/>
                      </a:lnTo>
                      <a:lnTo>
                        <a:pt x="5" y="14"/>
                      </a:lnTo>
                      <a:lnTo>
                        <a:pt x="4" y="16"/>
                      </a:lnTo>
                      <a:lnTo>
                        <a:pt x="3" y="17"/>
                      </a:lnTo>
                      <a:lnTo>
                        <a:pt x="3" y="19"/>
                      </a:lnTo>
                      <a:lnTo>
                        <a:pt x="3" y="21"/>
                      </a:lnTo>
                      <a:lnTo>
                        <a:pt x="4" y="22"/>
                      </a:lnTo>
                      <a:lnTo>
                        <a:pt x="7" y="24"/>
                      </a:lnTo>
                      <a:lnTo>
                        <a:pt x="10" y="25"/>
                      </a:lnTo>
                      <a:lnTo>
                        <a:pt x="13" y="26"/>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5623" name="Group 22"/>
            <p:cNvGrpSpPr>
              <a:grpSpLocks/>
            </p:cNvGrpSpPr>
            <p:nvPr/>
          </p:nvGrpSpPr>
          <p:grpSpPr bwMode="auto">
            <a:xfrm>
              <a:off x="2940" y="3469"/>
              <a:ext cx="776" cy="504"/>
              <a:chOff x="2940" y="3469"/>
              <a:chExt cx="776" cy="504"/>
            </a:xfrm>
          </p:grpSpPr>
          <p:grpSp>
            <p:nvGrpSpPr>
              <p:cNvPr id="25645" name="Group 23"/>
              <p:cNvGrpSpPr>
                <a:grpSpLocks/>
              </p:cNvGrpSpPr>
              <p:nvPr/>
            </p:nvGrpSpPr>
            <p:grpSpPr bwMode="auto">
              <a:xfrm>
                <a:off x="2940" y="3469"/>
                <a:ext cx="776" cy="504"/>
                <a:chOff x="2940" y="3469"/>
                <a:chExt cx="776" cy="504"/>
              </a:xfrm>
            </p:grpSpPr>
            <p:grpSp>
              <p:nvGrpSpPr>
                <p:cNvPr id="25649" name="Group 24"/>
                <p:cNvGrpSpPr>
                  <a:grpSpLocks/>
                </p:cNvGrpSpPr>
                <p:nvPr/>
              </p:nvGrpSpPr>
              <p:grpSpPr bwMode="auto">
                <a:xfrm>
                  <a:off x="2940" y="3477"/>
                  <a:ext cx="776" cy="496"/>
                  <a:chOff x="2940" y="3477"/>
                  <a:chExt cx="776" cy="496"/>
                </a:xfrm>
              </p:grpSpPr>
              <p:grpSp>
                <p:nvGrpSpPr>
                  <p:cNvPr id="25663" name="Group 25"/>
                  <p:cNvGrpSpPr>
                    <a:grpSpLocks/>
                  </p:cNvGrpSpPr>
                  <p:nvPr/>
                </p:nvGrpSpPr>
                <p:grpSpPr bwMode="auto">
                  <a:xfrm>
                    <a:off x="2940" y="3477"/>
                    <a:ext cx="776" cy="496"/>
                    <a:chOff x="2940" y="3477"/>
                    <a:chExt cx="776" cy="496"/>
                  </a:xfrm>
                </p:grpSpPr>
                <p:grpSp>
                  <p:nvGrpSpPr>
                    <p:cNvPr id="25665" name="Group 26"/>
                    <p:cNvGrpSpPr>
                      <a:grpSpLocks/>
                    </p:cNvGrpSpPr>
                    <p:nvPr/>
                  </p:nvGrpSpPr>
                  <p:grpSpPr bwMode="auto">
                    <a:xfrm>
                      <a:off x="2940" y="3477"/>
                      <a:ext cx="776" cy="496"/>
                      <a:chOff x="2940" y="3477"/>
                      <a:chExt cx="776" cy="496"/>
                    </a:xfrm>
                  </p:grpSpPr>
                  <p:grpSp>
                    <p:nvGrpSpPr>
                      <p:cNvPr id="25667" name="Group 27"/>
                      <p:cNvGrpSpPr>
                        <a:grpSpLocks/>
                      </p:cNvGrpSpPr>
                      <p:nvPr/>
                    </p:nvGrpSpPr>
                    <p:grpSpPr bwMode="auto">
                      <a:xfrm>
                        <a:off x="2940" y="3477"/>
                        <a:ext cx="776" cy="496"/>
                        <a:chOff x="2940" y="3477"/>
                        <a:chExt cx="776" cy="496"/>
                      </a:xfrm>
                    </p:grpSpPr>
                    <p:sp>
                      <p:nvSpPr>
                        <p:cNvPr id="145436" name="Freeform 28"/>
                        <p:cNvSpPr>
                          <a:spLocks/>
                        </p:cNvSpPr>
                        <p:nvPr/>
                      </p:nvSpPr>
                      <p:spPr bwMode="auto">
                        <a:xfrm>
                          <a:off x="2940" y="3504"/>
                          <a:ext cx="758" cy="470"/>
                        </a:xfrm>
                        <a:custGeom>
                          <a:avLst/>
                          <a:gdLst>
                            <a:gd name="T0" fmla="*/ 757 w 758"/>
                            <a:gd name="T1" fmla="*/ 386 h 469"/>
                            <a:gd name="T2" fmla="*/ 743 w 758"/>
                            <a:gd name="T3" fmla="*/ 404 h 469"/>
                            <a:gd name="T4" fmla="*/ 186 w 758"/>
                            <a:gd name="T5" fmla="*/ 468 h 469"/>
                            <a:gd name="T6" fmla="*/ 0 w 758"/>
                            <a:gd name="T7" fmla="*/ 95 h 469"/>
                            <a:gd name="T8" fmla="*/ 11 w 758"/>
                            <a:gd name="T9" fmla="*/ 0 h 469"/>
                            <a:gd name="T10" fmla="*/ 194 w 758"/>
                            <a:gd name="T11" fmla="*/ 437 h 469"/>
                            <a:gd name="T12" fmla="*/ 757 w 758"/>
                            <a:gd name="T13" fmla="*/ 386 h 469"/>
                          </a:gdLst>
                          <a:ahLst/>
                          <a:cxnLst>
                            <a:cxn ang="0">
                              <a:pos x="T0" y="T1"/>
                            </a:cxn>
                            <a:cxn ang="0">
                              <a:pos x="T2" y="T3"/>
                            </a:cxn>
                            <a:cxn ang="0">
                              <a:pos x="T4" y="T5"/>
                            </a:cxn>
                            <a:cxn ang="0">
                              <a:pos x="T6" y="T7"/>
                            </a:cxn>
                            <a:cxn ang="0">
                              <a:pos x="T8" y="T9"/>
                            </a:cxn>
                            <a:cxn ang="0">
                              <a:pos x="T10" y="T11"/>
                            </a:cxn>
                            <a:cxn ang="0">
                              <a:pos x="T12" y="T13"/>
                            </a:cxn>
                          </a:cxnLst>
                          <a:rect l="0" t="0" r="r" b="b"/>
                          <a:pathLst>
                            <a:path w="758" h="469">
                              <a:moveTo>
                                <a:pt x="757" y="386"/>
                              </a:moveTo>
                              <a:lnTo>
                                <a:pt x="743" y="404"/>
                              </a:lnTo>
                              <a:lnTo>
                                <a:pt x="186" y="468"/>
                              </a:lnTo>
                              <a:lnTo>
                                <a:pt x="0" y="95"/>
                              </a:lnTo>
                              <a:lnTo>
                                <a:pt x="11" y="0"/>
                              </a:lnTo>
                              <a:lnTo>
                                <a:pt x="194" y="437"/>
                              </a:lnTo>
                              <a:lnTo>
                                <a:pt x="757" y="38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37" name="Freeform 29"/>
                        <p:cNvSpPr>
                          <a:spLocks/>
                        </p:cNvSpPr>
                        <p:nvPr/>
                      </p:nvSpPr>
                      <p:spPr bwMode="auto">
                        <a:xfrm>
                          <a:off x="2940" y="3477"/>
                          <a:ext cx="204" cy="478"/>
                        </a:xfrm>
                        <a:custGeom>
                          <a:avLst/>
                          <a:gdLst>
                            <a:gd name="T0" fmla="*/ 10 w 204"/>
                            <a:gd name="T1" fmla="*/ 0 h 478"/>
                            <a:gd name="T2" fmla="*/ 0 w 204"/>
                            <a:gd name="T3" fmla="*/ 17 h 478"/>
                            <a:gd name="T4" fmla="*/ 194 w 204"/>
                            <a:gd name="T5" fmla="*/ 477 h 478"/>
                            <a:gd name="T6" fmla="*/ 203 w 204"/>
                            <a:gd name="T7" fmla="*/ 459 h 478"/>
                            <a:gd name="T8" fmla="*/ 10 w 204"/>
                            <a:gd name="T9" fmla="*/ 0 h 478"/>
                          </a:gdLst>
                          <a:ahLst/>
                          <a:cxnLst>
                            <a:cxn ang="0">
                              <a:pos x="T0" y="T1"/>
                            </a:cxn>
                            <a:cxn ang="0">
                              <a:pos x="T2" y="T3"/>
                            </a:cxn>
                            <a:cxn ang="0">
                              <a:pos x="T4" y="T5"/>
                            </a:cxn>
                            <a:cxn ang="0">
                              <a:pos x="T6" y="T7"/>
                            </a:cxn>
                            <a:cxn ang="0">
                              <a:pos x="T8" y="T9"/>
                            </a:cxn>
                          </a:cxnLst>
                          <a:rect l="0" t="0" r="r" b="b"/>
                          <a:pathLst>
                            <a:path w="204" h="478">
                              <a:moveTo>
                                <a:pt x="10" y="0"/>
                              </a:moveTo>
                              <a:lnTo>
                                <a:pt x="0" y="17"/>
                              </a:lnTo>
                              <a:lnTo>
                                <a:pt x="194" y="477"/>
                              </a:lnTo>
                              <a:lnTo>
                                <a:pt x="203" y="459"/>
                              </a:lnTo>
                              <a:lnTo>
                                <a:pt x="10"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38" name="Freeform 30"/>
                        <p:cNvSpPr>
                          <a:spLocks/>
                        </p:cNvSpPr>
                        <p:nvPr/>
                      </p:nvSpPr>
                      <p:spPr bwMode="auto">
                        <a:xfrm>
                          <a:off x="2950" y="3477"/>
                          <a:ext cx="766" cy="461"/>
                        </a:xfrm>
                        <a:custGeom>
                          <a:avLst/>
                          <a:gdLst>
                            <a:gd name="T0" fmla="*/ 765 w 766"/>
                            <a:gd name="T1" fmla="*/ 399 h 460"/>
                            <a:gd name="T2" fmla="*/ 194 w 766"/>
                            <a:gd name="T3" fmla="*/ 459 h 460"/>
                            <a:gd name="T4" fmla="*/ 0 w 766"/>
                            <a:gd name="T5" fmla="*/ 0 h 460"/>
                            <a:gd name="T6" fmla="*/ 410 w 766"/>
                            <a:gd name="T7" fmla="*/ 0 h 460"/>
                            <a:gd name="T8" fmla="*/ 422 w 766"/>
                            <a:gd name="T9" fmla="*/ 13 h 460"/>
                            <a:gd name="T10" fmla="*/ 550 w 766"/>
                            <a:gd name="T11" fmla="*/ 12 h 460"/>
                            <a:gd name="T12" fmla="*/ 765 w 766"/>
                            <a:gd name="T13" fmla="*/ 399 h 460"/>
                          </a:gdLst>
                          <a:ahLst/>
                          <a:cxnLst>
                            <a:cxn ang="0">
                              <a:pos x="T0" y="T1"/>
                            </a:cxn>
                            <a:cxn ang="0">
                              <a:pos x="T2" y="T3"/>
                            </a:cxn>
                            <a:cxn ang="0">
                              <a:pos x="T4" y="T5"/>
                            </a:cxn>
                            <a:cxn ang="0">
                              <a:pos x="T6" y="T7"/>
                            </a:cxn>
                            <a:cxn ang="0">
                              <a:pos x="T8" y="T9"/>
                            </a:cxn>
                            <a:cxn ang="0">
                              <a:pos x="T10" y="T11"/>
                            </a:cxn>
                            <a:cxn ang="0">
                              <a:pos x="T12" y="T13"/>
                            </a:cxn>
                          </a:cxnLst>
                          <a:rect l="0" t="0" r="r" b="b"/>
                          <a:pathLst>
                            <a:path w="766" h="460">
                              <a:moveTo>
                                <a:pt x="765" y="399"/>
                              </a:moveTo>
                              <a:lnTo>
                                <a:pt x="194" y="459"/>
                              </a:lnTo>
                              <a:lnTo>
                                <a:pt x="0" y="0"/>
                              </a:lnTo>
                              <a:lnTo>
                                <a:pt x="410" y="0"/>
                              </a:lnTo>
                              <a:lnTo>
                                <a:pt x="422" y="13"/>
                              </a:lnTo>
                              <a:lnTo>
                                <a:pt x="550" y="12"/>
                              </a:lnTo>
                              <a:lnTo>
                                <a:pt x="765" y="39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39" name="Freeform 31"/>
                        <p:cNvSpPr>
                          <a:spLocks/>
                        </p:cNvSpPr>
                        <p:nvPr/>
                      </p:nvSpPr>
                      <p:spPr bwMode="auto">
                        <a:xfrm>
                          <a:off x="3133" y="3876"/>
                          <a:ext cx="583" cy="80"/>
                        </a:xfrm>
                        <a:custGeom>
                          <a:avLst/>
                          <a:gdLst>
                            <a:gd name="T0" fmla="*/ 582 w 583"/>
                            <a:gd name="T1" fmla="*/ 0 h 80"/>
                            <a:gd name="T2" fmla="*/ 574 w 583"/>
                            <a:gd name="T3" fmla="*/ 17 h 80"/>
                            <a:gd name="T4" fmla="*/ 0 w 583"/>
                            <a:gd name="T5" fmla="*/ 79 h 80"/>
                            <a:gd name="T6" fmla="*/ 11 w 583"/>
                            <a:gd name="T7" fmla="*/ 59 h 80"/>
                            <a:gd name="T8" fmla="*/ 582 w 583"/>
                            <a:gd name="T9" fmla="*/ 0 h 80"/>
                          </a:gdLst>
                          <a:ahLst/>
                          <a:cxnLst>
                            <a:cxn ang="0">
                              <a:pos x="T0" y="T1"/>
                            </a:cxn>
                            <a:cxn ang="0">
                              <a:pos x="T2" y="T3"/>
                            </a:cxn>
                            <a:cxn ang="0">
                              <a:pos x="T4" y="T5"/>
                            </a:cxn>
                            <a:cxn ang="0">
                              <a:pos x="T6" y="T7"/>
                            </a:cxn>
                            <a:cxn ang="0">
                              <a:pos x="T8" y="T9"/>
                            </a:cxn>
                          </a:cxnLst>
                          <a:rect l="0" t="0" r="r" b="b"/>
                          <a:pathLst>
                            <a:path w="583" h="80">
                              <a:moveTo>
                                <a:pt x="582" y="0"/>
                              </a:moveTo>
                              <a:lnTo>
                                <a:pt x="574" y="17"/>
                              </a:lnTo>
                              <a:lnTo>
                                <a:pt x="0" y="79"/>
                              </a:lnTo>
                              <a:lnTo>
                                <a:pt x="11" y="59"/>
                              </a:lnTo>
                              <a:lnTo>
                                <a:pt x="582" y="0"/>
                              </a:lnTo>
                            </a:path>
                          </a:pathLst>
                        </a:custGeom>
                        <a:solidFill>
                          <a:srgbClr val="9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nvGrpSpPr>
                        <p:cNvPr id="25855" name="Group 32"/>
                        <p:cNvGrpSpPr>
                          <a:grpSpLocks/>
                        </p:cNvGrpSpPr>
                        <p:nvPr/>
                      </p:nvGrpSpPr>
                      <p:grpSpPr bwMode="auto">
                        <a:xfrm>
                          <a:off x="2986" y="3488"/>
                          <a:ext cx="565" cy="423"/>
                          <a:chOff x="2986" y="3488"/>
                          <a:chExt cx="565" cy="423"/>
                        </a:xfrm>
                      </p:grpSpPr>
                      <p:sp>
                        <p:nvSpPr>
                          <p:cNvPr id="145441" name="Freeform 33"/>
                          <p:cNvSpPr>
                            <a:spLocks/>
                          </p:cNvSpPr>
                          <p:nvPr/>
                        </p:nvSpPr>
                        <p:spPr bwMode="auto">
                          <a:xfrm>
                            <a:off x="2986" y="3487"/>
                            <a:ext cx="406" cy="83"/>
                          </a:xfrm>
                          <a:custGeom>
                            <a:avLst/>
                            <a:gdLst>
                              <a:gd name="T0" fmla="*/ 372 w 407"/>
                              <a:gd name="T1" fmla="*/ 0 h 83"/>
                              <a:gd name="T2" fmla="*/ 0 w 407"/>
                              <a:gd name="T3" fmla="*/ 0 h 83"/>
                              <a:gd name="T4" fmla="*/ 38 w 407"/>
                              <a:gd name="T5" fmla="*/ 82 h 83"/>
                              <a:gd name="T6" fmla="*/ 406 w 407"/>
                              <a:gd name="T7" fmla="*/ 75 h 83"/>
                              <a:gd name="T8" fmla="*/ 372 w 407"/>
                              <a:gd name="T9" fmla="*/ 0 h 83"/>
                            </a:gdLst>
                            <a:ahLst/>
                            <a:cxnLst>
                              <a:cxn ang="0">
                                <a:pos x="T0" y="T1"/>
                              </a:cxn>
                              <a:cxn ang="0">
                                <a:pos x="T2" y="T3"/>
                              </a:cxn>
                              <a:cxn ang="0">
                                <a:pos x="T4" y="T5"/>
                              </a:cxn>
                              <a:cxn ang="0">
                                <a:pos x="T6" y="T7"/>
                              </a:cxn>
                              <a:cxn ang="0">
                                <a:pos x="T8" y="T9"/>
                              </a:cxn>
                            </a:cxnLst>
                            <a:rect l="0" t="0" r="r" b="b"/>
                            <a:pathLst>
                              <a:path w="407" h="83">
                                <a:moveTo>
                                  <a:pt x="372" y="0"/>
                                </a:moveTo>
                                <a:lnTo>
                                  <a:pt x="0" y="0"/>
                                </a:lnTo>
                                <a:lnTo>
                                  <a:pt x="38" y="82"/>
                                </a:lnTo>
                                <a:lnTo>
                                  <a:pt x="406" y="75"/>
                                </a:lnTo>
                                <a:lnTo>
                                  <a:pt x="372"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nvGrpSpPr>
                          <p:cNvPr id="25860" name="Group 34"/>
                          <p:cNvGrpSpPr>
                            <a:grpSpLocks/>
                          </p:cNvGrpSpPr>
                          <p:nvPr/>
                        </p:nvGrpSpPr>
                        <p:grpSpPr bwMode="auto">
                          <a:xfrm>
                            <a:off x="3049" y="3504"/>
                            <a:ext cx="288" cy="39"/>
                            <a:chOff x="3049" y="3504"/>
                            <a:chExt cx="288" cy="39"/>
                          </a:xfrm>
                        </p:grpSpPr>
                        <p:sp>
                          <p:nvSpPr>
                            <p:cNvPr id="145443" name="Freeform 35"/>
                            <p:cNvSpPr>
                              <a:spLocks/>
                            </p:cNvSpPr>
                            <p:nvPr/>
                          </p:nvSpPr>
                          <p:spPr bwMode="auto">
                            <a:xfrm>
                              <a:off x="3049" y="3504"/>
                              <a:ext cx="270" cy="11"/>
                            </a:xfrm>
                            <a:custGeom>
                              <a:avLst/>
                              <a:gdLst>
                                <a:gd name="T0" fmla="*/ 270 w 271"/>
                                <a:gd name="T1" fmla="*/ 0 h 11"/>
                                <a:gd name="T2" fmla="*/ 261 w 271"/>
                                <a:gd name="T3" fmla="*/ 10 h 11"/>
                                <a:gd name="T4" fmla="*/ 5 w 271"/>
                                <a:gd name="T5" fmla="*/ 10 h 11"/>
                                <a:gd name="T6" fmla="*/ 0 w 271"/>
                                <a:gd name="T7" fmla="*/ 0 h 11"/>
                                <a:gd name="T8" fmla="*/ 270 w 271"/>
                                <a:gd name="T9" fmla="*/ 0 h 11"/>
                              </a:gdLst>
                              <a:ahLst/>
                              <a:cxnLst>
                                <a:cxn ang="0">
                                  <a:pos x="T0" y="T1"/>
                                </a:cxn>
                                <a:cxn ang="0">
                                  <a:pos x="T2" y="T3"/>
                                </a:cxn>
                                <a:cxn ang="0">
                                  <a:pos x="T4" y="T5"/>
                                </a:cxn>
                                <a:cxn ang="0">
                                  <a:pos x="T6" y="T7"/>
                                </a:cxn>
                                <a:cxn ang="0">
                                  <a:pos x="T8" y="T9"/>
                                </a:cxn>
                              </a:cxnLst>
                              <a:rect l="0" t="0" r="r" b="b"/>
                              <a:pathLst>
                                <a:path w="271" h="11">
                                  <a:moveTo>
                                    <a:pt x="270" y="0"/>
                                  </a:moveTo>
                                  <a:lnTo>
                                    <a:pt x="261" y="10"/>
                                  </a:lnTo>
                                  <a:lnTo>
                                    <a:pt x="5" y="10"/>
                                  </a:lnTo>
                                  <a:lnTo>
                                    <a:pt x="0" y="0"/>
                                  </a:lnTo>
                                  <a:lnTo>
                                    <a:pt x="270"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44" name="Freeform 36"/>
                            <p:cNvSpPr>
                              <a:spLocks/>
                            </p:cNvSpPr>
                            <p:nvPr/>
                          </p:nvSpPr>
                          <p:spPr bwMode="auto">
                            <a:xfrm>
                              <a:off x="3309" y="3504"/>
                              <a:ext cx="28" cy="37"/>
                            </a:xfrm>
                            <a:custGeom>
                              <a:avLst/>
                              <a:gdLst>
                                <a:gd name="T0" fmla="*/ 10 w 28"/>
                                <a:gd name="T1" fmla="*/ 0 h 37"/>
                                <a:gd name="T2" fmla="*/ 27 w 28"/>
                                <a:gd name="T3" fmla="*/ 36 h 37"/>
                                <a:gd name="T4" fmla="*/ 8 w 28"/>
                                <a:gd name="T5" fmla="*/ 27 h 37"/>
                                <a:gd name="T6" fmla="*/ 0 w 28"/>
                                <a:gd name="T7" fmla="*/ 10 h 37"/>
                                <a:gd name="T8" fmla="*/ 10 w 28"/>
                                <a:gd name="T9" fmla="*/ 0 h 37"/>
                              </a:gdLst>
                              <a:ahLst/>
                              <a:cxnLst>
                                <a:cxn ang="0">
                                  <a:pos x="T0" y="T1"/>
                                </a:cxn>
                                <a:cxn ang="0">
                                  <a:pos x="T2" y="T3"/>
                                </a:cxn>
                                <a:cxn ang="0">
                                  <a:pos x="T4" y="T5"/>
                                </a:cxn>
                                <a:cxn ang="0">
                                  <a:pos x="T6" y="T7"/>
                                </a:cxn>
                                <a:cxn ang="0">
                                  <a:pos x="T8" y="T9"/>
                                </a:cxn>
                              </a:cxnLst>
                              <a:rect l="0" t="0" r="r" b="b"/>
                              <a:pathLst>
                                <a:path w="28" h="37">
                                  <a:moveTo>
                                    <a:pt x="10" y="0"/>
                                  </a:moveTo>
                                  <a:lnTo>
                                    <a:pt x="27" y="36"/>
                                  </a:lnTo>
                                  <a:lnTo>
                                    <a:pt x="8" y="27"/>
                                  </a:lnTo>
                                  <a:lnTo>
                                    <a:pt x="0" y="10"/>
                                  </a:lnTo>
                                  <a:lnTo>
                                    <a:pt x="10" y="0"/>
                                  </a:lnTo>
                                </a:path>
                              </a:pathLst>
                            </a:custGeom>
                            <a:solidFill>
                              <a:srgbClr val="9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45" name="Freeform 37"/>
                            <p:cNvSpPr>
                              <a:spLocks/>
                            </p:cNvSpPr>
                            <p:nvPr/>
                          </p:nvSpPr>
                          <p:spPr bwMode="auto">
                            <a:xfrm>
                              <a:off x="3063" y="3531"/>
                              <a:ext cx="274" cy="12"/>
                            </a:xfrm>
                            <a:custGeom>
                              <a:avLst/>
                              <a:gdLst>
                                <a:gd name="T0" fmla="*/ 273 w 274"/>
                                <a:gd name="T1" fmla="*/ 10 h 12"/>
                                <a:gd name="T2" fmla="*/ 253 w 274"/>
                                <a:gd name="T3" fmla="*/ 0 h 12"/>
                                <a:gd name="T4" fmla="*/ 0 w 274"/>
                                <a:gd name="T5" fmla="*/ 0 h 12"/>
                                <a:gd name="T6" fmla="*/ 5 w 274"/>
                                <a:gd name="T7" fmla="*/ 11 h 12"/>
                                <a:gd name="T8" fmla="*/ 273 w 274"/>
                                <a:gd name="T9" fmla="*/ 10 h 12"/>
                              </a:gdLst>
                              <a:ahLst/>
                              <a:cxnLst>
                                <a:cxn ang="0">
                                  <a:pos x="T0" y="T1"/>
                                </a:cxn>
                                <a:cxn ang="0">
                                  <a:pos x="T2" y="T3"/>
                                </a:cxn>
                                <a:cxn ang="0">
                                  <a:pos x="T4" y="T5"/>
                                </a:cxn>
                                <a:cxn ang="0">
                                  <a:pos x="T6" y="T7"/>
                                </a:cxn>
                                <a:cxn ang="0">
                                  <a:pos x="T8" y="T9"/>
                                </a:cxn>
                              </a:cxnLst>
                              <a:rect l="0" t="0" r="r" b="b"/>
                              <a:pathLst>
                                <a:path w="274" h="12">
                                  <a:moveTo>
                                    <a:pt x="273" y="10"/>
                                  </a:moveTo>
                                  <a:lnTo>
                                    <a:pt x="253" y="0"/>
                                  </a:lnTo>
                                  <a:lnTo>
                                    <a:pt x="0" y="0"/>
                                  </a:lnTo>
                                  <a:lnTo>
                                    <a:pt x="5" y="11"/>
                                  </a:lnTo>
                                  <a:lnTo>
                                    <a:pt x="273" y="10"/>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46" name="Freeform 38"/>
                            <p:cNvSpPr>
                              <a:spLocks/>
                            </p:cNvSpPr>
                            <p:nvPr/>
                          </p:nvSpPr>
                          <p:spPr bwMode="auto">
                            <a:xfrm>
                              <a:off x="3054" y="3513"/>
                              <a:ext cx="263" cy="18"/>
                            </a:xfrm>
                            <a:custGeom>
                              <a:avLst/>
                              <a:gdLst>
                                <a:gd name="T0" fmla="*/ 0 w 264"/>
                                <a:gd name="T1" fmla="*/ 0 h 18"/>
                                <a:gd name="T2" fmla="*/ 256 w 264"/>
                                <a:gd name="T3" fmla="*/ 0 h 18"/>
                                <a:gd name="T4" fmla="*/ 263 w 264"/>
                                <a:gd name="T5" fmla="*/ 17 h 18"/>
                                <a:gd name="T6" fmla="*/ 9 w 264"/>
                                <a:gd name="T7" fmla="*/ 17 h 18"/>
                                <a:gd name="T8" fmla="*/ 0 w 264"/>
                                <a:gd name="T9" fmla="*/ 0 h 18"/>
                              </a:gdLst>
                              <a:ahLst/>
                              <a:cxnLst>
                                <a:cxn ang="0">
                                  <a:pos x="T0" y="T1"/>
                                </a:cxn>
                                <a:cxn ang="0">
                                  <a:pos x="T2" y="T3"/>
                                </a:cxn>
                                <a:cxn ang="0">
                                  <a:pos x="T4" y="T5"/>
                                </a:cxn>
                                <a:cxn ang="0">
                                  <a:pos x="T6" y="T7"/>
                                </a:cxn>
                                <a:cxn ang="0">
                                  <a:pos x="T8" y="T9"/>
                                </a:cxn>
                              </a:cxnLst>
                              <a:rect l="0" t="0" r="r" b="b"/>
                              <a:pathLst>
                                <a:path w="264" h="18">
                                  <a:moveTo>
                                    <a:pt x="0" y="0"/>
                                  </a:moveTo>
                                  <a:lnTo>
                                    <a:pt x="256" y="0"/>
                                  </a:lnTo>
                                  <a:lnTo>
                                    <a:pt x="263" y="17"/>
                                  </a:lnTo>
                                  <a:lnTo>
                                    <a:pt x="9" y="17"/>
                                  </a:lnTo>
                                  <a:lnTo>
                                    <a:pt x="0" y="0"/>
                                  </a:lnTo>
                                </a:path>
                              </a:pathLst>
                            </a:custGeom>
                            <a:solidFill>
                              <a:srgbClr val="DFD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447" name="Freeform 39"/>
                          <p:cNvSpPr>
                            <a:spLocks/>
                          </p:cNvSpPr>
                          <p:nvPr/>
                        </p:nvSpPr>
                        <p:spPr bwMode="auto">
                          <a:xfrm>
                            <a:off x="3026" y="3583"/>
                            <a:ext cx="525" cy="329"/>
                          </a:xfrm>
                          <a:custGeom>
                            <a:avLst/>
                            <a:gdLst>
                              <a:gd name="T0" fmla="*/ 372 w 525"/>
                              <a:gd name="T1" fmla="*/ 0 h 328"/>
                              <a:gd name="T2" fmla="*/ 0 w 525"/>
                              <a:gd name="T3" fmla="*/ 12 h 328"/>
                              <a:gd name="T4" fmla="*/ 139 w 525"/>
                              <a:gd name="T5" fmla="*/ 327 h 328"/>
                              <a:gd name="T6" fmla="*/ 524 w 525"/>
                              <a:gd name="T7" fmla="*/ 292 h 328"/>
                              <a:gd name="T8" fmla="*/ 372 w 525"/>
                              <a:gd name="T9" fmla="*/ 0 h 328"/>
                            </a:gdLst>
                            <a:ahLst/>
                            <a:cxnLst>
                              <a:cxn ang="0">
                                <a:pos x="T0" y="T1"/>
                              </a:cxn>
                              <a:cxn ang="0">
                                <a:pos x="T2" y="T3"/>
                              </a:cxn>
                              <a:cxn ang="0">
                                <a:pos x="T4" y="T5"/>
                              </a:cxn>
                              <a:cxn ang="0">
                                <a:pos x="T6" y="T7"/>
                              </a:cxn>
                              <a:cxn ang="0">
                                <a:pos x="T8" y="T9"/>
                              </a:cxn>
                            </a:cxnLst>
                            <a:rect l="0" t="0" r="r" b="b"/>
                            <a:pathLst>
                              <a:path w="525" h="328">
                                <a:moveTo>
                                  <a:pt x="372" y="0"/>
                                </a:moveTo>
                                <a:lnTo>
                                  <a:pt x="0" y="12"/>
                                </a:lnTo>
                                <a:lnTo>
                                  <a:pt x="139" y="327"/>
                                </a:lnTo>
                                <a:lnTo>
                                  <a:pt x="524" y="292"/>
                                </a:lnTo>
                                <a:lnTo>
                                  <a:pt x="372"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856" name="Group 40"/>
                        <p:cNvGrpSpPr>
                          <a:grpSpLocks/>
                        </p:cNvGrpSpPr>
                        <p:nvPr/>
                      </p:nvGrpSpPr>
                      <p:grpSpPr bwMode="auto">
                        <a:xfrm>
                          <a:off x="3371" y="3489"/>
                          <a:ext cx="181" cy="387"/>
                          <a:chOff x="3371" y="3489"/>
                          <a:chExt cx="181" cy="387"/>
                        </a:xfrm>
                      </p:grpSpPr>
                      <p:sp>
                        <p:nvSpPr>
                          <p:cNvPr id="145449" name="Freeform 41"/>
                          <p:cNvSpPr>
                            <a:spLocks/>
                          </p:cNvSpPr>
                          <p:nvPr/>
                        </p:nvSpPr>
                        <p:spPr bwMode="auto">
                          <a:xfrm>
                            <a:off x="3398" y="3568"/>
                            <a:ext cx="153" cy="308"/>
                          </a:xfrm>
                          <a:custGeom>
                            <a:avLst/>
                            <a:gdLst>
                              <a:gd name="T0" fmla="*/ 12 w 154"/>
                              <a:gd name="T1" fmla="*/ 0 h 308"/>
                              <a:gd name="T2" fmla="*/ 0 w 154"/>
                              <a:gd name="T3" fmla="*/ 15 h 308"/>
                              <a:gd name="T4" fmla="*/ 153 w 154"/>
                              <a:gd name="T5" fmla="*/ 307 h 308"/>
                              <a:gd name="T6" fmla="*/ 12 w 154"/>
                              <a:gd name="T7" fmla="*/ 0 h 308"/>
                            </a:gdLst>
                            <a:ahLst/>
                            <a:cxnLst>
                              <a:cxn ang="0">
                                <a:pos x="T0" y="T1"/>
                              </a:cxn>
                              <a:cxn ang="0">
                                <a:pos x="T2" y="T3"/>
                              </a:cxn>
                              <a:cxn ang="0">
                                <a:pos x="T4" y="T5"/>
                              </a:cxn>
                              <a:cxn ang="0">
                                <a:pos x="T6" y="T7"/>
                              </a:cxn>
                            </a:cxnLst>
                            <a:rect l="0" t="0" r="r" b="b"/>
                            <a:pathLst>
                              <a:path w="154" h="308">
                                <a:moveTo>
                                  <a:pt x="12" y="0"/>
                                </a:moveTo>
                                <a:lnTo>
                                  <a:pt x="0" y="15"/>
                                </a:lnTo>
                                <a:lnTo>
                                  <a:pt x="153" y="307"/>
                                </a:lnTo>
                                <a:lnTo>
                                  <a:pt x="12"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50" name="Freeform 42"/>
                          <p:cNvSpPr>
                            <a:spLocks/>
                          </p:cNvSpPr>
                          <p:nvPr/>
                        </p:nvSpPr>
                        <p:spPr bwMode="auto">
                          <a:xfrm>
                            <a:off x="3371" y="3488"/>
                            <a:ext cx="40" cy="80"/>
                          </a:xfrm>
                          <a:custGeom>
                            <a:avLst/>
                            <a:gdLst>
                              <a:gd name="T0" fmla="*/ 0 w 40"/>
                              <a:gd name="T1" fmla="*/ 0 h 80"/>
                              <a:gd name="T2" fmla="*/ 39 w 40"/>
                              <a:gd name="T3" fmla="*/ 79 h 80"/>
                            </a:gdLst>
                            <a:ahLst/>
                            <a:cxnLst>
                              <a:cxn ang="0">
                                <a:pos x="T0" y="T1"/>
                              </a:cxn>
                              <a:cxn ang="0">
                                <a:pos x="T2" y="T3"/>
                              </a:cxn>
                            </a:cxnLst>
                            <a:rect l="0" t="0" r="r" b="b"/>
                            <a:pathLst>
                              <a:path w="40" h="80">
                                <a:moveTo>
                                  <a:pt x="0" y="0"/>
                                </a:moveTo>
                                <a:lnTo>
                                  <a:pt x="39" y="7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5668" name="Group 43"/>
                      <p:cNvGrpSpPr>
                        <a:grpSpLocks/>
                      </p:cNvGrpSpPr>
                      <p:nvPr/>
                    </p:nvGrpSpPr>
                    <p:grpSpPr bwMode="auto">
                      <a:xfrm>
                        <a:off x="3066" y="3616"/>
                        <a:ext cx="247" cy="258"/>
                        <a:chOff x="3066" y="3616"/>
                        <a:chExt cx="247" cy="258"/>
                      </a:xfrm>
                    </p:grpSpPr>
                    <p:grpSp>
                      <p:nvGrpSpPr>
                        <p:cNvPr id="25721" name="Group 44"/>
                        <p:cNvGrpSpPr>
                          <a:grpSpLocks/>
                        </p:cNvGrpSpPr>
                        <p:nvPr/>
                      </p:nvGrpSpPr>
                      <p:grpSpPr bwMode="auto">
                        <a:xfrm>
                          <a:off x="3134" y="3616"/>
                          <a:ext cx="179" cy="253"/>
                          <a:chOff x="3134" y="3616"/>
                          <a:chExt cx="179" cy="253"/>
                        </a:xfrm>
                      </p:grpSpPr>
                      <p:grpSp>
                        <p:nvGrpSpPr>
                          <p:cNvPr id="25787" name="Group 45"/>
                          <p:cNvGrpSpPr>
                            <a:grpSpLocks/>
                          </p:cNvGrpSpPr>
                          <p:nvPr/>
                        </p:nvGrpSpPr>
                        <p:grpSpPr bwMode="auto">
                          <a:xfrm>
                            <a:off x="3134" y="3616"/>
                            <a:ext cx="78" cy="35"/>
                            <a:chOff x="3134" y="3616"/>
                            <a:chExt cx="78" cy="35"/>
                          </a:xfrm>
                        </p:grpSpPr>
                        <p:grpSp>
                          <p:nvGrpSpPr>
                            <p:cNvPr id="25844" name="Group 46"/>
                            <p:cNvGrpSpPr>
                              <a:grpSpLocks/>
                            </p:cNvGrpSpPr>
                            <p:nvPr/>
                          </p:nvGrpSpPr>
                          <p:grpSpPr bwMode="auto">
                            <a:xfrm>
                              <a:off x="3134" y="3616"/>
                              <a:ext cx="78" cy="35"/>
                              <a:chOff x="3134" y="3616"/>
                              <a:chExt cx="78" cy="35"/>
                            </a:xfrm>
                          </p:grpSpPr>
                          <p:sp>
                            <p:nvSpPr>
                              <p:cNvPr id="145455" name="Freeform 47"/>
                              <p:cNvSpPr>
                                <a:spLocks/>
                              </p:cNvSpPr>
                              <p:nvPr/>
                            </p:nvSpPr>
                            <p:spPr bwMode="auto">
                              <a:xfrm>
                                <a:off x="3138" y="3616"/>
                                <a:ext cx="74" cy="28"/>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56" name="Freeform 48"/>
                              <p:cNvSpPr>
                                <a:spLocks/>
                              </p:cNvSpPr>
                              <p:nvPr/>
                            </p:nvSpPr>
                            <p:spPr bwMode="auto">
                              <a:xfrm>
                                <a:off x="3146" y="3641"/>
                                <a:ext cx="67" cy="10"/>
                              </a:xfrm>
                              <a:custGeom>
                                <a:avLst/>
                                <a:gdLst>
                                  <a:gd name="T0" fmla="*/ 65 w 66"/>
                                  <a:gd name="T1" fmla="*/ 0 h 10"/>
                                  <a:gd name="T2" fmla="*/ 60 w 66"/>
                                  <a:gd name="T3" fmla="*/ 6 h 10"/>
                                  <a:gd name="T4" fmla="*/ 0 w 66"/>
                                  <a:gd name="T5" fmla="*/ 9 h 10"/>
                                  <a:gd name="T6" fmla="*/ 5 w 66"/>
                                  <a:gd name="T7" fmla="*/ 2 h 10"/>
                                  <a:gd name="T8" fmla="*/ 65 w 66"/>
                                  <a:gd name="T9" fmla="*/ 0 h 10"/>
                                </a:gdLst>
                                <a:ahLst/>
                                <a:cxnLst>
                                  <a:cxn ang="0">
                                    <a:pos x="T0" y="T1"/>
                                  </a:cxn>
                                  <a:cxn ang="0">
                                    <a:pos x="T2" y="T3"/>
                                  </a:cxn>
                                  <a:cxn ang="0">
                                    <a:pos x="T4" y="T5"/>
                                  </a:cxn>
                                  <a:cxn ang="0">
                                    <a:pos x="T6" y="T7"/>
                                  </a:cxn>
                                  <a:cxn ang="0">
                                    <a:pos x="T8" y="T9"/>
                                  </a:cxn>
                                </a:cxnLst>
                                <a:rect l="0" t="0" r="r" b="b"/>
                                <a:pathLst>
                                  <a:path w="66" h="10">
                                    <a:moveTo>
                                      <a:pt x="65" y="0"/>
                                    </a:moveTo>
                                    <a:lnTo>
                                      <a:pt x="60" y="6"/>
                                    </a:lnTo>
                                    <a:lnTo>
                                      <a:pt x="0" y="9"/>
                                    </a:lnTo>
                                    <a:lnTo>
                                      <a:pt x="5" y="2"/>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57" name="Freeform 49"/>
                              <p:cNvSpPr>
                                <a:spLocks/>
                              </p:cNvSpPr>
                              <p:nvPr/>
                            </p:nvSpPr>
                            <p:spPr bwMode="auto">
                              <a:xfrm>
                                <a:off x="3134" y="3619"/>
                                <a:ext cx="18" cy="32"/>
                              </a:xfrm>
                              <a:custGeom>
                                <a:avLst/>
                                <a:gdLst>
                                  <a:gd name="T0" fmla="*/ 17 w 18"/>
                                  <a:gd name="T1" fmla="*/ 24 h 32"/>
                                  <a:gd name="T2" fmla="*/ 13 w 18"/>
                                  <a:gd name="T3" fmla="*/ 31 h 32"/>
                                  <a:gd name="T4" fmla="*/ 0 w 18"/>
                                  <a:gd name="T5" fmla="*/ 7 h 32"/>
                                  <a:gd name="T6" fmla="*/ 4 w 18"/>
                                  <a:gd name="T7" fmla="*/ 0 h 32"/>
                                  <a:gd name="T8" fmla="*/ 17 w 18"/>
                                  <a:gd name="T9" fmla="*/ 24 h 32"/>
                                </a:gdLst>
                                <a:ahLst/>
                                <a:cxnLst>
                                  <a:cxn ang="0">
                                    <a:pos x="T0" y="T1"/>
                                  </a:cxn>
                                  <a:cxn ang="0">
                                    <a:pos x="T2" y="T3"/>
                                  </a:cxn>
                                  <a:cxn ang="0">
                                    <a:pos x="T4" y="T5"/>
                                  </a:cxn>
                                  <a:cxn ang="0">
                                    <a:pos x="T6" y="T7"/>
                                  </a:cxn>
                                  <a:cxn ang="0">
                                    <a:pos x="T8" y="T9"/>
                                  </a:cxn>
                                </a:cxnLst>
                                <a:rect l="0" t="0" r="r" b="b"/>
                                <a:pathLst>
                                  <a:path w="18" h="32">
                                    <a:moveTo>
                                      <a:pt x="17" y="24"/>
                                    </a:moveTo>
                                    <a:lnTo>
                                      <a:pt x="13" y="31"/>
                                    </a:lnTo>
                                    <a:lnTo>
                                      <a:pt x="0" y="7"/>
                                    </a:lnTo>
                                    <a:lnTo>
                                      <a:pt x="4" y="0"/>
                                    </a:lnTo>
                                    <a:lnTo>
                                      <a:pt x="17" y="24"/>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458" name="Freeform 50"/>
                            <p:cNvSpPr>
                              <a:spLocks/>
                            </p:cNvSpPr>
                            <p:nvPr/>
                          </p:nvSpPr>
                          <p:spPr bwMode="auto">
                            <a:xfrm>
                              <a:off x="3185" y="3617"/>
                              <a:ext cx="14" cy="25"/>
                            </a:xfrm>
                            <a:custGeom>
                              <a:avLst/>
                              <a:gdLst>
                                <a:gd name="T0" fmla="*/ 0 w 14"/>
                                <a:gd name="T1" fmla="*/ 0 h 25"/>
                                <a:gd name="T2" fmla="*/ 13 w 14"/>
                                <a:gd name="T3" fmla="*/ 24 h 25"/>
                              </a:gdLst>
                              <a:ahLst/>
                              <a:cxnLst>
                                <a:cxn ang="0">
                                  <a:pos x="T0" y="T1"/>
                                </a:cxn>
                                <a:cxn ang="0">
                                  <a:pos x="T2" y="T3"/>
                                </a:cxn>
                              </a:cxnLst>
                              <a:rect l="0" t="0" r="r" b="b"/>
                              <a:pathLst>
                                <a:path w="14" h="25">
                                  <a:moveTo>
                                    <a:pt x="0" y="0"/>
                                  </a:moveTo>
                                  <a:lnTo>
                                    <a:pt x="13"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59" name="Oval 51"/>
                            <p:cNvSpPr>
                              <a:spLocks noChangeArrowheads="1"/>
                            </p:cNvSpPr>
                            <p:nvPr/>
                          </p:nvSpPr>
                          <p:spPr bwMode="auto">
                            <a:xfrm>
                              <a:off x="3195" y="3622"/>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460" name="Oval 52"/>
                            <p:cNvSpPr>
                              <a:spLocks noChangeArrowheads="1"/>
                            </p:cNvSpPr>
                            <p:nvPr/>
                          </p:nvSpPr>
                          <p:spPr bwMode="auto">
                            <a:xfrm>
                              <a:off x="3201" y="3631"/>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5788" name="Group 53"/>
                          <p:cNvGrpSpPr>
                            <a:grpSpLocks/>
                          </p:cNvGrpSpPr>
                          <p:nvPr/>
                        </p:nvGrpSpPr>
                        <p:grpSpPr bwMode="auto">
                          <a:xfrm>
                            <a:off x="3148" y="3647"/>
                            <a:ext cx="78" cy="35"/>
                            <a:chOff x="3148" y="3647"/>
                            <a:chExt cx="78" cy="35"/>
                          </a:xfrm>
                        </p:grpSpPr>
                        <p:grpSp>
                          <p:nvGrpSpPr>
                            <p:cNvPr id="25837" name="Group 54"/>
                            <p:cNvGrpSpPr>
                              <a:grpSpLocks/>
                            </p:cNvGrpSpPr>
                            <p:nvPr/>
                          </p:nvGrpSpPr>
                          <p:grpSpPr bwMode="auto">
                            <a:xfrm>
                              <a:off x="3148" y="3647"/>
                              <a:ext cx="78" cy="35"/>
                              <a:chOff x="3148" y="3647"/>
                              <a:chExt cx="78" cy="35"/>
                            </a:xfrm>
                          </p:grpSpPr>
                          <p:sp>
                            <p:nvSpPr>
                              <p:cNvPr id="145463" name="Freeform 55"/>
                              <p:cNvSpPr>
                                <a:spLocks/>
                              </p:cNvSpPr>
                              <p:nvPr/>
                            </p:nvSpPr>
                            <p:spPr bwMode="auto">
                              <a:xfrm>
                                <a:off x="3151" y="3647"/>
                                <a:ext cx="74" cy="28"/>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64" name="Freeform 56"/>
                              <p:cNvSpPr>
                                <a:spLocks/>
                              </p:cNvSpPr>
                              <p:nvPr/>
                            </p:nvSpPr>
                            <p:spPr bwMode="auto">
                              <a:xfrm>
                                <a:off x="3159" y="3671"/>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65" name="Freeform 57"/>
                              <p:cNvSpPr>
                                <a:spLocks/>
                              </p:cNvSpPr>
                              <p:nvPr/>
                            </p:nvSpPr>
                            <p:spPr bwMode="auto">
                              <a:xfrm>
                                <a:off x="3148" y="3649"/>
                                <a:ext cx="18" cy="33"/>
                              </a:xfrm>
                              <a:custGeom>
                                <a:avLst/>
                                <a:gdLst>
                                  <a:gd name="T0" fmla="*/ 17 w 18"/>
                                  <a:gd name="T1" fmla="*/ 25 h 33"/>
                                  <a:gd name="T2" fmla="*/ 12 w 18"/>
                                  <a:gd name="T3" fmla="*/ 32 h 33"/>
                                  <a:gd name="T4" fmla="*/ 0 w 18"/>
                                  <a:gd name="T5" fmla="*/ 7 h 33"/>
                                  <a:gd name="T6" fmla="*/ 4 w 18"/>
                                  <a:gd name="T7" fmla="*/ 0 h 33"/>
                                  <a:gd name="T8" fmla="*/ 17 w 18"/>
                                  <a:gd name="T9" fmla="*/ 25 h 33"/>
                                </a:gdLst>
                                <a:ahLst/>
                                <a:cxnLst>
                                  <a:cxn ang="0">
                                    <a:pos x="T0" y="T1"/>
                                  </a:cxn>
                                  <a:cxn ang="0">
                                    <a:pos x="T2" y="T3"/>
                                  </a:cxn>
                                  <a:cxn ang="0">
                                    <a:pos x="T4" y="T5"/>
                                  </a:cxn>
                                  <a:cxn ang="0">
                                    <a:pos x="T6" y="T7"/>
                                  </a:cxn>
                                  <a:cxn ang="0">
                                    <a:pos x="T8" y="T9"/>
                                  </a:cxn>
                                </a:cxnLst>
                                <a:rect l="0" t="0" r="r" b="b"/>
                                <a:pathLst>
                                  <a:path w="18" h="33">
                                    <a:moveTo>
                                      <a:pt x="17" y="25"/>
                                    </a:moveTo>
                                    <a:lnTo>
                                      <a:pt x="12" y="32"/>
                                    </a:lnTo>
                                    <a:lnTo>
                                      <a:pt x="0" y="7"/>
                                    </a:lnTo>
                                    <a:lnTo>
                                      <a:pt x="4" y="0"/>
                                    </a:lnTo>
                                    <a:lnTo>
                                      <a:pt x="17"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466" name="Freeform 58"/>
                            <p:cNvSpPr>
                              <a:spLocks/>
                            </p:cNvSpPr>
                            <p:nvPr/>
                          </p:nvSpPr>
                          <p:spPr bwMode="auto">
                            <a:xfrm>
                              <a:off x="3200" y="3648"/>
                              <a:ext cx="14" cy="24"/>
                            </a:xfrm>
                            <a:custGeom>
                              <a:avLst/>
                              <a:gdLst>
                                <a:gd name="T0" fmla="*/ 0 w 13"/>
                                <a:gd name="T1" fmla="*/ 0 h 24"/>
                                <a:gd name="T2" fmla="*/ 12 w 13"/>
                                <a:gd name="T3" fmla="*/ 23 h 24"/>
                              </a:gdLst>
                              <a:ahLst/>
                              <a:cxnLst>
                                <a:cxn ang="0">
                                  <a:pos x="T0" y="T1"/>
                                </a:cxn>
                                <a:cxn ang="0">
                                  <a:pos x="T2" y="T3"/>
                                </a:cxn>
                              </a:cxnLst>
                              <a:rect l="0" t="0" r="r" b="b"/>
                              <a:pathLst>
                                <a:path w="13" h="24">
                                  <a:moveTo>
                                    <a:pt x="0" y="0"/>
                                  </a:moveTo>
                                  <a:lnTo>
                                    <a:pt x="12"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67" name="Oval 59"/>
                            <p:cNvSpPr>
                              <a:spLocks noChangeArrowheads="1"/>
                            </p:cNvSpPr>
                            <p:nvPr/>
                          </p:nvSpPr>
                          <p:spPr bwMode="auto">
                            <a:xfrm>
                              <a:off x="3208" y="3653"/>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468" name="Oval 60"/>
                            <p:cNvSpPr>
                              <a:spLocks noChangeArrowheads="1"/>
                            </p:cNvSpPr>
                            <p:nvPr/>
                          </p:nvSpPr>
                          <p:spPr bwMode="auto">
                            <a:xfrm>
                              <a:off x="3215" y="3661"/>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5789" name="Group 61"/>
                          <p:cNvGrpSpPr>
                            <a:grpSpLocks/>
                          </p:cNvGrpSpPr>
                          <p:nvPr/>
                        </p:nvGrpSpPr>
                        <p:grpSpPr bwMode="auto">
                          <a:xfrm>
                            <a:off x="3163" y="3678"/>
                            <a:ext cx="78" cy="36"/>
                            <a:chOff x="3163" y="3678"/>
                            <a:chExt cx="78" cy="36"/>
                          </a:xfrm>
                        </p:grpSpPr>
                        <p:grpSp>
                          <p:nvGrpSpPr>
                            <p:cNvPr id="25830" name="Group 62"/>
                            <p:cNvGrpSpPr>
                              <a:grpSpLocks/>
                            </p:cNvGrpSpPr>
                            <p:nvPr/>
                          </p:nvGrpSpPr>
                          <p:grpSpPr bwMode="auto">
                            <a:xfrm>
                              <a:off x="3163" y="3678"/>
                              <a:ext cx="78" cy="36"/>
                              <a:chOff x="3163" y="3678"/>
                              <a:chExt cx="78" cy="36"/>
                            </a:xfrm>
                          </p:grpSpPr>
                          <p:sp>
                            <p:nvSpPr>
                              <p:cNvPr id="145471" name="Freeform 63"/>
                              <p:cNvSpPr>
                                <a:spLocks/>
                              </p:cNvSpPr>
                              <p:nvPr/>
                            </p:nvSpPr>
                            <p:spPr bwMode="auto">
                              <a:xfrm>
                                <a:off x="3167" y="3678"/>
                                <a:ext cx="74" cy="29"/>
                              </a:xfrm>
                              <a:custGeom>
                                <a:avLst/>
                                <a:gdLst>
                                  <a:gd name="T0" fmla="*/ 73 w 74"/>
                                  <a:gd name="T1" fmla="*/ 25 h 29"/>
                                  <a:gd name="T2" fmla="*/ 13 w 74"/>
                                  <a:gd name="T3" fmla="*/ 28 h 29"/>
                                  <a:gd name="T4" fmla="*/ 0 w 74"/>
                                  <a:gd name="T5" fmla="*/ 3 h 29"/>
                                  <a:gd name="T6" fmla="*/ 61 w 74"/>
                                  <a:gd name="T7" fmla="*/ 0 h 29"/>
                                  <a:gd name="T8" fmla="*/ 73 w 74"/>
                                  <a:gd name="T9" fmla="*/ 25 h 29"/>
                                </a:gdLst>
                                <a:ahLst/>
                                <a:cxnLst>
                                  <a:cxn ang="0">
                                    <a:pos x="T0" y="T1"/>
                                  </a:cxn>
                                  <a:cxn ang="0">
                                    <a:pos x="T2" y="T3"/>
                                  </a:cxn>
                                  <a:cxn ang="0">
                                    <a:pos x="T4" y="T5"/>
                                  </a:cxn>
                                  <a:cxn ang="0">
                                    <a:pos x="T6" y="T7"/>
                                  </a:cxn>
                                  <a:cxn ang="0">
                                    <a:pos x="T8" y="T9"/>
                                  </a:cxn>
                                </a:cxnLst>
                                <a:rect l="0" t="0" r="r" b="b"/>
                                <a:pathLst>
                                  <a:path w="74" h="29">
                                    <a:moveTo>
                                      <a:pt x="73" y="25"/>
                                    </a:moveTo>
                                    <a:lnTo>
                                      <a:pt x="13" y="28"/>
                                    </a:lnTo>
                                    <a:lnTo>
                                      <a:pt x="0" y="3"/>
                                    </a:lnTo>
                                    <a:lnTo>
                                      <a:pt x="61" y="0"/>
                                    </a:lnTo>
                                    <a:lnTo>
                                      <a:pt x="73" y="25"/>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72" name="Freeform 64"/>
                              <p:cNvSpPr>
                                <a:spLocks/>
                              </p:cNvSpPr>
                              <p:nvPr/>
                            </p:nvSpPr>
                            <p:spPr bwMode="auto">
                              <a:xfrm>
                                <a:off x="3175" y="3703"/>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73" name="Freeform 65"/>
                              <p:cNvSpPr>
                                <a:spLocks/>
                              </p:cNvSpPr>
                              <p:nvPr/>
                            </p:nvSpPr>
                            <p:spPr bwMode="auto">
                              <a:xfrm>
                                <a:off x="3163" y="3681"/>
                                <a:ext cx="18" cy="33"/>
                              </a:xfrm>
                              <a:custGeom>
                                <a:avLst/>
                                <a:gdLst>
                                  <a:gd name="T0" fmla="*/ 17 w 18"/>
                                  <a:gd name="T1" fmla="*/ 25 h 33"/>
                                  <a:gd name="T2" fmla="*/ 12 w 18"/>
                                  <a:gd name="T3" fmla="*/ 32 h 33"/>
                                  <a:gd name="T4" fmla="*/ 0 w 18"/>
                                  <a:gd name="T5" fmla="*/ 7 h 33"/>
                                  <a:gd name="T6" fmla="*/ 4 w 18"/>
                                  <a:gd name="T7" fmla="*/ 0 h 33"/>
                                  <a:gd name="T8" fmla="*/ 17 w 18"/>
                                  <a:gd name="T9" fmla="*/ 25 h 33"/>
                                </a:gdLst>
                                <a:ahLst/>
                                <a:cxnLst>
                                  <a:cxn ang="0">
                                    <a:pos x="T0" y="T1"/>
                                  </a:cxn>
                                  <a:cxn ang="0">
                                    <a:pos x="T2" y="T3"/>
                                  </a:cxn>
                                  <a:cxn ang="0">
                                    <a:pos x="T4" y="T5"/>
                                  </a:cxn>
                                  <a:cxn ang="0">
                                    <a:pos x="T6" y="T7"/>
                                  </a:cxn>
                                  <a:cxn ang="0">
                                    <a:pos x="T8" y="T9"/>
                                  </a:cxn>
                                </a:cxnLst>
                                <a:rect l="0" t="0" r="r" b="b"/>
                                <a:pathLst>
                                  <a:path w="18" h="33">
                                    <a:moveTo>
                                      <a:pt x="17" y="25"/>
                                    </a:moveTo>
                                    <a:lnTo>
                                      <a:pt x="12" y="32"/>
                                    </a:lnTo>
                                    <a:lnTo>
                                      <a:pt x="0" y="7"/>
                                    </a:lnTo>
                                    <a:lnTo>
                                      <a:pt x="4" y="0"/>
                                    </a:lnTo>
                                    <a:lnTo>
                                      <a:pt x="17"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474" name="Freeform 66"/>
                            <p:cNvSpPr>
                              <a:spLocks/>
                            </p:cNvSpPr>
                            <p:nvPr/>
                          </p:nvSpPr>
                          <p:spPr bwMode="auto">
                            <a:xfrm>
                              <a:off x="3215" y="3679"/>
                              <a:ext cx="14"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75" name="Oval 67"/>
                            <p:cNvSpPr>
                              <a:spLocks noChangeArrowheads="1"/>
                            </p:cNvSpPr>
                            <p:nvPr/>
                          </p:nvSpPr>
                          <p:spPr bwMode="auto">
                            <a:xfrm>
                              <a:off x="3224" y="3684"/>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476" name="Oval 68"/>
                            <p:cNvSpPr>
                              <a:spLocks noChangeArrowheads="1"/>
                            </p:cNvSpPr>
                            <p:nvPr/>
                          </p:nvSpPr>
                          <p:spPr bwMode="auto">
                            <a:xfrm>
                              <a:off x="3231" y="3693"/>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5790" name="Group 69"/>
                          <p:cNvGrpSpPr>
                            <a:grpSpLocks/>
                          </p:cNvGrpSpPr>
                          <p:nvPr/>
                        </p:nvGrpSpPr>
                        <p:grpSpPr bwMode="auto">
                          <a:xfrm>
                            <a:off x="3177" y="3709"/>
                            <a:ext cx="79" cy="35"/>
                            <a:chOff x="3177" y="3709"/>
                            <a:chExt cx="79" cy="35"/>
                          </a:xfrm>
                        </p:grpSpPr>
                        <p:grpSp>
                          <p:nvGrpSpPr>
                            <p:cNvPr id="25823" name="Group 70"/>
                            <p:cNvGrpSpPr>
                              <a:grpSpLocks/>
                            </p:cNvGrpSpPr>
                            <p:nvPr/>
                          </p:nvGrpSpPr>
                          <p:grpSpPr bwMode="auto">
                            <a:xfrm>
                              <a:off x="3177" y="3709"/>
                              <a:ext cx="79" cy="35"/>
                              <a:chOff x="3177" y="3709"/>
                              <a:chExt cx="79" cy="35"/>
                            </a:xfrm>
                          </p:grpSpPr>
                          <p:sp>
                            <p:nvSpPr>
                              <p:cNvPr id="145479" name="Freeform 71"/>
                              <p:cNvSpPr>
                                <a:spLocks/>
                              </p:cNvSpPr>
                              <p:nvPr/>
                            </p:nvSpPr>
                            <p:spPr bwMode="auto">
                              <a:xfrm>
                                <a:off x="3180" y="3709"/>
                                <a:ext cx="75" cy="29"/>
                              </a:xfrm>
                              <a:custGeom>
                                <a:avLst/>
                                <a:gdLst>
                                  <a:gd name="T0" fmla="*/ 74 w 75"/>
                                  <a:gd name="T1" fmla="*/ 24 h 28"/>
                                  <a:gd name="T2" fmla="*/ 13 w 75"/>
                                  <a:gd name="T3" fmla="*/ 27 h 28"/>
                                  <a:gd name="T4" fmla="*/ 0 w 75"/>
                                  <a:gd name="T5" fmla="*/ 3 h 28"/>
                                  <a:gd name="T6" fmla="*/ 61 w 75"/>
                                  <a:gd name="T7" fmla="*/ 0 h 28"/>
                                  <a:gd name="T8" fmla="*/ 74 w 75"/>
                                  <a:gd name="T9" fmla="*/ 24 h 28"/>
                                </a:gdLst>
                                <a:ahLst/>
                                <a:cxnLst>
                                  <a:cxn ang="0">
                                    <a:pos x="T0" y="T1"/>
                                  </a:cxn>
                                  <a:cxn ang="0">
                                    <a:pos x="T2" y="T3"/>
                                  </a:cxn>
                                  <a:cxn ang="0">
                                    <a:pos x="T4" y="T5"/>
                                  </a:cxn>
                                  <a:cxn ang="0">
                                    <a:pos x="T6" y="T7"/>
                                  </a:cxn>
                                  <a:cxn ang="0">
                                    <a:pos x="T8" y="T9"/>
                                  </a:cxn>
                                </a:cxnLst>
                                <a:rect l="0" t="0" r="r" b="b"/>
                                <a:pathLst>
                                  <a:path w="75" h="28">
                                    <a:moveTo>
                                      <a:pt x="74" y="24"/>
                                    </a:moveTo>
                                    <a:lnTo>
                                      <a:pt x="13" y="27"/>
                                    </a:lnTo>
                                    <a:lnTo>
                                      <a:pt x="0" y="3"/>
                                    </a:lnTo>
                                    <a:lnTo>
                                      <a:pt x="61" y="0"/>
                                    </a:lnTo>
                                    <a:lnTo>
                                      <a:pt x="74"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80" name="Freeform 72"/>
                              <p:cNvSpPr>
                                <a:spLocks/>
                              </p:cNvSpPr>
                              <p:nvPr/>
                            </p:nvSpPr>
                            <p:spPr bwMode="auto">
                              <a:xfrm>
                                <a:off x="3189" y="3733"/>
                                <a:ext cx="67" cy="12"/>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81" name="Freeform 73"/>
                              <p:cNvSpPr>
                                <a:spLocks/>
                              </p:cNvSpPr>
                              <p:nvPr/>
                            </p:nvSpPr>
                            <p:spPr bwMode="auto">
                              <a:xfrm>
                                <a:off x="3176" y="3712"/>
                                <a:ext cx="18" cy="33"/>
                              </a:xfrm>
                              <a:custGeom>
                                <a:avLst/>
                                <a:gdLst>
                                  <a:gd name="T0" fmla="*/ 17 w 18"/>
                                  <a:gd name="T1" fmla="*/ 24 h 32"/>
                                  <a:gd name="T2" fmla="*/ 13 w 18"/>
                                  <a:gd name="T3" fmla="*/ 31 h 32"/>
                                  <a:gd name="T4" fmla="*/ 0 w 18"/>
                                  <a:gd name="T5" fmla="*/ 7 h 32"/>
                                  <a:gd name="T6" fmla="*/ 4 w 18"/>
                                  <a:gd name="T7" fmla="*/ 0 h 32"/>
                                  <a:gd name="T8" fmla="*/ 17 w 18"/>
                                  <a:gd name="T9" fmla="*/ 24 h 32"/>
                                </a:gdLst>
                                <a:ahLst/>
                                <a:cxnLst>
                                  <a:cxn ang="0">
                                    <a:pos x="T0" y="T1"/>
                                  </a:cxn>
                                  <a:cxn ang="0">
                                    <a:pos x="T2" y="T3"/>
                                  </a:cxn>
                                  <a:cxn ang="0">
                                    <a:pos x="T4" y="T5"/>
                                  </a:cxn>
                                  <a:cxn ang="0">
                                    <a:pos x="T6" y="T7"/>
                                  </a:cxn>
                                  <a:cxn ang="0">
                                    <a:pos x="T8" y="T9"/>
                                  </a:cxn>
                                </a:cxnLst>
                                <a:rect l="0" t="0" r="r" b="b"/>
                                <a:pathLst>
                                  <a:path w="18" h="32">
                                    <a:moveTo>
                                      <a:pt x="17" y="24"/>
                                    </a:moveTo>
                                    <a:lnTo>
                                      <a:pt x="13" y="31"/>
                                    </a:lnTo>
                                    <a:lnTo>
                                      <a:pt x="0" y="7"/>
                                    </a:lnTo>
                                    <a:lnTo>
                                      <a:pt x="4" y="0"/>
                                    </a:lnTo>
                                    <a:lnTo>
                                      <a:pt x="17" y="24"/>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482" name="Freeform 74"/>
                            <p:cNvSpPr>
                              <a:spLocks/>
                            </p:cNvSpPr>
                            <p:nvPr/>
                          </p:nvSpPr>
                          <p:spPr bwMode="auto">
                            <a:xfrm>
                              <a:off x="3229" y="3710"/>
                              <a:ext cx="13" cy="24"/>
                            </a:xfrm>
                            <a:custGeom>
                              <a:avLst/>
                              <a:gdLst>
                                <a:gd name="T0" fmla="*/ 0 w 13"/>
                                <a:gd name="T1" fmla="*/ 0 h 24"/>
                                <a:gd name="T2" fmla="*/ 12 w 13"/>
                                <a:gd name="T3" fmla="*/ 23 h 24"/>
                              </a:gdLst>
                              <a:ahLst/>
                              <a:cxnLst>
                                <a:cxn ang="0">
                                  <a:pos x="T0" y="T1"/>
                                </a:cxn>
                                <a:cxn ang="0">
                                  <a:pos x="T2" y="T3"/>
                                </a:cxn>
                              </a:cxnLst>
                              <a:rect l="0" t="0" r="r" b="b"/>
                              <a:pathLst>
                                <a:path w="13" h="24">
                                  <a:moveTo>
                                    <a:pt x="0" y="0"/>
                                  </a:moveTo>
                                  <a:lnTo>
                                    <a:pt x="12"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83" name="Oval 75"/>
                            <p:cNvSpPr>
                              <a:spLocks noChangeArrowheads="1"/>
                            </p:cNvSpPr>
                            <p:nvPr/>
                          </p:nvSpPr>
                          <p:spPr bwMode="auto">
                            <a:xfrm>
                              <a:off x="3238" y="3714"/>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484" name="Oval 76"/>
                            <p:cNvSpPr>
                              <a:spLocks noChangeArrowheads="1"/>
                            </p:cNvSpPr>
                            <p:nvPr/>
                          </p:nvSpPr>
                          <p:spPr bwMode="auto">
                            <a:xfrm>
                              <a:off x="3244" y="3725"/>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5791" name="Group 77"/>
                          <p:cNvGrpSpPr>
                            <a:grpSpLocks/>
                          </p:cNvGrpSpPr>
                          <p:nvPr/>
                        </p:nvGrpSpPr>
                        <p:grpSpPr bwMode="auto">
                          <a:xfrm>
                            <a:off x="3191" y="3740"/>
                            <a:ext cx="79" cy="35"/>
                            <a:chOff x="3191" y="3740"/>
                            <a:chExt cx="79" cy="35"/>
                          </a:xfrm>
                        </p:grpSpPr>
                        <p:grpSp>
                          <p:nvGrpSpPr>
                            <p:cNvPr id="25816" name="Group 78"/>
                            <p:cNvGrpSpPr>
                              <a:grpSpLocks/>
                            </p:cNvGrpSpPr>
                            <p:nvPr/>
                          </p:nvGrpSpPr>
                          <p:grpSpPr bwMode="auto">
                            <a:xfrm>
                              <a:off x="3191" y="3740"/>
                              <a:ext cx="79" cy="35"/>
                              <a:chOff x="3191" y="3740"/>
                              <a:chExt cx="79" cy="35"/>
                            </a:xfrm>
                          </p:grpSpPr>
                          <p:sp>
                            <p:nvSpPr>
                              <p:cNvPr id="145487" name="Freeform 79"/>
                              <p:cNvSpPr>
                                <a:spLocks/>
                              </p:cNvSpPr>
                              <p:nvPr/>
                            </p:nvSpPr>
                            <p:spPr bwMode="auto">
                              <a:xfrm>
                                <a:off x="3196" y="3740"/>
                                <a:ext cx="74" cy="29"/>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88" name="Freeform 80"/>
                              <p:cNvSpPr>
                                <a:spLocks/>
                              </p:cNvSpPr>
                              <p:nvPr/>
                            </p:nvSpPr>
                            <p:spPr bwMode="auto">
                              <a:xfrm>
                                <a:off x="3203" y="3764"/>
                                <a:ext cx="67" cy="12"/>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89" name="Freeform 81"/>
                              <p:cNvSpPr>
                                <a:spLocks/>
                              </p:cNvSpPr>
                              <p:nvPr/>
                            </p:nvSpPr>
                            <p:spPr bwMode="auto">
                              <a:xfrm>
                                <a:off x="3191" y="3741"/>
                                <a:ext cx="19" cy="34"/>
                              </a:xfrm>
                              <a:custGeom>
                                <a:avLst/>
                                <a:gdLst>
                                  <a:gd name="T0" fmla="*/ 18 w 19"/>
                                  <a:gd name="T1" fmla="*/ 25 h 33"/>
                                  <a:gd name="T2" fmla="*/ 13 w 19"/>
                                  <a:gd name="T3" fmla="*/ 32 h 33"/>
                                  <a:gd name="T4" fmla="*/ 0 w 19"/>
                                  <a:gd name="T5" fmla="*/ 7 h 33"/>
                                  <a:gd name="T6" fmla="*/ 5 w 19"/>
                                  <a:gd name="T7" fmla="*/ 0 h 33"/>
                                  <a:gd name="T8" fmla="*/ 18 w 19"/>
                                  <a:gd name="T9" fmla="*/ 25 h 33"/>
                                </a:gdLst>
                                <a:ahLst/>
                                <a:cxnLst>
                                  <a:cxn ang="0">
                                    <a:pos x="T0" y="T1"/>
                                  </a:cxn>
                                  <a:cxn ang="0">
                                    <a:pos x="T2" y="T3"/>
                                  </a:cxn>
                                  <a:cxn ang="0">
                                    <a:pos x="T4" y="T5"/>
                                  </a:cxn>
                                  <a:cxn ang="0">
                                    <a:pos x="T6" y="T7"/>
                                  </a:cxn>
                                  <a:cxn ang="0">
                                    <a:pos x="T8" y="T9"/>
                                  </a:cxn>
                                </a:cxnLst>
                                <a:rect l="0" t="0" r="r" b="b"/>
                                <a:pathLst>
                                  <a:path w="19" h="33">
                                    <a:moveTo>
                                      <a:pt x="18" y="25"/>
                                    </a:moveTo>
                                    <a:lnTo>
                                      <a:pt x="13" y="32"/>
                                    </a:lnTo>
                                    <a:lnTo>
                                      <a:pt x="0" y="7"/>
                                    </a:lnTo>
                                    <a:lnTo>
                                      <a:pt x="5" y="0"/>
                                    </a:lnTo>
                                    <a:lnTo>
                                      <a:pt x="18"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490" name="Freeform 82"/>
                            <p:cNvSpPr>
                              <a:spLocks/>
                            </p:cNvSpPr>
                            <p:nvPr/>
                          </p:nvSpPr>
                          <p:spPr bwMode="auto">
                            <a:xfrm>
                              <a:off x="3243" y="3740"/>
                              <a:ext cx="13"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91" name="Oval 83"/>
                            <p:cNvSpPr>
                              <a:spLocks noChangeArrowheads="1"/>
                            </p:cNvSpPr>
                            <p:nvPr/>
                          </p:nvSpPr>
                          <p:spPr bwMode="auto">
                            <a:xfrm>
                              <a:off x="3253" y="3745"/>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492" name="Oval 84"/>
                            <p:cNvSpPr>
                              <a:spLocks noChangeArrowheads="1"/>
                            </p:cNvSpPr>
                            <p:nvPr/>
                          </p:nvSpPr>
                          <p:spPr bwMode="auto">
                            <a:xfrm>
                              <a:off x="3259" y="3755"/>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5792" name="Group 85"/>
                          <p:cNvGrpSpPr>
                            <a:grpSpLocks/>
                          </p:cNvGrpSpPr>
                          <p:nvPr/>
                        </p:nvGrpSpPr>
                        <p:grpSpPr bwMode="auto">
                          <a:xfrm>
                            <a:off x="3206" y="3771"/>
                            <a:ext cx="78" cy="35"/>
                            <a:chOff x="3206" y="3771"/>
                            <a:chExt cx="78" cy="35"/>
                          </a:xfrm>
                        </p:grpSpPr>
                        <p:grpSp>
                          <p:nvGrpSpPr>
                            <p:cNvPr id="25809" name="Group 86"/>
                            <p:cNvGrpSpPr>
                              <a:grpSpLocks/>
                            </p:cNvGrpSpPr>
                            <p:nvPr/>
                          </p:nvGrpSpPr>
                          <p:grpSpPr bwMode="auto">
                            <a:xfrm>
                              <a:off x="3206" y="3771"/>
                              <a:ext cx="78" cy="35"/>
                              <a:chOff x="3206" y="3771"/>
                              <a:chExt cx="78" cy="35"/>
                            </a:xfrm>
                          </p:grpSpPr>
                          <p:sp>
                            <p:nvSpPr>
                              <p:cNvPr id="145495" name="Freeform 87"/>
                              <p:cNvSpPr>
                                <a:spLocks/>
                              </p:cNvSpPr>
                              <p:nvPr/>
                            </p:nvSpPr>
                            <p:spPr bwMode="auto">
                              <a:xfrm>
                                <a:off x="3209" y="3771"/>
                                <a:ext cx="74" cy="28"/>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96" name="Freeform 88"/>
                              <p:cNvSpPr>
                                <a:spLocks/>
                              </p:cNvSpPr>
                              <p:nvPr/>
                            </p:nvSpPr>
                            <p:spPr bwMode="auto">
                              <a:xfrm>
                                <a:off x="3217" y="3797"/>
                                <a:ext cx="67" cy="10"/>
                              </a:xfrm>
                              <a:custGeom>
                                <a:avLst/>
                                <a:gdLst>
                                  <a:gd name="T0" fmla="*/ 65 w 66"/>
                                  <a:gd name="T1" fmla="*/ 0 h 10"/>
                                  <a:gd name="T2" fmla="*/ 60 w 66"/>
                                  <a:gd name="T3" fmla="*/ 6 h 10"/>
                                  <a:gd name="T4" fmla="*/ 0 w 66"/>
                                  <a:gd name="T5" fmla="*/ 9 h 10"/>
                                  <a:gd name="T6" fmla="*/ 5 w 66"/>
                                  <a:gd name="T7" fmla="*/ 2 h 10"/>
                                  <a:gd name="T8" fmla="*/ 65 w 66"/>
                                  <a:gd name="T9" fmla="*/ 0 h 10"/>
                                </a:gdLst>
                                <a:ahLst/>
                                <a:cxnLst>
                                  <a:cxn ang="0">
                                    <a:pos x="T0" y="T1"/>
                                  </a:cxn>
                                  <a:cxn ang="0">
                                    <a:pos x="T2" y="T3"/>
                                  </a:cxn>
                                  <a:cxn ang="0">
                                    <a:pos x="T4" y="T5"/>
                                  </a:cxn>
                                  <a:cxn ang="0">
                                    <a:pos x="T6" y="T7"/>
                                  </a:cxn>
                                  <a:cxn ang="0">
                                    <a:pos x="T8" y="T9"/>
                                  </a:cxn>
                                </a:cxnLst>
                                <a:rect l="0" t="0" r="r" b="b"/>
                                <a:pathLst>
                                  <a:path w="66" h="10">
                                    <a:moveTo>
                                      <a:pt x="65" y="0"/>
                                    </a:moveTo>
                                    <a:lnTo>
                                      <a:pt x="60" y="6"/>
                                    </a:lnTo>
                                    <a:lnTo>
                                      <a:pt x="0" y="9"/>
                                    </a:lnTo>
                                    <a:lnTo>
                                      <a:pt x="5" y="2"/>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97" name="Freeform 89"/>
                              <p:cNvSpPr>
                                <a:spLocks/>
                              </p:cNvSpPr>
                              <p:nvPr/>
                            </p:nvSpPr>
                            <p:spPr bwMode="auto">
                              <a:xfrm>
                                <a:off x="3205" y="3774"/>
                                <a:ext cx="18" cy="32"/>
                              </a:xfrm>
                              <a:custGeom>
                                <a:avLst/>
                                <a:gdLst>
                                  <a:gd name="T0" fmla="*/ 17 w 18"/>
                                  <a:gd name="T1" fmla="*/ 24 h 32"/>
                                  <a:gd name="T2" fmla="*/ 13 w 18"/>
                                  <a:gd name="T3" fmla="*/ 31 h 32"/>
                                  <a:gd name="T4" fmla="*/ 0 w 18"/>
                                  <a:gd name="T5" fmla="*/ 7 h 32"/>
                                  <a:gd name="T6" fmla="*/ 4 w 18"/>
                                  <a:gd name="T7" fmla="*/ 0 h 32"/>
                                  <a:gd name="T8" fmla="*/ 17 w 18"/>
                                  <a:gd name="T9" fmla="*/ 24 h 32"/>
                                </a:gdLst>
                                <a:ahLst/>
                                <a:cxnLst>
                                  <a:cxn ang="0">
                                    <a:pos x="T0" y="T1"/>
                                  </a:cxn>
                                  <a:cxn ang="0">
                                    <a:pos x="T2" y="T3"/>
                                  </a:cxn>
                                  <a:cxn ang="0">
                                    <a:pos x="T4" y="T5"/>
                                  </a:cxn>
                                  <a:cxn ang="0">
                                    <a:pos x="T6" y="T7"/>
                                  </a:cxn>
                                  <a:cxn ang="0">
                                    <a:pos x="T8" y="T9"/>
                                  </a:cxn>
                                </a:cxnLst>
                                <a:rect l="0" t="0" r="r" b="b"/>
                                <a:pathLst>
                                  <a:path w="18" h="32">
                                    <a:moveTo>
                                      <a:pt x="17" y="24"/>
                                    </a:moveTo>
                                    <a:lnTo>
                                      <a:pt x="13" y="31"/>
                                    </a:lnTo>
                                    <a:lnTo>
                                      <a:pt x="0" y="7"/>
                                    </a:lnTo>
                                    <a:lnTo>
                                      <a:pt x="4" y="0"/>
                                    </a:lnTo>
                                    <a:lnTo>
                                      <a:pt x="17" y="24"/>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498" name="Freeform 90"/>
                            <p:cNvSpPr>
                              <a:spLocks/>
                            </p:cNvSpPr>
                            <p:nvPr/>
                          </p:nvSpPr>
                          <p:spPr bwMode="auto">
                            <a:xfrm>
                              <a:off x="3257" y="3772"/>
                              <a:ext cx="14" cy="25"/>
                            </a:xfrm>
                            <a:custGeom>
                              <a:avLst/>
                              <a:gdLst>
                                <a:gd name="T0" fmla="*/ 0 w 14"/>
                                <a:gd name="T1" fmla="*/ 0 h 25"/>
                                <a:gd name="T2" fmla="*/ 13 w 14"/>
                                <a:gd name="T3" fmla="*/ 24 h 25"/>
                              </a:gdLst>
                              <a:ahLst/>
                              <a:cxnLst>
                                <a:cxn ang="0">
                                  <a:pos x="T0" y="T1"/>
                                </a:cxn>
                                <a:cxn ang="0">
                                  <a:pos x="T2" y="T3"/>
                                </a:cxn>
                              </a:cxnLst>
                              <a:rect l="0" t="0" r="r" b="b"/>
                              <a:pathLst>
                                <a:path w="14" h="25">
                                  <a:moveTo>
                                    <a:pt x="0" y="0"/>
                                  </a:moveTo>
                                  <a:lnTo>
                                    <a:pt x="13"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499" name="Oval 91"/>
                            <p:cNvSpPr>
                              <a:spLocks noChangeArrowheads="1"/>
                            </p:cNvSpPr>
                            <p:nvPr/>
                          </p:nvSpPr>
                          <p:spPr bwMode="auto">
                            <a:xfrm>
                              <a:off x="3266" y="3777"/>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500" name="Oval 92"/>
                            <p:cNvSpPr>
                              <a:spLocks noChangeArrowheads="1"/>
                            </p:cNvSpPr>
                            <p:nvPr/>
                          </p:nvSpPr>
                          <p:spPr bwMode="auto">
                            <a:xfrm>
                              <a:off x="3272" y="3787"/>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5793" name="Group 93"/>
                          <p:cNvGrpSpPr>
                            <a:grpSpLocks/>
                          </p:cNvGrpSpPr>
                          <p:nvPr/>
                        </p:nvGrpSpPr>
                        <p:grpSpPr bwMode="auto">
                          <a:xfrm>
                            <a:off x="3221" y="3802"/>
                            <a:ext cx="78" cy="35"/>
                            <a:chOff x="3221" y="3802"/>
                            <a:chExt cx="78" cy="35"/>
                          </a:xfrm>
                        </p:grpSpPr>
                        <p:grpSp>
                          <p:nvGrpSpPr>
                            <p:cNvPr id="25802" name="Group 94"/>
                            <p:cNvGrpSpPr>
                              <a:grpSpLocks/>
                            </p:cNvGrpSpPr>
                            <p:nvPr/>
                          </p:nvGrpSpPr>
                          <p:grpSpPr bwMode="auto">
                            <a:xfrm>
                              <a:off x="3221" y="3802"/>
                              <a:ext cx="78" cy="35"/>
                              <a:chOff x="3221" y="3802"/>
                              <a:chExt cx="78" cy="35"/>
                            </a:xfrm>
                          </p:grpSpPr>
                          <p:sp>
                            <p:nvSpPr>
                              <p:cNvPr id="145503" name="Freeform 95"/>
                              <p:cNvSpPr>
                                <a:spLocks/>
                              </p:cNvSpPr>
                              <p:nvPr/>
                            </p:nvSpPr>
                            <p:spPr bwMode="auto">
                              <a:xfrm>
                                <a:off x="3225" y="3802"/>
                                <a:ext cx="74" cy="28"/>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04" name="Freeform 96"/>
                              <p:cNvSpPr>
                                <a:spLocks/>
                              </p:cNvSpPr>
                              <p:nvPr/>
                            </p:nvSpPr>
                            <p:spPr bwMode="auto">
                              <a:xfrm>
                                <a:off x="3232" y="3827"/>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05" name="Freeform 97"/>
                              <p:cNvSpPr>
                                <a:spLocks/>
                              </p:cNvSpPr>
                              <p:nvPr/>
                            </p:nvSpPr>
                            <p:spPr bwMode="auto">
                              <a:xfrm>
                                <a:off x="3221" y="3804"/>
                                <a:ext cx="18" cy="33"/>
                              </a:xfrm>
                              <a:custGeom>
                                <a:avLst/>
                                <a:gdLst>
                                  <a:gd name="T0" fmla="*/ 17 w 18"/>
                                  <a:gd name="T1" fmla="*/ 25 h 33"/>
                                  <a:gd name="T2" fmla="*/ 13 w 18"/>
                                  <a:gd name="T3" fmla="*/ 32 h 33"/>
                                  <a:gd name="T4" fmla="*/ 0 w 18"/>
                                  <a:gd name="T5" fmla="*/ 7 h 33"/>
                                  <a:gd name="T6" fmla="*/ 4 w 18"/>
                                  <a:gd name="T7" fmla="*/ 0 h 33"/>
                                  <a:gd name="T8" fmla="*/ 17 w 18"/>
                                  <a:gd name="T9" fmla="*/ 25 h 33"/>
                                </a:gdLst>
                                <a:ahLst/>
                                <a:cxnLst>
                                  <a:cxn ang="0">
                                    <a:pos x="T0" y="T1"/>
                                  </a:cxn>
                                  <a:cxn ang="0">
                                    <a:pos x="T2" y="T3"/>
                                  </a:cxn>
                                  <a:cxn ang="0">
                                    <a:pos x="T4" y="T5"/>
                                  </a:cxn>
                                  <a:cxn ang="0">
                                    <a:pos x="T6" y="T7"/>
                                  </a:cxn>
                                  <a:cxn ang="0">
                                    <a:pos x="T8" y="T9"/>
                                  </a:cxn>
                                </a:cxnLst>
                                <a:rect l="0" t="0" r="r" b="b"/>
                                <a:pathLst>
                                  <a:path w="18" h="33">
                                    <a:moveTo>
                                      <a:pt x="17" y="25"/>
                                    </a:moveTo>
                                    <a:lnTo>
                                      <a:pt x="13" y="32"/>
                                    </a:lnTo>
                                    <a:lnTo>
                                      <a:pt x="0" y="7"/>
                                    </a:lnTo>
                                    <a:lnTo>
                                      <a:pt x="4" y="0"/>
                                    </a:lnTo>
                                    <a:lnTo>
                                      <a:pt x="17"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506" name="Freeform 98"/>
                            <p:cNvSpPr>
                              <a:spLocks/>
                            </p:cNvSpPr>
                            <p:nvPr/>
                          </p:nvSpPr>
                          <p:spPr bwMode="auto">
                            <a:xfrm>
                              <a:off x="3272" y="3803"/>
                              <a:ext cx="14" cy="24"/>
                            </a:xfrm>
                            <a:custGeom>
                              <a:avLst/>
                              <a:gdLst>
                                <a:gd name="T0" fmla="*/ 0 w 14"/>
                                <a:gd name="T1" fmla="*/ 0 h 24"/>
                                <a:gd name="T2" fmla="*/ 13 w 14"/>
                                <a:gd name="T3" fmla="*/ 23 h 24"/>
                              </a:gdLst>
                              <a:ahLst/>
                              <a:cxnLst>
                                <a:cxn ang="0">
                                  <a:pos x="T0" y="T1"/>
                                </a:cxn>
                                <a:cxn ang="0">
                                  <a:pos x="T2" y="T3"/>
                                </a:cxn>
                              </a:cxnLst>
                              <a:rect l="0" t="0" r="r" b="b"/>
                              <a:pathLst>
                                <a:path w="14" h="24">
                                  <a:moveTo>
                                    <a:pt x="0" y="0"/>
                                  </a:moveTo>
                                  <a:lnTo>
                                    <a:pt x="13"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07" name="Oval 99"/>
                            <p:cNvSpPr>
                              <a:spLocks noChangeArrowheads="1"/>
                            </p:cNvSpPr>
                            <p:nvPr/>
                          </p:nvSpPr>
                          <p:spPr bwMode="auto">
                            <a:xfrm>
                              <a:off x="3282" y="3808"/>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508" name="Oval 100"/>
                            <p:cNvSpPr>
                              <a:spLocks noChangeArrowheads="1"/>
                            </p:cNvSpPr>
                            <p:nvPr/>
                          </p:nvSpPr>
                          <p:spPr bwMode="auto">
                            <a:xfrm>
                              <a:off x="3287" y="3817"/>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5794" name="Group 101"/>
                          <p:cNvGrpSpPr>
                            <a:grpSpLocks/>
                          </p:cNvGrpSpPr>
                          <p:nvPr/>
                        </p:nvGrpSpPr>
                        <p:grpSpPr bwMode="auto">
                          <a:xfrm>
                            <a:off x="3235" y="3833"/>
                            <a:ext cx="78" cy="36"/>
                            <a:chOff x="3235" y="3833"/>
                            <a:chExt cx="78" cy="36"/>
                          </a:xfrm>
                        </p:grpSpPr>
                        <p:grpSp>
                          <p:nvGrpSpPr>
                            <p:cNvPr id="25795" name="Group 102"/>
                            <p:cNvGrpSpPr>
                              <a:grpSpLocks/>
                            </p:cNvGrpSpPr>
                            <p:nvPr/>
                          </p:nvGrpSpPr>
                          <p:grpSpPr bwMode="auto">
                            <a:xfrm>
                              <a:off x="3235" y="3833"/>
                              <a:ext cx="78" cy="36"/>
                              <a:chOff x="3235" y="3833"/>
                              <a:chExt cx="78" cy="36"/>
                            </a:xfrm>
                          </p:grpSpPr>
                          <p:sp>
                            <p:nvSpPr>
                              <p:cNvPr id="145511" name="Freeform 103"/>
                              <p:cNvSpPr>
                                <a:spLocks/>
                              </p:cNvSpPr>
                              <p:nvPr/>
                            </p:nvSpPr>
                            <p:spPr bwMode="auto">
                              <a:xfrm>
                                <a:off x="3238" y="3833"/>
                                <a:ext cx="74" cy="29"/>
                              </a:xfrm>
                              <a:custGeom>
                                <a:avLst/>
                                <a:gdLst>
                                  <a:gd name="T0" fmla="*/ 73 w 74"/>
                                  <a:gd name="T1" fmla="*/ 25 h 29"/>
                                  <a:gd name="T2" fmla="*/ 13 w 74"/>
                                  <a:gd name="T3" fmla="*/ 28 h 29"/>
                                  <a:gd name="T4" fmla="*/ 0 w 74"/>
                                  <a:gd name="T5" fmla="*/ 3 h 29"/>
                                  <a:gd name="T6" fmla="*/ 61 w 74"/>
                                  <a:gd name="T7" fmla="*/ 0 h 29"/>
                                  <a:gd name="T8" fmla="*/ 73 w 74"/>
                                  <a:gd name="T9" fmla="*/ 25 h 29"/>
                                </a:gdLst>
                                <a:ahLst/>
                                <a:cxnLst>
                                  <a:cxn ang="0">
                                    <a:pos x="T0" y="T1"/>
                                  </a:cxn>
                                  <a:cxn ang="0">
                                    <a:pos x="T2" y="T3"/>
                                  </a:cxn>
                                  <a:cxn ang="0">
                                    <a:pos x="T4" y="T5"/>
                                  </a:cxn>
                                  <a:cxn ang="0">
                                    <a:pos x="T6" y="T7"/>
                                  </a:cxn>
                                  <a:cxn ang="0">
                                    <a:pos x="T8" y="T9"/>
                                  </a:cxn>
                                </a:cxnLst>
                                <a:rect l="0" t="0" r="r" b="b"/>
                                <a:pathLst>
                                  <a:path w="74" h="29">
                                    <a:moveTo>
                                      <a:pt x="73" y="25"/>
                                    </a:moveTo>
                                    <a:lnTo>
                                      <a:pt x="13" y="28"/>
                                    </a:lnTo>
                                    <a:lnTo>
                                      <a:pt x="0" y="3"/>
                                    </a:lnTo>
                                    <a:lnTo>
                                      <a:pt x="61" y="0"/>
                                    </a:lnTo>
                                    <a:lnTo>
                                      <a:pt x="73" y="25"/>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12" name="Freeform 104"/>
                              <p:cNvSpPr>
                                <a:spLocks/>
                              </p:cNvSpPr>
                              <p:nvPr/>
                            </p:nvSpPr>
                            <p:spPr bwMode="auto">
                              <a:xfrm>
                                <a:off x="3246" y="3858"/>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13" name="Freeform 105"/>
                              <p:cNvSpPr>
                                <a:spLocks/>
                              </p:cNvSpPr>
                              <p:nvPr/>
                            </p:nvSpPr>
                            <p:spPr bwMode="auto">
                              <a:xfrm>
                                <a:off x="3234" y="3836"/>
                                <a:ext cx="18" cy="33"/>
                              </a:xfrm>
                              <a:custGeom>
                                <a:avLst/>
                                <a:gdLst>
                                  <a:gd name="T0" fmla="*/ 17 w 18"/>
                                  <a:gd name="T1" fmla="*/ 25 h 33"/>
                                  <a:gd name="T2" fmla="*/ 12 w 18"/>
                                  <a:gd name="T3" fmla="*/ 32 h 33"/>
                                  <a:gd name="T4" fmla="*/ 0 w 18"/>
                                  <a:gd name="T5" fmla="*/ 7 h 33"/>
                                  <a:gd name="T6" fmla="*/ 4 w 18"/>
                                  <a:gd name="T7" fmla="*/ 0 h 33"/>
                                  <a:gd name="T8" fmla="*/ 17 w 18"/>
                                  <a:gd name="T9" fmla="*/ 25 h 33"/>
                                </a:gdLst>
                                <a:ahLst/>
                                <a:cxnLst>
                                  <a:cxn ang="0">
                                    <a:pos x="T0" y="T1"/>
                                  </a:cxn>
                                  <a:cxn ang="0">
                                    <a:pos x="T2" y="T3"/>
                                  </a:cxn>
                                  <a:cxn ang="0">
                                    <a:pos x="T4" y="T5"/>
                                  </a:cxn>
                                  <a:cxn ang="0">
                                    <a:pos x="T6" y="T7"/>
                                  </a:cxn>
                                  <a:cxn ang="0">
                                    <a:pos x="T8" y="T9"/>
                                  </a:cxn>
                                </a:cxnLst>
                                <a:rect l="0" t="0" r="r" b="b"/>
                                <a:pathLst>
                                  <a:path w="18" h="33">
                                    <a:moveTo>
                                      <a:pt x="17" y="25"/>
                                    </a:moveTo>
                                    <a:lnTo>
                                      <a:pt x="12" y="32"/>
                                    </a:lnTo>
                                    <a:lnTo>
                                      <a:pt x="0" y="7"/>
                                    </a:lnTo>
                                    <a:lnTo>
                                      <a:pt x="4" y="0"/>
                                    </a:lnTo>
                                    <a:lnTo>
                                      <a:pt x="17"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514" name="Freeform 106"/>
                            <p:cNvSpPr>
                              <a:spLocks/>
                            </p:cNvSpPr>
                            <p:nvPr/>
                          </p:nvSpPr>
                          <p:spPr bwMode="auto">
                            <a:xfrm>
                              <a:off x="3286" y="3834"/>
                              <a:ext cx="14"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15" name="Oval 107"/>
                            <p:cNvSpPr>
                              <a:spLocks noChangeArrowheads="1"/>
                            </p:cNvSpPr>
                            <p:nvPr/>
                          </p:nvSpPr>
                          <p:spPr bwMode="auto">
                            <a:xfrm>
                              <a:off x="3295" y="3840"/>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516" name="Oval 108"/>
                            <p:cNvSpPr>
                              <a:spLocks noChangeArrowheads="1"/>
                            </p:cNvSpPr>
                            <p:nvPr/>
                          </p:nvSpPr>
                          <p:spPr bwMode="auto">
                            <a:xfrm>
                              <a:off x="3302" y="3849"/>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grpSp>
                      <p:nvGrpSpPr>
                        <p:cNvPr id="25722" name="Group 109"/>
                        <p:cNvGrpSpPr>
                          <a:grpSpLocks/>
                        </p:cNvGrpSpPr>
                        <p:nvPr/>
                      </p:nvGrpSpPr>
                      <p:grpSpPr bwMode="auto">
                        <a:xfrm>
                          <a:off x="3066" y="3621"/>
                          <a:ext cx="180" cy="253"/>
                          <a:chOff x="3066" y="3621"/>
                          <a:chExt cx="180" cy="253"/>
                        </a:xfrm>
                      </p:grpSpPr>
                      <p:grpSp>
                        <p:nvGrpSpPr>
                          <p:cNvPr id="25723" name="Group 110"/>
                          <p:cNvGrpSpPr>
                            <a:grpSpLocks/>
                          </p:cNvGrpSpPr>
                          <p:nvPr/>
                        </p:nvGrpSpPr>
                        <p:grpSpPr bwMode="auto">
                          <a:xfrm>
                            <a:off x="3066" y="3621"/>
                            <a:ext cx="79" cy="36"/>
                            <a:chOff x="3066" y="3621"/>
                            <a:chExt cx="79" cy="36"/>
                          </a:xfrm>
                        </p:grpSpPr>
                        <p:grpSp>
                          <p:nvGrpSpPr>
                            <p:cNvPr id="25780" name="Group 111"/>
                            <p:cNvGrpSpPr>
                              <a:grpSpLocks/>
                            </p:cNvGrpSpPr>
                            <p:nvPr/>
                          </p:nvGrpSpPr>
                          <p:grpSpPr bwMode="auto">
                            <a:xfrm>
                              <a:off x="3066" y="3621"/>
                              <a:ext cx="79" cy="36"/>
                              <a:chOff x="3066" y="3621"/>
                              <a:chExt cx="79" cy="36"/>
                            </a:xfrm>
                          </p:grpSpPr>
                          <p:sp>
                            <p:nvSpPr>
                              <p:cNvPr id="145520" name="Freeform 112"/>
                              <p:cNvSpPr>
                                <a:spLocks/>
                              </p:cNvSpPr>
                              <p:nvPr/>
                            </p:nvSpPr>
                            <p:spPr bwMode="auto">
                              <a:xfrm>
                                <a:off x="3070" y="3621"/>
                                <a:ext cx="75" cy="29"/>
                              </a:xfrm>
                              <a:custGeom>
                                <a:avLst/>
                                <a:gdLst>
                                  <a:gd name="T0" fmla="*/ 74 w 75"/>
                                  <a:gd name="T1" fmla="*/ 25 h 29"/>
                                  <a:gd name="T2" fmla="*/ 13 w 75"/>
                                  <a:gd name="T3" fmla="*/ 28 h 29"/>
                                  <a:gd name="T4" fmla="*/ 0 w 75"/>
                                  <a:gd name="T5" fmla="*/ 3 h 29"/>
                                  <a:gd name="T6" fmla="*/ 61 w 75"/>
                                  <a:gd name="T7" fmla="*/ 0 h 29"/>
                                  <a:gd name="T8" fmla="*/ 74 w 75"/>
                                  <a:gd name="T9" fmla="*/ 25 h 29"/>
                                </a:gdLst>
                                <a:ahLst/>
                                <a:cxnLst>
                                  <a:cxn ang="0">
                                    <a:pos x="T0" y="T1"/>
                                  </a:cxn>
                                  <a:cxn ang="0">
                                    <a:pos x="T2" y="T3"/>
                                  </a:cxn>
                                  <a:cxn ang="0">
                                    <a:pos x="T4" y="T5"/>
                                  </a:cxn>
                                  <a:cxn ang="0">
                                    <a:pos x="T6" y="T7"/>
                                  </a:cxn>
                                  <a:cxn ang="0">
                                    <a:pos x="T8" y="T9"/>
                                  </a:cxn>
                                </a:cxnLst>
                                <a:rect l="0" t="0" r="r" b="b"/>
                                <a:pathLst>
                                  <a:path w="75" h="29">
                                    <a:moveTo>
                                      <a:pt x="74" y="25"/>
                                    </a:moveTo>
                                    <a:lnTo>
                                      <a:pt x="13" y="28"/>
                                    </a:lnTo>
                                    <a:lnTo>
                                      <a:pt x="0" y="3"/>
                                    </a:lnTo>
                                    <a:lnTo>
                                      <a:pt x="61" y="0"/>
                                    </a:lnTo>
                                    <a:lnTo>
                                      <a:pt x="74" y="25"/>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21" name="Freeform 113"/>
                              <p:cNvSpPr>
                                <a:spLocks/>
                              </p:cNvSpPr>
                              <p:nvPr/>
                            </p:nvSpPr>
                            <p:spPr bwMode="auto">
                              <a:xfrm>
                                <a:off x="3079" y="3646"/>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22" name="Freeform 114"/>
                              <p:cNvSpPr>
                                <a:spLocks/>
                              </p:cNvSpPr>
                              <p:nvPr/>
                            </p:nvSpPr>
                            <p:spPr bwMode="auto">
                              <a:xfrm>
                                <a:off x="3066" y="3624"/>
                                <a:ext cx="18" cy="33"/>
                              </a:xfrm>
                              <a:custGeom>
                                <a:avLst/>
                                <a:gdLst>
                                  <a:gd name="T0" fmla="*/ 17 w 18"/>
                                  <a:gd name="T1" fmla="*/ 25 h 33"/>
                                  <a:gd name="T2" fmla="*/ 13 w 18"/>
                                  <a:gd name="T3" fmla="*/ 32 h 33"/>
                                  <a:gd name="T4" fmla="*/ 0 w 18"/>
                                  <a:gd name="T5" fmla="*/ 7 h 33"/>
                                  <a:gd name="T6" fmla="*/ 4 w 18"/>
                                  <a:gd name="T7" fmla="*/ 0 h 33"/>
                                  <a:gd name="T8" fmla="*/ 17 w 18"/>
                                  <a:gd name="T9" fmla="*/ 25 h 33"/>
                                </a:gdLst>
                                <a:ahLst/>
                                <a:cxnLst>
                                  <a:cxn ang="0">
                                    <a:pos x="T0" y="T1"/>
                                  </a:cxn>
                                  <a:cxn ang="0">
                                    <a:pos x="T2" y="T3"/>
                                  </a:cxn>
                                  <a:cxn ang="0">
                                    <a:pos x="T4" y="T5"/>
                                  </a:cxn>
                                  <a:cxn ang="0">
                                    <a:pos x="T6" y="T7"/>
                                  </a:cxn>
                                  <a:cxn ang="0">
                                    <a:pos x="T8" y="T9"/>
                                  </a:cxn>
                                </a:cxnLst>
                                <a:rect l="0" t="0" r="r" b="b"/>
                                <a:pathLst>
                                  <a:path w="18" h="33">
                                    <a:moveTo>
                                      <a:pt x="17" y="25"/>
                                    </a:moveTo>
                                    <a:lnTo>
                                      <a:pt x="13" y="32"/>
                                    </a:lnTo>
                                    <a:lnTo>
                                      <a:pt x="0" y="7"/>
                                    </a:lnTo>
                                    <a:lnTo>
                                      <a:pt x="4" y="0"/>
                                    </a:lnTo>
                                    <a:lnTo>
                                      <a:pt x="17"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523" name="Freeform 115"/>
                            <p:cNvSpPr>
                              <a:spLocks/>
                            </p:cNvSpPr>
                            <p:nvPr/>
                          </p:nvSpPr>
                          <p:spPr bwMode="auto">
                            <a:xfrm>
                              <a:off x="3119" y="3622"/>
                              <a:ext cx="13"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24" name="Oval 116"/>
                            <p:cNvSpPr>
                              <a:spLocks noChangeArrowheads="1"/>
                            </p:cNvSpPr>
                            <p:nvPr/>
                          </p:nvSpPr>
                          <p:spPr bwMode="auto">
                            <a:xfrm>
                              <a:off x="3128" y="3627"/>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525" name="Oval 117"/>
                            <p:cNvSpPr>
                              <a:spLocks noChangeArrowheads="1"/>
                            </p:cNvSpPr>
                            <p:nvPr/>
                          </p:nvSpPr>
                          <p:spPr bwMode="auto">
                            <a:xfrm>
                              <a:off x="3134" y="3636"/>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5724" name="Group 118"/>
                          <p:cNvGrpSpPr>
                            <a:grpSpLocks/>
                          </p:cNvGrpSpPr>
                          <p:nvPr/>
                        </p:nvGrpSpPr>
                        <p:grpSpPr bwMode="auto">
                          <a:xfrm>
                            <a:off x="3080" y="3652"/>
                            <a:ext cx="79" cy="35"/>
                            <a:chOff x="3080" y="3652"/>
                            <a:chExt cx="79" cy="35"/>
                          </a:xfrm>
                        </p:grpSpPr>
                        <p:grpSp>
                          <p:nvGrpSpPr>
                            <p:cNvPr id="25773" name="Group 119"/>
                            <p:cNvGrpSpPr>
                              <a:grpSpLocks/>
                            </p:cNvGrpSpPr>
                            <p:nvPr/>
                          </p:nvGrpSpPr>
                          <p:grpSpPr bwMode="auto">
                            <a:xfrm>
                              <a:off x="3080" y="3652"/>
                              <a:ext cx="79" cy="35"/>
                              <a:chOff x="3080" y="3652"/>
                              <a:chExt cx="79" cy="35"/>
                            </a:xfrm>
                          </p:grpSpPr>
                          <p:sp>
                            <p:nvSpPr>
                              <p:cNvPr id="145528" name="Freeform 120"/>
                              <p:cNvSpPr>
                                <a:spLocks/>
                              </p:cNvSpPr>
                              <p:nvPr/>
                            </p:nvSpPr>
                            <p:spPr bwMode="auto">
                              <a:xfrm>
                                <a:off x="3085" y="3652"/>
                                <a:ext cx="74" cy="28"/>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29" name="Freeform 121"/>
                              <p:cNvSpPr>
                                <a:spLocks/>
                              </p:cNvSpPr>
                              <p:nvPr/>
                            </p:nvSpPr>
                            <p:spPr bwMode="auto">
                              <a:xfrm>
                                <a:off x="3092" y="3677"/>
                                <a:ext cx="67" cy="10"/>
                              </a:xfrm>
                              <a:custGeom>
                                <a:avLst/>
                                <a:gdLst>
                                  <a:gd name="T0" fmla="*/ 65 w 66"/>
                                  <a:gd name="T1" fmla="*/ 0 h 10"/>
                                  <a:gd name="T2" fmla="*/ 60 w 66"/>
                                  <a:gd name="T3" fmla="*/ 6 h 10"/>
                                  <a:gd name="T4" fmla="*/ 0 w 66"/>
                                  <a:gd name="T5" fmla="*/ 9 h 10"/>
                                  <a:gd name="T6" fmla="*/ 5 w 66"/>
                                  <a:gd name="T7" fmla="*/ 2 h 10"/>
                                  <a:gd name="T8" fmla="*/ 65 w 66"/>
                                  <a:gd name="T9" fmla="*/ 0 h 10"/>
                                </a:gdLst>
                                <a:ahLst/>
                                <a:cxnLst>
                                  <a:cxn ang="0">
                                    <a:pos x="T0" y="T1"/>
                                  </a:cxn>
                                  <a:cxn ang="0">
                                    <a:pos x="T2" y="T3"/>
                                  </a:cxn>
                                  <a:cxn ang="0">
                                    <a:pos x="T4" y="T5"/>
                                  </a:cxn>
                                  <a:cxn ang="0">
                                    <a:pos x="T6" y="T7"/>
                                  </a:cxn>
                                  <a:cxn ang="0">
                                    <a:pos x="T8" y="T9"/>
                                  </a:cxn>
                                </a:cxnLst>
                                <a:rect l="0" t="0" r="r" b="b"/>
                                <a:pathLst>
                                  <a:path w="66" h="10">
                                    <a:moveTo>
                                      <a:pt x="65" y="0"/>
                                    </a:moveTo>
                                    <a:lnTo>
                                      <a:pt x="60" y="6"/>
                                    </a:lnTo>
                                    <a:lnTo>
                                      <a:pt x="0" y="9"/>
                                    </a:lnTo>
                                    <a:lnTo>
                                      <a:pt x="5" y="2"/>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30" name="Freeform 122"/>
                              <p:cNvSpPr>
                                <a:spLocks/>
                              </p:cNvSpPr>
                              <p:nvPr/>
                            </p:nvSpPr>
                            <p:spPr bwMode="auto">
                              <a:xfrm>
                                <a:off x="3080" y="3655"/>
                                <a:ext cx="19" cy="32"/>
                              </a:xfrm>
                              <a:custGeom>
                                <a:avLst/>
                                <a:gdLst>
                                  <a:gd name="T0" fmla="*/ 18 w 19"/>
                                  <a:gd name="T1" fmla="*/ 24 h 32"/>
                                  <a:gd name="T2" fmla="*/ 13 w 19"/>
                                  <a:gd name="T3" fmla="*/ 31 h 32"/>
                                  <a:gd name="T4" fmla="*/ 0 w 19"/>
                                  <a:gd name="T5" fmla="*/ 7 h 32"/>
                                  <a:gd name="T6" fmla="*/ 5 w 19"/>
                                  <a:gd name="T7" fmla="*/ 0 h 32"/>
                                  <a:gd name="T8" fmla="*/ 18 w 19"/>
                                  <a:gd name="T9" fmla="*/ 24 h 32"/>
                                </a:gdLst>
                                <a:ahLst/>
                                <a:cxnLst>
                                  <a:cxn ang="0">
                                    <a:pos x="T0" y="T1"/>
                                  </a:cxn>
                                  <a:cxn ang="0">
                                    <a:pos x="T2" y="T3"/>
                                  </a:cxn>
                                  <a:cxn ang="0">
                                    <a:pos x="T4" y="T5"/>
                                  </a:cxn>
                                  <a:cxn ang="0">
                                    <a:pos x="T6" y="T7"/>
                                  </a:cxn>
                                  <a:cxn ang="0">
                                    <a:pos x="T8" y="T9"/>
                                  </a:cxn>
                                </a:cxnLst>
                                <a:rect l="0" t="0" r="r" b="b"/>
                                <a:pathLst>
                                  <a:path w="19" h="32">
                                    <a:moveTo>
                                      <a:pt x="18" y="24"/>
                                    </a:moveTo>
                                    <a:lnTo>
                                      <a:pt x="13" y="31"/>
                                    </a:lnTo>
                                    <a:lnTo>
                                      <a:pt x="0" y="7"/>
                                    </a:lnTo>
                                    <a:lnTo>
                                      <a:pt x="5" y="0"/>
                                    </a:lnTo>
                                    <a:lnTo>
                                      <a:pt x="18" y="24"/>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531" name="Freeform 123"/>
                            <p:cNvSpPr>
                              <a:spLocks/>
                            </p:cNvSpPr>
                            <p:nvPr/>
                          </p:nvSpPr>
                          <p:spPr bwMode="auto">
                            <a:xfrm>
                              <a:off x="3132" y="3653"/>
                              <a:ext cx="13"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32" name="Oval 124"/>
                            <p:cNvSpPr>
                              <a:spLocks noChangeArrowheads="1"/>
                            </p:cNvSpPr>
                            <p:nvPr/>
                          </p:nvSpPr>
                          <p:spPr bwMode="auto">
                            <a:xfrm>
                              <a:off x="3142" y="3657"/>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533" name="Oval 125"/>
                            <p:cNvSpPr>
                              <a:spLocks noChangeArrowheads="1"/>
                            </p:cNvSpPr>
                            <p:nvPr/>
                          </p:nvSpPr>
                          <p:spPr bwMode="auto">
                            <a:xfrm>
                              <a:off x="3148" y="3667"/>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5725" name="Group 126"/>
                          <p:cNvGrpSpPr>
                            <a:grpSpLocks/>
                          </p:cNvGrpSpPr>
                          <p:nvPr/>
                        </p:nvGrpSpPr>
                        <p:grpSpPr bwMode="auto">
                          <a:xfrm>
                            <a:off x="3095" y="3684"/>
                            <a:ext cx="79" cy="35"/>
                            <a:chOff x="3095" y="3684"/>
                            <a:chExt cx="79" cy="35"/>
                          </a:xfrm>
                        </p:grpSpPr>
                        <p:grpSp>
                          <p:nvGrpSpPr>
                            <p:cNvPr id="25766" name="Group 127"/>
                            <p:cNvGrpSpPr>
                              <a:grpSpLocks/>
                            </p:cNvGrpSpPr>
                            <p:nvPr/>
                          </p:nvGrpSpPr>
                          <p:grpSpPr bwMode="auto">
                            <a:xfrm>
                              <a:off x="3095" y="3684"/>
                              <a:ext cx="79" cy="35"/>
                              <a:chOff x="3095" y="3684"/>
                              <a:chExt cx="79" cy="35"/>
                            </a:xfrm>
                          </p:grpSpPr>
                          <p:sp>
                            <p:nvSpPr>
                              <p:cNvPr id="145536" name="Freeform 128"/>
                              <p:cNvSpPr>
                                <a:spLocks/>
                              </p:cNvSpPr>
                              <p:nvPr/>
                            </p:nvSpPr>
                            <p:spPr bwMode="auto">
                              <a:xfrm>
                                <a:off x="3100" y="3684"/>
                                <a:ext cx="74" cy="28"/>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37" name="Freeform 129"/>
                              <p:cNvSpPr>
                                <a:spLocks/>
                              </p:cNvSpPr>
                              <p:nvPr/>
                            </p:nvSpPr>
                            <p:spPr bwMode="auto">
                              <a:xfrm>
                                <a:off x="3108" y="3708"/>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38" name="Freeform 130"/>
                              <p:cNvSpPr>
                                <a:spLocks/>
                              </p:cNvSpPr>
                              <p:nvPr/>
                            </p:nvSpPr>
                            <p:spPr bwMode="auto">
                              <a:xfrm>
                                <a:off x="3095" y="3685"/>
                                <a:ext cx="19" cy="33"/>
                              </a:xfrm>
                              <a:custGeom>
                                <a:avLst/>
                                <a:gdLst>
                                  <a:gd name="T0" fmla="*/ 18 w 19"/>
                                  <a:gd name="T1" fmla="*/ 25 h 33"/>
                                  <a:gd name="T2" fmla="*/ 13 w 19"/>
                                  <a:gd name="T3" fmla="*/ 32 h 33"/>
                                  <a:gd name="T4" fmla="*/ 0 w 19"/>
                                  <a:gd name="T5" fmla="*/ 7 h 33"/>
                                  <a:gd name="T6" fmla="*/ 5 w 19"/>
                                  <a:gd name="T7" fmla="*/ 0 h 33"/>
                                  <a:gd name="T8" fmla="*/ 18 w 19"/>
                                  <a:gd name="T9" fmla="*/ 25 h 33"/>
                                </a:gdLst>
                                <a:ahLst/>
                                <a:cxnLst>
                                  <a:cxn ang="0">
                                    <a:pos x="T0" y="T1"/>
                                  </a:cxn>
                                  <a:cxn ang="0">
                                    <a:pos x="T2" y="T3"/>
                                  </a:cxn>
                                  <a:cxn ang="0">
                                    <a:pos x="T4" y="T5"/>
                                  </a:cxn>
                                  <a:cxn ang="0">
                                    <a:pos x="T6" y="T7"/>
                                  </a:cxn>
                                  <a:cxn ang="0">
                                    <a:pos x="T8" y="T9"/>
                                  </a:cxn>
                                </a:cxnLst>
                                <a:rect l="0" t="0" r="r" b="b"/>
                                <a:pathLst>
                                  <a:path w="19" h="33">
                                    <a:moveTo>
                                      <a:pt x="18" y="25"/>
                                    </a:moveTo>
                                    <a:lnTo>
                                      <a:pt x="13" y="32"/>
                                    </a:lnTo>
                                    <a:lnTo>
                                      <a:pt x="0" y="7"/>
                                    </a:lnTo>
                                    <a:lnTo>
                                      <a:pt x="5" y="0"/>
                                    </a:lnTo>
                                    <a:lnTo>
                                      <a:pt x="18"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539" name="Freeform 131"/>
                            <p:cNvSpPr>
                              <a:spLocks/>
                            </p:cNvSpPr>
                            <p:nvPr/>
                          </p:nvSpPr>
                          <p:spPr bwMode="auto">
                            <a:xfrm>
                              <a:off x="3148" y="3684"/>
                              <a:ext cx="13"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40" name="Oval 132"/>
                            <p:cNvSpPr>
                              <a:spLocks noChangeArrowheads="1"/>
                            </p:cNvSpPr>
                            <p:nvPr/>
                          </p:nvSpPr>
                          <p:spPr bwMode="auto">
                            <a:xfrm>
                              <a:off x="3157" y="3689"/>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541" name="Oval 133"/>
                            <p:cNvSpPr>
                              <a:spLocks noChangeArrowheads="1"/>
                            </p:cNvSpPr>
                            <p:nvPr/>
                          </p:nvSpPr>
                          <p:spPr bwMode="auto">
                            <a:xfrm>
                              <a:off x="3163" y="3698"/>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5726" name="Group 134"/>
                          <p:cNvGrpSpPr>
                            <a:grpSpLocks/>
                          </p:cNvGrpSpPr>
                          <p:nvPr/>
                        </p:nvGrpSpPr>
                        <p:grpSpPr bwMode="auto">
                          <a:xfrm>
                            <a:off x="3110" y="3714"/>
                            <a:ext cx="78" cy="35"/>
                            <a:chOff x="3110" y="3714"/>
                            <a:chExt cx="78" cy="35"/>
                          </a:xfrm>
                        </p:grpSpPr>
                        <p:grpSp>
                          <p:nvGrpSpPr>
                            <p:cNvPr id="25759" name="Group 135"/>
                            <p:cNvGrpSpPr>
                              <a:grpSpLocks/>
                            </p:cNvGrpSpPr>
                            <p:nvPr/>
                          </p:nvGrpSpPr>
                          <p:grpSpPr bwMode="auto">
                            <a:xfrm>
                              <a:off x="3110" y="3714"/>
                              <a:ext cx="78" cy="35"/>
                              <a:chOff x="3110" y="3714"/>
                              <a:chExt cx="78" cy="35"/>
                            </a:xfrm>
                          </p:grpSpPr>
                          <p:sp>
                            <p:nvSpPr>
                              <p:cNvPr id="145544" name="Freeform 136"/>
                              <p:cNvSpPr>
                                <a:spLocks/>
                              </p:cNvSpPr>
                              <p:nvPr/>
                            </p:nvSpPr>
                            <p:spPr bwMode="auto">
                              <a:xfrm>
                                <a:off x="3114" y="3713"/>
                                <a:ext cx="74" cy="29"/>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45" name="Freeform 137"/>
                              <p:cNvSpPr>
                                <a:spLocks/>
                              </p:cNvSpPr>
                              <p:nvPr/>
                            </p:nvSpPr>
                            <p:spPr bwMode="auto">
                              <a:xfrm>
                                <a:off x="3121" y="3739"/>
                                <a:ext cx="67" cy="11"/>
                              </a:xfrm>
                              <a:custGeom>
                                <a:avLst/>
                                <a:gdLst>
                                  <a:gd name="T0" fmla="*/ 65 w 66"/>
                                  <a:gd name="T1" fmla="*/ 0 h 10"/>
                                  <a:gd name="T2" fmla="*/ 60 w 66"/>
                                  <a:gd name="T3" fmla="*/ 6 h 10"/>
                                  <a:gd name="T4" fmla="*/ 0 w 66"/>
                                  <a:gd name="T5" fmla="*/ 9 h 10"/>
                                  <a:gd name="T6" fmla="*/ 5 w 66"/>
                                  <a:gd name="T7" fmla="*/ 2 h 10"/>
                                  <a:gd name="T8" fmla="*/ 65 w 66"/>
                                  <a:gd name="T9" fmla="*/ 0 h 10"/>
                                </a:gdLst>
                                <a:ahLst/>
                                <a:cxnLst>
                                  <a:cxn ang="0">
                                    <a:pos x="T0" y="T1"/>
                                  </a:cxn>
                                  <a:cxn ang="0">
                                    <a:pos x="T2" y="T3"/>
                                  </a:cxn>
                                  <a:cxn ang="0">
                                    <a:pos x="T4" y="T5"/>
                                  </a:cxn>
                                  <a:cxn ang="0">
                                    <a:pos x="T6" y="T7"/>
                                  </a:cxn>
                                  <a:cxn ang="0">
                                    <a:pos x="T8" y="T9"/>
                                  </a:cxn>
                                </a:cxnLst>
                                <a:rect l="0" t="0" r="r" b="b"/>
                                <a:pathLst>
                                  <a:path w="66" h="10">
                                    <a:moveTo>
                                      <a:pt x="65" y="0"/>
                                    </a:moveTo>
                                    <a:lnTo>
                                      <a:pt x="60" y="6"/>
                                    </a:lnTo>
                                    <a:lnTo>
                                      <a:pt x="0" y="9"/>
                                    </a:lnTo>
                                    <a:lnTo>
                                      <a:pt x="5" y="2"/>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46" name="Freeform 138"/>
                              <p:cNvSpPr>
                                <a:spLocks/>
                              </p:cNvSpPr>
                              <p:nvPr/>
                            </p:nvSpPr>
                            <p:spPr bwMode="auto">
                              <a:xfrm>
                                <a:off x="3110" y="3716"/>
                                <a:ext cx="18" cy="33"/>
                              </a:xfrm>
                              <a:custGeom>
                                <a:avLst/>
                                <a:gdLst>
                                  <a:gd name="T0" fmla="*/ 17 w 18"/>
                                  <a:gd name="T1" fmla="*/ 24 h 32"/>
                                  <a:gd name="T2" fmla="*/ 13 w 18"/>
                                  <a:gd name="T3" fmla="*/ 31 h 32"/>
                                  <a:gd name="T4" fmla="*/ 0 w 18"/>
                                  <a:gd name="T5" fmla="*/ 7 h 32"/>
                                  <a:gd name="T6" fmla="*/ 4 w 18"/>
                                  <a:gd name="T7" fmla="*/ 0 h 32"/>
                                  <a:gd name="T8" fmla="*/ 17 w 18"/>
                                  <a:gd name="T9" fmla="*/ 24 h 32"/>
                                </a:gdLst>
                                <a:ahLst/>
                                <a:cxnLst>
                                  <a:cxn ang="0">
                                    <a:pos x="T0" y="T1"/>
                                  </a:cxn>
                                  <a:cxn ang="0">
                                    <a:pos x="T2" y="T3"/>
                                  </a:cxn>
                                  <a:cxn ang="0">
                                    <a:pos x="T4" y="T5"/>
                                  </a:cxn>
                                  <a:cxn ang="0">
                                    <a:pos x="T6" y="T7"/>
                                  </a:cxn>
                                  <a:cxn ang="0">
                                    <a:pos x="T8" y="T9"/>
                                  </a:cxn>
                                </a:cxnLst>
                                <a:rect l="0" t="0" r="r" b="b"/>
                                <a:pathLst>
                                  <a:path w="18" h="32">
                                    <a:moveTo>
                                      <a:pt x="17" y="24"/>
                                    </a:moveTo>
                                    <a:lnTo>
                                      <a:pt x="13" y="31"/>
                                    </a:lnTo>
                                    <a:lnTo>
                                      <a:pt x="0" y="7"/>
                                    </a:lnTo>
                                    <a:lnTo>
                                      <a:pt x="4" y="0"/>
                                    </a:lnTo>
                                    <a:lnTo>
                                      <a:pt x="17" y="24"/>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547" name="Freeform 139"/>
                            <p:cNvSpPr>
                              <a:spLocks/>
                            </p:cNvSpPr>
                            <p:nvPr/>
                          </p:nvSpPr>
                          <p:spPr bwMode="auto">
                            <a:xfrm>
                              <a:off x="3161" y="3714"/>
                              <a:ext cx="14" cy="25"/>
                            </a:xfrm>
                            <a:custGeom>
                              <a:avLst/>
                              <a:gdLst>
                                <a:gd name="T0" fmla="*/ 0 w 14"/>
                                <a:gd name="T1" fmla="*/ 0 h 25"/>
                                <a:gd name="T2" fmla="*/ 13 w 14"/>
                                <a:gd name="T3" fmla="*/ 24 h 25"/>
                              </a:gdLst>
                              <a:ahLst/>
                              <a:cxnLst>
                                <a:cxn ang="0">
                                  <a:pos x="T0" y="T1"/>
                                </a:cxn>
                                <a:cxn ang="0">
                                  <a:pos x="T2" y="T3"/>
                                </a:cxn>
                              </a:cxnLst>
                              <a:rect l="0" t="0" r="r" b="b"/>
                              <a:pathLst>
                                <a:path w="14" h="25">
                                  <a:moveTo>
                                    <a:pt x="0" y="0"/>
                                  </a:moveTo>
                                  <a:lnTo>
                                    <a:pt x="13"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48" name="Oval 140"/>
                            <p:cNvSpPr>
                              <a:spLocks noChangeArrowheads="1"/>
                            </p:cNvSpPr>
                            <p:nvPr/>
                          </p:nvSpPr>
                          <p:spPr bwMode="auto">
                            <a:xfrm>
                              <a:off x="3171" y="3720"/>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549" name="Oval 141"/>
                            <p:cNvSpPr>
                              <a:spLocks noChangeArrowheads="1"/>
                            </p:cNvSpPr>
                            <p:nvPr/>
                          </p:nvSpPr>
                          <p:spPr bwMode="auto">
                            <a:xfrm>
                              <a:off x="3176" y="3730"/>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5727" name="Group 142"/>
                          <p:cNvGrpSpPr>
                            <a:grpSpLocks/>
                          </p:cNvGrpSpPr>
                          <p:nvPr/>
                        </p:nvGrpSpPr>
                        <p:grpSpPr bwMode="auto">
                          <a:xfrm>
                            <a:off x="3124" y="3745"/>
                            <a:ext cx="78" cy="35"/>
                            <a:chOff x="3124" y="3745"/>
                            <a:chExt cx="78" cy="35"/>
                          </a:xfrm>
                        </p:grpSpPr>
                        <p:grpSp>
                          <p:nvGrpSpPr>
                            <p:cNvPr id="25752" name="Group 143"/>
                            <p:cNvGrpSpPr>
                              <a:grpSpLocks/>
                            </p:cNvGrpSpPr>
                            <p:nvPr/>
                          </p:nvGrpSpPr>
                          <p:grpSpPr bwMode="auto">
                            <a:xfrm>
                              <a:off x="3124" y="3745"/>
                              <a:ext cx="78" cy="35"/>
                              <a:chOff x="3124" y="3745"/>
                              <a:chExt cx="78" cy="35"/>
                            </a:xfrm>
                          </p:grpSpPr>
                          <p:sp>
                            <p:nvSpPr>
                              <p:cNvPr id="145552" name="Freeform 144"/>
                              <p:cNvSpPr>
                                <a:spLocks/>
                              </p:cNvSpPr>
                              <p:nvPr/>
                            </p:nvSpPr>
                            <p:spPr bwMode="auto">
                              <a:xfrm>
                                <a:off x="3128" y="3744"/>
                                <a:ext cx="74" cy="29"/>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53" name="Freeform 145"/>
                              <p:cNvSpPr>
                                <a:spLocks/>
                              </p:cNvSpPr>
                              <p:nvPr/>
                            </p:nvSpPr>
                            <p:spPr bwMode="auto">
                              <a:xfrm>
                                <a:off x="3136" y="3769"/>
                                <a:ext cx="67" cy="12"/>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54" name="Freeform 146"/>
                              <p:cNvSpPr>
                                <a:spLocks/>
                              </p:cNvSpPr>
                              <p:nvPr/>
                            </p:nvSpPr>
                            <p:spPr bwMode="auto">
                              <a:xfrm>
                                <a:off x="3124" y="3746"/>
                                <a:ext cx="18" cy="34"/>
                              </a:xfrm>
                              <a:custGeom>
                                <a:avLst/>
                                <a:gdLst>
                                  <a:gd name="T0" fmla="*/ 17 w 18"/>
                                  <a:gd name="T1" fmla="*/ 25 h 33"/>
                                  <a:gd name="T2" fmla="*/ 12 w 18"/>
                                  <a:gd name="T3" fmla="*/ 32 h 33"/>
                                  <a:gd name="T4" fmla="*/ 0 w 18"/>
                                  <a:gd name="T5" fmla="*/ 7 h 33"/>
                                  <a:gd name="T6" fmla="*/ 4 w 18"/>
                                  <a:gd name="T7" fmla="*/ 0 h 33"/>
                                  <a:gd name="T8" fmla="*/ 17 w 18"/>
                                  <a:gd name="T9" fmla="*/ 25 h 33"/>
                                </a:gdLst>
                                <a:ahLst/>
                                <a:cxnLst>
                                  <a:cxn ang="0">
                                    <a:pos x="T0" y="T1"/>
                                  </a:cxn>
                                  <a:cxn ang="0">
                                    <a:pos x="T2" y="T3"/>
                                  </a:cxn>
                                  <a:cxn ang="0">
                                    <a:pos x="T4" y="T5"/>
                                  </a:cxn>
                                  <a:cxn ang="0">
                                    <a:pos x="T6" y="T7"/>
                                  </a:cxn>
                                  <a:cxn ang="0">
                                    <a:pos x="T8" y="T9"/>
                                  </a:cxn>
                                </a:cxnLst>
                                <a:rect l="0" t="0" r="r" b="b"/>
                                <a:pathLst>
                                  <a:path w="18" h="33">
                                    <a:moveTo>
                                      <a:pt x="17" y="25"/>
                                    </a:moveTo>
                                    <a:lnTo>
                                      <a:pt x="12" y="32"/>
                                    </a:lnTo>
                                    <a:lnTo>
                                      <a:pt x="0" y="7"/>
                                    </a:lnTo>
                                    <a:lnTo>
                                      <a:pt x="4" y="0"/>
                                    </a:lnTo>
                                    <a:lnTo>
                                      <a:pt x="17"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555" name="Freeform 147"/>
                            <p:cNvSpPr>
                              <a:spLocks/>
                            </p:cNvSpPr>
                            <p:nvPr/>
                          </p:nvSpPr>
                          <p:spPr bwMode="auto">
                            <a:xfrm>
                              <a:off x="3176" y="3745"/>
                              <a:ext cx="14" cy="24"/>
                            </a:xfrm>
                            <a:custGeom>
                              <a:avLst/>
                              <a:gdLst>
                                <a:gd name="T0" fmla="*/ 0 w 13"/>
                                <a:gd name="T1" fmla="*/ 0 h 24"/>
                                <a:gd name="T2" fmla="*/ 12 w 13"/>
                                <a:gd name="T3" fmla="*/ 23 h 24"/>
                              </a:gdLst>
                              <a:ahLst/>
                              <a:cxnLst>
                                <a:cxn ang="0">
                                  <a:pos x="T0" y="T1"/>
                                </a:cxn>
                                <a:cxn ang="0">
                                  <a:pos x="T2" y="T3"/>
                                </a:cxn>
                              </a:cxnLst>
                              <a:rect l="0" t="0" r="r" b="b"/>
                              <a:pathLst>
                                <a:path w="13" h="24">
                                  <a:moveTo>
                                    <a:pt x="0" y="0"/>
                                  </a:moveTo>
                                  <a:lnTo>
                                    <a:pt x="12"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56" name="Oval 148"/>
                            <p:cNvSpPr>
                              <a:spLocks noChangeArrowheads="1"/>
                            </p:cNvSpPr>
                            <p:nvPr/>
                          </p:nvSpPr>
                          <p:spPr bwMode="auto">
                            <a:xfrm>
                              <a:off x="3185" y="3750"/>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557" name="Oval 149"/>
                            <p:cNvSpPr>
                              <a:spLocks noChangeArrowheads="1"/>
                            </p:cNvSpPr>
                            <p:nvPr/>
                          </p:nvSpPr>
                          <p:spPr bwMode="auto">
                            <a:xfrm>
                              <a:off x="3192" y="3760"/>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5728" name="Group 150"/>
                          <p:cNvGrpSpPr>
                            <a:grpSpLocks/>
                          </p:cNvGrpSpPr>
                          <p:nvPr/>
                        </p:nvGrpSpPr>
                        <p:grpSpPr bwMode="auto">
                          <a:xfrm>
                            <a:off x="3138" y="3776"/>
                            <a:ext cx="79" cy="36"/>
                            <a:chOff x="3138" y="3776"/>
                            <a:chExt cx="79" cy="36"/>
                          </a:xfrm>
                        </p:grpSpPr>
                        <p:grpSp>
                          <p:nvGrpSpPr>
                            <p:cNvPr id="25745" name="Group 151"/>
                            <p:cNvGrpSpPr>
                              <a:grpSpLocks/>
                            </p:cNvGrpSpPr>
                            <p:nvPr/>
                          </p:nvGrpSpPr>
                          <p:grpSpPr bwMode="auto">
                            <a:xfrm>
                              <a:off x="3138" y="3776"/>
                              <a:ext cx="79" cy="36"/>
                              <a:chOff x="3138" y="3776"/>
                              <a:chExt cx="79" cy="36"/>
                            </a:xfrm>
                          </p:grpSpPr>
                          <p:sp>
                            <p:nvSpPr>
                              <p:cNvPr id="145560" name="Freeform 152"/>
                              <p:cNvSpPr>
                                <a:spLocks/>
                              </p:cNvSpPr>
                              <p:nvPr/>
                            </p:nvSpPr>
                            <p:spPr bwMode="auto">
                              <a:xfrm>
                                <a:off x="3142" y="3776"/>
                                <a:ext cx="75" cy="29"/>
                              </a:xfrm>
                              <a:custGeom>
                                <a:avLst/>
                                <a:gdLst>
                                  <a:gd name="T0" fmla="*/ 74 w 75"/>
                                  <a:gd name="T1" fmla="*/ 25 h 29"/>
                                  <a:gd name="T2" fmla="*/ 13 w 75"/>
                                  <a:gd name="T3" fmla="*/ 28 h 29"/>
                                  <a:gd name="T4" fmla="*/ 0 w 75"/>
                                  <a:gd name="T5" fmla="*/ 3 h 29"/>
                                  <a:gd name="T6" fmla="*/ 61 w 75"/>
                                  <a:gd name="T7" fmla="*/ 0 h 29"/>
                                  <a:gd name="T8" fmla="*/ 74 w 75"/>
                                  <a:gd name="T9" fmla="*/ 25 h 29"/>
                                </a:gdLst>
                                <a:ahLst/>
                                <a:cxnLst>
                                  <a:cxn ang="0">
                                    <a:pos x="T0" y="T1"/>
                                  </a:cxn>
                                  <a:cxn ang="0">
                                    <a:pos x="T2" y="T3"/>
                                  </a:cxn>
                                  <a:cxn ang="0">
                                    <a:pos x="T4" y="T5"/>
                                  </a:cxn>
                                  <a:cxn ang="0">
                                    <a:pos x="T6" y="T7"/>
                                  </a:cxn>
                                  <a:cxn ang="0">
                                    <a:pos x="T8" y="T9"/>
                                  </a:cxn>
                                </a:cxnLst>
                                <a:rect l="0" t="0" r="r" b="b"/>
                                <a:pathLst>
                                  <a:path w="75" h="29">
                                    <a:moveTo>
                                      <a:pt x="74" y="25"/>
                                    </a:moveTo>
                                    <a:lnTo>
                                      <a:pt x="13" y="28"/>
                                    </a:lnTo>
                                    <a:lnTo>
                                      <a:pt x="0" y="3"/>
                                    </a:lnTo>
                                    <a:lnTo>
                                      <a:pt x="61" y="0"/>
                                    </a:lnTo>
                                    <a:lnTo>
                                      <a:pt x="74" y="25"/>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61" name="Freeform 153"/>
                              <p:cNvSpPr>
                                <a:spLocks/>
                              </p:cNvSpPr>
                              <p:nvPr/>
                            </p:nvSpPr>
                            <p:spPr bwMode="auto">
                              <a:xfrm>
                                <a:off x="3150" y="3801"/>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62" name="Freeform 154"/>
                              <p:cNvSpPr>
                                <a:spLocks/>
                              </p:cNvSpPr>
                              <p:nvPr/>
                            </p:nvSpPr>
                            <p:spPr bwMode="auto">
                              <a:xfrm>
                                <a:off x="3138" y="3779"/>
                                <a:ext cx="18" cy="33"/>
                              </a:xfrm>
                              <a:custGeom>
                                <a:avLst/>
                                <a:gdLst>
                                  <a:gd name="T0" fmla="*/ 17 w 18"/>
                                  <a:gd name="T1" fmla="*/ 25 h 33"/>
                                  <a:gd name="T2" fmla="*/ 13 w 18"/>
                                  <a:gd name="T3" fmla="*/ 32 h 33"/>
                                  <a:gd name="T4" fmla="*/ 0 w 18"/>
                                  <a:gd name="T5" fmla="*/ 7 h 33"/>
                                  <a:gd name="T6" fmla="*/ 4 w 18"/>
                                  <a:gd name="T7" fmla="*/ 0 h 33"/>
                                  <a:gd name="T8" fmla="*/ 17 w 18"/>
                                  <a:gd name="T9" fmla="*/ 25 h 33"/>
                                </a:gdLst>
                                <a:ahLst/>
                                <a:cxnLst>
                                  <a:cxn ang="0">
                                    <a:pos x="T0" y="T1"/>
                                  </a:cxn>
                                  <a:cxn ang="0">
                                    <a:pos x="T2" y="T3"/>
                                  </a:cxn>
                                  <a:cxn ang="0">
                                    <a:pos x="T4" y="T5"/>
                                  </a:cxn>
                                  <a:cxn ang="0">
                                    <a:pos x="T6" y="T7"/>
                                  </a:cxn>
                                  <a:cxn ang="0">
                                    <a:pos x="T8" y="T9"/>
                                  </a:cxn>
                                </a:cxnLst>
                                <a:rect l="0" t="0" r="r" b="b"/>
                                <a:pathLst>
                                  <a:path w="18" h="33">
                                    <a:moveTo>
                                      <a:pt x="17" y="25"/>
                                    </a:moveTo>
                                    <a:lnTo>
                                      <a:pt x="13" y="32"/>
                                    </a:lnTo>
                                    <a:lnTo>
                                      <a:pt x="0" y="7"/>
                                    </a:lnTo>
                                    <a:lnTo>
                                      <a:pt x="4" y="0"/>
                                    </a:lnTo>
                                    <a:lnTo>
                                      <a:pt x="17"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563" name="Freeform 155"/>
                            <p:cNvSpPr>
                              <a:spLocks/>
                            </p:cNvSpPr>
                            <p:nvPr/>
                          </p:nvSpPr>
                          <p:spPr bwMode="auto">
                            <a:xfrm>
                              <a:off x="3190" y="3777"/>
                              <a:ext cx="13"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64" name="Oval 156"/>
                            <p:cNvSpPr>
                              <a:spLocks noChangeArrowheads="1"/>
                            </p:cNvSpPr>
                            <p:nvPr/>
                          </p:nvSpPr>
                          <p:spPr bwMode="auto">
                            <a:xfrm>
                              <a:off x="3200" y="3783"/>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565" name="Oval 157"/>
                            <p:cNvSpPr>
                              <a:spLocks noChangeArrowheads="1"/>
                            </p:cNvSpPr>
                            <p:nvPr/>
                          </p:nvSpPr>
                          <p:spPr bwMode="auto">
                            <a:xfrm>
                              <a:off x="3205" y="3792"/>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5729" name="Group 158"/>
                          <p:cNvGrpSpPr>
                            <a:grpSpLocks/>
                          </p:cNvGrpSpPr>
                          <p:nvPr/>
                        </p:nvGrpSpPr>
                        <p:grpSpPr bwMode="auto">
                          <a:xfrm>
                            <a:off x="3153" y="3807"/>
                            <a:ext cx="79" cy="35"/>
                            <a:chOff x="3153" y="3807"/>
                            <a:chExt cx="79" cy="35"/>
                          </a:xfrm>
                        </p:grpSpPr>
                        <p:grpSp>
                          <p:nvGrpSpPr>
                            <p:cNvPr id="25738" name="Group 159"/>
                            <p:cNvGrpSpPr>
                              <a:grpSpLocks/>
                            </p:cNvGrpSpPr>
                            <p:nvPr/>
                          </p:nvGrpSpPr>
                          <p:grpSpPr bwMode="auto">
                            <a:xfrm>
                              <a:off x="3153" y="3807"/>
                              <a:ext cx="79" cy="35"/>
                              <a:chOff x="3153" y="3807"/>
                              <a:chExt cx="79" cy="35"/>
                            </a:xfrm>
                          </p:grpSpPr>
                          <p:sp>
                            <p:nvSpPr>
                              <p:cNvPr id="145568" name="Freeform 160"/>
                              <p:cNvSpPr>
                                <a:spLocks/>
                              </p:cNvSpPr>
                              <p:nvPr/>
                            </p:nvSpPr>
                            <p:spPr bwMode="auto">
                              <a:xfrm>
                                <a:off x="3157" y="3807"/>
                                <a:ext cx="75" cy="28"/>
                              </a:xfrm>
                              <a:custGeom>
                                <a:avLst/>
                                <a:gdLst>
                                  <a:gd name="T0" fmla="*/ 74 w 75"/>
                                  <a:gd name="T1" fmla="*/ 24 h 28"/>
                                  <a:gd name="T2" fmla="*/ 13 w 75"/>
                                  <a:gd name="T3" fmla="*/ 27 h 28"/>
                                  <a:gd name="T4" fmla="*/ 0 w 75"/>
                                  <a:gd name="T5" fmla="*/ 3 h 28"/>
                                  <a:gd name="T6" fmla="*/ 61 w 75"/>
                                  <a:gd name="T7" fmla="*/ 0 h 28"/>
                                  <a:gd name="T8" fmla="*/ 74 w 75"/>
                                  <a:gd name="T9" fmla="*/ 24 h 28"/>
                                </a:gdLst>
                                <a:ahLst/>
                                <a:cxnLst>
                                  <a:cxn ang="0">
                                    <a:pos x="T0" y="T1"/>
                                  </a:cxn>
                                  <a:cxn ang="0">
                                    <a:pos x="T2" y="T3"/>
                                  </a:cxn>
                                  <a:cxn ang="0">
                                    <a:pos x="T4" y="T5"/>
                                  </a:cxn>
                                  <a:cxn ang="0">
                                    <a:pos x="T6" y="T7"/>
                                  </a:cxn>
                                  <a:cxn ang="0">
                                    <a:pos x="T8" y="T9"/>
                                  </a:cxn>
                                </a:cxnLst>
                                <a:rect l="0" t="0" r="r" b="b"/>
                                <a:pathLst>
                                  <a:path w="75" h="28">
                                    <a:moveTo>
                                      <a:pt x="74" y="24"/>
                                    </a:moveTo>
                                    <a:lnTo>
                                      <a:pt x="13" y="27"/>
                                    </a:lnTo>
                                    <a:lnTo>
                                      <a:pt x="0" y="3"/>
                                    </a:lnTo>
                                    <a:lnTo>
                                      <a:pt x="61" y="0"/>
                                    </a:lnTo>
                                    <a:lnTo>
                                      <a:pt x="74"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69" name="Freeform 161"/>
                              <p:cNvSpPr>
                                <a:spLocks/>
                              </p:cNvSpPr>
                              <p:nvPr/>
                            </p:nvSpPr>
                            <p:spPr bwMode="auto">
                              <a:xfrm>
                                <a:off x="3166" y="3832"/>
                                <a:ext cx="67" cy="10"/>
                              </a:xfrm>
                              <a:custGeom>
                                <a:avLst/>
                                <a:gdLst>
                                  <a:gd name="T0" fmla="*/ 65 w 66"/>
                                  <a:gd name="T1" fmla="*/ 0 h 10"/>
                                  <a:gd name="T2" fmla="*/ 60 w 66"/>
                                  <a:gd name="T3" fmla="*/ 6 h 10"/>
                                  <a:gd name="T4" fmla="*/ 0 w 66"/>
                                  <a:gd name="T5" fmla="*/ 9 h 10"/>
                                  <a:gd name="T6" fmla="*/ 5 w 66"/>
                                  <a:gd name="T7" fmla="*/ 2 h 10"/>
                                  <a:gd name="T8" fmla="*/ 65 w 66"/>
                                  <a:gd name="T9" fmla="*/ 0 h 10"/>
                                </a:gdLst>
                                <a:ahLst/>
                                <a:cxnLst>
                                  <a:cxn ang="0">
                                    <a:pos x="T0" y="T1"/>
                                  </a:cxn>
                                  <a:cxn ang="0">
                                    <a:pos x="T2" y="T3"/>
                                  </a:cxn>
                                  <a:cxn ang="0">
                                    <a:pos x="T4" y="T5"/>
                                  </a:cxn>
                                  <a:cxn ang="0">
                                    <a:pos x="T6" y="T7"/>
                                  </a:cxn>
                                  <a:cxn ang="0">
                                    <a:pos x="T8" y="T9"/>
                                  </a:cxn>
                                </a:cxnLst>
                                <a:rect l="0" t="0" r="r" b="b"/>
                                <a:pathLst>
                                  <a:path w="66" h="10">
                                    <a:moveTo>
                                      <a:pt x="65" y="0"/>
                                    </a:moveTo>
                                    <a:lnTo>
                                      <a:pt x="60" y="6"/>
                                    </a:lnTo>
                                    <a:lnTo>
                                      <a:pt x="0" y="9"/>
                                    </a:lnTo>
                                    <a:lnTo>
                                      <a:pt x="5" y="2"/>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70" name="Freeform 162"/>
                              <p:cNvSpPr>
                                <a:spLocks/>
                              </p:cNvSpPr>
                              <p:nvPr/>
                            </p:nvSpPr>
                            <p:spPr bwMode="auto">
                              <a:xfrm>
                                <a:off x="3153" y="3810"/>
                                <a:ext cx="18" cy="32"/>
                              </a:xfrm>
                              <a:custGeom>
                                <a:avLst/>
                                <a:gdLst>
                                  <a:gd name="T0" fmla="*/ 17 w 18"/>
                                  <a:gd name="T1" fmla="*/ 24 h 32"/>
                                  <a:gd name="T2" fmla="*/ 13 w 18"/>
                                  <a:gd name="T3" fmla="*/ 31 h 32"/>
                                  <a:gd name="T4" fmla="*/ 0 w 18"/>
                                  <a:gd name="T5" fmla="*/ 7 h 32"/>
                                  <a:gd name="T6" fmla="*/ 4 w 18"/>
                                  <a:gd name="T7" fmla="*/ 0 h 32"/>
                                  <a:gd name="T8" fmla="*/ 17 w 18"/>
                                  <a:gd name="T9" fmla="*/ 24 h 32"/>
                                </a:gdLst>
                                <a:ahLst/>
                                <a:cxnLst>
                                  <a:cxn ang="0">
                                    <a:pos x="T0" y="T1"/>
                                  </a:cxn>
                                  <a:cxn ang="0">
                                    <a:pos x="T2" y="T3"/>
                                  </a:cxn>
                                  <a:cxn ang="0">
                                    <a:pos x="T4" y="T5"/>
                                  </a:cxn>
                                  <a:cxn ang="0">
                                    <a:pos x="T6" y="T7"/>
                                  </a:cxn>
                                  <a:cxn ang="0">
                                    <a:pos x="T8" y="T9"/>
                                  </a:cxn>
                                </a:cxnLst>
                                <a:rect l="0" t="0" r="r" b="b"/>
                                <a:pathLst>
                                  <a:path w="18" h="32">
                                    <a:moveTo>
                                      <a:pt x="17" y="24"/>
                                    </a:moveTo>
                                    <a:lnTo>
                                      <a:pt x="13" y="31"/>
                                    </a:lnTo>
                                    <a:lnTo>
                                      <a:pt x="0" y="7"/>
                                    </a:lnTo>
                                    <a:lnTo>
                                      <a:pt x="4" y="0"/>
                                    </a:lnTo>
                                    <a:lnTo>
                                      <a:pt x="17" y="24"/>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571" name="Freeform 163"/>
                            <p:cNvSpPr>
                              <a:spLocks/>
                            </p:cNvSpPr>
                            <p:nvPr/>
                          </p:nvSpPr>
                          <p:spPr bwMode="auto">
                            <a:xfrm>
                              <a:off x="3205" y="3808"/>
                              <a:ext cx="13"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72" name="Oval 164"/>
                            <p:cNvSpPr>
                              <a:spLocks noChangeArrowheads="1"/>
                            </p:cNvSpPr>
                            <p:nvPr/>
                          </p:nvSpPr>
                          <p:spPr bwMode="auto">
                            <a:xfrm>
                              <a:off x="3215" y="3813"/>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573" name="Oval 165"/>
                            <p:cNvSpPr>
                              <a:spLocks noChangeArrowheads="1"/>
                            </p:cNvSpPr>
                            <p:nvPr/>
                          </p:nvSpPr>
                          <p:spPr bwMode="auto">
                            <a:xfrm>
                              <a:off x="3221" y="3823"/>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5730" name="Group 166"/>
                          <p:cNvGrpSpPr>
                            <a:grpSpLocks/>
                          </p:cNvGrpSpPr>
                          <p:nvPr/>
                        </p:nvGrpSpPr>
                        <p:grpSpPr bwMode="auto">
                          <a:xfrm>
                            <a:off x="3167" y="3839"/>
                            <a:ext cx="79" cy="35"/>
                            <a:chOff x="3167" y="3839"/>
                            <a:chExt cx="79" cy="35"/>
                          </a:xfrm>
                        </p:grpSpPr>
                        <p:grpSp>
                          <p:nvGrpSpPr>
                            <p:cNvPr id="25731" name="Group 167"/>
                            <p:cNvGrpSpPr>
                              <a:grpSpLocks/>
                            </p:cNvGrpSpPr>
                            <p:nvPr/>
                          </p:nvGrpSpPr>
                          <p:grpSpPr bwMode="auto">
                            <a:xfrm>
                              <a:off x="3167" y="3839"/>
                              <a:ext cx="79" cy="35"/>
                              <a:chOff x="3167" y="3839"/>
                              <a:chExt cx="79" cy="35"/>
                            </a:xfrm>
                          </p:grpSpPr>
                          <p:sp>
                            <p:nvSpPr>
                              <p:cNvPr id="145576" name="Freeform 168"/>
                              <p:cNvSpPr>
                                <a:spLocks/>
                              </p:cNvSpPr>
                              <p:nvPr/>
                            </p:nvSpPr>
                            <p:spPr bwMode="auto">
                              <a:xfrm>
                                <a:off x="3172" y="3839"/>
                                <a:ext cx="74" cy="28"/>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77" name="Freeform 169"/>
                              <p:cNvSpPr>
                                <a:spLocks/>
                              </p:cNvSpPr>
                              <p:nvPr/>
                            </p:nvSpPr>
                            <p:spPr bwMode="auto">
                              <a:xfrm>
                                <a:off x="3179" y="3863"/>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78" name="Freeform 170"/>
                              <p:cNvSpPr>
                                <a:spLocks/>
                              </p:cNvSpPr>
                              <p:nvPr/>
                            </p:nvSpPr>
                            <p:spPr bwMode="auto">
                              <a:xfrm>
                                <a:off x="3167" y="3841"/>
                                <a:ext cx="19" cy="33"/>
                              </a:xfrm>
                              <a:custGeom>
                                <a:avLst/>
                                <a:gdLst>
                                  <a:gd name="T0" fmla="*/ 18 w 19"/>
                                  <a:gd name="T1" fmla="*/ 25 h 33"/>
                                  <a:gd name="T2" fmla="*/ 13 w 19"/>
                                  <a:gd name="T3" fmla="*/ 32 h 33"/>
                                  <a:gd name="T4" fmla="*/ 0 w 19"/>
                                  <a:gd name="T5" fmla="*/ 7 h 33"/>
                                  <a:gd name="T6" fmla="*/ 5 w 19"/>
                                  <a:gd name="T7" fmla="*/ 0 h 33"/>
                                  <a:gd name="T8" fmla="*/ 18 w 19"/>
                                  <a:gd name="T9" fmla="*/ 25 h 33"/>
                                </a:gdLst>
                                <a:ahLst/>
                                <a:cxnLst>
                                  <a:cxn ang="0">
                                    <a:pos x="T0" y="T1"/>
                                  </a:cxn>
                                  <a:cxn ang="0">
                                    <a:pos x="T2" y="T3"/>
                                  </a:cxn>
                                  <a:cxn ang="0">
                                    <a:pos x="T4" y="T5"/>
                                  </a:cxn>
                                  <a:cxn ang="0">
                                    <a:pos x="T6" y="T7"/>
                                  </a:cxn>
                                  <a:cxn ang="0">
                                    <a:pos x="T8" y="T9"/>
                                  </a:cxn>
                                </a:cxnLst>
                                <a:rect l="0" t="0" r="r" b="b"/>
                                <a:pathLst>
                                  <a:path w="19" h="33">
                                    <a:moveTo>
                                      <a:pt x="18" y="25"/>
                                    </a:moveTo>
                                    <a:lnTo>
                                      <a:pt x="13" y="32"/>
                                    </a:lnTo>
                                    <a:lnTo>
                                      <a:pt x="0" y="7"/>
                                    </a:lnTo>
                                    <a:lnTo>
                                      <a:pt x="5" y="0"/>
                                    </a:lnTo>
                                    <a:lnTo>
                                      <a:pt x="18"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579" name="Freeform 171"/>
                            <p:cNvSpPr>
                              <a:spLocks/>
                            </p:cNvSpPr>
                            <p:nvPr/>
                          </p:nvSpPr>
                          <p:spPr bwMode="auto">
                            <a:xfrm>
                              <a:off x="3219" y="3839"/>
                              <a:ext cx="13"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80" name="Oval 172"/>
                            <p:cNvSpPr>
                              <a:spLocks noChangeArrowheads="1"/>
                            </p:cNvSpPr>
                            <p:nvPr/>
                          </p:nvSpPr>
                          <p:spPr bwMode="auto">
                            <a:xfrm>
                              <a:off x="3229" y="3845"/>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581" name="Oval 173"/>
                            <p:cNvSpPr>
                              <a:spLocks noChangeArrowheads="1"/>
                            </p:cNvSpPr>
                            <p:nvPr/>
                          </p:nvSpPr>
                          <p:spPr bwMode="auto">
                            <a:xfrm>
                              <a:off x="3234" y="3854"/>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grpSp>
                  <p:grpSp>
                    <p:nvGrpSpPr>
                      <p:cNvPr id="25669" name="Group 174"/>
                      <p:cNvGrpSpPr>
                        <a:grpSpLocks/>
                      </p:cNvGrpSpPr>
                      <p:nvPr/>
                    </p:nvGrpSpPr>
                    <p:grpSpPr bwMode="auto">
                      <a:xfrm>
                        <a:off x="3314" y="3664"/>
                        <a:ext cx="174" cy="140"/>
                        <a:chOff x="3314" y="3664"/>
                        <a:chExt cx="174" cy="140"/>
                      </a:xfrm>
                    </p:grpSpPr>
                    <p:grpSp>
                      <p:nvGrpSpPr>
                        <p:cNvPr id="25670" name="Group 175"/>
                        <p:cNvGrpSpPr>
                          <a:grpSpLocks/>
                        </p:cNvGrpSpPr>
                        <p:nvPr/>
                      </p:nvGrpSpPr>
                      <p:grpSpPr bwMode="auto">
                        <a:xfrm>
                          <a:off x="3390" y="3664"/>
                          <a:ext cx="98" cy="137"/>
                          <a:chOff x="3390" y="3664"/>
                          <a:chExt cx="98" cy="137"/>
                        </a:xfrm>
                      </p:grpSpPr>
                      <p:grpSp>
                        <p:nvGrpSpPr>
                          <p:cNvPr id="25705" name="Group 176"/>
                          <p:cNvGrpSpPr>
                            <a:grpSpLocks/>
                          </p:cNvGrpSpPr>
                          <p:nvPr/>
                        </p:nvGrpSpPr>
                        <p:grpSpPr bwMode="auto">
                          <a:xfrm>
                            <a:off x="3390" y="3664"/>
                            <a:ext cx="46" cy="33"/>
                            <a:chOff x="3390" y="3664"/>
                            <a:chExt cx="46" cy="33"/>
                          </a:xfrm>
                        </p:grpSpPr>
                        <p:sp>
                          <p:nvSpPr>
                            <p:cNvPr id="145585" name="Freeform 177"/>
                            <p:cNvSpPr>
                              <a:spLocks/>
                            </p:cNvSpPr>
                            <p:nvPr/>
                          </p:nvSpPr>
                          <p:spPr bwMode="auto">
                            <a:xfrm>
                              <a:off x="3392" y="3664"/>
                              <a:ext cx="44" cy="28"/>
                            </a:xfrm>
                            <a:custGeom>
                              <a:avLst/>
                              <a:gdLst>
                                <a:gd name="T0" fmla="*/ 29 w 44"/>
                                <a:gd name="T1" fmla="*/ 0 h 28"/>
                                <a:gd name="T2" fmla="*/ 43 w 44"/>
                                <a:gd name="T3" fmla="*/ 25 h 28"/>
                                <a:gd name="T4" fmla="*/ 13 w 44"/>
                                <a:gd name="T5" fmla="*/ 27 h 28"/>
                                <a:gd name="T6" fmla="*/ 0 w 44"/>
                                <a:gd name="T7" fmla="*/ 2 h 28"/>
                                <a:gd name="T8" fmla="*/ 29 w 44"/>
                                <a:gd name="T9" fmla="*/ 0 h 28"/>
                              </a:gdLst>
                              <a:ahLst/>
                              <a:cxnLst>
                                <a:cxn ang="0">
                                  <a:pos x="T0" y="T1"/>
                                </a:cxn>
                                <a:cxn ang="0">
                                  <a:pos x="T2" y="T3"/>
                                </a:cxn>
                                <a:cxn ang="0">
                                  <a:pos x="T4" y="T5"/>
                                </a:cxn>
                                <a:cxn ang="0">
                                  <a:pos x="T6" y="T7"/>
                                </a:cxn>
                                <a:cxn ang="0">
                                  <a:pos x="T8" y="T9"/>
                                </a:cxn>
                              </a:cxnLst>
                              <a:rect l="0" t="0" r="r" b="b"/>
                              <a:pathLst>
                                <a:path w="44" h="28">
                                  <a:moveTo>
                                    <a:pt x="29" y="0"/>
                                  </a:moveTo>
                                  <a:lnTo>
                                    <a:pt x="43" y="25"/>
                                  </a:lnTo>
                                  <a:lnTo>
                                    <a:pt x="13" y="27"/>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86" name="Freeform 178"/>
                            <p:cNvSpPr>
                              <a:spLocks/>
                            </p:cNvSpPr>
                            <p:nvPr/>
                          </p:nvSpPr>
                          <p:spPr bwMode="auto">
                            <a:xfrm>
                              <a:off x="3405" y="3693"/>
                              <a:ext cx="31" cy="3"/>
                            </a:xfrm>
                            <a:custGeom>
                              <a:avLst/>
                              <a:gdLst>
                                <a:gd name="T0" fmla="*/ 30 w 31"/>
                                <a:gd name="T1" fmla="*/ 0 h 3"/>
                                <a:gd name="T2" fmla="*/ 27 w 31"/>
                                <a:gd name="T3" fmla="*/ 1 h 3"/>
                                <a:gd name="T4" fmla="*/ 0 w 31"/>
                                <a:gd name="T5" fmla="*/ 2 h 3"/>
                                <a:gd name="T6" fmla="*/ 2 w 31"/>
                                <a:gd name="T7" fmla="*/ 1 h 3"/>
                                <a:gd name="T8" fmla="*/ 30 w 31"/>
                                <a:gd name="T9" fmla="*/ 0 h 3"/>
                              </a:gdLst>
                              <a:ahLst/>
                              <a:cxnLst>
                                <a:cxn ang="0">
                                  <a:pos x="T0" y="T1"/>
                                </a:cxn>
                                <a:cxn ang="0">
                                  <a:pos x="T2" y="T3"/>
                                </a:cxn>
                                <a:cxn ang="0">
                                  <a:pos x="T4" y="T5"/>
                                </a:cxn>
                                <a:cxn ang="0">
                                  <a:pos x="T6" y="T7"/>
                                </a:cxn>
                                <a:cxn ang="0">
                                  <a:pos x="T8" y="T9"/>
                                </a:cxn>
                              </a:cxnLst>
                              <a:rect l="0" t="0" r="r" b="b"/>
                              <a:pathLst>
                                <a:path w="31" h="3">
                                  <a:moveTo>
                                    <a:pt x="30" y="0"/>
                                  </a:moveTo>
                                  <a:lnTo>
                                    <a:pt x="27" y="1"/>
                                  </a:lnTo>
                                  <a:lnTo>
                                    <a:pt x="0" y="2"/>
                                  </a:lnTo>
                                  <a:lnTo>
                                    <a:pt x="2" y="1"/>
                                  </a:lnTo>
                                  <a:lnTo>
                                    <a:pt x="30"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87" name="Freeform 179"/>
                            <p:cNvSpPr>
                              <a:spLocks/>
                            </p:cNvSpPr>
                            <p:nvPr/>
                          </p:nvSpPr>
                          <p:spPr bwMode="auto">
                            <a:xfrm>
                              <a:off x="3390" y="3666"/>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706" name="Group 180"/>
                          <p:cNvGrpSpPr>
                            <a:grpSpLocks/>
                          </p:cNvGrpSpPr>
                          <p:nvPr/>
                        </p:nvGrpSpPr>
                        <p:grpSpPr bwMode="auto">
                          <a:xfrm>
                            <a:off x="3407" y="3698"/>
                            <a:ext cx="47" cy="33"/>
                            <a:chOff x="3407" y="3698"/>
                            <a:chExt cx="47" cy="33"/>
                          </a:xfrm>
                        </p:grpSpPr>
                        <p:sp>
                          <p:nvSpPr>
                            <p:cNvPr id="145589" name="Freeform 181"/>
                            <p:cNvSpPr>
                              <a:spLocks/>
                            </p:cNvSpPr>
                            <p:nvPr/>
                          </p:nvSpPr>
                          <p:spPr bwMode="auto">
                            <a:xfrm>
                              <a:off x="3410" y="3698"/>
                              <a:ext cx="44" cy="29"/>
                            </a:xfrm>
                            <a:custGeom>
                              <a:avLst/>
                              <a:gdLst>
                                <a:gd name="T0" fmla="*/ 29 w 44"/>
                                <a:gd name="T1" fmla="*/ 0 h 29"/>
                                <a:gd name="T2" fmla="*/ 43 w 44"/>
                                <a:gd name="T3" fmla="*/ 26 h 29"/>
                                <a:gd name="T4" fmla="*/ 13 w 44"/>
                                <a:gd name="T5" fmla="*/ 28 h 29"/>
                                <a:gd name="T6" fmla="*/ 0 w 44"/>
                                <a:gd name="T7" fmla="*/ 2 h 29"/>
                                <a:gd name="T8" fmla="*/ 29 w 44"/>
                                <a:gd name="T9" fmla="*/ 0 h 29"/>
                              </a:gdLst>
                              <a:ahLst/>
                              <a:cxnLst>
                                <a:cxn ang="0">
                                  <a:pos x="T0" y="T1"/>
                                </a:cxn>
                                <a:cxn ang="0">
                                  <a:pos x="T2" y="T3"/>
                                </a:cxn>
                                <a:cxn ang="0">
                                  <a:pos x="T4" y="T5"/>
                                </a:cxn>
                                <a:cxn ang="0">
                                  <a:pos x="T6" y="T7"/>
                                </a:cxn>
                                <a:cxn ang="0">
                                  <a:pos x="T8" y="T9"/>
                                </a:cxn>
                              </a:cxnLst>
                              <a:rect l="0" t="0" r="r" b="b"/>
                              <a:pathLst>
                                <a:path w="44" h="29">
                                  <a:moveTo>
                                    <a:pt x="29" y="0"/>
                                  </a:moveTo>
                                  <a:lnTo>
                                    <a:pt x="43" y="26"/>
                                  </a:lnTo>
                                  <a:lnTo>
                                    <a:pt x="13" y="28"/>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90" name="Freeform 182"/>
                            <p:cNvSpPr>
                              <a:spLocks/>
                            </p:cNvSpPr>
                            <p:nvPr/>
                          </p:nvSpPr>
                          <p:spPr bwMode="auto">
                            <a:xfrm>
                              <a:off x="3423" y="3728"/>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91" name="Freeform 183"/>
                            <p:cNvSpPr>
                              <a:spLocks/>
                            </p:cNvSpPr>
                            <p:nvPr/>
                          </p:nvSpPr>
                          <p:spPr bwMode="auto">
                            <a:xfrm>
                              <a:off x="3407" y="3700"/>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707" name="Group 184"/>
                          <p:cNvGrpSpPr>
                            <a:grpSpLocks/>
                          </p:cNvGrpSpPr>
                          <p:nvPr/>
                        </p:nvGrpSpPr>
                        <p:grpSpPr bwMode="auto">
                          <a:xfrm>
                            <a:off x="3425" y="3733"/>
                            <a:ext cx="46" cy="33"/>
                            <a:chOff x="3425" y="3733"/>
                            <a:chExt cx="46" cy="33"/>
                          </a:xfrm>
                        </p:grpSpPr>
                        <p:sp>
                          <p:nvSpPr>
                            <p:cNvPr id="145593" name="Freeform 185"/>
                            <p:cNvSpPr>
                              <a:spLocks/>
                            </p:cNvSpPr>
                            <p:nvPr/>
                          </p:nvSpPr>
                          <p:spPr bwMode="auto">
                            <a:xfrm>
                              <a:off x="3426" y="3734"/>
                              <a:ext cx="44" cy="29"/>
                            </a:xfrm>
                            <a:custGeom>
                              <a:avLst/>
                              <a:gdLst>
                                <a:gd name="T0" fmla="*/ 29 w 44"/>
                                <a:gd name="T1" fmla="*/ 0 h 29"/>
                                <a:gd name="T2" fmla="*/ 43 w 44"/>
                                <a:gd name="T3" fmla="*/ 26 h 29"/>
                                <a:gd name="T4" fmla="*/ 13 w 44"/>
                                <a:gd name="T5" fmla="*/ 28 h 29"/>
                                <a:gd name="T6" fmla="*/ 0 w 44"/>
                                <a:gd name="T7" fmla="*/ 2 h 29"/>
                                <a:gd name="T8" fmla="*/ 29 w 44"/>
                                <a:gd name="T9" fmla="*/ 0 h 29"/>
                              </a:gdLst>
                              <a:ahLst/>
                              <a:cxnLst>
                                <a:cxn ang="0">
                                  <a:pos x="T0" y="T1"/>
                                </a:cxn>
                                <a:cxn ang="0">
                                  <a:pos x="T2" y="T3"/>
                                </a:cxn>
                                <a:cxn ang="0">
                                  <a:pos x="T4" y="T5"/>
                                </a:cxn>
                                <a:cxn ang="0">
                                  <a:pos x="T6" y="T7"/>
                                </a:cxn>
                                <a:cxn ang="0">
                                  <a:pos x="T8" y="T9"/>
                                </a:cxn>
                              </a:cxnLst>
                              <a:rect l="0" t="0" r="r" b="b"/>
                              <a:pathLst>
                                <a:path w="44" h="29">
                                  <a:moveTo>
                                    <a:pt x="29" y="0"/>
                                  </a:moveTo>
                                  <a:lnTo>
                                    <a:pt x="43" y="26"/>
                                  </a:lnTo>
                                  <a:lnTo>
                                    <a:pt x="13" y="28"/>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94" name="Freeform 186"/>
                            <p:cNvSpPr>
                              <a:spLocks/>
                            </p:cNvSpPr>
                            <p:nvPr/>
                          </p:nvSpPr>
                          <p:spPr bwMode="auto">
                            <a:xfrm>
                              <a:off x="3439" y="3764"/>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95" name="Freeform 187"/>
                            <p:cNvSpPr>
                              <a:spLocks/>
                            </p:cNvSpPr>
                            <p:nvPr/>
                          </p:nvSpPr>
                          <p:spPr bwMode="auto">
                            <a:xfrm>
                              <a:off x="3425" y="3736"/>
                              <a:ext cx="14" cy="31"/>
                            </a:xfrm>
                            <a:custGeom>
                              <a:avLst/>
                              <a:gdLst>
                                <a:gd name="T0" fmla="*/ 2 w 13"/>
                                <a:gd name="T1" fmla="*/ 0 h 31"/>
                                <a:gd name="T2" fmla="*/ 0 w 13"/>
                                <a:gd name="T3" fmla="*/ 4 h 31"/>
                                <a:gd name="T4" fmla="*/ 10 w 13"/>
                                <a:gd name="T5" fmla="*/ 30 h 31"/>
                                <a:gd name="T6" fmla="*/ 12 w 13"/>
                                <a:gd name="T7" fmla="*/ 26 h 31"/>
                                <a:gd name="T8" fmla="*/ 2 w 13"/>
                                <a:gd name="T9" fmla="*/ 0 h 31"/>
                              </a:gdLst>
                              <a:ahLst/>
                              <a:cxnLst>
                                <a:cxn ang="0">
                                  <a:pos x="T0" y="T1"/>
                                </a:cxn>
                                <a:cxn ang="0">
                                  <a:pos x="T2" y="T3"/>
                                </a:cxn>
                                <a:cxn ang="0">
                                  <a:pos x="T4" y="T5"/>
                                </a:cxn>
                                <a:cxn ang="0">
                                  <a:pos x="T6" y="T7"/>
                                </a:cxn>
                                <a:cxn ang="0">
                                  <a:pos x="T8" y="T9"/>
                                </a:cxn>
                              </a:cxnLst>
                              <a:rect l="0" t="0" r="r" b="b"/>
                              <a:pathLst>
                                <a:path w="13" h="31">
                                  <a:moveTo>
                                    <a:pt x="2" y="0"/>
                                  </a:moveTo>
                                  <a:lnTo>
                                    <a:pt x="0" y="4"/>
                                  </a:lnTo>
                                  <a:lnTo>
                                    <a:pt x="10" y="30"/>
                                  </a:lnTo>
                                  <a:lnTo>
                                    <a:pt x="12"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708" name="Group 188"/>
                          <p:cNvGrpSpPr>
                            <a:grpSpLocks/>
                          </p:cNvGrpSpPr>
                          <p:nvPr/>
                        </p:nvGrpSpPr>
                        <p:grpSpPr bwMode="auto">
                          <a:xfrm>
                            <a:off x="3442" y="3768"/>
                            <a:ext cx="46" cy="33"/>
                            <a:chOff x="3442" y="3768"/>
                            <a:chExt cx="46" cy="33"/>
                          </a:xfrm>
                        </p:grpSpPr>
                        <p:sp>
                          <p:nvSpPr>
                            <p:cNvPr id="145597" name="Freeform 189"/>
                            <p:cNvSpPr>
                              <a:spLocks/>
                            </p:cNvSpPr>
                            <p:nvPr/>
                          </p:nvSpPr>
                          <p:spPr bwMode="auto">
                            <a:xfrm>
                              <a:off x="3444" y="3769"/>
                              <a:ext cx="44" cy="28"/>
                            </a:xfrm>
                            <a:custGeom>
                              <a:avLst/>
                              <a:gdLst>
                                <a:gd name="T0" fmla="*/ 29 w 44"/>
                                <a:gd name="T1" fmla="*/ 0 h 28"/>
                                <a:gd name="T2" fmla="*/ 43 w 44"/>
                                <a:gd name="T3" fmla="*/ 25 h 28"/>
                                <a:gd name="T4" fmla="*/ 13 w 44"/>
                                <a:gd name="T5" fmla="*/ 27 h 28"/>
                                <a:gd name="T6" fmla="*/ 0 w 44"/>
                                <a:gd name="T7" fmla="*/ 2 h 28"/>
                                <a:gd name="T8" fmla="*/ 29 w 44"/>
                                <a:gd name="T9" fmla="*/ 0 h 28"/>
                              </a:gdLst>
                              <a:ahLst/>
                              <a:cxnLst>
                                <a:cxn ang="0">
                                  <a:pos x="T0" y="T1"/>
                                </a:cxn>
                                <a:cxn ang="0">
                                  <a:pos x="T2" y="T3"/>
                                </a:cxn>
                                <a:cxn ang="0">
                                  <a:pos x="T4" y="T5"/>
                                </a:cxn>
                                <a:cxn ang="0">
                                  <a:pos x="T6" y="T7"/>
                                </a:cxn>
                                <a:cxn ang="0">
                                  <a:pos x="T8" y="T9"/>
                                </a:cxn>
                              </a:cxnLst>
                              <a:rect l="0" t="0" r="r" b="b"/>
                              <a:pathLst>
                                <a:path w="44" h="28">
                                  <a:moveTo>
                                    <a:pt x="29" y="0"/>
                                  </a:moveTo>
                                  <a:lnTo>
                                    <a:pt x="43" y="25"/>
                                  </a:lnTo>
                                  <a:lnTo>
                                    <a:pt x="13" y="27"/>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98" name="Freeform 190"/>
                            <p:cNvSpPr>
                              <a:spLocks/>
                            </p:cNvSpPr>
                            <p:nvPr/>
                          </p:nvSpPr>
                          <p:spPr bwMode="auto">
                            <a:xfrm>
                              <a:off x="3456" y="3798"/>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599" name="Freeform 191"/>
                            <p:cNvSpPr>
                              <a:spLocks/>
                            </p:cNvSpPr>
                            <p:nvPr/>
                          </p:nvSpPr>
                          <p:spPr bwMode="auto">
                            <a:xfrm>
                              <a:off x="3442" y="3770"/>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5671" name="Group 192"/>
                        <p:cNvGrpSpPr>
                          <a:grpSpLocks/>
                        </p:cNvGrpSpPr>
                        <p:nvPr/>
                      </p:nvGrpSpPr>
                      <p:grpSpPr bwMode="auto">
                        <a:xfrm>
                          <a:off x="3353" y="3665"/>
                          <a:ext cx="98" cy="137"/>
                          <a:chOff x="3353" y="3665"/>
                          <a:chExt cx="98" cy="137"/>
                        </a:xfrm>
                      </p:grpSpPr>
                      <p:grpSp>
                        <p:nvGrpSpPr>
                          <p:cNvPr id="25689" name="Group 193"/>
                          <p:cNvGrpSpPr>
                            <a:grpSpLocks/>
                          </p:cNvGrpSpPr>
                          <p:nvPr/>
                        </p:nvGrpSpPr>
                        <p:grpSpPr bwMode="auto">
                          <a:xfrm>
                            <a:off x="3353" y="3665"/>
                            <a:ext cx="46" cy="33"/>
                            <a:chOff x="3353" y="3665"/>
                            <a:chExt cx="46" cy="33"/>
                          </a:xfrm>
                        </p:grpSpPr>
                        <p:sp>
                          <p:nvSpPr>
                            <p:cNvPr id="145602" name="Freeform 194"/>
                            <p:cNvSpPr>
                              <a:spLocks/>
                            </p:cNvSpPr>
                            <p:nvPr/>
                          </p:nvSpPr>
                          <p:spPr bwMode="auto">
                            <a:xfrm>
                              <a:off x="3355" y="3665"/>
                              <a:ext cx="44" cy="29"/>
                            </a:xfrm>
                            <a:custGeom>
                              <a:avLst/>
                              <a:gdLst>
                                <a:gd name="T0" fmla="*/ 29 w 44"/>
                                <a:gd name="T1" fmla="*/ 0 h 29"/>
                                <a:gd name="T2" fmla="*/ 43 w 44"/>
                                <a:gd name="T3" fmla="*/ 26 h 29"/>
                                <a:gd name="T4" fmla="*/ 13 w 44"/>
                                <a:gd name="T5" fmla="*/ 28 h 29"/>
                                <a:gd name="T6" fmla="*/ 0 w 44"/>
                                <a:gd name="T7" fmla="*/ 2 h 29"/>
                                <a:gd name="T8" fmla="*/ 29 w 44"/>
                                <a:gd name="T9" fmla="*/ 0 h 29"/>
                              </a:gdLst>
                              <a:ahLst/>
                              <a:cxnLst>
                                <a:cxn ang="0">
                                  <a:pos x="T0" y="T1"/>
                                </a:cxn>
                                <a:cxn ang="0">
                                  <a:pos x="T2" y="T3"/>
                                </a:cxn>
                                <a:cxn ang="0">
                                  <a:pos x="T4" y="T5"/>
                                </a:cxn>
                                <a:cxn ang="0">
                                  <a:pos x="T6" y="T7"/>
                                </a:cxn>
                                <a:cxn ang="0">
                                  <a:pos x="T8" y="T9"/>
                                </a:cxn>
                              </a:cxnLst>
                              <a:rect l="0" t="0" r="r" b="b"/>
                              <a:pathLst>
                                <a:path w="44" h="29">
                                  <a:moveTo>
                                    <a:pt x="29" y="0"/>
                                  </a:moveTo>
                                  <a:lnTo>
                                    <a:pt x="43" y="26"/>
                                  </a:lnTo>
                                  <a:lnTo>
                                    <a:pt x="13" y="28"/>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03" name="Freeform 195"/>
                            <p:cNvSpPr>
                              <a:spLocks/>
                            </p:cNvSpPr>
                            <p:nvPr/>
                          </p:nvSpPr>
                          <p:spPr bwMode="auto">
                            <a:xfrm>
                              <a:off x="3368" y="3695"/>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04" name="Freeform 196"/>
                            <p:cNvSpPr>
                              <a:spLocks/>
                            </p:cNvSpPr>
                            <p:nvPr/>
                          </p:nvSpPr>
                          <p:spPr bwMode="auto">
                            <a:xfrm>
                              <a:off x="3353" y="3667"/>
                              <a:ext cx="14" cy="31"/>
                            </a:xfrm>
                            <a:custGeom>
                              <a:avLst/>
                              <a:gdLst>
                                <a:gd name="T0" fmla="*/ 2 w 13"/>
                                <a:gd name="T1" fmla="*/ 0 h 31"/>
                                <a:gd name="T2" fmla="*/ 0 w 13"/>
                                <a:gd name="T3" fmla="*/ 4 h 31"/>
                                <a:gd name="T4" fmla="*/ 10 w 13"/>
                                <a:gd name="T5" fmla="*/ 30 h 31"/>
                                <a:gd name="T6" fmla="*/ 12 w 13"/>
                                <a:gd name="T7" fmla="*/ 26 h 31"/>
                                <a:gd name="T8" fmla="*/ 2 w 13"/>
                                <a:gd name="T9" fmla="*/ 0 h 31"/>
                              </a:gdLst>
                              <a:ahLst/>
                              <a:cxnLst>
                                <a:cxn ang="0">
                                  <a:pos x="T0" y="T1"/>
                                </a:cxn>
                                <a:cxn ang="0">
                                  <a:pos x="T2" y="T3"/>
                                </a:cxn>
                                <a:cxn ang="0">
                                  <a:pos x="T4" y="T5"/>
                                </a:cxn>
                                <a:cxn ang="0">
                                  <a:pos x="T6" y="T7"/>
                                </a:cxn>
                                <a:cxn ang="0">
                                  <a:pos x="T8" y="T9"/>
                                </a:cxn>
                              </a:cxnLst>
                              <a:rect l="0" t="0" r="r" b="b"/>
                              <a:pathLst>
                                <a:path w="13" h="31">
                                  <a:moveTo>
                                    <a:pt x="2" y="0"/>
                                  </a:moveTo>
                                  <a:lnTo>
                                    <a:pt x="0" y="4"/>
                                  </a:lnTo>
                                  <a:lnTo>
                                    <a:pt x="10" y="30"/>
                                  </a:lnTo>
                                  <a:lnTo>
                                    <a:pt x="12"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690" name="Group 197"/>
                          <p:cNvGrpSpPr>
                            <a:grpSpLocks/>
                          </p:cNvGrpSpPr>
                          <p:nvPr/>
                        </p:nvGrpSpPr>
                        <p:grpSpPr bwMode="auto">
                          <a:xfrm>
                            <a:off x="3370" y="3700"/>
                            <a:ext cx="46" cy="32"/>
                            <a:chOff x="3370" y="3700"/>
                            <a:chExt cx="46" cy="32"/>
                          </a:xfrm>
                        </p:grpSpPr>
                        <p:sp>
                          <p:nvSpPr>
                            <p:cNvPr id="145606" name="Freeform 198"/>
                            <p:cNvSpPr>
                              <a:spLocks/>
                            </p:cNvSpPr>
                            <p:nvPr/>
                          </p:nvSpPr>
                          <p:spPr bwMode="auto">
                            <a:xfrm>
                              <a:off x="3372" y="3700"/>
                              <a:ext cx="44" cy="28"/>
                            </a:xfrm>
                            <a:custGeom>
                              <a:avLst/>
                              <a:gdLst>
                                <a:gd name="T0" fmla="*/ 29 w 44"/>
                                <a:gd name="T1" fmla="*/ 0 h 28"/>
                                <a:gd name="T2" fmla="*/ 43 w 44"/>
                                <a:gd name="T3" fmla="*/ 25 h 28"/>
                                <a:gd name="T4" fmla="*/ 13 w 44"/>
                                <a:gd name="T5" fmla="*/ 27 h 28"/>
                                <a:gd name="T6" fmla="*/ 0 w 44"/>
                                <a:gd name="T7" fmla="*/ 2 h 28"/>
                                <a:gd name="T8" fmla="*/ 29 w 44"/>
                                <a:gd name="T9" fmla="*/ 0 h 28"/>
                              </a:gdLst>
                              <a:ahLst/>
                              <a:cxnLst>
                                <a:cxn ang="0">
                                  <a:pos x="T0" y="T1"/>
                                </a:cxn>
                                <a:cxn ang="0">
                                  <a:pos x="T2" y="T3"/>
                                </a:cxn>
                                <a:cxn ang="0">
                                  <a:pos x="T4" y="T5"/>
                                </a:cxn>
                                <a:cxn ang="0">
                                  <a:pos x="T6" y="T7"/>
                                </a:cxn>
                                <a:cxn ang="0">
                                  <a:pos x="T8" y="T9"/>
                                </a:cxn>
                              </a:cxnLst>
                              <a:rect l="0" t="0" r="r" b="b"/>
                              <a:pathLst>
                                <a:path w="44" h="28">
                                  <a:moveTo>
                                    <a:pt x="29" y="0"/>
                                  </a:moveTo>
                                  <a:lnTo>
                                    <a:pt x="43" y="25"/>
                                  </a:lnTo>
                                  <a:lnTo>
                                    <a:pt x="13" y="27"/>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07" name="Freeform 199"/>
                            <p:cNvSpPr>
                              <a:spLocks/>
                            </p:cNvSpPr>
                            <p:nvPr/>
                          </p:nvSpPr>
                          <p:spPr bwMode="auto">
                            <a:xfrm>
                              <a:off x="3385" y="3729"/>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08" name="Freeform 200"/>
                            <p:cNvSpPr>
                              <a:spLocks/>
                            </p:cNvSpPr>
                            <p:nvPr/>
                          </p:nvSpPr>
                          <p:spPr bwMode="auto">
                            <a:xfrm>
                              <a:off x="3370" y="3702"/>
                              <a:ext cx="14" cy="30"/>
                            </a:xfrm>
                            <a:custGeom>
                              <a:avLst/>
                              <a:gdLst>
                                <a:gd name="T0" fmla="*/ 2 w 14"/>
                                <a:gd name="T1" fmla="*/ 0 h 30"/>
                                <a:gd name="T2" fmla="*/ 0 w 14"/>
                                <a:gd name="T3" fmla="*/ 4 h 30"/>
                                <a:gd name="T4" fmla="*/ 11 w 14"/>
                                <a:gd name="T5" fmla="*/ 29 h 30"/>
                                <a:gd name="T6" fmla="*/ 13 w 14"/>
                                <a:gd name="T7" fmla="*/ 26 h 30"/>
                                <a:gd name="T8" fmla="*/ 2 w 14"/>
                                <a:gd name="T9" fmla="*/ 0 h 30"/>
                              </a:gdLst>
                              <a:ahLst/>
                              <a:cxnLst>
                                <a:cxn ang="0">
                                  <a:pos x="T0" y="T1"/>
                                </a:cxn>
                                <a:cxn ang="0">
                                  <a:pos x="T2" y="T3"/>
                                </a:cxn>
                                <a:cxn ang="0">
                                  <a:pos x="T4" y="T5"/>
                                </a:cxn>
                                <a:cxn ang="0">
                                  <a:pos x="T6" y="T7"/>
                                </a:cxn>
                                <a:cxn ang="0">
                                  <a:pos x="T8" y="T9"/>
                                </a:cxn>
                              </a:cxnLst>
                              <a:rect l="0" t="0" r="r" b="b"/>
                              <a:pathLst>
                                <a:path w="14" h="30">
                                  <a:moveTo>
                                    <a:pt x="2" y="0"/>
                                  </a:moveTo>
                                  <a:lnTo>
                                    <a:pt x="0" y="4"/>
                                  </a:lnTo>
                                  <a:lnTo>
                                    <a:pt x="11" y="29"/>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691" name="Group 201"/>
                          <p:cNvGrpSpPr>
                            <a:grpSpLocks/>
                          </p:cNvGrpSpPr>
                          <p:nvPr/>
                        </p:nvGrpSpPr>
                        <p:grpSpPr bwMode="auto">
                          <a:xfrm>
                            <a:off x="3387" y="3735"/>
                            <a:ext cx="46" cy="33"/>
                            <a:chOff x="3387" y="3735"/>
                            <a:chExt cx="46" cy="33"/>
                          </a:xfrm>
                        </p:grpSpPr>
                        <p:sp>
                          <p:nvSpPr>
                            <p:cNvPr id="145610" name="Freeform 202"/>
                            <p:cNvSpPr>
                              <a:spLocks/>
                            </p:cNvSpPr>
                            <p:nvPr/>
                          </p:nvSpPr>
                          <p:spPr bwMode="auto">
                            <a:xfrm>
                              <a:off x="3389" y="3736"/>
                              <a:ext cx="44" cy="28"/>
                            </a:xfrm>
                            <a:custGeom>
                              <a:avLst/>
                              <a:gdLst>
                                <a:gd name="T0" fmla="*/ 29 w 44"/>
                                <a:gd name="T1" fmla="*/ 0 h 28"/>
                                <a:gd name="T2" fmla="*/ 43 w 44"/>
                                <a:gd name="T3" fmla="*/ 25 h 28"/>
                                <a:gd name="T4" fmla="*/ 13 w 44"/>
                                <a:gd name="T5" fmla="*/ 27 h 28"/>
                                <a:gd name="T6" fmla="*/ 0 w 44"/>
                                <a:gd name="T7" fmla="*/ 2 h 28"/>
                                <a:gd name="T8" fmla="*/ 29 w 44"/>
                                <a:gd name="T9" fmla="*/ 0 h 28"/>
                              </a:gdLst>
                              <a:ahLst/>
                              <a:cxnLst>
                                <a:cxn ang="0">
                                  <a:pos x="T0" y="T1"/>
                                </a:cxn>
                                <a:cxn ang="0">
                                  <a:pos x="T2" y="T3"/>
                                </a:cxn>
                                <a:cxn ang="0">
                                  <a:pos x="T4" y="T5"/>
                                </a:cxn>
                                <a:cxn ang="0">
                                  <a:pos x="T6" y="T7"/>
                                </a:cxn>
                                <a:cxn ang="0">
                                  <a:pos x="T8" y="T9"/>
                                </a:cxn>
                              </a:cxnLst>
                              <a:rect l="0" t="0" r="r" b="b"/>
                              <a:pathLst>
                                <a:path w="44" h="28">
                                  <a:moveTo>
                                    <a:pt x="29" y="0"/>
                                  </a:moveTo>
                                  <a:lnTo>
                                    <a:pt x="43" y="25"/>
                                  </a:lnTo>
                                  <a:lnTo>
                                    <a:pt x="13" y="27"/>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11" name="Freeform 203"/>
                            <p:cNvSpPr>
                              <a:spLocks/>
                            </p:cNvSpPr>
                            <p:nvPr/>
                          </p:nvSpPr>
                          <p:spPr bwMode="auto">
                            <a:xfrm>
                              <a:off x="3402" y="3765"/>
                              <a:ext cx="31" cy="3"/>
                            </a:xfrm>
                            <a:custGeom>
                              <a:avLst/>
                              <a:gdLst>
                                <a:gd name="T0" fmla="*/ 30 w 31"/>
                                <a:gd name="T1" fmla="*/ 0 h 3"/>
                                <a:gd name="T2" fmla="*/ 27 w 31"/>
                                <a:gd name="T3" fmla="*/ 1 h 3"/>
                                <a:gd name="T4" fmla="*/ 0 w 31"/>
                                <a:gd name="T5" fmla="*/ 2 h 3"/>
                                <a:gd name="T6" fmla="*/ 2 w 31"/>
                                <a:gd name="T7" fmla="*/ 1 h 3"/>
                                <a:gd name="T8" fmla="*/ 30 w 31"/>
                                <a:gd name="T9" fmla="*/ 0 h 3"/>
                              </a:gdLst>
                              <a:ahLst/>
                              <a:cxnLst>
                                <a:cxn ang="0">
                                  <a:pos x="T0" y="T1"/>
                                </a:cxn>
                                <a:cxn ang="0">
                                  <a:pos x="T2" y="T3"/>
                                </a:cxn>
                                <a:cxn ang="0">
                                  <a:pos x="T4" y="T5"/>
                                </a:cxn>
                                <a:cxn ang="0">
                                  <a:pos x="T6" y="T7"/>
                                </a:cxn>
                                <a:cxn ang="0">
                                  <a:pos x="T8" y="T9"/>
                                </a:cxn>
                              </a:cxnLst>
                              <a:rect l="0" t="0" r="r" b="b"/>
                              <a:pathLst>
                                <a:path w="31" h="3">
                                  <a:moveTo>
                                    <a:pt x="30" y="0"/>
                                  </a:moveTo>
                                  <a:lnTo>
                                    <a:pt x="27" y="1"/>
                                  </a:lnTo>
                                  <a:lnTo>
                                    <a:pt x="0" y="2"/>
                                  </a:lnTo>
                                  <a:lnTo>
                                    <a:pt x="2" y="1"/>
                                  </a:lnTo>
                                  <a:lnTo>
                                    <a:pt x="30"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12" name="Freeform 204"/>
                            <p:cNvSpPr>
                              <a:spLocks/>
                            </p:cNvSpPr>
                            <p:nvPr/>
                          </p:nvSpPr>
                          <p:spPr bwMode="auto">
                            <a:xfrm>
                              <a:off x="3387" y="3738"/>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692" name="Group 205"/>
                          <p:cNvGrpSpPr>
                            <a:grpSpLocks/>
                          </p:cNvGrpSpPr>
                          <p:nvPr/>
                        </p:nvGrpSpPr>
                        <p:grpSpPr bwMode="auto">
                          <a:xfrm>
                            <a:off x="3404" y="3769"/>
                            <a:ext cx="47" cy="33"/>
                            <a:chOff x="3404" y="3769"/>
                            <a:chExt cx="47" cy="33"/>
                          </a:xfrm>
                        </p:grpSpPr>
                        <p:sp>
                          <p:nvSpPr>
                            <p:cNvPr id="145614" name="Freeform 206"/>
                            <p:cNvSpPr>
                              <a:spLocks/>
                            </p:cNvSpPr>
                            <p:nvPr/>
                          </p:nvSpPr>
                          <p:spPr bwMode="auto">
                            <a:xfrm>
                              <a:off x="3407" y="3770"/>
                              <a:ext cx="44" cy="29"/>
                            </a:xfrm>
                            <a:custGeom>
                              <a:avLst/>
                              <a:gdLst>
                                <a:gd name="T0" fmla="*/ 29 w 44"/>
                                <a:gd name="T1" fmla="*/ 0 h 29"/>
                                <a:gd name="T2" fmla="*/ 43 w 44"/>
                                <a:gd name="T3" fmla="*/ 26 h 29"/>
                                <a:gd name="T4" fmla="*/ 13 w 44"/>
                                <a:gd name="T5" fmla="*/ 28 h 29"/>
                                <a:gd name="T6" fmla="*/ 0 w 44"/>
                                <a:gd name="T7" fmla="*/ 2 h 29"/>
                                <a:gd name="T8" fmla="*/ 29 w 44"/>
                                <a:gd name="T9" fmla="*/ 0 h 29"/>
                              </a:gdLst>
                              <a:ahLst/>
                              <a:cxnLst>
                                <a:cxn ang="0">
                                  <a:pos x="T0" y="T1"/>
                                </a:cxn>
                                <a:cxn ang="0">
                                  <a:pos x="T2" y="T3"/>
                                </a:cxn>
                                <a:cxn ang="0">
                                  <a:pos x="T4" y="T5"/>
                                </a:cxn>
                                <a:cxn ang="0">
                                  <a:pos x="T6" y="T7"/>
                                </a:cxn>
                                <a:cxn ang="0">
                                  <a:pos x="T8" y="T9"/>
                                </a:cxn>
                              </a:cxnLst>
                              <a:rect l="0" t="0" r="r" b="b"/>
                              <a:pathLst>
                                <a:path w="44" h="29">
                                  <a:moveTo>
                                    <a:pt x="29" y="0"/>
                                  </a:moveTo>
                                  <a:lnTo>
                                    <a:pt x="43" y="26"/>
                                  </a:lnTo>
                                  <a:lnTo>
                                    <a:pt x="13" y="28"/>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15" name="Freeform 207"/>
                            <p:cNvSpPr>
                              <a:spLocks/>
                            </p:cNvSpPr>
                            <p:nvPr/>
                          </p:nvSpPr>
                          <p:spPr bwMode="auto">
                            <a:xfrm>
                              <a:off x="3420" y="3799"/>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16" name="Freeform 208"/>
                            <p:cNvSpPr>
                              <a:spLocks/>
                            </p:cNvSpPr>
                            <p:nvPr/>
                          </p:nvSpPr>
                          <p:spPr bwMode="auto">
                            <a:xfrm>
                              <a:off x="3404" y="3771"/>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5672" name="Group 209"/>
                        <p:cNvGrpSpPr>
                          <a:grpSpLocks/>
                        </p:cNvGrpSpPr>
                        <p:nvPr/>
                      </p:nvGrpSpPr>
                      <p:grpSpPr bwMode="auto">
                        <a:xfrm>
                          <a:off x="3314" y="3667"/>
                          <a:ext cx="98" cy="137"/>
                          <a:chOff x="3314" y="3667"/>
                          <a:chExt cx="98" cy="137"/>
                        </a:xfrm>
                      </p:grpSpPr>
                      <p:grpSp>
                        <p:nvGrpSpPr>
                          <p:cNvPr id="25673" name="Group 210"/>
                          <p:cNvGrpSpPr>
                            <a:grpSpLocks/>
                          </p:cNvGrpSpPr>
                          <p:nvPr/>
                        </p:nvGrpSpPr>
                        <p:grpSpPr bwMode="auto">
                          <a:xfrm>
                            <a:off x="3314" y="3667"/>
                            <a:ext cx="46" cy="33"/>
                            <a:chOff x="3314" y="3667"/>
                            <a:chExt cx="46" cy="33"/>
                          </a:xfrm>
                        </p:grpSpPr>
                        <p:sp>
                          <p:nvSpPr>
                            <p:cNvPr id="145619" name="Freeform 211"/>
                            <p:cNvSpPr>
                              <a:spLocks/>
                            </p:cNvSpPr>
                            <p:nvPr/>
                          </p:nvSpPr>
                          <p:spPr bwMode="auto">
                            <a:xfrm>
                              <a:off x="3315" y="3667"/>
                              <a:ext cx="44" cy="28"/>
                            </a:xfrm>
                            <a:custGeom>
                              <a:avLst/>
                              <a:gdLst>
                                <a:gd name="T0" fmla="*/ 29 w 44"/>
                                <a:gd name="T1" fmla="*/ 0 h 28"/>
                                <a:gd name="T2" fmla="*/ 43 w 44"/>
                                <a:gd name="T3" fmla="*/ 25 h 28"/>
                                <a:gd name="T4" fmla="*/ 13 w 44"/>
                                <a:gd name="T5" fmla="*/ 27 h 28"/>
                                <a:gd name="T6" fmla="*/ 0 w 44"/>
                                <a:gd name="T7" fmla="*/ 2 h 28"/>
                                <a:gd name="T8" fmla="*/ 29 w 44"/>
                                <a:gd name="T9" fmla="*/ 0 h 28"/>
                              </a:gdLst>
                              <a:ahLst/>
                              <a:cxnLst>
                                <a:cxn ang="0">
                                  <a:pos x="T0" y="T1"/>
                                </a:cxn>
                                <a:cxn ang="0">
                                  <a:pos x="T2" y="T3"/>
                                </a:cxn>
                                <a:cxn ang="0">
                                  <a:pos x="T4" y="T5"/>
                                </a:cxn>
                                <a:cxn ang="0">
                                  <a:pos x="T6" y="T7"/>
                                </a:cxn>
                                <a:cxn ang="0">
                                  <a:pos x="T8" y="T9"/>
                                </a:cxn>
                              </a:cxnLst>
                              <a:rect l="0" t="0" r="r" b="b"/>
                              <a:pathLst>
                                <a:path w="44" h="28">
                                  <a:moveTo>
                                    <a:pt x="29" y="0"/>
                                  </a:moveTo>
                                  <a:lnTo>
                                    <a:pt x="43" y="25"/>
                                  </a:lnTo>
                                  <a:lnTo>
                                    <a:pt x="13" y="27"/>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20" name="Freeform 212"/>
                            <p:cNvSpPr>
                              <a:spLocks/>
                            </p:cNvSpPr>
                            <p:nvPr/>
                          </p:nvSpPr>
                          <p:spPr bwMode="auto">
                            <a:xfrm>
                              <a:off x="3328" y="3696"/>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21" name="Freeform 213"/>
                            <p:cNvSpPr>
                              <a:spLocks/>
                            </p:cNvSpPr>
                            <p:nvPr/>
                          </p:nvSpPr>
                          <p:spPr bwMode="auto">
                            <a:xfrm>
                              <a:off x="3314" y="3669"/>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674" name="Group 214"/>
                          <p:cNvGrpSpPr>
                            <a:grpSpLocks/>
                          </p:cNvGrpSpPr>
                          <p:nvPr/>
                        </p:nvGrpSpPr>
                        <p:grpSpPr bwMode="auto">
                          <a:xfrm>
                            <a:off x="3331" y="3701"/>
                            <a:ext cx="46" cy="33"/>
                            <a:chOff x="3331" y="3701"/>
                            <a:chExt cx="46" cy="33"/>
                          </a:xfrm>
                        </p:grpSpPr>
                        <p:sp>
                          <p:nvSpPr>
                            <p:cNvPr id="145623" name="Freeform 215"/>
                            <p:cNvSpPr>
                              <a:spLocks/>
                            </p:cNvSpPr>
                            <p:nvPr/>
                          </p:nvSpPr>
                          <p:spPr bwMode="auto">
                            <a:xfrm>
                              <a:off x="3333" y="3701"/>
                              <a:ext cx="44" cy="29"/>
                            </a:xfrm>
                            <a:custGeom>
                              <a:avLst/>
                              <a:gdLst>
                                <a:gd name="T0" fmla="*/ 29 w 44"/>
                                <a:gd name="T1" fmla="*/ 0 h 29"/>
                                <a:gd name="T2" fmla="*/ 43 w 44"/>
                                <a:gd name="T3" fmla="*/ 26 h 29"/>
                                <a:gd name="T4" fmla="*/ 13 w 44"/>
                                <a:gd name="T5" fmla="*/ 28 h 29"/>
                                <a:gd name="T6" fmla="*/ 0 w 44"/>
                                <a:gd name="T7" fmla="*/ 2 h 29"/>
                                <a:gd name="T8" fmla="*/ 29 w 44"/>
                                <a:gd name="T9" fmla="*/ 0 h 29"/>
                              </a:gdLst>
                              <a:ahLst/>
                              <a:cxnLst>
                                <a:cxn ang="0">
                                  <a:pos x="T0" y="T1"/>
                                </a:cxn>
                                <a:cxn ang="0">
                                  <a:pos x="T2" y="T3"/>
                                </a:cxn>
                                <a:cxn ang="0">
                                  <a:pos x="T4" y="T5"/>
                                </a:cxn>
                                <a:cxn ang="0">
                                  <a:pos x="T6" y="T7"/>
                                </a:cxn>
                                <a:cxn ang="0">
                                  <a:pos x="T8" y="T9"/>
                                </a:cxn>
                              </a:cxnLst>
                              <a:rect l="0" t="0" r="r" b="b"/>
                              <a:pathLst>
                                <a:path w="44" h="29">
                                  <a:moveTo>
                                    <a:pt x="29" y="0"/>
                                  </a:moveTo>
                                  <a:lnTo>
                                    <a:pt x="43" y="26"/>
                                  </a:lnTo>
                                  <a:lnTo>
                                    <a:pt x="13" y="28"/>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24" name="Freeform 216"/>
                            <p:cNvSpPr>
                              <a:spLocks/>
                            </p:cNvSpPr>
                            <p:nvPr/>
                          </p:nvSpPr>
                          <p:spPr bwMode="auto">
                            <a:xfrm>
                              <a:off x="3345" y="3730"/>
                              <a:ext cx="32" cy="4"/>
                            </a:xfrm>
                            <a:custGeom>
                              <a:avLst/>
                              <a:gdLst>
                                <a:gd name="T0" fmla="*/ 31 w 32"/>
                                <a:gd name="T1" fmla="*/ 0 h 4"/>
                                <a:gd name="T2" fmla="*/ 28 w 32"/>
                                <a:gd name="T3" fmla="*/ 2 h 4"/>
                                <a:gd name="T4" fmla="*/ 0 w 32"/>
                                <a:gd name="T5" fmla="*/ 3 h 4"/>
                                <a:gd name="T6" fmla="*/ 2 w 32"/>
                                <a:gd name="T7" fmla="*/ 1 h 4"/>
                                <a:gd name="T8" fmla="*/ 31 w 32"/>
                                <a:gd name="T9" fmla="*/ 0 h 4"/>
                              </a:gdLst>
                              <a:ahLst/>
                              <a:cxnLst>
                                <a:cxn ang="0">
                                  <a:pos x="T0" y="T1"/>
                                </a:cxn>
                                <a:cxn ang="0">
                                  <a:pos x="T2" y="T3"/>
                                </a:cxn>
                                <a:cxn ang="0">
                                  <a:pos x="T4" y="T5"/>
                                </a:cxn>
                                <a:cxn ang="0">
                                  <a:pos x="T6" y="T7"/>
                                </a:cxn>
                                <a:cxn ang="0">
                                  <a:pos x="T8" y="T9"/>
                                </a:cxn>
                              </a:cxnLst>
                              <a:rect l="0" t="0" r="r" b="b"/>
                              <a:pathLst>
                                <a:path w="32" h="4">
                                  <a:moveTo>
                                    <a:pt x="31" y="0"/>
                                  </a:moveTo>
                                  <a:lnTo>
                                    <a:pt x="28" y="2"/>
                                  </a:lnTo>
                                  <a:lnTo>
                                    <a:pt x="0" y="3"/>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25" name="Freeform 217"/>
                            <p:cNvSpPr>
                              <a:spLocks/>
                            </p:cNvSpPr>
                            <p:nvPr/>
                          </p:nvSpPr>
                          <p:spPr bwMode="auto">
                            <a:xfrm>
                              <a:off x="3331" y="3703"/>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675" name="Group 218"/>
                          <p:cNvGrpSpPr>
                            <a:grpSpLocks/>
                          </p:cNvGrpSpPr>
                          <p:nvPr/>
                        </p:nvGrpSpPr>
                        <p:grpSpPr bwMode="auto">
                          <a:xfrm>
                            <a:off x="3348" y="3736"/>
                            <a:ext cx="46" cy="33"/>
                            <a:chOff x="3348" y="3736"/>
                            <a:chExt cx="46" cy="33"/>
                          </a:xfrm>
                        </p:grpSpPr>
                        <p:sp>
                          <p:nvSpPr>
                            <p:cNvPr id="145627" name="Freeform 219"/>
                            <p:cNvSpPr>
                              <a:spLocks/>
                            </p:cNvSpPr>
                            <p:nvPr/>
                          </p:nvSpPr>
                          <p:spPr bwMode="auto">
                            <a:xfrm>
                              <a:off x="3349" y="3737"/>
                              <a:ext cx="44" cy="29"/>
                            </a:xfrm>
                            <a:custGeom>
                              <a:avLst/>
                              <a:gdLst>
                                <a:gd name="T0" fmla="*/ 29 w 44"/>
                                <a:gd name="T1" fmla="*/ 0 h 29"/>
                                <a:gd name="T2" fmla="*/ 43 w 44"/>
                                <a:gd name="T3" fmla="*/ 26 h 29"/>
                                <a:gd name="T4" fmla="*/ 13 w 44"/>
                                <a:gd name="T5" fmla="*/ 28 h 29"/>
                                <a:gd name="T6" fmla="*/ 0 w 44"/>
                                <a:gd name="T7" fmla="*/ 2 h 29"/>
                                <a:gd name="T8" fmla="*/ 29 w 44"/>
                                <a:gd name="T9" fmla="*/ 0 h 29"/>
                              </a:gdLst>
                              <a:ahLst/>
                              <a:cxnLst>
                                <a:cxn ang="0">
                                  <a:pos x="T0" y="T1"/>
                                </a:cxn>
                                <a:cxn ang="0">
                                  <a:pos x="T2" y="T3"/>
                                </a:cxn>
                                <a:cxn ang="0">
                                  <a:pos x="T4" y="T5"/>
                                </a:cxn>
                                <a:cxn ang="0">
                                  <a:pos x="T6" y="T7"/>
                                </a:cxn>
                                <a:cxn ang="0">
                                  <a:pos x="T8" y="T9"/>
                                </a:cxn>
                              </a:cxnLst>
                              <a:rect l="0" t="0" r="r" b="b"/>
                              <a:pathLst>
                                <a:path w="44" h="29">
                                  <a:moveTo>
                                    <a:pt x="29" y="0"/>
                                  </a:moveTo>
                                  <a:lnTo>
                                    <a:pt x="43" y="26"/>
                                  </a:lnTo>
                                  <a:lnTo>
                                    <a:pt x="13" y="28"/>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28" name="Freeform 220"/>
                            <p:cNvSpPr>
                              <a:spLocks/>
                            </p:cNvSpPr>
                            <p:nvPr/>
                          </p:nvSpPr>
                          <p:spPr bwMode="auto">
                            <a:xfrm>
                              <a:off x="3363" y="3767"/>
                              <a:ext cx="31" cy="3"/>
                            </a:xfrm>
                            <a:custGeom>
                              <a:avLst/>
                              <a:gdLst>
                                <a:gd name="T0" fmla="*/ 30 w 31"/>
                                <a:gd name="T1" fmla="*/ 0 h 3"/>
                                <a:gd name="T2" fmla="*/ 27 w 31"/>
                                <a:gd name="T3" fmla="*/ 1 h 3"/>
                                <a:gd name="T4" fmla="*/ 0 w 31"/>
                                <a:gd name="T5" fmla="*/ 2 h 3"/>
                                <a:gd name="T6" fmla="*/ 2 w 31"/>
                                <a:gd name="T7" fmla="*/ 1 h 3"/>
                                <a:gd name="T8" fmla="*/ 30 w 31"/>
                                <a:gd name="T9" fmla="*/ 0 h 3"/>
                              </a:gdLst>
                              <a:ahLst/>
                              <a:cxnLst>
                                <a:cxn ang="0">
                                  <a:pos x="T0" y="T1"/>
                                </a:cxn>
                                <a:cxn ang="0">
                                  <a:pos x="T2" y="T3"/>
                                </a:cxn>
                                <a:cxn ang="0">
                                  <a:pos x="T4" y="T5"/>
                                </a:cxn>
                                <a:cxn ang="0">
                                  <a:pos x="T6" y="T7"/>
                                </a:cxn>
                                <a:cxn ang="0">
                                  <a:pos x="T8" y="T9"/>
                                </a:cxn>
                              </a:cxnLst>
                              <a:rect l="0" t="0" r="r" b="b"/>
                              <a:pathLst>
                                <a:path w="31" h="3">
                                  <a:moveTo>
                                    <a:pt x="30" y="0"/>
                                  </a:moveTo>
                                  <a:lnTo>
                                    <a:pt x="27" y="1"/>
                                  </a:lnTo>
                                  <a:lnTo>
                                    <a:pt x="0" y="2"/>
                                  </a:lnTo>
                                  <a:lnTo>
                                    <a:pt x="2" y="1"/>
                                  </a:lnTo>
                                  <a:lnTo>
                                    <a:pt x="30"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29" name="Freeform 221"/>
                            <p:cNvSpPr>
                              <a:spLocks/>
                            </p:cNvSpPr>
                            <p:nvPr/>
                          </p:nvSpPr>
                          <p:spPr bwMode="auto">
                            <a:xfrm>
                              <a:off x="3347" y="3739"/>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676" name="Group 222"/>
                          <p:cNvGrpSpPr>
                            <a:grpSpLocks/>
                          </p:cNvGrpSpPr>
                          <p:nvPr/>
                        </p:nvGrpSpPr>
                        <p:grpSpPr bwMode="auto">
                          <a:xfrm>
                            <a:off x="3365" y="3771"/>
                            <a:ext cx="47" cy="33"/>
                            <a:chOff x="3365" y="3771"/>
                            <a:chExt cx="47" cy="33"/>
                          </a:xfrm>
                        </p:grpSpPr>
                        <p:sp>
                          <p:nvSpPr>
                            <p:cNvPr id="145631" name="Freeform 223"/>
                            <p:cNvSpPr>
                              <a:spLocks/>
                            </p:cNvSpPr>
                            <p:nvPr/>
                          </p:nvSpPr>
                          <p:spPr bwMode="auto">
                            <a:xfrm>
                              <a:off x="3368" y="3771"/>
                              <a:ext cx="44" cy="28"/>
                            </a:xfrm>
                            <a:custGeom>
                              <a:avLst/>
                              <a:gdLst>
                                <a:gd name="T0" fmla="*/ 29 w 44"/>
                                <a:gd name="T1" fmla="*/ 0 h 28"/>
                                <a:gd name="T2" fmla="*/ 43 w 44"/>
                                <a:gd name="T3" fmla="*/ 25 h 28"/>
                                <a:gd name="T4" fmla="*/ 13 w 44"/>
                                <a:gd name="T5" fmla="*/ 27 h 28"/>
                                <a:gd name="T6" fmla="*/ 0 w 44"/>
                                <a:gd name="T7" fmla="*/ 2 h 28"/>
                                <a:gd name="T8" fmla="*/ 29 w 44"/>
                                <a:gd name="T9" fmla="*/ 0 h 28"/>
                              </a:gdLst>
                              <a:ahLst/>
                              <a:cxnLst>
                                <a:cxn ang="0">
                                  <a:pos x="T0" y="T1"/>
                                </a:cxn>
                                <a:cxn ang="0">
                                  <a:pos x="T2" y="T3"/>
                                </a:cxn>
                                <a:cxn ang="0">
                                  <a:pos x="T4" y="T5"/>
                                </a:cxn>
                                <a:cxn ang="0">
                                  <a:pos x="T6" y="T7"/>
                                </a:cxn>
                                <a:cxn ang="0">
                                  <a:pos x="T8" y="T9"/>
                                </a:cxn>
                              </a:cxnLst>
                              <a:rect l="0" t="0" r="r" b="b"/>
                              <a:pathLst>
                                <a:path w="44" h="28">
                                  <a:moveTo>
                                    <a:pt x="29" y="0"/>
                                  </a:moveTo>
                                  <a:lnTo>
                                    <a:pt x="43" y="25"/>
                                  </a:lnTo>
                                  <a:lnTo>
                                    <a:pt x="13" y="27"/>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32" name="Freeform 224"/>
                            <p:cNvSpPr>
                              <a:spLocks/>
                            </p:cNvSpPr>
                            <p:nvPr/>
                          </p:nvSpPr>
                          <p:spPr bwMode="auto">
                            <a:xfrm>
                              <a:off x="3380" y="3800"/>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33" name="Freeform 225"/>
                            <p:cNvSpPr>
                              <a:spLocks/>
                            </p:cNvSpPr>
                            <p:nvPr/>
                          </p:nvSpPr>
                          <p:spPr bwMode="auto">
                            <a:xfrm>
                              <a:off x="3365" y="3773"/>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grpSp>
                <p:sp>
                  <p:nvSpPr>
                    <p:cNvPr id="145634" name="Freeform 226"/>
                    <p:cNvSpPr>
                      <a:spLocks/>
                    </p:cNvSpPr>
                    <p:nvPr/>
                  </p:nvSpPr>
                  <p:spPr bwMode="auto">
                    <a:xfrm>
                      <a:off x="3663" y="3834"/>
                      <a:ext cx="15" cy="25"/>
                    </a:xfrm>
                    <a:custGeom>
                      <a:avLst/>
                      <a:gdLst>
                        <a:gd name="T0" fmla="*/ 7 w 15"/>
                        <a:gd name="T1" fmla="*/ 0 h 25"/>
                        <a:gd name="T2" fmla="*/ 13 w 15"/>
                        <a:gd name="T3" fmla="*/ 10 h 25"/>
                        <a:gd name="T4" fmla="*/ 14 w 15"/>
                        <a:gd name="T5" fmla="*/ 13 h 25"/>
                        <a:gd name="T6" fmla="*/ 13 w 15"/>
                        <a:gd name="T7" fmla="*/ 16 h 25"/>
                        <a:gd name="T8" fmla="*/ 13 w 15"/>
                        <a:gd name="T9" fmla="*/ 18 h 25"/>
                        <a:gd name="T10" fmla="*/ 11 w 15"/>
                        <a:gd name="T11" fmla="*/ 20 h 25"/>
                        <a:gd name="T12" fmla="*/ 9 w 15"/>
                        <a:gd name="T13" fmla="*/ 22 h 25"/>
                        <a:gd name="T14" fmla="*/ 7 w 15"/>
                        <a:gd name="T15" fmla="*/ 23 h 25"/>
                        <a:gd name="T16" fmla="*/ 4 w 15"/>
                        <a:gd name="T17" fmla="*/ 24 h 25"/>
                        <a:gd name="T18" fmla="*/ 0 w 15"/>
                        <a:gd name="T19" fmla="*/ 24 h 25"/>
                        <a:gd name="T20" fmla="*/ 2 w 15"/>
                        <a:gd name="T21" fmla="*/ 23 h 25"/>
                        <a:gd name="T22" fmla="*/ 5 w 15"/>
                        <a:gd name="T23" fmla="*/ 18 h 25"/>
                        <a:gd name="T24" fmla="*/ 5 w 15"/>
                        <a:gd name="T25" fmla="*/ 16 h 25"/>
                        <a:gd name="T26" fmla="*/ 5 w 15"/>
                        <a:gd name="T27" fmla="*/ 14 h 25"/>
                        <a:gd name="T28" fmla="*/ 6 w 15"/>
                        <a:gd name="T29" fmla="*/ 5 h 25"/>
                        <a:gd name="T30" fmla="*/ 7 w 15"/>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5">
                          <a:moveTo>
                            <a:pt x="7" y="0"/>
                          </a:moveTo>
                          <a:lnTo>
                            <a:pt x="13" y="10"/>
                          </a:lnTo>
                          <a:lnTo>
                            <a:pt x="14" y="13"/>
                          </a:lnTo>
                          <a:lnTo>
                            <a:pt x="13" y="16"/>
                          </a:lnTo>
                          <a:lnTo>
                            <a:pt x="13" y="18"/>
                          </a:lnTo>
                          <a:lnTo>
                            <a:pt x="11" y="20"/>
                          </a:lnTo>
                          <a:lnTo>
                            <a:pt x="9" y="22"/>
                          </a:lnTo>
                          <a:lnTo>
                            <a:pt x="7" y="23"/>
                          </a:lnTo>
                          <a:lnTo>
                            <a:pt x="4" y="24"/>
                          </a:lnTo>
                          <a:lnTo>
                            <a:pt x="0" y="24"/>
                          </a:lnTo>
                          <a:lnTo>
                            <a:pt x="2" y="23"/>
                          </a:lnTo>
                          <a:lnTo>
                            <a:pt x="5" y="18"/>
                          </a:lnTo>
                          <a:lnTo>
                            <a:pt x="5" y="16"/>
                          </a:lnTo>
                          <a:lnTo>
                            <a:pt x="5" y="14"/>
                          </a:lnTo>
                          <a:lnTo>
                            <a:pt x="6" y="5"/>
                          </a:lnTo>
                          <a:lnTo>
                            <a:pt x="7"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5635" name="Freeform 227"/>
                  <p:cNvSpPr>
                    <a:spLocks/>
                  </p:cNvSpPr>
                  <p:nvPr/>
                </p:nvSpPr>
                <p:spPr bwMode="auto">
                  <a:xfrm>
                    <a:off x="3516" y="3748"/>
                    <a:ext cx="14" cy="28"/>
                  </a:xfrm>
                  <a:custGeom>
                    <a:avLst/>
                    <a:gdLst>
                      <a:gd name="T0" fmla="*/ 13 w 14"/>
                      <a:gd name="T1" fmla="*/ 0 h 28"/>
                      <a:gd name="T2" fmla="*/ 6 w 14"/>
                      <a:gd name="T3" fmla="*/ 1 h 28"/>
                      <a:gd name="T4" fmla="*/ 3 w 14"/>
                      <a:gd name="T5" fmla="*/ 2 h 28"/>
                      <a:gd name="T6" fmla="*/ 2 w 14"/>
                      <a:gd name="T7" fmla="*/ 3 h 28"/>
                      <a:gd name="T8" fmla="*/ 1 w 14"/>
                      <a:gd name="T9" fmla="*/ 5 h 28"/>
                      <a:gd name="T10" fmla="*/ 0 w 14"/>
                      <a:gd name="T11" fmla="*/ 7 h 28"/>
                      <a:gd name="T12" fmla="*/ 1 w 14"/>
                      <a:gd name="T13" fmla="*/ 9 h 28"/>
                      <a:gd name="T14" fmla="*/ 9 w 14"/>
                      <a:gd name="T15" fmla="*/ 27 h 28"/>
                      <a:gd name="T16" fmla="*/ 13 w 1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8">
                        <a:moveTo>
                          <a:pt x="13" y="0"/>
                        </a:moveTo>
                        <a:lnTo>
                          <a:pt x="6" y="1"/>
                        </a:lnTo>
                        <a:lnTo>
                          <a:pt x="3" y="2"/>
                        </a:lnTo>
                        <a:lnTo>
                          <a:pt x="2" y="3"/>
                        </a:lnTo>
                        <a:lnTo>
                          <a:pt x="1" y="5"/>
                        </a:lnTo>
                        <a:lnTo>
                          <a:pt x="0" y="7"/>
                        </a:lnTo>
                        <a:lnTo>
                          <a:pt x="1" y="9"/>
                        </a:lnTo>
                        <a:lnTo>
                          <a:pt x="9" y="27"/>
                        </a:lnTo>
                        <a:lnTo>
                          <a:pt x="13"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650" name="Group 228"/>
                <p:cNvGrpSpPr>
                  <a:grpSpLocks/>
                </p:cNvGrpSpPr>
                <p:nvPr/>
              </p:nvGrpSpPr>
              <p:grpSpPr bwMode="auto">
                <a:xfrm>
                  <a:off x="3394" y="3469"/>
                  <a:ext cx="284" cy="398"/>
                  <a:chOff x="3394" y="3469"/>
                  <a:chExt cx="284" cy="398"/>
                </a:xfrm>
              </p:grpSpPr>
              <p:sp>
                <p:nvSpPr>
                  <p:cNvPr id="145637" name="Freeform 229"/>
                  <p:cNvSpPr>
                    <a:spLocks/>
                  </p:cNvSpPr>
                  <p:nvPr/>
                </p:nvSpPr>
                <p:spPr bwMode="auto">
                  <a:xfrm>
                    <a:off x="3525" y="3741"/>
                    <a:ext cx="146" cy="126"/>
                  </a:xfrm>
                  <a:custGeom>
                    <a:avLst/>
                    <a:gdLst>
                      <a:gd name="T0" fmla="*/ 140 w 145"/>
                      <a:gd name="T1" fmla="*/ 117 h 126"/>
                      <a:gd name="T2" fmla="*/ 142 w 145"/>
                      <a:gd name="T3" fmla="*/ 112 h 126"/>
                      <a:gd name="T4" fmla="*/ 143 w 145"/>
                      <a:gd name="T5" fmla="*/ 108 h 126"/>
                      <a:gd name="T6" fmla="*/ 144 w 145"/>
                      <a:gd name="T7" fmla="*/ 104 h 126"/>
                      <a:gd name="T8" fmla="*/ 144 w 145"/>
                      <a:gd name="T9" fmla="*/ 101 h 126"/>
                      <a:gd name="T10" fmla="*/ 144 w 145"/>
                      <a:gd name="T11" fmla="*/ 96 h 126"/>
                      <a:gd name="T12" fmla="*/ 144 w 145"/>
                      <a:gd name="T13" fmla="*/ 93 h 126"/>
                      <a:gd name="T14" fmla="*/ 141 w 145"/>
                      <a:gd name="T15" fmla="*/ 98 h 126"/>
                      <a:gd name="T16" fmla="*/ 139 w 145"/>
                      <a:gd name="T17" fmla="*/ 101 h 126"/>
                      <a:gd name="T18" fmla="*/ 135 w 145"/>
                      <a:gd name="T19" fmla="*/ 103 h 126"/>
                      <a:gd name="T20" fmla="*/ 87 w 145"/>
                      <a:gd name="T21" fmla="*/ 108 h 126"/>
                      <a:gd name="T22" fmla="*/ 80 w 145"/>
                      <a:gd name="T23" fmla="*/ 108 h 126"/>
                      <a:gd name="T24" fmla="*/ 76 w 145"/>
                      <a:gd name="T25" fmla="*/ 107 h 126"/>
                      <a:gd name="T26" fmla="*/ 72 w 145"/>
                      <a:gd name="T27" fmla="*/ 107 h 126"/>
                      <a:gd name="T28" fmla="*/ 67 w 145"/>
                      <a:gd name="T29" fmla="*/ 105 h 126"/>
                      <a:gd name="T30" fmla="*/ 63 w 145"/>
                      <a:gd name="T31" fmla="*/ 103 h 126"/>
                      <a:gd name="T32" fmla="*/ 59 w 145"/>
                      <a:gd name="T33" fmla="*/ 101 h 126"/>
                      <a:gd name="T34" fmla="*/ 55 w 145"/>
                      <a:gd name="T35" fmla="*/ 98 h 126"/>
                      <a:gd name="T36" fmla="*/ 52 w 145"/>
                      <a:gd name="T37" fmla="*/ 94 h 126"/>
                      <a:gd name="T38" fmla="*/ 48 w 145"/>
                      <a:gd name="T39" fmla="*/ 89 h 126"/>
                      <a:gd name="T40" fmla="*/ 15 w 145"/>
                      <a:gd name="T41" fmla="*/ 0 h 126"/>
                      <a:gd name="T42" fmla="*/ 12 w 145"/>
                      <a:gd name="T43" fmla="*/ 1 h 126"/>
                      <a:gd name="T44" fmla="*/ 10 w 145"/>
                      <a:gd name="T45" fmla="*/ 2 h 126"/>
                      <a:gd name="T46" fmla="*/ 7 w 145"/>
                      <a:gd name="T47" fmla="*/ 4 h 126"/>
                      <a:gd name="T48" fmla="*/ 6 w 145"/>
                      <a:gd name="T49" fmla="*/ 6 h 126"/>
                      <a:gd name="T50" fmla="*/ 5 w 145"/>
                      <a:gd name="T51" fmla="*/ 9 h 126"/>
                      <a:gd name="T52" fmla="*/ 0 w 145"/>
                      <a:gd name="T53" fmla="*/ 32 h 126"/>
                      <a:gd name="T54" fmla="*/ 40 w 145"/>
                      <a:gd name="T55" fmla="*/ 122 h 126"/>
                      <a:gd name="T56" fmla="*/ 44 w 145"/>
                      <a:gd name="T57" fmla="*/ 124 h 126"/>
                      <a:gd name="T58" fmla="*/ 48 w 145"/>
                      <a:gd name="T59" fmla="*/ 125 h 126"/>
                      <a:gd name="T60" fmla="*/ 52 w 145"/>
                      <a:gd name="T61" fmla="*/ 125 h 126"/>
                      <a:gd name="T62" fmla="*/ 140 w 145"/>
                      <a:gd name="T63" fmla="*/ 1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26">
                        <a:moveTo>
                          <a:pt x="140" y="117"/>
                        </a:moveTo>
                        <a:lnTo>
                          <a:pt x="142" y="112"/>
                        </a:lnTo>
                        <a:lnTo>
                          <a:pt x="143" y="108"/>
                        </a:lnTo>
                        <a:lnTo>
                          <a:pt x="144" y="104"/>
                        </a:lnTo>
                        <a:lnTo>
                          <a:pt x="144" y="101"/>
                        </a:lnTo>
                        <a:lnTo>
                          <a:pt x="144" y="96"/>
                        </a:lnTo>
                        <a:lnTo>
                          <a:pt x="144" y="93"/>
                        </a:lnTo>
                        <a:lnTo>
                          <a:pt x="141" y="98"/>
                        </a:lnTo>
                        <a:lnTo>
                          <a:pt x="139" y="101"/>
                        </a:lnTo>
                        <a:lnTo>
                          <a:pt x="135" y="103"/>
                        </a:lnTo>
                        <a:lnTo>
                          <a:pt x="87" y="108"/>
                        </a:lnTo>
                        <a:lnTo>
                          <a:pt x="80" y="108"/>
                        </a:lnTo>
                        <a:lnTo>
                          <a:pt x="76" y="107"/>
                        </a:lnTo>
                        <a:lnTo>
                          <a:pt x="72" y="107"/>
                        </a:lnTo>
                        <a:lnTo>
                          <a:pt x="67" y="105"/>
                        </a:lnTo>
                        <a:lnTo>
                          <a:pt x="63" y="103"/>
                        </a:lnTo>
                        <a:lnTo>
                          <a:pt x="59" y="101"/>
                        </a:lnTo>
                        <a:lnTo>
                          <a:pt x="55" y="98"/>
                        </a:lnTo>
                        <a:lnTo>
                          <a:pt x="52" y="94"/>
                        </a:lnTo>
                        <a:lnTo>
                          <a:pt x="48" y="89"/>
                        </a:lnTo>
                        <a:lnTo>
                          <a:pt x="15" y="0"/>
                        </a:lnTo>
                        <a:lnTo>
                          <a:pt x="12" y="1"/>
                        </a:lnTo>
                        <a:lnTo>
                          <a:pt x="10" y="2"/>
                        </a:lnTo>
                        <a:lnTo>
                          <a:pt x="7" y="4"/>
                        </a:lnTo>
                        <a:lnTo>
                          <a:pt x="6" y="6"/>
                        </a:lnTo>
                        <a:lnTo>
                          <a:pt x="5" y="9"/>
                        </a:lnTo>
                        <a:lnTo>
                          <a:pt x="0" y="32"/>
                        </a:lnTo>
                        <a:lnTo>
                          <a:pt x="40" y="122"/>
                        </a:lnTo>
                        <a:lnTo>
                          <a:pt x="44" y="124"/>
                        </a:lnTo>
                        <a:lnTo>
                          <a:pt x="48" y="125"/>
                        </a:lnTo>
                        <a:lnTo>
                          <a:pt x="52" y="125"/>
                        </a:lnTo>
                        <a:lnTo>
                          <a:pt x="140" y="117"/>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38" name="Freeform 230"/>
                  <p:cNvSpPr>
                    <a:spLocks/>
                  </p:cNvSpPr>
                  <p:nvPr/>
                </p:nvSpPr>
                <p:spPr bwMode="auto">
                  <a:xfrm>
                    <a:off x="3394" y="3470"/>
                    <a:ext cx="285" cy="380"/>
                  </a:xfrm>
                  <a:custGeom>
                    <a:avLst/>
                    <a:gdLst>
                      <a:gd name="T0" fmla="*/ 276 w 284"/>
                      <a:gd name="T1" fmla="*/ 365 h 380"/>
                      <a:gd name="T2" fmla="*/ 278 w 284"/>
                      <a:gd name="T3" fmla="*/ 359 h 380"/>
                      <a:gd name="T4" fmla="*/ 280 w 284"/>
                      <a:gd name="T5" fmla="*/ 352 h 380"/>
                      <a:gd name="T6" fmla="*/ 281 w 284"/>
                      <a:gd name="T7" fmla="*/ 346 h 380"/>
                      <a:gd name="T8" fmla="*/ 282 w 284"/>
                      <a:gd name="T9" fmla="*/ 339 h 380"/>
                      <a:gd name="T10" fmla="*/ 283 w 284"/>
                      <a:gd name="T11" fmla="*/ 330 h 380"/>
                      <a:gd name="T12" fmla="*/ 283 w 284"/>
                      <a:gd name="T13" fmla="*/ 320 h 380"/>
                      <a:gd name="T14" fmla="*/ 283 w 284"/>
                      <a:gd name="T15" fmla="*/ 313 h 380"/>
                      <a:gd name="T16" fmla="*/ 232 w 284"/>
                      <a:gd name="T17" fmla="*/ 313 h 380"/>
                      <a:gd name="T18" fmla="*/ 222 w 284"/>
                      <a:gd name="T19" fmla="*/ 281 h 380"/>
                      <a:gd name="T20" fmla="*/ 204 w 284"/>
                      <a:gd name="T21" fmla="*/ 238 h 380"/>
                      <a:gd name="T22" fmla="*/ 169 w 284"/>
                      <a:gd name="T23" fmla="*/ 159 h 380"/>
                      <a:gd name="T24" fmla="*/ 153 w 284"/>
                      <a:gd name="T25" fmla="*/ 127 h 380"/>
                      <a:gd name="T26" fmla="*/ 132 w 284"/>
                      <a:gd name="T27" fmla="*/ 95 h 380"/>
                      <a:gd name="T28" fmla="*/ 94 w 284"/>
                      <a:gd name="T29" fmla="*/ 50 h 380"/>
                      <a:gd name="T30" fmla="*/ 68 w 284"/>
                      <a:gd name="T31" fmla="*/ 21 h 380"/>
                      <a:gd name="T32" fmla="*/ 46 w 284"/>
                      <a:gd name="T33" fmla="*/ 0 h 380"/>
                      <a:gd name="T34" fmla="*/ 18 w 284"/>
                      <a:gd name="T35" fmla="*/ 18 h 380"/>
                      <a:gd name="T36" fmla="*/ 6 w 284"/>
                      <a:gd name="T37" fmla="*/ 25 h 380"/>
                      <a:gd name="T38" fmla="*/ 3 w 284"/>
                      <a:gd name="T39" fmla="*/ 26 h 380"/>
                      <a:gd name="T40" fmla="*/ 2 w 284"/>
                      <a:gd name="T41" fmla="*/ 28 h 380"/>
                      <a:gd name="T42" fmla="*/ 0 w 284"/>
                      <a:gd name="T43" fmla="*/ 31 h 380"/>
                      <a:gd name="T44" fmla="*/ 0 w 284"/>
                      <a:gd name="T45" fmla="*/ 35 h 380"/>
                      <a:gd name="T46" fmla="*/ 1 w 284"/>
                      <a:gd name="T47" fmla="*/ 38 h 380"/>
                      <a:gd name="T48" fmla="*/ 4 w 284"/>
                      <a:gd name="T49" fmla="*/ 42 h 380"/>
                      <a:gd name="T50" fmla="*/ 25 w 284"/>
                      <a:gd name="T51" fmla="*/ 61 h 380"/>
                      <a:gd name="T52" fmla="*/ 37 w 284"/>
                      <a:gd name="T53" fmla="*/ 74 h 380"/>
                      <a:gd name="T54" fmla="*/ 58 w 284"/>
                      <a:gd name="T55" fmla="*/ 97 h 380"/>
                      <a:gd name="T56" fmla="*/ 61 w 284"/>
                      <a:gd name="T57" fmla="*/ 98 h 380"/>
                      <a:gd name="T58" fmla="*/ 65 w 284"/>
                      <a:gd name="T59" fmla="*/ 98 h 380"/>
                      <a:gd name="T60" fmla="*/ 81 w 284"/>
                      <a:gd name="T61" fmla="*/ 97 h 380"/>
                      <a:gd name="T62" fmla="*/ 86 w 284"/>
                      <a:gd name="T63" fmla="*/ 96 h 380"/>
                      <a:gd name="T64" fmla="*/ 91 w 284"/>
                      <a:gd name="T65" fmla="*/ 97 h 380"/>
                      <a:gd name="T66" fmla="*/ 96 w 284"/>
                      <a:gd name="T67" fmla="*/ 98 h 380"/>
                      <a:gd name="T68" fmla="*/ 100 w 284"/>
                      <a:gd name="T69" fmla="*/ 100 h 380"/>
                      <a:gd name="T70" fmla="*/ 104 w 284"/>
                      <a:gd name="T71" fmla="*/ 103 h 380"/>
                      <a:gd name="T72" fmla="*/ 113 w 284"/>
                      <a:gd name="T73" fmla="*/ 114 h 380"/>
                      <a:gd name="T74" fmla="*/ 129 w 284"/>
                      <a:gd name="T75" fmla="*/ 143 h 380"/>
                      <a:gd name="T76" fmla="*/ 139 w 284"/>
                      <a:gd name="T77" fmla="*/ 163 h 380"/>
                      <a:gd name="T78" fmla="*/ 149 w 284"/>
                      <a:gd name="T79" fmla="*/ 185 h 380"/>
                      <a:gd name="T80" fmla="*/ 157 w 284"/>
                      <a:gd name="T81" fmla="*/ 203 h 380"/>
                      <a:gd name="T82" fmla="*/ 163 w 284"/>
                      <a:gd name="T83" fmla="*/ 219 h 380"/>
                      <a:gd name="T84" fmla="*/ 147 w 284"/>
                      <a:gd name="T85" fmla="*/ 271 h 380"/>
                      <a:gd name="T86" fmla="*/ 180 w 284"/>
                      <a:gd name="T87" fmla="*/ 360 h 380"/>
                      <a:gd name="T88" fmla="*/ 183 w 284"/>
                      <a:gd name="T89" fmla="*/ 366 h 380"/>
                      <a:gd name="T90" fmla="*/ 188 w 284"/>
                      <a:gd name="T91" fmla="*/ 371 h 380"/>
                      <a:gd name="T92" fmla="*/ 198 w 284"/>
                      <a:gd name="T93" fmla="*/ 377 h 380"/>
                      <a:gd name="T94" fmla="*/ 207 w 284"/>
                      <a:gd name="T95" fmla="*/ 379 h 380"/>
                      <a:gd name="T96" fmla="*/ 219 w 284"/>
                      <a:gd name="T97" fmla="*/ 379 h 380"/>
                      <a:gd name="T98" fmla="*/ 268 w 284"/>
                      <a:gd name="T99" fmla="*/ 374 h 380"/>
                      <a:gd name="T100" fmla="*/ 271 w 284"/>
                      <a:gd name="T101" fmla="*/ 371 h 380"/>
                      <a:gd name="T102" fmla="*/ 273 w 284"/>
                      <a:gd name="T103" fmla="*/ 368 h 380"/>
                      <a:gd name="T104" fmla="*/ 276 w 284"/>
                      <a:gd name="T105" fmla="*/ 36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4" h="380">
                        <a:moveTo>
                          <a:pt x="276" y="365"/>
                        </a:moveTo>
                        <a:lnTo>
                          <a:pt x="278" y="359"/>
                        </a:lnTo>
                        <a:lnTo>
                          <a:pt x="280" y="352"/>
                        </a:lnTo>
                        <a:lnTo>
                          <a:pt x="281" y="346"/>
                        </a:lnTo>
                        <a:lnTo>
                          <a:pt x="282" y="339"/>
                        </a:lnTo>
                        <a:lnTo>
                          <a:pt x="283" y="330"/>
                        </a:lnTo>
                        <a:lnTo>
                          <a:pt x="283" y="320"/>
                        </a:lnTo>
                        <a:lnTo>
                          <a:pt x="283" y="313"/>
                        </a:lnTo>
                        <a:lnTo>
                          <a:pt x="232" y="313"/>
                        </a:lnTo>
                        <a:lnTo>
                          <a:pt x="222" y="281"/>
                        </a:lnTo>
                        <a:lnTo>
                          <a:pt x="204" y="238"/>
                        </a:lnTo>
                        <a:lnTo>
                          <a:pt x="169" y="159"/>
                        </a:lnTo>
                        <a:lnTo>
                          <a:pt x="153" y="127"/>
                        </a:lnTo>
                        <a:lnTo>
                          <a:pt x="132" y="95"/>
                        </a:lnTo>
                        <a:lnTo>
                          <a:pt x="94" y="50"/>
                        </a:lnTo>
                        <a:lnTo>
                          <a:pt x="68" y="21"/>
                        </a:lnTo>
                        <a:lnTo>
                          <a:pt x="46" y="0"/>
                        </a:lnTo>
                        <a:lnTo>
                          <a:pt x="18" y="18"/>
                        </a:lnTo>
                        <a:lnTo>
                          <a:pt x="6" y="25"/>
                        </a:lnTo>
                        <a:lnTo>
                          <a:pt x="3" y="26"/>
                        </a:lnTo>
                        <a:lnTo>
                          <a:pt x="2" y="28"/>
                        </a:lnTo>
                        <a:lnTo>
                          <a:pt x="0" y="31"/>
                        </a:lnTo>
                        <a:lnTo>
                          <a:pt x="0" y="35"/>
                        </a:lnTo>
                        <a:lnTo>
                          <a:pt x="1" y="38"/>
                        </a:lnTo>
                        <a:lnTo>
                          <a:pt x="4" y="42"/>
                        </a:lnTo>
                        <a:lnTo>
                          <a:pt x="25" y="61"/>
                        </a:lnTo>
                        <a:lnTo>
                          <a:pt x="37" y="74"/>
                        </a:lnTo>
                        <a:lnTo>
                          <a:pt x="58" y="97"/>
                        </a:lnTo>
                        <a:lnTo>
                          <a:pt x="61" y="98"/>
                        </a:lnTo>
                        <a:lnTo>
                          <a:pt x="65" y="98"/>
                        </a:lnTo>
                        <a:lnTo>
                          <a:pt x="81" y="97"/>
                        </a:lnTo>
                        <a:lnTo>
                          <a:pt x="86" y="96"/>
                        </a:lnTo>
                        <a:lnTo>
                          <a:pt x="91" y="97"/>
                        </a:lnTo>
                        <a:lnTo>
                          <a:pt x="96" y="98"/>
                        </a:lnTo>
                        <a:lnTo>
                          <a:pt x="100" y="100"/>
                        </a:lnTo>
                        <a:lnTo>
                          <a:pt x="104" y="103"/>
                        </a:lnTo>
                        <a:lnTo>
                          <a:pt x="113" y="114"/>
                        </a:lnTo>
                        <a:lnTo>
                          <a:pt x="129" y="143"/>
                        </a:lnTo>
                        <a:lnTo>
                          <a:pt x="139" y="163"/>
                        </a:lnTo>
                        <a:lnTo>
                          <a:pt x="149" y="185"/>
                        </a:lnTo>
                        <a:lnTo>
                          <a:pt x="157" y="203"/>
                        </a:lnTo>
                        <a:lnTo>
                          <a:pt x="163" y="219"/>
                        </a:lnTo>
                        <a:lnTo>
                          <a:pt x="147" y="271"/>
                        </a:lnTo>
                        <a:lnTo>
                          <a:pt x="180" y="360"/>
                        </a:lnTo>
                        <a:lnTo>
                          <a:pt x="183" y="366"/>
                        </a:lnTo>
                        <a:lnTo>
                          <a:pt x="188" y="371"/>
                        </a:lnTo>
                        <a:lnTo>
                          <a:pt x="198" y="377"/>
                        </a:lnTo>
                        <a:lnTo>
                          <a:pt x="207" y="379"/>
                        </a:lnTo>
                        <a:lnTo>
                          <a:pt x="219" y="379"/>
                        </a:lnTo>
                        <a:lnTo>
                          <a:pt x="268" y="374"/>
                        </a:lnTo>
                        <a:lnTo>
                          <a:pt x="271" y="371"/>
                        </a:lnTo>
                        <a:lnTo>
                          <a:pt x="273" y="368"/>
                        </a:lnTo>
                        <a:lnTo>
                          <a:pt x="276" y="36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39" name="Freeform 231"/>
                  <p:cNvSpPr>
                    <a:spLocks/>
                  </p:cNvSpPr>
                  <p:nvPr/>
                </p:nvSpPr>
                <p:spPr bwMode="auto">
                  <a:xfrm>
                    <a:off x="3397" y="3512"/>
                    <a:ext cx="160" cy="186"/>
                  </a:xfrm>
                  <a:custGeom>
                    <a:avLst/>
                    <a:gdLst>
                      <a:gd name="T0" fmla="*/ 159 w 160"/>
                      <a:gd name="T1" fmla="*/ 177 h 187"/>
                      <a:gd name="T2" fmla="*/ 153 w 160"/>
                      <a:gd name="T3" fmla="*/ 160 h 187"/>
                      <a:gd name="T4" fmla="*/ 143 w 160"/>
                      <a:gd name="T5" fmla="*/ 138 h 187"/>
                      <a:gd name="T6" fmla="*/ 130 w 160"/>
                      <a:gd name="T7" fmla="*/ 110 h 187"/>
                      <a:gd name="T8" fmla="*/ 125 w 160"/>
                      <a:gd name="T9" fmla="*/ 100 h 187"/>
                      <a:gd name="T10" fmla="*/ 109 w 160"/>
                      <a:gd name="T11" fmla="*/ 72 h 187"/>
                      <a:gd name="T12" fmla="*/ 100 w 160"/>
                      <a:gd name="T13" fmla="*/ 61 h 187"/>
                      <a:gd name="T14" fmla="*/ 95 w 160"/>
                      <a:gd name="T15" fmla="*/ 57 h 187"/>
                      <a:gd name="T16" fmla="*/ 91 w 160"/>
                      <a:gd name="T17" fmla="*/ 55 h 187"/>
                      <a:gd name="T18" fmla="*/ 88 w 160"/>
                      <a:gd name="T19" fmla="*/ 54 h 187"/>
                      <a:gd name="T20" fmla="*/ 83 w 160"/>
                      <a:gd name="T21" fmla="*/ 54 h 187"/>
                      <a:gd name="T22" fmla="*/ 67 w 160"/>
                      <a:gd name="T23" fmla="*/ 55 h 187"/>
                      <a:gd name="T24" fmla="*/ 61 w 160"/>
                      <a:gd name="T25" fmla="*/ 56 h 187"/>
                      <a:gd name="T26" fmla="*/ 57 w 160"/>
                      <a:gd name="T27" fmla="*/ 56 h 187"/>
                      <a:gd name="T28" fmla="*/ 56 w 160"/>
                      <a:gd name="T29" fmla="*/ 55 h 187"/>
                      <a:gd name="T30" fmla="*/ 54 w 160"/>
                      <a:gd name="T31" fmla="*/ 54 h 187"/>
                      <a:gd name="T32" fmla="*/ 36 w 160"/>
                      <a:gd name="T33" fmla="*/ 35 h 187"/>
                      <a:gd name="T34" fmla="*/ 22 w 160"/>
                      <a:gd name="T35" fmla="*/ 18 h 187"/>
                      <a:gd name="T36" fmla="*/ 0 w 160"/>
                      <a:gd name="T37" fmla="*/ 0 h 187"/>
                      <a:gd name="T38" fmla="*/ 39 w 160"/>
                      <a:gd name="T39" fmla="*/ 67 h 187"/>
                      <a:gd name="T40" fmla="*/ 41 w 160"/>
                      <a:gd name="T41" fmla="*/ 69 h 187"/>
                      <a:gd name="T42" fmla="*/ 43 w 160"/>
                      <a:gd name="T43" fmla="*/ 71 h 187"/>
                      <a:gd name="T44" fmla="*/ 45 w 160"/>
                      <a:gd name="T45" fmla="*/ 73 h 187"/>
                      <a:gd name="T46" fmla="*/ 52 w 160"/>
                      <a:gd name="T47" fmla="*/ 73 h 187"/>
                      <a:gd name="T48" fmla="*/ 62 w 160"/>
                      <a:gd name="T49" fmla="*/ 75 h 187"/>
                      <a:gd name="T50" fmla="*/ 70 w 160"/>
                      <a:gd name="T51" fmla="*/ 75 h 187"/>
                      <a:gd name="T52" fmla="*/ 79 w 160"/>
                      <a:gd name="T53" fmla="*/ 75 h 187"/>
                      <a:gd name="T54" fmla="*/ 86 w 160"/>
                      <a:gd name="T55" fmla="*/ 75 h 187"/>
                      <a:gd name="T56" fmla="*/ 91 w 160"/>
                      <a:gd name="T57" fmla="*/ 75 h 187"/>
                      <a:gd name="T58" fmla="*/ 98 w 160"/>
                      <a:gd name="T59" fmla="*/ 74 h 187"/>
                      <a:gd name="T60" fmla="*/ 101 w 160"/>
                      <a:gd name="T61" fmla="*/ 76 h 187"/>
                      <a:gd name="T62" fmla="*/ 103 w 160"/>
                      <a:gd name="T63" fmla="*/ 78 h 187"/>
                      <a:gd name="T64" fmla="*/ 104 w 160"/>
                      <a:gd name="T65" fmla="*/ 81 h 187"/>
                      <a:gd name="T66" fmla="*/ 117 w 160"/>
                      <a:gd name="T67" fmla="*/ 105 h 187"/>
                      <a:gd name="T68" fmla="*/ 131 w 160"/>
                      <a:gd name="T69" fmla="*/ 132 h 187"/>
                      <a:gd name="T70" fmla="*/ 140 w 160"/>
                      <a:gd name="T71" fmla="*/ 152 h 187"/>
                      <a:gd name="T72" fmla="*/ 156 w 160"/>
                      <a:gd name="T73" fmla="*/ 186 h 187"/>
                      <a:gd name="T74" fmla="*/ 159 w 160"/>
                      <a:gd name="T75" fmla="*/ 17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87">
                        <a:moveTo>
                          <a:pt x="159" y="177"/>
                        </a:moveTo>
                        <a:lnTo>
                          <a:pt x="153" y="160"/>
                        </a:lnTo>
                        <a:lnTo>
                          <a:pt x="143" y="138"/>
                        </a:lnTo>
                        <a:lnTo>
                          <a:pt x="130" y="110"/>
                        </a:lnTo>
                        <a:lnTo>
                          <a:pt x="125" y="100"/>
                        </a:lnTo>
                        <a:lnTo>
                          <a:pt x="109" y="72"/>
                        </a:lnTo>
                        <a:lnTo>
                          <a:pt x="100" y="61"/>
                        </a:lnTo>
                        <a:lnTo>
                          <a:pt x="95" y="57"/>
                        </a:lnTo>
                        <a:lnTo>
                          <a:pt x="91" y="55"/>
                        </a:lnTo>
                        <a:lnTo>
                          <a:pt x="88" y="54"/>
                        </a:lnTo>
                        <a:lnTo>
                          <a:pt x="83" y="54"/>
                        </a:lnTo>
                        <a:lnTo>
                          <a:pt x="67" y="55"/>
                        </a:lnTo>
                        <a:lnTo>
                          <a:pt x="61" y="56"/>
                        </a:lnTo>
                        <a:lnTo>
                          <a:pt x="57" y="56"/>
                        </a:lnTo>
                        <a:lnTo>
                          <a:pt x="56" y="55"/>
                        </a:lnTo>
                        <a:lnTo>
                          <a:pt x="54" y="54"/>
                        </a:lnTo>
                        <a:lnTo>
                          <a:pt x="36" y="35"/>
                        </a:lnTo>
                        <a:lnTo>
                          <a:pt x="22" y="18"/>
                        </a:lnTo>
                        <a:lnTo>
                          <a:pt x="0" y="0"/>
                        </a:lnTo>
                        <a:lnTo>
                          <a:pt x="39" y="67"/>
                        </a:lnTo>
                        <a:lnTo>
                          <a:pt x="41" y="69"/>
                        </a:lnTo>
                        <a:lnTo>
                          <a:pt x="43" y="71"/>
                        </a:lnTo>
                        <a:lnTo>
                          <a:pt x="45" y="73"/>
                        </a:lnTo>
                        <a:lnTo>
                          <a:pt x="52" y="73"/>
                        </a:lnTo>
                        <a:lnTo>
                          <a:pt x="62" y="75"/>
                        </a:lnTo>
                        <a:lnTo>
                          <a:pt x="70" y="75"/>
                        </a:lnTo>
                        <a:lnTo>
                          <a:pt x="79" y="75"/>
                        </a:lnTo>
                        <a:lnTo>
                          <a:pt x="86" y="75"/>
                        </a:lnTo>
                        <a:lnTo>
                          <a:pt x="91" y="75"/>
                        </a:lnTo>
                        <a:lnTo>
                          <a:pt x="98" y="74"/>
                        </a:lnTo>
                        <a:lnTo>
                          <a:pt x="101" y="76"/>
                        </a:lnTo>
                        <a:lnTo>
                          <a:pt x="103" y="78"/>
                        </a:lnTo>
                        <a:lnTo>
                          <a:pt x="104" y="81"/>
                        </a:lnTo>
                        <a:lnTo>
                          <a:pt x="117" y="105"/>
                        </a:lnTo>
                        <a:lnTo>
                          <a:pt x="131" y="132"/>
                        </a:lnTo>
                        <a:lnTo>
                          <a:pt x="140" y="152"/>
                        </a:lnTo>
                        <a:lnTo>
                          <a:pt x="156" y="186"/>
                        </a:lnTo>
                        <a:lnTo>
                          <a:pt x="159" y="177"/>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40" name="Freeform 232"/>
                  <p:cNvSpPr>
                    <a:spLocks/>
                  </p:cNvSpPr>
                  <p:nvPr/>
                </p:nvSpPr>
                <p:spPr bwMode="auto">
                  <a:xfrm>
                    <a:off x="3439" y="3469"/>
                    <a:ext cx="239" cy="314"/>
                  </a:xfrm>
                  <a:custGeom>
                    <a:avLst/>
                    <a:gdLst>
                      <a:gd name="T0" fmla="*/ 238 w 239"/>
                      <a:gd name="T1" fmla="*/ 313 h 314"/>
                      <a:gd name="T2" fmla="*/ 237 w 239"/>
                      <a:gd name="T3" fmla="*/ 304 h 314"/>
                      <a:gd name="T4" fmla="*/ 235 w 239"/>
                      <a:gd name="T5" fmla="*/ 295 h 314"/>
                      <a:gd name="T6" fmla="*/ 233 w 239"/>
                      <a:gd name="T7" fmla="*/ 288 h 314"/>
                      <a:gd name="T8" fmla="*/ 230 w 239"/>
                      <a:gd name="T9" fmla="*/ 279 h 314"/>
                      <a:gd name="T10" fmla="*/ 221 w 239"/>
                      <a:gd name="T11" fmla="*/ 257 h 314"/>
                      <a:gd name="T12" fmla="*/ 214 w 239"/>
                      <a:gd name="T13" fmla="*/ 239 h 314"/>
                      <a:gd name="T14" fmla="*/ 201 w 239"/>
                      <a:gd name="T15" fmla="*/ 210 h 314"/>
                      <a:gd name="T16" fmla="*/ 185 w 239"/>
                      <a:gd name="T17" fmla="*/ 180 h 314"/>
                      <a:gd name="T18" fmla="*/ 169 w 239"/>
                      <a:gd name="T19" fmla="*/ 146 h 314"/>
                      <a:gd name="T20" fmla="*/ 145 w 239"/>
                      <a:gd name="T21" fmla="*/ 107 h 314"/>
                      <a:gd name="T22" fmla="*/ 138 w 239"/>
                      <a:gd name="T23" fmla="*/ 96 h 314"/>
                      <a:gd name="T24" fmla="*/ 129 w 239"/>
                      <a:gd name="T25" fmla="*/ 84 h 314"/>
                      <a:gd name="T26" fmla="*/ 117 w 239"/>
                      <a:gd name="T27" fmla="*/ 67 h 314"/>
                      <a:gd name="T28" fmla="*/ 105 w 239"/>
                      <a:gd name="T29" fmla="*/ 53 h 314"/>
                      <a:gd name="T30" fmla="*/ 90 w 239"/>
                      <a:gd name="T31" fmla="*/ 36 h 314"/>
                      <a:gd name="T32" fmla="*/ 55 w 239"/>
                      <a:gd name="T33" fmla="*/ 1 h 314"/>
                      <a:gd name="T34" fmla="*/ 0 w 239"/>
                      <a:gd name="T35" fmla="*/ 0 h 314"/>
                      <a:gd name="T36" fmla="*/ 23 w 239"/>
                      <a:gd name="T37" fmla="*/ 22 h 314"/>
                      <a:gd name="T38" fmla="*/ 39 w 239"/>
                      <a:gd name="T39" fmla="*/ 39 h 314"/>
                      <a:gd name="T40" fmla="*/ 70 w 239"/>
                      <a:gd name="T41" fmla="*/ 75 h 314"/>
                      <a:gd name="T42" fmla="*/ 87 w 239"/>
                      <a:gd name="T43" fmla="*/ 95 h 314"/>
                      <a:gd name="T44" fmla="*/ 107 w 239"/>
                      <a:gd name="T45" fmla="*/ 127 h 314"/>
                      <a:gd name="T46" fmla="*/ 125 w 239"/>
                      <a:gd name="T47" fmla="*/ 161 h 314"/>
                      <a:gd name="T48" fmla="*/ 159 w 239"/>
                      <a:gd name="T49" fmla="*/ 239 h 314"/>
                      <a:gd name="T50" fmla="*/ 176 w 239"/>
                      <a:gd name="T51" fmla="*/ 280 h 314"/>
                      <a:gd name="T52" fmla="*/ 187 w 239"/>
                      <a:gd name="T53" fmla="*/ 313 h 314"/>
                      <a:gd name="T54" fmla="*/ 238 w 239"/>
                      <a:gd name="T55" fmla="*/ 31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9" h="314">
                        <a:moveTo>
                          <a:pt x="238" y="313"/>
                        </a:moveTo>
                        <a:lnTo>
                          <a:pt x="237" y="304"/>
                        </a:lnTo>
                        <a:lnTo>
                          <a:pt x="235" y="295"/>
                        </a:lnTo>
                        <a:lnTo>
                          <a:pt x="233" y="288"/>
                        </a:lnTo>
                        <a:lnTo>
                          <a:pt x="230" y="279"/>
                        </a:lnTo>
                        <a:lnTo>
                          <a:pt x="221" y="257"/>
                        </a:lnTo>
                        <a:lnTo>
                          <a:pt x="214" y="239"/>
                        </a:lnTo>
                        <a:lnTo>
                          <a:pt x="201" y="210"/>
                        </a:lnTo>
                        <a:lnTo>
                          <a:pt x="185" y="180"/>
                        </a:lnTo>
                        <a:lnTo>
                          <a:pt x="169" y="146"/>
                        </a:lnTo>
                        <a:lnTo>
                          <a:pt x="145" y="107"/>
                        </a:lnTo>
                        <a:lnTo>
                          <a:pt x="138" y="96"/>
                        </a:lnTo>
                        <a:lnTo>
                          <a:pt x="129" y="84"/>
                        </a:lnTo>
                        <a:lnTo>
                          <a:pt x="117" y="67"/>
                        </a:lnTo>
                        <a:lnTo>
                          <a:pt x="105" y="53"/>
                        </a:lnTo>
                        <a:lnTo>
                          <a:pt x="90" y="36"/>
                        </a:lnTo>
                        <a:lnTo>
                          <a:pt x="55" y="1"/>
                        </a:lnTo>
                        <a:lnTo>
                          <a:pt x="0" y="0"/>
                        </a:lnTo>
                        <a:lnTo>
                          <a:pt x="23" y="22"/>
                        </a:lnTo>
                        <a:lnTo>
                          <a:pt x="39" y="39"/>
                        </a:lnTo>
                        <a:lnTo>
                          <a:pt x="70" y="75"/>
                        </a:lnTo>
                        <a:lnTo>
                          <a:pt x="87" y="95"/>
                        </a:lnTo>
                        <a:lnTo>
                          <a:pt x="107" y="127"/>
                        </a:lnTo>
                        <a:lnTo>
                          <a:pt x="125" y="161"/>
                        </a:lnTo>
                        <a:lnTo>
                          <a:pt x="159" y="239"/>
                        </a:lnTo>
                        <a:lnTo>
                          <a:pt x="176" y="280"/>
                        </a:lnTo>
                        <a:lnTo>
                          <a:pt x="187" y="313"/>
                        </a:lnTo>
                        <a:lnTo>
                          <a:pt x="238" y="31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651" name="Group 233"/>
                <p:cNvGrpSpPr>
                  <a:grpSpLocks/>
                </p:cNvGrpSpPr>
                <p:nvPr/>
              </p:nvGrpSpPr>
              <p:grpSpPr bwMode="auto">
                <a:xfrm>
                  <a:off x="3474" y="3634"/>
                  <a:ext cx="79" cy="68"/>
                  <a:chOff x="3474" y="3634"/>
                  <a:chExt cx="79" cy="68"/>
                </a:xfrm>
              </p:grpSpPr>
              <p:sp>
                <p:nvSpPr>
                  <p:cNvPr id="145642" name="Freeform 234"/>
                  <p:cNvSpPr>
                    <a:spLocks/>
                  </p:cNvSpPr>
                  <p:nvPr/>
                </p:nvSpPr>
                <p:spPr bwMode="auto">
                  <a:xfrm>
                    <a:off x="3474" y="3634"/>
                    <a:ext cx="51" cy="3"/>
                  </a:xfrm>
                  <a:custGeom>
                    <a:avLst/>
                    <a:gdLst>
                      <a:gd name="T0" fmla="*/ 50 w 51"/>
                      <a:gd name="T1" fmla="*/ 0 h 3"/>
                      <a:gd name="T2" fmla="*/ 0 w 51"/>
                      <a:gd name="T3" fmla="*/ 2 h 3"/>
                    </a:gdLst>
                    <a:ahLst/>
                    <a:cxnLst>
                      <a:cxn ang="0">
                        <a:pos x="T0" y="T1"/>
                      </a:cxn>
                      <a:cxn ang="0">
                        <a:pos x="T2" y="T3"/>
                      </a:cxn>
                    </a:cxnLst>
                    <a:rect l="0" t="0" r="r" b="b"/>
                    <a:pathLst>
                      <a:path w="51" h="3">
                        <a:moveTo>
                          <a:pt x="50" y="0"/>
                        </a:moveTo>
                        <a:lnTo>
                          <a:pt x="0"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43" name="Freeform 235"/>
                  <p:cNvSpPr>
                    <a:spLocks/>
                  </p:cNvSpPr>
                  <p:nvPr/>
                </p:nvSpPr>
                <p:spPr bwMode="auto">
                  <a:xfrm>
                    <a:off x="3480" y="3644"/>
                    <a:ext cx="49" cy="3"/>
                  </a:xfrm>
                  <a:custGeom>
                    <a:avLst/>
                    <a:gdLst>
                      <a:gd name="T0" fmla="*/ 48 w 49"/>
                      <a:gd name="T1" fmla="*/ 0 h 3"/>
                      <a:gd name="T2" fmla="*/ 0 w 49"/>
                      <a:gd name="T3" fmla="*/ 2 h 3"/>
                    </a:gdLst>
                    <a:ahLst/>
                    <a:cxnLst>
                      <a:cxn ang="0">
                        <a:pos x="T0" y="T1"/>
                      </a:cxn>
                      <a:cxn ang="0">
                        <a:pos x="T2" y="T3"/>
                      </a:cxn>
                    </a:cxnLst>
                    <a:rect l="0" t="0" r="r" b="b"/>
                    <a:pathLst>
                      <a:path w="49" h="3">
                        <a:moveTo>
                          <a:pt x="48" y="0"/>
                        </a:moveTo>
                        <a:lnTo>
                          <a:pt x="0"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44" name="Freeform 236"/>
                  <p:cNvSpPr>
                    <a:spLocks/>
                  </p:cNvSpPr>
                  <p:nvPr/>
                </p:nvSpPr>
                <p:spPr bwMode="auto">
                  <a:xfrm>
                    <a:off x="3485" y="3655"/>
                    <a:ext cx="48" cy="4"/>
                  </a:xfrm>
                  <a:custGeom>
                    <a:avLst/>
                    <a:gdLst>
                      <a:gd name="T0" fmla="*/ 47 w 48"/>
                      <a:gd name="T1" fmla="*/ 0 h 4"/>
                      <a:gd name="T2" fmla="*/ 0 w 48"/>
                      <a:gd name="T3" fmla="*/ 3 h 4"/>
                    </a:gdLst>
                    <a:ahLst/>
                    <a:cxnLst>
                      <a:cxn ang="0">
                        <a:pos x="T0" y="T1"/>
                      </a:cxn>
                      <a:cxn ang="0">
                        <a:pos x="T2" y="T3"/>
                      </a:cxn>
                    </a:cxnLst>
                    <a:rect l="0" t="0" r="r" b="b"/>
                    <a:pathLst>
                      <a:path w="48" h="4">
                        <a:moveTo>
                          <a:pt x="47" y="0"/>
                        </a:move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45" name="Freeform 237"/>
                  <p:cNvSpPr>
                    <a:spLocks/>
                  </p:cNvSpPr>
                  <p:nvPr/>
                </p:nvSpPr>
                <p:spPr bwMode="auto">
                  <a:xfrm>
                    <a:off x="3492" y="3665"/>
                    <a:ext cx="46" cy="4"/>
                  </a:xfrm>
                  <a:custGeom>
                    <a:avLst/>
                    <a:gdLst>
                      <a:gd name="T0" fmla="*/ 46 w 47"/>
                      <a:gd name="T1" fmla="*/ 0 h 4"/>
                      <a:gd name="T2" fmla="*/ 0 w 47"/>
                      <a:gd name="T3" fmla="*/ 3 h 4"/>
                    </a:gdLst>
                    <a:ahLst/>
                    <a:cxnLst>
                      <a:cxn ang="0">
                        <a:pos x="T0" y="T1"/>
                      </a:cxn>
                      <a:cxn ang="0">
                        <a:pos x="T2" y="T3"/>
                      </a:cxn>
                    </a:cxnLst>
                    <a:rect l="0" t="0" r="r" b="b"/>
                    <a:pathLst>
                      <a:path w="47" h="4">
                        <a:moveTo>
                          <a:pt x="46" y="0"/>
                        </a:move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46" name="Freeform 238"/>
                  <p:cNvSpPr>
                    <a:spLocks/>
                  </p:cNvSpPr>
                  <p:nvPr/>
                </p:nvSpPr>
                <p:spPr bwMode="auto">
                  <a:xfrm>
                    <a:off x="3498" y="3676"/>
                    <a:ext cx="46" cy="4"/>
                  </a:xfrm>
                  <a:custGeom>
                    <a:avLst/>
                    <a:gdLst>
                      <a:gd name="T0" fmla="*/ 45 w 46"/>
                      <a:gd name="T1" fmla="*/ 0 h 4"/>
                      <a:gd name="T2" fmla="*/ 0 w 46"/>
                      <a:gd name="T3" fmla="*/ 3 h 4"/>
                    </a:gdLst>
                    <a:ahLst/>
                    <a:cxnLst>
                      <a:cxn ang="0">
                        <a:pos x="T0" y="T1"/>
                      </a:cxn>
                      <a:cxn ang="0">
                        <a:pos x="T2" y="T3"/>
                      </a:cxn>
                    </a:cxnLst>
                    <a:rect l="0" t="0" r="r" b="b"/>
                    <a:pathLst>
                      <a:path w="46" h="4">
                        <a:moveTo>
                          <a:pt x="45" y="0"/>
                        </a:move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47" name="Freeform 239"/>
                  <p:cNvSpPr>
                    <a:spLocks/>
                  </p:cNvSpPr>
                  <p:nvPr/>
                </p:nvSpPr>
                <p:spPr bwMode="auto">
                  <a:xfrm>
                    <a:off x="3503" y="3686"/>
                    <a:ext cx="45" cy="5"/>
                  </a:xfrm>
                  <a:custGeom>
                    <a:avLst/>
                    <a:gdLst>
                      <a:gd name="T0" fmla="*/ 44 w 45"/>
                      <a:gd name="T1" fmla="*/ 0 h 5"/>
                      <a:gd name="T2" fmla="*/ 0 w 45"/>
                      <a:gd name="T3" fmla="*/ 4 h 5"/>
                    </a:gdLst>
                    <a:ahLst/>
                    <a:cxnLst>
                      <a:cxn ang="0">
                        <a:pos x="T0" y="T1"/>
                      </a:cxn>
                      <a:cxn ang="0">
                        <a:pos x="T2" y="T3"/>
                      </a:cxn>
                    </a:cxnLst>
                    <a:rect l="0" t="0" r="r" b="b"/>
                    <a:pathLst>
                      <a:path w="45" h="5">
                        <a:moveTo>
                          <a:pt x="44" y="0"/>
                        </a:moveTo>
                        <a:lnTo>
                          <a:pt x="0" y="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48" name="Freeform 240"/>
                  <p:cNvSpPr>
                    <a:spLocks/>
                  </p:cNvSpPr>
                  <p:nvPr/>
                </p:nvSpPr>
                <p:spPr bwMode="auto">
                  <a:xfrm>
                    <a:off x="3508" y="3697"/>
                    <a:ext cx="44" cy="5"/>
                  </a:xfrm>
                  <a:custGeom>
                    <a:avLst/>
                    <a:gdLst>
                      <a:gd name="T0" fmla="*/ 43 w 44"/>
                      <a:gd name="T1" fmla="*/ 0 h 5"/>
                      <a:gd name="T2" fmla="*/ 0 w 44"/>
                      <a:gd name="T3" fmla="*/ 4 h 5"/>
                    </a:gdLst>
                    <a:ahLst/>
                    <a:cxnLst>
                      <a:cxn ang="0">
                        <a:pos x="T0" y="T1"/>
                      </a:cxn>
                      <a:cxn ang="0">
                        <a:pos x="T2" y="T3"/>
                      </a:cxn>
                    </a:cxnLst>
                    <a:rect l="0" t="0" r="r" b="b"/>
                    <a:pathLst>
                      <a:path w="44" h="5">
                        <a:moveTo>
                          <a:pt x="43" y="0"/>
                        </a:moveTo>
                        <a:lnTo>
                          <a:pt x="0" y="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5646" name="Group 241"/>
              <p:cNvGrpSpPr>
                <a:grpSpLocks/>
              </p:cNvGrpSpPr>
              <p:nvPr/>
            </p:nvGrpSpPr>
            <p:grpSpPr bwMode="auto">
              <a:xfrm>
                <a:off x="3637" y="3802"/>
                <a:ext cx="23" cy="15"/>
                <a:chOff x="3637" y="3802"/>
                <a:chExt cx="23" cy="15"/>
              </a:xfrm>
            </p:grpSpPr>
            <p:sp>
              <p:nvSpPr>
                <p:cNvPr id="145650" name="Freeform 242"/>
                <p:cNvSpPr>
                  <a:spLocks/>
                </p:cNvSpPr>
                <p:nvPr/>
              </p:nvSpPr>
              <p:spPr bwMode="auto">
                <a:xfrm>
                  <a:off x="3637" y="3802"/>
                  <a:ext cx="23" cy="14"/>
                </a:xfrm>
                <a:custGeom>
                  <a:avLst/>
                  <a:gdLst>
                    <a:gd name="T0" fmla="*/ 22 w 23"/>
                    <a:gd name="T1" fmla="*/ 0 h 15"/>
                    <a:gd name="T2" fmla="*/ 3 w 23"/>
                    <a:gd name="T3" fmla="*/ 0 h 15"/>
                    <a:gd name="T4" fmla="*/ 0 w 23"/>
                    <a:gd name="T5" fmla="*/ 14 h 15"/>
                    <a:gd name="T6" fmla="*/ 19 w 23"/>
                    <a:gd name="T7" fmla="*/ 13 h 15"/>
                    <a:gd name="T8" fmla="*/ 22 w 23"/>
                    <a:gd name="T9" fmla="*/ 0 h 15"/>
                  </a:gdLst>
                  <a:ahLst/>
                  <a:cxnLst>
                    <a:cxn ang="0">
                      <a:pos x="T0" y="T1"/>
                    </a:cxn>
                    <a:cxn ang="0">
                      <a:pos x="T2" y="T3"/>
                    </a:cxn>
                    <a:cxn ang="0">
                      <a:pos x="T4" y="T5"/>
                    </a:cxn>
                    <a:cxn ang="0">
                      <a:pos x="T6" y="T7"/>
                    </a:cxn>
                    <a:cxn ang="0">
                      <a:pos x="T8" y="T9"/>
                    </a:cxn>
                  </a:cxnLst>
                  <a:rect l="0" t="0" r="r" b="b"/>
                  <a:pathLst>
                    <a:path w="23" h="15">
                      <a:moveTo>
                        <a:pt x="22" y="0"/>
                      </a:moveTo>
                      <a:lnTo>
                        <a:pt x="3" y="0"/>
                      </a:lnTo>
                      <a:lnTo>
                        <a:pt x="0" y="14"/>
                      </a:lnTo>
                      <a:lnTo>
                        <a:pt x="19" y="13"/>
                      </a:lnTo>
                      <a:lnTo>
                        <a:pt x="22" y="0"/>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51" name="Freeform 243"/>
                <p:cNvSpPr>
                  <a:spLocks/>
                </p:cNvSpPr>
                <p:nvPr/>
              </p:nvSpPr>
              <p:spPr bwMode="auto">
                <a:xfrm>
                  <a:off x="3637" y="3806"/>
                  <a:ext cx="20" cy="9"/>
                </a:xfrm>
                <a:custGeom>
                  <a:avLst/>
                  <a:gdLst>
                    <a:gd name="T0" fmla="*/ 19 w 20"/>
                    <a:gd name="T1" fmla="*/ 0 h 9"/>
                    <a:gd name="T2" fmla="*/ 17 w 20"/>
                    <a:gd name="T3" fmla="*/ 8 h 9"/>
                    <a:gd name="T4" fmla="*/ 0 w 20"/>
                    <a:gd name="T5" fmla="*/ 8 h 9"/>
                    <a:gd name="T6" fmla="*/ 2 w 20"/>
                    <a:gd name="T7" fmla="*/ 0 h 9"/>
                    <a:gd name="T8" fmla="*/ 19 w 20"/>
                    <a:gd name="T9" fmla="*/ 0 h 9"/>
                  </a:gdLst>
                  <a:ahLst/>
                  <a:cxnLst>
                    <a:cxn ang="0">
                      <a:pos x="T0" y="T1"/>
                    </a:cxn>
                    <a:cxn ang="0">
                      <a:pos x="T2" y="T3"/>
                    </a:cxn>
                    <a:cxn ang="0">
                      <a:pos x="T4" y="T5"/>
                    </a:cxn>
                    <a:cxn ang="0">
                      <a:pos x="T6" y="T7"/>
                    </a:cxn>
                    <a:cxn ang="0">
                      <a:pos x="T8" y="T9"/>
                    </a:cxn>
                  </a:cxnLst>
                  <a:rect l="0" t="0" r="r" b="b"/>
                  <a:pathLst>
                    <a:path w="20" h="9">
                      <a:moveTo>
                        <a:pt x="19" y="0"/>
                      </a:moveTo>
                      <a:lnTo>
                        <a:pt x="17" y="8"/>
                      </a:lnTo>
                      <a:lnTo>
                        <a:pt x="0" y="8"/>
                      </a:lnTo>
                      <a:lnTo>
                        <a:pt x="2" y="0"/>
                      </a:lnTo>
                      <a:lnTo>
                        <a:pt x="19"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5624" name="Group 244"/>
            <p:cNvGrpSpPr>
              <a:grpSpLocks/>
            </p:cNvGrpSpPr>
            <p:nvPr/>
          </p:nvGrpSpPr>
          <p:grpSpPr bwMode="auto">
            <a:xfrm>
              <a:off x="3633" y="3806"/>
              <a:ext cx="41" cy="164"/>
              <a:chOff x="3633" y="3806"/>
              <a:chExt cx="41" cy="164"/>
            </a:xfrm>
          </p:grpSpPr>
          <p:grpSp>
            <p:nvGrpSpPr>
              <p:cNvPr id="25625" name="Group 245"/>
              <p:cNvGrpSpPr>
                <a:grpSpLocks/>
              </p:cNvGrpSpPr>
              <p:nvPr/>
            </p:nvGrpSpPr>
            <p:grpSpPr bwMode="auto">
              <a:xfrm>
                <a:off x="3644" y="3882"/>
                <a:ext cx="30" cy="88"/>
                <a:chOff x="3644" y="3882"/>
                <a:chExt cx="30" cy="88"/>
              </a:xfrm>
            </p:grpSpPr>
            <p:grpSp>
              <p:nvGrpSpPr>
                <p:cNvPr id="25636" name="Group 246"/>
                <p:cNvGrpSpPr>
                  <a:grpSpLocks/>
                </p:cNvGrpSpPr>
                <p:nvPr/>
              </p:nvGrpSpPr>
              <p:grpSpPr bwMode="auto">
                <a:xfrm>
                  <a:off x="3651" y="3933"/>
                  <a:ext cx="23" cy="37"/>
                  <a:chOff x="3651" y="3933"/>
                  <a:chExt cx="23" cy="37"/>
                </a:xfrm>
              </p:grpSpPr>
              <p:sp>
                <p:nvSpPr>
                  <p:cNvPr id="145655" name="Freeform 247"/>
                  <p:cNvSpPr>
                    <a:spLocks/>
                  </p:cNvSpPr>
                  <p:nvPr/>
                </p:nvSpPr>
                <p:spPr bwMode="auto">
                  <a:xfrm>
                    <a:off x="3654" y="3934"/>
                    <a:ext cx="14" cy="14"/>
                  </a:xfrm>
                  <a:custGeom>
                    <a:avLst/>
                    <a:gdLst>
                      <a:gd name="T0" fmla="*/ 13 w 14"/>
                      <a:gd name="T1" fmla="*/ 0 h 14"/>
                      <a:gd name="T2" fmla="*/ 13 w 14"/>
                      <a:gd name="T3" fmla="*/ 7 h 14"/>
                      <a:gd name="T4" fmla="*/ 10 w 14"/>
                      <a:gd name="T5" fmla="*/ 9 h 14"/>
                      <a:gd name="T6" fmla="*/ 8 w 14"/>
                      <a:gd name="T7" fmla="*/ 9 h 14"/>
                      <a:gd name="T8" fmla="*/ 6 w 14"/>
                      <a:gd name="T9" fmla="*/ 10 h 14"/>
                      <a:gd name="T10" fmla="*/ 5 w 14"/>
                      <a:gd name="T11" fmla="*/ 11 h 14"/>
                      <a:gd name="T12" fmla="*/ 3 w 14"/>
                      <a:gd name="T13" fmla="*/ 13 h 14"/>
                      <a:gd name="T14" fmla="*/ 1 w 14"/>
                      <a:gd name="T15" fmla="*/ 10 h 14"/>
                      <a:gd name="T16" fmla="*/ 0 w 14"/>
                      <a:gd name="T17" fmla="*/ 9 h 14"/>
                      <a:gd name="T18" fmla="*/ 0 w 14"/>
                      <a:gd name="T19" fmla="*/ 8 h 14"/>
                      <a:gd name="T20" fmla="*/ 0 w 14"/>
                      <a:gd name="T21" fmla="*/ 6 h 14"/>
                      <a:gd name="T22" fmla="*/ 1 w 14"/>
                      <a:gd name="T23" fmla="*/ 4 h 14"/>
                      <a:gd name="T24" fmla="*/ 3 w 14"/>
                      <a:gd name="T25" fmla="*/ 3 h 14"/>
                      <a:gd name="T26" fmla="*/ 6 w 14"/>
                      <a:gd name="T27" fmla="*/ 1 h 14"/>
                      <a:gd name="T28" fmla="*/ 9 w 14"/>
                      <a:gd name="T29" fmla="*/ 1 h 14"/>
                      <a:gd name="T30" fmla="*/ 13 w 14"/>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4">
                        <a:moveTo>
                          <a:pt x="13" y="0"/>
                        </a:moveTo>
                        <a:lnTo>
                          <a:pt x="13" y="7"/>
                        </a:lnTo>
                        <a:lnTo>
                          <a:pt x="10" y="9"/>
                        </a:lnTo>
                        <a:lnTo>
                          <a:pt x="8" y="9"/>
                        </a:lnTo>
                        <a:lnTo>
                          <a:pt x="6" y="10"/>
                        </a:lnTo>
                        <a:lnTo>
                          <a:pt x="5" y="11"/>
                        </a:lnTo>
                        <a:lnTo>
                          <a:pt x="3" y="13"/>
                        </a:lnTo>
                        <a:lnTo>
                          <a:pt x="1" y="10"/>
                        </a:lnTo>
                        <a:lnTo>
                          <a:pt x="0" y="9"/>
                        </a:lnTo>
                        <a:lnTo>
                          <a:pt x="0" y="8"/>
                        </a:lnTo>
                        <a:lnTo>
                          <a:pt x="0" y="6"/>
                        </a:lnTo>
                        <a:lnTo>
                          <a:pt x="1" y="4"/>
                        </a:lnTo>
                        <a:lnTo>
                          <a:pt x="3" y="3"/>
                        </a:lnTo>
                        <a:lnTo>
                          <a:pt x="6" y="1"/>
                        </a:lnTo>
                        <a:lnTo>
                          <a:pt x="9" y="1"/>
                        </a:lnTo>
                        <a:lnTo>
                          <a:pt x="13"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56" name="Freeform 248"/>
                  <p:cNvSpPr>
                    <a:spLocks/>
                  </p:cNvSpPr>
                  <p:nvPr/>
                </p:nvSpPr>
                <p:spPr bwMode="auto">
                  <a:xfrm>
                    <a:off x="3650" y="3933"/>
                    <a:ext cx="23" cy="37"/>
                  </a:xfrm>
                  <a:custGeom>
                    <a:avLst/>
                    <a:gdLst>
                      <a:gd name="T0" fmla="*/ 18 w 23"/>
                      <a:gd name="T1" fmla="*/ 0 h 37"/>
                      <a:gd name="T2" fmla="*/ 14 w 23"/>
                      <a:gd name="T3" fmla="*/ 1 h 37"/>
                      <a:gd name="T4" fmla="*/ 10 w 23"/>
                      <a:gd name="T5" fmla="*/ 2 h 37"/>
                      <a:gd name="T6" fmla="*/ 6 w 23"/>
                      <a:gd name="T7" fmla="*/ 4 h 37"/>
                      <a:gd name="T8" fmla="*/ 3 w 23"/>
                      <a:gd name="T9" fmla="*/ 6 h 37"/>
                      <a:gd name="T10" fmla="*/ 1 w 23"/>
                      <a:gd name="T11" fmla="*/ 8 h 37"/>
                      <a:gd name="T12" fmla="*/ 0 w 23"/>
                      <a:gd name="T13" fmla="*/ 10 h 37"/>
                      <a:gd name="T14" fmla="*/ 0 w 23"/>
                      <a:gd name="T15" fmla="*/ 16 h 37"/>
                      <a:gd name="T16" fmla="*/ 0 w 23"/>
                      <a:gd name="T17" fmla="*/ 21 h 37"/>
                      <a:gd name="T18" fmla="*/ 0 w 23"/>
                      <a:gd name="T19" fmla="*/ 24 h 37"/>
                      <a:gd name="T20" fmla="*/ 1 w 23"/>
                      <a:gd name="T21" fmla="*/ 25 h 37"/>
                      <a:gd name="T22" fmla="*/ 3 w 23"/>
                      <a:gd name="T23" fmla="*/ 27 h 37"/>
                      <a:gd name="T24" fmla="*/ 5 w 23"/>
                      <a:gd name="T25" fmla="*/ 29 h 37"/>
                      <a:gd name="T26" fmla="*/ 8 w 23"/>
                      <a:gd name="T27" fmla="*/ 31 h 37"/>
                      <a:gd name="T28" fmla="*/ 11 w 23"/>
                      <a:gd name="T29" fmla="*/ 33 h 37"/>
                      <a:gd name="T30" fmla="*/ 15 w 23"/>
                      <a:gd name="T31" fmla="*/ 35 h 37"/>
                      <a:gd name="T32" fmla="*/ 19 w 23"/>
                      <a:gd name="T33" fmla="*/ 36 h 37"/>
                      <a:gd name="T34" fmla="*/ 22 w 23"/>
                      <a:gd name="T35" fmla="*/ 36 h 37"/>
                      <a:gd name="T36" fmla="*/ 22 w 23"/>
                      <a:gd name="T37" fmla="*/ 23 h 37"/>
                      <a:gd name="T38" fmla="*/ 18 w 23"/>
                      <a:gd name="T39" fmla="*/ 22 h 37"/>
                      <a:gd name="T40" fmla="*/ 14 w 23"/>
                      <a:gd name="T41" fmla="*/ 21 h 37"/>
                      <a:gd name="T42" fmla="*/ 12 w 23"/>
                      <a:gd name="T43" fmla="*/ 20 h 37"/>
                      <a:gd name="T44" fmla="*/ 10 w 23"/>
                      <a:gd name="T45" fmla="*/ 19 h 37"/>
                      <a:gd name="T46" fmla="*/ 7 w 23"/>
                      <a:gd name="T47" fmla="*/ 17 h 37"/>
                      <a:gd name="T48" fmla="*/ 6 w 23"/>
                      <a:gd name="T49" fmla="*/ 15 h 37"/>
                      <a:gd name="T50" fmla="*/ 5 w 23"/>
                      <a:gd name="T51" fmla="*/ 13 h 37"/>
                      <a:gd name="T52" fmla="*/ 4 w 23"/>
                      <a:gd name="T53" fmla="*/ 10 h 37"/>
                      <a:gd name="T54" fmla="*/ 4 w 23"/>
                      <a:gd name="T55" fmla="*/ 7 h 37"/>
                      <a:gd name="T56" fmla="*/ 6 w 23"/>
                      <a:gd name="T57" fmla="*/ 5 h 37"/>
                      <a:gd name="T58" fmla="*/ 10 w 23"/>
                      <a:gd name="T59" fmla="*/ 3 h 37"/>
                      <a:gd name="T60" fmla="*/ 14 w 23"/>
                      <a:gd name="T61" fmla="*/ 1 h 37"/>
                      <a:gd name="T62" fmla="*/ 18 w 23"/>
                      <a:gd name="T63" fmla="*/ 0 h 37"/>
                      <a:gd name="T64" fmla="*/ 18 w 23"/>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37">
                        <a:moveTo>
                          <a:pt x="18" y="0"/>
                        </a:moveTo>
                        <a:lnTo>
                          <a:pt x="14" y="1"/>
                        </a:lnTo>
                        <a:lnTo>
                          <a:pt x="10" y="2"/>
                        </a:lnTo>
                        <a:lnTo>
                          <a:pt x="6" y="4"/>
                        </a:lnTo>
                        <a:lnTo>
                          <a:pt x="3" y="6"/>
                        </a:lnTo>
                        <a:lnTo>
                          <a:pt x="1" y="8"/>
                        </a:lnTo>
                        <a:lnTo>
                          <a:pt x="0" y="10"/>
                        </a:lnTo>
                        <a:lnTo>
                          <a:pt x="0" y="16"/>
                        </a:lnTo>
                        <a:lnTo>
                          <a:pt x="0" y="21"/>
                        </a:lnTo>
                        <a:lnTo>
                          <a:pt x="0" y="24"/>
                        </a:lnTo>
                        <a:lnTo>
                          <a:pt x="1" y="25"/>
                        </a:lnTo>
                        <a:lnTo>
                          <a:pt x="3" y="27"/>
                        </a:lnTo>
                        <a:lnTo>
                          <a:pt x="5" y="29"/>
                        </a:lnTo>
                        <a:lnTo>
                          <a:pt x="8" y="31"/>
                        </a:lnTo>
                        <a:lnTo>
                          <a:pt x="11" y="33"/>
                        </a:lnTo>
                        <a:lnTo>
                          <a:pt x="15" y="35"/>
                        </a:lnTo>
                        <a:lnTo>
                          <a:pt x="19" y="36"/>
                        </a:lnTo>
                        <a:lnTo>
                          <a:pt x="22" y="36"/>
                        </a:lnTo>
                        <a:lnTo>
                          <a:pt x="22" y="23"/>
                        </a:lnTo>
                        <a:lnTo>
                          <a:pt x="18" y="22"/>
                        </a:lnTo>
                        <a:lnTo>
                          <a:pt x="14" y="21"/>
                        </a:lnTo>
                        <a:lnTo>
                          <a:pt x="12" y="20"/>
                        </a:lnTo>
                        <a:lnTo>
                          <a:pt x="10" y="19"/>
                        </a:lnTo>
                        <a:lnTo>
                          <a:pt x="7" y="17"/>
                        </a:lnTo>
                        <a:lnTo>
                          <a:pt x="6" y="15"/>
                        </a:lnTo>
                        <a:lnTo>
                          <a:pt x="5" y="13"/>
                        </a:lnTo>
                        <a:lnTo>
                          <a:pt x="4" y="10"/>
                        </a:lnTo>
                        <a:lnTo>
                          <a:pt x="4" y="7"/>
                        </a:lnTo>
                        <a:lnTo>
                          <a:pt x="6" y="5"/>
                        </a:lnTo>
                        <a:lnTo>
                          <a:pt x="10" y="3"/>
                        </a:lnTo>
                        <a:lnTo>
                          <a:pt x="14" y="1"/>
                        </a:lnTo>
                        <a:lnTo>
                          <a:pt x="18" y="0"/>
                        </a:lnTo>
                        <a:lnTo>
                          <a:pt x="18"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637" name="Group 249"/>
                <p:cNvGrpSpPr>
                  <a:grpSpLocks/>
                </p:cNvGrpSpPr>
                <p:nvPr/>
              </p:nvGrpSpPr>
              <p:grpSpPr bwMode="auto">
                <a:xfrm>
                  <a:off x="3649" y="3908"/>
                  <a:ext cx="22" cy="37"/>
                  <a:chOff x="3649" y="3908"/>
                  <a:chExt cx="22" cy="37"/>
                </a:xfrm>
              </p:grpSpPr>
              <p:sp>
                <p:nvSpPr>
                  <p:cNvPr id="145658" name="Freeform 250"/>
                  <p:cNvSpPr>
                    <a:spLocks/>
                  </p:cNvSpPr>
                  <p:nvPr/>
                </p:nvSpPr>
                <p:spPr bwMode="auto">
                  <a:xfrm>
                    <a:off x="3651" y="3908"/>
                    <a:ext cx="14" cy="14"/>
                  </a:xfrm>
                  <a:custGeom>
                    <a:avLst/>
                    <a:gdLst>
                      <a:gd name="T0" fmla="*/ 13 w 14"/>
                      <a:gd name="T1" fmla="*/ 0 h 15"/>
                      <a:gd name="T2" fmla="*/ 13 w 14"/>
                      <a:gd name="T3" fmla="*/ 8 h 15"/>
                      <a:gd name="T4" fmla="*/ 10 w 14"/>
                      <a:gd name="T5" fmla="*/ 9 h 15"/>
                      <a:gd name="T6" fmla="*/ 8 w 14"/>
                      <a:gd name="T7" fmla="*/ 10 h 15"/>
                      <a:gd name="T8" fmla="*/ 7 w 14"/>
                      <a:gd name="T9" fmla="*/ 11 h 15"/>
                      <a:gd name="T10" fmla="*/ 5 w 14"/>
                      <a:gd name="T11" fmla="*/ 12 h 15"/>
                      <a:gd name="T12" fmla="*/ 3 w 14"/>
                      <a:gd name="T13" fmla="*/ 14 h 15"/>
                      <a:gd name="T14" fmla="*/ 1 w 14"/>
                      <a:gd name="T15" fmla="*/ 11 h 15"/>
                      <a:gd name="T16" fmla="*/ 1 w 14"/>
                      <a:gd name="T17" fmla="*/ 10 h 15"/>
                      <a:gd name="T18" fmla="*/ 0 w 14"/>
                      <a:gd name="T19" fmla="*/ 8 h 15"/>
                      <a:gd name="T20" fmla="*/ 0 w 14"/>
                      <a:gd name="T21" fmla="*/ 7 h 15"/>
                      <a:gd name="T22" fmla="*/ 2 w 14"/>
                      <a:gd name="T23" fmla="*/ 5 h 15"/>
                      <a:gd name="T24" fmla="*/ 3 w 14"/>
                      <a:gd name="T25" fmla="*/ 4 h 15"/>
                      <a:gd name="T26" fmla="*/ 7 w 14"/>
                      <a:gd name="T27" fmla="*/ 2 h 15"/>
                      <a:gd name="T28" fmla="*/ 9 w 14"/>
                      <a:gd name="T29" fmla="*/ 1 h 15"/>
                      <a:gd name="T30" fmla="*/ 13 w 14"/>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5">
                        <a:moveTo>
                          <a:pt x="13" y="0"/>
                        </a:moveTo>
                        <a:lnTo>
                          <a:pt x="13" y="8"/>
                        </a:lnTo>
                        <a:lnTo>
                          <a:pt x="10" y="9"/>
                        </a:lnTo>
                        <a:lnTo>
                          <a:pt x="8" y="10"/>
                        </a:lnTo>
                        <a:lnTo>
                          <a:pt x="7" y="11"/>
                        </a:lnTo>
                        <a:lnTo>
                          <a:pt x="5" y="12"/>
                        </a:lnTo>
                        <a:lnTo>
                          <a:pt x="3" y="14"/>
                        </a:lnTo>
                        <a:lnTo>
                          <a:pt x="1" y="11"/>
                        </a:lnTo>
                        <a:lnTo>
                          <a:pt x="1" y="10"/>
                        </a:lnTo>
                        <a:lnTo>
                          <a:pt x="0" y="8"/>
                        </a:lnTo>
                        <a:lnTo>
                          <a:pt x="0" y="7"/>
                        </a:lnTo>
                        <a:lnTo>
                          <a:pt x="2" y="5"/>
                        </a:lnTo>
                        <a:lnTo>
                          <a:pt x="3" y="4"/>
                        </a:lnTo>
                        <a:lnTo>
                          <a:pt x="7" y="2"/>
                        </a:lnTo>
                        <a:lnTo>
                          <a:pt x="9" y="1"/>
                        </a:lnTo>
                        <a:lnTo>
                          <a:pt x="13"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59" name="Freeform 251"/>
                  <p:cNvSpPr>
                    <a:spLocks/>
                  </p:cNvSpPr>
                  <p:nvPr/>
                </p:nvSpPr>
                <p:spPr bwMode="auto">
                  <a:xfrm>
                    <a:off x="3648" y="3908"/>
                    <a:ext cx="22" cy="37"/>
                  </a:xfrm>
                  <a:custGeom>
                    <a:avLst/>
                    <a:gdLst>
                      <a:gd name="T0" fmla="*/ 17 w 22"/>
                      <a:gd name="T1" fmla="*/ 0 h 37"/>
                      <a:gd name="T2" fmla="*/ 13 w 22"/>
                      <a:gd name="T3" fmla="*/ 1 h 37"/>
                      <a:gd name="T4" fmla="*/ 9 w 22"/>
                      <a:gd name="T5" fmla="*/ 2 h 37"/>
                      <a:gd name="T6" fmla="*/ 5 w 22"/>
                      <a:gd name="T7" fmla="*/ 4 h 37"/>
                      <a:gd name="T8" fmla="*/ 3 w 22"/>
                      <a:gd name="T9" fmla="*/ 6 h 37"/>
                      <a:gd name="T10" fmla="*/ 1 w 22"/>
                      <a:gd name="T11" fmla="*/ 8 h 37"/>
                      <a:gd name="T12" fmla="*/ 0 w 22"/>
                      <a:gd name="T13" fmla="*/ 10 h 37"/>
                      <a:gd name="T14" fmla="*/ 0 w 22"/>
                      <a:gd name="T15" fmla="*/ 16 h 37"/>
                      <a:gd name="T16" fmla="*/ 0 w 22"/>
                      <a:gd name="T17" fmla="*/ 22 h 37"/>
                      <a:gd name="T18" fmla="*/ 0 w 22"/>
                      <a:gd name="T19" fmla="*/ 23 h 37"/>
                      <a:gd name="T20" fmla="*/ 1 w 22"/>
                      <a:gd name="T21" fmla="*/ 25 h 37"/>
                      <a:gd name="T22" fmla="*/ 3 w 22"/>
                      <a:gd name="T23" fmla="*/ 27 h 37"/>
                      <a:gd name="T24" fmla="*/ 5 w 22"/>
                      <a:gd name="T25" fmla="*/ 29 h 37"/>
                      <a:gd name="T26" fmla="*/ 7 w 22"/>
                      <a:gd name="T27" fmla="*/ 31 h 37"/>
                      <a:gd name="T28" fmla="*/ 10 w 22"/>
                      <a:gd name="T29" fmla="*/ 32 h 37"/>
                      <a:gd name="T30" fmla="*/ 14 w 22"/>
                      <a:gd name="T31" fmla="*/ 34 h 37"/>
                      <a:gd name="T32" fmla="*/ 18 w 22"/>
                      <a:gd name="T33" fmla="*/ 36 h 37"/>
                      <a:gd name="T34" fmla="*/ 21 w 22"/>
                      <a:gd name="T35" fmla="*/ 36 h 37"/>
                      <a:gd name="T36" fmla="*/ 21 w 22"/>
                      <a:gd name="T37" fmla="*/ 23 h 37"/>
                      <a:gd name="T38" fmla="*/ 17 w 22"/>
                      <a:gd name="T39" fmla="*/ 22 h 37"/>
                      <a:gd name="T40" fmla="*/ 14 w 22"/>
                      <a:gd name="T41" fmla="*/ 21 h 37"/>
                      <a:gd name="T42" fmla="*/ 11 w 22"/>
                      <a:gd name="T43" fmla="*/ 20 h 37"/>
                      <a:gd name="T44" fmla="*/ 9 w 22"/>
                      <a:gd name="T45" fmla="*/ 18 h 37"/>
                      <a:gd name="T46" fmla="*/ 7 w 22"/>
                      <a:gd name="T47" fmla="*/ 17 h 37"/>
                      <a:gd name="T48" fmla="*/ 5 w 22"/>
                      <a:gd name="T49" fmla="*/ 15 h 37"/>
                      <a:gd name="T50" fmla="*/ 4 w 22"/>
                      <a:gd name="T51" fmla="*/ 13 h 37"/>
                      <a:gd name="T52" fmla="*/ 3 w 22"/>
                      <a:gd name="T53" fmla="*/ 10 h 37"/>
                      <a:gd name="T54" fmla="*/ 4 w 22"/>
                      <a:gd name="T55" fmla="*/ 8 h 37"/>
                      <a:gd name="T56" fmla="*/ 5 w 22"/>
                      <a:gd name="T57" fmla="*/ 5 h 37"/>
                      <a:gd name="T58" fmla="*/ 9 w 22"/>
                      <a:gd name="T59" fmla="*/ 3 h 37"/>
                      <a:gd name="T60" fmla="*/ 14 w 22"/>
                      <a:gd name="T61" fmla="*/ 2 h 37"/>
                      <a:gd name="T62" fmla="*/ 17 w 22"/>
                      <a:gd name="T63" fmla="*/ 1 h 37"/>
                      <a:gd name="T64" fmla="*/ 17 w 22"/>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37">
                        <a:moveTo>
                          <a:pt x="17" y="0"/>
                        </a:moveTo>
                        <a:lnTo>
                          <a:pt x="13" y="1"/>
                        </a:lnTo>
                        <a:lnTo>
                          <a:pt x="9" y="2"/>
                        </a:lnTo>
                        <a:lnTo>
                          <a:pt x="5" y="4"/>
                        </a:lnTo>
                        <a:lnTo>
                          <a:pt x="3" y="6"/>
                        </a:lnTo>
                        <a:lnTo>
                          <a:pt x="1" y="8"/>
                        </a:lnTo>
                        <a:lnTo>
                          <a:pt x="0" y="10"/>
                        </a:lnTo>
                        <a:lnTo>
                          <a:pt x="0" y="16"/>
                        </a:lnTo>
                        <a:lnTo>
                          <a:pt x="0" y="22"/>
                        </a:lnTo>
                        <a:lnTo>
                          <a:pt x="0" y="23"/>
                        </a:lnTo>
                        <a:lnTo>
                          <a:pt x="1" y="25"/>
                        </a:lnTo>
                        <a:lnTo>
                          <a:pt x="3" y="27"/>
                        </a:lnTo>
                        <a:lnTo>
                          <a:pt x="5" y="29"/>
                        </a:lnTo>
                        <a:lnTo>
                          <a:pt x="7" y="31"/>
                        </a:lnTo>
                        <a:lnTo>
                          <a:pt x="10" y="32"/>
                        </a:lnTo>
                        <a:lnTo>
                          <a:pt x="14" y="34"/>
                        </a:lnTo>
                        <a:lnTo>
                          <a:pt x="18" y="36"/>
                        </a:lnTo>
                        <a:lnTo>
                          <a:pt x="21" y="36"/>
                        </a:lnTo>
                        <a:lnTo>
                          <a:pt x="21" y="23"/>
                        </a:lnTo>
                        <a:lnTo>
                          <a:pt x="17" y="22"/>
                        </a:lnTo>
                        <a:lnTo>
                          <a:pt x="14" y="21"/>
                        </a:lnTo>
                        <a:lnTo>
                          <a:pt x="11" y="20"/>
                        </a:lnTo>
                        <a:lnTo>
                          <a:pt x="9" y="18"/>
                        </a:lnTo>
                        <a:lnTo>
                          <a:pt x="7" y="17"/>
                        </a:lnTo>
                        <a:lnTo>
                          <a:pt x="5" y="15"/>
                        </a:lnTo>
                        <a:lnTo>
                          <a:pt x="4" y="13"/>
                        </a:lnTo>
                        <a:lnTo>
                          <a:pt x="3" y="10"/>
                        </a:lnTo>
                        <a:lnTo>
                          <a:pt x="4" y="8"/>
                        </a:lnTo>
                        <a:lnTo>
                          <a:pt x="5" y="5"/>
                        </a:lnTo>
                        <a:lnTo>
                          <a:pt x="9" y="3"/>
                        </a:lnTo>
                        <a:lnTo>
                          <a:pt x="14" y="2"/>
                        </a:lnTo>
                        <a:lnTo>
                          <a:pt x="17" y="1"/>
                        </a:lnTo>
                        <a:lnTo>
                          <a:pt x="17"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638" name="Group 252"/>
                <p:cNvGrpSpPr>
                  <a:grpSpLocks/>
                </p:cNvGrpSpPr>
                <p:nvPr/>
              </p:nvGrpSpPr>
              <p:grpSpPr bwMode="auto">
                <a:xfrm>
                  <a:off x="3644" y="3882"/>
                  <a:ext cx="23" cy="37"/>
                  <a:chOff x="3644" y="3882"/>
                  <a:chExt cx="23" cy="37"/>
                </a:xfrm>
              </p:grpSpPr>
              <p:sp>
                <p:nvSpPr>
                  <p:cNvPr id="145661" name="Freeform 253"/>
                  <p:cNvSpPr>
                    <a:spLocks/>
                  </p:cNvSpPr>
                  <p:nvPr/>
                </p:nvSpPr>
                <p:spPr bwMode="auto">
                  <a:xfrm>
                    <a:off x="3647" y="3883"/>
                    <a:ext cx="14" cy="14"/>
                  </a:xfrm>
                  <a:custGeom>
                    <a:avLst/>
                    <a:gdLst>
                      <a:gd name="T0" fmla="*/ 12 w 13"/>
                      <a:gd name="T1" fmla="*/ 0 h 14"/>
                      <a:gd name="T2" fmla="*/ 12 w 13"/>
                      <a:gd name="T3" fmla="*/ 7 h 14"/>
                      <a:gd name="T4" fmla="*/ 9 w 13"/>
                      <a:gd name="T5" fmla="*/ 8 h 14"/>
                      <a:gd name="T6" fmla="*/ 8 w 13"/>
                      <a:gd name="T7" fmla="*/ 9 h 14"/>
                      <a:gd name="T8" fmla="*/ 6 w 13"/>
                      <a:gd name="T9" fmla="*/ 10 h 14"/>
                      <a:gd name="T10" fmla="*/ 5 w 13"/>
                      <a:gd name="T11" fmla="*/ 11 h 14"/>
                      <a:gd name="T12" fmla="*/ 3 w 13"/>
                      <a:gd name="T13" fmla="*/ 13 h 14"/>
                      <a:gd name="T14" fmla="*/ 1 w 13"/>
                      <a:gd name="T15" fmla="*/ 10 h 14"/>
                      <a:gd name="T16" fmla="*/ 0 w 13"/>
                      <a:gd name="T17" fmla="*/ 9 h 14"/>
                      <a:gd name="T18" fmla="*/ 0 w 13"/>
                      <a:gd name="T19" fmla="*/ 8 h 14"/>
                      <a:gd name="T20" fmla="*/ 0 w 13"/>
                      <a:gd name="T21" fmla="*/ 6 h 14"/>
                      <a:gd name="T22" fmla="*/ 1 w 13"/>
                      <a:gd name="T23" fmla="*/ 4 h 14"/>
                      <a:gd name="T24" fmla="*/ 3 w 13"/>
                      <a:gd name="T25" fmla="*/ 3 h 14"/>
                      <a:gd name="T26" fmla="*/ 6 w 13"/>
                      <a:gd name="T27" fmla="*/ 1 h 14"/>
                      <a:gd name="T28" fmla="*/ 8 w 13"/>
                      <a:gd name="T29" fmla="*/ 1 h 14"/>
                      <a:gd name="T30" fmla="*/ 12 w 13"/>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4">
                        <a:moveTo>
                          <a:pt x="12" y="0"/>
                        </a:moveTo>
                        <a:lnTo>
                          <a:pt x="12" y="7"/>
                        </a:lnTo>
                        <a:lnTo>
                          <a:pt x="9" y="8"/>
                        </a:lnTo>
                        <a:lnTo>
                          <a:pt x="8" y="9"/>
                        </a:lnTo>
                        <a:lnTo>
                          <a:pt x="6" y="10"/>
                        </a:lnTo>
                        <a:lnTo>
                          <a:pt x="5" y="11"/>
                        </a:lnTo>
                        <a:lnTo>
                          <a:pt x="3" y="13"/>
                        </a:lnTo>
                        <a:lnTo>
                          <a:pt x="1" y="10"/>
                        </a:lnTo>
                        <a:lnTo>
                          <a:pt x="0" y="9"/>
                        </a:lnTo>
                        <a:lnTo>
                          <a:pt x="0" y="8"/>
                        </a:lnTo>
                        <a:lnTo>
                          <a:pt x="0" y="6"/>
                        </a:lnTo>
                        <a:lnTo>
                          <a:pt x="1" y="4"/>
                        </a:lnTo>
                        <a:lnTo>
                          <a:pt x="3" y="3"/>
                        </a:lnTo>
                        <a:lnTo>
                          <a:pt x="6" y="1"/>
                        </a:lnTo>
                        <a:lnTo>
                          <a:pt x="8" y="1"/>
                        </a:lnTo>
                        <a:lnTo>
                          <a:pt x="1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62" name="Freeform 254"/>
                  <p:cNvSpPr>
                    <a:spLocks/>
                  </p:cNvSpPr>
                  <p:nvPr/>
                </p:nvSpPr>
                <p:spPr bwMode="auto">
                  <a:xfrm>
                    <a:off x="3644" y="3882"/>
                    <a:ext cx="23" cy="37"/>
                  </a:xfrm>
                  <a:custGeom>
                    <a:avLst/>
                    <a:gdLst>
                      <a:gd name="T0" fmla="*/ 18 w 23"/>
                      <a:gd name="T1" fmla="*/ 0 h 37"/>
                      <a:gd name="T2" fmla="*/ 14 w 23"/>
                      <a:gd name="T3" fmla="*/ 1 h 37"/>
                      <a:gd name="T4" fmla="*/ 10 w 23"/>
                      <a:gd name="T5" fmla="*/ 2 h 37"/>
                      <a:gd name="T6" fmla="*/ 6 w 23"/>
                      <a:gd name="T7" fmla="*/ 4 h 37"/>
                      <a:gd name="T8" fmla="*/ 3 w 23"/>
                      <a:gd name="T9" fmla="*/ 6 h 37"/>
                      <a:gd name="T10" fmla="*/ 1 w 23"/>
                      <a:gd name="T11" fmla="*/ 8 h 37"/>
                      <a:gd name="T12" fmla="*/ 0 w 23"/>
                      <a:gd name="T13" fmla="*/ 10 h 37"/>
                      <a:gd name="T14" fmla="*/ 0 w 23"/>
                      <a:gd name="T15" fmla="*/ 15 h 37"/>
                      <a:gd name="T16" fmla="*/ 0 w 23"/>
                      <a:gd name="T17" fmla="*/ 21 h 37"/>
                      <a:gd name="T18" fmla="*/ 0 w 23"/>
                      <a:gd name="T19" fmla="*/ 23 h 37"/>
                      <a:gd name="T20" fmla="*/ 1 w 23"/>
                      <a:gd name="T21" fmla="*/ 25 h 37"/>
                      <a:gd name="T22" fmla="*/ 3 w 23"/>
                      <a:gd name="T23" fmla="*/ 27 h 37"/>
                      <a:gd name="T24" fmla="*/ 5 w 23"/>
                      <a:gd name="T25" fmla="*/ 29 h 37"/>
                      <a:gd name="T26" fmla="*/ 8 w 23"/>
                      <a:gd name="T27" fmla="*/ 31 h 37"/>
                      <a:gd name="T28" fmla="*/ 11 w 23"/>
                      <a:gd name="T29" fmla="*/ 33 h 37"/>
                      <a:gd name="T30" fmla="*/ 15 w 23"/>
                      <a:gd name="T31" fmla="*/ 34 h 37"/>
                      <a:gd name="T32" fmla="*/ 19 w 23"/>
                      <a:gd name="T33" fmla="*/ 36 h 37"/>
                      <a:gd name="T34" fmla="*/ 22 w 23"/>
                      <a:gd name="T35" fmla="*/ 36 h 37"/>
                      <a:gd name="T36" fmla="*/ 22 w 23"/>
                      <a:gd name="T37" fmla="*/ 23 h 37"/>
                      <a:gd name="T38" fmla="*/ 18 w 23"/>
                      <a:gd name="T39" fmla="*/ 22 h 37"/>
                      <a:gd name="T40" fmla="*/ 14 w 23"/>
                      <a:gd name="T41" fmla="*/ 21 h 37"/>
                      <a:gd name="T42" fmla="*/ 11 w 23"/>
                      <a:gd name="T43" fmla="*/ 20 h 37"/>
                      <a:gd name="T44" fmla="*/ 10 w 23"/>
                      <a:gd name="T45" fmla="*/ 18 h 37"/>
                      <a:gd name="T46" fmla="*/ 7 w 23"/>
                      <a:gd name="T47" fmla="*/ 17 h 37"/>
                      <a:gd name="T48" fmla="*/ 6 w 23"/>
                      <a:gd name="T49" fmla="*/ 15 h 37"/>
                      <a:gd name="T50" fmla="*/ 5 w 23"/>
                      <a:gd name="T51" fmla="*/ 13 h 37"/>
                      <a:gd name="T52" fmla="*/ 4 w 23"/>
                      <a:gd name="T53" fmla="*/ 10 h 37"/>
                      <a:gd name="T54" fmla="*/ 4 w 23"/>
                      <a:gd name="T55" fmla="*/ 7 h 37"/>
                      <a:gd name="T56" fmla="*/ 6 w 23"/>
                      <a:gd name="T57" fmla="*/ 5 h 37"/>
                      <a:gd name="T58" fmla="*/ 10 w 23"/>
                      <a:gd name="T59" fmla="*/ 3 h 37"/>
                      <a:gd name="T60" fmla="*/ 14 w 23"/>
                      <a:gd name="T61" fmla="*/ 1 h 37"/>
                      <a:gd name="T62" fmla="*/ 18 w 23"/>
                      <a:gd name="T63" fmla="*/ 0 h 37"/>
                      <a:gd name="T64" fmla="*/ 18 w 23"/>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37">
                        <a:moveTo>
                          <a:pt x="18" y="0"/>
                        </a:moveTo>
                        <a:lnTo>
                          <a:pt x="14" y="1"/>
                        </a:lnTo>
                        <a:lnTo>
                          <a:pt x="10" y="2"/>
                        </a:lnTo>
                        <a:lnTo>
                          <a:pt x="6" y="4"/>
                        </a:lnTo>
                        <a:lnTo>
                          <a:pt x="3" y="6"/>
                        </a:lnTo>
                        <a:lnTo>
                          <a:pt x="1" y="8"/>
                        </a:lnTo>
                        <a:lnTo>
                          <a:pt x="0" y="10"/>
                        </a:lnTo>
                        <a:lnTo>
                          <a:pt x="0" y="15"/>
                        </a:lnTo>
                        <a:lnTo>
                          <a:pt x="0" y="21"/>
                        </a:lnTo>
                        <a:lnTo>
                          <a:pt x="0" y="23"/>
                        </a:lnTo>
                        <a:lnTo>
                          <a:pt x="1" y="25"/>
                        </a:lnTo>
                        <a:lnTo>
                          <a:pt x="3" y="27"/>
                        </a:lnTo>
                        <a:lnTo>
                          <a:pt x="5" y="29"/>
                        </a:lnTo>
                        <a:lnTo>
                          <a:pt x="8" y="31"/>
                        </a:lnTo>
                        <a:lnTo>
                          <a:pt x="11" y="33"/>
                        </a:lnTo>
                        <a:lnTo>
                          <a:pt x="15" y="34"/>
                        </a:lnTo>
                        <a:lnTo>
                          <a:pt x="19" y="36"/>
                        </a:lnTo>
                        <a:lnTo>
                          <a:pt x="22" y="36"/>
                        </a:lnTo>
                        <a:lnTo>
                          <a:pt x="22" y="23"/>
                        </a:lnTo>
                        <a:lnTo>
                          <a:pt x="18" y="22"/>
                        </a:lnTo>
                        <a:lnTo>
                          <a:pt x="14" y="21"/>
                        </a:lnTo>
                        <a:lnTo>
                          <a:pt x="11" y="20"/>
                        </a:lnTo>
                        <a:lnTo>
                          <a:pt x="10" y="18"/>
                        </a:lnTo>
                        <a:lnTo>
                          <a:pt x="7" y="17"/>
                        </a:lnTo>
                        <a:lnTo>
                          <a:pt x="6" y="15"/>
                        </a:lnTo>
                        <a:lnTo>
                          <a:pt x="5" y="13"/>
                        </a:lnTo>
                        <a:lnTo>
                          <a:pt x="4" y="10"/>
                        </a:lnTo>
                        <a:lnTo>
                          <a:pt x="4" y="7"/>
                        </a:lnTo>
                        <a:lnTo>
                          <a:pt x="6" y="5"/>
                        </a:lnTo>
                        <a:lnTo>
                          <a:pt x="10" y="3"/>
                        </a:lnTo>
                        <a:lnTo>
                          <a:pt x="14" y="1"/>
                        </a:lnTo>
                        <a:lnTo>
                          <a:pt x="18" y="0"/>
                        </a:lnTo>
                        <a:lnTo>
                          <a:pt x="18"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5626" name="Group 255"/>
              <p:cNvGrpSpPr>
                <a:grpSpLocks/>
              </p:cNvGrpSpPr>
              <p:nvPr/>
            </p:nvGrpSpPr>
            <p:grpSpPr bwMode="auto">
              <a:xfrm>
                <a:off x="3633" y="3806"/>
                <a:ext cx="30" cy="88"/>
                <a:chOff x="3633" y="3806"/>
                <a:chExt cx="30" cy="88"/>
              </a:xfrm>
            </p:grpSpPr>
            <p:grpSp>
              <p:nvGrpSpPr>
                <p:cNvPr id="25627" name="Group 256"/>
                <p:cNvGrpSpPr>
                  <a:grpSpLocks/>
                </p:cNvGrpSpPr>
                <p:nvPr/>
              </p:nvGrpSpPr>
              <p:grpSpPr bwMode="auto">
                <a:xfrm>
                  <a:off x="3640" y="3857"/>
                  <a:ext cx="23" cy="37"/>
                  <a:chOff x="3640" y="3857"/>
                  <a:chExt cx="23" cy="37"/>
                </a:xfrm>
              </p:grpSpPr>
              <p:sp>
                <p:nvSpPr>
                  <p:cNvPr id="145665" name="Freeform 257"/>
                  <p:cNvSpPr>
                    <a:spLocks/>
                  </p:cNvSpPr>
                  <p:nvPr/>
                </p:nvSpPr>
                <p:spPr bwMode="auto">
                  <a:xfrm>
                    <a:off x="3644" y="3858"/>
                    <a:ext cx="14" cy="14"/>
                  </a:xfrm>
                  <a:custGeom>
                    <a:avLst/>
                    <a:gdLst>
                      <a:gd name="T0" fmla="*/ 13 w 14"/>
                      <a:gd name="T1" fmla="*/ 0 h 14"/>
                      <a:gd name="T2" fmla="*/ 13 w 14"/>
                      <a:gd name="T3" fmla="*/ 7 h 14"/>
                      <a:gd name="T4" fmla="*/ 10 w 14"/>
                      <a:gd name="T5" fmla="*/ 9 h 14"/>
                      <a:gd name="T6" fmla="*/ 8 w 14"/>
                      <a:gd name="T7" fmla="*/ 9 h 14"/>
                      <a:gd name="T8" fmla="*/ 7 w 14"/>
                      <a:gd name="T9" fmla="*/ 10 h 14"/>
                      <a:gd name="T10" fmla="*/ 5 w 14"/>
                      <a:gd name="T11" fmla="*/ 11 h 14"/>
                      <a:gd name="T12" fmla="*/ 3 w 14"/>
                      <a:gd name="T13" fmla="*/ 13 h 14"/>
                      <a:gd name="T14" fmla="*/ 1 w 14"/>
                      <a:gd name="T15" fmla="*/ 10 h 14"/>
                      <a:gd name="T16" fmla="*/ 1 w 14"/>
                      <a:gd name="T17" fmla="*/ 9 h 14"/>
                      <a:gd name="T18" fmla="*/ 0 w 14"/>
                      <a:gd name="T19" fmla="*/ 8 h 14"/>
                      <a:gd name="T20" fmla="*/ 0 w 14"/>
                      <a:gd name="T21" fmla="*/ 6 h 14"/>
                      <a:gd name="T22" fmla="*/ 2 w 14"/>
                      <a:gd name="T23" fmla="*/ 4 h 14"/>
                      <a:gd name="T24" fmla="*/ 3 w 14"/>
                      <a:gd name="T25" fmla="*/ 3 h 14"/>
                      <a:gd name="T26" fmla="*/ 7 w 14"/>
                      <a:gd name="T27" fmla="*/ 1 h 14"/>
                      <a:gd name="T28" fmla="*/ 9 w 14"/>
                      <a:gd name="T29" fmla="*/ 1 h 14"/>
                      <a:gd name="T30" fmla="*/ 13 w 14"/>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4">
                        <a:moveTo>
                          <a:pt x="13" y="0"/>
                        </a:moveTo>
                        <a:lnTo>
                          <a:pt x="13" y="7"/>
                        </a:lnTo>
                        <a:lnTo>
                          <a:pt x="10" y="9"/>
                        </a:lnTo>
                        <a:lnTo>
                          <a:pt x="8" y="9"/>
                        </a:lnTo>
                        <a:lnTo>
                          <a:pt x="7" y="10"/>
                        </a:lnTo>
                        <a:lnTo>
                          <a:pt x="5" y="11"/>
                        </a:lnTo>
                        <a:lnTo>
                          <a:pt x="3" y="13"/>
                        </a:lnTo>
                        <a:lnTo>
                          <a:pt x="1" y="10"/>
                        </a:lnTo>
                        <a:lnTo>
                          <a:pt x="1" y="9"/>
                        </a:lnTo>
                        <a:lnTo>
                          <a:pt x="0" y="8"/>
                        </a:lnTo>
                        <a:lnTo>
                          <a:pt x="0" y="6"/>
                        </a:lnTo>
                        <a:lnTo>
                          <a:pt x="2" y="4"/>
                        </a:lnTo>
                        <a:lnTo>
                          <a:pt x="3" y="3"/>
                        </a:lnTo>
                        <a:lnTo>
                          <a:pt x="7" y="1"/>
                        </a:lnTo>
                        <a:lnTo>
                          <a:pt x="9" y="1"/>
                        </a:lnTo>
                        <a:lnTo>
                          <a:pt x="13"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66" name="Freeform 258"/>
                  <p:cNvSpPr>
                    <a:spLocks/>
                  </p:cNvSpPr>
                  <p:nvPr/>
                </p:nvSpPr>
                <p:spPr bwMode="auto">
                  <a:xfrm>
                    <a:off x="3640" y="3857"/>
                    <a:ext cx="23" cy="37"/>
                  </a:xfrm>
                  <a:custGeom>
                    <a:avLst/>
                    <a:gdLst>
                      <a:gd name="T0" fmla="*/ 18 w 23"/>
                      <a:gd name="T1" fmla="*/ 0 h 37"/>
                      <a:gd name="T2" fmla="*/ 14 w 23"/>
                      <a:gd name="T3" fmla="*/ 1 h 37"/>
                      <a:gd name="T4" fmla="*/ 10 w 23"/>
                      <a:gd name="T5" fmla="*/ 2 h 37"/>
                      <a:gd name="T6" fmla="*/ 6 w 23"/>
                      <a:gd name="T7" fmla="*/ 4 h 37"/>
                      <a:gd name="T8" fmla="*/ 3 w 23"/>
                      <a:gd name="T9" fmla="*/ 6 h 37"/>
                      <a:gd name="T10" fmla="*/ 1 w 23"/>
                      <a:gd name="T11" fmla="*/ 8 h 37"/>
                      <a:gd name="T12" fmla="*/ 0 w 23"/>
                      <a:gd name="T13" fmla="*/ 10 h 37"/>
                      <a:gd name="T14" fmla="*/ 0 w 23"/>
                      <a:gd name="T15" fmla="*/ 15 h 37"/>
                      <a:gd name="T16" fmla="*/ 0 w 23"/>
                      <a:gd name="T17" fmla="*/ 21 h 37"/>
                      <a:gd name="T18" fmla="*/ 1 w 23"/>
                      <a:gd name="T19" fmla="*/ 23 h 37"/>
                      <a:gd name="T20" fmla="*/ 1 w 23"/>
                      <a:gd name="T21" fmla="*/ 25 h 37"/>
                      <a:gd name="T22" fmla="*/ 3 w 23"/>
                      <a:gd name="T23" fmla="*/ 27 h 37"/>
                      <a:gd name="T24" fmla="*/ 6 w 23"/>
                      <a:gd name="T25" fmla="*/ 29 h 37"/>
                      <a:gd name="T26" fmla="*/ 8 w 23"/>
                      <a:gd name="T27" fmla="*/ 31 h 37"/>
                      <a:gd name="T28" fmla="*/ 11 w 23"/>
                      <a:gd name="T29" fmla="*/ 33 h 37"/>
                      <a:gd name="T30" fmla="*/ 15 w 23"/>
                      <a:gd name="T31" fmla="*/ 35 h 37"/>
                      <a:gd name="T32" fmla="*/ 19 w 23"/>
                      <a:gd name="T33" fmla="*/ 36 h 37"/>
                      <a:gd name="T34" fmla="*/ 22 w 23"/>
                      <a:gd name="T35" fmla="*/ 36 h 37"/>
                      <a:gd name="T36" fmla="*/ 22 w 23"/>
                      <a:gd name="T37" fmla="*/ 23 h 37"/>
                      <a:gd name="T38" fmla="*/ 18 w 23"/>
                      <a:gd name="T39" fmla="*/ 22 h 37"/>
                      <a:gd name="T40" fmla="*/ 14 w 23"/>
                      <a:gd name="T41" fmla="*/ 21 h 37"/>
                      <a:gd name="T42" fmla="*/ 12 w 23"/>
                      <a:gd name="T43" fmla="*/ 20 h 37"/>
                      <a:gd name="T44" fmla="*/ 10 w 23"/>
                      <a:gd name="T45" fmla="*/ 19 h 37"/>
                      <a:gd name="T46" fmla="*/ 8 w 23"/>
                      <a:gd name="T47" fmla="*/ 17 h 37"/>
                      <a:gd name="T48" fmla="*/ 6 w 23"/>
                      <a:gd name="T49" fmla="*/ 15 h 37"/>
                      <a:gd name="T50" fmla="*/ 5 w 23"/>
                      <a:gd name="T51" fmla="*/ 13 h 37"/>
                      <a:gd name="T52" fmla="*/ 4 w 23"/>
                      <a:gd name="T53" fmla="*/ 10 h 37"/>
                      <a:gd name="T54" fmla="*/ 4 w 23"/>
                      <a:gd name="T55" fmla="*/ 7 h 37"/>
                      <a:gd name="T56" fmla="*/ 6 w 23"/>
                      <a:gd name="T57" fmla="*/ 5 h 37"/>
                      <a:gd name="T58" fmla="*/ 10 w 23"/>
                      <a:gd name="T59" fmla="*/ 3 h 37"/>
                      <a:gd name="T60" fmla="*/ 14 w 23"/>
                      <a:gd name="T61" fmla="*/ 1 h 37"/>
                      <a:gd name="T62" fmla="*/ 18 w 23"/>
                      <a:gd name="T63" fmla="*/ 0 h 37"/>
                      <a:gd name="T64" fmla="*/ 18 w 23"/>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37">
                        <a:moveTo>
                          <a:pt x="18" y="0"/>
                        </a:moveTo>
                        <a:lnTo>
                          <a:pt x="14" y="1"/>
                        </a:lnTo>
                        <a:lnTo>
                          <a:pt x="10" y="2"/>
                        </a:lnTo>
                        <a:lnTo>
                          <a:pt x="6" y="4"/>
                        </a:lnTo>
                        <a:lnTo>
                          <a:pt x="3" y="6"/>
                        </a:lnTo>
                        <a:lnTo>
                          <a:pt x="1" y="8"/>
                        </a:lnTo>
                        <a:lnTo>
                          <a:pt x="0" y="10"/>
                        </a:lnTo>
                        <a:lnTo>
                          <a:pt x="0" y="15"/>
                        </a:lnTo>
                        <a:lnTo>
                          <a:pt x="0" y="21"/>
                        </a:lnTo>
                        <a:lnTo>
                          <a:pt x="1" y="23"/>
                        </a:lnTo>
                        <a:lnTo>
                          <a:pt x="1" y="25"/>
                        </a:lnTo>
                        <a:lnTo>
                          <a:pt x="3" y="27"/>
                        </a:lnTo>
                        <a:lnTo>
                          <a:pt x="6" y="29"/>
                        </a:lnTo>
                        <a:lnTo>
                          <a:pt x="8" y="31"/>
                        </a:lnTo>
                        <a:lnTo>
                          <a:pt x="11" y="33"/>
                        </a:lnTo>
                        <a:lnTo>
                          <a:pt x="15" y="35"/>
                        </a:lnTo>
                        <a:lnTo>
                          <a:pt x="19" y="36"/>
                        </a:lnTo>
                        <a:lnTo>
                          <a:pt x="22" y="36"/>
                        </a:lnTo>
                        <a:lnTo>
                          <a:pt x="22" y="23"/>
                        </a:lnTo>
                        <a:lnTo>
                          <a:pt x="18" y="22"/>
                        </a:lnTo>
                        <a:lnTo>
                          <a:pt x="14" y="21"/>
                        </a:lnTo>
                        <a:lnTo>
                          <a:pt x="12" y="20"/>
                        </a:lnTo>
                        <a:lnTo>
                          <a:pt x="10" y="19"/>
                        </a:lnTo>
                        <a:lnTo>
                          <a:pt x="8" y="17"/>
                        </a:lnTo>
                        <a:lnTo>
                          <a:pt x="6" y="15"/>
                        </a:lnTo>
                        <a:lnTo>
                          <a:pt x="5" y="13"/>
                        </a:lnTo>
                        <a:lnTo>
                          <a:pt x="4" y="10"/>
                        </a:lnTo>
                        <a:lnTo>
                          <a:pt x="4" y="7"/>
                        </a:lnTo>
                        <a:lnTo>
                          <a:pt x="6" y="5"/>
                        </a:lnTo>
                        <a:lnTo>
                          <a:pt x="10" y="3"/>
                        </a:lnTo>
                        <a:lnTo>
                          <a:pt x="14" y="1"/>
                        </a:lnTo>
                        <a:lnTo>
                          <a:pt x="18" y="0"/>
                        </a:lnTo>
                        <a:lnTo>
                          <a:pt x="18"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628" name="Group 259"/>
                <p:cNvGrpSpPr>
                  <a:grpSpLocks/>
                </p:cNvGrpSpPr>
                <p:nvPr/>
              </p:nvGrpSpPr>
              <p:grpSpPr bwMode="auto">
                <a:xfrm>
                  <a:off x="3637" y="3832"/>
                  <a:ext cx="23" cy="37"/>
                  <a:chOff x="3637" y="3832"/>
                  <a:chExt cx="23" cy="37"/>
                </a:xfrm>
              </p:grpSpPr>
              <p:sp>
                <p:nvSpPr>
                  <p:cNvPr id="145668" name="Freeform 260"/>
                  <p:cNvSpPr>
                    <a:spLocks/>
                  </p:cNvSpPr>
                  <p:nvPr/>
                </p:nvSpPr>
                <p:spPr bwMode="auto">
                  <a:xfrm>
                    <a:off x="3641" y="3832"/>
                    <a:ext cx="14" cy="14"/>
                  </a:xfrm>
                  <a:custGeom>
                    <a:avLst/>
                    <a:gdLst>
                      <a:gd name="T0" fmla="*/ 13 w 14"/>
                      <a:gd name="T1" fmla="*/ 0 h 15"/>
                      <a:gd name="T2" fmla="*/ 13 w 14"/>
                      <a:gd name="T3" fmla="*/ 8 h 15"/>
                      <a:gd name="T4" fmla="*/ 10 w 14"/>
                      <a:gd name="T5" fmla="*/ 9 h 15"/>
                      <a:gd name="T6" fmla="*/ 8 w 14"/>
                      <a:gd name="T7" fmla="*/ 10 h 15"/>
                      <a:gd name="T8" fmla="*/ 7 w 14"/>
                      <a:gd name="T9" fmla="*/ 11 h 15"/>
                      <a:gd name="T10" fmla="*/ 5 w 14"/>
                      <a:gd name="T11" fmla="*/ 12 h 15"/>
                      <a:gd name="T12" fmla="*/ 3 w 14"/>
                      <a:gd name="T13" fmla="*/ 14 h 15"/>
                      <a:gd name="T14" fmla="*/ 1 w 14"/>
                      <a:gd name="T15" fmla="*/ 11 h 15"/>
                      <a:gd name="T16" fmla="*/ 0 w 14"/>
                      <a:gd name="T17" fmla="*/ 10 h 15"/>
                      <a:gd name="T18" fmla="*/ 0 w 14"/>
                      <a:gd name="T19" fmla="*/ 8 h 15"/>
                      <a:gd name="T20" fmla="*/ 0 w 14"/>
                      <a:gd name="T21" fmla="*/ 7 h 15"/>
                      <a:gd name="T22" fmla="*/ 1 w 14"/>
                      <a:gd name="T23" fmla="*/ 5 h 15"/>
                      <a:gd name="T24" fmla="*/ 3 w 14"/>
                      <a:gd name="T25" fmla="*/ 4 h 15"/>
                      <a:gd name="T26" fmla="*/ 7 w 14"/>
                      <a:gd name="T27" fmla="*/ 2 h 15"/>
                      <a:gd name="T28" fmla="*/ 9 w 14"/>
                      <a:gd name="T29" fmla="*/ 1 h 15"/>
                      <a:gd name="T30" fmla="*/ 13 w 14"/>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5">
                        <a:moveTo>
                          <a:pt x="13" y="0"/>
                        </a:moveTo>
                        <a:lnTo>
                          <a:pt x="13" y="8"/>
                        </a:lnTo>
                        <a:lnTo>
                          <a:pt x="10" y="9"/>
                        </a:lnTo>
                        <a:lnTo>
                          <a:pt x="8" y="10"/>
                        </a:lnTo>
                        <a:lnTo>
                          <a:pt x="7" y="11"/>
                        </a:lnTo>
                        <a:lnTo>
                          <a:pt x="5" y="12"/>
                        </a:lnTo>
                        <a:lnTo>
                          <a:pt x="3" y="14"/>
                        </a:lnTo>
                        <a:lnTo>
                          <a:pt x="1" y="11"/>
                        </a:lnTo>
                        <a:lnTo>
                          <a:pt x="0" y="10"/>
                        </a:lnTo>
                        <a:lnTo>
                          <a:pt x="0" y="8"/>
                        </a:lnTo>
                        <a:lnTo>
                          <a:pt x="0" y="7"/>
                        </a:lnTo>
                        <a:lnTo>
                          <a:pt x="1" y="5"/>
                        </a:lnTo>
                        <a:lnTo>
                          <a:pt x="3" y="4"/>
                        </a:lnTo>
                        <a:lnTo>
                          <a:pt x="7" y="2"/>
                        </a:lnTo>
                        <a:lnTo>
                          <a:pt x="9" y="1"/>
                        </a:lnTo>
                        <a:lnTo>
                          <a:pt x="13"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69" name="Freeform 261"/>
                  <p:cNvSpPr>
                    <a:spLocks/>
                  </p:cNvSpPr>
                  <p:nvPr/>
                </p:nvSpPr>
                <p:spPr bwMode="auto">
                  <a:xfrm>
                    <a:off x="3637" y="3832"/>
                    <a:ext cx="23" cy="37"/>
                  </a:xfrm>
                  <a:custGeom>
                    <a:avLst/>
                    <a:gdLst>
                      <a:gd name="T0" fmla="*/ 18 w 23"/>
                      <a:gd name="T1" fmla="*/ 0 h 37"/>
                      <a:gd name="T2" fmla="*/ 14 w 23"/>
                      <a:gd name="T3" fmla="*/ 1 h 37"/>
                      <a:gd name="T4" fmla="*/ 10 w 23"/>
                      <a:gd name="T5" fmla="*/ 2 h 37"/>
                      <a:gd name="T6" fmla="*/ 6 w 23"/>
                      <a:gd name="T7" fmla="*/ 4 h 37"/>
                      <a:gd name="T8" fmla="*/ 3 w 23"/>
                      <a:gd name="T9" fmla="*/ 6 h 37"/>
                      <a:gd name="T10" fmla="*/ 1 w 23"/>
                      <a:gd name="T11" fmla="*/ 8 h 37"/>
                      <a:gd name="T12" fmla="*/ 0 w 23"/>
                      <a:gd name="T13" fmla="*/ 10 h 37"/>
                      <a:gd name="T14" fmla="*/ 0 w 23"/>
                      <a:gd name="T15" fmla="*/ 16 h 37"/>
                      <a:gd name="T16" fmla="*/ 0 w 23"/>
                      <a:gd name="T17" fmla="*/ 21 h 37"/>
                      <a:gd name="T18" fmla="*/ 0 w 23"/>
                      <a:gd name="T19" fmla="*/ 23 h 37"/>
                      <a:gd name="T20" fmla="*/ 1 w 23"/>
                      <a:gd name="T21" fmla="*/ 25 h 37"/>
                      <a:gd name="T22" fmla="*/ 3 w 23"/>
                      <a:gd name="T23" fmla="*/ 27 h 37"/>
                      <a:gd name="T24" fmla="*/ 6 w 23"/>
                      <a:gd name="T25" fmla="*/ 29 h 37"/>
                      <a:gd name="T26" fmla="*/ 8 w 23"/>
                      <a:gd name="T27" fmla="*/ 31 h 37"/>
                      <a:gd name="T28" fmla="*/ 11 w 23"/>
                      <a:gd name="T29" fmla="*/ 32 h 37"/>
                      <a:gd name="T30" fmla="*/ 15 w 23"/>
                      <a:gd name="T31" fmla="*/ 34 h 37"/>
                      <a:gd name="T32" fmla="*/ 19 w 23"/>
                      <a:gd name="T33" fmla="*/ 36 h 37"/>
                      <a:gd name="T34" fmla="*/ 22 w 23"/>
                      <a:gd name="T35" fmla="*/ 36 h 37"/>
                      <a:gd name="T36" fmla="*/ 22 w 23"/>
                      <a:gd name="T37" fmla="*/ 23 h 37"/>
                      <a:gd name="T38" fmla="*/ 18 w 23"/>
                      <a:gd name="T39" fmla="*/ 22 h 37"/>
                      <a:gd name="T40" fmla="*/ 14 w 23"/>
                      <a:gd name="T41" fmla="*/ 21 h 37"/>
                      <a:gd name="T42" fmla="*/ 12 w 23"/>
                      <a:gd name="T43" fmla="*/ 19 h 37"/>
                      <a:gd name="T44" fmla="*/ 10 w 23"/>
                      <a:gd name="T45" fmla="*/ 18 h 37"/>
                      <a:gd name="T46" fmla="*/ 8 w 23"/>
                      <a:gd name="T47" fmla="*/ 17 h 37"/>
                      <a:gd name="T48" fmla="*/ 6 w 23"/>
                      <a:gd name="T49" fmla="*/ 15 h 37"/>
                      <a:gd name="T50" fmla="*/ 5 w 23"/>
                      <a:gd name="T51" fmla="*/ 13 h 37"/>
                      <a:gd name="T52" fmla="*/ 4 w 23"/>
                      <a:gd name="T53" fmla="*/ 9 h 37"/>
                      <a:gd name="T54" fmla="*/ 4 w 23"/>
                      <a:gd name="T55" fmla="*/ 7 h 37"/>
                      <a:gd name="T56" fmla="*/ 6 w 23"/>
                      <a:gd name="T57" fmla="*/ 5 h 37"/>
                      <a:gd name="T58" fmla="*/ 10 w 23"/>
                      <a:gd name="T59" fmla="*/ 3 h 37"/>
                      <a:gd name="T60" fmla="*/ 14 w 23"/>
                      <a:gd name="T61" fmla="*/ 1 h 37"/>
                      <a:gd name="T62" fmla="*/ 18 w 23"/>
                      <a:gd name="T63" fmla="*/ 0 h 37"/>
                      <a:gd name="T64" fmla="*/ 18 w 23"/>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37">
                        <a:moveTo>
                          <a:pt x="18" y="0"/>
                        </a:moveTo>
                        <a:lnTo>
                          <a:pt x="14" y="1"/>
                        </a:lnTo>
                        <a:lnTo>
                          <a:pt x="10" y="2"/>
                        </a:lnTo>
                        <a:lnTo>
                          <a:pt x="6" y="4"/>
                        </a:lnTo>
                        <a:lnTo>
                          <a:pt x="3" y="6"/>
                        </a:lnTo>
                        <a:lnTo>
                          <a:pt x="1" y="8"/>
                        </a:lnTo>
                        <a:lnTo>
                          <a:pt x="0" y="10"/>
                        </a:lnTo>
                        <a:lnTo>
                          <a:pt x="0" y="16"/>
                        </a:lnTo>
                        <a:lnTo>
                          <a:pt x="0" y="21"/>
                        </a:lnTo>
                        <a:lnTo>
                          <a:pt x="0" y="23"/>
                        </a:lnTo>
                        <a:lnTo>
                          <a:pt x="1" y="25"/>
                        </a:lnTo>
                        <a:lnTo>
                          <a:pt x="3" y="27"/>
                        </a:lnTo>
                        <a:lnTo>
                          <a:pt x="6" y="29"/>
                        </a:lnTo>
                        <a:lnTo>
                          <a:pt x="8" y="31"/>
                        </a:lnTo>
                        <a:lnTo>
                          <a:pt x="11" y="32"/>
                        </a:lnTo>
                        <a:lnTo>
                          <a:pt x="15" y="34"/>
                        </a:lnTo>
                        <a:lnTo>
                          <a:pt x="19" y="36"/>
                        </a:lnTo>
                        <a:lnTo>
                          <a:pt x="22" y="36"/>
                        </a:lnTo>
                        <a:lnTo>
                          <a:pt x="22" y="23"/>
                        </a:lnTo>
                        <a:lnTo>
                          <a:pt x="18" y="22"/>
                        </a:lnTo>
                        <a:lnTo>
                          <a:pt x="14" y="21"/>
                        </a:lnTo>
                        <a:lnTo>
                          <a:pt x="12" y="19"/>
                        </a:lnTo>
                        <a:lnTo>
                          <a:pt x="10" y="18"/>
                        </a:lnTo>
                        <a:lnTo>
                          <a:pt x="8" y="17"/>
                        </a:lnTo>
                        <a:lnTo>
                          <a:pt x="6" y="15"/>
                        </a:lnTo>
                        <a:lnTo>
                          <a:pt x="5" y="13"/>
                        </a:lnTo>
                        <a:lnTo>
                          <a:pt x="4" y="9"/>
                        </a:lnTo>
                        <a:lnTo>
                          <a:pt x="4" y="7"/>
                        </a:lnTo>
                        <a:lnTo>
                          <a:pt x="6" y="5"/>
                        </a:lnTo>
                        <a:lnTo>
                          <a:pt x="10" y="3"/>
                        </a:lnTo>
                        <a:lnTo>
                          <a:pt x="14" y="1"/>
                        </a:lnTo>
                        <a:lnTo>
                          <a:pt x="18" y="0"/>
                        </a:lnTo>
                        <a:lnTo>
                          <a:pt x="18"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5629" name="Group 262"/>
                <p:cNvGrpSpPr>
                  <a:grpSpLocks/>
                </p:cNvGrpSpPr>
                <p:nvPr/>
              </p:nvGrpSpPr>
              <p:grpSpPr bwMode="auto">
                <a:xfrm>
                  <a:off x="3633" y="3806"/>
                  <a:ext cx="22" cy="37"/>
                  <a:chOff x="3633" y="3806"/>
                  <a:chExt cx="22" cy="37"/>
                </a:xfrm>
              </p:grpSpPr>
              <p:sp>
                <p:nvSpPr>
                  <p:cNvPr id="145671" name="Freeform 263"/>
                  <p:cNvSpPr>
                    <a:spLocks/>
                  </p:cNvSpPr>
                  <p:nvPr/>
                </p:nvSpPr>
                <p:spPr bwMode="auto">
                  <a:xfrm>
                    <a:off x="3636" y="3806"/>
                    <a:ext cx="14" cy="14"/>
                  </a:xfrm>
                  <a:custGeom>
                    <a:avLst/>
                    <a:gdLst>
                      <a:gd name="T0" fmla="*/ 13 w 14"/>
                      <a:gd name="T1" fmla="*/ 0 h 15"/>
                      <a:gd name="T2" fmla="*/ 13 w 14"/>
                      <a:gd name="T3" fmla="*/ 8 h 15"/>
                      <a:gd name="T4" fmla="*/ 10 w 14"/>
                      <a:gd name="T5" fmla="*/ 9 h 15"/>
                      <a:gd name="T6" fmla="*/ 8 w 14"/>
                      <a:gd name="T7" fmla="*/ 10 h 15"/>
                      <a:gd name="T8" fmla="*/ 7 w 14"/>
                      <a:gd name="T9" fmla="*/ 11 h 15"/>
                      <a:gd name="T10" fmla="*/ 5 w 14"/>
                      <a:gd name="T11" fmla="*/ 12 h 15"/>
                      <a:gd name="T12" fmla="*/ 3 w 14"/>
                      <a:gd name="T13" fmla="*/ 14 h 15"/>
                      <a:gd name="T14" fmla="*/ 1 w 14"/>
                      <a:gd name="T15" fmla="*/ 11 h 15"/>
                      <a:gd name="T16" fmla="*/ 1 w 14"/>
                      <a:gd name="T17" fmla="*/ 10 h 15"/>
                      <a:gd name="T18" fmla="*/ 0 w 14"/>
                      <a:gd name="T19" fmla="*/ 9 h 15"/>
                      <a:gd name="T20" fmla="*/ 0 w 14"/>
                      <a:gd name="T21" fmla="*/ 7 h 15"/>
                      <a:gd name="T22" fmla="*/ 2 w 14"/>
                      <a:gd name="T23" fmla="*/ 5 h 15"/>
                      <a:gd name="T24" fmla="*/ 3 w 14"/>
                      <a:gd name="T25" fmla="*/ 4 h 15"/>
                      <a:gd name="T26" fmla="*/ 7 w 14"/>
                      <a:gd name="T27" fmla="*/ 2 h 15"/>
                      <a:gd name="T28" fmla="*/ 9 w 14"/>
                      <a:gd name="T29" fmla="*/ 1 h 15"/>
                      <a:gd name="T30" fmla="*/ 13 w 14"/>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5">
                        <a:moveTo>
                          <a:pt x="13" y="0"/>
                        </a:moveTo>
                        <a:lnTo>
                          <a:pt x="13" y="8"/>
                        </a:lnTo>
                        <a:lnTo>
                          <a:pt x="10" y="9"/>
                        </a:lnTo>
                        <a:lnTo>
                          <a:pt x="8" y="10"/>
                        </a:lnTo>
                        <a:lnTo>
                          <a:pt x="7" y="11"/>
                        </a:lnTo>
                        <a:lnTo>
                          <a:pt x="5" y="12"/>
                        </a:lnTo>
                        <a:lnTo>
                          <a:pt x="3" y="14"/>
                        </a:lnTo>
                        <a:lnTo>
                          <a:pt x="1" y="11"/>
                        </a:lnTo>
                        <a:lnTo>
                          <a:pt x="1" y="10"/>
                        </a:lnTo>
                        <a:lnTo>
                          <a:pt x="0" y="9"/>
                        </a:lnTo>
                        <a:lnTo>
                          <a:pt x="0" y="7"/>
                        </a:lnTo>
                        <a:lnTo>
                          <a:pt x="2" y="5"/>
                        </a:lnTo>
                        <a:lnTo>
                          <a:pt x="3" y="4"/>
                        </a:lnTo>
                        <a:lnTo>
                          <a:pt x="7" y="2"/>
                        </a:lnTo>
                        <a:lnTo>
                          <a:pt x="9" y="1"/>
                        </a:lnTo>
                        <a:lnTo>
                          <a:pt x="13"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72" name="Freeform 264"/>
                  <p:cNvSpPr>
                    <a:spLocks/>
                  </p:cNvSpPr>
                  <p:nvPr/>
                </p:nvSpPr>
                <p:spPr bwMode="auto">
                  <a:xfrm>
                    <a:off x="3633" y="3806"/>
                    <a:ext cx="22" cy="37"/>
                  </a:xfrm>
                  <a:custGeom>
                    <a:avLst/>
                    <a:gdLst>
                      <a:gd name="T0" fmla="*/ 17 w 22"/>
                      <a:gd name="T1" fmla="*/ 0 h 37"/>
                      <a:gd name="T2" fmla="*/ 13 w 22"/>
                      <a:gd name="T3" fmla="*/ 1 h 37"/>
                      <a:gd name="T4" fmla="*/ 9 w 22"/>
                      <a:gd name="T5" fmla="*/ 2 h 37"/>
                      <a:gd name="T6" fmla="*/ 5 w 22"/>
                      <a:gd name="T7" fmla="*/ 4 h 37"/>
                      <a:gd name="T8" fmla="*/ 3 w 22"/>
                      <a:gd name="T9" fmla="*/ 5 h 37"/>
                      <a:gd name="T10" fmla="*/ 1 w 22"/>
                      <a:gd name="T11" fmla="*/ 8 h 37"/>
                      <a:gd name="T12" fmla="*/ 0 w 22"/>
                      <a:gd name="T13" fmla="*/ 10 h 37"/>
                      <a:gd name="T14" fmla="*/ 0 w 22"/>
                      <a:gd name="T15" fmla="*/ 15 h 37"/>
                      <a:gd name="T16" fmla="*/ 0 w 22"/>
                      <a:gd name="T17" fmla="*/ 21 h 37"/>
                      <a:gd name="T18" fmla="*/ 0 w 22"/>
                      <a:gd name="T19" fmla="*/ 23 h 37"/>
                      <a:gd name="T20" fmla="*/ 1 w 22"/>
                      <a:gd name="T21" fmla="*/ 25 h 37"/>
                      <a:gd name="T22" fmla="*/ 3 w 22"/>
                      <a:gd name="T23" fmla="*/ 27 h 37"/>
                      <a:gd name="T24" fmla="*/ 5 w 22"/>
                      <a:gd name="T25" fmla="*/ 29 h 37"/>
                      <a:gd name="T26" fmla="*/ 7 w 22"/>
                      <a:gd name="T27" fmla="*/ 31 h 37"/>
                      <a:gd name="T28" fmla="*/ 10 w 22"/>
                      <a:gd name="T29" fmla="*/ 32 h 37"/>
                      <a:gd name="T30" fmla="*/ 14 w 22"/>
                      <a:gd name="T31" fmla="*/ 34 h 37"/>
                      <a:gd name="T32" fmla="*/ 18 w 22"/>
                      <a:gd name="T33" fmla="*/ 36 h 37"/>
                      <a:gd name="T34" fmla="*/ 21 w 22"/>
                      <a:gd name="T35" fmla="*/ 36 h 37"/>
                      <a:gd name="T36" fmla="*/ 21 w 22"/>
                      <a:gd name="T37" fmla="*/ 23 h 37"/>
                      <a:gd name="T38" fmla="*/ 17 w 22"/>
                      <a:gd name="T39" fmla="*/ 22 h 37"/>
                      <a:gd name="T40" fmla="*/ 14 w 22"/>
                      <a:gd name="T41" fmla="*/ 21 h 37"/>
                      <a:gd name="T42" fmla="*/ 11 w 22"/>
                      <a:gd name="T43" fmla="*/ 20 h 37"/>
                      <a:gd name="T44" fmla="*/ 9 w 22"/>
                      <a:gd name="T45" fmla="*/ 18 h 37"/>
                      <a:gd name="T46" fmla="*/ 7 w 22"/>
                      <a:gd name="T47" fmla="*/ 17 h 37"/>
                      <a:gd name="T48" fmla="*/ 5 w 22"/>
                      <a:gd name="T49" fmla="*/ 15 h 37"/>
                      <a:gd name="T50" fmla="*/ 4 w 22"/>
                      <a:gd name="T51" fmla="*/ 12 h 37"/>
                      <a:gd name="T52" fmla="*/ 3 w 22"/>
                      <a:gd name="T53" fmla="*/ 10 h 37"/>
                      <a:gd name="T54" fmla="*/ 4 w 22"/>
                      <a:gd name="T55" fmla="*/ 7 h 37"/>
                      <a:gd name="T56" fmla="*/ 5 w 22"/>
                      <a:gd name="T57" fmla="*/ 5 h 37"/>
                      <a:gd name="T58" fmla="*/ 9 w 22"/>
                      <a:gd name="T59" fmla="*/ 3 h 37"/>
                      <a:gd name="T60" fmla="*/ 14 w 22"/>
                      <a:gd name="T61" fmla="*/ 1 h 37"/>
                      <a:gd name="T62" fmla="*/ 17 w 22"/>
                      <a:gd name="T63" fmla="*/ 0 h 37"/>
                      <a:gd name="T64" fmla="*/ 17 w 22"/>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37">
                        <a:moveTo>
                          <a:pt x="17" y="0"/>
                        </a:moveTo>
                        <a:lnTo>
                          <a:pt x="13" y="1"/>
                        </a:lnTo>
                        <a:lnTo>
                          <a:pt x="9" y="2"/>
                        </a:lnTo>
                        <a:lnTo>
                          <a:pt x="5" y="4"/>
                        </a:lnTo>
                        <a:lnTo>
                          <a:pt x="3" y="5"/>
                        </a:lnTo>
                        <a:lnTo>
                          <a:pt x="1" y="8"/>
                        </a:lnTo>
                        <a:lnTo>
                          <a:pt x="0" y="10"/>
                        </a:lnTo>
                        <a:lnTo>
                          <a:pt x="0" y="15"/>
                        </a:lnTo>
                        <a:lnTo>
                          <a:pt x="0" y="21"/>
                        </a:lnTo>
                        <a:lnTo>
                          <a:pt x="0" y="23"/>
                        </a:lnTo>
                        <a:lnTo>
                          <a:pt x="1" y="25"/>
                        </a:lnTo>
                        <a:lnTo>
                          <a:pt x="3" y="27"/>
                        </a:lnTo>
                        <a:lnTo>
                          <a:pt x="5" y="29"/>
                        </a:lnTo>
                        <a:lnTo>
                          <a:pt x="7" y="31"/>
                        </a:lnTo>
                        <a:lnTo>
                          <a:pt x="10" y="32"/>
                        </a:lnTo>
                        <a:lnTo>
                          <a:pt x="14" y="34"/>
                        </a:lnTo>
                        <a:lnTo>
                          <a:pt x="18" y="36"/>
                        </a:lnTo>
                        <a:lnTo>
                          <a:pt x="21" y="36"/>
                        </a:lnTo>
                        <a:lnTo>
                          <a:pt x="21" y="23"/>
                        </a:lnTo>
                        <a:lnTo>
                          <a:pt x="17" y="22"/>
                        </a:lnTo>
                        <a:lnTo>
                          <a:pt x="14" y="21"/>
                        </a:lnTo>
                        <a:lnTo>
                          <a:pt x="11" y="20"/>
                        </a:lnTo>
                        <a:lnTo>
                          <a:pt x="9" y="18"/>
                        </a:lnTo>
                        <a:lnTo>
                          <a:pt x="7" y="17"/>
                        </a:lnTo>
                        <a:lnTo>
                          <a:pt x="5" y="15"/>
                        </a:lnTo>
                        <a:lnTo>
                          <a:pt x="4" y="12"/>
                        </a:lnTo>
                        <a:lnTo>
                          <a:pt x="3" y="10"/>
                        </a:lnTo>
                        <a:lnTo>
                          <a:pt x="4" y="7"/>
                        </a:lnTo>
                        <a:lnTo>
                          <a:pt x="5" y="5"/>
                        </a:lnTo>
                        <a:lnTo>
                          <a:pt x="9" y="3"/>
                        </a:lnTo>
                        <a:lnTo>
                          <a:pt x="14" y="1"/>
                        </a:lnTo>
                        <a:lnTo>
                          <a:pt x="17" y="0"/>
                        </a:lnTo>
                        <a:lnTo>
                          <a:pt x="17"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grpSp>
      <p:sp>
        <p:nvSpPr>
          <p:cNvPr id="145673" name="Rectangle 265"/>
          <p:cNvSpPr>
            <a:spLocks noChangeArrowheads="1"/>
          </p:cNvSpPr>
          <p:nvPr/>
        </p:nvSpPr>
        <p:spPr bwMode="auto">
          <a:xfrm>
            <a:off x="5016500" y="4114800"/>
            <a:ext cx="952500" cy="444500"/>
          </a:xfrm>
          <a:prstGeom prst="rect">
            <a:avLst/>
          </a:prstGeom>
          <a:noFill/>
          <a:ln w="12700">
            <a:solidFill>
              <a:schemeClr val="tx1"/>
            </a:solidFill>
            <a:miter lim="800000"/>
            <a:headEnd/>
            <a:tailEnd/>
          </a:ln>
          <a:effectLst>
            <a:prstShdw prst="shdw17" dist="17961" dir="2700000">
              <a:srgbClr val="000000">
                <a:alpha val="74997"/>
              </a:srgbClr>
            </a:prstShdw>
          </a:effectLst>
          <a:extLst>
            <a:ext uri="{909E8E84-426E-40DD-AFC4-6F175D3DCCD1}">
              <a14:hiddenFill xmlns:a14="http://schemas.microsoft.com/office/drawing/2010/main">
                <a:solidFill>
                  <a:srgbClr val="063DE8"/>
                </a:solidFill>
              </a14:hiddenFill>
            </a:ext>
          </a:extLst>
        </p:spPr>
        <p:txBody>
          <a:bodyPr wrap="none" lIns="47700" tIns="24673" rIns="47700" bIns="24673">
            <a:spAutoFit/>
          </a:bodyPr>
          <a:lstStyle>
            <a:lvl1pPr defTabSz="236538">
              <a:defRPr>
                <a:solidFill>
                  <a:schemeClr val="tx1"/>
                </a:solidFill>
                <a:latin typeface="Arial" charset="0"/>
                <a:ea typeface="Arial" charset="0"/>
                <a:cs typeface="Arial" charset="0"/>
              </a:defRPr>
            </a:lvl1pPr>
            <a:lvl2pPr marL="236538" defTabSz="236538">
              <a:defRPr>
                <a:solidFill>
                  <a:schemeClr val="tx1"/>
                </a:solidFill>
                <a:latin typeface="Arial" charset="0"/>
                <a:ea typeface="Arial" charset="0"/>
                <a:cs typeface="Arial" charset="0"/>
              </a:defRPr>
            </a:lvl2pPr>
            <a:lvl3pPr marL="473075" defTabSz="236538">
              <a:defRPr>
                <a:solidFill>
                  <a:schemeClr val="tx1"/>
                </a:solidFill>
                <a:latin typeface="Arial" charset="0"/>
                <a:ea typeface="Arial" charset="0"/>
                <a:cs typeface="Arial" charset="0"/>
              </a:defRPr>
            </a:lvl3pPr>
            <a:lvl4pPr marL="711200" defTabSz="236538">
              <a:defRPr>
                <a:solidFill>
                  <a:schemeClr val="tx1"/>
                </a:solidFill>
                <a:latin typeface="Arial" charset="0"/>
                <a:ea typeface="Arial" charset="0"/>
                <a:cs typeface="Arial" charset="0"/>
              </a:defRPr>
            </a:lvl4pPr>
            <a:lvl5pPr marL="947738" defTabSz="236538">
              <a:defRPr>
                <a:solidFill>
                  <a:schemeClr val="tx1"/>
                </a:solidFill>
                <a:latin typeface="Arial" charset="0"/>
                <a:ea typeface="Arial" charset="0"/>
                <a:cs typeface="Arial" charset="0"/>
              </a:defRPr>
            </a:lvl5pPr>
            <a:lvl6pPr marL="1404938" defTabSz="236538" fontAlgn="base">
              <a:spcBef>
                <a:spcPct val="0"/>
              </a:spcBef>
              <a:spcAft>
                <a:spcPct val="0"/>
              </a:spcAft>
              <a:defRPr>
                <a:solidFill>
                  <a:schemeClr val="tx1"/>
                </a:solidFill>
                <a:latin typeface="Arial" charset="0"/>
                <a:ea typeface="Arial" charset="0"/>
                <a:cs typeface="Arial" charset="0"/>
              </a:defRPr>
            </a:lvl6pPr>
            <a:lvl7pPr marL="1862138" defTabSz="236538" fontAlgn="base">
              <a:spcBef>
                <a:spcPct val="0"/>
              </a:spcBef>
              <a:spcAft>
                <a:spcPct val="0"/>
              </a:spcAft>
              <a:defRPr>
                <a:solidFill>
                  <a:schemeClr val="tx1"/>
                </a:solidFill>
                <a:latin typeface="Arial" charset="0"/>
                <a:ea typeface="Arial" charset="0"/>
                <a:cs typeface="Arial" charset="0"/>
              </a:defRPr>
            </a:lvl7pPr>
            <a:lvl8pPr marL="2319338" defTabSz="236538" fontAlgn="base">
              <a:spcBef>
                <a:spcPct val="0"/>
              </a:spcBef>
              <a:spcAft>
                <a:spcPct val="0"/>
              </a:spcAft>
              <a:defRPr>
                <a:solidFill>
                  <a:schemeClr val="tx1"/>
                </a:solidFill>
                <a:latin typeface="Arial" charset="0"/>
                <a:ea typeface="Arial" charset="0"/>
                <a:cs typeface="Arial" charset="0"/>
              </a:defRPr>
            </a:lvl8pPr>
            <a:lvl9pPr marL="2776538" defTabSz="236538" fontAlgn="base">
              <a:spcBef>
                <a:spcPct val="0"/>
              </a:spcBef>
              <a:spcAft>
                <a:spcPct val="0"/>
              </a:spcAft>
              <a:defRPr>
                <a:solidFill>
                  <a:schemeClr val="tx1"/>
                </a:solidFill>
                <a:latin typeface="Arial" charset="0"/>
                <a:ea typeface="Arial" charset="0"/>
                <a:cs typeface="Arial" charset="0"/>
              </a:defRPr>
            </a:lvl9pPr>
          </a:lstStyle>
          <a:p>
            <a:pPr rtl="1">
              <a:defRPr/>
            </a:pPr>
            <a:r>
              <a:rPr lang="en-US" altLang="x-none" sz="2500" b="1"/>
              <a:t>AT&amp;T</a:t>
            </a:r>
          </a:p>
        </p:txBody>
      </p:sp>
      <p:sp>
        <p:nvSpPr>
          <p:cNvPr id="145674" name="Rectangle 266"/>
          <p:cNvSpPr>
            <a:spLocks noChangeArrowheads="1"/>
          </p:cNvSpPr>
          <p:nvPr/>
        </p:nvSpPr>
        <p:spPr bwMode="auto">
          <a:xfrm>
            <a:off x="3792538" y="4360863"/>
            <a:ext cx="690562" cy="444500"/>
          </a:xfrm>
          <a:prstGeom prst="rect">
            <a:avLst/>
          </a:prstGeom>
          <a:noFill/>
          <a:ln w="12700">
            <a:solidFill>
              <a:schemeClr val="tx1"/>
            </a:solidFill>
            <a:miter lim="800000"/>
            <a:headEnd/>
            <a:tailEnd/>
          </a:ln>
          <a:effectLst>
            <a:prstShdw prst="shdw17" dist="17961" dir="2700000">
              <a:srgbClr val="000000">
                <a:alpha val="74997"/>
              </a:srgbClr>
            </a:prstShdw>
          </a:effectLst>
          <a:extLst>
            <a:ext uri="{909E8E84-426E-40DD-AFC4-6F175D3DCCD1}">
              <a14:hiddenFill xmlns:a14="http://schemas.microsoft.com/office/drawing/2010/main">
                <a:solidFill>
                  <a:srgbClr val="063DE8"/>
                </a:solidFill>
              </a14:hiddenFill>
            </a:ext>
          </a:extLst>
        </p:spPr>
        <p:txBody>
          <a:bodyPr wrap="none" lIns="47700" tIns="24673" rIns="47700" bIns="24673">
            <a:spAutoFit/>
          </a:bodyPr>
          <a:lstStyle>
            <a:lvl1pPr defTabSz="236538">
              <a:defRPr>
                <a:solidFill>
                  <a:schemeClr val="tx1"/>
                </a:solidFill>
                <a:latin typeface="Arial" charset="0"/>
                <a:ea typeface="Arial" charset="0"/>
                <a:cs typeface="Arial" charset="0"/>
              </a:defRPr>
            </a:lvl1pPr>
            <a:lvl2pPr marL="236538" defTabSz="236538">
              <a:defRPr>
                <a:solidFill>
                  <a:schemeClr val="tx1"/>
                </a:solidFill>
                <a:latin typeface="Arial" charset="0"/>
                <a:ea typeface="Arial" charset="0"/>
                <a:cs typeface="Arial" charset="0"/>
              </a:defRPr>
            </a:lvl2pPr>
            <a:lvl3pPr marL="473075" defTabSz="236538">
              <a:defRPr>
                <a:solidFill>
                  <a:schemeClr val="tx1"/>
                </a:solidFill>
                <a:latin typeface="Arial" charset="0"/>
                <a:ea typeface="Arial" charset="0"/>
                <a:cs typeface="Arial" charset="0"/>
              </a:defRPr>
            </a:lvl3pPr>
            <a:lvl4pPr marL="711200" defTabSz="236538">
              <a:defRPr>
                <a:solidFill>
                  <a:schemeClr val="tx1"/>
                </a:solidFill>
                <a:latin typeface="Arial" charset="0"/>
                <a:ea typeface="Arial" charset="0"/>
                <a:cs typeface="Arial" charset="0"/>
              </a:defRPr>
            </a:lvl4pPr>
            <a:lvl5pPr marL="947738" defTabSz="236538">
              <a:defRPr>
                <a:solidFill>
                  <a:schemeClr val="tx1"/>
                </a:solidFill>
                <a:latin typeface="Arial" charset="0"/>
                <a:ea typeface="Arial" charset="0"/>
                <a:cs typeface="Arial" charset="0"/>
              </a:defRPr>
            </a:lvl5pPr>
            <a:lvl6pPr marL="1404938" defTabSz="236538" fontAlgn="base">
              <a:spcBef>
                <a:spcPct val="0"/>
              </a:spcBef>
              <a:spcAft>
                <a:spcPct val="0"/>
              </a:spcAft>
              <a:defRPr>
                <a:solidFill>
                  <a:schemeClr val="tx1"/>
                </a:solidFill>
                <a:latin typeface="Arial" charset="0"/>
                <a:ea typeface="Arial" charset="0"/>
                <a:cs typeface="Arial" charset="0"/>
              </a:defRPr>
            </a:lvl6pPr>
            <a:lvl7pPr marL="1862138" defTabSz="236538" fontAlgn="base">
              <a:spcBef>
                <a:spcPct val="0"/>
              </a:spcBef>
              <a:spcAft>
                <a:spcPct val="0"/>
              </a:spcAft>
              <a:defRPr>
                <a:solidFill>
                  <a:schemeClr val="tx1"/>
                </a:solidFill>
                <a:latin typeface="Arial" charset="0"/>
                <a:ea typeface="Arial" charset="0"/>
                <a:cs typeface="Arial" charset="0"/>
              </a:defRPr>
            </a:lvl7pPr>
            <a:lvl8pPr marL="2319338" defTabSz="236538" fontAlgn="base">
              <a:spcBef>
                <a:spcPct val="0"/>
              </a:spcBef>
              <a:spcAft>
                <a:spcPct val="0"/>
              </a:spcAft>
              <a:defRPr>
                <a:solidFill>
                  <a:schemeClr val="tx1"/>
                </a:solidFill>
                <a:latin typeface="Arial" charset="0"/>
                <a:ea typeface="Arial" charset="0"/>
                <a:cs typeface="Arial" charset="0"/>
              </a:defRPr>
            </a:lvl8pPr>
            <a:lvl9pPr marL="2776538" defTabSz="236538" fontAlgn="base">
              <a:spcBef>
                <a:spcPct val="0"/>
              </a:spcBef>
              <a:spcAft>
                <a:spcPct val="0"/>
              </a:spcAft>
              <a:defRPr>
                <a:solidFill>
                  <a:schemeClr val="tx1"/>
                </a:solidFill>
                <a:latin typeface="Arial" charset="0"/>
                <a:ea typeface="Arial" charset="0"/>
                <a:cs typeface="Arial" charset="0"/>
              </a:defRPr>
            </a:lvl9pPr>
          </a:lstStyle>
          <a:p>
            <a:pPr rtl="1">
              <a:defRPr/>
            </a:pPr>
            <a:r>
              <a:rPr lang="en-US" altLang="x-none" sz="2500" b="1"/>
              <a:t>MCI</a:t>
            </a:r>
          </a:p>
        </p:txBody>
      </p:sp>
      <p:sp>
        <p:nvSpPr>
          <p:cNvPr id="145675" name="Rectangle 267"/>
          <p:cNvSpPr>
            <a:spLocks noChangeArrowheads="1"/>
          </p:cNvSpPr>
          <p:nvPr/>
        </p:nvSpPr>
        <p:spPr bwMode="auto">
          <a:xfrm>
            <a:off x="6477000" y="4360863"/>
            <a:ext cx="1025525" cy="444500"/>
          </a:xfrm>
          <a:prstGeom prst="rect">
            <a:avLst/>
          </a:prstGeom>
          <a:noFill/>
          <a:ln w="12700">
            <a:solidFill>
              <a:schemeClr val="tx1"/>
            </a:solidFill>
            <a:miter lim="800000"/>
            <a:headEnd/>
            <a:tailEnd/>
          </a:ln>
          <a:effectLst>
            <a:prstShdw prst="shdw17" dist="17961" dir="2700000">
              <a:srgbClr val="000000">
                <a:alpha val="74997"/>
              </a:srgbClr>
            </a:prstShdw>
          </a:effectLst>
          <a:extLst>
            <a:ext uri="{909E8E84-426E-40DD-AFC4-6F175D3DCCD1}">
              <a14:hiddenFill xmlns:a14="http://schemas.microsoft.com/office/drawing/2010/main">
                <a:solidFill>
                  <a:srgbClr val="063DE8"/>
                </a:solidFill>
              </a14:hiddenFill>
            </a:ext>
          </a:extLst>
        </p:spPr>
        <p:txBody>
          <a:bodyPr wrap="none" lIns="47700" tIns="24673" rIns="47700" bIns="24673">
            <a:spAutoFit/>
          </a:bodyPr>
          <a:lstStyle>
            <a:lvl1pPr defTabSz="236538">
              <a:defRPr>
                <a:solidFill>
                  <a:schemeClr val="tx1"/>
                </a:solidFill>
                <a:latin typeface="Arial" charset="0"/>
                <a:ea typeface="Arial" charset="0"/>
                <a:cs typeface="Arial" charset="0"/>
              </a:defRPr>
            </a:lvl1pPr>
            <a:lvl2pPr marL="236538" defTabSz="236538">
              <a:defRPr>
                <a:solidFill>
                  <a:schemeClr val="tx1"/>
                </a:solidFill>
                <a:latin typeface="Arial" charset="0"/>
                <a:ea typeface="Arial" charset="0"/>
                <a:cs typeface="Arial" charset="0"/>
              </a:defRPr>
            </a:lvl2pPr>
            <a:lvl3pPr marL="473075" defTabSz="236538">
              <a:defRPr>
                <a:solidFill>
                  <a:schemeClr val="tx1"/>
                </a:solidFill>
                <a:latin typeface="Arial" charset="0"/>
                <a:ea typeface="Arial" charset="0"/>
                <a:cs typeface="Arial" charset="0"/>
              </a:defRPr>
            </a:lvl3pPr>
            <a:lvl4pPr marL="711200" defTabSz="236538">
              <a:defRPr>
                <a:solidFill>
                  <a:schemeClr val="tx1"/>
                </a:solidFill>
                <a:latin typeface="Arial" charset="0"/>
                <a:ea typeface="Arial" charset="0"/>
                <a:cs typeface="Arial" charset="0"/>
              </a:defRPr>
            </a:lvl4pPr>
            <a:lvl5pPr marL="947738" defTabSz="236538">
              <a:defRPr>
                <a:solidFill>
                  <a:schemeClr val="tx1"/>
                </a:solidFill>
                <a:latin typeface="Arial" charset="0"/>
                <a:ea typeface="Arial" charset="0"/>
                <a:cs typeface="Arial" charset="0"/>
              </a:defRPr>
            </a:lvl5pPr>
            <a:lvl6pPr marL="1404938" defTabSz="236538" fontAlgn="base">
              <a:spcBef>
                <a:spcPct val="0"/>
              </a:spcBef>
              <a:spcAft>
                <a:spcPct val="0"/>
              </a:spcAft>
              <a:defRPr>
                <a:solidFill>
                  <a:schemeClr val="tx1"/>
                </a:solidFill>
                <a:latin typeface="Arial" charset="0"/>
                <a:ea typeface="Arial" charset="0"/>
                <a:cs typeface="Arial" charset="0"/>
              </a:defRPr>
            </a:lvl6pPr>
            <a:lvl7pPr marL="1862138" defTabSz="236538" fontAlgn="base">
              <a:spcBef>
                <a:spcPct val="0"/>
              </a:spcBef>
              <a:spcAft>
                <a:spcPct val="0"/>
              </a:spcAft>
              <a:defRPr>
                <a:solidFill>
                  <a:schemeClr val="tx1"/>
                </a:solidFill>
                <a:latin typeface="Arial" charset="0"/>
                <a:ea typeface="Arial" charset="0"/>
                <a:cs typeface="Arial" charset="0"/>
              </a:defRPr>
            </a:lvl7pPr>
            <a:lvl8pPr marL="2319338" defTabSz="236538" fontAlgn="base">
              <a:spcBef>
                <a:spcPct val="0"/>
              </a:spcBef>
              <a:spcAft>
                <a:spcPct val="0"/>
              </a:spcAft>
              <a:defRPr>
                <a:solidFill>
                  <a:schemeClr val="tx1"/>
                </a:solidFill>
                <a:latin typeface="Arial" charset="0"/>
                <a:ea typeface="Arial" charset="0"/>
                <a:cs typeface="Arial" charset="0"/>
              </a:defRPr>
            </a:lvl8pPr>
            <a:lvl9pPr marL="2776538" defTabSz="236538" fontAlgn="base">
              <a:spcBef>
                <a:spcPct val="0"/>
              </a:spcBef>
              <a:spcAft>
                <a:spcPct val="0"/>
              </a:spcAft>
              <a:defRPr>
                <a:solidFill>
                  <a:schemeClr val="tx1"/>
                </a:solidFill>
                <a:latin typeface="Arial" charset="0"/>
                <a:ea typeface="Arial" charset="0"/>
                <a:cs typeface="Arial" charset="0"/>
              </a:defRPr>
            </a:lvl9pPr>
          </a:lstStyle>
          <a:p>
            <a:pPr rtl="1">
              <a:defRPr/>
            </a:pPr>
            <a:r>
              <a:rPr lang="en-US" altLang="x-none" sz="2500" b="1"/>
              <a:t>Sprint</a:t>
            </a:r>
          </a:p>
        </p:txBody>
      </p:sp>
      <p:sp>
        <p:nvSpPr>
          <p:cNvPr id="145676" name="Line 268"/>
          <p:cNvSpPr>
            <a:spLocks noChangeShapeType="1"/>
          </p:cNvSpPr>
          <p:nvPr/>
        </p:nvSpPr>
        <p:spPr bwMode="auto">
          <a:xfrm>
            <a:off x="4181475" y="4903788"/>
            <a:ext cx="542925" cy="207962"/>
          </a:xfrm>
          <a:prstGeom prst="line">
            <a:avLst/>
          </a:prstGeom>
          <a:noFill/>
          <a:ln w="38100" cmpd="dbl">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77" name="Line 269"/>
          <p:cNvSpPr>
            <a:spLocks noChangeShapeType="1"/>
          </p:cNvSpPr>
          <p:nvPr/>
        </p:nvSpPr>
        <p:spPr bwMode="auto">
          <a:xfrm>
            <a:off x="5386388" y="4667250"/>
            <a:ext cx="0" cy="395288"/>
          </a:xfrm>
          <a:prstGeom prst="line">
            <a:avLst/>
          </a:prstGeom>
          <a:noFill/>
          <a:ln w="38100" cmpd="dbl">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78" name="Line 270"/>
          <p:cNvSpPr>
            <a:spLocks noChangeShapeType="1"/>
          </p:cNvSpPr>
          <p:nvPr/>
        </p:nvSpPr>
        <p:spPr bwMode="auto">
          <a:xfrm flipH="1">
            <a:off x="5938838" y="4864100"/>
            <a:ext cx="898525" cy="227013"/>
          </a:xfrm>
          <a:prstGeom prst="line">
            <a:avLst/>
          </a:prstGeom>
          <a:noFill/>
          <a:ln w="38100" cmpd="dbl">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5679" name="Rectangle 271"/>
          <p:cNvSpPr>
            <a:spLocks noChangeArrowheads="1"/>
          </p:cNvSpPr>
          <p:nvPr/>
        </p:nvSpPr>
        <p:spPr bwMode="auto">
          <a:xfrm>
            <a:off x="5456238" y="4573588"/>
            <a:ext cx="6953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7700" tIns="24673" rIns="47700" bIns="24673">
            <a:spAutoFit/>
          </a:bodyPr>
          <a:lstStyle>
            <a:lvl1pPr defTabSz="236538">
              <a:defRPr>
                <a:solidFill>
                  <a:schemeClr val="tx1"/>
                </a:solidFill>
                <a:latin typeface="Arial" charset="0"/>
                <a:ea typeface="Arial" charset="0"/>
                <a:cs typeface="Arial" charset="0"/>
              </a:defRPr>
            </a:lvl1pPr>
            <a:lvl2pPr marL="742950" indent="-285750" defTabSz="236538">
              <a:defRPr>
                <a:solidFill>
                  <a:schemeClr val="tx1"/>
                </a:solidFill>
                <a:latin typeface="Arial" charset="0"/>
                <a:ea typeface="Arial" charset="0"/>
                <a:cs typeface="Arial" charset="0"/>
              </a:defRPr>
            </a:lvl2pPr>
            <a:lvl3pPr marL="1143000" indent="-228600" defTabSz="236538">
              <a:defRPr>
                <a:solidFill>
                  <a:schemeClr val="tx1"/>
                </a:solidFill>
                <a:latin typeface="Arial" charset="0"/>
                <a:ea typeface="Arial" charset="0"/>
                <a:cs typeface="Arial" charset="0"/>
              </a:defRPr>
            </a:lvl3pPr>
            <a:lvl4pPr marL="1600200" indent="-228600" defTabSz="236538">
              <a:defRPr>
                <a:solidFill>
                  <a:schemeClr val="tx1"/>
                </a:solidFill>
                <a:latin typeface="Arial" charset="0"/>
                <a:ea typeface="Arial" charset="0"/>
                <a:cs typeface="Arial" charset="0"/>
              </a:defRPr>
            </a:lvl4pPr>
            <a:lvl5pPr marL="2057400" indent="-228600" defTabSz="236538">
              <a:defRPr>
                <a:solidFill>
                  <a:schemeClr val="tx1"/>
                </a:solidFill>
                <a:latin typeface="Arial" charset="0"/>
                <a:ea typeface="Arial" charset="0"/>
                <a:cs typeface="Arial" charset="0"/>
              </a:defRPr>
            </a:lvl5pPr>
            <a:lvl6pPr marL="2514600" indent="-228600" defTabSz="2365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2365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2365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236538" eaLnBrk="0" fontAlgn="base" hangingPunct="0">
              <a:spcBef>
                <a:spcPct val="0"/>
              </a:spcBef>
              <a:spcAft>
                <a:spcPct val="0"/>
              </a:spcAft>
              <a:defRPr>
                <a:solidFill>
                  <a:schemeClr val="tx1"/>
                </a:solidFill>
                <a:latin typeface="Arial" charset="0"/>
                <a:ea typeface="Arial" charset="0"/>
                <a:cs typeface="Arial" charset="0"/>
              </a:defRPr>
            </a:lvl9pPr>
          </a:lstStyle>
          <a:p>
            <a:pPr rtl="1"/>
            <a:r>
              <a:rPr lang="en-US" altLang="x-none" sz="2100" b="1">
                <a:effectLst>
                  <a:outerShdw blurRad="38100" dist="38100" dir="2700000" algn="tl">
                    <a:srgbClr val="C0C0C0"/>
                  </a:outerShdw>
                </a:effectLst>
                <a:latin typeface="Times New Roman" charset="0"/>
              </a:rPr>
              <a:t>$0.20</a:t>
            </a:r>
            <a:endParaRPr lang="he-IL" altLang="x-none" sz="2100" b="1">
              <a:effectLst>
                <a:outerShdw blurRad="38100" dist="38100" dir="2700000" algn="tl">
                  <a:srgbClr val="C0C0C0"/>
                </a:outerShdw>
              </a:effectLst>
              <a:latin typeface="Times New Roman" charset="0"/>
            </a:endParaRPr>
          </a:p>
        </p:txBody>
      </p:sp>
      <p:sp>
        <p:nvSpPr>
          <p:cNvPr id="145680" name="Rectangle 272"/>
          <p:cNvSpPr>
            <a:spLocks noChangeArrowheads="1"/>
          </p:cNvSpPr>
          <p:nvPr/>
        </p:nvSpPr>
        <p:spPr bwMode="auto">
          <a:xfrm>
            <a:off x="3986213" y="5053013"/>
            <a:ext cx="6953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7700" tIns="24673" rIns="47700" bIns="24673">
            <a:spAutoFit/>
          </a:bodyPr>
          <a:lstStyle>
            <a:lvl1pPr defTabSz="236538">
              <a:defRPr>
                <a:solidFill>
                  <a:schemeClr val="tx1"/>
                </a:solidFill>
                <a:latin typeface="Arial" charset="0"/>
                <a:ea typeface="Arial" charset="0"/>
                <a:cs typeface="Arial" charset="0"/>
              </a:defRPr>
            </a:lvl1pPr>
            <a:lvl2pPr marL="742950" indent="-285750" defTabSz="236538">
              <a:defRPr>
                <a:solidFill>
                  <a:schemeClr val="tx1"/>
                </a:solidFill>
                <a:latin typeface="Arial" charset="0"/>
                <a:ea typeface="Arial" charset="0"/>
                <a:cs typeface="Arial" charset="0"/>
              </a:defRPr>
            </a:lvl2pPr>
            <a:lvl3pPr marL="1143000" indent="-228600" defTabSz="236538">
              <a:defRPr>
                <a:solidFill>
                  <a:schemeClr val="tx1"/>
                </a:solidFill>
                <a:latin typeface="Arial" charset="0"/>
                <a:ea typeface="Arial" charset="0"/>
                <a:cs typeface="Arial" charset="0"/>
              </a:defRPr>
            </a:lvl3pPr>
            <a:lvl4pPr marL="1600200" indent="-228600" defTabSz="236538">
              <a:defRPr>
                <a:solidFill>
                  <a:schemeClr val="tx1"/>
                </a:solidFill>
                <a:latin typeface="Arial" charset="0"/>
                <a:ea typeface="Arial" charset="0"/>
                <a:cs typeface="Arial" charset="0"/>
              </a:defRPr>
            </a:lvl4pPr>
            <a:lvl5pPr marL="2057400" indent="-228600" defTabSz="236538">
              <a:defRPr>
                <a:solidFill>
                  <a:schemeClr val="tx1"/>
                </a:solidFill>
                <a:latin typeface="Arial" charset="0"/>
                <a:ea typeface="Arial" charset="0"/>
                <a:cs typeface="Arial" charset="0"/>
              </a:defRPr>
            </a:lvl5pPr>
            <a:lvl6pPr marL="2514600" indent="-228600" defTabSz="2365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2365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2365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236538" eaLnBrk="0" fontAlgn="base" hangingPunct="0">
              <a:spcBef>
                <a:spcPct val="0"/>
              </a:spcBef>
              <a:spcAft>
                <a:spcPct val="0"/>
              </a:spcAft>
              <a:defRPr>
                <a:solidFill>
                  <a:schemeClr val="tx1"/>
                </a:solidFill>
                <a:latin typeface="Arial" charset="0"/>
                <a:ea typeface="Arial" charset="0"/>
                <a:cs typeface="Arial" charset="0"/>
              </a:defRPr>
            </a:lvl9pPr>
          </a:lstStyle>
          <a:p>
            <a:pPr rtl="1"/>
            <a:r>
              <a:rPr lang="en-US" altLang="x-none" sz="2100" b="1">
                <a:effectLst>
                  <a:outerShdw blurRad="38100" dist="38100" dir="2700000" algn="tl">
                    <a:srgbClr val="C0C0C0"/>
                  </a:outerShdw>
                </a:effectLst>
                <a:latin typeface="Times New Roman" charset="0"/>
              </a:rPr>
              <a:t>$0.18</a:t>
            </a:r>
            <a:endParaRPr lang="he-IL" altLang="x-none" sz="2100" b="1">
              <a:effectLst>
                <a:outerShdw blurRad="38100" dist="38100" dir="2700000" algn="tl">
                  <a:srgbClr val="C0C0C0"/>
                </a:outerShdw>
              </a:effectLst>
              <a:latin typeface="Times New Roman" charset="0"/>
            </a:endParaRPr>
          </a:p>
        </p:txBody>
      </p:sp>
      <p:sp>
        <p:nvSpPr>
          <p:cNvPr id="145681" name="Rectangle 273"/>
          <p:cNvSpPr>
            <a:spLocks noChangeArrowheads="1"/>
          </p:cNvSpPr>
          <p:nvPr/>
        </p:nvSpPr>
        <p:spPr bwMode="auto">
          <a:xfrm>
            <a:off x="6657975" y="4997450"/>
            <a:ext cx="6953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7700" tIns="24673" rIns="47700" bIns="24673">
            <a:spAutoFit/>
          </a:bodyPr>
          <a:lstStyle>
            <a:lvl1pPr defTabSz="236538">
              <a:defRPr>
                <a:solidFill>
                  <a:schemeClr val="tx1"/>
                </a:solidFill>
                <a:latin typeface="Arial" charset="0"/>
                <a:ea typeface="Arial" charset="0"/>
                <a:cs typeface="Arial" charset="0"/>
              </a:defRPr>
            </a:lvl1pPr>
            <a:lvl2pPr marL="742950" indent="-285750" defTabSz="236538">
              <a:defRPr>
                <a:solidFill>
                  <a:schemeClr val="tx1"/>
                </a:solidFill>
                <a:latin typeface="Arial" charset="0"/>
                <a:ea typeface="Arial" charset="0"/>
                <a:cs typeface="Arial" charset="0"/>
              </a:defRPr>
            </a:lvl2pPr>
            <a:lvl3pPr marL="1143000" indent="-228600" defTabSz="236538">
              <a:defRPr>
                <a:solidFill>
                  <a:schemeClr val="tx1"/>
                </a:solidFill>
                <a:latin typeface="Arial" charset="0"/>
                <a:ea typeface="Arial" charset="0"/>
                <a:cs typeface="Arial" charset="0"/>
              </a:defRPr>
            </a:lvl3pPr>
            <a:lvl4pPr marL="1600200" indent="-228600" defTabSz="236538">
              <a:defRPr>
                <a:solidFill>
                  <a:schemeClr val="tx1"/>
                </a:solidFill>
                <a:latin typeface="Arial" charset="0"/>
                <a:ea typeface="Arial" charset="0"/>
                <a:cs typeface="Arial" charset="0"/>
              </a:defRPr>
            </a:lvl4pPr>
            <a:lvl5pPr marL="2057400" indent="-228600" defTabSz="236538">
              <a:defRPr>
                <a:solidFill>
                  <a:schemeClr val="tx1"/>
                </a:solidFill>
                <a:latin typeface="Arial" charset="0"/>
                <a:ea typeface="Arial" charset="0"/>
                <a:cs typeface="Arial" charset="0"/>
              </a:defRPr>
            </a:lvl5pPr>
            <a:lvl6pPr marL="2514600" indent="-228600" defTabSz="2365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2365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2365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236538" eaLnBrk="0" fontAlgn="base" hangingPunct="0">
              <a:spcBef>
                <a:spcPct val="0"/>
              </a:spcBef>
              <a:spcAft>
                <a:spcPct val="0"/>
              </a:spcAft>
              <a:defRPr>
                <a:solidFill>
                  <a:schemeClr val="tx1"/>
                </a:solidFill>
                <a:latin typeface="Arial" charset="0"/>
                <a:ea typeface="Arial" charset="0"/>
                <a:cs typeface="Arial" charset="0"/>
              </a:defRPr>
            </a:lvl9pPr>
          </a:lstStyle>
          <a:p>
            <a:pPr rtl="1"/>
            <a:r>
              <a:rPr lang="en-US" altLang="x-none" sz="2100" b="1">
                <a:effectLst>
                  <a:outerShdw blurRad="38100" dist="38100" dir="2700000" algn="tl">
                    <a:srgbClr val="C0C0C0"/>
                  </a:outerShdw>
                </a:effectLst>
                <a:latin typeface="Times New Roman" charset="0"/>
              </a:rPr>
              <a:t>$0.23</a:t>
            </a:r>
            <a:endParaRPr lang="he-IL" altLang="x-none" sz="2100" b="1">
              <a:effectLst>
                <a:outerShdw blurRad="38100" dist="38100" dir="2700000" algn="tl">
                  <a:srgbClr val="C0C0C0"/>
                </a:outerShdw>
              </a:effectLst>
              <a:latin typeface="Times New Roman" charset="0"/>
            </a:endParaRPr>
          </a:p>
        </p:txBody>
      </p:sp>
      <p:sp>
        <p:nvSpPr>
          <p:cNvPr id="145682" name="Rectangle 274"/>
          <p:cNvSpPr>
            <a:spLocks noChangeArrowheads="1"/>
          </p:cNvSpPr>
          <p:nvPr/>
        </p:nvSpPr>
        <p:spPr bwMode="auto">
          <a:xfrm>
            <a:off x="5257800" y="1600200"/>
            <a:ext cx="3228975" cy="2259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240" tIns="41121" rIns="82240" bIns="41121"/>
          <a:lstStyle>
            <a:lvl1pPr marL="355600" indent="-355600" defTabSz="814388">
              <a:defRPr>
                <a:solidFill>
                  <a:schemeClr val="tx1"/>
                </a:solidFill>
                <a:latin typeface="Arial" charset="0"/>
                <a:ea typeface="Arial" charset="0"/>
                <a:cs typeface="Arial" charset="0"/>
              </a:defRPr>
            </a:lvl1pPr>
            <a:lvl2pPr marL="677863" indent="-204788" defTabSz="814388">
              <a:defRPr>
                <a:solidFill>
                  <a:schemeClr val="tx1"/>
                </a:solidFill>
                <a:latin typeface="Arial" charset="0"/>
                <a:ea typeface="Arial" charset="0"/>
                <a:cs typeface="Arial" charset="0"/>
              </a:defRPr>
            </a:lvl2pPr>
            <a:lvl3pPr marL="1017588" indent="-203200" defTabSz="814388">
              <a:defRPr>
                <a:solidFill>
                  <a:schemeClr val="tx1"/>
                </a:solidFill>
                <a:latin typeface="Arial" charset="0"/>
                <a:ea typeface="Arial" charset="0"/>
                <a:cs typeface="Arial" charset="0"/>
              </a:defRPr>
            </a:lvl3pPr>
            <a:lvl4pPr marL="1374775" indent="-152400" defTabSz="814388">
              <a:defRPr>
                <a:solidFill>
                  <a:schemeClr val="tx1"/>
                </a:solidFill>
                <a:latin typeface="Arial" charset="0"/>
                <a:ea typeface="Arial" charset="0"/>
                <a:cs typeface="Arial" charset="0"/>
              </a:defRPr>
            </a:lvl4pPr>
            <a:lvl5pPr marL="1782763" indent="-152400" defTabSz="814388">
              <a:defRPr>
                <a:solidFill>
                  <a:schemeClr val="tx1"/>
                </a:solidFill>
                <a:latin typeface="Arial" charset="0"/>
                <a:ea typeface="Arial" charset="0"/>
                <a:cs typeface="Arial" charset="0"/>
              </a:defRPr>
            </a:lvl5pPr>
            <a:lvl6pPr marL="2239963" indent="-152400" defTabSz="814388" fontAlgn="base">
              <a:spcBef>
                <a:spcPct val="0"/>
              </a:spcBef>
              <a:spcAft>
                <a:spcPct val="0"/>
              </a:spcAft>
              <a:defRPr>
                <a:solidFill>
                  <a:schemeClr val="tx1"/>
                </a:solidFill>
                <a:latin typeface="Arial" charset="0"/>
                <a:ea typeface="Arial" charset="0"/>
                <a:cs typeface="Arial" charset="0"/>
              </a:defRPr>
            </a:lvl6pPr>
            <a:lvl7pPr marL="2697163" indent="-152400" defTabSz="814388" fontAlgn="base">
              <a:spcBef>
                <a:spcPct val="0"/>
              </a:spcBef>
              <a:spcAft>
                <a:spcPct val="0"/>
              </a:spcAft>
              <a:defRPr>
                <a:solidFill>
                  <a:schemeClr val="tx1"/>
                </a:solidFill>
                <a:latin typeface="Arial" charset="0"/>
                <a:ea typeface="Arial" charset="0"/>
                <a:cs typeface="Arial" charset="0"/>
              </a:defRPr>
            </a:lvl7pPr>
            <a:lvl8pPr marL="3154363" indent="-152400" defTabSz="814388" fontAlgn="base">
              <a:spcBef>
                <a:spcPct val="0"/>
              </a:spcBef>
              <a:spcAft>
                <a:spcPct val="0"/>
              </a:spcAft>
              <a:defRPr>
                <a:solidFill>
                  <a:schemeClr val="tx1"/>
                </a:solidFill>
                <a:latin typeface="Arial" charset="0"/>
                <a:ea typeface="Arial" charset="0"/>
                <a:cs typeface="Arial" charset="0"/>
              </a:defRPr>
            </a:lvl8pPr>
            <a:lvl9pPr marL="3611563" indent="-152400" defTabSz="814388" fontAlgn="base">
              <a:spcBef>
                <a:spcPct val="0"/>
              </a:spcBef>
              <a:spcAft>
                <a:spcPct val="0"/>
              </a:spcAft>
              <a:defRPr>
                <a:solidFill>
                  <a:schemeClr val="tx1"/>
                </a:solidFill>
                <a:latin typeface="Arial" charset="0"/>
                <a:ea typeface="Arial" charset="0"/>
                <a:cs typeface="Arial" charset="0"/>
              </a:defRPr>
            </a:lvl9pPr>
          </a:lstStyle>
          <a:p>
            <a:pPr>
              <a:lnSpc>
                <a:spcPct val="90000"/>
              </a:lnSpc>
              <a:spcBef>
                <a:spcPct val="30000"/>
              </a:spcBef>
              <a:defRPr/>
            </a:pPr>
            <a:r>
              <a:rPr lang="en-US" altLang="x-none" sz="2900" b="1"/>
              <a:t>Carriers have an incentive to invest effort in strategic behavior</a:t>
            </a:r>
          </a:p>
        </p:txBody>
      </p:sp>
      <p:grpSp>
        <p:nvGrpSpPr>
          <p:cNvPr id="25615" name="Group 275"/>
          <p:cNvGrpSpPr>
            <a:grpSpLocks/>
          </p:cNvGrpSpPr>
          <p:nvPr/>
        </p:nvGrpSpPr>
        <p:grpSpPr bwMode="auto">
          <a:xfrm>
            <a:off x="274604" y="4302125"/>
            <a:ext cx="3365534" cy="1836892"/>
            <a:chOff x="796" y="2955"/>
            <a:chExt cx="1417" cy="1008"/>
          </a:xfrm>
        </p:grpSpPr>
        <p:sp>
          <p:nvSpPr>
            <p:cNvPr id="145684" name="Freeform 276"/>
            <p:cNvSpPr>
              <a:spLocks/>
            </p:cNvSpPr>
            <p:nvPr/>
          </p:nvSpPr>
          <p:spPr bwMode="auto">
            <a:xfrm>
              <a:off x="796" y="3079"/>
              <a:ext cx="1204" cy="884"/>
            </a:xfrm>
            <a:custGeom>
              <a:avLst/>
              <a:gdLst>
                <a:gd name="T0" fmla="*/ 1002 w 1204"/>
                <a:gd name="T1" fmla="*/ 698 h 884"/>
                <a:gd name="T2" fmla="*/ 963 w 1204"/>
                <a:gd name="T3" fmla="*/ 743 h 884"/>
                <a:gd name="T4" fmla="*/ 908 w 1204"/>
                <a:gd name="T5" fmla="*/ 768 h 884"/>
                <a:gd name="T6" fmla="*/ 831 w 1204"/>
                <a:gd name="T7" fmla="*/ 781 h 884"/>
                <a:gd name="T8" fmla="*/ 744 w 1204"/>
                <a:gd name="T9" fmla="*/ 767 h 884"/>
                <a:gd name="T10" fmla="*/ 695 w 1204"/>
                <a:gd name="T11" fmla="*/ 795 h 884"/>
                <a:gd name="T12" fmla="*/ 640 w 1204"/>
                <a:gd name="T13" fmla="*/ 851 h 884"/>
                <a:gd name="T14" fmla="*/ 547 w 1204"/>
                <a:gd name="T15" fmla="*/ 882 h 884"/>
                <a:gd name="T16" fmla="*/ 452 w 1204"/>
                <a:gd name="T17" fmla="*/ 876 h 884"/>
                <a:gd name="T18" fmla="*/ 363 w 1204"/>
                <a:gd name="T19" fmla="*/ 833 h 884"/>
                <a:gd name="T20" fmla="*/ 317 w 1204"/>
                <a:gd name="T21" fmla="*/ 780 h 884"/>
                <a:gd name="T22" fmla="*/ 278 w 1204"/>
                <a:gd name="T23" fmla="*/ 757 h 884"/>
                <a:gd name="T24" fmla="*/ 202 w 1204"/>
                <a:gd name="T25" fmla="*/ 743 h 884"/>
                <a:gd name="T26" fmla="*/ 151 w 1204"/>
                <a:gd name="T27" fmla="*/ 688 h 884"/>
                <a:gd name="T28" fmla="*/ 144 w 1204"/>
                <a:gd name="T29" fmla="*/ 629 h 884"/>
                <a:gd name="T30" fmla="*/ 99 w 1204"/>
                <a:gd name="T31" fmla="*/ 625 h 884"/>
                <a:gd name="T32" fmla="*/ 53 w 1204"/>
                <a:gd name="T33" fmla="*/ 600 h 884"/>
                <a:gd name="T34" fmla="*/ 29 w 1204"/>
                <a:gd name="T35" fmla="*/ 573 h 884"/>
                <a:gd name="T36" fmla="*/ 8 w 1204"/>
                <a:gd name="T37" fmla="*/ 530 h 884"/>
                <a:gd name="T38" fmla="*/ 11 w 1204"/>
                <a:gd name="T39" fmla="*/ 493 h 884"/>
                <a:gd name="T40" fmla="*/ 8 w 1204"/>
                <a:gd name="T41" fmla="*/ 444 h 884"/>
                <a:gd name="T42" fmla="*/ 1 w 1204"/>
                <a:gd name="T43" fmla="*/ 398 h 884"/>
                <a:gd name="T44" fmla="*/ 12 w 1204"/>
                <a:gd name="T45" fmla="*/ 351 h 884"/>
                <a:gd name="T46" fmla="*/ 7 w 1204"/>
                <a:gd name="T47" fmla="*/ 299 h 884"/>
                <a:gd name="T48" fmla="*/ 0 w 1204"/>
                <a:gd name="T49" fmla="*/ 252 h 884"/>
                <a:gd name="T50" fmla="*/ 14 w 1204"/>
                <a:gd name="T51" fmla="*/ 194 h 884"/>
                <a:gd name="T52" fmla="*/ 50 w 1204"/>
                <a:gd name="T53" fmla="*/ 152 h 884"/>
                <a:gd name="T54" fmla="*/ 124 w 1204"/>
                <a:gd name="T55" fmla="*/ 125 h 884"/>
                <a:gd name="T56" fmla="*/ 181 w 1204"/>
                <a:gd name="T57" fmla="*/ 141 h 884"/>
                <a:gd name="T58" fmla="*/ 213 w 1204"/>
                <a:gd name="T59" fmla="*/ 103 h 884"/>
                <a:gd name="T60" fmla="*/ 254 w 1204"/>
                <a:gd name="T61" fmla="*/ 78 h 884"/>
                <a:gd name="T62" fmla="*/ 314 w 1204"/>
                <a:gd name="T63" fmla="*/ 62 h 884"/>
                <a:gd name="T64" fmla="*/ 383 w 1204"/>
                <a:gd name="T65" fmla="*/ 72 h 884"/>
                <a:gd name="T66" fmla="*/ 432 w 1204"/>
                <a:gd name="T67" fmla="*/ 61 h 884"/>
                <a:gd name="T68" fmla="*/ 470 w 1204"/>
                <a:gd name="T69" fmla="*/ 30 h 884"/>
                <a:gd name="T70" fmla="*/ 523 w 1204"/>
                <a:gd name="T71" fmla="*/ 13 h 884"/>
                <a:gd name="T72" fmla="*/ 574 w 1204"/>
                <a:gd name="T73" fmla="*/ 18 h 884"/>
                <a:gd name="T74" fmla="*/ 623 w 1204"/>
                <a:gd name="T75" fmla="*/ 48 h 884"/>
                <a:gd name="T76" fmla="*/ 657 w 1204"/>
                <a:gd name="T77" fmla="*/ 18 h 884"/>
                <a:gd name="T78" fmla="*/ 710 w 1204"/>
                <a:gd name="T79" fmla="*/ 0 h 884"/>
                <a:gd name="T80" fmla="*/ 775 w 1204"/>
                <a:gd name="T81" fmla="*/ 11 h 884"/>
                <a:gd name="T82" fmla="*/ 824 w 1204"/>
                <a:gd name="T83" fmla="*/ 49 h 884"/>
                <a:gd name="T84" fmla="*/ 863 w 1204"/>
                <a:gd name="T85" fmla="*/ 64 h 884"/>
                <a:gd name="T86" fmla="*/ 926 w 1204"/>
                <a:gd name="T87" fmla="*/ 61 h 884"/>
                <a:gd name="T88" fmla="*/ 978 w 1204"/>
                <a:gd name="T89" fmla="*/ 87 h 884"/>
                <a:gd name="T90" fmla="*/ 1013 w 1204"/>
                <a:gd name="T91" fmla="*/ 127 h 884"/>
                <a:gd name="T92" fmla="*/ 1033 w 1204"/>
                <a:gd name="T93" fmla="*/ 146 h 884"/>
                <a:gd name="T94" fmla="*/ 1091 w 1204"/>
                <a:gd name="T95" fmla="*/ 152 h 884"/>
                <a:gd name="T96" fmla="*/ 1144 w 1204"/>
                <a:gd name="T97" fmla="*/ 191 h 884"/>
                <a:gd name="T98" fmla="*/ 1172 w 1204"/>
                <a:gd name="T99" fmla="*/ 252 h 884"/>
                <a:gd name="T100" fmla="*/ 1174 w 1204"/>
                <a:gd name="T101" fmla="*/ 323 h 884"/>
                <a:gd name="T102" fmla="*/ 1186 w 1204"/>
                <a:gd name="T103" fmla="*/ 389 h 884"/>
                <a:gd name="T104" fmla="*/ 1203 w 1204"/>
                <a:gd name="T105" fmla="*/ 453 h 884"/>
                <a:gd name="T106" fmla="*/ 1196 w 1204"/>
                <a:gd name="T107" fmla="*/ 524 h 884"/>
                <a:gd name="T108" fmla="*/ 1158 w 1204"/>
                <a:gd name="T109" fmla="*/ 581 h 884"/>
                <a:gd name="T110" fmla="*/ 1103 w 1204"/>
                <a:gd name="T111" fmla="*/ 625 h 884"/>
                <a:gd name="T112" fmla="*/ 1029 w 1204"/>
                <a:gd name="T113" fmla="*/ 648 h 884"/>
                <a:gd name="T114" fmla="*/ 1012 w 1204"/>
                <a:gd name="T115" fmla="*/ 67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4" h="884">
                  <a:moveTo>
                    <a:pt x="1012" y="674"/>
                  </a:moveTo>
                  <a:lnTo>
                    <a:pt x="1002" y="698"/>
                  </a:lnTo>
                  <a:lnTo>
                    <a:pt x="987" y="724"/>
                  </a:lnTo>
                  <a:lnTo>
                    <a:pt x="963" y="743"/>
                  </a:lnTo>
                  <a:lnTo>
                    <a:pt x="933" y="759"/>
                  </a:lnTo>
                  <a:lnTo>
                    <a:pt x="908" y="768"/>
                  </a:lnTo>
                  <a:lnTo>
                    <a:pt x="877" y="777"/>
                  </a:lnTo>
                  <a:lnTo>
                    <a:pt x="831" y="781"/>
                  </a:lnTo>
                  <a:lnTo>
                    <a:pt x="786" y="777"/>
                  </a:lnTo>
                  <a:lnTo>
                    <a:pt x="744" y="767"/>
                  </a:lnTo>
                  <a:lnTo>
                    <a:pt x="713" y="755"/>
                  </a:lnTo>
                  <a:lnTo>
                    <a:pt x="695" y="795"/>
                  </a:lnTo>
                  <a:lnTo>
                    <a:pt x="672" y="826"/>
                  </a:lnTo>
                  <a:lnTo>
                    <a:pt x="640" y="851"/>
                  </a:lnTo>
                  <a:lnTo>
                    <a:pt x="598" y="869"/>
                  </a:lnTo>
                  <a:lnTo>
                    <a:pt x="547" y="882"/>
                  </a:lnTo>
                  <a:lnTo>
                    <a:pt x="497" y="883"/>
                  </a:lnTo>
                  <a:lnTo>
                    <a:pt x="452" y="876"/>
                  </a:lnTo>
                  <a:lnTo>
                    <a:pt x="401" y="860"/>
                  </a:lnTo>
                  <a:lnTo>
                    <a:pt x="363" y="833"/>
                  </a:lnTo>
                  <a:lnTo>
                    <a:pt x="335" y="806"/>
                  </a:lnTo>
                  <a:lnTo>
                    <a:pt x="317" y="780"/>
                  </a:lnTo>
                  <a:lnTo>
                    <a:pt x="314" y="746"/>
                  </a:lnTo>
                  <a:lnTo>
                    <a:pt x="278" y="757"/>
                  </a:lnTo>
                  <a:lnTo>
                    <a:pt x="237" y="753"/>
                  </a:lnTo>
                  <a:lnTo>
                    <a:pt x="202" y="743"/>
                  </a:lnTo>
                  <a:lnTo>
                    <a:pt x="172" y="719"/>
                  </a:lnTo>
                  <a:lnTo>
                    <a:pt x="151" y="688"/>
                  </a:lnTo>
                  <a:lnTo>
                    <a:pt x="143" y="654"/>
                  </a:lnTo>
                  <a:lnTo>
                    <a:pt x="144" y="629"/>
                  </a:lnTo>
                  <a:lnTo>
                    <a:pt x="124" y="631"/>
                  </a:lnTo>
                  <a:lnTo>
                    <a:pt x="99" y="625"/>
                  </a:lnTo>
                  <a:lnTo>
                    <a:pt x="74" y="613"/>
                  </a:lnTo>
                  <a:lnTo>
                    <a:pt x="53" y="600"/>
                  </a:lnTo>
                  <a:lnTo>
                    <a:pt x="40" y="588"/>
                  </a:lnTo>
                  <a:lnTo>
                    <a:pt x="29" y="573"/>
                  </a:lnTo>
                  <a:lnTo>
                    <a:pt x="15" y="554"/>
                  </a:lnTo>
                  <a:lnTo>
                    <a:pt x="8" y="530"/>
                  </a:lnTo>
                  <a:lnTo>
                    <a:pt x="7" y="512"/>
                  </a:lnTo>
                  <a:lnTo>
                    <a:pt x="11" y="493"/>
                  </a:lnTo>
                  <a:lnTo>
                    <a:pt x="19" y="469"/>
                  </a:lnTo>
                  <a:lnTo>
                    <a:pt x="8" y="444"/>
                  </a:lnTo>
                  <a:lnTo>
                    <a:pt x="4" y="423"/>
                  </a:lnTo>
                  <a:lnTo>
                    <a:pt x="1" y="398"/>
                  </a:lnTo>
                  <a:lnTo>
                    <a:pt x="7" y="368"/>
                  </a:lnTo>
                  <a:lnTo>
                    <a:pt x="12" y="351"/>
                  </a:lnTo>
                  <a:lnTo>
                    <a:pt x="25" y="329"/>
                  </a:lnTo>
                  <a:lnTo>
                    <a:pt x="7" y="299"/>
                  </a:lnTo>
                  <a:lnTo>
                    <a:pt x="1" y="280"/>
                  </a:lnTo>
                  <a:lnTo>
                    <a:pt x="0" y="252"/>
                  </a:lnTo>
                  <a:lnTo>
                    <a:pt x="4" y="225"/>
                  </a:lnTo>
                  <a:lnTo>
                    <a:pt x="14" y="194"/>
                  </a:lnTo>
                  <a:lnTo>
                    <a:pt x="29" y="172"/>
                  </a:lnTo>
                  <a:lnTo>
                    <a:pt x="50" y="152"/>
                  </a:lnTo>
                  <a:lnTo>
                    <a:pt x="86" y="132"/>
                  </a:lnTo>
                  <a:lnTo>
                    <a:pt x="124" y="125"/>
                  </a:lnTo>
                  <a:lnTo>
                    <a:pt x="158" y="131"/>
                  </a:lnTo>
                  <a:lnTo>
                    <a:pt x="181" y="141"/>
                  </a:lnTo>
                  <a:lnTo>
                    <a:pt x="196" y="120"/>
                  </a:lnTo>
                  <a:lnTo>
                    <a:pt x="213" y="103"/>
                  </a:lnTo>
                  <a:lnTo>
                    <a:pt x="227" y="93"/>
                  </a:lnTo>
                  <a:lnTo>
                    <a:pt x="254" y="78"/>
                  </a:lnTo>
                  <a:lnTo>
                    <a:pt x="278" y="69"/>
                  </a:lnTo>
                  <a:lnTo>
                    <a:pt x="314" y="62"/>
                  </a:lnTo>
                  <a:lnTo>
                    <a:pt x="348" y="63"/>
                  </a:lnTo>
                  <a:lnTo>
                    <a:pt x="383" y="72"/>
                  </a:lnTo>
                  <a:lnTo>
                    <a:pt x="414" y="89"/>
                  </a:lnTo>
                  <a:lnTo>
                    <a:pt x="432" y="61"/>
                  </a:lnTo>
                  <a:lnTo>
                    <a:pt x="448" y="44"/>
                  </a:lnTo>
                  <a:lnTo>
                    <a:pt x="470" y="30"/>
                  </a:lnTo>
                  <a:lnTo>
                    <a:pt x="495" y="18"/>
                  </a:lnTo>
                  <a:lnTo>
                    <a:pt x="523" y="13"/>
                  </a:lnTo>
                  <a:lnTo>
                    <a:pt x="549" y="13"/>
                  </a:lnTo>
                  <a:lnTo>
                    <a:pt x="574" y="18"/>
                  </a:lnTo>
                  <a:lnTo>
                    <a:pt x="605" y="33"/>
                  </a:lnTo>
                  <a:lnTo>
                    <a:pt x="623" y="48"/>
                  </a:lnTo>
                  <a:lnTo>
                    <a:pt x="640" y="30"/>
                  </a:lnTo>
                  <a:lnTo>
                    <a:pt x="657" y="18"/>
                  </a:lnTo>
                  <a:lnTo>
                    <a:pt x="679" y="8"/>
                  </a:lnTo>
                  <a:lnTo>
                    <a:pt x="710" y="0"/>
                  </a:lnTo>
                  <a:lnTo>
                    <a:pt x="742" y="2"/>
                  </a:lnTo>
                  <a:lnTo>
                    <a:pt x="775" y="11"/>
                  </a:lnTo>
                  <a:lnTo>
                    <a:pt x="800" y="25"/>
                  </a:lnTo>
                  <a:lnTo>
                    <a:pt x="824" y="49"/>
                  </a:lnTo>
                  <a:lnTo>
                    <a:pt x="838" y="72"/>
                  </a:lnTo>
                  <a:lnTo>
                    <a:pt x="863" y="64"/>
                  </a:lnTo>
                  <a:lnTo>
                    <a:pt x="892" y="58"/>
                  </a:lnTo>
                  <a:lnTo>
                    <a:pt x="926" y="61"/>
                  </a:lnTo>
                  <a:lnTo>
                    <a:pt x="956" y="71"/>
                  </a:lnTo>
                  <a:lnTo>
                    <a:pt x="978" y="87"/>
                  </a:lnTo>
                  <a:lnTo>
                    <a:pt x="997" y="103"/>
                  </a:lnTo>
                  <a:lnTo>
                    <a:pt x="1013" y="127"/>
                  </a:lnTo>
                  <a:lnTo>
                    <a:pt x="1016" y="152"/>
                  </a:lnTo>
                  <a:lnTo>
                    <a:pt x="1033" y="146"/>
                  </a:lnTo>
                  <a:lnTo>
                    <a:pt x="1060" y="145"/>
                  </a:lnTo>
                  <a:lnTo>
                    <a:pt x="1091" y="152"/>
                  </a:lnTo>
                  <a:lnTo>
                    <a:pt x="1122" y="169"/>
                  </a:lnTo>
                  <a:lnTo>
                    <a:pt x="1144" y="191"/>
                  </a:lnTo>
                  <a:lnTo>
                    <a:pt x="1161" y="221"/>
                  </a:lnTo>
                  <a:lnTo>
                    <a:pt x="1172" y="252"/>
                  </a:lnTo>
                  <a:lnTo>
                    <a:pt x="1176" y="295"/>
                  </a:lnTo>
                  <a:lnTo>
                    <a:pt x="1174" y="323"/>
                  </a:lnTo>
                  <a:lnTo>
                    <a:pt x="1165" y="365"/>
                  </a:lnTo>
                  <a:lnTo>
                    <a:pt x="1186" y="389"/>
                  </a:lnTo>
                  <a:lnTo>
                    <a:pt x="1197" y="420"/>
                  </a:lnTo>
                  <a:lnTo>
                    <a:pt x="1203" y="453"/>
                  </a:lnTo>
                  <a:lnTo>
                    <a:pt x="1203" y="487"/>
                  </a:lnTo>
                  <a:lnTo>
                    <a:pt x="1196" y="524"/>
                  </a:lnTo>
                  <a:lnTo>
                    <a:pt x="1182" y="551"/>
                  </a:lnTo>
                  <a:lnTo>
                    <a:pt x="1158" y="581"/>
                  </a:lnTo>
                  <a:lnTo>
                    <a:pt x="1133" y="604"/>
                  </a:lnTo>
                  <a:lnTo>
                    <a:pt x="1103" y="625"/>
                  </a:lnTo>
                  <a:lnTo>
                    <a:pt x="1065" y="639"/>
                  </a:lnTo>
                  <a:lnTo>
                    <a:pt x="1029" y="648"/>
                  </a:lnTo>
                  <a:lnTo>
                    <a:pt x="1013" y="651"/>
                  </a:lnTo>
                  <a:lnTo>
                    <a:pt x="1012" y="674"/>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nvGrpSpPr>
            <p:cNvPr id="25617" name="Group 277"/>
            <p:cNvGrpSpPr>
              <a:grpSpLocks/>
            </p:cNvGrpSpPr>
            <p:nvPr/>
          </p:nvGrpSpPr>
          <p:grpSpPr bwMode="auto">
            <a:xfrm>
              <a:off x="1895" y="2955"/>
              <a:ext cx="318" cy="274"/>
              <a:chOff x="1895" y="2955"/>
              <a:chExt cx="318" cy="274"/>
            </a:xfrm>
          </p:grpSpPr>
          <p:sp>
            <p:nvSpPr>
              <p:cNvPr id="145686" name="Oval 278"/>
              <p:cNvSpPr>
                <a:spLocks noChangeArrowheads="1"/>
              </p:cNvSpPr>
              <p:nvPr/>
            </p:nvSpPr>
            <p:spPr bwMode="auto">
              <a:xfrm>
                <a:off x="1895" y="3055"/>
                <a:ext cx="121" cy="17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687" name="Oval 279"/>
              <p:cNvSpPr>
                <a:spLocks noChangeArrowheads="1"/>
              </p:cNvSpPr>
              <p:nvPr/>
            </p:nvSpPr>
            <p:spPr bwMode="auto">
              <a:xfrm>
                <a:off x="2050" y="2976"/>
                <a:ext cx="79" cy="133"/>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5688" name="Oval 280"/>
              <p:cNvSpPr>
                <a:spLocks noChangeArrowheads="1"/>
              </p:cNvSpPr>
              <p:nvPr/>
            </p:nvSpPr>
            <p:spPr bwMode="auto">
              <a:xfrm>
                <a:off x="2152" y="2955"/>
                <a:ext cx="61" cy="75"/>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sp>
          <p:nvSpPr>
            <p:cNvPr id="145689" name="Rectangle 281"/>
            <p:cNvSpPr>
              <a:spLocks noChangeArrowheads="1"/>
            </p:cNvSpPr>
            <p:nvPr/>
          </p:nvSpPr>
          <p:spPr bwMode="auto">
            <a:xfrm>
              <a:off x="932" y="3236"/>
              <a:ext cx="1025" cy="5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5792" tIns="26317" rIns="65792" bIns="26317">
              <a:spAutoFit/>
            </a:bodyPr>
            <a:lstStyle>
              <a:lvl1pPr defTabSz="947738">
                <a:defRPr>
                  <a:solidFill>
                    <a:schemeClr val="tx1"/>
                  </a:solidFill>
                  <a:latin typeface="Arial" charset="0"/>
                  <a:ea typeface="Arial" charset="0"/>
                  <a:cs typeface="Arial" charset="0"/>
                </a:defRPr>
              </a:lvl1pPr>
              <a:lvl2pPr marL="742950" indent="-285750" defTabSz="947738">
                <a:defRPr>
                  <a:solidFill>
                    <a:schemeClr val="tx1"/>
                  </a:solidFill>
                  <a:latin typeface="Arial" charset="0"/>
                  <a:ea typeface="Arial" charset="0"/>
                  <a:cs typeface="Arial" charset="0"/>
                </a:defRPr>
              </a:lvl2pPr>
              <a:lvl3pPr marL="1143000" indent="-228600" defTabSz="947738">
                <a:defRPr>
                  <a:solidFill>
                    <a:schemeClr val="tx1"/>
                  </a:solidFill>
                  <a:latin typeface="Arial" charset="0"/>
                  <a:ea typeface="Arial" charset="0"/>
                  <a:cs typeface="Arial" charset="0"/>
                </a:defRPr>
              </a:lvl3pPr>
              <a:lvl4pPr marL="1600200" indent="-228600" defTabSz="947738">
                <a:defRPr>
                  <a:solidFill>
                    <a:schemeClr val="tx1"/>
                  </a:solidFill>
                  <a:latin typeface="Arial" charset="0"/>
                  <a:ea typeface="Arial" charset="0"/>
                  <a:cs typeface="Arial" charset="0"/>
                </a:defRPr>
              </a:lvl4pPr>
              <a:lvl5pPr marL="2057400" indent="-228600" defTabSz="947738">
                <a:defRPr>
                  <a:solidFill>
                    <a:schemeClr val="tx1"/>
                  </a:solidFill>
                  <a:latin typeface="Arial" charset="0"/>
                  <a:ea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ea typeface="Arial" charset="0"/>
                  <a:cs typeface="Arial" charset="0"/>
                </a:defRPr>
              </a:lvl9pPr>
            </a:lstStyle>
            <a:p>
              <a:pPr>
                <a:lnSpc>
                  <a:spcPct val="85000"/>
                </a:lnSpc>
              </a:pPr>
              <a:r>
                <a:rPr lang="en-US" altLang="x-none" sz="2100" b="1" dirty="0">
                  <a:solidFill>
                    <a:schemeClr val="bg2"/>
                  </a:solidFill>
                  <a:latin typeface="Times New Roman" charset="0"/>
                </a:rPr>
                <a:t>“Maybe I can bid as high as $0.21...”</a:t>
              </a:r>
            </a:p>
          </p:txBody>
        </p:sp>
      </p:grpSp>
      <p:sp>
        <p:nvSpPr>
          <p:cNvPr id="282" name="Slide Number Placeholder 3">
            <a:extLst>
              <a:ext uri="{FF2B5EF4-FFF2-40B4-BE49-F238E27FC236}">
                <a16:creationId xmlns:a16="http://schemas.microsoft.com/office/drawing/2014/main" id="{D2C357C4-6CAB-524F-AE59-F62F90CFDC02}"/>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29</a:t>
            </a:fld>
            <a:endParaRPr lang="de-DE"/>
          </a:p>
        </p:txBody>
      </p:sp>
    </p:spTree>
    <p:extLst>
      <p:ext uri="{BB962C8B-B14F-4D97-AF65-F5344CB8AC3E}">
        <p14:creationId xmlns:p14="http://schemas.microsoft.com/office/powerpoint/2010/main" val="156908880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 also to</a:t>
            </a:r>
            <a:r>
              <a:rPr lang="mr-IN" dirty="0"/>
              <a:t>…</a:t>
            </a:r>
            <a:endParaRPr lang="en-US" dirty="0"/>
          </a:p>
        </p:txBody>
      </p:sp>
      <p:pic>
        <p:nvPicPr>
          <p:cNvPr id="5" name="Content Placeholder 4"/>
          <p:cNvPicPr>
            <a:picLocks noGrp="1" noChangeAspect="1"/>
          </p:cNvPicPr>
          <p:nvPr>
            <p:ph idx="1"/>
          </p:nvPr>
        </p:nvPicPr>
        <p:blipFill>
          <a:blip r:embed="rId2"/>
          <a:stretch>
            <a:fillRect/>
          </a:stretch>
        </p:blipFill>
        <p:spPr>
          <a:xfrm>
            <a:off x="971600" y="1132036"/>
            <a:ext cx="3997183" cy="4968875"/>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3</a:t>
            </a:fld>
            <a:endParaRPr lang="de-DE"/>
          </a:p>
        </p:txBody>
      </p:sp>
      <p:sp>
        <p:nvSpPr>
          <p:cNvPr id="3" name="TextBox 2"/>
          <p:cNvSpPr txBox="1"/>
          <p:nvPr/>
        </p:nvSpPr>
        <p:spPr>
          <a:xfrm>
            <a:off x="5580112" y="2204864"/>
            <a:ext cx="3215945" cy="923330"/>
          </a:xfrm>
          <a:prstGeom prst="rect">
            <a:avLst/>
          </a:prstGeom>
          <a:noFill/>
        </p:spPr>
        <p:txBody>
          <a:bodyPr wrap="none" rtlCol="0">
            <a:spAutoFit/>
          </a:bodyPr>
          <a:lstStyle/>
          <a:p>
            <a:r>
              <a:rPr lang="mr-IN" dirty="0"/>
              <a:t>…</a:t>
            </a:r>
            <a:r>
              <a:rPr lang="de-DE" dirty="0"/>
              <a:t> </a:t>
            </a:r>
            <a:r>
              <a:rPr lang="de-DE" dirty="0" err="1"/>
              <a:t>and</a:t>
            </a:r>
            <a:r>
              <a:rPr lang="de-DE" dirty="0"/>
              <a:t> </a:t>
            </a:r>
            <a:r>
              <a:rPr lang="de-DE" dirty="0" err="1"/>
              <a:t>to</a:t>
            </a:r>
            <a:r>
              <a:rPr lang="de-DE" dirty="0"/>
              <a:t> </a:t>
            </a:r>
            <a:r>
              <a:rPr lang="de-DE" dirty="0" err="1"/>
              <a:t>many</a:t>
            </a:r>
            <a:r>
              <a:rPr lang="de-DE" dirty="0"/>
              <a:t> </a:t>
            </a:r>
            <a:r>
              <a:rPr lang="de-DE" dirty="0" err="1"/>
              <a:t>other</a:t>
            </a:r>
            <a:r>
              <a:rPr lang="de-DE" dirty="0"/>
              <a:t> </a:t>
            </a:r>
            <a:r>
              <a:rPr lang="de-DE" dirty="0" err="1"/>
              <a:t>lecturers</a:t>
            </a:r>
            <a:br>
              <a:rPr lang="de-DE" dirty="0"/>
            </a:br>
            <a:r>
              <a:rPr lang="de-DE" dirty="0" err="1"/>
              <a:t>who</a:t>
            </a:r>
            <a:r>
              <a:rPr lang="de-DE" dirty="0"/>
              <a:t> </a:t>
            </a:r>
            <a:r>
              <a:rPr lang="de-DE" dirty="0" err="1"/>
              <a:t>have</a:t>
            </a:r>
            <a:r>
              <a:rPr lang="de-DE" dirty="0"/>
              <a:t> </a:t>
            </a:r>
            <a:r>
              <a:rPr lang="de-DE" dirty="0" err="1"/>
              <a:t>shared</a:t>
            </a:r>
            <a:r>
              <a:rPr lang="de-DE" dirty="0"/>
              <a:t> </a:t>
            </a:r>
            <a:r>
              <a:rPr lang="de-DE" dirty="0" err="1"/>
              <a:t>their</a:t>
            </a:r>
            <a:r>
              <a:rPr lang="de-DE" dirty="0"/>
              <a:t> </a:t>
            </a:r>
            <a:r>
              <a:rPr lang="de-DE" dirty="0" err="1"/>
              <a:t>slides</a:t>
            </a:r>
            <a:r>
              <a:rPr lang="de-DE" dirty="0"/>
              <a:t> on</a:t>
            </a:r>
            <a:br>
              <a:rPr lang="de-DE" dirty="0"/>
            </a:br>
            <a:r>
              <a:rPr lang="de-DE" dirty="0" err="1"/>
              <a:t>the</a:t>
            </a:r>
            <a:r>
              <a:rPr lang="de-DE" dirty="0"/>
              <a:t> web!</a:t>
            </a:r>
            <a:endParaRPr lang="en-US" dirty="0"/>
          </a:p>
        </p:txBody>
      </p:sp>
    </p:spTree>
    <p:extLst>
      <p:ext uri="{BB962C8B-B14F-4D97-AF65-F5344CB8AC3E}">
        <p14:creationId xmlns:p14="http://schemas.microsoft.com/office/powerpoint/2010/main" val="4061095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p:nvPr>
        </p:nvSpPr>
        <p:spPr>
          <a:xfrm>
            <a:off x="381000" y="-97631"/>
            <a:ext cx="8583613" cy="1222375"/>
          </a:xfrm>
          <a:extLst>
            <a:ext uri="{91240B29-F687-4F45-9708-019B960494DF}">
              <a14:hiddenLine xmlns:a14="http://schemas.microsoft.com/office/drawing/2010/main" w="12700">
                <a:solidFill>
                  <a:schemeClr val="tx1"/>
                </a:solidFill>
                <a:miter lim="800000"/>
                <a:headEnd/>
                <a:tailEnd/>
              </a14:hiddenLine>
            </a:ext>
          </a:extLst>
        </p:spPr>
        <p:txBody>
          <a:bodyPr lIns="82240" tIns="41121" rIns="82240" bIns="41121" anchor="ctr"/>
          <a:lstStyle/>
          <a:p>
            <a:pPr defTabSz="785813" eaLnBrk="1" hangingPunct="1">
              <a:defRPr/>
            </a:pPr>
            <a:r>
              <a:rPr lang="en-US" altLang="x-none"/>
              <a:t>Best Bid Wins, Gets Second Price (</a:t>
            </a:r>
            <a:r>
              <a:rPr lang="en-US" altLang="x-none" dirty="0" err="1"/>
              <a:t>Vickrey</a:t>
            </a:r>
            <a:r>
              <a:rPr lang="en-US" altLang="x-none" dirty="0"/>
              <a:t> Auction)</a:t>
            </a:r>
          </a:p>
        </p:txBody>
      </p:sp>
      <p:sp>
        <p:nvSpPr>
          <p:cNvPr id="146437" name="Rectangle 5"/>
          <p:cNvSpPr>
            <a:spLocks noGrp="1" noChangeArrowheads="1"/>
          </p:cNvSpPr>
          <p:nvPr>
            <p:ph type="body" idx="1"/>
          </p:nvPr>
        </p:nvSpPr>
        <p:spPr>
          <a:xfrm>
            <a:off x="609600" y="1447800"/>
            <a:ext cx="7710488" cy="1095375"/>
          </a:xfrm>
          <a:extLst>
            <a:ext uri="{91240B29-F687-4F45-9708-019B960494DF}">
              <a14:hiddenLine xmlns:a14="http://schemas.microsoft.com/office/drawing/2010/main" w="12700">
                <a:solidFill>
                  <a:schemeClr val="tx1"/>
                </a:solidFill>
                <a:miter lim="800000"/>
                <a:headEnd/>
                <a:tailEnd/>
              </a14:hiddenLine>
            </a:ext>
          </a:extLst>
        </p:spPr>
        <p:txBody>
          <a:bodyPr lIns="82240" tIns="41121" rIns="82240" bIns="41121"/>
          <a:lstStyle/>
          <a:p>
            <a:pPr marL="246063" indent="-246063" defTabSz="785813" eaLnBrk="1" hangingPunct="1">
              <a:defRPr/>
            </a:pPr>
            <a:r>
              <a:rPr lang="en-US" altLang="x-none"/>
              <a:t>Phone chooses carrier with lowest bid</a:t>
            </a:r>
          </a:p>
          <a:p>
            <a:pPr marL="246063" indent="-246063" defTabSz="785813" eaLnBrk="1" hangingPunct="1">
              <a:defRPr/>
            </a:pPr>
            <a:r>
              <a:rPr lang="en-US" altLang="x-none"/>
              <a:t>Carrier gets amount of second-best price</a:t>
            </a:r>
          </a:p>
        </p:txBody>
      </p:sp>
      <p:sp>
        <p:nvSpPr>
          <p:cNvPr id="146708" name="AutoShape 276"/>
          <p:cNvSpPr>
            <a:spLocks noChangeArrowheads="1"/>
          </p:cNvSpPr>
          <p:nvPr/>
        </p:nvSpPr>
        <p:spPr bwMode="auto">
          <a:xfrm>
            <a:off x="622300" y="2865438"/>
            <a:ext cx="1960563" cy="1249362"/>
          </a:xfrm>
          <a:prstGeom prst="star16">
            <a:avLst>
              <a:gd name="adj" fmla="val 37500"/>
            </a:avLst>
          </a:prstGeom>
          <a:solidFill>
            <a:schemeClr val="accent2">
              <a:alpha val="25000"/>
            </a:schemeClr>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709" name="AutoShape 277"/>
          <p:cNvSpPr>
            <a:spLocks noChangeArrowheads="1"/>
          </p:cNvSpPr>
          <p:nvPr/>
        </p:nvSpPr>
        <p:spPr bwMode="auto">
          <a:xfrm>
            <a:off x="4419600" y="3962400"/>
            <a:ext cx="974725" cy="420688"/>
          </a:xfrm>
          <a:prstGeom prst="plus">
            <a:avLst>
              <a:gd name="adj" fmla="val 24995"/>
            </a:avLst>
          </a:prstGeom>
          <a:solidFill>
            <a:schemeClr val="accent2">
              <a:alpha val="25000"/>
            </a:schemeClr>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nvGrpSpPr>
          <p:cNvPr id="26630" name="Group 278"/>
          <p:cNvGrpSpPr>
            <a:grpSpLocks/>
          </p:cNvGrpSpPr>
          <p:nvPr/>
        </p:nvGrpSpPr>
        <p:grpSpPr bwMode="auto">
          <a:xfrm>
            <a:off x="3240088" y="4559300"/>
            <a:ext cx="2549525" cy="1697038"/>
            <a:chOff x="1989" y="2920"/>
            <a:chExt cx="1551" cy="1031"/>
          </a:xfrm>
        </p:grpSpPr>
        <p:grpSp>
          <p:nvGrpSpPr>
            <p:cNvPr id="26640" name="Group 279"/>
            <p:cNvGrpSpPr>
              <a:grpSpLocks/>
            </p:cNvGrpSpPr>
            <p:nvPr/>
          </p:nvGrpSpPr>
          <p:grpSpPr bwMode="auto">
            <a:xfrm>
              <a:off x="3424" y="3764"/>
              <a:ext cx="110" cy="187"/>
              <a:chOff x="3424" y="3764"/>
              <a:chExt cx="110" cy="187"/>
            </a:xfrm>
          </p:grpSpPr>
          <p:grpSp>
            <p:nvGrpSpPr>
              <p:cNvPr id="26884" name="Group 280"/>
              <p:cNvGrpSpPr>
                <a:grpSpLocks/>
              </p:cNvGrpSpPr>
              <p:nvPr/>
            </p:nvGrpSpPr>
            <p:grpSpPr bwMode="auto">
              <a:xfrm>
                <a:off x="3424" y="3900"/>
                <a:ext cx="89" cy="51"/>
                <a:chOff x="3424" y="3900"/>
                <a:chExt cx="89" cy="51"/>
              </a:xfrm>
            </p:grpSpPr>
            <p:sp>
              <p:nvSpPr>
                <p:cNvPr id="146713" name="Freeform 281"/>
                <p:cNvSpPr>
                  <a:spLocks/>
                </p:cNvSpPr>
                <p:nvPr/>
              </p:nvSpPr>
              <p:spPr bwMode="auto">
                <a:xfrm>
                  <a:off x="3458" y="3918"/>
                  <a:ext cx="55" cy="31"/>
                </a:xfrm>
                <a:custGeom>
                  <a:avLst/>
                  <a:gdLst>
                    <a:gd name="T0" fmla="*/ 10 w 55"/>
                    <a:gd name="T1" fmla="*/ 3 h 31"/>
                    <a:gd name="T2" fmla="*/ 9 w 55"/>
                    <a:gd name="T3" fmla="*/ 4 h 31"/>
                    <a:gd name="T4" fmla="*/ 6 w 55"/>
                    <a:gd name="T5" fmla="*/ 5 h 31"/>
                    <a:gd name="T6" fmla="*/ 3 w 55"/>
                    <a:gd name="T7" fmla="*/ 9 h 31"/>
                    <a:gd name="T8" fmla="*/ 1 w 55"/>
                    <a:gd name="T9" fmla="*/ 12 h 31"/>
                    <a:gd name="T10" fmla="*/ 0 w 55"/>
                    <a:gd name="T11" fmla="*/ 16 h 31"/>
                    <a:gd name="T12" fmla="*/ 1 w 55"/>
                    <a:gd name="T13" fmla="*/ 19 h 31"/>
                    <a:gd name="T14" fmla="*/ 3 w 55"/>
                    <a:gd name="T15" fmla="*/ 23 h 31"/>
                    <a:gd name="T16" fmla="*/ 13 w 55"/>
                    <a:gd name="T17" fmla="*/ 28 h 31"/>
                    <a:gd name="T18" fmla="*/ 17 w 55"/>
                    <a:gd name="T19" fmla="*/ 30 h 31"/>
                    <a:gd name="T20" fmla="*/ 24 w 55"/>
                    <a:gd name="T21" fmla="*/ 30 h 31"/>
                    <a:gd name="T22" fmla="*/ 29 w 55"/>
                    <a:gd name="T23" fmla="*/ 30 h 31"/>
                    <a:gd name="T24" fmla="*/ 35 w 55"/>
                    <a:gd name="T25" fmla="*/ 29 h 31"/>
                    <a:gd name="T26" fmla="*/ 40 w 55"/>
                    <a:gd name="T27" fmla="*/ 28 h 31"/>
                    <a:gd name="T28" fmla="*/ 45 w 55"/>
                    <a:gd name="T29" fmla="*/ 26 h 31"/>
                    <a:gd name="T30" fmla="*/ 48 w 55"/>
                    <a:gd name="T31" fmla="*/ 24 h 31"/>
                    <a:gd name="T32" fmla="*/ 51 w 55"/>
                    <a:gd name="T33" fmla="*/ 21 h 31"/>
                    <a:gd name="T34" fmla="*/ 52 w 55"/>
                    <a:gd name="T35" fmla="*/ 19 h 31"/>
                    <a:gd name="T36" fmla="*/ 53 w 55"/>
                    <a:gd name="T37" fmla="*/ 15 h 31"/>
                    <a:gd name="T38" fmla="*/ 54 w 55"/>
                    <a:gd name="T39" fmla="*/ 9 h 31"/>
                    <a:gd name="T40" fmla="*/ 52 w 55"/>
                    <a:gd name="T41" fmla="*/ 0 h 31"/>
                    <a:gd name="T42" fmla="*/ 39 w 55"/>
                    <a:gd name="T43" fmla="*/ 2 h 31"/>
                    <a:gd name="T44" fmla="*/ 39 w 55"/>
                    <a:gd name="T45" fmla="*/ 9 h 31"/>
                    <a:gd name="T46" fmla="*/ 39 w 55"/>
                    <a:gd name="T47" fmla="*/ 17 h 31"/>
                    <a:gd name="T48" fmla="*/ 37 w 55"/>
                    <a:gd name="T49" fmla="*/ 19 h 31"/>
                    <a:gd name="T50" fmla="*/ 32 w 55"/>
                    <a:gd name="T51" fmla="*/ 20 h 31"/>
                    <a:gd name="T52" fmla="*/ 28 w 55"/>
                    <a:gd name="T53" fmla="*/ 21 h 31"/>
                    <a:gd name="T54" fmla="*/ 23 w 55"/>
                    <a:gd name="T55" fmla="*/ 20 h 31"/>
                    <a:gd name="T56" fmla="*/ 20 w 55"/>
                    <a:gd name="T57" fmla="*/ 17 h 31"/>
                    <a:gd name="T58" fmla="*/ 17 w 55"/>
                    <a:gd name="T59" fmla="*/ 6 h 31"/>
                    <a:gd name="T60" fmla="*/ 10 w 55"/>
                    <a:gd name="T61"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31">
                      <a:moveTo>
                        <a:pt x="10" y="3"/>
                      </a:moveTo>
                      <a:lnTo>
                        <a:pt x="9" y="4"/>
                      </a:lnTo>
                      <a:lnTo>
                        <a:pt x="6" y="5"/>
                      </a:lnTo>
                      <a:lnTo>
                        <a:pt x="3" y="9"/>
                      </a:lnTo>
                      <a:lnTo>
                        <a:pt x="1" y="12"/>
                      </a:lnTo>
                      <a:lnTo>
                        <a:pt x="0" y="16"/>
                      </a:lnTo>
                      <a:lnTo>
                        <a:pt x="1" y="19"/>
                      </a:lnTo>
                      <a:lnTo>
                        <a:pt x="3" y="23"/>
                      </a:lnTo>
                      <a:lnTo>
                        <a:pt x="13" y="28"/>
                      </a:lnTo>
                      <a:lnTo>
                        <a:pt x="17" y="30"/>
                      </a:lnTo>
                      <a:lnTo>
                        <a:pt x="24" y="30"/>
                      </a:lnTo>
                      <a:lnTo>
                        <a:pt x="29" y="30"/>
                      </a:lnTo>
                      <a:lnTo>
                        <a:pt x="35" y="29"/>
                      </a:lnTo>
                      <a:lnTo>
                        <a:pt x="40" y="28"/>
                      </a:lnTo>
                      <a:lnTo>
                        <a:pt x="45" y="26"/>
                      </a:lnTo>
                      <a:lnTo>
                        <a:pt x="48" y="24"/>
                      </a:lnTo>
                      <a:lnTo>
                        <a:pt x="51" y="21"/>
                      </a:lnTo>
                      <a:lnTo>
                        <a:pt x="52" y="19"/>
                      </a:lnTo>
                      <a:lnTo>
                        <a:pt x="53" y="15"/>
                      </a:lnTo>
                      <a:lnTo>
                        <a:pt x="54" y="9"/>
                      </a:lnTo>
                      <a:lnTo>
                        <a:pt x="52" y="0"/>
                      </a:lnTo>
                      <a:lnTo>
                        <a:pt x="39" y="2"/>
                      </a:lnTo>
                      <a:lnTo>
                        <a:pt x="39" y="9"/>
                      </a:lnTo>
                      <a:lnTo>
                        <a:pt x="39" y="17"/>
                      </a:lnTo>
                      <a:lnTo>
                        <a:pt x="37" y="19"/>
                      </a:lnTo>
                      <a:lnTo>
                        <a:pt x="32" y="20"/>
                      </a:lnTo>
                      <a:lnTo>
                        <a:pt x="28" y="21"/>
                      </a:lnTo>
                      <a:lnTo>
                        <a:pt x="23" y="20"/>
                      </a:lnTo>
                      <a:lnTo>
                        <a:pt x="20" y="17"/>
                      </a:lnTo>
                      <a:lnTo>
                        <a:pt x="17" y="6"/>
                      </a:lnTo>
                      <a:lnTo>
                        <a:pt x="10" y="3"/>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14" name="Freeform 282"/>
                <p:cNvSpPr>
                  <a:spLocks/>
                </p:cNvSpPr>
                <p:nvPr/>
              </p:nvSpPr>
              <p:spPr bwMode="auto">
                <a:xfrm>
                  <a:off x="3424" y="3900"/>
                  <a:ext cx="59" cy="50"/>
                </a:xfrm>
                <a:custGeom>
                  <a:avLst/>
                  <a:gdLst>
                    <a:gd name="T0" fmla="*/ 30 w 59"/>
                    <a:gd name="T1" fmla="*/ 0 h 50"/>
                    <a:gd name="T2" fmla="*/ 11 w 59"/>
                    <a:gd name="T3" fmla="*/ 4 h 50"/>
                    <a:gd name="T4" fmla="*/ 4 w 59"/>
                    <a:gd name="T5" fmla="*/ 9 h 50"/>
                    <a:gd name="T6" fmla="*/ 1 w 59"/>
                    <a:gd name="T7" fmla="*/ 15 h 50"/>
                    <a:gd name="T8" fmla="*/ 0 w 59"/>
                    <a:gd name="T9" fmla="*/ 22 h 50"/>
                    <a:gd name="T10" fmla="*/ 1 w 59"/>
                    <a:gd name="T11" fmla="*/ 29 h 50"/>
                    <a:gd name="T12" fmla="*/ 3 w 59"/>
                    <a:gd name="T13" fmla="*/ 35 h 50"/>
                    <a:gd name="T14" fmla="*/ 4 w 59"/>
                    <a:gd name="T15" fmla="*/ 40 h 50"/>
                    <a:gd name="T16" fmla="*/ 9 w 59"/>
                    <a:gd name="T17" fmla="*/ 44 h 50"/>
                    <a:gd name="T18" fmla="*/ 16 w 59"/>
                    <a:gd name="T19" fmla="*/ 46 h 50"/>
                    <a:gd name="T20" fmla="*/ 24 w 59"/>
                    <a:gd name="T21" fmla="*/ 49 h 50"/>
                    <a:gd name="T22" fmla="*/ 32 w 59"/>
                    <a:gd name="T23" fmla="*/ 49 h 50"/>
                    <a:gd name="T24" fmla="*/ 43 w 59"/>
                    <a:gd name="T25" fmla="*/ 46 h 50"/>
                    <a:gd name="T26" fmla="*/ 51 w 59"/>
                    <a:gd name="T27" fmla="*/ 42 h 50"/>
                    <a:gd name="T28" fmla="*/ 58 w 59"/>
                    <a:gd name="T29" fmla="*/ 36 h 50"/>
                    <a:gd name="T30" fmla="*/ 46 w 59"/>
                    <a:gd name="T31" fmla="*/ 30 h 50"/>
                    <a:gd name="T32" fmla="*/ 41 w 59"/>
                    <a:gd name="T33" fmla="*/ 35 h 50"/>
                    <a:gd name="T34" fmla="*/ 34 w 59"/>
                    <a:gd name="T35" fmla="*/ 38 h 50"/>
                    <a:gd name="T36" fmla="*/ 25 w 59"/>
                    <a:gd name="T37" fmla="*/ 39 h 50"/>
                    <a:gd name="T38" fmla="*/ 17 w 59"/>
                    <a:gd name="T39" fmla="*/ 36 h 50"/>
                    <a:gd name="T40" fmla="*/ 15 w 59"/>
                    <a:gd name="T41" fmla="*/ 34 h 50"/>
                    <a:gd name="T42" fmla="*/ 13 w 59"/>
                    <a:gd name="T43" fmla="*/ 31 h 50"/>
                    <a:gd name="T44" fmla="*/ 14 w 59"/>
                    <a:gd name="T45" fmla="*/ 28 h 50"/>
                    <a:gd name="T46" fmla="*/ 18 w 59"/>
                    <a:gd name="T47" fmla="*/ 25 h 50"/>
                    <a:gd name="T48" fmla="*/ 23 w 59"/>
                    <a:gd name="T49" fmla="*/ 22 h 50"/>
                    <a:gd name="T50" fmla="*/ 30 w 59"/>
                    <a:gd name="T51" fmla="*/ 21 h 50"/>
                    <a:gd name="T52" fmla="*/ 30 w 59"/>
                    <a:gd name="T5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50">
                      <a:moveTo>
                        <a:pt x="30" y="0"/>
                      </a:moveTo>
                      <a:lnTo>
                        <a:pt x="11" y="4"/>
                      </a:lnTo>
                      <a:lnTo>
                        <a:pt x="4" y="9"/>
                      </a:lnTo>
                      <a:lnTo>
                        <a:pt x="1" y="15"/>
                      </a:lnTo>
                      <a:lnTo>
                        <a:pt x="0" y="22"/>
                      </a:lnTo>
                      <a:lnTo>
                        <a:pt x="1" y="29"/>
                      </a:lnTo>
                      <a:lnTo>
                        <a:pt x="3" y="35"/>
                      </a:lnTo>
                      <a:lnTo>
                        <a:pt x="4" y="40"/>
                      </a:lnTo>
                      <a:lnTo>
                        <a:pt x="9" y="44"/>
                      </a:lnTo>
                      <a:lnTo>
                        <a:pt x="16" y="46"/>
                      </a:lnTo>
                      <a:lnTo>
                        <a:pt x="24" y="49"/>
                      </a:lnTo>
                      <a:lnTo>
                        <a:pt x="32" y="49"/>
                      </a:lnTo>
                      <a:lnTo>
                        <a:pt x="43" y="46"/>
                      </a:lnTo>
                      <a:lnTo>
                        <a:pt x="51" y="42"/>
                      </a:lnTo>
                      <a:lnTo>
                        <a:pt x="58" y="36"/>
                      </a:lnTo>
                      <a:lnTo>
                        <a:pt x="46" y="30"/>
                      </a:lnTo>
                      <a:lnTo>
                        <a:pt x="41" y="35"/>
                      </a:lnTo>
                      <a:lnTo>
                        <a:pt x="34" y="38"/>
                      </a:lnTo>
                      <a:lnTo>
                        <a:pt x="25" y="39"/>
                      </a:lnTo>
                      <a:lnTo>
                        <a:pt x="17" y="36"/>
                      </a:lnTo>
                      <a:lnTo>
                        <a:pt x="15" y="34"/>
                      </a:lnTo>
                      <a:lnTo>
                        <a:pt x="13" y="31"/>
                      </a:lnTo>
                      <a:lnTo>
                        <a:pt x="14" y="28"/>
                      </a:lnTo>
                      <a:lnTo>
                        <a:pt x="18" y="25"/>
                      </a:lnTo>
                      <a:lnTo>
                        <a:pt x="23" y="22"/>
                      </a:lnTo>
                      <a:lnTo>
                        <a:pt x="30" y="21"/>
                      </a:lnTo>
                      <a:lnTo>
                        <a:pt x="30" y="0"/>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15" name="Freeform 283"/>
                <p:cNvSpPr>
                  <a:spLocks/>
                </p:cNvSpPr>
                <p:nvPr/>
              </p:nvSpPr>
              <p:spPr bwMode="auto">
                <a:xfrm>
                  <a:off x="3428" y="3922"/>
                  <a:ext cx="56" cy="29"/>
                </a:xfrm>
                <a:custGeom>
                  <a:avLst/>
                  <a:gdLst>
                    <a:gd name="T0" fmla="*/ 0 w 56"/>
                    <a:gd name="T1" fmla="*/ 17 h 29"/>
                    <a:gd name="T2" fmla="*/ 10 w 56"/>
                    <a:gd name="T3" fmla="*/ 18 h 29"/>
                    <a:gd name="T4" fmla="*/ 23 w 56"/>
                    <a:gd name="T5" fmla="*/ 18 h 29"/>
                    <a:gd name="T6" fmla="*/ 33 w 56"/>
                    <a:gd name="T7" fmla="*/ 16 h 29"/>
                    <a:gd name="T8" fmla="*/ 39 w 56"/>
                    <a:gd name="T9" fmla="*/ 13 h 29"/>
                    <a:gd name="T10" fmla="*/ 42 w 56"/>
                    <a:gd name="T11" fmla="*/ 9 h 29"/>
                    <a:gd name="T12" fmla="*/ 42 w 56"/>
                    <a:gd name="T13" fmla="*/ 5 h 29"/>
                    <a:gd name="T14" fmla="*/ 38 w 56"/>
                    <a:gd name="T15" fmla="*/ 1 h 29"/>
                    <a:gd name="T16" fmla="*/ 34 w 56"/>
                    <a:gd name="T17" fmla="*/ 0 h 29"/>
                    <a:gd name="T18" fmla="*/ 50 w 56"/>
                    <a:gd name="T19" fmla="*/ 3 h 29"/>
                    <a:gd name="T20" fmla="*/ 53 w 56"/>
                    <a:gd name="T21" fmla="*/ 8 h 29"/>
                    <a:gd name="T22" fmla="*/ 55 w 56"/>
                    <a:gd name="T23" fmla="*/ 13 h 29"/>
                    <a:gd name="T24" fmla="*/ 55 w 56"/>
                    <a:gd name="T25" fmla="*/ 19 h 29"/>
                    <a:gd name="T26" fmla="*/ 52 w 56"/>
                    <a:gd name="T27" fmla="*/ 23 h 29"/>
                    <a:gd name="T28" fmla="*/ 45 w 56"/>
                    <a:gd name="T29" fmla="*/ 26 h 29"/>
                    <a:gd name="T30" fmla="*/ 35 w 56"/>
                    <a:gd name="T31" fmla="*/ 28 h 29"/>
                    <a:gd name="T32" fmla="*/ 26 w 56"/>
                    <a:gd name="T33" fmla="*/ 28 h 29"/>
                    <a:gd name="T34" fmla="*/ 16 w 56"/>
                    <a:gd name="T35" fmla="*/ 27 h 29"/>
                    <a:gd name="T36" fmla="*/ 5 w 56"/>
                    <a:gd name="T37" fmla="*/ 23 h 29"/>
                    <a:gd name="T38" fmla="*/ 0 w 56"/>
                    <a:gd name="T39"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29">
                      <a:moveTo>
                        <a:pt x="0" y="17"/>
                      </a:moveTo>
                      <a:lnTo>
                        <a:pt x="10" y="18"/>
                      </a:lnTo>
                      <a:lnTo>
                        <a:pt x="23" y="18"/>
                      </a:lnTo>
                      <a:lnTo>
                        <a:pt x="33" y="16"/>
                      </a:lnTo>
                      <a:lnTo>
                        <a:pt x="39" y="13"/>
                      </a:lnTo>
                      <a:lnTo>
                        <a:pt x="42" y="9"/>
                      </a:lnTo>
                      <a:lnTo>
                        <a:pt x="42" y="5"/>
                      </a:lnTo>
                      <a:lnTo>
                        <a:pt x="38" y="1"/>
                      </a:lnTo>
                      <a:lnTo>
                        <a:pt x="34" y="0"/>
                      </a:lnTo>
                      <a:lnTo>
                        <a:pt x="50" y="3"/>
                      </a:lnTo>
                      <a:lnTo>
                        <a:pt x="53" y="8"/>
                      </a:lnTo>
                      <a:lnTo>
                        <a:pt x="55" y="13"/>
                      </a:lnTo>
                      <a:lnTo>
                        <a:pt x="55" y="19"/>
                      </a:lnTo>
                      <a:lnTo>
                        <a:pt x="52" y="23"/>
                      </a:lnTo>
                      <a:lnTo>
                        <a:pt x="45" y="26"/>
                      </a:lnTo>
                      <a:lnTo>
                        <a:pt x="35" y="28"/>
                      </a:lnTo>
                      <a:lnTo>
                        <a:pt x="26" y="28"/>
                      </a:lnTo>
                      <a:lnTo>
                        <a:pt x="16" y="27"/>
                      </a:lnTo>
                      <a:lnTo>
                        <a:pt x="5" y="23"/>
                      </a:lnTo>
                      <a:lnTo>
                        <a:pt x="0" y="17"/>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885" name="Group 284"/>
              <p:cNvGrpSpPr>
                <a:grpSpLocks/>
              </p:cNvGrpSpPr>
              <p:nvPr/>
            </p:nvGrpSpPr>
            <p:grpSpPr bwMode="auto">
              <a:xfrm>
                <a:off x="3492" y="3764"/>
                <a:ext cx="33" cy="54"/>
                <a:chOff x="3492" y="3764"/>
                <a:chExt cx="33" cy="54"/>
              </a:xfrm>
            </p:grpSpPr>
            <p:sp>
              <p:nvSpPr>
                <p:cNvPr id="146717" name="Freeform 285"/>
                <p:cNvSpPr>
                  <a:spLocks/>
                </p:cNvSpPr>
                <p:nvPr/>
              </p:nvSpPr>
              <p:spPr bwMode="auto">
                <a:xfrm>
                  <a:off x="3498" y="3797"/>
                  <a:ext cx="20" cy="20"/>
                </a:xfrm>
                <a:custGeom>
                  <a:avLst/>
                  <a:gdLst>
                    <a:gd name="T0" fmla="*/ 18 w 19"/>
                    <a:gd name="T1" fmla="*/ 19 h 20"/>
                    <a:gd name="T2" fmla="*/ 18 w 19"/>
                    <a:gd name="T3" fmla="*/ 8 h 20"/>
                    <a:gd name="T4" fmla="*/ 15 w 19"/>
                    <a:gd name="T5" fmla="*/ 7 h 20"/>
                    <a:gd name="T6" fmla="*/ 11 w 19"/>
                    <a:gd name="T7" fmla="*/ 6 h 20"/>
                    <a:gd name="T8" fmla="*/ 9 w 19"/>
                    <a:gd name="T9" fmla="*/ 5 h 20"/>
                    <a:gd name="T10" fmla="*/ 7 w 19"/>
                    <a:gd name="T11" fmla="*/ 3 h 20"/>
                    <a:gd name="T12" fmla="*/ 5 w 19"/>
                    <a:gd name="T13" fmla="*/ 0 h 20"/>
                    <a:gd name="T14" fmla="*/ 1 w 19"/>
                    <a:gd name="T15" fmla="*/ 4 h 20"/>
                    <a:gd name="T16" fmla="*/ 1 w 19"/>
                    <a:gd name="T17" fmla="*/ 6 h 20"/>
                    <a:gd name="T18" fmla="*/ 1 w 19"/>
                    <a:gd name="T19" fmla="*/ 8 h 20"/>
                    <a:gd name="T20" fmla="*/ 0 w 19"/>
                    <a:gd name="T21" fmla="*/ 10 h 20"/>
                    <a:gd name="T22" fmla="*/ 2 w 19"/>
                    <a:gd name="T23" fmla="*/ 13 h 20"/>
                    <a:gd name="T24" fmla="*/ 4 w 19"/>
                    <a:gd name="T25" fmla="*/ 14 h 20"/>
                    <a:gd name="T26" fmla="*/ 9 w 19"/>
                    <a:gd name="T27" fmla="*/ 17 h 20"/>
                    <a:gd name="T28" fmla="*/ 12 w 19"/>
                    <a:gd name="T29" fmla="*/ 18 h 20"/>
                    <a:gd name="T30" fmla="*/ 18 w 19"/>
                    <a:gd name="T3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0">
                      <a:moveTo>
                        <a:pt x="18" y="19"/>
                      </a:moveTo>
                      <a:lnTo>
                        <a:pt x="18" y="8"/>
                      </a:lnTo>
                      <a:lnTo>
                        <a:pt x="15" y="7"/>
                      </a:lnTo>
                      <a:lnTo>
                        <a:pt x="11" y="6"/>
                      </a:lnTo>
                      <a:lnTo>
                        <a:pt x="9" y="5"/>
                      </a:lnTo>
                      <a:lnTo>
                        <a:pt x="7" y="3"/>
                      </a:lnTo>
                      <a:lnTo>
                        <a:pt x="5" y="0"/>
                      </a:lnTo>
                      <a:lnTo>
                        <a:pt x="1" y="4"/>
                      </a:lnTo>
                      <a:lnTo>
                        <a:pt x="1" y="6"/>
                      </a:lnTo>
                      <a:lnTo>
                        <a:pt x="1" y="8"/>
                      </a:lnTo>
                      <a:lnTo>
                        <a:pt x="0" y="10"/>
                      </a:lnTo>
                      <a:lnTo>
                        <a:pt x="2" y="13"/>
                      </a:lnTo>
                      <a:lnTo>
                        <a:pt x="4" y="14"/>
                      </a:lnTo>
                      <a:lnTo>
                        <a:pt x="9" y="17"/>
                      </a:lnTo>
                      <a:lnTo>
                        <a:pt x="12" y="18"/>
                      </a:lnTo>
                      <a:lnTo>
                        <a:pt x="18" y="19"/>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18" name="Freeform 286"/>
                <p:cNvSpPr>
                  <a:spLocks/>
                </p:cNvSpPr>
                <p:nvPr/>
              </p:nvSpPr>
              <p:spPr bwMode="auto">
                <a:xfrm>
                  <a:off x="3492" y="3764"/>
                  <a:ext cx="34" cy="54"/>
                </a:xfrm>
                <a:custGeom>
                  <a:avLst/>
                  <a:gdLst>
                    <a:gd name="T0" fmla="*/ 26 w 33"/>
                    <a:gd name="T1" fmla="*/ 53 h 54"/>
                    <a:gd name="T2" fmla="*/ 20 w 33"/>
                    <a:gd name="T3" fmla="*/ 51 h 54"/>
                    <a:gd name="T4" fmla="*/ 14 w 33"/>
                    <a:gd name="T5" fmla="*/ 50 h 54"/>
                    <a:gd name="T6" fmla="*/ 8 w 33"/>
                    <a:gd name="T7" fmla="*/ 47 h 54"/>
                    <a:gd name="T8" fmla="*/ 5 w 33"/>
                    <a:gd name="T9" fmla="*/ 44 h 54"/>
                    <a:gd name="T10" fmla="*/ 2 w 33"/>
                    <a:gd name="T11" fmla="*/ 42 h 54"/>
                    <a:gd name="T12" fmla="*/ 0 w 33"/>
                    <a:gd name="T13" fmla="*/ 39 h 54"/>
                    <a:gd name="T14" fmla="*/ 0 w 33"/>
                    <a:gd name="T15" fmla="*/ 30 h 54"/>
                    <a:gd name="T16" fmla="*/ 0 w 33"/>
                    <a:gd name="T17" fmla="*/ 22 h 54"/>
                    <a:gd name="T18" fmla="*/ 1 w 33"/>
                    <a:gd name="T19" fmla="*/ 18 h 54"/>
                    <a:gd name="T20" fmla="*/ 2 w 33"/>
                    <a:gd name="T21" fmla="*/ 16 h 54"/>
                    <a:gd name="T22" fmla="*/ 5 w 33"/>
                    <a:gd name="T23" fmla="*/ 13 h 54"/>
                    <a:gd name="T24" fmla="*/ 8 w 33"/>
                    <a:gd name="T25" fmla="*/ 10 h 54"/>
                    <a:gd name="T26" fmla="*/ 11 w 33"/>
                    <a:gd name="T27" fmla="*/ 8 h 54"/>
                    <a:gd name="T28" fmla="*/ 16 w 33"/>
                    <a:gd name="T29" fmla="*/ 5 h 54"/>
                    <a:gd name="T30" fmla="*/ 22 w 33"/>
                    <a:gd name="T31" fmla="*/ 3 h 54"/>
                    <a:gd name="T32" fmla="*/ 28 w 33"/>
                    <a:gd name="T33" fmla="*/ 1 h 54"/>
                    <a:gd name="T34" fmla="*/ 32 w 33"/>
                    <a:gd name="T35" fmla="*/ 0 h 54"/>
                    <a:gd name="T36" fmla="*/ 32 w 33"/>
                    <a:gd name="T37" fmla="*/ 19 h 54"/>
                    <a:gd name="T38" fmla="*/ 26 w 33"/>
                    <a:gd name="T39" fmla="*/ 21 h 54"/>
                    <a:gd name="T40" fmla="*/ 21 w 33"/>
                    <a:gd name="T41" fmla="*/ 23 h 54"/>
                    <a:gd name="T42" fmla="*/ 17 w 33"/>
                    <a:gd name="T43" fmla="*/ 24 h 54"/>
                    <a:gd name="T44" fmla="*/ 14 w 33"/>
                    <a:gd name="T45" fmla="*/ 26 h 54"/>
                    <a:gd name="T46" fmla="*/ 10 w 33"/>
                    <a:gd name="T47" fmla="*/ 29 h 54"/>
                    <a:gd name="T48" fmla="*/ 8 w 33"/>
                    <a:gd name="T49" fmla="*/ 31 h 54"/>
                    <a:gd name="T50" fmla="*/ 6 w 33"/>
                    <a:gd name="T51" fmla="*/ 35 h 54"/>
                    <a:gd name="T52" fmla="*/ 6 w 33"/>
                    <a:gd name="T53" fmla="*/ 39 h 54"/>
                    <a:gd name="T54" fmla="*/ 6 w 33"/>
                    <a:gd name="T55" fmla="*/ 43 h 54"/>
                    <a:gd name="T56" fmla="*/ 9 w 33"/>
                    <a:gd name="T57" fmla="*/ 45 h 54"/>
                    <a:gd name="T58" fmla="*/ 14 w 33"/>
                    <a:gd name="T59" fmla="*/ 49 h 54"/>
                    <a:gd name="T60" fmla="*/ 21 w 33"/>
                    <a:gd name="T61" fmla="*/ 50 h 54"/>
                    <a:gd name="T62" fmla="*/ 26 w 33"/>
                    <a:gd name="T63" fmla="*/ 52 h 54"/>
                    <a:gd name="T64" fmla="*/ 26 w 33"/>
                    <a:gd name="T65"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54">
                      <a:moveTo>
                        <a:pt x="26" y="53"/>
                      </a:moveTo>
                      <a:lnTo>
                        <a:pt x="20" y="51"/>
                      </a:lnTo>
                      <a:lnTo>
                        <a:pt x="14" y="50"/>
                      </a:lnTo>
                      <a:lnTo>
                        <a:pt x="8" y="47"/>
                      </a:lnTo>
                      <a:lnTo>
                        <a:pt x="5" y="44"/>
                      </a:lnTo>
                      <a:lnTo>
                        <a:pt x="2" y="42"/>
                      </a:lnTo>
                      <a:lnTo>
                        <a:pt x="0" y="39"/>
                      </a:lnTo>
                      <a:lnTo>
                        <a:pt x="0" y="30"/>
                      </a:lnTo>
                      <a:lnTo>
                        <a:pt x="0" y="22"/>
                      </a:lnTo>
                      <a:lnTo>
                        <a:pt x="1" y="18"/>
                      </a:lnTo>
                      <a:lnTo>
                        <a:pt x="2" y="16"/>
                      </a:lnTo>
                      <a:lnTo>
                        <a:pt x="5" y="13"/>
                      </a:lnTo>
                      <a:lnTo>
                        <a:pt x="8" y="10"/>
                      </a:lnTo>
                      <a:lnTo>
                        <a:pt x="11" y="8"/>
                      </a:lnTo>
                      <a:lnTo>
                        <a:pt x="16" y="5"/>
                      </a:lnTo>
                      <a:lnTo>
                        <a:pt x="22" y="3"/>
                      </a:lnTo>
                      <a:lnTo>
                        <a:pt x="28" y="1"/>
                      </a:lnTo>
                      <a:lnTo>
                        <a:pt x="32" y="0"/>
                      </a:lnTo>
                      <a:lnTo>
                        <a:pt x="32" y="19"/>
                      </a:lnTo>
                      <a:lnTo>
                        <a:pt x="26" y="21"/>
                      </a:lnTo>
                      <a:lnTo>
                        <a:pt x="21" y="23"/>
                      </a:lnTo>
                      <a:lnTo>
                        <a:pt x="17" y="24"/>
                      </a:lnTo>
                      <a:lnTo>
                        <a:pt x="14" y="26"/>
                      </a:lnTo>
                      <a:lnTo>
                        <a:pt x="10" y="29"/>
                      </a:lnTo>
                      <a:lnTo>
                        <a:pt x="8" y="31"/>
                      </a:lnTo>
                      <a:lnTo>
                        <a:pt x="6" y="35"/>
                      </a:lnTo>
                      <a:lnTo>
                        <a:pt x="6" y="39"/>
                      </a:lnTo>
                      <a:lnTo>
                        <a:pt x="6" y="43"/>
                      </a:lnTo>
                      <a:lnTo>
                        <a:pt x="9" y="45"/>
                      </a:lnTo>
                      <a:lnTo>
                        <a:pt x="14" y="49"/>
                      </a:lnTo>
                      <a:lnTo>
                        <a:pt x="21" y="50"/>
                      </a:lnTo>
                      <a:lnTo>
                        <a:pt x="26" y="52"/>
                      </a:lnTo>
                      <a:lnTo>
                        <a:pt x="26" y="53"/>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886" name="Group 287"/>
              <p:cNvGrpSpPr>
                <a:grpSpLocks/>
              </p:cNvGrpSpPr>
              <p:nvPr/>
            </p:nvGrpSpPr>
            <p:grpSpPr bwMode="auto">
              <a:xfrm>
                <a:off x="3488" y="3803"/>
                <a:ext cx="32" cy="53"/>
                <a:chOff x="3488" y="3803"/>
                <a:chExt cx="32" cy="53"/>
              </a:xfrm>
            </p:grpSpPr>
            <p:sp>
              <p:nvSpPr>
                <p:cNvPr id="146720" name="Freeform 288"/>
                <p:cNvSpPr>
                  <a:spLocks/>
                </p:cNvSpPr>
                <p:nvPr/>
              </p:nvSpPr>
              <p:spPr bwMode="auto">
                <a:xfrm>
                  <a:off x="3494" y="3835"/>
                  <a:ext cx="18" cy="20"/>
                </a:xfrm>
                <a:custGeom>
                  <a:avLst/>
                  <a:gdLst>
                    <a:gd name="T0" fmla="*/ 17 w 18"/>
                    <a:gd name="T1" fmla="*/ 19 h 20"/>
                    <a:gd name="T2" fmla="*/ 17 w 18"/>
                    <a:gd name="T3" fmla="*/ 8 h 20"/>
                    <a:gd name="T4" fmla="*/ 14 w 18"/>
                    <a:gd name="T5" fmla="*/ 6 h 20"/>
                    <a:gd name="T6" fmla="*/ 11 w 18"/>
                    <a:gd name="T7" fmla="*/ 6 h 20"/>
                    <a:gd name="T8" fmla="*/ 8 w 18"/>
                    <a:gd name="T9" fmla="*/ 4 h 20"/>
                    <a:gd name="T10" fmla="*/ 7 w 18"/>
                    <a:gd name="T11" fmla="*/ 3 h 20"/>
                    <a:gd name="T12" fmla="*/ 4 w 18"/>
                    <a:gd name="T13" fmla="*/ 0 h 20"/>
                    <a:gd name="T14" fmla="*/ 1 w 18"/>
                    <a:gd name="T15" fmla="*/ 4 h 20"/>
                    <a:gd name="T16" fmla="*/ 1 w 18"/>
                    <a:gd name="T17" fmla="*/ 6 h 20"/>
                    <a:gd name="T18" fmla="*/ 0 w 18"/>
                    <a:gd name="T19" fmla="*/ 8 h 20"/>
                    <a:gd name="T20" fmla="*/ 0 w 18"/>
                    <a:gd name="T21" fmla="*/ 10 h 20"/>
                    <a:gd name="T22" fmla="*/ 1 w 18"/>
                    <a:gd name="T23" fmla="*/ 13 h 20"/>
                    <a:gd name="T24" fmla="*/ 4 w 18"/>
                    <a:gd name="T25" fmla="*/ 14 h 20"/>
                    <a:gd name="T26" fmla="*/ 8 w 18"/>
                    <a:gd name="T27" fmla="*/ 16 h 20"/>
                    <a:gd name="T28" fmla="*/ 12 w 18"/>
                    <a:gd name="T29" fmla="*/ 18 h 20"/>
                    <a:gd name="T30" fmla="*/ 17 w 18"/>
                    <a:gd name="T3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20">
                      <a:moveTo>
                        <a:pt x="17" y="19"/>
                      </a:moveTo>
                      <a:lnTo>
                        <a:pt x="17" y="8"/>
                      </a:lnTo>
                      <a:lnTo>
                        <a:pt x="14" y="6"/>
                      </a:lnTo>
                      <a:lnTo>
                        <a:pt x="11" y="6"/>
                      </a:lnTo>
                      <a:lnTo>
                        <a:pt x="8" y="4"/>
                      </a:lnTo>
                      <a:lnTo>
                        <a:pt x="7" y="3"/>
                      </a:lnTo>
                      <a:lnTo>
                        <a:pt x="4" y="0"/>
                      </a:lnTo>
                      <a:lnTo>
                        <a:pt x="1" y="4"/>
                      </a:lnTo>
                      <a:lnTo>
                        <a:pt x="1" y="6"/>
                      </a:lnTo>
                      <a:lnTo>
                        <a:pt x="0" y="8"/>
                      </a:lnTo>
                      <a:lnTo>
                        <a:pt x="0" y="10"/>
                      </a:lnTo>
                      <a:lnTo>
                        <a:pt x="1" y="13"/>
                      </a:lnTo>
                      <a:lnTo>
                        <a:pt x="4" y="14"/>
                      </a:lnTo>
                      <a:lnTo>
                        <a:pt x="8" y="16"/>
                      </a:lnTo>
                      <a:lnTo>
                        <a:pt x="12" y="18"/>
                      </a:lnTo>
                      <a:lnTo>
                        <a:pt x="17" y="19"/>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21" name="Freeform 289"/>
                <p:cNvSpPr>
                  <a:spLocks/>
                </p:cNvSpPr>
                <p:nvPr/>
              </p:nvSpPr>
              <p:spPr bwMode="auto">
                <a:xfrm>
                  <a:off x="3488" y="3802"/>
                  <a:ext cx="32" cy="53"/>
                </a:xfrm>
                <a:custGeom>
                  <a:avLst/>
                  <a:gdLst>
                    <a:gd name="T0" fmla="*/ 25 w 32"/>
                    <a:gd name="T1" fmla="*/ 52 h 53"/>
                    <a:gd name="T2" fmla="*/ 19 w 32"/>
                    <a:gd name="T3" fmla="*/ 51 h 53"/>
                    <a:gd name="T4" fmla="*/ 14 w 32"/>
                    <a:gd name="T5" fmla="*/ 49 h 53"/>
                    <a:gd name="T6" fmla="*/ 8 w 32"/>
                    <a:gd name="T7" fmla="*/ 47 h 53"/>
                    <a:gd name="T8" fmla="*/ 4 w 32"/>
                    <a:gd name="T9" fmla="*/ 44 h 53"/>
                    <a:gd name="T10" fmla="*/ 2 w 32"/>
                    <a:gd name="T11" fmla="*/ 41 h 53"/>
                    <a:gd name="T12" fmla="*/ 0 w 32"/>
                    <a:gd name="T13" fmla="*/ 38 h 53"/>
                    <a:gd name="T14" fmla="*/ 0 w 32"/>
                    <a:gd name="T15" fmla="*/ 29 h 53"/>
                    <a:gd name="T16" fmla="*/ 0 w 32"/>
                    <a:gd name="T17" fmla="*/ 21 h 53"/>
                    <a:gd name="T18" fmla="*/ 1 w 32"/>
                    <a:gd name="T19" fmla="*/ 18 h 53"/>
                    <a:gd name="T20" fmla="*/ 2 w 32"/>
                    <a:gd name="T21" fmla="*/ 16 h 53"/>
                    <a:gd name="T22" fmla="*/ 4 w 32"/>
                    <a:gd name="T23" fmla="*/ 12 h 53"/>
                    <a:gd name="T24" fmla="*/ 7 w 32"/>
                    <a:gd name="T25" fmla="*/ 10 h 53"/>
                    <a:gd name="T26" fmla="*/ 10 w 32"/>
                    <a:gd name="T27" fmla="*/ 7 h 53"/>
                    <a:gd name="T28" fmla="*/ 15 w 32"/>
                    <a:gd name="T29" fmla="*/ 4 h 53"/>
                    <a:gd name="T30" fmla="*/ 21 w 32"/>
                    <a:gd name="T31" fmla="*/ 3 h 53"/>
                    <a:gd name="T32" fmla="*/ 27 w 32"/>
                    <a:gd name="T33" fmla="*/ 0 h 53"/>
                    <a:gd name="T34" fmla="*/ 31 w 32"/>
                    <a:gd name="T35" fmla="*/ 0 h 53"/>
                    <a:gd name="T36" fmla="*/ 31 w 32"/>
                    <a:gd name="T37" fmla="*/ 18 h 53"/>
                    <a:gd name="T38" fmla="*/ 25 w 32"/>
                    <a:gd name="T39" fmla="*/ 20 h 53"/>
                    <a:gd name="T40" fmla="*/ 20 w 32"/>
                    <a:gd name="T41" fmla="*/ 22 h 53"/>
                    <a:gd name="T42" fmla="*/ 17 w 32"/>
                    <a:gd name="T43" fmla="*/ 24 h 53"/>
                    <a:gd name="T44" fmla="*/ 14 w 32"/>
                    <a:gd name="T45" fmla="*/ 25 h 53"/>
                    <a:gd name="T46" fmla="*/ 10 w 32"/>
                    <a:gd name="T47" fmla="*/ 28 h 53"/>
                    <a:gd name="T48" fmla="*/ 8 w 32"/>
                    <a:gd name="T49" fmla="*/ 31 h 53"/>
                    <a:gd name="T50" fmla="*/ 6 w 32"/>
                    <a:gd name="T51" fmla="*/ 34 h 53"/>
                    <a:gd name="T52" fmla="*/ 5 w 32"/>
                    <a:gd name="T53" fmla="*/ 38 h 53"/>
                    <a:gd name="T54" fmla="*/ 6 w 32"/>
                    <a:gd name="T55" fmla="*/ 42 h 53"/>
                    <a:gd name="T56" fmla="*/ 8 w 32"/>
                    <a:gd name="T57" fmla="*/ 44 h 53"/>
                    <a:gd name="T58" fmla="*/ 14 w 32"/>
                    <a:gd name="T59" fmla="*/ 49 h 53"/>
                    <a:gd name="T60" fmla="*/ 20 w 32"/>
                    <a:gd name="T61" fmla="*/ 50 h 53"/>
                    <a:gd name="T62" fmla="*/ 25 w 32"/>
                    <a:gd name="T6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2"/>
                      </a:moveTo>
                      <a:lnTo>
                        <a:pt x="19" y="51"/>
                      </a:lnTo>
                      <a:lnTo>
                        <a:pt x="14" y="49"/>
                      </a:lnTo>
                      <a:lnTo>
                        <a:pt x="8" y="47"/>
                      </a:lnTo>
                      <a:lnTo>
                        <a:pt x="4" y="44"/>
                      </a:lnTo>
                      <a:lnTo>
                        <a:pt x="2" y="41"/>
                      </a:lnTo>
                      <a:lnTo>
                        <a:pt x="0" y="38"/>
                      </a:lnTo>
                      <a:lnTo>
                        <a:pt x="0" y="29"/>
                      </a:lnTo>
                      <a:lnTo>
                        <a:pt x="0" y="21"/>
                      </a:lnTo>
                      <a:lnTo>
                        <a:pt x="1" y="18"/>
                      </a:lnTo>
                      <a:lnTo>
                        <a:pt x="2" y="16"/>
                      </a:lnTo>
                      <a:lnTo>
                        <a:pt x="4" y="12"/>
                      </a:lnTo>
                      <a:lnTo>
                        <a:pt x="7" y="10"/>
                      </a:lnTo>
                      <a:lnTo>
                        <a:pt x="10" y="7"/>
                      </a:lnTo>
                      <a:lnTo>
                        <a:pt x="15" y="4"/>
                      </a:lnTo>
                      <a:lnTo>
                        <a:pt x="21" y="3"/>
                      </a:lnTo>
                      <a:lnTo>
                        <a:pt x="27" y="0"/>
                      </a:lnTo>
                      <a:lnTo>
                        <a:pt x="31" y="0"/>
                      </a:lnTo>
                      <a:lnTo>
                        <a:pt x="31" y="18"/>
                      </a:lnTo>
                      <a:lnTo>
                        <a:pt x="25" y="20"/>
                      </a:lnTo>
                      <a:lnTo>
                        <a:pt x="20" y="22"/>
                      </a:lnTo>
                      <a:lnTo>
                        <a:pt x="17" y="24"/>
                      </a:lnTo>
                      <a:lnTo>
                        <a:pt x="14" y="25"/>
                      </a:lnTo>
                      <a:lnTo>
                        <a:pt x="10" y="28"/>
                      </a:lnTo>
                      <a:lnTo>
                        <a:pt x="8" y="31"/>
                      </a:lnTo>
                      <a:lnTo>
                        <a:pt x="6" y="34"/>
                      </a:lnTo>
                      <a:lnTo>
                        <a:pt x="5" y="38"/>
                      </a:lnTo>
                      <a:lnTo>
                        <a:pt x="6" y="42"/>
                      </a:lnTo>
                      <a:lnTo>
                        <a:pt x="8" y="44"/>
                      </a:lnTo>
                      <a:lnTo>
                        <a:pt x="14" y="49"/>
                      </a:lnTo>
                      <a:lnTo>
                        <a:pt x="20" y="50"/>
                      </a:lnTo>
                      <a:lnTo>
                        <a:pt x="25" y="52"/>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887" name="Group 290"/>
              <p:cNvGrpSpPr>
                <a:grpSpLocks/>
              </p:cNvGrpSpPr>
              <p:nvPr/>
            </p:nvGrpSpPr>
            <p:grpSpPr bwMode="auto">
              <a:xfrm>
                <a:off x="3502" y="3880"/>
                <a:ext cx="32" cy="54"/>
                <a:chOff x="3502" y="3880"/>
                <a:chExt cx="32" cy="54"/>
              </a:xfrm>
            </p:grpSpPr>
            <p:sp>
              <p:nvSpPr>
                <p:cNvPr id="146723" name="Freeform 291"/>
                <p:cNvSpPr>
                  <a:spLocks/>
                </p:cNvSpPr>
                <p:nvPr/>
              </p:nvSpPr>
              <p:spPr bwMode="auto">
                <a:xfrm>
                  <a:off x="3510" y="3881"/>
                  <a:ext cx="18" cy="20"/>
                </a:xfrm>
                <a:custGeom>
                  <a:avLst/>
                  <a:gdLst>
                    <a:gd name="T0" fmla="*/ 0 w 18"/>
                    <a:gd name="T1" fmla="*/ 0 h 20"/>
                    <a:gd name="T2" fmla="*/ 0 w 18"/>
                    <a:gd name="T3" fmla="*/ 11 h 20"/>
                    <a:gd name="T4" fmla="*/ 3 w 18"/>
                    <a:gd name="T5" fmla="*/ 12 h 20"/>
                    <a:gd name="T6" fmla="*/ 6 w 18"/>
                    <a:gd name="T7" fmla="*/ 13 h 20"/>
                    <a:gd name="T8" fmla="*/ 9 w 18"/>
                    <a:gd name="T9" fmla="*/ 14 h 20"/>
                    <a:gd name="T10" fmla="*/ 10 w 18"/>
                    <a:gd name="T11" fmla="*/ 16 h 20"/>
                    <a:gd name="T12" fmla="*/ 13 w 18"/>
                    <a:gd name="T13" fmla="*/ 19 h 20"/>
                    <a:gd name="T14" fmla="*/ 16 w 18"/>
                    <a:gd name="T15" fmla="*/ 15 h 20"/>
                    <a:gd name="T16" fmla="*/ 16 w 18"/>
                    <a:gd name="T17" fmla="*/ 13 h 20"/>
                    <a:gd name="T18" fmla="*/ 17 w 18"/>
                    <a:gd name="T19" fmla="*/ 11 h 20"/>
                    <a:gd name="T20" fmla="*/ 17 w 18"/>
                    <a:gd name="T21" fmla="*/ 9 h 20"/>
                    <a:gd name="T22" fmla="*/ 16 w 18"/>
                    <a:gd name="T23" fmla="*/ 6 h 20"/>
                    <a:gd name="T24" fmla="*/ 13 w 18"/>
                    <a:gd name="T25" fmla="*/ 5 h 20"/>
                    <a:gd name="T26" fmla="*/ 9 w 18"/>
                    <a:gd name="T27" fmla="*/ 2 h 20"/>
                    <a:gd name="T28" fmla="*/ 5 w 18"/>
                    <a:gd name="T29" fmla="*/ 1 h 20"/>
                    <a:gd name="T30" fmla="*/ 0 w 18"/>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20">
                      <a:moveTo>
                        <a:pt x="0" y="0"/>
                      </a:moveTo>
                      <a:lnTo>
                        <a:pt x="0" y="11"/>
                      </a:lnTo>
                      <a:lnTo>
                        <a:pt x="3" y="12"/>
                      </a:lnTo>
                      <a:lnTo>
                        <a:pt x="6" y="13"/>
                      </a:lnTo>
                      <a:lnTo>
                        <a:pt x="9" y="14"/>
                      </a:lnTo>
                      <a:lnTo>
                        <a:pt x="10" y="16"/>
                      </a:lnTo>
                      <a:lnTo>
                        <a:pt x="13" y="19"/>
                      </a:lnTo>
                      <a:lnTo>
                        <a:pt x="16" y="15"/>
                      </a:lnTo>
                      <a:lnTo>
                        <a:pt x="16" y="13"/>
                      </a:lnTo>
                      <a:lnTo>
                        <a:pt x="17" y="11"/>
                      </a:lnTo>
                      <a:lnTo>
                        <a:pt x="17" y="9"/>
                      </a:lnTo>
                      <a:lnTo>
                        <a:pt x="16" y="6"/>
                      </a:lnTo>
                      <a:lnTo>
                        <a:pt x="13" y="5"/>
                      </a:lnTo>
                      <a:lnTo>
                        <a:pt x="9" y="2"/>
                      </a:lnTo>
                      <a:lnTo>
                        <a:pt x="5" y="1"/>
                      </a:lnTo>
                      <a:lnTo>
                        <a:pt x="0"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24" name="Freeform 292"/>
                <p:cNvSpPr>
                  <a:spLocks/>
                </p:cNvSpPr>
                <p:nvPr/>
              </p:nvSpPr>
              <p:spPr bwMode="auto">
                <a:xfrm>
                  <a:off x="3502" y="3880"/>
                  <a:ext cx="32" cy="54"/>
                </a:xfrm>
                <a:custGeom>
                  <a:avLst/>
                  <a:gdLst>
                    <a:gd name="T0" fmla="*/ 6 w 32"/>
                    <a:gd name="T1" fmla="*/ 0 h 54"/>
                    <a:gd name="T2" fmla="*/ 12 w 32"/>
                    <a:gd name="T3" fmla="*/ 2 h 54"/>
                    <a:gd name="T4" fmla="*/ 17 w 32"/>
                    <a:gd name="T5" fmla="*/ 3 h 54"/>
                    <a:gd name="T6" fmla="*/ 23 w 32"/>
                    <a:gd name="T7" fmla="*/ 6 h 54"/>
                    <a:gd name="T8" fmla="*/ 27 w 32"/>
                    <a:gd name="T9" fmla="*/ 9 h 54"/>
                    <a:gd name="T10" fmla="*/ 29 w 32"/>
                    <a:gd name="T11" fmla="*/ 11 h 54"/>
                    <a:gd name="T12" fmla="*/ 31 w 32"/>
                    <a:gd name="T13" fmla="*/ 14 h 54"/>
                    <a:gd name="T14" fmla="*/ 31 w 32"/>
                    <a:gd name="T15" fmla="*/ 23 h 54"/>
                    <a:gd name="T16" fmla="*/ 31 w 32"/>
                    <a:gd name="T17" fmla="*/ 31 h 54"/>
                    <a:gd name="T18" fmla="*/ 30 w 32"/>
                    <a:gd name="T19" fmla="*/ 35 h 54"/>
                    <a:gd name="T20" fmla="*/ 29 w 32"/>
                    <a:gd name="T21" fmla="*/ 37 h 54"/>
                    <a:gd name="T22" fmla="*/ 27 w 32"/>
                    <a:gd name="T23" fmla="*/ 40 h 54"/>
                    <a:gd name="T24" fmla="*/ 24 w 32"/>
                    <a:gd name="T25" fmla="*/ 43 h 54"/>
                    <a:gd name="T26" fmla="*/ 21 w 32"/>
                    <a:gd name="T27" fmla="*/ 45 h 54"/>
                    <a:gd name="T28" fmla="*/ 16 w 32"/>
                    <a:gd name="T29" fmla="*/ 48 h 54"/>
                    <a:gd name="T30" fmla="*/ 10 w 32"/>
                    <a:gd name="T31" fmla="*/ 50 h 54"/>
                    <a:gd name="T32" fmla="*/ 4 w 32"/>
                    <a:gd name="T33" fmla="*/ 52 h 54"/>
                    <a:gd name="T34" fmla="*/ 0 w 32"/>
                    <a:gd name="T35" fmla="*/ 53 h 54"/>
                    <a:gd name="T36" fmla="*/ 0 w 32"/>
                    <a:gd name="T37" fmla="*/ 34 h 54"/>
                    <a:gd name="T38" fmla="*/ 6 w 32"/>
                    <a:gd name="T39" fmla="*/ 32 h 54"/>
                    <a:gd name="T40" fmla="*/ 11 w 32"/>
                    <a:gd name="T41" fmla="*/ 30 h 54"/>
                    <a:gd name="T42" fmla="*/ 14 w 32"/>
                    <a:gd name="T43" fmla="*/ 29 h 54"/>
                    <a:gd name="T44" fmla="*/ 17 w 32"/>
                    <a:gd name="T45" fmla="*/ 27 h 54"/>
                    <a:gd name="T46" fmla="*/ 21 w 32"/>
                    <a:gd name="T47" fmla="*/ 24 h 54"/>
                    <a:gd name="T48" fmla="*/ 23 w 32"/>
                    <a:gd name="T49" fmla="*/ 22 h 54"/>
                    <a:gd name="T50" fmla="*/ 25 w 32"/>
                    <a:gd name="T51" fmla="*/ 18 h 54"/>
                    <a:gd name="T52" fmla="*/ 26 w 32"/>
                    <a:gd name="T53" fmla="*/ 14 h 54"/>
                    <a:gd name="T54" fmla="*/ 25 w 32"/>
                    <a:gd name="T55" fmla="*/ 10 h 54"/>
                    <a:gd name="T56" fmla="*/ 23 w 32"/>
                    <a:gd name="T57" fmla="*/ 8 h 54"/>
                    <a:gd name="T58" fmla="*/ 17 w 32"/>
                    <a:gd name="T59" fmla="*/ 4 h 54"/>
                    <a:gd name="T60" fmla="*/ 11 w 32"/>
                    <a:gd name="T61" fmla="*/ 3 h 54"/>
                    <a:gd name="T62" fmla="*/ 6 w 32"/>
                    <a:gd name="T63" fmla="*/ 1 h 54"/>
                    <a:gd name="T64" fmla="*/ 6 w 32"/>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54">
                      <a:moveTo>
                        <a:pt x="6" y="0"/>
                      </a:moveTo>
                      <a:lnTo>
                        <a:pt x="12" y="2"/>
                      </a:lnTo>
                      <a:lnTo>
                        <a:pt x="17" y="3"/>
                      </a:lnTo>
                      <a:lnTo>
                        <a:pt x="23" y="6"/>
                      </a:lnTo>
                      <a:lnTo>
                        <a:pt x="27" y="9"/>
                      </a:lnTo>
                      <a:lnTo>
                        <a:pt x="29" y="11"/>
                      </a:lnTo>
                      <a:lnTo>
                        <a:pt x="31" y="14"/>
                      </a:lnTo>
                      <a:lnTo>
                        <a:pt x="31" y="23"/>
                      </a:lnTo>
                      <a:lnTo>
                        <a:pt x="31" y="31"/>
                      </a:lnTo>
                      <a:lnTo>
                        <a:pt x="30" y="35"/>
                      </a:lnTo>
                      <a:lnTo>
                        <a:pt x="29" y="37"/>
                      </a:lnTo>
                      <a:lnTo>
                        <a:pt x="27" y="40"/>
                      </a:lnTo>
                      <a:lnTo>
                        <a:pt x="24" y="43"/>
                      </a:lnTo>
                      <a:lnTo>
                        <a:pt x="21" y="45"/>
                      </a:lnTo>
                      <a:lnTo>
                        <a:pt x="16" y="48"/>
                      </a:lnTo>
                      <a:lnTo>
                        <a:pt x="10" y="50"/>
                      </a:lnTo>
                      <a:lnTo>
                        <a:pt x="4" y="52"/>
                      </a:lnTo>
                      <a:lnTo>
                        <a:pt x="0" y="53"/>
                      </a:lnTo>
                      <a:lnTo>
                        <a:pt x="0" y="34"/>
                      </a:lnTo>
                      <a:lnTo>
                        <a:pt x="6" y="32"/>
                      </a:lnTo>
                      <a:lnTo>
                        <a:pt x="11" y="30"/>
                      </a:lnTo>
                      <a:lnTo>
                        <a:pt x="14" y="29"/>
                      </a:lnTo>
                      <a:lnTo>
                        <a:pt x="17" y="27"/>
                      </a:lnTo>
                      <a:lnTo>
                        <a:pt x="21" y="24"/>
                      </a:lnTo>
                      <a:lnTo>
                        <a:pt x="23" y="22"/>
                      </a:lnTo>
                      <a:lnTo>
                        <a:pt x="25" y="18"/>
                      </a:lnTo>
                      <a:lnTo>
                        <a:pt x="26" y="14"/>
                      </a:lnTo>
                      <a:lnTo>
                        <a:pt x="25" y="10"/>
                      </a:lnTo>
                      <a:lnTo>
                        <a:pt x="23" y="8"/>
                      </a:lnTo>
                      <a:lnTo>
                        <a:pt x="17" y="4"/>
                      </a:lnTo>
                      <a:lnTo>
                        <a:pt x="11" y="3"/>
                      </a:lnTo>
                      <a:lnTo>
                        <a:pt x="6" y="1"/>
                      </a:lnTo>
                      <a:lnTo>
                        <a:pt x="6"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888" name="Group 293"/>
              <p:cNvGrpSpPr>
                <a:grpSpLocks/>
              </p:cNvGrpSpPr>
              <p:nvPr/>
            </p:nvGrpSpPr>
            <p:grpSpPr bwMode="auto">
              <a:xfrm>
                <a:off x="3488" y="3840"/>
                <a:ext cx="33" cy="53"/>
                <a:chOff x="3488" y="3840"/>
                <a:chExt cx="33" cy="53"/>
              </a:xfrm>
            </p:grpSpPr>
            <p:sp>
              <p:nvSpPr>
                <p:cNvPr id="146726" name="Freeform 294"/>
                <p:cNvSpPr>
                  <a:spLocks/>
                </p:cNvSpPr>
                <p:nvPr/>
              </p:nvSpPr>
              <p:spPr bwMode="auto">
                <a:xfrm>
                  <a:off x="3494" y="3873"/>
                  <a:ext cx="20" cy="20"/>
                </a:xfrm>
                <a:custGeom>
                  <a:avLst/>
                  <a:gdLst>
                    <a:gd name="T0" fmla="*/ 18 w 19"/>
                    <a:gd name="T1" fmla="*/ 19 h 20"/>
                    <a:gd name="T2" fmla="*/ 18 w 19"/>
                    <a:gd name="T3" fmla="*/ 8 h 20"/>
                    <a:gd name="T4" fmla="*/ 15 w 19"/>
                    <a:gd name="T5" fmla="*/ 6 h 20"/>
                    <a:gd name="T6" fmla="*/ 11 w 19"/>
                    <a:gd name="T7" fmla="*/ 6 h 20"/>
                    <a:gd name="T8" fmla="*/ 9 w 19"/>
                    <a:gd name="T9" fmla="*/ 4 h 20"/>
                    <a:gd name="T10" fmla="*/ 7 w 19"/>
                    <a:gd name="T11" fmla="*/ 3 h 20"/>
                    <a:gd name="T12" fmla="*/ 5 w 19"/>
                    <a:gd name="T13" fmla="*/ 0 h 20"/>
                    <a:gd name="T14" fmla="*/ 1 w 19"/>
                    <a:gd name="T15" fmla="*/ 4 h 20"/>
                    <a:gd name="T16" fmla="*/ 1 w 19"/>
                    <a:gd name="T17" fmla="*/ 6 h 20"/>
                    <a:gd name="T18" fmla="*/ 1 w 19"/>
                    <a:gd name="T19" fmla="*/ 8 h 20"/>
                    <a:gd name="T20" fmla="*/ 0 w 19"/>
                    <a:gd name="T21" fmla="*/ 10 h 20"/>
                    <a:gd name="T22" fmla="*/ 2 w 19"/>
                    <a:gd name="T23" fmla="*/ 13 h 20"/>
                    <a:gd name="T24" fmla="*/ 4 w 19"/>
                    <a:gd name="T25" fmla="*/ 14 h 20"/>
                    <a:gd name="T26" fmla="*/ 9 w 19"/>
                    <a:gd name="T27" fmla="*/ 16 h 20"/>
                    <a:gd name="T28" fmla="*/ 12 w 19"/>
                    <a:gd name="T29" fmla="*/ 18 h 20"/>
                    <a:gd name="T30" fmla="*/ 18 w 19"/>
                    <a:gd name="T3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0">
                      <a:moveTo>
                        <a:pt x="18" y="19"/>
                      </a:moveTo>
                      <a:lnTo>
                        <a:pt x="18" y="8"/>
                      </a:lnTo>
                      <a:lnTo>
                        <a:pt x="15" y="6"/>
                      </a:lnTo>
                      <a:lnTo>
                        <a:pt x="11" y="6"/>
                      </a:lnTo>
                      <a:lnTo>
                        <a:pt x="9" y="4"/>
                      </a:lnTo>
                      <a:lnTo>
                        <a:pt x="7" y="3"/>
                      </a:lnTo>
                      <a:lnTo>
                        <a:pt x="5" y="0"/>
                      </a:lnTo>
                      <a:lnTo>
                        <a:pt x="1" y="4"/>
                      </a:lnTo>
                      <a:lnTo>
                        <a:pt x="1" y="6"/>
                      </a:lnTo>
                      <a:lnTo>
                        <a:pt x="1" y="8"/>
                      </a:lnTo>
                      <a:lnTo>
                        <a:pt x="0" y="10"/>
                      </a:lnTo>
                      <a:lnTo>
                        <a:pt x="2" y="13"/>
                      </a:lnTo>
                      <a:lnTo>
                        <a:pt x="4" y="14"/>
                      </a:lnTo>
                      <a:lnTo>
                        <a:pt x="9" y="16"/>
                      </a:lnTo>
                      <a:lnTo>
                        <a:pt x="12" y="18"/>
                      </a:lnTo>
                      <a:lnTo>
                        <a:pt x="18" y="19"/>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27" name="Freeform 295"/>
                <p:cNvSpPr>
                  <a:spLocks/>
                </p:cNvSpPr>
                <p:nvPr/>
              </p:nvSpPr>
              <p:spPr bwMode="auto">
                <a:xfrm>
                  <a:off x="3488" y="3840"/>
                  <a:ext cx="34" cy="53"/>
                </a:xfrm>
                <a:custGeom>
                  <a:avLst/>
                  <a:gdLst>
                    <a:gd name="T0" fmla="*/ 26 w 33"/>
                    <a:gd name="T1" fmla="*/ 52 h 53"/>
                    <a:gd name="T2" fmla="*/ 20 w 33"/>
                    <a:gd name="T3" fmla="*/ 51 h 53"/>
                    <a:gd name="T4" fmla="*/ 14 w 33"/>
                    <a:gd name="T5" fmla="*/ 49 h 53"/>
                    <a:gd name="T6" fmla="*/ 8 w 33"/>
                    <a:gd name="T7" fmla="*/ 47 h 53"/>
                    <a:gd name="T8" fmla="*/ 5 w 33"/>
                    <a:gd name="T9" fmla="*/ 44 h 53"/>
                    <a:gd name="T10" fmla="*/ 2 w 33"/>
                    <a:gd name="T11" fmla="*/ 41 h 53"/>
                    <a:gd name="T12" fmla="*/ 0 w 33"/>
                    <a:gd name="T13" fmla="*/ 38 h 53"/>
                    <a:gd name="T14" fmla="*/ 0 w 33"/>
                    <a:gd name="T15" fmla="*/ 29 h 53"/>
                    <a:gd name="T16" fmla="*/ 0 w 33"/>
                    <a:gd name="T17" fmla="*/ 21 h 53"/>
                    <a:gd name="T18" fmla="*/ 1 w 33"/>
                    <a:gd name="T19" fmla="*/ 18 h 53"/>
                    <a:gd name="T20" fmla="*/ 2 w 33"/>
                    <a:gd name="T21" fmla="*/ 16 h 53"/>
                    <a:gd name="T22" fmla="*/ 5 w 33"/>
                    <a:gd name="T23" fmla="*/ 12 h 53"/>
                    <a:gd name="T24" fmla="*/ 8 w 33"/>
                    <a:gd name="T25" fmla="*/ 10 h 53"/>
                    <a:gd name="T26" fmla="*/ 11 w 33"/>
                    <a:gd name="T27" fmla="*/ 7 h 53"/>
                    <a:gd name="T28" fmla="*/ 16 w 33"/>
                    <a:gd name="T29" fmla="*/ 4 h 53"/>
                    <a:gd name="T30" fmla="*/ 22 w 33"/>
                    <a:gd name="T31" fmla="*/ 3 h 53"/>
                    <a:gd name="T32" fmla="*/ 28 w 33"/>
                    <a:gd name="T33" fmla="*/ 0 h 53"/>
                    <a:gd name="T34" fmla="*/ 32 w 33"/>
                    <a:gd name="T35" fmla="*/ 0 h 53"/>
                    <a:gd name="T36" fmla="*/ 32 w 33"/>
                    <a:gd name="T37" fmla="*/ 18 h 53"/>
                    <a:gd name="T38" fmla="*/ 26 w 33"/>
                    <a:gd name="T39" fmla="*/ 20 h 53"/>
                    <a:gd name="T40" fmla="*/ 21 w 33"/>
                    <a:gd name="T41" fmla="*/ 22 h 53"/>
                    <a:gd name="T42" fmla="*/ 17 w 33"/>
                    <a:gd name="T43" fmla="*/ 24 h 53"/>
                    <a:gd name="T44" fmla="*/ 14 w 33"/>
                    <a:gd name="T45" fmla="*/ 25 h 53"/>
                    <a:gd name="T46" fmla="*/ 10 w 33"/>
                    <a:gd name="T47" fmla="*/ 28 h 53"/>
                    <a:gd name="T48" fmla="*/ 8 w 33"/>
                    <a:gd name="T49" fmla="*/ 31 h 53"/>
                    <a:gd name="T50" fmla="*/ 6 w 33"/>
                    <a:gd name="T51" fmla="*/ 34 h 53"/>
                    <a:gd name="T52" fmla="*/ 6 w 33"/>
                    <a:gd name="T53" fmla="*/ 38 h 53"/>
                    <a:gd name="T54" fmla="*/ 6 w 33"/>
                    <a:gd name="T55" fmla="*/ 42 h 53"/>
                    <a:gd name="T56" fmla="*/ 9 w 33"/>
                    <a:gd name="T57" fmla="*/ 44 h 53"/>
                    <a:gd name="T58" fmla="*/ 14 w 33"/>
                    <a:gd name="T59" fmla="*/ 49 h 53"/>
                    <a:gd name="T60" fmla="*/ 21 w 33"/>
                    <a:gd name="T61" fmla="*/ 50 h 53"/>
                    <a:gd name="T62" fmla="*/ 26 w 33"/>
                    <a:gd name="T6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53">
                      <a:moveTo>
                        <a:pt x="26" y="52"/>
                      </a:moveTo>
                      <a:lnTo>
                        <a:pt x="20" y="51"/>
                      </a:lnTo>
                      <a:lnTo>
                        <a:pt x="14" y="49"/>
                      </a:lnTo>
                      <a:lnTo>
                        <a:pt x="8" y="47"/>
                      </a:lnTo>
                      <a:lnTo>
                        <a:pt x="5" y="44"/>
                      </a:lnTo>
                      <a:lnTo>
                        <a:pt x="2" y="41"/>
                      </a:lnTo>
                      <a:lnTo>
                        <a:pt x="0" y="38"/>
                      </a:lnTo>
                      <a:lnTo>
                        <a:pt x="0" y="29"/>
                      </a:lnTo>
                      <a:lnTo>
                        <a:pt x="0" y="21"/>
                      </a:lnTo>
                      <a:lnTo>
                        <a:pt x="1" y="18"/>
                      </a:lnTo>
                      <a:lnTo>
                        <a:pt x="2" y="16"/>
                      </a:lnTo>
                      <a:lnTo>
                        <a:pt x="5" y="12"/>
                      </a:lnTo>
                      <a:lnTo>
                        <a:pt x="8" y="10"/>
                      </a:lnTo>
                      <a:lnTo>
                        <a:pt x="11" y="7"/>
                      </a:lnTo>
                      <a:lnTo>
                        <a:pt x="16" y="4"/>
                      </a:lnTo>
                      <a:lnTo>
                        <a:pt x="22" y="3"/>
                      </a:lnTo>
                      <a:lnTo>
                        <a:pt x="28" y="0"/>
                      </a:lnTo>
                      <a:lnTo>
                        <a:pt x="32" y="0"/>
                      </a:lnTo>
                      <a:lnTo>
                        <a:pt x="32" y="18"/>
                      </a:lnTo>
                      <a:lnTo>
                        <a:pt x="26" y="20"/>
                      </a:lnTo>
                      <a:lnTo>
                        <a:pt x="21" y="22"/>
                      </a:lnTo>
                      <a:lnTo>
                        <a:pt x="17" y="24"/>
                      </a:lnTo>
                      <a:lnTo>
                        <a:pt x="14" y="25"/>
                      </a:lnTo>
                      <a:lnTo>
                        <a:pt x="10" y="28"/>
                      </a:lnTo>
                      <a:lnTo>
                        <a:pt x="8" y="31"/>
                      </a:lnTo>
                      <a:lnTo>
                        <a:pt x="6" y="34"/>
                      </a:lnTo>
                      <a:lnTo>
                        <a:pt x="6" y="38"/>
                      </a:lnTo>
                      <a:lnTo>
                        <a:pt x="6" y="42"/>
                      </a:lnTo>
                      <a:lnTo>
                        <a:pt x="9" y="44"/>
                      </a:lnTo>
                      <a:lnTo>
                        <a:pt x="14" y="49"/>
                      </a:lnTo>
                      <a:lnTo>
                        <a:pt x="21" y="50"/>
                      </a:lnTo>
                      <a:lnTo>
                        <a:pt x="26" y="52"/>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6641" name="Group 296"/>
            <p:cNvGrpSpPr>
              <a:grpSpLocks/>
            </p:cNvGrpSpPr>
            <p:nvPr/>
          </p:nvGrpSpPr>
          <p:grpSpPr bwMode="auto">
            <a:xfrm>
              <a:off x="1989" y="2920"/>
              <a:ext cx="1551" cy="1007"/>
              <a:chOff x="1989" y="2920"/>
              <a:chExt cx="1551" cy="1007"/>
            </a:xfrm>
          </p:grpSpPr>
          <p:grpSp>
            <p:nvGrpSpPr>
              <p:cNvPr id="26663" name="Group 297"/>
              <p:cNvGrpSpPr>
                <a:grpSpLocks/>
              </p:cNvGrpSpPr>
              <p:nvPr/>
            </p:nvGrpSpPr>
            <p:grpSpPr bwMode="auto">
              <a:xfrm>
                <a:off x="1989" y="2920"/>
                <a:ext cx="1551" cy="1007"/>
                <a:chOff x="1989" y="2920"/>
                <a:chExt cx="1551" cy="1007"/>
              </a:xfrm>
            </p:grpSpPr>
            <p:grpSp>
              <p:nvGrpSpPr>
                <p:cNvPr id="26667" name="Group 298"/>
                <p:cNvGrpSpPr>
                  <a:grpSpLocks/>
                </p:cNvGrpSpPr>
                <p:nvPr/>
              </p:nvGrpSpPr>
              <p:grpSpPr bwMode="auto">
                <a:xfrm>
                  <a:off x="1989" y="2936"/>
                  <a:ext cx="1551" cy="991"/>
                  <a:chOff x="1989" y="2936"/>
                  <a:chExt cx="1551" cy="991"/>
                </a:xfrm>
              </p:grpSpPr>
              <p:grpSp>
                <p:nvGrpSpPr>
                  <p:cNvPr id="26681" name="Group 299"/>
                  <p:cNvGrpSpPr>
                    <a:grpSpLocks/>
                  </p:cNvGrpSpPr>
                  <p:nvPr/>
                </p:nvGrpSpPr>
                <p:grpSpPr bwMode="auto">
                  <a:xfrm>
                    <a:off x="1989" y="2936"/>
                    <a:ext cx="1551" cy="991"/>
                    <a:chOff x="1989" y="2936"/>
                    <a:chExt cx="1551" cy="991"/>
                  </a:xfrm>
                </p:grpSpPr>
                <p:grpSp>
                  <p:nvGrpSpPr>
                    <p:cNvPr id="26683" name="Group 300"/>
                    <p:cNvGrpSpPr>
                      <a:grpSpLocks/>
                    </p:cNvGrpSpPr>
                    <p:nvPr/>
                  </p:nvGrpSpPr>
                  <p:grpSpPr bwMode="auto">
                    <a:xfrm>
                      <a:off x="1989" y="2936"/>
                      <a:ext cx="1551" cy="991"/>
                      <a:chOff x="1989" y="2936"/>
                      <a:chExt cx="1551" cy="991"/>
                    </a:xfrm>
                  </p:grpSpPr>
                  <p:grpSp>
                    <p:nvGrpSpPr>
                      <p:cNvPr id="26685" name="Group 301"/>
                      <p:cNvGrpSpPr>
                        <a:grpSpLocks/>
                      </p:cNvGrpSpPr>
                      <p:nvPr/>
                    </p:nvGrpSpPr>
                    <p:grpSpPr bwMode="auto">
                      <a:xfrm>
                        <a:off x="1989" y="2936"/>
                        <a:ext cx="1551" cy="991"/>
                        <a:chOff x="1989" y="2936"/>
                        <a:chExt cx="1551" cy="991"/>
                      </a:xfrm>
                    </p:grpSpPr>
                    <p:sp>
                      <p:nvSpPr>
                        <p:cNvPr id="146734" name="Freeform 302"/>
                        <p:cNvSpPr>
                          <a:spLocks/>
                        </p:cNvSpPr>
                        <p:nvPr/>
                      </p:nvSpPr>
                      <p:spPr bwMode="auto">
                        <a:xfrm>
                          <a:off x="1990" y="2990"/>
                          <a:ext cx="1515" cy="936"/>
                        </a:xfrm>
                        <a:custGeom>
                          <a:avLst/>
                          <a:gdLst>
                            <a:gd name="T0" fmla="*/ 1514 w 1515"/>
                            <a:gd name="T1" fmla="*/ 771 h 937"/>
                            <a:gd name="T2" fmla="*/ 1485 w 1515"/>
                            <a:gd name="T3" fmla="*/ 807 h 937"/>
                            <a:gd name="T4" fmla="*/ 371 w 1515"/>
                            <a:gd name="T5" fmla="*/ 936 h 937"/>
                            <a:gd name="T6" fmla="*/ 0 w 1515"/>
                            <a:gd name="T7" fmla="*/ 189 h 937"/>
                            <a:gd name="T8" fmla="*/ 22 w 1515"/>
                            <a:gd name="T9" fmla="*/ 0 h 937"/>
                            <a:gd name="T10" fmla="*/ 387 w 1515"/>
                            <a:gd name="T11" fmla="*/ 873 h 937"/>
                            <a:gd name="T12" fmla="*/ 1514 w 1515"/>
                            <a:gd name="T13" fmla="*/ 771 h 937"/>
                          </a:gdLst>
                          <a:ahLst/>
                          <a:cxnLst>
                            <a:cxn ang="0">
                              <a:pos x="T0" y="T1"/>
                            </a:cxn>
                            <a:cxn ang="0">
                              <a:pos x="T2" y="T3"/>
                            </a:cxn>
                            <a:cxn ang="0">
                              <a:pos x="T4" y="T5"/>
                            </a:cxn>
                            <a:cxn ang="0">
                              <a:pos x="T6" y="T7"/>
                            </a:cxn>
                            <a:cxn ang="0">
                              <a:pos x="T8" y="T9"/>
                            </a:cxn>
                            <a:cxn ang="0">
                              <a:pos x="T10" y="T11"/>
                            </a:cxn>
                            <a:cxn ang="0">
                              <a:pos x="T12" y="T13"/>
                            </a:cxn>
                          </a:cxnLst>
                          <a:rect l="0" t="0" r="r" b="b"/>
                          <a:pathLst>
                            <a:path w="1515" h="937">
                              <a:moveTo>
                                <a:pt x="1514" y="771"/>
                              </a:moveTo>
                              <a:lnTo>
                                <a:pt x="1485" y="807"/>
                              </a:lnTo>
                              <a:lnTo>
                                <a:pt x="371" y="936"/>
                              </a:lnTo>
                              <a:lnTo>
                                <a:pt x="0" y="189"/>
                              </a:lnTo>
                              <a:lnTo>
                                <a:pt x="22" y="0"/>
                              </a:lnTo>
                              <a:lnTo>
                                <a:pt x="387" y="873"/>
                              </a:lnTo>
                              <a:lnTo>
                                <a:pt x="1514" y="771"/>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35" name="Freeform 303"/>
                        <p:cNvSpPr>
                          <a:spLocks/>
                        </p:cNvSpPr>
                        <p:nvPr/>
                      </p:nvSpPr>
                      <p:spPr bwMode="auto">
                        <a:xfrm>
                          <a:off x="1989" y="2936"/>
                          <a:ext cx="408" cy="954"/>
                        </a:xfrm>
                        <a:custGeom>
                          <a:avLst/>
                          <a:gdLst>
                            <a:gd name="T0" fmla="*/ 20 w 408"/>
                            <a:gd name="T1" fmla="*/ 0 h 954"/>
                            <a:gd name="T2" fmla="*/ 0 w 408"/>
                            <a:gd name="T3" fmla="*/ 34 h 954"/>
                            <a:gd name="T4" fmla="*/ 388 w 408"/>
                            <a:gd name="T5" fmla="*/ 953 h 954"/>
                            <a:gd name="T6" fmla="*/ 407 w 408"/>
                            <a:gd name="T7" fmla="*/ 917 h 954"/>
                            <a:gd name="T8" fmla="*/ 20 w 408"/>
                            <a:gd name="T9" fmla="*/ 0 h 954"/>
                          </a:gdLst>
                          <a:ahLst/>
                          <a:cxnLst>
                            <a:cxn ang="0">
                              <a:pos x="T0" y="T1"/>
                            </a:cxn>
                            <a:cxn ang="0">
                              <a:pos x="T2" y="T3"/>
                            </a:cxn>
                            <a:cxn ang="0">
                              <a:pos x="T4" y="T5"/>
                            </a:cxn>
                            <a:cxn ang="0">
                              <a:pos x="T6" y="T7"/>
                            </a:cxn>
                            <a:cxn ang="0">
                              <a:pos x="T8" y="T9"/>
                            </a:cxn>
                          </a:cxnLst>
                          <a:rect l="0" t="0" r="r" b="b"/>
                          <a:pathLst>
                            <a:path w="408" h="954">
                              <a:moveTo>
                                <a:pt x="20" y="0"/>
                              </a:moveTo>
                              <a:lnTo>
                                <a:pt x="0" y="34"/>
                              </a:lnTo>
                              <a:lnTo>
                                <a:pt x="388" y="953"/>
                              </a:lnTo>
                              <a:lnTo>
                                <a:pt x="407" y="917"/>
                              </a:lnTo>
                              <a:lnTo>
                                <a:pt x="20"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36" name="Freeform 304"/>
                        <p:cNvSpPr>
                          <a:spLocks/>
                        </p:cNvSpPr>
                        <p:nvPr/>
                      </p:nvSpPr>
                      <p:spPr bwMode="auto">
                        <a:xfrm>
                          <a:off x="2009" y="2936"/>
                          <a:ext cx="1531" cy="917"/>
                        </a:xfrm>
                        <a:custGeom>
                          <a:avLst/>
                          <a:gdLst>
                            <a:gd name="T0" fmla="*/ 1530 w 1531"/>
                            <a:gd name="T1" fmla="*/ 798 h 918"/>
                            <a:gd name="T2" fmla="*/ 387 w 1531"/>
                            <a:gd name="T3" fmla="*/ 917 h 918"/>
                            <a:gd name="T4" fmla="*/ 0 w 1531"/>
                            <a:gd name="T5" fmla="*/ 0 h 918"/>
                            <a:gd name="T6" fmla="*/ 820 w 1531"/>
                            <a:gd name="T7" fmla="*/ 0 h 918"/>
                            <a:gd name="T8" fmla="*/ 843 w 1531"/>
                            <a:gd name="T9" fmla="*/ 25 h 918"/>
                            <a:gd name="T10" fmla="*/ 1100 w 1531"/>
                            <a:gd name="T11" fmla="*/ 24 h 918"/>
                            <a:gd name="T12" fmla="*/ 1530 w 1531"/>
                            <a:gd name="T13" fmla="*/ 798 h 918"/>
                          </a:gdLst>
                          <a:ahLst/>
                          <a:cxnLst>
                            <a:cxn ang="0">
                              <a:pos x="T0" y="T1"/>
                            </a:cxn>
                            <a:cxn ang="0">
                              <a:pos x="T2" y="T3"/>
                            </a:cxn>
                            <a:cxn ang="0">
                              <a:pos x="T4" y="T5"/>
                            </a:cxn>
                            <a:cxn ang="0">
                              <a:pos x="T6" y="T7"/>
                            </a:cxn>
                            <a:cxn ang="0">
                              <a:pos x="T8" y="T9"/>
                            </a:cxn>
                            <a:cxn ang="0">
                              <a:pos x="T10" y="T11"/>
                            </a:cxn>
                            <a:cxn ang="0">
                              <a:pos x="T12" y="T13"/>
                            </a:cxn>
                          </a:cxnLst>
                          <a:rect l="0" t="0" r="r" b="b"/>
                          <a:pathLst>
                            <a:path w="1531" h="918">
                              <a:moveTo>
                                <a:pt x="1530" y="798"/>
                              </a:moveTo>
                              <a:lnTo>
                                <a:pt x="387" y="917"/>
                              </a:lnTo>
                              <a:lnTo>
                                <a:pt x="0" y="0"/>
                              </a:lnTo>
                              <a:lnTo>
                                <a:pt x="820" y="0"/>
                              </a:lnTo>
                              <a:lnTo>
                                <a:pt x="843" y="25"/>
                              </a:lnTo>
                              <a:lnTo>
                                <a:pt x="1100" y="24"/>
                              </a:lnTo>
                              <a:lnTo>
                                <a:pt x="1530" y="798"/>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37" name="Freeform 305"/>
                        <p:cNvSpPr>
                          <a:spLocks/>
                        </p:cNvSpPr>
                        <p:nvPr/>
                      </p:nvSpPr>
                      <p:spPr bwMode="auto">
                        <a:xfrm>
                          <a:off x="2376" y="3734"/>
                          <a:ext cx="1164" cy="158"/>
                        </a:xfrm>
                        <a:custGeom>
                          <a:avLst/>
                          <a:gdLst>
                            <a:gd name="T0" fmla="*/ 1163 w 1164"/>
                            <a:gd name="T1" fmla="*/ 0 h 158"/>
                            <a:gd name="T2" fmla="*/ 1148 w 1164"/>
                            <a:gd name="T3" fmla="*/ 34 h 158"/>
                            <a:gd name="T4" fmla="*/ 0 w 1164"/>
                            <a:gd name="T5" fmla="*/ 157 h 158"/>
                            <a:gd name="T6" fmla="*/ 22 w 1164"/>
                            <a:gd name="T7" fmla="*/ 117 h 158"/>
                            <a:gd name="T8" fmla="*/ 1163 w 1164"/>
                            <a:gd name="T9" fmla="*/ 0 h 158"/>
                          </a:gdLst>
                          <a:ahLst/>
                          <a:cxnLst>
                            <a:cxn ang="0">
                              <a:pos x="T0" y="T1"/>
                            </a:cxn>
                            <a:cxn ang="0">
                              <a:pos x="T2" y="T3"/>
                            </a:cxn>
                            <a:cxn ang="0">
                              <a:pos x="T4" y="T5"/>
                            </a:cxn>
                            <a:cxn ang="0">
                              <a:pos x="T6" y="T7"/>
                            </a:cxn>
                            <a:cxn ang="0">
                              <a:pos x="T8" y="T9"/>
                            </a:cxn>
                          </a:cxnLst>
                          <a:rect l="0" t="0" r="r" b="b"/>
                          <a:pathLst>
                            <a:path w="1164" h="158">
                              <a:moveTo>
                                <a:pt x="1163" y="0"/>
                              </a:moveTo>
                              <a:lnTo>
                                <a:pt x="1148" y="34"/>
                              </a:lnTo>
                              <a:lnTo>
                                <a:pt x="0" y="157"/>
                              </a:lnTo>
                              <a:lnTo>
                                <a:pt x="22" y="117"/>
                              </a:lnTo>
                              <a:lnTo>
                                <a:pt x="1163" y="0"/>
                              </a:lnTo>
                            </a:path>
                          </a:pathLst>
                        </a:custGeom>
                        <a:solidFill>
                          <a:srgbClr val="9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nvGrpSpPr>
                        <p:cNvPr id="26873" name="Group 306"/>
                        <p:cNvGrpSpPr>
                          <a:grpSpLocks/>
                        </p:cNvGrpSpPr>
                        <p:nvPr/>
                      </p:nvGrpSpPr>
                      <p:grpSpPr bwMode="auto">
                        <a:xfrm>
                          <a:off x="2081" y="2957"/>
                          <a:ext cx="1130" cy="845"/>
                          <a:chOff x="2081" y="2957"/>
                          <a:chExt cx="1130" cy="845"/>
                        </a:xfrm>
                      </p:grpSpPr>
                      <p:sp>
                        <p:nvSpPr>
                          <p:cNvPr id="146739" name="Freeform 307"/>
                          <p:cNvSpPr>
                            <a:spLocks/>
                          </p:cNvSpPr>
                          <p:nvPr/>
                        </p:nvSpPr>
                        <p:spPr bwMode="auto">
                          <a:xfrm>
                            <a:off x="2081" y="2958"/>
                            <a:ext cx="813" cy="166"/>
                          </a:xfrm>
                          <a:custGeom>
                            <a:avLst/>
                            <a:gdLst>
                              <a:gd name="T0" fmla="*/ 743 w 813"/>
                              <a:gd name="T1" fmla="*/ 0 h 166"/>
                              <a:gd name="T2" fmla="*/ 0 w 813"/>
                              <a:gd name="T3" fmla="*/ 0 h 166"/>
                              <a:gd name="T4" fmla="*/ 75 w 813"/>
                              <a:gd name="T5" fmla="*/ 165 h 166"/>
                              <a:gd name="T6" fmla="*/ 812 w 813"/>
                              <a:gd name="T7" fmla="*/ 150 h 166"/>
                              <a:gd name="T8" fmla="*/ 743 w 813"/>
                              <a:gd name="T9" fmla="*/ 0 h 166"/>
                            </a:gdLst>
                            <a:ahLst/>
                            <a:cxnLst>
                              <a:cxn ang="0">
                                <a:pos x="T0" y="T1"/>
                              </a:cxn>
                              <a:cxn ang="0">
                                <a:pos x="T2" y="T3"/>
                              </a:cxn>
                              <a:cxn ang="0">
                                <a:pos x="T4" y="T5"/>
                              </a:cxn>
                              <a:cxn ang="0">
                                <a:pos x="T6" y="T7"/>
                              </a:cxn>
                              <a:cxn ang="0">
                                <a:pos x="T8" y="T9"/>
                              </a:cxn>
                            </a:cxnLst>
                            <a:rect l="0" t="0" r="r" b="b"/>
                            <a:pathLst>
                              <a:path w="813" h="166">
                                <a:moveTo>
                                  <a:pt x="743" y="0"/>
                                </a:moveTo>
                                <a:lnTo>
                                  <a:pt x="0" y="0"/>
                                </a:lnTo>
                                <a:lnTo>
                                  <a:pt x="75" y="165"/>
                                </a:lnTo>
                                <a:lnTo>
                                  <a:pt x="812" y="150"/>
                                </a:lnTo>
                                <a:lnTo>
                                  <a:pt x="743"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nvGrpSpPr>
                          <p:cNvPr id="26878" name="Group 308"/>
                          <p:cNvGrpSpPr>
                            <a:grpSpLocks/>
                          </p:cNvGrpSpPr>
                          <p:nvPr/>
                        </p:nvGrpSpPr>
                        <p:grpSpPr bwMode="auto">
                          <a:xfrm>
                            <a:off x="2207" y="2989"/>
                            <a:ext cx="576" cy="77"/>
                            <a:chOff x="2207" y="2989"/>
                            <a:chExt cx="576" cy="77"/>
                          </a:xfrm>
                        </p:grpSpPr>
                        <p:sp>
                          <p:nvSpPr>
                            <p:cNvPr id="146741" name="Freeform 309"/>
                            <p:cNvSpPr>
                              <a:spLocks/>
                            </p:cNvSpPr>
                            <p:nvPr/>
                          </p:nvSpPr>
                          <p:spPr bwMode="auto">
                            <a:xfrm>
                              <a:off x="2206" y="2989"/>
                              <a:ext cx="542" cy="21"/>
                            </a:xfrm>
                            <a:custGeom>
                              <a:avLst/>
                              <a:gdLst>
                                <a:gd name="T0" fmla="*/ 540 w 541"/>
                                <a:gd name="T1" fmla="*/ 0 h 21"/>
                                <a:gd name="T2" fmla="*/ 521 w 541"/>
                                <a:gd name="T3" fmla="*/ 19 h 21"/>
                                <a:gd name="T4" fmla="*/ 10 w 541"/>
                                <a:gd name="T5" fmla="*/ 20 h 21"/>
                                <a:gd name="T6" fmla="*/ 0 w 541"/>
                                <a:gd name="T7" fmla="*/ 0 h 21"/>
                                <a:gd name="T8" fmla="*/ 540 w 541"/>
                                <a:gd name="T9" fmla="*/ 0 h 21"/>
                              </a:gdLst>
                              <a:ahLst/>
                              <a:cxnLst>
                                <a:cxn ang="0">
                                  <a:pos x="T0" y="T1"/>
                                </a:cxn>
                                <a:cxn ang="0">
                                  <a:pos x="T2" y="T3"/>
                                </a:cxn>
                                <a:cxn ang="0">
                                  <a:pos x="T4" y="T5"/>
                                </a:cxn>
                                <a:cxn ang="0">
                                  <a:pos x="T6" y="T7"/>
                                </a:cxn>
                                <a:cxn ang="0">
                                  <a:pos x="T8" y="T9"/>
                                </a:cxn>
                              </a:cxnLst>
                              <a:rect l="0" t="0" r="r" b="b"/>
                              <a:pathLst>
                                <a:path w="541" h="21">
                                  <a:moveTo>
                                    <a:pt x="540" y="0"/>
                                  </a:moveTo>
                                  <a:lnTo>
                                    <a:pt x="521" y="19"/>
                                  </a:lnTo>
                                  <a:lnTo>
                                    <a:pt x="10" y="20"/>
                                  </a:lnTo>
                                  <a:lnTo>
                                    <a:pt x="0" y="0"/>
                                  </a:lnTo>
                                  <a:lnTo>
                                    <a:pt x="540"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42" name="Freeform 310"/>
                            <p:cNvSpPr>
                              <a:spLocks/>
                            </p:cNvSpPr>
                            <p:nvPr/>
                          </p:nvSpPr>
                          <p:spPr bwMode="auto">
                            <a:xfrm>
                              <a:off x="2728" y="2989"/>
                              <a:ext cx="54" cy="74"/>
                            </a:xfrm>
                            <a:custGeom>
                              <a:avLst/>
                              <a:gdLst>
                                <a:gd name="T0" fmla="*/ 19 w 54"/>
                                <a:gd name="T1" fmla="*/ 0 h 74"/>
                                <a:gd name="T2" fmla="*/ 53 w 54"/>
                                <a:gd name="T3" fmla="*/ 73 h 74"/>
                                <a:gd name="T4" fmla="*/ 15 w 54"/>
                                <a:gd name="T5" fmla="*/ 54 h 74"/>
                                <a:gd name="T6" fmla="*/ 0 w 54"/>
                                <a:gd name="T7" fmla="*/ 20 h 74"/>
                                <a:gd name="T8" fmla="*/ 19 w 54"/>
                                <a:gd name="T9" fmla="*/ 0 h 74"/>
                              </a:gdLst>
                              <a:ahLst/>
                              <a:cxnLst>
                                <a:cxn ang="0">
                                  <a:pos x="T0" y="T1"/>
                                </a:cxn>
                                <a:cxn ang="0">
                                  <a:pos x="T2" y="T3"/>
                                </a:cxn>
                                <a:cxn ang="0">
                                  <a:pos x="T4" y="T5"/>
                                </a:cxn>
                                <a:cxn ang="0">
                                  <a:pos x="T6" y="T7"/>
                                </a:cxn>
                                <a:cxn ang="0">
                                  <a:pos x="T8" y="T9"/>
                                </a:cxn>
                              </a:cxnLst>
                              <a:rect l="0" t="0" r="r" b="b"/>
                              <a:pathLst>
                                <a:path w="54" h="74">
                                  <a:moveTo>
                                    <a:pt x="19" y="0"/>
                                  </a:moveTo>
                                  <a:lnTo>
                                    <a:pt x="53" y="73"/>
                                  </a:lnTo>
                                  <a:lnTo>
                                    <a:pt x="15" y="54"/>
                                  </a:lnTo>
                                  <a:lnTo>
                                    <a:pt x="0" y="20"/>
                                  </a:lnTo>
                                  <a:lnTo>
                                    <a:pt x="19" y="0"/>
                                  </a:lnTo>
                                </a:path>
                              </a:pathLst>
                            </a:custGeom>
                            <a:solidFill>
                              <a:srgbClr val="9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43" name="Freeform 311"/>
                            <p:cNvSpPr>
                              <a:spLocks/>
                            </p:cNvSpPr>
                            <p:nvPr/>
                          </p:nvSpPr>
                          <p:spPr bwMode="auto">
                            <a:xfrm>
                              <a:off x="2234" y="3043"/>
                              <a:ext cx="549" cy="23"/>
                            </a:xfrm>
                            <a:custGeom>
                              <a:avLst/>
                              <a:gdLst>
                                <a:gd name="T0" fmla="*/ 547 w 548"/>
                                <a:gd name="T1" fmla="*/ 19 h 23"/>
                                <a:gd name="T2" fmla="*/ 507 w 548"/>
                                <a:gd name="T3" fmla="*/ 0 h 23"/>
                                <a:gd name="T4" fmla="*/ 0 w 548"/>
                                <a:gd name="T5" fmla="*/ 0 h 23"/>
                                <a:gd name="T6" fmla="*/ 10 w 548"/>
                                <a:gd name="T7" fmla="*/ 22 h 23"/>
                                <a:gd name="T8" fmla="*/ 547 w 548"/>
                                <a:gd name="T9" fmla="*/ 19 h 23"/>
                              </a:gdLst>
                              <a:ahLst/>
                              <a:cxnLst>
                                <a:cxn ang="0">
                                  <a:pos x="T0" y="T1"/>
                                </a:cxn>
                                <a:cxn ang="0">
                                  <a:pos x="T2" y="T3"/>
                                </a:cxn>
                                <a:cxn ang="0">
                                  <a:pos x="T4" y="T5"/>
                                </a:cxn>
                                <a:cxn ang="0">
                                  <a:pos x="T6" y="T7"/>
                                </a:cxn>
                                <a:cxn ang="0">
                                  <a:pos x="T8" y="T9"/>
                                </a:cxn>
                              </a:cxnLst>
                              <a:rect l="0" t="0" r="r" b="b"/>
                              <a:pathLst>
                                <a:path w="548" h="23">
                                  <a:moveTo>
                                    <a:pt x="547" y="19"/>
                                  </a:moveTo>
                                  <a:lnTo>
                                    <a:pt x="507" y="0"/>
                                  </a:lnTo>
                                  <a:lnTo>
                                    <a:pt x="0" y="0"/>
                                  </a:lnTo>
                                  <a:lnTo>
                                    <a:pt x="10" y="22"/>
                                  </a:lnTo>
                                  <a:lnTo>
                                    <a:pt x="547" y="1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44" name="Freeform 312"/>
                            <p:cNvSpPr>
                              <a:spLocks/>
                            </p:cNvSpPr>
                            <p:nvPr/>
                          </p:nvSpPr>
                          <p:spPr bwMode="auto">
                            <a:xfrm>
                              <a:off x="2216" y="3010"/>
                              <a:ext cx="528" cy="35"/>
                            </a:xfrm>
                            <a:custGeom>
                              <a:avLst/>
                              <a:gdLst>
                                <a:gd name="T0" fmla="*/ 0 w 527"/>
                                <a:gd name="T1" fmla="*/ 0 h 35"/>
                                <a:gd name="T2" fmla="*/ 511 w 527"/>
                                <a:gd name="T3" fmla="*/ 0 h 35"/>
                                <a:gd name="T4" fmla="*/ 526 w 527"/>
                                <a:gd name="T5" fmla="*/ 34 h 35"/>
                                <a:gd name="T6" fmla="*/ 18 w 527"/>
                                <a:gd name="T7" fmla="*/ 34 h 35"/>
                                <a:gd name="T8" fmla="*/ 0 w 527"/>
                                <a:gd name="T9" fmla="*/ 0 h 35"/>
                              </a:gdLst>
                              <a:ahLst/>
                              <a:cxnLst>
                                <a:cxn ang="0">
                                  <a:pos x="T0" y="T1"/>
                                </a:cxn>
                                <a:cxn ang="0">
                                  <a:pos x="T2" y="T3"/>
                                </a:cxn>
                                <a:cxn ang="0">
                                  <a:pos x="T4" y="T5"/>
                                </a:cxn>
                                <a:cxn ang="0">
                                  <a:pos x="T6" y="T7"/>
                                </a:cxn>
                                <a:cxn ang="0">
                                  <a:pos x="T8" y="T9"/>
                                </a:cxn>
                              </a:cxnLst>
                              <a:rect l="0" t="0" r="r" b="b"/>
                              <a:pathLst>
                                <a:path w="527" h="35">
                                  <a:moveTo>
                                    <a:pt x="0" y="0"/>
                                  </a:moveTo>
                                  <a:lnTo>
                                    <a:pt x="511" y="0"/>
                                  </a:lnTo>
                                  <a:lnTo>
                                    <a:pt x="526" y="34"/>
                                  </a:lnTo>
                                  <a:lnTo>
                                    <a:pt x="18" y="34"/>
                                  </a:lnTo>
                                  <a:lnTo>
                                    <a:pt x="0" y="0"/>
                                  </a:lnTo>
                                </a:path>
                              </a:pathLst>
                            </a:custGeom>
                            <a:solidFill>
                              <a:srgbClr val="DFD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745" name="Freeform 313"/>
                          <p:cNvSpPr>
                            <a:spLocks/>
                          </p:cNvSpPr>
                          <p:nvPr/>
                        </p:nvSpPr>
                        <p:spPr bwMode="auto">
                          <a:xfrm>
                            <a:off x="2161" y="3149"/>
                            <a:ext cx="1050" cy="653"/>
                          </a:xfrm>
                          <a:custGeom>
                            <a:avLst/>
                            <a:gdLst>
                              <a:gd name="T0" fmla="*/ 744 w 1050"/>
                              <a:gd name="T1" fmla="*/ 0 h 654"/>
                              <a:gd name="T2" fmla="*/ 0 w 1050"/>
                              <a:gd name="T3" fmla="*/ 23 h 654"/>
                              <a:gd name="T4" fmla="*/ 279 w 1050"/>
                              <a:gd name="T5" fmla="*/ 653 h 654"/>
                              <a:gd name="T6" fmla="*/ 1049 w 1050"/>
                              <a:gd name="T7" fmla="*/ 583 h 654"/>
                              <a:gd name="T8" fmla="*/ 744 w 1050"/>
                              <a:gd name="T9" fmla="*/ 0 h 654"/>
                            </a:gdLst>
                            <a:ahLst/>
                            <a:cxnLst>
                              <a:cxn ang="0">
                                <a:pos x="T0" y="T1"/>
                              </a:cxn>
                              <a:cxn ang="0">
                                <a:pos x="T2" y="T3"/>
                              </a:cxn>
                              <a:cxn ang="0">
                                <a:pos x="T4" y="T5"/>
                              </a:cxn>
                              <a:cxn ang="0">
                                <a:pos x="T6" y="T7"/>
                              </a:cxn>
                              <a:cxn ang="0">
                                <a:pos x="T8" y="T9"/>
                              </a:cxn>
                            </a:cxnLst>
                            <a:rect l="0" t="0" r="r" b="b"/>
                            <a:pathLst>
                              <a:path w="1050" h="654">
                                <a:moveTo>
                                  <a:pt x="744" y="0"/>
                                </a:moveTo>
                                <a:lnTo>
                                  <a:pt x="0" y="23"/>
                                </a:lnTo>
                                <a:lnTo>
                                  <a:pt x="279" y="653"/>
                                </a:lnTo>
                                <a:lnTo>
                                  <a:pt x="1049" y="583"/>
                                </a:lnTo>
                                <a:lnTo>
                                  <a:pt x="744"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874" name="Group 314"/>
                        <p:cNvGrpSpPr>
                          <a:grpSpLocks/>
                        </p:cNvGrpSpPr>
                        <p:nvPr/>
                      </p:nvGrpSpPr>
                      <p:grpSpPr bwMode="auto">
                        <a:xfrm>
                          <a:off x="2852" y="2959"/>
                          <a:ext cx="360" cy="773"/>
                          <a:chOff x="2852" y="2959"/>
                          <a:chExt cx="360" cy="773"/>
                        </a:xfrm>
                      </p:grpSpPr>
                      <p:sp>
                        <p:nvSpPr>
                          <p:cNvPr id="146747" name="Freeform 315"/>
                          <p:cNvSpPr>
                            <a:spLocks/>
                          </p:cNvSpPr>
                          <p:nvPr/>
                        </p:nvSpPr>
                        <p:spPr bwMode="auto">
                          <a:xfrm>
                            <a:off x="2905" y="3119"/>
                            <a:ext cx="306" cy="613"/>
                          </a:xfrm>
                          <a:custGeom>
                            <a:avLst/>
                            <a:gdLst>
                              <a:gd name="T0" fmla="*/ 24 w 307"/>
                              <a:gd name="T1" fmla="*/ 0 h 614"/>
                              <a:gd name="T2" fmla="*/ 0 w 307"/>
                              <a:gd name="T3" fmla="*/ 29 h 614"/>
                              <a:gd name="T4" fmla="*/ 306 w 307"/>
                              <a:gd name="T5" fmla="*/ 613 h 614"/>
                              <a:gd name="T6" fmla="*/ 24 w 307"/>
                              <a:gd name="T7" fmla="*/ 0 h 614"/>
                            </a:gdLst>
                            <a:ahLst/>
                            <a:cxnLst>
                              <a:cxn ang="0">
                                <a:pos x="T0" y="T1"/>
                              </a:cxn>
                              <a:cxn ang="0">
                                <a:pos x="T2" y="T3"/>
                              </a:cxn>
                              <a:cxn ang="0">
                                <a:pos x="T4" y="T5"/>
                              </a:cxn>
                              <a:cxn ang="0">
                                <a:pos x="T6" y="T7"/>
                              </a:cxn>
                            </a:cxnLst>
                            <a:rect l="0" t="0" r="r" b="b"/>
                            <a:pathLst>
                              <a:path w="307" h="614">
                                <a:moveTo>
                                  <a:pt x="24" y="0"/>
                                </a:moveTo>
                                <a:lnTo>
                                  <a:pt x="0" y="29"/>
                                </a:lnTo>
                                <a:lnTo>
                                  <a:pt x="306" y="613"/>
                                </a:lnTo>
                                <a:lnTo>
                                  <a:pt x="24"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48" name="Freeform 316"/>
                          <p:cNvSpPr>
                            <a:spLocks/>
                          </p:cNvSpPr>
                          <p:nvPr/>
                        </p:nvSpPr>
                        <p:spPr bwMode="auto">
                          <a:xfrm>
                            <a:off x="2852" y="2960"/>
                            <a:ext cx="78" cy="160"/>
                          </a:xfrm>
                          <a:custGeom>
                            <a:avLst/>
                            <a:gdLst>
                              <a:gd name="T0" fmla="*/ 0 w 78"/>
                              <a:gd name="T1" fmla="*/ 0 h 160"/>
                              <a:gd name="T2" fmla="*/ 77 w 78"/>
                              <a:gd name="T3" fmla="*/ 159 h 160"/>
                            </a:gdLst>
                            <a:ahLst/>
                            <a:cxnLst>
                              <a:cxn ang="0">
                                <a:pos x="T0" y="T1"/>
                              </a:cxn>
                              <a:cxn ang="0">
                                <a:pos x="T2" y="T3"/>
                              </a:cxn>
                            </a:cxnLst>
                            <a:rect l="0" t="0" r="r" b="b"/>
                            <a:pathLst>
                              <a:path w="78" h="160">
                                <a:moveTo>
                                  <a:pt x="0" y="0"/>
                                </a:moveTo>
                                <a:lnTo>
                                  <a:pt x="77" y="15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6686" name="Group 317"/>
                      <p:cNvGrpSpPr>
                        <a:grpSpLocks/>
                      </p:cNvGrpSpPr>
                      <p:nvPr/>
                    </p:nvGrpSpPr>
                    <p:grpSpPr bwMode="auto">
                      <a:xfrm>
                        <a:off x="2242" y="3214"/>
                        <a:ext cx="493" cy="514"/>
                        <a:chOff x="2242" y="3214"/>
                        <a:chExt cx="493" cy="514"/>
                      </a:xfrm>
                    </p:grpSpPr>
                    <p:grpSp>
                      <p:nvGrpSpPr>
                        <p:cNvPr id="26739" name="Group 318"/>
                        <p:cNvGrpSpPr>
                          <a:grpSpLocks/>
                        </p:cNvGrpSpPr>
                        <p:nvPr/>
                      </p:nvGrpSpPr>
                      <p:grpSpPr bwMode="auto">
                        <a:xfrm>
                          <a:off x="2377" y="3214"/>
                          <a:ext cx="358" cy="504"/>
                          <a:chOff x="2377" y="3214"/>
                          <a:chExt cx="358" cy="504"/>
                        </a:xfrm>
                      </p:grpSpPr>
                      <p:grpSp>
                        <p:nvGrpSpPr>
                          <p:cNvPr id="26805" name="Group 319"/>
                          <p:cNvGrpSpPr>
                            <a:grpSpLocks/>
                          </p:cNvGrpSpPr>
                          <p:nvPr/>
                        </p:nvGrpSpPr>
                        <p:grpSpPr bwMode="auto">
                          <a:xfrm>
                            <a:off x="2377" y="3214"/>
                            <a:ext cx="156" cy="69"/>
                            <a:chOff x="2377" y="3214"/>
                            <a:chExt cx="156" cy="69"/>
                          </a:xfrm>
                        </p:grpSpPr>
                        <p:grpSp>
                          <p:nvGrpSpPr>
                            <p:cNvPr id="26862" name="Group 320"/>
                            <p:cNvGrpSpPr>
                              <a:grpSpLocks/>
                            </p:cNvGrpSpPr>
                            <p:nvPr/>
                          </p:nvGrpSpPr>
                          <p:grpSpPr bwMode="auto">
                            <a:xfrm>
                              <a:off x="2377" y="3214"/>
                              <a:ext cx="156" cy="69"/>
                              <a:chOff x="2377" y="3214"/>
                              <a:chExt cx="156" cy="69"/>
                            </a:xfrm>
                          </p:grpSpPr>
                          <p:sp>
                            <p:nvSpPr>
                              <p:cNvPr id="146753" name="Freeform 321"/>
                              <p:cNvSpPr>
                                <a:spLocks/>
                              </p:cNvSpPr>
                              <p:nvPr/>
                            </p:nvSpPr>
                            <p:spPr bwMode="auto">
                              <a:xfrm>
                                <a:off x="2385" y="3214"/>
                                <a:ext cx="148" cy="55"/>
                              </a:xfrm>
                              <a:custGeom>
                                <a:avLst/>
                                <a:gdLst>
                                  <a:gd name="T0" fmla="*/ 147 w 148"/>
                                  <a:gd name="T1" fmla="*/ 48 h 55"/>
                                  <a:gd name="T2" fmla="*/ 26 w 148"/>
                                  <a:gd name="T3" fmla="*/ 54 h 55"/>
                                  <a:gd name="T4" fmla="*/ 0 w 148"/>
                                  <a:gd name="T5" fmla="*/ 5 h 55"/>
                                  <a:gd name="T6" fmla="*/ 122 w 148"/>
                                  <a:gd name="T7" fmla="*/ 0 h 55"/>
                                  <a:gd name="T8" fmla="*/ 147 w 148"/>
                                  <a:gd name="T9" fmla="*/ 48 h 55"/>
                                </a:gdLst>
                                <a:ahLst/>
                                <a:cxnLst>
                                  <a:cxn ang="0">
                                    <a:pos x="T0" y="T1"/>
                                  </a:cxn>
                                  <a:cxn ang="0">
                                    <a:pos x="T2" y="T3"/>
                                  </a:cxn>
                                  <a:cxn ang="0">
                                    <a:pos x="T4" y="T5"/>
                                  </a:cxn>
                                  <a:cxn ang="0">
                                    <a:pos x="T6" y="T7"/>
                                  </a:cxn>
                                  <a:cxn ang="0">
                                    <a:pos x="T8" y="T9"/>
                                  </a:cxn>
                                </a:cxnLst>
                                <a:rect l="0" t="0" r="r" b="b"/>
                                <a:pathLst>
                                  <a:path w="148" h="55">
                                    <a:moveTo>
                                      <a:pt x="147" y="48"/>
                                    </a:moveTo>
                                    <a:lnTo>
                                      <a:pt x="26" y="54"/>
                                    </a:lnTo>
                                    <a:lnTo>
                                      <a:pt x="0" y="5"/>
                                    </a:lnTo>
                                    <a:lnTo>
                                      <a:pt x="122" y="0"/>
                                    </a:lnTo>
                                    <a:lnTo>
                                      <a:pt x="147"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54" name="Freeform 322"/>
                              <p:cNvSpPr>
                                <a:spLocks/>
                              </p:cNvSpPr>
                              <p:nvPr/>
                            </p:nvSpPr>
                            <p:spPr bwMode="auto">
                              <a:xfrm>
                                <a:off x="2402" y="3263"/>
                                <a:ext cx="130" cy="20"/>
                              </a:xfrm>
                              <a:custGeom>
                                <a:avLst/>
                                <a:gdLst>
                                  <a:gd name="T0" fmla="*/ 130 w 131"/>
                                  <a:gd name="T1" fmla="*/ 0 h 20"/>
                                  <a:gd name="T2" fmla="*/ 119 w 131"/>
                                  <a:gd name="T3" fmla="*/ 13 h 20"/>
                                  <a:gd name="T4" fmla="*/ 0 w 131"/>
                                  <a:gd name="T5" fmla="*/ 19 h 20"/>
                                  <a:gd name="T6" fmla="*/ 9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9"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55" name="Freeform 323"/>
                              <p:cNvSpPr>
                                <a:spLocks/>
                              </p:cNvSpPr>
                              <p:nvPr/>
                            </p:nvSpPr>
                            <p:spPr bwMode="auto">
                              <a:xfrm>
                                <a:off x="2377" y="3219"/>
                                <a:ext cx="35" cy="65"/>
                              </a:xfrm>
                              <a:custGeom>
                                <a:avLst/>
                                <a:gdLst>
                                  <a:gd name="T0" fmla="*/ 34 w 35"/>
                                  <a:gd name="T1" fmla="*/ 49 h 64"/>
                                  <a:gd name="T2" fmla="*/ 25 w 35"/>
                                  <a:gd name="T3" fmla="*/ 63 h 64"/>
                                  <a:gd name="T4" fmla="*/ 0 w 35"/>
                                  <a:gd name="T5" fmla="*/ 14 h 64"/>
                                  <a:gd name="T6" fmla="*/ 8 w 35"/>
                                  <a:gd name="T7" fmla="*/ 0 h 64"/>
                                  <a:gd name="T8" fmla="*/ 34 w 35"/>
                                  <a:gd name="T9" fmla="*/ 49 h 64"/>
                                </a:gdLst>
                                <a:ahLst/>
                                <a:cxnLst>
                                  <a:cxn ang="0">
                                    <a:pos x="T0" y="T1"/>
                                  </a:cxn>
                                  <a:cxn ang="0">
                                    <a:pos x="T2" y="T3"/>
                                  </a:cxn>
                                  <a:cxn ang="0">
                                    <a:pos x="T4" y="T5"/>
                                  </a:cxn>
                                  <a:cxn ang="0">
                                    <a:pos x="T6" y="T7"/>
                                  </a:cxn>
                                  <a:cxn ang="0">
                                    <a:pos x="T8" y="T9"/>
                                  </a:cxn>
                                </a:cxnLst>
                                <a:rect l="0" t="0" r="r" b="b"/>
                                <a:pathLst>
                                  <a:path w="35" h="64">
                                    <a:moveTo>
                                      <a:pt x="34" y="49"/>
                                    </a:moveTo>
                                    <a:lnTo>
                                      <a:pt x="25" y="63"/>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756" name="Freeform 324"/>
                            <p:cNvSpPr>
                              <a:spLocks/>
                            </p:cNvSpPr>
                            <p:nvPr/>
                          </p:nvSpPr>
                          <p:spPr bwMode="auto">
                            <a:xfrm>
                              <a:off x="2480" y="3215"/>
                              <a:ext cx="26" cy="49"/>
                            </a:xfrm>
                            <a:custGeom>
                              <a:avLst/>
                              <a:gdLst>
                                <a:gd name="T0" fmla="*/ 0 w 26"/>
                                <a:gd name="T1" fmla="*/ 0 h 49"/>
                                <a:gd name="T2" fmla="*/ 25 w 26"/>
                                <a:gd name="T3" fmla="*/ 48 h 49"/>
                              </a:gdLst>
                              <a:ahLst/>
                              <a:cxnLst>
                                <a:cxn ang="0">
                                  <a:pos x="T0" y="T1"/>
                                </a:cxn>
                                <a:cxn ang="0">
                                  <a:pos x="T2" y="T3"/>
                                </a:cxn>
                              </a:cxnLst>
                              <a:rect l="0" t="0" r="r" b="b"/>
                              <a:pathLst>
                                <a:path w="26" h="49">
                                  <a:moveTo>
                                    <a:pt x="0" y="0"/>
                                  </a:moveTo>
                                  <a:lnTo>
                                    <a:pt x="25"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57" name="Oval 325"/>
                            <p:cNvSpPr>
                              <a:spLocks noChangeArrowheads="1"/>
                            </p:cNvSpPr>
                            <p:nvPr/>
                          </p:nvSpPr>
                          <p:spPr bwMode="auto">
                            <a:xfrm>
                              <a:off x="2500" y="3227"/>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758" name="Oval 326"/>
                            <p:cNvSpPr>
                              <a:spLocks noChangeArrowheads="1"/>
                            </p:cNvSpPr>
                            <p:nvPr/>
                          </p:nvSpPr>
                          <p:spPr bwMode="auto">
                            <a:xfrm>
                              <a:off x="2510" y="3245"/>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6806" name="Group 327"/>
                          <p:cNvGrpSpPr>
                            <a:grpSpLocks/>
                          </p:cNvGrpSpPr>
                          <p:nvPr/>
                        </p:nvGrpSpPr>
                        <p:grpSpPr bwMode="auto">
                          <a:xfrm>
                            <a:off x="2405" y="3275"/>
                            <a:ext cx="156" cy="70"/>
                            <a:chOff x="2405" y="3275"/>
                            <a:chExt cx="156" cy="70"/>
                          </a:xfrm>
                        </p:grpSpPr>
                        <p:grpSp>
                          <p:nvGrpSpPr>
                            <p:cNvPr id="26855" name="Group 328"/>
                            <p:cNvGrpSpPr>
                              <a:grpSpLocks/>
                            </p:cNvGrpSpPr>
                            <p:nvPr/>
                          </p:nvGrpSpPr>
                          <p:grpSpPr bwMode="auto">
                            <a:xfrm>
                              <a:off x="2405" y="3275"/>
                              <a:ext cx="156" cy="70"/>
                              <a:chOff x="2405" y="3275"/>
                              <a:chExt cx="156" cy="70"/>
                            </a:xfrm>
                          </p:grpSpPr>
                          <p:sp>
                            <p:nvSpPr>
                              <p:cNvPr id="146761" name="Freeform 329"/>
                              <p:cNvSpPr>
                                <a:spLocks/>
                              </p:cNvSpPr>
                              <p:nvPr/>
                            </p:nvSpPr>
                            <p:spPr bwMode="auto">
                              <a:xfrm>
                                <a:off x="2414" y="3275"/>
                                <a:ext cx="147" cy="56"/>
                              </a:xfrm>
                              <a:custGeom>
                                <a:avLst/>
                                <a:gdLst>
                                  <a:gd name="T0" fmla="*/ 146 w 147"/>
                                  <a:gd name="T1" fmla="*/ 49 h 56"/>
                                  <a:gd name="T2" fmla="*/ 26 w 147"/>
                                  <a:gd name="T3" fmla="*/ 55 h 56"/>
                                  <a:gd name="T4" fmla="*/ 0 w 147"/>
                                  <a:gd name="T5" fmla="*/ 6 h 56"/>
                                  <a:gd name="T6" fmla="*/ 121 w 147"/>
                                  <a:gd name="T7" fmla="*/ 0 h 56"/>
                                  <a:gd name="T8" fmla="*/ 146 w 147"/>
                                  <a:gd name="T9" fmla="*/ 49 h 56"/>
                                </a:gdLst>
                                <a:ahLst/>
                                <a:cxnLst>
                                  <a:cxn ang="0">
                                    <a:pos x="T0" y="T1"/>
                                  </a:cxn>
                                  <a:cxn ang="0">
                                    <a:pos x="T2" y="T3"/>
                                  </a:cxn>
                                  <a:cxn ang="0">
                                    <a:pos x="T4" y="T5"/>
                                  </a:cxn>
                                  <a:cxn ang="0">
                                    <a:pos x="T6" y="T7"/>
                                  </a:cxn>
                                  <a:cxn ang="0">
                                    <a:pos x="T8" y="T9"/>
                                  </a:cxn>
                                </a:cxnLst>
                                <a:rect l="0" t="0" r="r" b="b"/>
                                <a:pathLst>
                                  <a:path w="147" h="56">
                                    <a:moveTo>
                                      <a:pt x="146" y="49"/>
                                    </a:moveTo>
                                    <a:lnTo>
                                      <a:pt x="26" y="55"/>
                                    </a:lnTo>
                                    <a:lnTo>
                                      <a:pt x="0" y="6"/>
                                    </a:lnTo>
                                    <a:lnTo>
                                      <a:pt x="121" y="0"/>
                                    </a:lnTo>
                                    <a:lnTo>
                                      <a:pt x="146"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62" name="Freeform 330"/>
                              <p:cNvSpPr>
                                <a:spLocks/>
                              </p:cNvSpPr>
                              <p:nvPr/>
                            </p:nvSpPr>
                            <p:spPr bwMode="auto">
                              <a:xfrm>
                                <a:off x="2430" y="3324"/>
                                <a:ext cx="130" cy="21"/>
                              </a:xfrm>
                              <a:custGeom>
                                <a:avLst/>
                                <a:gdLst>
                                  <a:gd name="T0" fmla="*/ 130 w 131"/>
                                  <a:gd name="T1" fmla="*/ 0 h 21"/>
                                  <a:gd name="T2" fmla="*/ 119 w 131"/>
                                  <a:gd name="T3" fmla="*/ 13 h 21"/>
                                  <a:gd name="T4" fmla="*/ 0 w 131"/>
                                  <a:gd name="T5" fmla="*/ 20 h 21"/>
                                  <a:gd name="T6" fmla="*/ 10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10"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63" name="Freeform 331"/>
                              <p:cNvSpPr>
                                <a:spLocks/>
                              </p:cNvSpPr>
                              <p:nvPr/>
                            </p:nvSpPr>
                            <p:spPr bwMode="auto">
                              <a:xfrm>
                                <a:off x="2405" y="3280"/>
                                <a:ext cx="36" cy="66"/>
                              </a:xfrm>
                              <a:custGeom>
                                <a:avLst/>
                                <a:gdLst>
                                  <a:gd name="T0" fmla="*/ 35 w 36"/>
                                  <a:gd name="T1" fmla="*/ 49 h 65"/>
                                  <a:gd name="T2" fmla="*/ 25 w 36"/>
                                  <a:gd name="T3" fmla="*/ 64 h 65"/>
                                  <a:gd name="T4" fmla="*/ 0 w 36"/>
                                  <a:gd name="T5" fmla="*/ 14 h 65"/>
                                  <a:gd name="T6" fmla="*/ 9 w 36"/>
                                  <a:gd name="T7" fmla="*/ 0 h 65"/>
                                  <a:gd name="T8" fmla="*/ 35 w 36"/>
                                  <a:gd name="T9" fmla="*/ 49 h 65"/>
                                </a:gdLst>
                                <a:ahLst/>
                                <a:cxnLst>
                                  <a:cxn ang="0">
                                    <a:pos x="T0" y="T1"/>
                                  </a:cxn>
                                  <a:cxn ang="0">
                                    <a:pos x="T2" y="T3"/>
                                  </a:cxn>
                                  <a:cxn ang="0">
                                    <a:pos x="T4" y="T5"/>
                                  </a:cxn>
                                  <a:cxn ang="0">
                                    <a:pos x="T6" y="T7"/>
                                  </a:cxn>
                                  <a:cxn ang="0">
                                    <a:pos x="T8" y="T9"/>
                                  </a:cxn>
                                </a:cxnLst>
                                <a:rect l="0" t="0" r="r" b="b"/>
                                <a:pathLst>
                                  <a:path w="36" h="65">
                                    <a:moveTo>
                                      <a:pt x="35" y="49"/>
                                    </a:moveTo>
                                    <a:lnTo>
                                      <a:pt x="25" y="64"/>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764" name="Freeform 332"/>
                            <p:cNvSpPr>
                              <a:spLocks/>
                            </p:cNvSpPr>
                            <p:nvPr/>
                          </p:nvSpPr>
                          <p:spPr bwMode="auto">
                            <a:xfrm>
                              <a:off x="2509" y="3277"/>
                              <a:ext cx="25" cy="48"/>
                            </a:xfrm>
                            <a:custGeom>
                              <a:avLst/>
                              <a:gdLst>
                                <a:gd name="T0" fmla="*/ 0 w 25"/>
                                <a:gd name="T1" fmla="*/ 0 h 48"/>
                                <a:gd name="T2" fmla="*/ 24 w 25"/>
                                <a:gd name="T3" fmla="*/ 47 h 48"/>
                              </a:gdLst>
                              <a:ahLst/>
                              <a:cxnLst>
                                <a:cxn ang="0">
                                  <a:pos x="T0" y="T1"/>
                                </a:cxn>
                                <a:cxn ang="0">
                                  <a:pos x="T2" y="T3"/>
                                </a:cxn>
                              </a:cxnLst>
                              <a:rect l="0" t="0" r="r" b="b"/>
                              <a:pathLst>
                                <a:path w="25" h="48">
                                  <a:moveTo>
                                    <a:pt x="0" y="0"/>
                                  </a:moveTo>
                                  <a:lnTo>
                                    <a:pt x="24"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65" name="Oval 333"/>
                            <p:cNvSpPr>
                              <a:spLocks noChangeArrowheads="1"/>
                            </p:cNvSpPr>
                            <p:nvPr/>
                          </p:nvSpPr>
                          <p:spPr bwMode="auto">
                            <a:xfrm>
                              <a:off x="2528" y="3288"/>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766" name="Oval 334"/>
                            <p:cNvSpPr>
                              <a:spLocks noChangeArrowheads="1"/>
                            </p:cNvSpPr>
                            <p:nvPr/>
                          </p:nvSpPr>
                          <p:spPr bwMode="auto">
                            <a:xfrm>
                              <a:off x="2539" y="3306"/>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6807" name="Group 335"/>
                          <p:cNvGrpSpPr>
                            <a:grpSpLocks/>
                          </p:cNvGrpSpPr>
                          <p:nvPr/>
                        </p:nvGrpSpPr>
                        <p:grpSpPr bwMode="auto">
                          <a:xfrm>
                            <a:off x="2435" y="3338"/>
                            <a:ext cx="156" cy="70"/>
                            <a:chOff x="2435" y="3338"/>
                            <a:chExt cx="156" cy="70"/>
                          </a:xfrm>
                        </p:grpSpPr>
                        <p:grpSp>
                          <p:nvGrpSpPr>
                            <p:cNvPr id="26848" name="Group 336"/>
                            <p:cNvGrpSpPr>
                              <a:grpSpLocks/>
                            </p:cNvGrpSpPr>
                            <p:nvPr/>
                          </p:nvGrpSpPr>
                          <p:grpSpPr bwMode="auto">
                            <a:xfrm>
                              <a:off x="2435" y="3338"/>
                              <a:ext cx="156" cy="70"/>
                              <a:chOff x="2435" y="3338"/>
                              <a:chExt cx="156" cy="70"/>
                            </a:xfrm>
                          </p:grpSpPr>
                          <p:sp>
                            <p:nvSpPr>
                              <p:cNvPr id="146769" name="Freeform 337"/>
                              <p:cNvSpPr>
                                <a:spLocks/>
                              </p:cNvSpPr>
                              <p:nvPr/>
                            </p:nvSpPr>
                            <p:spPr bwMode="auto">
                              <a:xfrm>
                                <a:off x="2444" y="3339"/>
                                <a:ext cx="147" cy="56"/>
                              </a:xfrm>
                              <a:custGeom>
                                <a:avLst/>
                                <a:gdLst>
                                  <a:gd name="T0" fmla="*/ 146 w 147"/>
                                  <a:gd name="T1" fmla="*/ 49 h 56"/>
                                  <a:gd name="T2" fmla="*/ 26 w 147"/>
                                  <a:gd name="T3" fmla="*/ 55 h 56"/>
                                  <a:gd name="T4" fmla="*/ 0 w 147"/>
                                  <a:gd name="T5" fmla="*/ 6 h 56"/>
                                  <a:gd name="T6" fmla="*/ 121 w 147"/>
                                  <a:gd name="T7" fmla="*/ 0 h 56"/>
                                  <a:gd name="T8" fmla="*/ 146 w 147"/>
                                  <a:gd name="T9" fmla="*/ 49 h 56"/>
                                </a:gdLst>
                                <a:ahLst/>
                                <a:cxnLst>
                                  <a:cxn ang="0">
                                    <a:pos x="T0" y="T1"/>
                                  </a:cxn>
                                  <a:cxn ang="0">
                                    <a:pos x="T2" y="T3"/>
                                  </a:cxn>
                                  <a:cxn ang="0">
                                    <a:pos x="T4" y="T5"/>
                                  </a:cxn>
                                  <a:cxn ang="0">
                                    <a:pos x="T6" y="T7"/>
                                  </a:cxn>
                                  <a:cxn ang="0">
                                    <a:pos x="T8" y="T9"/>
                                  </a:cxn>
                                </a:cxnLst>
                                <a:rect l="0" t="0" r="r" b="b"/>
                                <a:pathLst>
                                  <a:path w="147" h="56">
                                    <a:moveTo>
                                      <a:pt x="146" y="49"/>
                                    </a:moveTo>
                                    <a:lnTo>
                                      <a:pt x="26" y="55"/>
                                    </a:lnTo>
                                    <a:lnTo>
                                      <a:pt x="0" y="6"/>
                                    </a:lnTo>
                                    <a:lnTo>
                                      <a:pt x="121" y="0"/>
                                    </a:lnTo>
                                    <a:lnTo>
                                      <a:pt x="146"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70" name="Freeform 338"/>
                              <p:cNvSpPr>
                                <a:spLocks/>
                              </p:cNvSpPr>
                              <p:nvPr/>
                            </p:nvSpPr>
                            <p:spPr bwMode="auto">
                              <a:xfrm>
                                <a:off x="2460" y="3387"/>
                                <a:ext cx="130" cy="21"/>
                              </a:xfrm>
                              <a:custGeom>
                                <a:avLst/>
                                <a:gdLst>
                                  <a:gd name="T0" fmla="*/ 130 w 131"/>
                                  <a:gd name="T1" fmla="*/ 0 h 21"/>
                                  <a:gd name="T2" fmla="*/ 119 w 131"/>
                                  <a:gd name="T3" fmla="*/ 13 h 21"/>
                                  <a:gd name="T4" fmla="*/ 0 w 131"/>
                                  <a:gd name="T5" fmla="*/ 20 h 21"/>
                                  <a:gd name="T6" fmla="*/ 10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10"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71" name="Freeform 339"/>
                              <p:cNvSpPr>
                                <a:spLocks/>
                              </p:cNvSpPr>
                              <p:nvPr/>
                            </p:nvSpPr>
                            <p:spPr bwMode="auto">
                              <a:xfrm>
                                <a:off x="2435" y="3343"/>
                                <a:ext cx="36" cy="65"/>
                              </a:xfrm>
                              <a:custGeom>
                                <a:avLst/>
                                <a:gdLst>
                                  <a:gd name="T0" fmla="*/ 35 w 36"/>
                                  <a:gd name="T1" fmla="*/ 49 h 65"/>
                                  <a:gd name="T2" fmla="*/ 25 w 36"/>
                                  <a:gd name="T3" fmla="*/ 64 h 65"/>
                                  <a:gd name="T4" fmla="*/ 0 w 36"/>
                                  <a:gd name="T5" fmla="*/ 14 h 65"/>
                                  <a:gd name="T6" fmla="*/ 9 w 36"/>
                                  <a:gd name="T7" fmla="*/ 0 h 65"/>
                                  <a:gd name="T8" fmla="*/ 35 w 36"/>
                                  <a:gd name="T9" fmla="*/ 49 h 65"/>
                                </a:gdLst>
                                <a:ahLst/>
                                <a:cxnLst>
                                  <a:cxn ang="0">
                                    <a:pos x="T0" y="T1"/>
                                  </a:cxn>
                                  <a:cxn ang="0">
                                    <a:pos x="T2" y="T3"/>
                                  </a:cxn>
                                  <a:cxn ang="0">
                                    <a:pos x="T4" y="T5"/>
                                  </a:cxn>
                                  <a:cxn ang="0">
                                    <a:pos x="T6" y="T7"/>
                                  </a:cxn>
                                  <a:cxn ang="0">
                                    <a:pos x="T8" y="T9"/>
                                  </a:cxn>
                                </a:cxnLst>
                                <a:rect l="0" t="0" r="r" b="b"/>
                                <a:pathLst>
                                  <a:path w="36" h="65">
                                    <a:moveTo>
                                      <a:pt x="35" y="49"/>
                                    </a:moveTo>
                                    <a:lnTo>
                                      <a:pt x="25" y="64"/>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772" name="Freeform 340"/>
                            <p:cNvSpPr>
                              <a:spLocks/>
                            </p:cNvSpPr>
                            <p:nvPr/>
                          </p:nvSpPr>
                          <p:spPr bwMode="auto">
                            <a:xfrm>
                              <a:off x="2539" y="3341"/>
                              <a:ext cx="25" cy="47"/>
                            </a:xfrm>
                            <a:custGeom>
                              <a:avLst/>
                              <a:gdLst>
                                <a:gd name="T0" fmla="*/ 0 w 25"/>
                                <a:gd name="T1" fmla="*/ 0 h 48"/>
                                <a:gd name="T2" fmla="*/ 24 w 25"/>
                                <a:gd name="T3" fmla="*/ 47 h 48"/>
                              </a:gdLst>
                              <a:ahLst/>
                              <a:cxnLst>
                                <a:cxn ang="0">
                                  <a:pos x="T0" y="T1"/>
                                </a:cxn>
                                <a:cxn ang="0">
                                  <a:pos x="T2" y="T3"/>
                                </a:cxn>
                              </a:cxnLst>
                              <a:rect l="0" t="0" r="r" b="b"/>
                              <a:pathLst>
                                <a:path w="25" h="48">
                                  <a:moveTo>
                                    <a:pt x="0" y="0"/>
                                  </a:moveTo>
                                  <a:lnTo>
                                    <a:pt x="24"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73" name="Oval 341"/>
                            <p:cNvSpPr>
                              <a:spLocks noChangeArrowheads="1"/>
                            </p:cNvSpPr>
                            <p:nvPr/>
                          </p:nvSpPr>
                          <p:spPr bwMode="auto">
                            <a:xfrm>
                              <a:off x="2558" y="3351"/>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774" name="Oval 342"/>
                            <p:cNvSpPr>
                              <a:spLocks noChangeArrowheads="1"/>
                            </p:cNvSpPr>
                            <p:nvPr/>
                          </p:nvSpPr>
                          <p:spPr bwMode="auto">
                            <a:xfrm>
                              <a:off x="2568" y="3369"/>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6808" name="Group 343"/>
                          <p:cNvGrpSpPr>
                            <a:grpSpLocks/>
                          </p:cNvGrpSpPr>
                          <p:nvPr/>
                        </p:nvGrpSpPr>
                        <p:grpSpPr bwMode="auto">
                          <a:xfrm>
                            <a:off x="2464" y="3400"/>
                            <a:ext cx="156" cy="69"/>
                            <a:chOff x="2464" y="3400"/>
                            <a:chExt cx="156" cy="69"/>
                          </a:xfrm>
                        </p:grpSpPr>
                        <p:grpSp>
                          <p:nvGrpSpPr>
                            <p:cNvPr id="26841" name="Group 344"/>
                            <p:cNvGrpSpPr>
                              <a:grpSpLocks/>
                            </p:cNvGrpSpPr>
                            <p:nvPr/>
                          </p:nvGrpSpPr>
                          <p:grpSpPr bwMode="auto">
                            <a:xfrm>
                              <a:off x="2464" y="3400"/>
                              <a:ext cx="156" cy="69"/>
                              <a:chOff x="2464" y="3400"/>
                              <a:chExt cx="156" cy="69"/>
                            </a:xfrm>
                          </p:grpSpPr>
                          <p:sp>
                            <p:nvSpPr>
                              <p:cNvPr id="146777" name="Freeform 345"/>
                              <p:cNvSpPr>
                                <a:spLocks/>
                              </p:cNvSpPr>
                              <p:nvPr/>
                            </p:nvSpPr>
                            <p:spPr bwMode="auto">
                              <a:xfrm>
                                <a:off x="2472" y="3400"/>
                                <a:ext cx="148" cy="55"/>
                              </a:xfrm>
                              <a:custGeom>
                                <a:avLst/>
                                <a:gdLst>
                                  <a:gd name="T0" fmla="*/ 147 w 148"/>
                                  <a:gd name="T1" fmla="*/ 48 h 55"/>
                                  <a:gd name="T2" fmla="*/ 26 w 148"/>
                                  <a:gd name="T3" fmla="*/ 54 h 55"/>
                                  <a:gd name="T4" fmla="*/ 0 w 148"/>
                                  <a:gd name="T5" fmla="*/ 5 h 55"/>
                                  <a:gd name="T6" fmla="*/ 122 w 148"/>
                                  <a:gd name="T7" fmla="*/ 0 h 55"/>
                                  <a:gd name="T8" fmla="*/ 147 w 148"/>
                                  <a:gd name="T9" fmla="*/ 48 h 55"/>
                                </a:gdLst>
                                <a:ahLst/>
                                <a:cxnLst>
                                  <a:cxn ang="0">
                                    <a:pos x="T0" y="T1"/>
                                  </a:cxn>
                                  <a:cxn ang="0">
                                    <a:pos x="T2" y="T3"/>
                                  </a:cxn>
                                  <a:cxn ang="0">
                                    <a:pos x="T4" y="T5"/>
                                  </a:cxn>
                                  <a:cxn ang="0">
                                    <a:pos x="T6" y="T7"/>
                                  </a:cxn>
                                  <a:cxn ang="0">
                                    <a:pos x="T8" y="T9"/>
                                  </a:cxn>
                                </a:cxnLst>
                                <a:rect l="0" t="0" r="r" b="b"/>
                                <a:pathLst>
                                  <a:path w="148" h="55">
                                    <a:moveTo>
                                      <a:pt x="147" y="48"/>
                                    </a:moveTo>
                                    <a:lnTo>
                                      <a:pt x="26" y="54"/>
                                    </a:lnTo>
                                    <a:lnTo>
                                      <a:pt x="0" y="5"/>
                                    </a:lnTo>
                                    <a:lnTo>
                                      <a:pt x="122" y="0"/>
                                    </a:lnTo>
                                    <a:lnTo>
                                      <a:pt x="147"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78" name="Freeform 346"/>
                              <p:cNvSpPr>
                                <a:spLocks/>
                              </p:cNvSpPr>
                              <p:nvPr/>
                            </p:nvSpPr>
                            <p:spPr bwMode="auto">
                              <a:xfrm>
                                <a:off x="2489" y="3449"/>
                                <a:ext cx="130" cy="21"/>
                              </a:xfrm>
                              <a:custGeom>
                                <a:avLst/>
                                <a:gdLst>
                                  <a:gd name="T0" fmla="*/ 130 w 131"/>
                                  <a:gd name="T1" fmla="*/ 0 h 21"/>
                                  <a:gd name="T2" fmla="*/ 119 w 131"/>
                                  <a:gd name="T3" fmla="*/ 13 h 21"/>
                                  <a:gd name="T4" fmla="*/ 0 w 131"/>
                                  <a:gd name="T5" fmla="*/ 20 h 21"/>
                                  <a:gd name="T6" fmla="*/ 9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9"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79" name="Freeform 347"/>
                              <p:cNvSpPr>
                                <a:spLocks/>
                              </p:cNvSpPr>
                              <p:nvPr/>
                            </p:nvSpPr>
                            <p:spPr bwMode="auto">
                              <a:xfrm>
                                <a:off x="2464" y="3405"/>
                                <a:ext cx="35" cy="65"/>
                              </a:xfrm>
                              <a:custGeom>
                                <a:avLst/>
                                <a:gdLst>
                                  <a:gd name="T0" fmla="*/ 34 w 35"/>
                                  <a:gd name="T1" fmla="*/ 48 h 64"/>
                                  <a:gd name="T2" fmla="*/ 25 w 35"/>
                                  <a:gd name="T3" fmla="*/ 63 h 64"/>
                                  <a:gd name="T4" fmla="*/ 0 w 35"/>
                                  <a:gd name="T5" fmla="*/ 14 h 64"/>
                                  <a:gd name="T6" fmla="*/ 8 w 35"/>
                                  <a:gd name="T7" fmla="*/ 0 h 64"/>
                                  <a:gd name="T8" fmla="*/ 34 w 35"/>
                                  <a:gd name="T9" fmla="*/ 48 h 64"/>
                                </a:gdLst>
                                <a:ahLst/>
                                <a:cxnLst>
                                  <a:cxn ang="0">
                                    <a:pos x="T0" y="T1"/>
                                  </a:cxn>
                                  <a:cxn ang="0">
                                    <a:pos x="T2" y="T3"/>
                                  </a:cxn>
                                  <a:cxn ang="0">
                                    <a:pos x="T4" y="T5"/>
                                  </a:cxn>
                                  <a:cxn ang="0">
                                    <a:pos x="T6" y="T7"/>
                                  </a:cxn>
                                  <a:cxn ang="0">
                                    <a:pos x="T8" y="T9"/>
                                  </a:cxn>
                                </a:cxnLst>
                                <a:rect l="0" t="0" r="r" b="b"/>
                                <a:pathLst>
                                  <a:path w="35" h="64">
                                    <a:moveTo>
                                      <a:pt x="34" y="48"/>
                                    </a:moveTo>
                                    <a:lnTo>
                                      <a:pt x="25" y="63"/>
                                    </a:lnTo>
                                    <a:lnTo>
                                      <a:pt x="0" y="14"/>
                                    </a:lnTo>
                                    <a:lnTo>
                                      <a:pt x="8" y="0"/>
                                    </a:lnTo>
                                    <a:lnTo>
                                      <a:pt x="34" y="48"/>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780" name="Freeform 348"/>
                            <p:cNvSpPr>
                              <a:spLocks/>
                            </p:cNvSpPr>
                            <p:nvPr/>
                          </p:nvSpPr>
                          <p:spPr bwMode="auto">
                            <a:xfrm>
                              <a:off x="2567" y="3401"/>
                              <a:ext cx="26" cy="48"/>
                            </a:xfrm>
                            <a:custGeom>
                              <a:avLst/>
                              <a:gdLst>
                                <a:gd name="T0" fmla="*/ 0 w 26"/>
                                <a:gd name="T1" fmla="*/ 0 h 48"/>
                                <a:gd name="T2" fmla="*/ 25 w 26"/>
                                <a:gd name="T3" fmla="*/ 47 h 48"/>
                              </a:gdLst>
                              <a:ahLst/>
                              <a:cxnLst>
                                <a:cxn ang="0">
                                  <a:pos x="T0" y="T1"/>
                                </a:cxn>
                                <a:cxn ang="0">
                                  <a:pos x="T2" y="T3"/>
                                </a:cxn>
                              </a:cxnLst>
                              <a:rect l="0" t="0" r="r" b="b"/>
                              <a:pathLst>
                                <a:path w="26" h="48">
                                  <a:moveTo>
                                    <a:pt x="0" y="0"/>
                                  </a:moveTo>
                                  <a:lnTo>
                                    <a:pt x="25"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81" name="Oval 349"/>
                            <p:cNvSpPr>
                              <a:spLocks noChangeArrowheads="1"/>
                            </p:cNvSpPr>
                            <p:nvPr/>
                          </p:nvSpPr>
                          <p:spPr bwMode="auto">
                            <a:xfrm>
                              <a:off x="2587" y="3413"/>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782" name="Oval 350"/>
                            <p:cNvSpPr>
                              <a:spLocks noChangeArrowheads="1"/>
                            </p:cNvSpPr>
                            <p:nvPr/>
                          </p:nvSpPr>
                          <p:spPr bwMode="auto">
                            <a:xfrm>
                              <a:off x="2596" y="3431"/>
                              <a:ext cx="6"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6809" name="Group 351"/>
                          <p:cNvGrpSpPr>
                            <a:grpSpLocks/>
                          </p:cNvGrpSpPr>
                          <p:nvPr/>
                        </p:nvGrpSpPr>
                        <p:grpSpPr bwMode="auto">
                          <a:xfrm>
                            <a:off x="2492" y="3461"/>
                            <a:ext cx="156" cy="69"/>
                            <a:chOff x="2492" y="3461"/>
                            <a:chExt cx="156" cy="69"/>
                          </a:xfrm>
                        </p:grpSpPr>
                        <p:grpSp>
                          <p:nvGrpSpPr>
                            <p:cNvPr id="26834" name="Group 352"/>
                            <p:cNvGrpSpPr>
                              <a:grpSpLocks/>
                            </p:cNvGrpSpPr>
                            <p:nvPr/>
                          </p:nvGrpSpPr>
                          <p:grpSpPr bwMode="auto">
                            <a:xfrm>
                              <a:off x="2492" y="3461"/>
                              <a:ext cx="156" cy="69"/>
                              <a:chOff x="2492" y="3461"/>
                              <a:chExt cx="156" cy="69"/>
                            </a:xfrm>
                          </p:grpSpPr>
                          <p:sp>
                            <p:nvSpPr>
                              <p:cNvPr id="146785" name="Freeform 353"/>
                              <p:cNvSpPr>
                                <a:spLocks/>
                              </p:cNvSpPr>
                              <p:nvPr/>
                            </p:nvSpPr>
                            <p:spPr bwMode="auto">
                              <a:xfrm>
                                <a:off x="2501" y="3461"/>
                                <a:ext cx="147" cy="55"/>
                              </a:xfrm>
                              <a:custGeom>
                                <a:avLst/>
                                <a:gdLst>
                                  <a:gd name="T0" fmla="*/ 146 w 147"/>
                                  <a:gd name="T1" fmla="*/ 48 h 55"/>
                                  <a:gd name="T2" fmla="*/ 26 w 147"/>
                                  <a:gd name="T3" fmla="*/ 54 h 55"/>
                                  <a:gd name="T4" fmla="*/ 0 w 147"/>
                                  <a:gd name="T5" fmla="*/ 5 h 55"/>
                                  <a:gd name="T6" fmla="*/ 121 w 147"/>
                                  <a:gd name="T7" fmla="*/ 0 h 55"/>
                                  <a:gd name="T8" fmla="*/ 146 w 147"/>
                                  <a:gd name="T9" fmla="*/ 48 h 55"/>
                                </a:gdLst>
                                <a:ahLst/>
                                <a:cxnLst>
                                  <a:cxn ang="0">
                                    <a:pos x="T0" y="T1"/>
                                  </a:cxn>
                                  <a:cxn ang="0">
                                    <a:pos x="T2" y="T3"/>
                                  </a:cxn>
                                  <a:cxn ang="0">
                                    <a:pos x="T4" y="T5"/>
                                  </a:cxn>
                                  <a:cxn ang="0">
                                    <a:pos x="T6" y="T7"/>
                                  </a:cxn>
                                  <a:cxn ang="0">
                                    <a:pos x="T8" y="T9"/>
                                  </a:cxn>
                                </a:cxnLst>
                                <a:rect l="0" t="0" r="r" b="b"/>
                                <a:pathLst>
                                  <a:path w="147" h="55">
                                    <a:moveTo>
                                      <a:pt x="146" y="48"/>
                                    </a:moveTo>
                                    <a:lnTo>
                                      <a:pt x="26" y="54"/>
                                    </a:lnTo>
                                    <a:lnTo>
                                      <a:pt x="0" y="5"/>
                                    </a:lnTo>
                                    <a:lnTo>
                                      <a:pt x="121" y="0"/>
                                    </a:lnTo>
                                    <a:lnTo>
                                      <a:pt x="146"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86" name="Freeform 354"/>
                              <p:cNvSpPr>
                                <a:spLocks/>
                              </p:cNvSpPr>
                              <p:nvPr/>
                            </p:nvSpPr>
                            <p:spPr bwMode="auto">
                              <a:xfrm>
                                <a:off x="2517" y="3510"/>
                                <a:ext cx="130" cy="20"/>
                              </a:xfrm>
                              <a:custGeom>
                                <a:avLst/>
                                <a:gdLst>
                                  <a:gd name="T0" fmla="*/ 130 w 131"/>
                                  <a:gd name="T1" fmla="*/ 0 h 20"/>
                                  <a:gd name="T2" fmla="*/ 119 w 131"/>
                                  <a:gd name="T3" fmla="*/ 13 h 20"/>
                                  <a:gd name="T4" fmla="*/ 0 w 131"/>
                                  <a:gd name="T5" fmla="*/ 19 h 20"/>
                                  <a:gd name="T6" fmla="*/ 10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10"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87" name="Freeform 355"/>
                              <p:cNvSpPr>
                                <a:spLocks/>
                              </p:cNvSpPr>
                              <p:nvPr/>
                            </p:nvSpPr>
                            <p:spPr bwMode="auto">
                              <a:xfrm>
                                <a:off x="2492" y="3466"/>
                                <a:ext cx="36" cy="65"/>
                              </a:xfrm>
                              <a:custGeom>
                                <a:avLst/>
                                <a:gdLst>
                                  <a:gd name="T0" fmla="*/ 35 w 36"/>
                                  <a:gd name="T1" fmla="*/ 49 h 64"/>
                                  <a:gd name="T2" fmla="*/ 25 w 36"/>
                                  <a:gd name="T3" fmla="*/ 63 h 64"/>
                                  <a:gd name="T4" fmla="*/ 0 w 36"/>
                                  <a:gd name="T5" fmla="*/ 14 h 64"/>
                                  <a:gd name="T6" fmla="*/ 9 w 36"/>
                                  <a:gd name="T7" fmla="*/ 0 h 64"/>
                                  <a:gd name="T8" fmla="*/ 35 w 36"/>
                                  <a:gd name="T9" fmla="*/ 49 h 64"/>
                                </a:gdLst>
                                <a:ahLst/>
                                <a:cxnLst>
                                  <a:cxn ang="0">
                                    <a:pos x="T0" y="T1"/>
                                  </a:cxn>
                                  <a:cxn ang="0">
                                    <a:pos x="T2" y="T3"/>
                                  </a:cxn>
                                  <a:cxn ang="0">
                                    <a:pos x="T4" y="T5"/>
                                  </a:cxn>
                                  <a:cxn ang="0">
                                    <a:pos x="T6" y="T7"/>
                                  </a:cxn>
                                  <a:cxn ang="0">
                                    <a:pos x="T8" y="T9"/>
                                  </a:cxn>
                                </a:cxnLst>
                                <a:rect l="0" t="0" r="r" b="b"/>
                                <a:pathLst>
                                  <a:path w="36" h="64">
                                    <a:moveTo>
                                      <a:pt x="35" y="49"/>
                                    </a:moveTo>
                                    <a:lnTo>
                                      <a:pt x="25" y="63"/>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788" name="Freeform 356"/>
                            <p:cNvSpPr>
                              <a:spLocks/>
                            </p:cNvSpPr>
                            <p:nvPr/>
                          </p:nvSpPr>
                          <p:spPr bwMode="auto">
                            <a:xfrm>
                              <a:off x="2595" y="3462"/>
                              <a:ext cx="25" cy="49"/>
                            </a:xfrm>
                            <a:custGeom>
                              <a:avLst/>
                              <a:gdLst>
                                <a:gd name="T0" fmla="*/ 0 w 25"/>
                                <a:gd name="T1" fmla="*/ 0 h 49"/>
                                <a:gd name="T2" fmla="*/ 24 w 25"/>
                                <a:gd name="T3" fmla="*/ 48 h 49"/>
                              </a:gdLst>
                              <a:ahLst/>
                              <a:cxnLst>
                                <a:cxn ang="0">
                                  <a:pos x="T0" y="T1"/>
                                </a:cxn>
                                <a:cxn ang="0">
                                  <a:pos x="T2" y="T3"/>
                                </a:cxn>
                              </a:cxnLst>
                              <a:rect l="0" t="0" r="r" b="b"/>
                              <a:pathLst>
                                <a:path w="25" h="49">
                                  <a:moveTo>
                                    <a:pt x="0" y="0"/>
                                  </a:moveTo>
                                  <a:lnTo>
                                    <a:pt x="24"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89" name="Oval 357"/>
                            <p:cNvSpPr>
                              <a:spLocks noChangeArrowheads="1"/>
                            </p:cNvSpPr>
                            <p:nvPr/>
                          </p:nvSpPr>
                          <p:spPr bwMode="auto">
                            <a:xfrm>
                              <a:off x="2615" y="3474"/>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790" name="Oval 358"/>
                            <p:cNvSpPr>
                              <a:spLocks noChangeArrowheads="1"/>
                            </p:cNvSpPr>
                            <p:nvPr/>
                          </p:nvSpPr>
                          <p:spPr bwMode="auto">
                            <a:xfrm>
                              <a:off x="2625" y="3492"/>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6810" name="Group 359"/>
                          <p:cNvGrpSpPr>
                            <a:grpSpLocks/>
                          </p:cNvGrpSpPr>
                          <p:nvPr/>
                        </p:nvGrpSpPr>
                        <p:grpSpPr bwMode="auto">
                          <a:xfrm>
                            <a:off x="2521" y="3524"/>
                            <a:ext cx="156" cy="69"/>
                            <a:chOff x="2521" y="3524"/>
                            <a:chExt cx="156" cy="69"/>
                          </a:xfrm>
                        </p:grpSpPr>
                        <p:grpSp>
                          <p:nvGrpSpPr>
                            <p:cNvPr id="26827" name="Group 360"/>
                            <p:cNvGrpSpPr>
                              <a:grpSpLocks/>
                            </p:cNvGrpSpPr>
                            <p:nvPr/>
                          </p:nvGrpSpPr>
                          <p:grpSpPr bwMode="auto">
                            <a:xfrm>
                              <a:off x="2521" y="3524"/>
                              <a:ext cx="156" cy="69"/>
                              <a:chOff x="2521" y="3524"/>
                              <a:chExt cx="156" cy="69"/>
                            </a:xfrm>
                          </p:grpSpPr>
                          <p:sp>
                            <p:nvSpPr>
                              <p:cNvPr id="146793" name="Freeform 361"/>
                              <p:cNvSpPr>
                                <a:spLocks/>
                              </p:cNvSpPr>
                              <p:nvPr/>
                            </p:nvSpPr>
                            <p:spPr bwMode="auto">
                              <a:xfrm>
                                <a:off x="2529" y="3525"/>
                                <a:ext cx="148" cy="55"/>
                              </a:xfrm>
                              <a:custGeom>
                                <a:avLst/>
                                <a:gdLst>
                                  <a:gd name="T0" fmla="*/ 147 w 148"/>
                                  <a:gd name="T1" fmla="*/ 48 h 55"/>
                                  <a:gd name="T2" fmla="*/ 26 w 148"/>
                                  <a:gd name="T3" fmla="*/ 54 h 55"/>
                                  <a:gd name="T4" fmla="*/ 0 w 148"/>
                                  <a:gd name="T5" fmla="*/ 5 h 55"/>
                                  <a:gd name="T6" fmla="*/ 122 w 148"/>
                                  <a:gd name="T7" fmla="*/ 0 h 55"/>
                                  <a:gd name="T8" fmla="*/ 147 w 148"/>
                                  <a:gd name="T9" fmla="*/ 48 h 55"/>
                                </a:gdLst>
                                <a:ahLst/>
                                <a:cxnLst>
                                  <a:cxn ang="0">
                                    <a:pos x="T0" y="T1"/>
                                  </a:cxn>
                                  <a:cxn ang="0">
                                    <a:pos x="T2" y="T3"/>
                                  </a:cxn>
                                  <a:cxn ang="0">
                                    <a:pos x="T4" y="T5"/>
                                  </a:cxn>
                                  <a:cxn ang="0">
                                    <a:pos x="T6" y="T7"/>
                                  </a:cxn>
                                  <a:cxn ang="0">
                                    <a:pos x="T8" y="T9"/>
                                  </a:cxn>
                                </a:cxnLst>
                                <a:rect l="0" t="0" r="r" b="b"/>
                                <a:pathLst>
                                  <a:path w="148" h="55">
                                    <a:moveTo>
                                      <a:pt x="147" y="48"/>
                                    </a:moveTo>
                                    <a:lnTo>
                                      <a:pt x="26" y="54"/>
                                    </a:lnTo>
                                    <a:lnTo>
                                      <a:pt x="0" y="5"/>
                                    </a:lnTo>
                                    <a:lnTo>
                                      <a:pt x="122" y="0"/>
                                    </a:lnTo>
                                    <a:lnTo>
                                      <a:pt x="147"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94" name="Freeform 362"/>
                              <p:cNvSpPr>
                                <a:spLocks/>
                              </p:cNvSpPr>
                              <p:nvPr/>
                            </p:nvSpPr>
                            <p:spPr bwMode="auto">
                              <a:xfrm>
                                <a:off x="2546" y="3573"/>
                                <a:ext cx="130" cy="20"/>
                              </a:xfrm>
                              <a:custGeom>
                                <a:avLst/>
                                <a:gdLst>
                                  <a:gd name="T0" fmla="*/ 130 w 131"/>
                                  <a:gd name="T1" fmla="*/ 0 h 20"/>
                                  <a:gd name="T2" fmla="*/ 119 w 131"/>
                                  <a:gd name="T3" fmla="*/ 13 h 20"/>
                                  <a:gd name="T4" fmla="*/ 0 w 131"/>
                                  <a:gd name="T5" fmla="*/ 19 h 20"/>
                                  <a:gd name="T6" fmla="*/ 9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9"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95" name="Freeform 363"/>
                              <p:cNvSpPr>
                                <a:spLocks/>
                              </p:cNvSpPr>
                              <p:nvPr/>
                            </p:nvSpPr>
                            <p:spPr bwMode="auto">
                              <a:xfrm>
                                <a:off x="2521" y="3530"/>
                                <a:ext cx="35" cy="64"/>
                              </a:xfrm>
                              <a:custGeom>
                                <a:avLst/>
                                <a:gdLst>
                                  <a:gd name="T0" fmla="*/ 34 w 35"/>
                                  <a:gd name="T1" fmla="*/ 49 h 64"/>
                                  <a:gd name="T2" fmla="*/ 25 w 35"/>
                                  <a:gd name="T3" fmla="*/ 63 h 64"/>
                                  <a:gd name="T4" fmla="*/ 0 w 35"/>
                                  <a:gd name="T5" fmla="*/ 14 h 64"/>
                                  <a:gd name="T6" fmla="*/ 8 w 35"/>
                                  <a:gd name="T7" fmla="*/ 0 h 64"/>
                                  <a:gd name="T8" fmla="*/ 34 w 35"/>
                                  <a:gd name="T9" fmla="*/ 49 h 64"/>
                                </a:gdLst>
                                <a:ahLst/>
                                <a:cxnLst>
                                  <a:cxn ang="0">
                                    <a:pos x="T0" y="T1"/>
                                  </a:cxn>
                                  <a:cxn ang="0">
                                    <a:pos x="T2" y="T3"/>
                                  </a:cxn>
                                  <a:cxn ang="0">
                                    <a:pos x="T4" y="T5"/>
                                  </a:cxn>
                                  <a:cxn ang="0">
                                    <a:pos x="T6" y="T7"/>
                                  </a:cxn>
                                  <a:cxn ang="0">
                                    <a:pos x="T8" y="T9"/>
                                  </a:cxn>
                                </a:cxnLst>
                                <a:rect l="0" t="0" r="r" b="b"/>
                                <a:pathLst>
                                  <a:path w="35" h="64">
                                    <a:moveTo>
                                      <a:pt x="34" y="49"/>
                                    </a:moveTo>
                                    <a:lnTo>
                                      <a:pt x="25" y="63"/>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796" name="Freeform 364"/>
                            <p:cNvSpPr>
                              <a:spLocks/>
                            </p:cNvSpPr>
                            <p:nvPr/>
                          </p:nvSpPr>
                          <p:spPr bwMode="auto">
                            <a:xfrm>
                              <a:off x="2623" y="3526"/>
                              <a:ext cx="26" cy="48"/>
                            </a:xfrm>
                            <a:custGeom>
                              <a:avLst/>
                              <a:gdLst>
                                <a:gd name="T0" fmla="*/ 0 w 26"/>
                                <a:gd name="T1" fmla="*/ 0 h 49"/>
                                <a:gd name="T2" fmla="*/ 25 w 26"/>
                                <a:gd name="T3" fmla="*/ 48 h 49"/>
                              </a:gdLst>
                              <a:ahLst/>
                              <a:cxnLst>
                                <a:cxn ang="0">
                                  <a:pos x="T0" y="T1"/>
                                </a:cxn>
                                <a:cxn ang="0">
                                  <a:pos x="T2" y="T3"/>
                                </a:cxn>
                              </a:cxnLst>
                              <a:rect l="0" t="0" r="r" b="b"/>
                              <a:pathLst>
                                <a:path w="26" h="49">
                                  <a:moveTo>
                                    <a:pt x="0" y="0"/>
                                  </a:moveTo>
                                  <a:lnTo>
                                    <a:pt x="25"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797" name="Oval 365"/>
                            <p:cNvSpPr>
                              <a:spLocks noChangeArrowheads="1"/>
                            </p:cNvSpPr>
                            <p:nvPr/>
                          </p:nvSpPr>
                          <p:spPr bwMode="auto">
                            <a:xfrm>
                              <a:off x="2644" y="3536"/>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798" name="Oval 366"/>
                            <p:cNvSpPr>
                              <a:spLocks noChangeArrowheads="1"/>
                            </p:cNvSpPr>
                            <p:nvPr/>
                          </p:nvSpPr>
                          <p:spPr bwMode="auto">
                            <a:xfrm>
                              <a:off x="2653" y="3556"/>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6811" name="Group 367"/>
                          <p:cNvGrpSpPr>
                            <a:grpSpLocks/>
                          </p:cNvGrpSpPr>
                          <p:nvPr/>
                        </p:nvGrpSpPr>
                        <p:grpSpPr bwMode="auto">
                          <a:xfrm>
                            <a:off x="2551" y="3585"/>
                            <a:ext cx="156" cy="70"/>
                            <a:chOff x="2551" y="3585"/>
                            <a:chExt cx="156" cy="70"/>
                          </a:xfrm>
                        </p:grpSpPr>
                        <p:grpSp>
                          <p:nvGrpSpPr>
                            <p:cNvPr id="26820" name="Group 368"/>
                            <p:cNvGrpSpPr>
                              <a:grpSpLocks/>
                            </p:cNvGrpSpPr>
                            <p:nvPr/>
                          </p:nvGrpSpPr>
                          <p:grpSpPr bwMode="auto">
                            <a:xfrm>
                              <a:off x="2551" y="3585"/>
                              <a:ext cx="156" cy="70"/>
                              <a:chOff x="2551" y="3585"/>
                              <a:chExt cx="156" cy="70"/>
                            </a:xfrm>
                          </p:grpSpPr>
                          <p:sp>
                            <p:nvSpPr>
                              <p:cNvPr id="146801" name="Freeform 369"/>
                              <p:cNvSpPr>
                                <a:spLocks/>
                              </p:cNvSpPr>
                              <p:nvPr/>
                            </p:nvSpPr>
                            <p:spPr bwMode="auto">
                              <a:xfrm>
                                <a:off x="2559" y="3585"/>
                                <a:ext cx="148" cy="56"/>
                              </a:xfrm>
                              <a:custGeom>
                                <a:avLst/>
                                <a:gdLst>
                                  <a:gd name="T0" fmla="*/ 147 w 148"/>
                                  <a:gd name="T1" fmla="*/ 49 h 56"/>
                                  <a:gd name="T2" fmla="*/ 26 w 148"/>
                                  <a:gd name="T3" fmla="*/ 55 h 56"/>
                                  <a:gd name="T4" fmla="*/ 0 w 148"/>
                                  <a:gd name="T5" fmla="*/ 6 h 56"/>
                                  <a:gd name="T6" fmla="*/ 122 w 148"/>
                                  <a:gd name="T7" fmla="*/ 0 h 56"/>
                                  <a:gd name="T8" fmla="*/ 147 w 148"/>
                                  <a:gd name="T9" fmla="*/ 49 h 56"/>
                                </a:gdLst>
                                <a:ahLst/>
                                <a:cxnLst>
                                  <a:cxn ang="0">
                                    <a:pos x="T0" y="T1"/>
                                  </a:cxn>
                                  <a:cxn ang="0">
                                    <a:pos x="T2" y="T3"/>
                                  </a:cxn>
                                  <a:cxn ang="0">
                                    <a:pos x="T4" y="T5"/>
                                  </a:cxn>
                                  <a:cxn ang="0">
                                    <a:pos x="T6" y="T7"/>
                                  </a:cxn>
                                  <a:cxn ang="0">
                                    <a:pos x="T8" y="T9"/>
                                  </a:cxn>
                                </a:cxnLst>
                                <a:rect l="0" t="0" r="r" b="b"/>
                                <a:pathLst>
                                  <a:path w="148" h="56">
                                    <a:moveTo>
                                      <a:pt x="147" y="49"/>
                                    </a:moveTo>
                                    <a:lnTo>
                                      <a:pt x="26" y="55"/>
                                    </a:lnTo>
                                    <a:lnTo>
                                      <a:pt x="0" y="6"/>
                                    </a:lnTo>
                                    <a:lnTo>
                                      <a:pt x="122" y="0"/>
                                    </a:lnTo>
                                    <a:lnTo>
                                      <a:pt x="147"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02" name="Freeform 370"/>
                              <p:cNvSpPr>
                                <a:spLocks/>
                              </p:cNvSpPr>
                              <p:nvPr/>
                            </p:nvSpPr>
                            <p:spPr bwMode="auto">
                              <a:xfrm>
                                <a:off x="2576" y="3635"/>
                                <a:ext cx="130" cy="21"/>
                              </a:xfrm>
                              <a:custGeom>
                                <a:avLst/>
                                <a:gdLst>
                                  <a:gd name="T0" fmla="*/ 130 w 131"/>
                                  <a:gd name="T1" fmla="*/ 0 h 21"/>
                                  <a:gd name="T2" fmla="*/ 119 w 131"/>
                                  <a:gd name="T3" fmla="*/ 13 h 21"/>
                                  <a:gd name="T4" fmla="*/ 0 w 131"/>
                                  <a:gd name="T5" fmla="*/ 20 h 21"/>
                                  <a:gd name="T6" fmla="*/ 9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9"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03" name="Freeform 371"/>
                              <p:cNvSpPr>
                                <a:spLocks/>
                              </p:cNvSpPr>
                              <p:nvPr/>
                            </p:nvSpPr>
                            <p:spPr bwMode="auto">
                              <a:xfrm>
                                <a:off x="2551" y="3590"/>
                                <a:ext cx="35" cy="66"/>
                              </a:xfrm>
                              <a:custGeom>
                                <a:avLst/>
                                <a:gdLst>
                                  <a:gd name="T0" fmla="*/ 34 w 35"/>
                                  <a:gd name="T1" fmla="*/ 49 h 65"/>
                                  <a:gd name="T2" fmla="*/ 25 w 35"/>
                                  <a:gd name="T3" fmla="*/ 64 h 65"/>
                                  <a:gd name="T4" fmla="*/ 0 w 35"/>
                                  <a:gd name="T5" fmla="*/ 14 h 65"/>
                                  <a:gd name="T6" fmla="*/ 8 w 35"/>
                                  <a:gd name="T7" fmla="*/ 0 h 65"/>
                                  <a:gd name="T8" fmla="*/ 34 w 35"/>
                                  <a:gd name="T9" fmla="*/ 49 h 65"/>
                                </a:gdLst>
                                <a:ahLst/>
                                <a:cxnLst>
                                  <a:cxn ang="0">
                                    <a:pos x="T0" y="T1"/>
                                  </a:cxn>
                                  <a:cxn ang="0">
                                    <a:pos x="T2" y="T3"/>
                                  </a:cxn>
                                  <a:cxn ang="0">
                                    <a:pos x="T4" y="T5"/>
                                  </a:cxn>
                                  <a:cxn ang="0">
                                    <a:pos x="T6" y="T7"/>
                                  </a:cxn>
                                  <a:cxn ang="0">
                                    <a:pos x="T8" y="T9"/>
                                  </a:cxn>
                                </a:cxnLst>
                                <a:rect l="0" t="0" r="r" b="b"/>
                                <a:pathLst>
                                  <a:path w="35" h="65">
                                    <a:moveTo>
                                      <a:pt x="34" y="49"/>
                                    </a:moveTo>
                                    <a:lnTo>
                                      <a:pt x="25" y="64"/>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804" name="Freeform 372"/>
                            <p:cNvSpPr>
                              <a:spLocks/>
                            </p:cNvSpPr>
                            <p:nvPr/>
                          </p:nvSpPr>
                          <p:spPr bwMode="auto">
                            <a:xfrm>
                              <a:off x="2653" y="3587"/>
                              <a:ext cx="26" cy="48"/>
                            </a:xfrm>
                            <a:custGeom>
                              <a:avLst/>
                              <a:gdLst>
                                <a:gd name="T0" fmla="*/ 0 w 26"/>
                                <a:gd name="T1" fmla="*/ 0 h 48"/>
                                <a:gd name="T2" fmla="*/ 25 w 26"/>
                                <a:gd name="T3" fmla="*/ 47 h 48"/>
                              </a:gdLst>
                              <a:ahLst/>
                              <a:cxnLst>
                                <a:cxn ang="0">
                                  <a:pos x="T0" y="T1"/>
                                </a:cxn>
                                <a:cxn ang="0">
                                  <a:pos x="T2" y="T3"/>
                                </a:cxn>
                              </a:cxnLst>
                              <a:rect l="0" t="0" r="r" b="b"/>
                              <a:pathLst>
                                <a:path w="26" h="48">
                                  <a:moveTo>
                                    <a:pt x="0" y="0"/>
                                  </a:moveTo>
                                  <a:lnTo>
                                    <a:pt x="25"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05" name="Oval 373"/>
                            <p:cNvSpPr>
                              <a:spLocks noChangeArrowheads="1"/>
                            </p:cNvSpPr>
                            <p:nvPr/>
                          </p:nvSpPr>
                          <p:spPr bwMode="auto">
                            <a:xfrm>
                              <a:off x="2674" y="3599"/>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806" name="Oval 374"/>
                            <p:cNvSpPr>
                              <a:spLocks noChangeArrowheads="1"/>
                            </p:cNvSpPr>
                            <p:nvPr/>
                          </p:nvSpPr>
                          <p:spPr bwMode="auto">
                            <a:xfrm>
                              <a:off x="2683" y="3616"/>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6812" name="Group 375"/>
                          <p:cNvGrpSpPr>
                            <a:grpSpLocks/>
                          </p:cNvGrpSpPr>
                          <p:nvPr/>
                        </p:nvGrpSpPr>
                        <p:grpSpPr bwMode="auto">
                          <a:xfrm>
                            <a:off x="2579" y="3648"/>
                            <a:ext cx="156" cy="70"/>
                            <a:chOff x="2579" y="3648"/>
                            <a:chExt cx="156" cy="70"/>
                          </a:xfrm>
                        </p:grpSpPr>
                        <p:grpSp>
                          <p:nvGrpSpPr>
                            <p:cNvPr id="26813" name="Group 376"/>
                            <p:cNvGrpSpPr>
                              <a:grpSpLocks/>
                            </p:cNvGrpSpPr>
                            <p:nvPr/>
                          </p:nvGrpSpPr>
                          <p:grpSpPr bwMode="auto">
                            <a:xfrm>
                              <a:off x="2579" y="3648"/>
                              <a:ext cx="156" cy="70"/>
                              <a:chOff x="2579" y="3648"/>
                              <a:chExt cx="156" cy="70"/>
                            </a:xfrm>
                          </p:grpSpPr>
                          <p:sp>
                            <p:nvSpPr>
                              <p:cNvPr id="146809" name="Freeform 377"/>
                              <p:cNvSpPr>
                                <a:spLocks/>
                              </p:cNvSpPr>
                              <p:nvPr/>
                            </p:nvSpPr>
                            <p:spPr bwMode="auto">
                              <a:xfrm>
                                <a:off x="2588" y="3648"/>
                                <a:ext cx="147" cy="56"/>
                              </a:xfrm>
                              <a:custGeom>
                                <a:avLst/>
                                <a:gdLst>
                                  <a:gd name="T0" fmla="*/ 146 w 147"/>
                                  <a:gd name="T1" fmla="*/ 49 h 56"/>
                                  <a:gd name="T2" fmla="*/ 26 w 147"/>
                                  <a:gd name="T3" fmla="*/ 55 h 56"/>
                                  <a:gd name="T4" fmla="*/ 0 w 147"/>
                                  <a:gd name="T5" fmla="*/ 6 h 56"/>
                                  <a:gd name="T6" fmla="*/ 121 w 147"/>
                                  <a:gd name="T7" fmla="*/ 0 h 56"/>
                                  <a:gd name="T8" fmla="*/ 146 w 147"/>
                                  <a:gd name="T9" fmla="*/ 49 h 56"/>
                                </a:gdLst>
                                <a:ahLst/>
                                <a:cxnLst>
                                  <a:cxn ang="0">
                                    <a:pos x="T0" y="T1"/>
                                  </a:cxn>
                                  <a:cxn ang="0">
                                    <a:pos x="T2" y="T3"/>
                                  </a:cxn>
                                  <a:cxn ang="0">
                                    <a:pos x="T4" y="T5"/>
                                  </a:cxn>
                                  <a:cxn ang="0">
                                    <a:pos x="T6" y="T7"/>
                                  </a:cxn>
                                  <a:cxn ang="0">
                                    <a:pos x="T8" y="T9"/>
                                  </a:cxn>
                                </a:cxnLst>
                                <a:rect l="0" t="0" r="r" b="b"/>
                                <a:pathLst>
                                  <a:path w="147" h="56">
                                    <a:moveTo>
                                      <a:pt x="146" y="49"/>
                                    </a:moveTo>
                                    <a:lnTo>
                                      <a:pt x="26" y="55"/>
                                    </a:lnTo>
                                    <a:lnTo>
                                      <a:pt x="0" y="6"/>
                                    </a:lnTo>
                                    <a:lnTo>
                                      <a:pt x="121" y="0"/>
                                    </a:lnTo>
                                    <a:lnTo>
                                      <a:pt x="146"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10" name="Freeform 378"/>
                              <p:cNvSpPr>
                                <a:spLocks/>
                              </p:cNvSpPr>
                              <p:nvPr/>
                            </p:nvSpPr>
                            <p:spPr bwMode="auto">
                              <a:xfrm>
                                <a:off x="2604" y="3697"/>
                                <a:ext cx="130" cy="21"/>
                              </a:xfrm>
                              <a:custGeom>
                                <a:avLst/>
                                <a:gdLst>
                                  <a:gd name="T0" fmla="*/ 130 w 131"/>
                                  <a:gd name="T1" fmla="*/ 0 h 21"/>
                                  <a:gd name="T2" fmla="*/ 119 w 131"/>
                                  <a:gd name="T3" fmla="*/ 13 h 21"/>
                                  <a:gd name="T4" fmla="*/ 0 w 131"/>
                                  <a:gd name="T5" fmla="*/ 20 h 21"/>
                                  <a:gd name="T6" fmla="*/ 10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10"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11" name="Freeform 379"/>
                              <p:cNvSpPr>
                                <a:spLocks/>
                              </p:cNvSpPr>
                              <p:nvPr/>
                            </p:nvSpPr>
                            <p:spPr bwMode="auto">
                              <a:xfrm>
                                <a:off x="2579" y="3653"/>
                                <a:ext cx="36" cy="66"/>
                              </a:xfrm>
                              <a:custGeom>
                                <a:avLst/>
                                <a:gdLst>
                                  <a:gd name="T0" fmla="*/ 35 w 36"/>
                                  <a:gd name="T1" fmla="*/ 49 h 65"/>
                                  <a:gd name="T2" fmla="*/ 25 w 36"/>
                                  <a:gd name="T3" fmla="*/ 64 h 65"/>
                                  <a:gd name="T4" fmla="*/ 0 w 36"/>
                                  <a:gd name="T5" fmla="*/ 14 h 65"/>
                                  <a:gd name="T6" fmla="*/ 9 w 36"/>
                                  <a:gd name="T7" fmla="*/ 0 h 65"/>
                                  <a:gd name="T8" fmla="*/ 35 w 36"/>
                                  <a:gd name="T9" fmla="*/ 49 h 65"/>
                                </a:gdLst>
                                <a:ahLst/>
                                <a:cxnLst>
                                  <a:cxn ang="0">
                                    <a:pos x="T0" y="T1"/>
                                  </a:cxn>
                                  <a:cxn ang="0">
                                    <a:pos x="T2" y="T3"/>
                                  </a:cxn>
                                  <a:cxn ang="0">
                                    <a:pos x="T4" y="T5"/>
                                  </a:cxn>
                                  <a:cxn ang="0">
                                    <a:pos x="T6" y="T7"/>
                                  </a:cxn>
                                  <a:cxn ang="0">
                                    <a:pos x="T8" y="T9"/>
                                  </a:cxn>
                                </a:cxnLst>
                                <a:rect l="0" t="0" r="r" b="b"/>
                                <a:pathLst>
                                  <a:path w="36" h="65">
                                    <a:moveTo>
                                      <a:pt x="35" y="49"/>
                                    </a:moveTo>
                                    <a:lnTo>
                                      <a:pt x="25" y="64"/>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812" name="Freeform 380"/>
                            <p:cNvSpPr>
                              <a:spLocks/>
                            </p:cNvSpPr>
                            <p:nvPr/>
                          </p:nvSpPr>
                          <p:spPr bwMode="auto">
                            <a:xfrm>
                              <a:off x="2682" y="3650"/>
                              <a:ext cx="25" cy="48"/>
                            </a:xfrm>
                            <a:custGeom>
                              <a:avLst/>
                              <a:gdLst>
                                <a:gd name="T0" fmla="*/ 0 w 25"/>
                                <a:gd name="T1" fmla="*/ 0 h 48"/>
                                <a:gd name="T2" fmla="*/ 24 w 25"/>
                                <a:gd name="T3" fmla="*/ 47 h 48"/>
                              </a:gdLst>
                              <a:ahLst/>
                              <a:cxnLst>
                                <a:cxn ang="0">
                                  <a:pos x="T0" y="T1"/>
                                </a:cxn>
                                <a:cxn ang="0">
                                  <a:pos x="T2" y="T3"/>
                                </a:cxn>
                              </a:cxnLst>
                              <a:rect l="0" t="0" r="r" b="b"/>
                              <a:pathLst>
                                <a:path w="25" h="48">
                                  <a:moveTo>
                                    <a:pt x="0" y="0"/>
                                  </a:moveTo>
                                  <a:lnTo>
                                    <a:pt x="24"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13" name="Oval 381"/>
                            <p:cNvSpPr>
                              <a:spLocks noChangeArrowheads="1"/>
                            </p:cNvSpPr>
                            <p:nvPr/>
                          </p:nvSpPr>
                          <p:spPr bwMode="auto">
                            <a:xfrm>
                              <a:off x="2702" y="3662"/>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814" name="Oval 382"/>
                            <p:cNvSpPr>
                              <a:spLocks noChangeArrowheads="1"/>
                            </p:cNvSpPr>
                            <p:nvPr/>
                          </p:nvSpPr>
                          <p:spPr bwMode="auto">
                            <a:xfrm>
                              <a:off x="2712" y="3679"/>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grpSp>
                      <p:nvGrpSpPr>
                        <p:cNvPr id="26740" name="Group 383"/>
                        <p:cNvGrpSpPr>
                          <a:grpSpLocks/>
                        </p:cNvGrpSpPr>
                        <p:nvPr/>
                      </p:nvGrpSpPr>
                      <p:grpSpPr bwMode="auto">
                        <a:xfrm>
                          <a:off x="2242" y="3224"/>
                          <a:ext cx="358" cy="504"/>
                          <a:chOff x="2242" y="3224"/>
                          <a:chExt cx="358" cy="504"/>
                        </a:xfrm>
                      </p:grpSpPr>
                      <p:grpSp>
                        <p:nvGrpSpPr>
                          <p:cNvPr id="26741" name="Group 384"/>
                          <p:cNvGrpSpPr>
                            <a:grpSpLocks/>
                          </p:cNvGrpSpPr>
                          <p:nvPr/>
                        </p:nvGrpSpPr>
                        <p:grpSpPr bwMode="auto">
                          <a:xfrm>
                            <a:off x="2242" y="3224"/>
                            <a:ext cx="156" cy="70"/>
                            <a:chOff x="2242" y="3224"/>
                            <a:chExt cx="156" cy="70"/>
                          </a:xfrm>
                        </p:grpSpPr>
                        <p:grpSp>
                          <p:nvGrpSpPr>
                            <p:cNvPr id="26798" name="Group 385"/>
                            <p:cNvGrpSpPr>
                              <a:grpSpLocks/>
                            </p:cNvGrpSpPr>
                            <p:nvPr/>
                          </p:nvGrpSpPr>
                          <p:grpSpPr bwMode="auto">
                            <a:xfrm>
                              <a:off x="2242" y="3224"/>
                              <a:ext cx="156" cy="70"/>
                              <a:chOff x="2242" y="3224"/>
                              <a:chExt cx="156" cy="70"/>
                            </a:xfrm>
                          </p:grpSpPr>
                          <p:sp>
                            <p:nvSpPr>
                              <p:cNvPr id="146818" name="Freeform 386"/>
                              <p:cNvSpPr>
                                <a:spLocks/>
                              </p:cNvSpPr>
                              <p:nvPr/>
                            </p:nvSpPr>
                            <p:spPr bwMode="auto">
                              <a:xfrm>
                                <a:off x="2250" y="3224"/>
                                <a:ext cx="148" cy="56"/>
                              </a:xfrm>
                              <a:custGeom>
                                <a:avLst/>
                                <a:gdLst>
                                  <a:gd name="T0" fmla="*/ 147 w 148"/>
                                  <a:gd name="T1" fmla="*/ 49 h 56"/>
                                  <a:gd name="T2" fmla="*/ 26 w 148"/>
                                  <a:gd name="T3" fmla="*/ 55 h 56"/>
                                  <a:gd name="T4" fmla="*/ 0 w 148"/>
                                  <a:gd name="T5" fmla="*/ 6 h 56"/>
                                  <a:gd name="T6" fmla="*/ 122 w 148"/>
                                  <a:gd name="T7" fmla="*/ 0 h 56"/>
                                  <a:gd name="T8" fmla="*/ 147 w 148"/>
                                  <a:gd name="T9" fmla="*/ 49 h 56"/>
                                </a:gdLst>
                                <a:ahLst/>
                                <a:cxnLst>
                                  <a:cxn ang="0">
                                    <a:pos x="T0" y="T1"/>
                                  </a:cxn>
                                  <a:cxn ang="0">
                                    <a:pos x="T2" y="T3"/>
                                  </a:cxn>
                                  <a:cxn ang="0">
                                    <a:pos x="T4" y="T5"/>
                                  </a:cxn>
                                  <a:cxn ang="0">
                                    <a:pos x="T6" y="T7"/>
                                  </a:cxn>
                                  <a:cxn ang="0">
                                    <a:pos x="T8" y="T9"/>
                                  </a:cxn>
                                </a:cxnLst>
                                <a:rect l="0" t="0" r="r" b="b"/>
                                <a:pathLst>
                                  <a:path w="148" h="56">
                                    <a:moveTo>
                                      <a:pt x="147" y="49"/>
                                    </a:moveTo>
                                    <a:lnTo>
                                      <a:pt x="26" y="55"/>
                                    </a:lnTo>
                                    <a:lnTo>
                                      <a:pt x="0" y="6"/>
                                    </a:lnTo>
                                    <a:lnTo>
                                      <a:pt x="122" y="0"/>
                                    </a:lnTo>
                                    <a:lnTo>
                                      <a:pt x="147"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19" name="Freeform 387"/>
                              <p:cNvSpPr>
                                <a:spLocks/>
                              </p:cNvSpPr>
                              <p:nvPr/>
                            </p:nvSpPr>
                            <p:spPr bwMode="auto">
                              <a:xfrm>
                                <a:off x="2267" y="3273"/>
                                <a:ext cx="130" cy="21"/>
                              </a:xfrm>
                              <a:custGeom>
                                <a:avLst/>
                                <a:gdLst>
                                  <a:gd name="T0" fmla="*/ 130 w 131"/>
                                  <a:gd name="T1" fmla="*/ 0 h 21"/>
                                  <a:gd name="T2" fmla="*/ 119 w 131"/>
                                  <a:gd name="T3" fmla="*/ 13 h 21"/>
                                  <a:gd name="T4" fmla="*/ 0 w 131"/>
                                  <a:gd name="T5" fmla="*/ 20 h 21"/>
                                  <a:gd name="T6" fmla="*/ 9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9"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20" name="Freeform 388"/>
                              <p:cNvSpPr>
                                <a:spLocks/>
                              </p:cNvSpPr>
                              <p:nvPr/>
                            </p:nvSpPr>
                            <p:spPr bwMode="auto">
                              <a:xfrm>
                                <a:off x="2242" y="3229"/>
                                <a:ext cx="35" cy="66"/>
                              </a:xfrm>
                              <a:custGeom>
                                <a:avLst/>
                                <a:gdLst>
                                  <a:gd name="T0" fmla="*/ 34 w 35"/>
                                  <a:gd name="T1" fmla="*/ 49 h 65"/>
                                  <a:gd name="T2" fmla="*/ 25 w 35"/>
                                  <a:gd name="T3" fmla="*/ 64 h 65"/>
                                  <a:gd name="T4" fmla="*/ 0 w 35"/>
                                  <a:gd name="T5" fmla="*/ 14 h 65"/>
                                  <a:gd name="T6" fmla="*/ 8 w 35"/>
                                  <a:gd name="T7" fmla="*/ 0 h 65"/>
                                  <a:gd name="T8" fmla="*/ 34 w 35"/>
                                  <a:gd name="T9" fmla="*/ 49 h 65"/>
                                </a:gdLst>
                                <a:ahLst/>
                                <a:cxnLst>
                                  <a:cxn ang="0">
                                    <a:pos x="T0" y="T1"/>
                                  </a:cxn>
                                  <a:cxn ang="0">
                                    <a:pos x="T2" y="T3"/>
                                  </a:cxn>
                                  <a:cxn ang="0">
                                    <a:pos x="T4" y="T5"/>
                                  </a:cxn>
                                  <a:cxn ang="0">
                                    <a:pos x="T6" y="T7"/>
                                  </a:cxn>
                                  <a:cxn ang="0">
                                    <a:pos x="T8" y="T9"/>
                                  </a:cxn>
                                </a:cxnLst>
                                <a:rect l="0" t="0" r="r" b="b"/>
                                <a:pathLst>
                                  <a:path w="35" h="65">
                                    <a:moveTo>
                                      <a:pt x="34" y="49"/>
                                    </a:moveTo>
                                    <a:lnTo>
                                      <a:pt x="25" y="64"/>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821" name="Freeform 389"/>
                            <p:cNvSpPr>
                              <a:spLocks/>
                            </p:cNvSpPr>
                            <p:nvPr/>
                          </p:nvSpPr>
                          <p:spPr bwMode="auto">
                            <a:xfrm>
                              <a:off x="2344" y="3226"/>
                              <a:ext cx="26" cy="48"/>
                            </a:xfrm>
                            <a:custGeom>
                              <a:avLst/>
                              <a:gdLst>
                                <a:gd name="T0" fmla="*/ 0 w 26"/>
                                <a:gd name="T1" fmla="*/ 0 h 48"/>
                                <a:gd name="T2" fmla="*/ 25 w 26"/>
                                <a:gd name="T3" fmla="*/ 47 h 48"/>
                              </a:gdLst>
                              <a:ahLst/>
                              <a:cxnLst>
                                <a:cxn ang="0">
                                  <a:pos x="T0" y="T1"/>
                                </a:cxn>
                                <a:cxn ang="0">
                                  <a:pos x="T2" y="T3"/>
                                </a:cxn>
                              </a:cxnLst>
                              <a:rect l="0" t="0" r="r" b="b"/>
                              <a:pathLst>
                                <a:path w="26" h="48">
                                  <a:moveTo>
                                    <a:pt x="0" y="0"/>
                                  </a:moveTo>
                                  <a:lnTo>
                                    <a:pt x="25"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22" name="Oval 390"/>
                            <p:cNvSpPr>
                              <a:spLocks noChangeArrowheads="1"/>
                            </p:cNvSpPr>
                            <p:nvPr/>
                          </p:nvSpPr>
                          <p:spPr bwMode="auto">
                            <a:xfrm>
                              <a:off x="2365" y="3237"/>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823" name="Oval 391"/>
                            <p:cNvSpPr>
                              <a:spLocks noChangeArrowheads="1"/>
                            </p:cNvSpPr>
                            <p:nvPr/>
                          </p:nvSpPr>
                          <p:spPr bwMode="auto">
                            <a:xfrm>
                              <a:off x="2374" y="3255"/>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6742" name="Group 392"/>
                          <p:cNvGrpSpPr>
                            <a:grpSpLocks/>
                          </p:cNvGrpSpPr>
                          <p:nvPr/>
                        </p:nvGrpSpPr>
                        <p:grpSpPr bwMode="auto">
                          <a:xfrm>
                            <a:off x="2270" y="3286"/>
                            <a:ext cx="156" cy="69"/>
                            <a:chOff x="2270" y="3286"/>
                            <a:chExt cx="156" cy="69"/>
                          </a:xfrm>
                        </p:grpSpPr>
                        <p:grpSp>
                          <p:nvGrpSpPr>
                            <p:cNvPr id="26791" name="Group 393"/>
                            <p:cNvGrpSpPr>
                              <a:grpSpLocks/>
                            </p:cNvGrpSpPr>
                            <p:nvPr/>
                          </p:nvGrpSpPr>
                          <p:grpSpPr bwMode="auto">
                            <a:xfrm>
                              <a:off x="2270" y="3286"/>
                              <a:ext cx="156" cy="69"/>
                              <a:chOff x="2270" y="3286"/>
                              <a:chExt cx="156" cy="69"/>
                            </a:xfrm>
                          </p:grpSpPr>
                          <p:sp>
                            <p:nvSpPr>
                              <p:cNvPr id="146826" name="Freeform 394"/>
                              <p:cNvSpPr>
                                <a:spLocks/>
                              </p:cNvSpPr>
                              <p:nvPr/>
                            </p:nvSpPr>
                            <p:spPr bwMode="auto">
                              <a:xfrm>
                                <a:off x="2279" y="3286"/>
                                <a:ext cx="147" cy="55"/>
                              </a:xfrm>
                              <a:custGeom>
                                <a:avLst/>
                                <a:gdLst>
                                  <a:gd name="T0" fmla="*/ 146 w 147"/>
                                  <a:gd name="T1" fmla="*/ 48 h 55"/>
                                  <a:gd name="T2" fmla="*/ 26 w 147"/>
                                  <a:gd name="T3" fmla="*/ 54 h 55"/>
                                  <a:gd name="T4" fmla="*/ 0 w 147"/>
                                  <a:gd name="T5" fmla="*/ 5 h 55"/>
                                  <a:gd name="T6" fmla="*/ 121 w 147"/>
                                  <a:gd name="T7" fmla="*/ 0 h 55"/>
                                  <a:gd name="T8" fmla="*/ 146 w 147"/>
                                  <a:gd name="T9" fmla="*/ 48 h 55"/>
                                </a:gdLst>
                                <a:ahLst/>
                                <a:cxnLst>
                                  <a:cxn ang="0">
                                    <a:pos x="T0" y="T1"/>
                                  </a:cxn>
                                  <a:cxn ang="0">
                                    <a:pos x="T2" y="T3"/>
                                  </a:cxn>
                                  <a:cxn ang="0">
                                    <a:pos x="T4" y="T5"/>
                                  </a:cxn>
                                  <a:cxn ang="0">
                                    <a:pos x="T6" y="T7"/>
                                  </a:cxn>
                                  <a:cxn ang="0">
                                    <a:pos x="T8" y="T9"/>
                                  </a:cxn>
                                </a:cxnLst>
                                <a:rect l="0" t="0" r="r" b="b"/>
                                <a:pathLst>
                                  <a:path w="147" h="55">
                                    <a:moveTo>
                                      <a:pt x="146" y="48"/>
                                    </a:moveTo>
                                    <a:lnTo>
                                      <a:pt x="26" y="54"/>
                                    </a:lnTo>
                                    <a:lnTo>
                                      <a:pt x="0" y="5"/>
                                    </a:lnTo>
                                    <a:lnTo>
                                      <a:pt x="121" y="0"/>
                                    </a:lnTo>
                                    <a:lnTo>
                                      <a:pt x="146"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27" name="Freeform 395"/>
                              <p:cNvSpPr>
                                <a:spLocks/>
                              </p:cNvSpPr>
                              <p:nvPr/>
                            </p:nvSpPr>
                            <p:spPr bwMode="auto">
                              <a:xfrm>
                                <a:off x="2295" y="3335"/>
                                <a:ext cx="130" cy="20"/>
                              </a:xfrm>
                              <a:custGeom>
                                <a:avLst/>
                                <a:gdLst>
                                  <a:gd name="T0" fmla="*/ 130 w 131"/>
                                  <a:gd name="T1" fmla="*/ 0 h 20"/>
                                  <a:gd name="T2" fmla="*/ 119 w 131"/>
                                  <a:gd name="T3" fmla="*/ 13 h 20"/>
                                  <a:gd name="T4" fmla="*/ 0 w 131"/>
                                  <a:gd name="T5" fmla="*/ 19 h 20"/>
                                  <a:gd name="T6" fmla="*/ 10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10"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28" name="Freeform 396"/>
                              <p:cNvSpPr>
                                <a:spLocks/>
                              </p:cNvSpPr>
                              <p:nvPr/>
                            </p:nvSpPr>
                            <p:spPr bwMode="auto">
                              <a:xfrm>
                                <a:off x="2270" y="3290"/>
                                <a:ext cx="36" cy="65"/>
                              </a:xfrm>
                              <a:custGeom>
                                <a:avLst/>
                                <a:gdLst>
                                  <a:gd name="T0" fmla="*/ 35 w 36"/>
                                  <a:gd name="T1" fmla="*/ 49 h 64"/>
                                  <a:gd name="T2" fmla="*/ 25 w 36"/>
                                  <a:gd name="T3" fmla="*/ 63 h 64"/>
                                  <a:gd name="T4" fmla="*/ 0 w 36"/>
                                  <a:gd name="T5" fmla="*/ 14 h 64"/>
                                  <a:gd name="T6" fmla="*/ 9 w 36"/>
                                  <a:gd name="T7" fmla="*/ 0 h 64"/>
                                  <a:gd name="T8" fmla="*/ 35 w 36"/>
                                  <a:gd name="T9" fmla="*/ 49 h 64"/>
                                </a:gdLst>
                                <a:ahLst/>
                                <a:cxnLst>
                                  <a:cxn ang="0">
                                    <a:pos x="T0" y="T1"/>
                                  </a:cxn>
                                  <a:cxn ang="0">
                                    <a:pos x="T2" y="T3"/>
                                  </a:cxn>
                                  <a:cxn ang="0">
                                    <a:pos x="T4" y="T5"/>
                                  </a:cxn>
                                  <a:cxn ang="0">
                                    <a:pos x="T6" y="T7"/>
                                  </a:cxn>
                                  <a:cxn ang="0">
                                    <a:pos x="T8" y="T9"/>
                                  </a:cxn>
                                </a:cxnLst>
                                <a:rect l="0" t="0" r="r" b="b"/>
                                <a:pathLst>
                                  <a:path w="36" h="64">
                                    <a:moveTo>
                                      <a:pt x="35" y="49"/>
                                    </a:moveTo>
                                    <a:lnTo>
                                      <a:pt x="25" y="63"/>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829" name="Freeform 397"/>
                            <p:cNvSpPr>
                              <a:spLocks/>
                            </p:cNvSpPr>
                            <p:nvPr/>
                          </p:nvSpPr>
                          <p:spPr bwMode="auto">
                            <a:xfrm>
                              <a:off x="2373" y="3286"/>
                              <a:ext cx="25" cy="49"/>
                            </a:xfrm>
                            <a:custGeom>
                              <a:avLst/>
                              <a:gdLst>
                                <a:gd name="T0" fmla="*/ 0 w 25"/>
                                <a:gd name="T1" fmla="*/ 0 h 49"/>
                                <a:gd name="T2" fmla="*/ 24 w 25"/>
                                <a:gd name="T3" fmla="*/ 48 h 49"/>
                              </a:gdLst>
                              <a:ahLst/>
                              <a:cxnLst>
                                <a:cxn ang="0">
                                  <a:pos x="T0" y="T1"/>
                                </a:cxn>
                                <a:cxn ang="0">
                                  <a:pos x="T2" y="T3"/>
                                </a:cxn>
                              </a:cxnLst>
                              <a:rect l="0" t="0" r="r" b="b"/>
                              <a:pathLst>
                                <a:path w="25" h="49">
                                  <a:moveTo>
                                    <a:pt x="0" y="0"/>
                                  </a:moveTo>
                                  <a:lnTo>
                                    <a:pt x="24"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30" name="Oval 398"/>
                            <p:cNvSpPr>
                              <a:spLocks noChangeArrowheads="1"/>
                            </p:cNvSpPr>
                            <p:nvPr/>
                          </p:nvSpPr>
                          <p:spPr bwMode="auto">
                            <a:xfrm>
                              <a:off x="2393" y="3298"/>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831" name="Oval 399"/>
                            <p:cNvSpPr>
                              <a:spLocks noChangeArrowheads="1"/>
                            </p:cNvSpPr>
                            <p:nvPr/>
                          </p:nvSpPr>
                          <p:spPr bwMode="auto">
                            <a:xfrm>
                              <a:off x="2403" y="3316"/>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6743" name="Group 400"/>
                          <p:cNvGrpSpPr>
                            <a:grpSpLocks/>
                          </p:cNvGrpSpPr>
                          <p:nvPr/>
                        </p:nvGrpSpPr>
                        <p:grpSpPr bwMode="auto">
                          <a:xfrm>
                            <a:off x="2300" y="3349"/>
                            <a:ext cx="156" cy="69"/>
                            <a:chOff x="2300" y="3349"/>
                            <a:chExt cx="156" cy="69"/>
                          </a:xfrm>
                        </p:grpSpPr>
                        <p:grpSp>
                          <p:nvGrpSpPr>
                            <p:cNvPr id="26784" name="Group 401"/>
                            <p:cNvGrpSpPr>
                              <a:grpSpLocks/>
                            </p:cNvGrpSpPr>
                            <p:nvPr/>
                          </p:nvGrpSpPr>
                          <p:grpSpPr bwMode="auto">
                            <a:xfrm>
                              <a:off x="2300" y="3349"/>
                              <a:ext cx="156" cy="69"/>
                              <a:chOff x="2300" y="3349"/>
                              <a:chExt cx="156" cy="69"/>
                            </a:xfrm>
                          </p:grpSpPr>
                          <p:sp>
                            <p:nvSpPr>
                              <p:cNvPr id="146834" name="Freeform 402"/>
                              <p:cNvSpPr>
                                <a:spLocks/>
                              </p:cNvSpPr>
                              <p:nvPr/>
                            </p:nvSpPr>
                            <p:spPr bwMode="auto">
                              <a:xfrm>
                                <a:off x="2309" y="3349"/>
                                <a:ext cx="147" cy="55"/>
                              </a:xfrm>
                              <a:custGeom>
                                <a:avLst/>
                                <a:gdLst>
                                  <a:gd name="T0" fmla="*/ 146 w 147"/>
                                  <a:gd name="T1" fmla="*/ 48 h 55"/>
                                  <a:gd name="T2" fmla="*/ 26 w 147"/>
                                  <a:gd name="T3" fmla="*/ 54 h 55"/>
                                  <a:gd name="T4" fmla="*/ 0 w 147"/>
                                  <a:gd name="T5" fmla="*/ 5 h 55"/>
                                  <a:gd name="T6" fmla="*/ 121 w 147"/>
                                  <a:gd name="T7" fmla="*/ 0 h 55"/>
                                  <a:gd name="T8" fmla="*/ 146 w 147"/>
                                  <a:gd name="T9" fmla="*/ 48 h 55"/>
                                </a:gdLst>
                                <a:ahLst/>
                                <a:cxnLst>
                                  <a:cxn ang="0">
                                    <a:pos x="T0" y="T1"/>
                                  </a:cxn>
                                  <a:cxn ang="0">
                                    <a:pos x="T2" y="T3"/>
                                  </a:cxn>
                                  <a:cxn ang="0">
                                    <a:pos x="T4" y="T5"/>
                                  </a:cxn>
                                  <a:cxn ang="0">
                                    <a:pos x="T6" y="T7"/>
                                  </a:cxn>
                                  <a:cxn ang="0">
                                    <a:pos x="T8" y="T9"/>
                                  </a:cxn>
                                </a:cxnLst>
                                <a:rect l="0" t="0" r="r" b="b"/>
                                <a:pathLst>
                                  <a:path w="147" h="55">
                                    <a:moveTo>
                                      <a:pt x="146" y="48"/>
                                    </a:moveTo>
                                    <a:lnTo>
                                      <a:pt x="26" y="54"/>
                                    </a:lnTo>
                                    <a:lnTo>
                                      <a:pt x="0" y="5"/>
                                    </a:lnTo>
                                    <a:lnTo>
                                      <a:pt x="121" y="0"/>
                                    </a:lnTo>
                                    <a:lnTo>
                                      <a:pt x="146"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35" name="Freeform 403"/>
                              <p:cNvSpPr>
                                <a:spLocks/>
                              </p:cNvSpPr>
                              <p:nvPr/>
                            </p:nvSpPr>
                            <p:spPr bwMode="auto">
                              <a:xfrm>
                                <a:off x="2325" y="3397"/>
                                <a:ext cx="130" cy="20"/>
                              </a:xfrm>
                              <a:custGeom>
                                <a:avLst/>
                                <a:gdLst>
                                  <a:gd name="T0" fmla="*/ 130 w 131"/>
                                  <a:gd name="T1" fmla="*/ 0 h 20"/>
                                  <a:gd name="T2" fmla="*/ 119 w 131"/>
                                  <a:gd name="T3" fmla="*/ 13 h 20"/>
                                  <a:gd name="T4" fmla="*/ 0 w 131"/>
                                  <a:gd name="T5" fmla="*/ 19 h 20"/>
                                  <a:gd name="T6" fmla="*/ 10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10"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36" name="Freeform 404"/>
                              <p:cNvSpPr>
                                <a:spLocks/>
                              </p:cNvSpPr>
                              <p:nvPr/>
                            </p:nvSpPr>
                            <p:spPr bwMode="auto">
                              <a:xfrm>
                                <a:off x="2300" y="3354"/>
                                <a:ext cx="36" cy="64"/>
                              </a:xfrm>
                              <a:custGeom>
                                <a:avLst/>
                                <a:gdLst>
                                  <a:gd name="T0" fmla="*/ 35 w 36"/>
                                  <a:gd name="T1" fmla="*/ 49 h 64"/>
                                  <a:gd name="T2" fmla="*/ 25 w 36"/>
                                  <a:gd name="T3" fmla="*/ 63 h 64"/>
                                  <a:gd name="T4" fmla="*/ 0 w 36"/>
                                  <a:gd name="T5" fmla="*/ 14 h 64"/>
                                  <a:gd name="T6" fmla="*/ 9 w 36"/>
                                  <a:gd name="T7" fmla="*/ 0 h 64"/>
                                  <a:gd name="T8" fmla="*/ 35 w 36"/>
                                  <a:gd name="T9" fmla="*/ 49 h 64"/>
                                </a:gdLst>
                                <a:ahLst/>
                                <a:cxnLst>
                                  <a:cxn ang="0">
                                    <a:pos x="T0" y="T1"/>
                                  </a:cxn>
                                  <a:cxn ang="0">
                                    <a:pos x="T2" y="T3"/>
                                  </a:cxn>
                                  <a:cxn ang="0">
                                    <a:pos x="T4" y="T5"/>
                                  </a:cxn>
                                  <a:cxn ang="0">
                                    <a:pos x="T6" y="T7"/>
                                  </a:cxn>
                                  <a:cxn ang="0">
                                    <a:pos x="T8" y="T9"/>
                                  </a:cxn>
                                </a:cxnLst>
                                <a:rect l="0" t="0" r="r" b="b"/>
                                <a:pathLst>
                                  <a:path w="36" h="64">
                                    <a:moveTo>
                                      <a:pt x="35" y="49"/>
                                    </a:moveTo>
                                    <a:lnTo>
                                      <a:pt x="25" y="63"/>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837" name="Freeform 405"/>
                            <p:cNvSpPr>
                              <a:spLocks/>
                            </p:cNvSpPr>
                            <p:nvPr/>
                          </p:nvSpPr>
                          <p:spPr bwMode="auto">
                            <a:xfrm>
                              <a:off x="2403" y="3350"/>
                              <a:ext cx="25" cy="48"/>
                            </a:xfrm>
                            <a:custGeom>
                              <a:avLst/>
                              <a:gdLst>
                                <a:gd name="T0" fmla="*/ 0 w 25"/>
                                <a:gd name="T1" fmla="*/ 0 h 49"/>
                                <a:gd name="T2" fmla="*/ 24 w 25"/>
                                <a:gd name="T3" fmla="*/ 48 h 49"/>
                              </a:gdLst>
                              <a:ahLst/>
                              <a:cxnLst>
                                <a:cxn ang="0">
                                  <a:pos x="T0" y="T1"/>
                                </a:cxn>
                                <a:cxn ang="0">
                                  <a:pos x="T2" y="T3"/>
                                </a:cxn>
                              </a:cxnLst>
                              <a:rect l="0" t="0" r="r" b="b"/>
                              <a:pathLst>
                                <a:path w="25" h="49">
                                  <a:moveTo>
                                    <a:pt x="0" y="0"/>
                                  </a:moveTo>
                                  <a:lnTo>
                                    <a:pt x="24"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38" name="Oval 406"/>
                            <p:cNvSpPr>
                              <a:spLocks noChangeArrowheads="1"/>
                            </p:cNvSpPr>
                            <p:nvPr/>
                          </p:nvSpPr>
                          <p:spPr bwMode="auto">
                            <a:xfrm>
                              <a:off x="2423" y="3361"/>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839" name="Oval 407"/>
                            <p:cNvSpPr>
                              <a:spLocks noChangeArrowheads="1"/>
                            </p:cNvSpPr>
                            <p:nvPr/>
                          </p:nvSpPr>
                          <p:spPr bwMode="auto">
                            <a:xfrm>
                              <a:off x="2433" y="3380"/>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6744" name="Group 408"/>
                          <p:cNvGrpSpPr>
                            <a:grpSpLocks/>
                          </p:cNvGrpSpPr>
                          <p:nvPr/>
                        </p:nvGrpSpPr>
                        <p:grpSpPr bwMode="auto">
                          <a:xfrm>
                            <a:off x="2329" y="3410"/>
                            <a:ext cx="156" cy="69"/>
                            <a:chOff x="2329" y="3410"/>
                            <a:chExt cx="156" cy="69"/>
                          </a:xfrm>
                        </p:grpSpPr>
                        <p:grpSp>
                          <p:nvGrpSpPr>
                            <p:cNvPr id="26777" name="Group 409"/>
                            <p:cNvGrpSpPr>
                              <a:grpSpLocks/>
                            </p:cNvGrpSpPr>
                            <p:nvPr/>
                          </p:nvGrpSpPr>
                          <p:grpSpPr bwMode="auto">
                            <a:xfrm>
                              <a:off x="2329" y="3410"/>
                              <a:ext cx="156" cy="69"/>
                              <a:chOff x="2329" y="3410"/>
                              <a:chExt cx="156" cy="69"/>
                            </a:xfrm>
                          </p:grpSpPr>
                          <p:sp>
                            <p:nvSpPr>
                              <p:cNvPr id="146842" name="Freeform 410"/>
                              <p:cNvSpPr>
                                <a:spLocks/>
                              </p:cNvSpPr>
                              <p:nvPr/>
                            </p:nvSpPr>
                            <p:spPr bwMode="auto">
                              <a:xfrm>
                                <a:off x="2337" y="3410"/>
                                <a:ext cx="148" cy="55"/>
                              </a:xfrm>
                              <a:custGeom>
                                <a:avLst/>
                                <a:gdLst>
                                  <a:gd name="T0" fmla="*/ 147 w 148"/>
                                  <a:gd name="T1" fmla="*/ 48 h 55"/>
                                  <a:gd name="T2" fmla="*/ 26 w 148"/>
                                  <a:gd name="T3" fmla="*/ 54 h 55"/>
                                  <a:gd name="T4" fmla="*/ 0 w 148"/>
                                  <a:gd name="T5" fmla="*/ 6 h 55"/>
                                  <a:gd name="T6" fmla="*/ 122 w 148"/>
                                  <a:gd name="T7" fmla="*/ 0 h 55"/>
                                  <a:gd name="T8" fmla="*/ 147 w 148"/>
                                  <a:gd name="T9" fmla="*/ 48 h 55"/>
                                </a:gdLst>
                                <a:ahLst/>
                                <a:cxnLst>
                                  <a:cxn ang="0">
                                    <a:pos x="T0" y="T1"/>
                                  </a:cxn>
                                  <a:cxn ang="0">
                                    <a:pos x="T2" y="T3"/>
                                  </a:cxn>
                                  <a:cxn ang="0">
                                    <a:pos x="T4" y="T5"/>
                                  </a:cxn>
                                  <a:cxn ang="0">
                                    <a:pos x="T6" y="T7"/>
                                  </a:cxn>
                                  <a:cxn ang="0">
                                    <a:pos x="T8" y="T9"/>
                                  </a:cxn>
                                </a:cxnLst>
                                <a:rect l="0" t="0" r="r" b="b"/>
                                <a:pathLst>
                                  <a:path w="148" h="55">
                                    <a:moveTo>
                                      <a:pt x="147" y="48"/>
                                    </a:moveTo>
                                    <a:lnTo>
                                      <a:pt x="26" y="54"/>
                                    </a:lnTo>
                                    <a:lnTo>
                                      <a:pt x="0" y="6"/>
                                    </a:lnTo>
                                    <a:lnTo>
                                      <a:pt x="122" y="0"/>
                                    </a:lnTo>
                                    <a:lnTo>
                                      <a:pt x="147"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43" name="Freeform 411"/>
                              <p:cNvSpPr>
                                <a:spLocks/>
                              </p:cNvSpPr>
                              <p:nvPr/>
                            </p:nvSpPr>
                            <p:spPr bwMode="auto">
                              <a:xfrm>
                                <a:off x="2354" y="3459"/>
                                <a:ext cx="130" cy="20"/>
                              </a:xfrm>
                              <a:custGeom>
                                <a:avLst/>
                                <a:gdLst>
                                  <a:gd name="T0" fmla="*/ 130 w 131"/>
                                  <a:gd name="T1" fmla="*/ 0 h 20"/>
                                  <a:gd name="T2" fmla="*/ 119 w 131"/>
                                  <a:gd name="T3" fmla="*/ 13 h 20"/>
                                  <a:gd name="T4" fmla="*/ 0 w 131"/>
                                  <a:gd name="T5" fmla="*/ 19 h 20"/>
                                  <a:gd name="T6" fmla="*/ 9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9"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44" name="Freeform 412"/>
                              <p:cNvSpPr>
                                <a:spLocks/>
                              </p:cNvSpPr>
                              <p:nvPr/>
                            </p:nvSpPr>
                            <p:spPr bwMode="auto">
                              <a:xfrm>
                                <a:off x="2329" y="3415"/>
                                <a:ext cx="35" cy="65"/>
                              </a:xfrm>
                              <a:custGeom>
                                <a:avLst/>
                                <a:gdLst>
                                  <a:gd name="T0" fmla="*/ 34 w 35"/>
                                  <a:gd name="T1" fmla="*/ 49 h 64"/>
                                  <a:gd name="T2" fmla="*/ 25 w 35"/>
                                  <a:gd name="T3" fmla="*/ 63 h 64"/>
                                  <a:gd name="T4" fmla="*/ 0 w 35"/>
                                  <a:gd name="T5" fmla="*/ 14 h 64"/>
                                  <a:gd name="T6" fmla="*/ 8 w 35"/>
                                  <a:gd name="T7" fmla="*/ 0 h 64"/>
                                  <a:gd name="T8" fmla="*/ 34 w 35"/>
                                  <a:gd name="T9" fmla="*/ 49 h 64"/>
                                </a:gdLst>
                                <a:ahLst/>
                                <a:cxnLst>
                                  <a:cxn ang="0">
                                    <a:pos x="T0" y="T1"/>
                                  </a:cxn>
                                  <a:cxn ang="0">
                                    <a:pos x="T2" y="T3"/>
                                  </a:cxn>
                                  <a:cxn ang="0">
                                    <a:pos x="T4" y="T5"/>
                                  </a:cxn>
                                  <a:cxn ang="0">
                                    <a:pos x="T6" y="T7"/>
                                  </a:cxn>
                                  <a:cxn ang="0">
                                    <a:pos x="T8" y="T9"/>
                                  </a:cxn>
                                </a:cxnLst>
                                <a:rect l="0" t="0" r="r" b="b"/>
                                <a:pathLst>
                                  <a:path w="35" h="64">
                                    <a:moveTo>
                                      <a:pt x="34" y="49"/>
                                    </a:moveTo>
                                    <a:lnTo>
                                      <a:pt x="25" y="63"/>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845" name="Freeform 413"/>
                            <p:cNvSpPr>
                              <a:spLocks/>
                            </p:cNvSpPr>
                            <p:nvPr/>
                          </p:nvSpPr>
                          <p:spPr bwMode="auto">
                            <a:xfrm>
                              <a:off x="2431" y="3412"/>
                              <a:ext cx="26" cy="48"/>
                            </a:xfrm>
                            <a:custGeom>
                              <a:avLst/>
                              <a:gdLst>
                                <a:gd name="T0" fmla="*/ 0 w 26"/>
                                <a:gd name="T1" fmla="*/ 0 h 48"/>
                                <a:gd name="T2" fmla="*/ 25 w 26"/>
                                <a:gd name="T3" fmla="*/ 47 h 48"/>
                              </a:gdLst>
                              <a:ahLst/>
                              <a:cxnLst>
                                <a:cxn ang="0">
                                  <a:pos x="T0" y="T1"/>
                                </a:cxn>
                                <a:cxn ang="0">
                                  <a:pos x="T2" y="T3"/>
                                </a:cxn>
                              </a:cxnLst>
                              <a:rect l="0" t="0" r="r" b="b"/>
                              <a:pathLst>
                                <a:path w="26" h="48">
                                  <a:moveTo>
                                    <a:pt x="0" y="0"/>
                                  </a:moveTo>
                                  <a:lnTo>
                                    <a:pt x="25"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46" name="Oval 414"/>
                            <p:cNvSpPr>
                              <a:spLocks noChangeArrowheads="1"/>
                            </p:cNvSpPr>
                            <p:nvPr/>
                          </p:nvSpPr>
                          <p:spPr bwMode="auto">
                            <a:xfrm>
                              <a:off x="2452" y="3423"/>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847" name="Oval 415"/>
                            <p:cNvSpPr>
                              <a:spLocks noChangeArrowheads="1"/>
                            </p:cNvSpPr>
                            <p:nvPr/>
                          </p:nvSpPr>
                          <p:spPr bwMode="auto">
                            <a:xfrm>
                              <a:off x="2461" y="3441"/>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6745" name="Group 416"/>
                          <p:cNvGrpSpPr>
                            <a:grpSpLocks/>
                          </p:cNvGrpSpPr>
                          <p:nvPr/>
                        </p:nvGrpSpPr>
                        <p:grpSpPr bwMode="auto">
                          <a:xfrm>
                            <a:off x="2357" y="3471"/>
                            <a:ext cx="156" cy="70"/>
                            <a:chOff x="2357" y="3471"/>
                            <a:chExt cx="156" cy="70"/>
                          </a:xfrm>
                        </p:grpSpPr>
                        <p:grpSp>
                          <p:nvGrpSpPr>
                            <p:cNvPr id="26770" name="Group 417"/>
                            <p:cNvGrpSpPr>
                              <a:grpSpLocks/>
                            </p:cNvGrpSpPr>
                            <p:nvPr/>
                          </p:nvGrpSpPr>
                          <p:grpSpPr bwMode="auto">
                            <a:xfrm>
                              <a:off x="2357" y="3471"/>
                              <a:ext cx="156" cy="70"/>
                              <a:chOff x="2357" y="3471"/>
                              <a:chExt cx="156" cy="70"/>
                            </a:xfrm>
                          </p:grpSpPr>
                          <p:sp>
                            <p:nvSpPr>
                              <p:cNvPr id="146850" name="Freeform 418"/>
                              <p:cNvSpPr>
                                <a:spLocks/>
                              </p:cNvSpPr>
                              <p:nvPr/>
                            </p:nvSpPr>
                            <p:spPr bwMode="auto">
                              <a:xfrm>
                                <a:off x="2366" y="3471"/>
                                <a:ext cx="147" cy="56"/>
                              </a:xfrm>
                              <a:custGeom>
                                <a:avLst/>
                                <a:gdLst>
                                  <a:gd name="T0" fmla="*/ 146 w 147"/>
                                  <a:gd name="T1" fmla="*/ 49 h 56"/>
                                  <a:gd name="T2" fmla="*/ 26 w 147"/>
                                  <a:gd name="T3" fmla="*/ 55 h 56"/>
                                  <a:gd name="T4" fmla="*/ 0 w 147"/>
                                  <a:gd name="T5" fmla="*/ 6 h 56"/>
                                  <a:gd name="T6" fmla="*/ 121 w 147"/>
                                  <a:gd name="T7" fmla="*/ 0 h 56"/>
                                  <a:gd name="T8" fmla="*/ 146 w 147"/>
                                  <a:gd name="T9" fmla="*/ 49 h 56"/>
                                </a:gdLst>
                                <a:ahLst/>
                                <a:cxnLst>
                                  <a:cxn ang="0">
                                    <a:pos x="T0" y="T1"/>
                                  </a:cxn>
                                  <a:cxn ang="0">
                                    <a:pos x="T2" y="T3"/>
                                  </a:cxn>
                                  <a:cxn ang="0">
                                    <a:pos x="T4" y="T5"/>
                                  </a:cxn>
                                  <a:cxn ang="0">
                                    <a:pos x="T6" y="T7"/>
                                  </a:cxn>
                                  <a:cxn ang="0">
                                    <a:pos x="T8" y="T9"/>
                                  </a:cxn>
                                </a:cxnLst>
                                <a:rect l="0" t="0" r="r" b="b"/>
                                <a:pathLst>
                                  <a:path w="147" h="56">
                                    <a:moveTo>
                                      <a:pt x="146" y="49"/>
                                    </a:moveTo>
                                    <a:lnTo>
                                      <a:pt x="26" y="55"/>
                                    </a:lnTo>
                                    <a:lnTo>
                                      <a:pt x="0" y="6"/>
                                    </a:lnTo>
                                    <a:lnTo>
                                      <a:pt x="121" y="0"/>
                                    </a:lnTo>
                                    <a:lnTo>
                                      <a:pt x="146"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51" name="Freeform 419"/>
                              <p:cNvSpPr>
                                <a:spLocks/>
                              </p:cNvSpPr>
                              <p:nvPr/>
                            </p:nvSpPr>
                            <p:spPr bwMode="auto">
                              <a:xfrm>
                                <a:off x="2382" y="3520"/>
                                <a:ext cx="130" cy="21"/>
                              </a:xfrm>
                              <a:custGeom>
                                <a:avLst/>
                                <a:gdLst>
                                  <a:gd name="T0" fmla="*/ 130 w 131"/>
                                  <a:gd name="T1" fmla="*/ 0 h 21"/>
                                  <a:gd name="T2" fmla="*/ 119 w 131"/>
                                  <a:gd name="T3" fmla="*/ 13 h 21"/>
                                  <a:gd name="T4" fmla="*/ 0 w 131"/>
                                  <a:gd name="T5" fmla="*/ 20 h 21"/>
                                  <a:gd name="T6" fmla="*/ 10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10"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52" name="Freeform 420"/>
                              <p:cNvSpPr>
                                <a:spLocks/>
                              </p:cNvSpPr>
                              <p:nvPr/>
                            </p:nvSpPr>
                            <p:spPr bwMode="auto">
                              <a:xfrm>
                                <a:off x="2357" y="3476"/>
                                <a:ext cx="36" cy="66"/>
                              </a:xfrm>
                              <a:custGeom>
                                <a:avLst/>
                                <a:gdLst>
                                  <a:gd name="T0" fmla="*/ 35 w 36"/>
                                  <a:gd name="T1" fmla="*/ 49 h 65"/>
                                  <a:gd name="T2" fmla="*/ 25 w 36"/>
                                  <a:gd name="T3" fmla="*/ 64 h 65"/>
                                  <a:gd name="T4" fmla="*/ 0 w 36"/>
                                  <a:gd name="T5" fmla="*/ 14 h 65"/>
                                  <a:gd name="T6" fmla="*/ 9 w 36"/>
                                  <a:gd name="T7" fmla="*/ 0 h 65"/>
                                  <a:gd name="T8" fmla="*/ 35 w 36"/>
                                  <a:gd name="T9" fmla="*/ 49 h 65"/>
                                </a:gdLst>
                                <a:ahLst/>
                                <a:cxnLst>
                                  <a:cxn ang="0">
                                    <a:pos x="T0" y="T1"/>
                                  </a:cxn>
                                  <a:cxn ang="0">
                                    <a:pos x="T2" y="T3"/>
                                  </a:cxn>
                                  <a:cxn ang="0">
                                    <a:pos x="T4" y="T5"/>
                                  </a:cxn>
                                  <a:cxn ang="0">
                                    <a:pos x="T6" y="T7"/>
                                  </a:cxn>
                                  <a:cxn ang="0">
                                    <a:pos x="T8" y="T9"/>
                                  </a:cxn>
                                </a:cxnLst>
                                <a:rect l="0" t="0" r="r" b="b"/>
                                <a:pathLst>
                                  <a:path w="36" h="65">
                                    <a:moveTo>
                                      <a:pt x="35" y="49"/>
                                    </a:moveTo>
                                    <a:lnTo>
                                      <a:pt x="25" y="64"/>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853" name="Freeform 421"/>
                            <p:cNvSpPr>
                              <a:spLocks/>
                            </p:cNvSpPr>
                            <p:nvPr/>
                          </p:nvSpPr>
                          <p:spPr bwMode="auto">
                            <a:xfrm>
                              <a:off x="2460" y="3473"/>
                              <a:ext cx="25" cy="48"/>
                            </a:xfrm>
                            <a:custGeom>
                              <a:avLst/>
                              <a:gdLst>
                                <a:gd name="T0" fmla="*/ 0 w 25"/>
                                <a:gd name="T1" fmla="*/ 0 h 48"/>
                                <a:gd name="T2" fmla="*/ 24 w 25"/>
                                <a:gd name="T3" fmla="*/ 47 h 48"/>
                              </a:gdLst>
                              <a:ahLst/>
                              <a:cxnLst>
                                <a:cxn ang="0">
                                  <a:pos x="T0" y="T1"/>
                                </a:cxn>
                                <a:cxn ang="0">
                                  <a:pos x="T2" y="T3"/>
                                </a:cxn>
                              </a:cxnLst>
                              <a:rect l="0" t="0" r="r" b="b"/>
                              <a:pathLst>
                                <a:path w="25" h="48">
                                  <a:moveTo>
                                    <a:pt x="0" y="0"/>
                                  </a:moveTo>
                                  <a:lnTo>
                                    <a:pt x="24"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54" name="Oval 422"/>
                            <p:cNvSpPr>
                              <a:spLocks noChangeArrowheads="1"/>
                            </p:cNvSpPr>
                            <p:nvPr/>
                          </p:nvSpPr>
                          <p:spPr bwMode="auto">
                            <a:xfrm>
                              <a:off x="2480" y="3484"/>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855" name="Oval 423"/>
                            <p:cNvSpPr>
                              <a:spLocks noChangeArrowheads="1"/>
                            </p:cNvSpPr>
                            <p:nvPr/>
                          </p:nvSpPr>
                          <p:spPr bwMode="auto">
                            <a:xfrm>
                              <a:off x="2490" y="3502"/>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6746" name="Group 424"/>
                          <p:cNvGrpSpPr>
                            <a:grpSpLocks/>
                          </p:cNvGrpSpPr>
                          <p:nvPr/>
                        </p:nvGrpSpPr>
                        <p:grpSpPr bwMode="auto">
                          <a:xfrm>
                            <a:off x="2386" y="3534"/>
                            <a:ext cx="156" cy="70"/>
                            <a:chOff x="2386" y="3534"/>
                            <a:chExt cx="156" cy="70"/>
                          </a:xfrm>
                        </p:grpSpPr>
                        <p:grpSp>
                          <p:nvGrpSpPr>
                            <p:cNvPr id="26763" name="Group 425"/>
                            <p:cNvGrpSpPr>
                              <a:grpSpLocks/>
                            </p:cNvGrpSpPr>
                            <p:nvPr/>
                          </p:nvGrpSpPr>
                          <p:grpSpPr bwMode="auto">
                            <a:xfrm>
                              <a:off x="2386" y="3534"/>
                              <a:ext cx="156" cy="70"/>
                              <a:chOff x="2386" y="3534"/>
                              <a:chExt cx="156" cy="70"/>
                            </a:xfrm>
                          </p:grpSpPr>
                          <p:sp>
                            <p:nvSpPr>
                              <p:cNvPr id="146858" name="Freeform 426"/>
                              <p:cNvSpPr>
                                <a:spLocks/>
                              </p:cNvSpPr>
                              <p:nvPr/>
                            </p:nvSpPr>
                            <p:spPr bwMode="auto">
                              <a:xfrm>
                                <a:off x="2394" y="3534"/>
                                <a:ext cx="148" cy="56"/>
                              </a:xfrm>
                              <a:custGeom>
                                <a:avLst/>
                                <a:gdLst>
                                  <a:gd name="T0" fmla="*/ 147 w 148"/>
                                  <a:gd name="T1" fmla="*/ 49 h 56"/>
                                  <a:gd name="T2" fmla="*/ 26 w 148"/>
                                  <a:gd name="T3" fmla="*/ 55 h 56"/>
                                  <a:gd name="T4" fmla="*/ 0 w 148"/>
                                  <a:gd name="T5" fmla="*/ 6 h 56"/>
                                  <a:gd name="T6" fmla="*/ 122 w 148"/>
                                  <a:gd name="T7" fmla="*/ 0 h 56"/>
                                  <a:gd name="T8" fmla="*/ 147 w 148"/>
                                  <a:gd name="T9" fmla="*/ 49 h 56"/>
                                </a:gdLst>
                                <a:ahLst/>
                                <a:cxnLst>
                                  <a:cxn ang="0">
                                    <a:pos x="T0" y="T1"/>
                                  </a:cxn>
                                  <a:cxn ang="0">
                                    <a:pos x="T2" y="T3"/>
                                  </a:cxn>
                                  <a:cxn ang="0">
                                    <a:pos x="T4" y="T5"/>
                                  </a:cxn>
                                  <a:cxn ang="0">
                                    <a:pos x="T6" y="T7"/>
                                  </a:cxn>
                                  <a:cxn ang="0">
                                    <a:pos x="T8" y="T9"/>
                                  </a:cxn>
                                </a:cxnLst>
                                <a:rect l="0" t="0" r="r" b="b"/>
                                <a:pathLst>
                                  <a:path w="148" h="56">
                                    <a:moveTo>
                                      <a:pt x="147" y="49"/>
                                    </a:moveTo>
                                    <a:lnTo>
                                      <a:pt x="26" y="55"/>
                                    </a:lnTo>
                                    <a:lnTo>
                                      <a:pt x="0" y="6"/>
                                    </a:lnTo>
                                    <a:lnTo>
                                      <a:pt x="122" y="0"/>
                                    </a:lnTo>
                                    <a:lnTo>
                                      <a:pt x="147" y="49"/>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59" name="Freeform 427"/>
                              <p:cNvSpPr>
                                <a:spLocks/>
                              </p:cNvSpPr>
                              <p:nvPr/>
                            </p:nvSpPr>
                            <p:spPr bwMode="auto">
                              <a:xfrm>
                                <a:off x="2411" y="3583"/>
                                <a:ext cx="130" cy="21"/>
                              </a:xfrm>
                              <a:custGeom>
                                <a:avLst/>
                                <a:gdLst>
                                  <a:gd name="T0" fmla="*/ 130 w 131"/>
                                  <a:gd name="T1" fmla="*/ 0 h 21"/>
                                  <a:gd name="T2" fmla="*/ 119 w 131"/>
                                  <a:gd name="T3" fmla="*/ 13 h 21"/>
                                  <a:gd name="T4" fmla="*/ 0 w 131"/>
                                  <a:gd name="T5" fmla="*/ 20 h 21"/>
                                  <a:gd name="T6" fmla="*/ 9 w 131"/>
                                  <a:gd name="T7" fmla="*/ 6 h 21"/>
                                  <a:gd name="T8" fmla="*/ 130 w 131"/>
                                  <a:gd name="T9" fmla="*/ 0 h 21"/>
                                </a:gdLst>
                                <a:ahLst/>
                                <a:cxnLst>
                                  <a:cxn ang="0">
                                    <a:pos x="T0" y="T1"/>
                                  </a:cxn>
                                  <a:cxn ang="0">
                                    <a:pos x="T2" y="T3"/>
                                  </a:cxn>
                                  <a:cxn ang="0">
                                    <a:pos x="T4" y="T5"/>
                                  </a:cxn>
                                  <a:cxn ang="0">
                                    <a:pos x="T6" y="T7"/>
                                  </a:cxn>
                                  <a:cxn ang="0">
                                    <a:pos x="T8" y="T9"/>
                                  </a:cxn>
                                </a:cxnLst>
                                <a:rect l="0" t="0" r="r" b="b"/>
                                <a:pathLst>
                                  <a:path w="131" h="21">
                                    <a:moveTo>
                                      <a:pt x="130" y="0"/>
                                    </a:moveTo>
                                    <a:lnTo>
                                      <a:pt x="119" y="13"/>
                                    </a:lnTo>
                                    <a:lnTo>
                                      <a:pt x="0" y="20"/>
                                    </a:lnTo>
                                    <a:lnTo>
                                      <a:pt x="9" y="6"/>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60" name="Freeform 428"/>
                              <p:cNvSpPr>
                                <a:spLocks/>
                              </p:cNvSpPr>
                              <p:nvPr/>
                            </p:nvSpPr>
                            <p:spPr bwMode="auto">
                              <a:xfrm>
                                <a:off x="2386" y="3539"/>
                                <a:ext cx="35" cy="65"/>
                              </a:xfrm>
                              <a:custGeom>
                                <a:avLst/>
                                <a:gdLst>
                                  <a:gd name="T0" fmla="*/ 34 w 35"/>
                                  <a:gd name="T1" fmla="*/ 49 h 65"/>
                                  <a:gd name="T2" fmla="*/ 25 w 35"/>
                                  <a:gd name="T3" fmla="*/ 64 h 65"/>
                                  <a:gd name="T4" fmla="*/ 0 w 35"/>
                                  <a:gd name="T5" fmla="*/ 14 h 65"/>
                                  <a:gd name="T6" fmla="*/ 8 w 35"/>
                                  <a:gd name="T7" fmla="*/ 0 h 65"/>
                                  <a:gd name="T8" fmla="*/ 34 w 35"/>
                                  <a:gd name="T9" fmla="*/ 49 h 65"/>
                                </a:gdLst>
                                <a:ahLst/>
                                <a:cxnLst>
                                  <a:cxn ang="0">
                                    <a:pos x="T0" y="T1"/>
                                  </a:cxn>
                                  <a:cxn ang="0">
                                    <a:pos x="T2" y="T3"/>
                                  </a:cxn>
                                  <a:cxn ang="0">
                                    <a:pos x="T4" y="T5"/>
                                  </a:cxn>
                                  <a:cxn ang="0">
                                    <a:pos x="T6" y="T7"/>
                                  </a:cxn>
                                  <a:cxn ang="0">
                                    <a:pos x="T8" y="T9"/>
                                  </a:cxn>
                                </a:cxnLst>
                                <a:rect l="0" t="0" r="r" b="b"/>
                                <a:pathLst>
                                  <a:path w="35" h="65">
                                    <a:moveTo>
                                      <a:pt x="34" y="49"/>
                                    </a:moveTo>
                                    <a:lnTo>
                                      <a:pt x="25" y="64"/>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861" name="Freeform 429"/>
                            <p:cNvSpPr>
                              <a:spLocks/>
                            </p:cNvSpPr>
                            <p:nvPr/>
                          </p:nvSpPr>
                          <p:spPr bwMode="auto">
                            <a:xfrm>
                              <a:off x="2488" y="3536"/>
                              <a:ext cx="26" cy="47"/>
                            </a:xfrm>
                            <a:custGeom>
                              <a:avLst/>
                              <a:gdLst>
                                <a:gd name="T0" fmla="*/ 0 w 26"/>
                                <a:gd name="T1" fmla="*/ 0 h 48"/>
                                <a:gd name="T2" fmla="*/ 25 w 26"/>
                                <a:gd name="T3" fmla="*/ 47 h 48"/>
                              </a:gdLst>
                              <a:ahLst/>
                              <a:cxnLst>
                                <a:cxn ang="0">
                                  <a:pos x="T0" y="T1"/>
                                </a:cxn>
                                <a:cxn ang="0">
                                  <a:pos x="T2" y="T3"/>
                                </a:cxn>
                              </a:cxnLst>
                              <a:rect l="0" t="0" r="r" b="b"/>
                              <a:pathLst>
                                <a:path w="26" h="48">
                                  <a:moveTo>
                                    <a:pt x="0" y="0"/>
                                  </a:moveTo>
                                  <a:lnTo>
                                    <a:pt x="25"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62" name="Oval 430"/>
                            <p:cNvSpPr>
                              <a:spLocks noChangeArrowheads="1"/>
                            </p:cNvSpPr>
                            <p:nvPr/>
                          </p:nvSpPr>
                          <p:spPr bwMode="auto">
                            <a:xfrm>
                              <a:off x="2509" y="3547"/>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863" name="Oval 431"/>
                            <p:cNvSpPr>
                              <a:spLocks noChangeArrowheads="1"/>
                            </p:cNvSpPr>
                            <p:nvPr/>
                          </p:nvSpPr>
                          <p:spPr bwMode="auto">
                            <a:xfrm>
                              <a:off x="2518" y="3565"/>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6747" name="Group 432"/>
                          <p:cNvGrpSpPr>
                            <a:grpSpLocks/>
                          </p:cNvGrpSpPr>
                          <p:nvPr/>
                        </p:nvGrpSpPr>
                        <p:grpSpPr bwMode="auto">
                          <a:xfrm>
                            <a:off x="2416" y="3596"/>
                            <a:ext cx="156" cy="69"/>
                            <a:chOff x="2416" y="3596"/>
                            <a:chExt cx="156" cy="69"/>
                          </a:xfrm>
                        </p:grpSpPr>
                        <p:grpSp>
                          <p:nvGrpSpPr>
                            <p:cNvPr id="26756" name="Group 433"/>
                            <p:cNvGrpSpPr>
                              <a:grpSpLocks/>
                            </p:cNvGrpSpPr>
                            <p:nvPr/>
                          </p:nvGrpSpPr>
                          <p:grpSpPr bwMode="auto">
                            <a:xfrm>
                              <a:off x="2416" y="3596"/>
                              <a:ext cx="156" cy="69"/>
                              <a:chOff x="2416" y="3596"/>
                              <a:chExt cx="156" cy="69"/>
                            </a:xfrm>
                          </p:grpSpPr>
                          <p:sp>
                            <p:nvSpPr>
                              <p:cNvPr id="146866" name="Freeform 434"/>
                              <p:cNvSpPr>
                                <a:spLocks/>
                              </p:cNvSpPr>
                              <p:nvPr/>
                            </p:nvSpPr>
                            <p:spPr bwMode="auto">
                              <a:xfrm>
                                <a:off x="2424" y="3596"/>
                                <a:ext cx="148" cy="55"/>
                              </a:xfrm>
                              <a:custGeom>
                                <a:avLst/>
                                <a:gdLst>
                                  <a:gd name="T0" fmla="*/ 147 w 148"/>
                                  <a:gd name="T1" fmla="*/ 48 h 55"/>
                                  <a:gd name="T2" fmla="*/ 26 w 148"/>
                                  <a:gd name="T3" fmla="*/ 54 h 55"/>
                                  <a:gd name="T4" fmla="*/ 0 w 148"/>
                                  <a:gd name="T5" fmla="*/ 5 h 55"/>
                                  <a:gd name="T6" fmla="*/ 122 w 148"/>
                                  <a:gd name="T7" fmla="*/ 0 h 55"/>
                                  <a:gd name="T8" fmla="*/ 147 w 148"/>
                                  <a:gd name="T9" fmla="*/ 48 h 55"/>
                                </a:gdLst>
                                <a:ahLst/>
                                <a:cxnLst>
                                  <a:cxn ang="0">
                                    <a:pos x="T0" y="T1"/>
                                  </a:cxn>
                                  <a:cxn ang="0">
                                    <a:pos x="T2" y="T3"/>
                                  </a:cxn>
                                  <a:cxn ang="0">
                                    <a:pos x="T4" y="T5"/>
                                  </a:cxn>
                                  <a:cxn ang="0">
                                    <a:pos x="T6" y="T7"/>
                                  </a:cxn>
                                  <a:cxn ang="0">
                                    <a:pos x="T8" y="T9"/>
                                  </a:cxn>
                                </a:cxnLst>
                                <a:rect l="0" t="0" r="r" b="b"/>
                                <a:pathLst>
                                  <a:path w="148" h="55">
                                    <a:moveTo>
                                      <a:pt x="147" y="48"/>
                                    </a:moveTo>
                                    <a:lnTo>
                                      <a:pt x="26" y="54"/>
                                    </a:lnTo>
                                    <a:lnTo>
                                      <a:pt x="0" y="5"/>
                                    </a:lnTo>
                                    <a:lnTo>
                                      <a:pt x="122" y="0"/>
                                    </a:lnTo>
                                    <a:lnTo>
                                      <a:pt x="147"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67" name="Freeform 435"/>
                              <p:cNvSpPr>
                                <a:spLocks/>
                              </p:cNvSpPr>
                              <p:nvPr/>
                            </p:nvSpPr>
                            <p:spPr bwMode="auto">
                              <a:xfrm>
                                <a:off x="2441" y="3645"/>
                                <a:ext cx="130" cy="20"/>
                              </a:xfrm>
                              <a:custGeom>
                                <a:avLst/>
                                <a:gdLst>
                                  <a:gd name="T0" fmla="*/ 130 w 131"/>
                                  <a:gd name="T1" fmla="*/ 0 h 20"/>
                                  <a:gd name="T2" fmla="*/ 119 w 131"/>
                                  <a:gd name="T3" fmla="*/ 13 h 20"/>
                                  <a:gd name="T4" fmla="*/ 0 w 131"/>
                                  <a:gd name="T5" fmla="*/ 19 h 20"/>
                                  <a:gd name="T6" fmla="*/ 9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9"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68" name="Freeform 436"/>
                              <p:cNvSpPr>
                                <a:spLocks/>
                              </p:cNvSpPr>
                              <p:nvPr/>
                            </p:nvSpPr>
                            <p:spPr bwMode="auto">
                              <a:xfrm>
                                <a:off x="2416" y="3601"/>
                                <a:ext cx="35" cy="65"/>
                              </a:xfrm>
                              <a:custGeom>
                                <a:avLst/>
                                <a:gdLst>
                                  <a:gd name="T0" fmla="*/ 34 w 35"/>
                                  <a:gd name="T1" fmla="*/ 49 h 64"/>
                                  <a:gd name="T2" fmla="*/ 25 w 35"/>
                                  <a:gd name="T3" fmla="*/ 63 h 64"/>
                                  <a:gd name="T4" fmla="*/ 0 w 35"/>
                                  <a:gd name="T5" fmla="*/ 14 h 64"/>
                                  <a:gd name="T6" fmla="*/ 8 w 35"/>
                                  <a:gd name="T7" fmla="*/ 0 h 64"/>
                                  <a:gd name="T8" fmla="*/ 34 w 35"/>
                                  <a:gd name="T9" fmla="*/ 49 h 64"/>
                                </a:gdLst>
                                <a:ahLst/>
                                <a:cxnLst>
                                  <a:cxn ang="0">
                                    <a:pos x="T0" y="T1"/>
                                  </a:cxn>
                                  <a:cxn ang="0">
                                    <a:pos x="T2" y="T3"/>
                                  </a:cxn>
                                  <a:cxn ang="0">
                                    <a:pos x="T4" y="T5"/>
                                  </a:cxn>
                                  <a:cxn ang="0">
                                    <a:pos x="T6" y="T7"/>
                                  </a:cxn>
                                  <a:cxn ang="0">
                                    <a:pos x="T8" y="T9"/>
                                  </a:cxn>
                                </a:cxnLst>
                                <a:rect l="0" t="0" r="r" b="b"/>
                                <a:pathLst>
                                  <a:path w="35" h="64">
                                    <a:moveTo>
                                      <a:pt x="34" y="49"/>
                                    </a:moveTo>
                                    <a:lnTo>
                                      <a:pt x="25" y="63"/>
                                    </a:lnTo>
                                    <a:lnTo>
                                      <a:pt x="0" y="14"/>
                                    </a:lnTo>
                                    <a:lnTo>
                                      <a:pt x="8" y="0"/>
                                    </a:lnTo>
                                    <a:lnTo>
                                      <a:pt x="34"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869" name="Freeform 437"/>
                            <p:cNvSpPr>
                              <a:spLocks/>
                            </p:cNvSpPr>
                            <p:nvPr/>
                          </p:nvSpPr>
                          <p:spPr bwMode="auto">
                            <a:xfrm>
                              <a:off x="2518" y="3597"/>
                              <a:ext cx="26" cy="49"/>
                            </a:xfrm>
                            <a:custGeom>
                              <a:avLst/>
                              <a:gdLst>
                                <a:gd name="T0" fmla="*/ 0 w 26"/>
                                <a:gd name="T1" fmla="*/ 0 h 49"/>
                                <a:gd name="T2" fmla="*/ 25 w 26"/>
                                <a:gd name="T3" fmla="*/ 48 h 49"/>
                              </a:gdLst>
                              <a:ahLst/>
                              <a:cxnLst>
                                <a:cxn ang="0">
                                  <a:pos x="T0" y="T1"/>
                                </a:cxn>
                                <a:cxn ang="0">
                                  <a:pos x="T2" y="T3"/>
                                </a:cxn>
                              </a:cxnLst>
                              <a:rect l="0" t="0" r="r" b="b"/>
                              <a:pathLst>
                                <a:path w="26" h="49">
                                  <a:moveTo>
                                    <a:pt x="0" y="0"/>
                                  </a:moveTo>
                                  <a:lnTo>
                                    <a:pt x="25"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70" name="Oval 438"/>
                            <p:cNvSpPr>
                              <a:spLocks noChangeArrowheads="1"/>
                            </p:cNvSpPr>
                            <p:nvPr/>
                          </p:nvSpPr>
                          <p:spPr bwMode="auto">
                            <a:xfrm>
                              <a:off x="2539" y="3609"/>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871" name="Oval 439"/>
                            <p:cNvSpPr>
                              <a:spLocks noChangeArrowheads="1"/>
                            </p:cNvSpPr>
                            <p:nvPr/>
                          </p:nvSpPr>
                          <p:spPr bwMode="auto">
                            <a:xfrm>
                              <a:off x="2548" y="3627"/>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6748" name="Group 440"/>
                          <p:cNvGrpSpPr>
                            <a:grpSpLocks/>
                          </p:cNvGrpSpPr>
                          <p:nvPr/>
                        </p:nvGrpSpPr>
                        <p:grpSpPr bwMode="auto">
                          <a:xfrm>
                            <a:off x="2444" y="3659"/>
                            <a:ext cx="156" cy="69"/>
                            <a:chOff x="2444" y="3659"/>
                            <a:chExt cx="156" cy="69"/>
                          </a:xfrm>
                        </p:grpSpPr>
                        <p:grpSp>
                          <p:nvGrpSpPr>
                            <p:cNvPr id="26749" name="Group 441"/>
                            <p:cNvGrpSpPr>
                              <a:grpSpLocks/>
                            </p:cNvGrpSpPr>
                            <p:nvPr/>
                          </p:nvGrpSpPr>
                          <p:grpSpPr bwMode="auto">
                            <a:xfrm>
                              <a:off x="2444" y="3659"/>
                              <a:ext cx="156" cy="69"/>
                              <a:chOff x="2444" y="3659"/>
                              <a:chExt cx="156" cy="69"/>
                            </a:xfrm>
                          </p:grpSpPr>
                          <p:sp>
                            <p:nvSpPr>
                              <p:cNvPr id="146874" name="Freeform 442"/>
                              <p:cNvSpPr>
                                <a:spLocks/>
                              </p:cNvSpPr>
                              <p:nvPr/>
                            </p:nvSpPr>
                            <p:spPr bwMode="auto">
                              <a:xfrm>
                                <a:off x="2453" y="3659"/>
                                <a:ext cx="147" cy="55"/>
                              </a:xfrm>
                              <a:custGeom>
                                <a:avLst/>
                                <a:gdLst>
                                  <a:gd name="T0" fmla="*/ 146 w 147"/>
                                  <a:gd name="T1" fmla="*/ 48 h 55"/>
                                  <a:gd name="T2" fmla="*/ 26 w 147"/>
                                  <a:gd name="T3" fmla="*/ 54 h 55"/>
                                  <a:gd name="T4" fmla="*/ 0 w 147"/>
                                  <a:gd name="T5" fmla="*/ 5 h 55"/>
                                  <a:gd name="T6" fmla="*/ 121 w 147"/>
                                  <a:gd name="T7" fmla="*/ 0 h 55"/>
                                  <a:gd name="T8" fmla="*/ 146 w 147"/>
                                  <a:gd name="T9" fmla="*/ 48 h 55"/>
                                </a:gdLst>
                                <a:ahLst/>
                                <a:cxnLst>
                                  <a:cxn ang="0">
                                    <a:pos x="T0" y="T1"/>
                                  </a:cxn>
                                  <a:cxn ang="0">
                                    <a:pos x="T2" y="T3"/>
                                  </a:cxn>
                                  <a:cxn ang="0">
                                    <a:pos x="T4" y="T5"/>
                                  </a:cxn>
                                  <a:cxn ang="0">
                                    <a:pos x="T6" y="T7"/>
                                  </a:cxn>
                                  <a:cxn ang="0">
                                    <a:pos x="T8" y="T9"/>
                                  </a:cxn>
                                </a:cxnLst>
                                <a:rect l="0" t="0" r="r" b="b"/>
                                <a:pathLst>
                                  <a:path w="147" h="55">
                                    <a:moveTo>
                                      <a:pt x="146" y="48"/>
                                    </a:moveTo>
                                    <a:lnTo>
                                      <a:pt x="26" y="54"/>
                                    </a:lnTo>
                                    <a:lnTo>
                                      <a:pt x="0" y="5"/>
                                    </a:lnTo>
                                    <a:lnTo>
                                      <a:pt x="121" y="0"/>
                                    </a:lnTo>
                                    <a:lnTo>
                                      <a:pt x="146" y="48"/>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75" name="Freeform 443"/>
                              <p:cNvSpPr>
                                <a:spLocks/>
                              </p:cNvSpPr>
                              <p:nvPr/>
                            </p:nvSpPr>
                            <p:spPr bwMode="auto">
                              <a:xfrm>
                                <a:off x="2469" y="3708"/>
                                <a:ext cx="130" cy="20"/>
                              </a:xfrm>
                              <a:custGeom>
                                <a:avLst/>
                                <a:gdLst>
                                  <a:gd name="T0" fmla="*/ 130 w 131"/>
                                  <a:gd name="T1" fmla="*/ 0 h 20"/>
                                  <a:gd name="T2" fmla="*/ 119 w 131"/>
                                  <a:gd name="T3" fmla="*/ 13 h 20"/>
                                  <a:gd name="T4" fmla="*/ 0 w 131"/>
                                  <a:gd name="T5" fmla="*/ 19 h 20"/>
                                  <a:gd name="T6" fmla="*/ 10 w 131"/>
                                  <a:gd name="T7" fmla="*/ 5 h 20"/>
                                  <a:gd name="T8" fmla="*/ 130 w 131"/>
                                  <a:gd name="T9" fmla="*/ 0 h 20"/>
                                </a:gdLst>
                                <a:ahLst/>
                                <a:cxnLst>
                                  <a:cxn ang="0">
                                    <a:pos x="T0" y="T1"/>
                                  </a:cxn>
                                  <a:cxn ang="0">
                                    <a:pos x="T2" y="T3"/>
                                  </a:cxn>
                                  <a:cxn ang="0">
                                    <a:pos x="T4" y="T5"/>
                                  </a:cxn>
                                  <a:cxn ang="0">
                                    <a:pos x="T6" y="T7"/>
                                  </a:cxn>
                                  <a:cxn ang="0">
                                    <a:pos x="T8" y="T9"/>
                                  </a:cxn>
                                </a:cxnLst>
                                <a:rect l="0" t="0" r="r" b="b"/>
                                <a:pathLst>
                                  <a:path w="131" h="20">
                                    <a:moveTo>
                                      <a:pt x="130" y="0"/>
                                    </a:moveTo>
                                    <a:lnTo>
                                      <a:pt x="119" y="13"/>
                                    </a:lnTo>
                                    <a:lnTo>
                                      <a:pt x="0" y="19"/>
                                    </a:lnTo>
                                    <a:lnTo>
                                      <a:pt x="10" y="5"/>
                                    </a:lnTo>
                                    <a:lnTo>
                                      <a:pt x="130"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76" name="Freeform 444"/>
                              <p:cNvSpPr>
                                <a:spLocks/>
                              </p:cNvSpPr>
                              <p:nvPr/>
                            </p:nvSpPr>
                            <p:spPr bwMode="auto">
                              <a:xfrm>
                                <a:off x="2444" y="3664"/>
                                <a:ext cx="36" cy="65"/>
                              </a:xfrm>
                              <a:custGeom>
                                <a:avLst/>
                                <a:gdLst>
                                  <a:gd name="T0" fmla="*/ 35 w 36"/>
                                  <a:gd name="T1" fmla="*/ 49 h 64"/>
                                  <a:gd name="T2" fmla="*/ 25 w 36"/>
                                  <a:gd name="T3" fmla="*/ 63 h 64"/>
                                  <a:gd name="T4" fmla="*/ 0 w 36"/>
                                  <a:gd name="T5" fmla="*/ 14 h 64"/>
                                  <a:gd name="T6" fmla="*/ 9 w 36"/>
                                  <a:gd name="T7" fmla="*/ 0 h 64"/>
                                  <a:gd name="T8" fmla="*/ 35 w 36"/>
                                  <a:gd name="T9" fmla="*/ 49 h 64"/>
                                </a:gdLst>
                                <a:ahLst/>
                                <a:cxnLst>
                                  <a:cxn ang="0">
                                    <a:pos x="T0" y="T1"/>
                                  </a:cxn>
                                  <a:cxn ang="0">
                                    <a:pos x="T2" y="T3"/>
                                  </a:cxn>
                                  <a:cxn ang="0">
                                    <a:pos x="T4" y="T5"/>
                                  </a:cxn>
                                  <a:cxn ang="0">
                                    <a:pos x="T6" y="T7"/>
                                  </a:cxn>
                                  <a:cxn ang="0">
                                    <a:pos x="T8" y="T9"/>
                                  </a:cxn>
                                </a:cxnLst>
                                <a:rect l="0" t="0" r="r" b="b"/>
                                <a:pathLst>
                                  <a:path w="36" h="64">
                                    <a:moveTo>
                                      <a:pt x="35" y="49"/>
                                    </a:moveTo>
                                    <a:lnTo>
                                      <a:pt x="25" y="63"/>
                                    </a:lnTo>
                                    <a:lnTo>
                                      <a:pt x="0" y="14"/>
                                    </a:lnTo>
                                    <a:lnTo>
                                      <a:pt x="9" y="0"/>
                                    </a:lnTo>
                                    <a:lnTo>
                                      <a:pt x="35" y="49"/>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877" name="Freeform 445"/>
                            <p:cNvSpPr>
                              <a:spLocks/>
                            </p:cNvSpPr>
                            <p:nvPr/>
                          </p:nvSpPr>
                          <p:spPr bwMode="auto">
                            <a:xfrm>
                              <a:off x="2547" y="3660"/>
                              <a:ext cx="25" cy="49"/>
                            </a:xfrm>
                            <a:custGeom>
                              <a:avLst/>
                              <a:gdLst>
                                <a:gd name="T0" fmla="*/ 0 w 25"/>
                                <a:gd name="T1" fmla="*/ 0 h 49"/>
                                <a:gd name="T2" fmla="*/ 24 w 25"/>
                                <a:gd name="T3" fmla="*/ 48 h 49"/>
                              </a:gdLst>
                              <a:ahLst/>
                              <a:cxnLst>
                                <a:cxn ang="0">
                                  <a:pos x="T0" y="T1"/>
                                </a:cxn>
                                <a:cxn ang="0">
                                  <a:pos x="T2" y="T3"/>
                                </a:cxn>
                              </a:cxnLst>
                              <a:rect l="0" t="0" r="r" b="b"/>
                              <a:pathLst>
                                <a:path w="25" h="49">
                                  <a:moveTo>
                                    <a:pt x="0" y="0"/>
                                  </a:moveTo>
                                  <a:lnTo>
                                    <a:pt x="24"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78" name="Oval 446"/>
                            <p:cNvSpPr>
                              <a:spLocks noChangeArrowheads="1"/>
                            </p:cNvSpPr>
                            <p:nvPr/>
                          </p:nvSpPr>
                          <p:spPr bwMode="auto">
                            <a:xfrm>
                              <a:off x="2567" y="3671"/>
                              <a:ext cx="6"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6879" name="Oval 447"/>
                            <p:cNvSpPr>
                              <a:spLocks noChangeArrowheads="1"/>
                            </p:cNvSpPr>
                            <p:nvPr/>
                          </p:nvSpPr>
                          <p:spPr bwMode="auto">
                            <a:xfrm>
                              <a:off x="2577" y="3690"/>
                              <a:ext cx="5" cy="2"/>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grpSp>
                  <p:grpSp>
                    <p:nvGrpSpPr>
                      <p:cNvPr id="26687" name="Group 448"/>
                      <p:cNvGrpSpPr>
                        <a:grpSpLocks/>
                      </p:cNvGrpSpPr>
                      <p:nvPr/>
                    </p:nvGrpSpPr>
                    <p:grpSpPr bwMode="auto">
                      <a:xfrm>
                        <a:off x="2737" y="3309"/>
                        <a:ext cx="348" cy="279"/>
                        <a:chOff x="2737" y="3309"/>
                        <a:chExt cx="348" cy="279"/>
                      </a:xfrm>
                    </p:grpSpPr>
                    <p:grpSp>
                      <p:nvGrpSpPr>
                        <p:cNvPr id="26688" name="Group 449"/>
                        <p:cNvGrpSpPr>
                          <a:grpSpLocks/>
                        </p:cNvGrpSpPr>
                        <p:nvPr/>
                      </p:nvGrpSpPr>
                      <p:grpSpPr bwMode="auto">
                        <a:xfrm>
                          <a:off x="2890" y="3309"/>
                          <a:ext cx="195" cy="273"/>
                          <a:chOff x="2890" y="3309"/>
                          <a:chExt cx="195" cy="273"/>
                        </a:xfrm>
                      </p:grpSpPr>
                      <p:grpSp>
                        <p:nvGrpSpPr>
                          <p:cNvPr id="26723" name="Group 450"/>
                          <p:cNvGrpSpPr>
                            <a:grpSpLocks/>
                          </p:cNvGrpSpPr>
                          <p:nvPr/>
                        </p:nvGrpSpPr>
                        <p:grpSpPr bwMode="auto">
                          <a:xfrm>
                            <a:off x="2890" y="3309"/>
                            <a:ext cx="91" cy="65"/>
                            <a:chOff x="2890" y="3309"/>
                            <a:chExt cx="91" cy="65"/>
                          </a:xfrm>
                        </p:grpSpPr>
                        <p:sp>
                          <p:nvSpPr>
                            <p:cNvPr id="146883" name="Freeform 451"/>
                            <p:cNvSpPr>
                              <a:spLocks/>
                            </p:cNvSpPr>
                            <p:nvPr/>
                          </p:nvSpPr>
                          <p:spPr bwMode="auto">
                            <a:xfrm>
                              <a:off x="2894" y="3310"/>
                              <a:ext cx="87" cy="56"/>
                            </a:xfrm>
                            <a:custGeom>
                              <a:avLst/>
                              <a:gdLst>
                                <a:gd name="T0" fmla="*/ 59 w 87"/>
                                <a:gd name="T1" fmla="*/ 0 h 56"/>
                                <a:gd name="T2" fmla="*/ 86 w 87"/>
                                <a:gd name="T3" fmla="*/ 52 h 56"/>
                                <a:gd name="T4" fmla="*/ 27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7"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84" name="Freeform 452"/>
                            <p:cNvSpPr>
                              <a:spLocks/>
                            </p:cNvSpPr>
                            <p:nvPr/>
                          </p:nvSpPr>
                          <p:spPr bwMode="auto">
                            <a:xfrm>
                              <a:off x="2919" y="3368"/>
                              <a:ext cx="62"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85" name="Freeform 453"/>
                            <p:cNvSpPr>
                              <a:spLocks/>
                            </p:cNvSpPr>
                            <p:nvPr/>
                          </p:nvSpPr>
                          <p:spPr bwMode="auto">
                            <a:xfrm>
                              <a:off x="2890" y="3313"/>
                              <a:ext cx="26" cy="61"/>
                            </a:xfrm>
                            <a:custGeom>
                              <a:avLst/>
                              <a:gdLst>
                                <a:gd name="T0" fmla="*/ 4 w 26"/>
                                <a:gd name="T1" fmla="*/ 0 h 61"/>
                                <a:gd name="T2" fmla="*/ 0 w 26"/>
                                <a:gd name="T3" fmla="*/ 8 h 61"/>
                                <a:gd name="T4" fmla="*/ 21 w 26"/>
                                <a:gd name="T5" fmla="*/ 60 h 61"/>
                                <a:gd name="T6" fmla="*/ 25 w 26"/>
                                <a:gd name="T7" fmla="*/ 52 h 61"/>
                                <a:gd name="T8" fmla="*/ 4 w 26"/>
                                <a:gd name="T9" fmla="*/ 0 h 61"/>
                              </a:gdLst>
                              <a:ahLst/>
                              <a:cxnLst>
                                <a:cxn ang="0">
                                  <a:pos x="T0" y="T1"/>
                                </a:cxn>
                                <a:cxn ang="0">
                                  <a:pos x="T2" y="T3"/>
                                </a:cxn>
                                <a:cxn ang="0">
                                  <a:pos x="T4" y="T5"/>
                                </a:cxn>
                                <a:cxn ang="0">
                                  <a:pos x="T6" y="T7"/>
                                </a:cxn>
                                <a:cxn ang="0">
                                  <a:pos x="T8" y="T9"/>
                                </a:cxn>
                              </a:cxnLst>
                              <a:rect l="0" t="0" r="r" b="b"/>
                              <a:pathLst>
                                <a:path w="26" h="61">
                                  <a:moveTo>
                                    <a:pt x="4" y="0"/>
                                  </a:moveTo>
                                  <a:lnTo>
                                    <a:pt x="0" y="8"/>
                                  </a:lnTo>
                                  <a:lnTo>
                                    <a:pt x="21" y="60"/>
                                  </a:lnTo>
                                  <a:lnTo>
                                    <a:pt x="25"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724" name="Group 454"/>
                          <p:cNvGrpSpPr>
                            <a:grpSpLocks/>
                          </p:cNvGrpSpPr>
                          <p:nvPr/>
                        </p:nvGrpSpPr>
                        <p:grpSpPr bwMode="auto">
                          <a:xfrm>
                            <a:off x="2924" y="3378"/>
                            <a:ext cx="92" cy="64"/>
                            <a:chOff x="2924" y="3378"/>
                            <a:chExt cx="92" cy="64"/>
                          </a:xfrm>
                        </p:grpSpPr>
                        <p:sp>
                          <p:nvSpPr>
                            <p:cNvPr id="146887" name="Freeform 455"/>
                            <p:cNvSpPr>
                              <a:spLocks/>
                            </p:cNvSpPr>
                            <p:nvPr/>
                          </p:nvSpPr>
                          <p:spPr bwMode="auto">
                            <a:xfrm>
                              <a:off x="2929" y="3379"/>
                              <a:ext cx="88" cy="56"/>
                            </a:xfrm>
                            <a:custGeom>
                              <a:avLst/>
                              <a:gdLst>
                                <a:gd name="T0" fmla="*/ 59 w 87"/>
                                <a:gd name="T1" fmla="*/ 0 h 56"/>
                                <a:gd name="T2" fmla="*/ 86 w 87"/>
                                <a:gd name="T3" fmla="*/ 52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88" name="Freeform 456"/>
                            <p:cNvSpPr>
                              <a:spLocks/>
                            </p:cNvSpPr>
                            <p:nvPr/>
                          </p:nvSpPr>
                          <p:spPr bwMode="auto">
                            <a:xfrm>
                              <a:off x="2953" y="3438"/>
                              <a:ext cx="64" cy="5"/>
                            </a:xfrm>
                            <a:custGeom>
                              <a:avLst/>
                              <a:gdLst>
                                <a:gd name="T0" fmla="*/ 62 w 63"/>
                                <a:gd name="T1" fmla="*/ 0 h 5"/>
                                <a:gd name="T2" fmla="*/ 56 w 63"/>
                                <a:gd name="T3" fmla="*/ 2 h 5"/>
                                <a:gd name="T4" fmla="*/ 0 w 63"/>
                                <a:gd name="T5" fmla="*/ 4 h 5"/>
                                <a:gd name="T6" fmla="*/ 4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lnTo>
                                    <a:pt x="56" y="2"/>
                                  </a:lnTo>
                                  <a:lnTo>
                                    <a:pt x="0" y="4"/>
                                  </a:lnTo>
                                  <a:lnTo>
                                    <a:pt x="4" y="1"/>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89" name="Freeform 457"/>
                            <p:cNvSpPr>
                              <a:spLocks/>
                            </p:cNvSpPr>
                            <p:nvPr/>
                          </p:nvSpPr>
                          <p:spPr bwMode="auto">
                            <a:xfrm>
                              <a:off x="2924" y="3383"/>
                              <a:ext cx="27" cy="60"/>
                            </a:xfrm>
                            <a:custGeom>
                              <a:avLst/>
                              <a:gdLst>
                                <a:gd name="T0" fmla="*/ 4 w 27"/>
                                <a:gd name="T1" fmla="*/ 0 h 60"/>
                                <a:gd name="T2" fmla="*/ 0 w 27"/>
                                <a:gd name="T3" fmla="*/ 8 h 60"/>
                                <a:gd name="T4" fmla="*/ 22 w 27"/>
                                <a:gd name="T5" fmla="*/ 59 h 60"/>
                                <a:gd name="T6" fmla="*/ 26 w 27"/>
                                <a:gd name="T7" fmla="*/ 52 h 60"/>
                                <a:gd name="T8" fmla="*/ 4 w 27"/>
                                <a:gd name="T9" fmla="*/ 0 h 60"/>
                              </a:gdLst>
                              <a:ahLst/>
                              <a:cxnLst>
                                <a:cxn ang="0">
                                  <a:pos x="T0" y="T1"/>
                                </a:cxn>
                                <a:cxn ang="0">
                                  <a:pos x="T2" y="T3"/>
                                </a:cxn>
                                <a:cxn ang="0">
                                  <a:pos x="T4" y="T5"/>
                                </a:cxn>
                                <a:cxn ang="0">
                                  <a:pos x="T6" y="T7"/>
                                </a:cxn>
                                <a:cxn ang="0">
                                  <a:pos x="T8" y="T9"/>
                                </a:cxn>
                              </a:cxnLst>
                              <a:rect l="0" t="0" r="r" b="b"/>
                              <a:pathLst>
                                <a:path w="27" h="60">
                                  <a:moveTo>
                                    <a:pt x="4" y="0"/>
                                  </a:moveTo>
                                  <a:lnTo>
                                    <a:pt x="0" y="8"/>
                                  </a:lnTo>
                                  <a:lnTo>
                                    <a:pt x="22" y="59"/>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725" name="Group 458"/>
                          <p:cNvGrpSpPr>
                            <a:grpSpLocks/>
                          </p:cNvGrpSpPr>
                          <p:nvPr/>
                        </p:nvGrpSpPr>
                        <p:grpSpPr bwMode="auto">
                          <a:xfrm>
                            <a:off x="2959" y="3448"/>
                            <a:ext cx="91" cy="65"/>
                            <a:chOff x="2959" y="3448"/>
                            <a:chExt cx="91" cy="65"/>
                          </a:xfrm>
                        </p:grpSpPr>
                        <p:sp>
                          <p:nvSpPr>
                            <p:cNvPr id="146891" name="Freeform 459"/>
                            <p:cNvSpPr>
                              <a:spLocks/>
                            </p:cNvSpPr>
                            <p:nvPr/>
                          </p:nvSpPr>
                          <p:spPr bwMode="auto">
                            <a:xfrm>
                              <a:off x="2962" y="3449"/>
                              <a:ext cx="88" cy="56"/>
                            </a:xfrm>
                            <a:custGeom>
                              <a:avLst/>
                              <a:gdLst>
                                <a:gd name="T0" fmla="*/ 59 w 87"/>
                                <a:gd name="T1" fmla="*/ 0 h 56"/>
                                <a:gd name="T2" fmla="*/ 86 w 87"/>
                                <a:gd name="T3" fmla="*/ 52 h 56"/>
                                <a:gd name="T4" fmla="*/ 27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7"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92" name="Freeform 460"/>
                            <p:cNvSpPr>
                              <a:spLocks/>
                            </p:cNvSpPr>
                            <p:nvPr/>
                          </p:nvSpPr>
                          <p:spPr bwMode="auto">
                            <a:xfrm>
                              <a:off x="2988" y="3507"/>
                              <a:ext cx="63"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93" name="Freeform 461"/>
                            <p:cNvSpPr>
                              <a:spLocks/>
                            </p:cNvSpPr>
                            <p:nvPr/>
                          </p:nvSpPr>
                          <p:spPr bwMode="auto">
                            <a:xfrm>
                              <a:off x="2959" y="3452"/>
                              <a:ext cx="26" cy="61"/>
                            </a:xfrm>
                            <a:custGeom>
                              <a:avLst/>
                              <a:gdLst>
                                <a:gd name="T0" fmla="*/ 4 w 26"/>
                                <a:gd name="T1" fmla="*/ 0 h 61"/>
                                <a:gd name="T2" fmla="*/ 0 w 26"/>
                                <a:gd name="T3" fmla="*/ 8 h 61"/>
                                <a:gd name="T4" fmla="*/ 21 w 26"/>
                                <a:gd name="T5" fmla="*/ 60 h 61"/>
                                <a:gd name="T6" fmla="*/ 25 w 26"/>
                                <a:gd name="T7" fmla="*/ 52 h 61"/>
                                <a:gd name="T8" fmla="*/ 4 w 26"/>
                                <a:gd name="T9" fmla="*/ 0 h 61"/>
                              </a:gdLst>
                              <a:ahLst/>
                              <a:cxnLst>
                                <a:cxn ang="0">
                                  <a:pos x="T0" y="T1"/>
                                </a:cxn>
                                <a:cxn ang="0">
                                  <a:pos x="T2" y="T3"/>
                                </a:cxn>
                                <a:cxn ang="0">
                                  <a:pos x="T4" y="T5"/>
                                </a:cxn>
                                <a:cxn ang="0">
                                  <a:pos x="T6" y="T7"/>
                                </a:cxn>
                                <a:cxn ang="0">
                                  <a:pos x="T8" y="T9"/>
                                </a:cxn>
                              </a:cxnLst>
                              <a:rect l="0" t="0" r="r" b="b"/>
                              <a:pathLst>
                                <a:path w="26" h="61">
                                  <a:moveTo>
                                    <a:pt x="4" y="0"/>
                                  </a:moveTo>
                                  <a:lnTo>
                                    <a:pt x="0" y="8"/>
                                  </a:lnTo>
                                  <a:lnTo>
                                    <a:pt x="21" y="60"/>
                                  </a:lnTo>
                                  <a:lnTo>
                                    <a:pt x="25"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726" name="Group 462"/>
                          <p:cNvGrpSpPr>
                            <a:grpSpLocks/>
                          </p:cNvGrpSpPr>
                          <p:nvPr/>
                        </p:nvGrpSpPr>
                        <p:grpSpPr bwMode="auto">
                          <a:xfrm>
                            <a:off x="2993" y="3517"/>
                            <a:ext cx="92" cy="65"/>
                            <a:chOff x="2993" y="3517"/>
                            <a:chExt cx="92" cy="65"/>
                          </a:xfrm>
                        </p:grpSpPr>
                        <p:sp>
                          <p:nvSpPr>
                            <p:cNvPr id="146895" name="Freeform 463"/>
                            <p:cNvSpPr>
                              <a:spLocks/>
                            </p:cNvSpPr>
                            <p:nvPr/>
                          </p:nvSpPr>
                          <p:spPr bwMode="auto">
                            <a:xfrm>
                              <a:off x="2998" y="3518"/>
                              <a:ext cx="87" cy="56"/>
                            </a:xfrm>
                            <a:custGeom>
                              <a:avLst/>
                              <a:gdLst>
                                <a:gd name="T0" fmla="*/ 59 w 87"/>
                                <a:gd name="T1" fmla="*/ 0 h 56"/>
                                <a:gd name="T2" fmla="*/ 86 w 87"/>
                                <a:gd name="T3" fmla="*/ 52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96" name="Freeform 464"/>
                            <p:cNvSpPr>
                              <a:spLocks/>
                            </p:cNvSpPr>
                            <p:nvPr/>
                          </p:nvSpPr>
                          <p:spPr bwMode="auto">
                            <a:xfrm>
                              <a:off x="3022" y="3577"/>
                              <a:ext cx="63" cy="5"/>
                            </a:xfrm>
                            <a:custGeom>
                              <a:avLst/>
                              <a:gdLst>
                                <a:gd name="T0" fmla="*/ 62 w 63"/>
                                <a:gd name="T1" fmla="*/ 0 h 5"/>
                                <a:gd name="T2" fmla="*/ 56 w 63"/>
                                <a:gd name="T3" fmla="*/ 3 h 5"/>
                                <a:gd name="T4" fmla="*/ 0 w 63"/>
                                <a:gd name="T5" fmla="*/ 4 h 5"/>
                                <a:gd name="T6" fmla="*/ 4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lnTo>
                                    <a:pt x="56" y="3"/>
                                  </a:lnTo>
                                  <a:lnTo>
                                    <a:pt x="0" y="4"/>
                                  </a:lnTo>
                                  <a:lnTo>
                                    <a:pt x="4" y="1"/>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897" name="Freeform 465"/>
                            <p:cNvSpPr>
                              <a:spLocks/>
                            </p:cNvSpPr>
                            <p:nvPr/>
                          </p:nvSpPr>
                          <p:spPr bwMode="auto">
                            <a:xfrm>
                              <a:off x="2993" y="3522"/>
                              <a:ext cx="27" cy="61"/>
                            </a:xfrm>
                            <a:custGeom>
                              <a:avLst/>
                              <a:gdLst>
                                <a:gd name="T0" fmla="*/ 4 w 27"/>
                                <a:gd name="T1" fmla="*/ 0 h 61"/>
                                <a:gd name="T2" fmla="*/ 0 w 27"/>
                                <a:gd name="T3" fmla="*/ 8 h 61"/>
                                <a:gd name="T4" fmla="*/ 22 w 27"/>
                                <a:gd name="T5" fmla="*/ 60 h 61"/>
                                <a:gd name="T6" fmla="*/ 26 w 27"/>
                                <a:gd name="T7" fmla="*/ 52 h 61"/>
                                <a:gd name="T8" fmla="*/ 4 w 27"/>
                                <a:gd name="T9" fmla="*/ 0 h 61"/>
                              </a:gdLst>
                              <a:ahLst/>
                              <a:cxnLst>
                                <a:cxn ang="0">
                                  <a:pos x="T0" y="T1"/>
                                </a:cxn>
                                <a:cxn ang="0">
                                  <a:pos x="T2" y="T3"/>
                                </a:cxn>
                                <a:cxn ang="0">
                                  <a:pos x="T4" y="T5"/>
                                </a:cxn>
                                <a:cxn ang="0">
                                  <a:pos x="T6" y="T7"/>
                                </a:cxn>
                                <a:cxn ang="0">
                                  <a:pos x="T8" y="T9"/>
                                </a:cxn>
                              </a:cxnLst>
                              <a:rect l="0" t="0" r="r" b="b"/>
                              <a:pathLst>
                                <a:path w="27" h="61">
                                  <a:moveTo>
                                    <a:pt x="4" y="0"/>
                                  </a:moveTo>
                                  <a:lnTo>
                                    <a:pt x="0" y="8"/>
                                  </a:lnTo>
                                  <a:lnTo>
                                    <a:pt x="22" y="60"/>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6689" name="Group 466"/>
                        <p:cNvGrpSpPr>
                          <a:grpSpLocks/>
                        </p:cNvGrpSpPr>
                        <p:nvPr/>
                      </p:nvGrpSpPr>
                      <p:grpSpPr bwMode="auto">
                        <a:xfrm>
                          <a:off x="2815" y="3312"/>
                          <a:ext cx="195" cy="273"/>
                          <a:chOff x="2815" y="3312"/>
                          <a:chExt cx="195" cy="273"/>
                        </a:xfrm>
                      </p:grpSpPr>
                      <p:grpSp>
                        <p:nvGrpSpPr>
                          <p:cNvPr id="26707" name="Group 467"/>
                          <p:cNvGrpSpPr>
                            <a:grpSpLocks/>
                          </p:cNvGrpSpPr>
                          <p:nvPr/>
                        </p:nvGrpSpPr>
                        <p:grpSpPr bwMode="auto">
                          <a:xfrm>
                            <a:off x="2815" y="3312"/>
                            <a:ext cx="91" cy="65"/>
                            <a:chOff x="2815" y="3312"/>
                            <a:chExt cx="91" cy="65"/>
                          </a:xfrm>
                        </p:grpSpPr>
                        <p:sp>
                          <p:nvSpPr>
                            <p:cNvPr id="146900" name="Freeform 468"/>
                            <p:cNvSpPr>
                              <a:spLocks/>
                            </p:cNvSpPr>
                            <p:nvPr/>
                          </p:nvSpPr>
                          <p:spPr bwMode="auto">
                            <a:xfrm>
                              <a:off x="2820" y="3313"/>
                              <a:ext cx="87" cy="56"/>
                            </a:xfrm>
                            <a:custGeom>
                              <a:avLst/>
                              <a:gdLst>
                                <a:gd name="T0" fmla="*/ 59 w 87"/>
                                <a:gd name="T1" fmla="*/ 0 h 56"/>
                                <a:gd name="T2" fmla="*/ 86 w 87"/>
                                <a:gd name="T3" fmla="*/ 52 h 56"/>
                                <a:gd name="T4" fmla="*/ 27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7"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01" name="Freeform 469"/>
                            <p:cNvSpPr>
                              <a:spLocks/>
                            </p:cNvSpPr>
                            <p:nvPr/>
                          </p:nvSpPr>
                          <p:spPr bwMode="auto">
                            <a:xfrm>
                              <a:off x="2845" y="3371"/>
                              <a:ext cx="62"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02" name="Freeform 470"/>
                            <p:cNvSpPr>
                              <a:spLocks/>
                            </p:cNvSpPr>
                            <p:nvPr/>
                          </p:nvSpPr>
                          <p:spPr bwMode="auto">
                            <a:xfrm>
                              <a:off x="2816" y="3316"/>
                              <a:ext cx="26" cy="61"/>
                            </a:xfrm>
                            <a:custGeom>
                              <a:avLst/>
                              <a:gdLst>
                                <a:gd name="T0" fmla="*/ 4 w 26"/>
                                <a:gd name="T1" fmla="*/ 0 h 61"/>
                                <a:gd name="T2" fmla="*/ 0 w 26"/>
                                <a:gd name="T3" fmla="*/ 8 h 61"/>
                                <a:gd name="T4" fmla="*/ 21 w 26"/>
                                <a:gd name="T5" fmla="*/ 60 h 61"/>
                                <a:gd name="T6" fmla="*/ 25 w 26"/>
                                <a:gd name="T7" fmla="*/ 52 h 61"/>
                                <a:gd name="T8" fmla="*/ 4 w 26"/>
                                <a:gd name="T9" fmla="*/ 0 h 61"/>
                              </a:gdLst>
                              <a:ahLst/>
                              <a:cxnLst>
                                <a:cxn ang="0">
                                  <a:pos x="T0" y="T1"/>
                                </a:cxn>
                                <a:cxn ang="0">
                                  <a:pos x="T2" y="T3"/>
                                </a:cxn>
                                <a:cxn ang="0">
                                  <a:pos x="T4" y="T5"/>
                                </a:cxn>
                                <a:cxn ang="0">
                                  <a:pos x="T6" y="T7"/>
                                </a:cxn>
                                <a:cxn ang="0">
                                  <a:pos x="T8" y="T9"/>
                                </a:cxn>
                              </a:cxnLst>
                              <a:rect l="0" t="0" r="r" b="b"/>
                              <a:pathLst>
                                <a:path w="26" h="61">
                                  <a:moveTo>
                                    <a:pt x="4" y="0"/>
                                  </a:moveTo>
                                  <a:lnTo>
                                    <a:pt x="0" y="8"/>
                                  </a:lnTo>
                                  <a:lnTo>
                                    <a:pt x="21" y="60"/>
                                  </a:lnTo>
                                  <a:lnTo>
                                    <a:pt x="25"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708" name="Group 471"/>
                          <p:cNvGrpSpPr>
                            <a:grpSpLocks/>
                          </p:cNvGrpSpPr>
                          <p:nvPr/>
                        </p:nvGrpSpPr>
                        <p:grpSpPr bwMode="auto">
                          <a:xfrm>
                            <a:off x="2849" y="3381"/>
                            <a:ext cx="92" cy="64"/>
                            <a:chOff x="2849" y="3381"/>
                            <a:chExt cx="92" cy="64"/>
                          </a:xfrm>
                        </p:grpSpPr>
                        <p:sp>
                          <p:nvSpPr>
                            <p:cNvPr id="146904" name="Freeform 472"/>
                            <p:cNvSpPr>
                              <a:spLocks/>
                            </p:cNvSpPr>
                            <p:nvPr/>
                          </p:nvSpPr>
                          <p:spPr bwMode="auto">
                            <a:xfrm>
                              <a:off x="2854" y="3382"/>
                              <a:ext cx="87" cy="56"/>
                            </a:xfrm>
                            <a:custGeom>
                              <a:avLst/>
                              <a:gdLst>
                                <a:gd name="T0" fmla="*/ 59 w 87"/>
                                <a:gd name="T1" fmla="*/ 0 h 56"/>
                                <a:gd name="T2" fmla="*/ 86 w 87"/>
                                <a:gd name="T3" fmla="*/ 51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1"/>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05" name="Freeform 473"/>
                            <p:cNvSpPr>
                              <a:spLocks/>
                            </p:cNvSpPr>
                            <p:nvPr/>
                          </p:nvSpPr>
                          <p:spPr bwMode="auto">
                            <a:xfrm>
                              <a:off x="2878" y="3440"/>
                              <a:ext cx="63" cy="6"/>
                            </a:xfrm>
                            <a:custGeom>
                              <a:avLst/>
                              <a:gdLst>
                                <a:gd name="T0" fmla="*/ 62 w 63"/>
                                <a:gd name="T1" fmla="*/ 0 h 6"/>
                                <a:gd name="T2" fmla="*/ 56 w 63"/>
                                <a:gd name="T3" fmla="*/ 3 h 6"/>
                                <a:gd name="T4" fmla="*/ 0 w 63"/>
                                <a:gd name="T5" fmla="*/ 5 h 6"/>
                                <a:gd name="T6" fmla="*/ 4 w 63"/>
                                <a:gd name="T7" fmla="*/ 2 h 6"/>
                                <a:gd name="T8" fmla="*/ 62 w 63"/>
                                <a:gd name="T9" fmla="*/ 0 h 6"/>
                              </a:gdLst>
                              <a:ahLst/>
                              <a:cxnLst>
                                <a:cxn ang="0">
                                  <a:pos x="T0" y="T1"/>
                                </a:cxn>
                                <a:cxn ang="0">
                                  <a:pos x="T2" y="T3"/>
                                </a:cxn>
                                <a:cxn ang="0">
                                  <a:pos x="T4" y="T5"/>
                                </a:cxn>
                                <a:cxn ang="0">
                                  <a:pos x="T6" y="T7"/>
                                </a:cxn>
                                <a:cxn ang="0">
                                  <a:pos x="T8" y="T9"/>
                                </a:cxn>
                              </a:cxnLst>
                              <a:rect l="0" t="0" r="r" b="b"/>
                              <a:pathLst>
                                <a:path w="63" h="6">
                                  <a:moveTo>
                                    <a:pt x="62" y="0"/>
                                  </a:moveTo>
                                  <a:lnTo>
                                    <a:pt x="56" y="3"/>
                                  </a:lnTo>
                                  <a:lnTo>
                                    <a:pt x="0" y="5"/>
                                  </a:lnTo>
                                  <a:lnTo>
                                    <a:pt x="4" y="2"/>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06" name="Freeform 474"/>
                            <p:cNvSpPr>
                              <a:spLocks/>
                            </p:cNvSpPr>
                            <p:nvPr/>
                          </p:nvSpPr>
                          <p:spPr bwMode="auto">
                            <a:xfrm>
                              <a:off x="2849" y="3386"/>
                              <a:ext cx="27" cy="60"/>
                            </a:xfrm>
                            <a:custGeom>
                              <a:avLst/>
                              <a:gdLst>
                                <a:gd name="T0" fmla="*/ 4 w 27"/>
                                <a:gd name="T1" fmla="*/ 0 h 60"/>
                                <a:gd name="T2" fmla="*/ 0 w 27"/>
                                <a:gd name="T3" fmla="*/ 8 h 60"/>
                                <a:gd name="T4" fmla="*/ 22 w 27"/>
                                <a:gd name="T5" fmla="*/ 59 h 60"/>
                                <a:gd name="T6" fmla="*/ 26 w 27"/>
                                <a:gd name="T7" fmla="*/ 52 h 60"/>
                                <a:gd name="T8" fmla="*/ 4 w 27"/>
                                <a:gd name="T9" fmla="*/ 0 h 60"/>
                              </a:gdLst>
                              <a:ahLst/>
                              <a:cxnLst>
                                <a:cxn ang="0">
                                  <a:pos x="T0" y="T1"/>
                                </a:cxn>
                                <a:cxn ang="0">
                                  <a:pos x="T2" y="T3"/>
                                </a:cxn>
                                <a:cxn ang="0">
                                  <a:pos x="T4" y="T5"/>
                                </a:cxn>
                                <a:cxn ang="0">
                                  <a:pos x="T6" y="T7"/>
                                </a:cxn>
                                <a:cxn ang="0">
                                  <a:pos x="T8" y="T9"/>
                                </a:cxn>
                              </a:cxnLst>
                              <a:rect l="0" t="0" r="r" b="b"/>
                              <a:pathLst>
                                <a:path w="27" h="60">
                                  <a:moveTo>
                                    <a:pt x="4" y="0"/>
                                  </a:moveTo>
                                  <a:lnTo>
                                    <a:pt x="0" y="8"/>
                                  </a:lnTo>
                                  <a:lnTo>
                                    <a:pt x="22" y="59"/>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709" name="Group 475"/>
                          <p:cNvGrpSpPr>
                            <a:grpSpLocks/>
                          </p:cNvGrpSpPr>
                          <p:nvPr/>
                        </p:nvGrpSpPr>
                        <p:grpSpPr bwMode="auto">
                          <a:xfrm>
                            <a:off x="2884" y="3451"/>
                            <a:ext cx="91" cy="65"/>
                            <a:chOff x="2884" y="3451"/>
                            <a:chExt cx="91" cy="65"/>
                          </a:xfrm>
                        </p:grpSpPr>
                        <p:sp>
                          <p:nvSpPr>
                            <p:cNvPr id="146908" name="Freeform 476"/>
                            <p:cNvSpPr>
                              <a:spLocks/>
                            </p:cNvSpPr>
                            <p:nvPr/>
                          </p:nvSpPr>
                          <p:spPr bwMode="auto">
                            <a:xfrm>
                              <a:off x="2888" y="3451"/>
                              <a:ext cx="87" cy="56"/>
                            </a:xfrm>
                            <a:custGeom>
                              <a:avLst/>
                              <a:gdLst>
                                <a:gd name="T0" fmla="*/ 59 w 87"/>
                                <a:gd name="T1" fmla="*/ 0 h 56"/>
                                <a:gd name="T2" fmla="*/ 86 w 87"/>
                                <a:gd name="T3" fmla="*/ 52 h 56"/>
                                <a:gd name="T4" fmla="*/ 27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7"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09" name="Freeform 477"/>
                            <p:cNvSpPr>
                              <a:spLocks/>
                            </p:cNvSpPr>
                            <p:nvPr/>
                          </p:nvSpPr>
                          <p:spPr bwMode="auto">
                            <a:xfrm>
                              <a:off x="2913" y="3510"/>
                              <a:ext cx="62"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10" name="Freeform 478"/>
                            <p:cNvSpPr>
                              <a:spLocks/>
                            </p:cNvSpPr>
                            <p:nvPr/>
                          </p:nvSpPr>
                          <p:spPr bwMode="auto">
                            <a:xfrm>
                              <a:off x="2884" y="3455"/>
                              <a:ext cx="26" cy="61"/>
                            </a:xfrm>
                            <a:custGeom>
                              <a:avLst/>
                              <a:gdLst>
                                <a:gd name="T0" fmla="*/ 4 w 26"/>
                                <a:gd name="T1" fmla="*/ 0 h 61"/>
                                <a:gd name="T2" fmla="*/ 0 w 26"/>
                                <a:gd name="T3" fmla="*/ 8 h 61"/>
                                <a:gd name="T4" fmla="*/ 21 w 26"/>
                                <a:gd name="T5" fmla="*/ 60 h 61"/>
                                <a:gd name="T6" fmla="*/ 25 w 26"/>
                                <a:gd name="T7" fmla="*/ 52 h 61"/>
                                <a:gd name="T8" fmla="*/ 4 w 26"/>
                                <a:gd name="T9" fmla="*/ 0 h 61"/>
                              </a:gdLst>
                              <a:ahLst/>
                              <a:cxnLst>
                                <a:cxn ang="0">
                                  <a:pos x="T0" y="T1"/>
                                </a:cxn>
                                <a:cxn ang="0">
                                  <a:pos x="T2" y="T3"/>
                                </a:cxn>
                                <a:cxn ang="0">
                                  <a:pos x="T4" y="T5"/>
                                </a:cxn>
                                <a:cxn ang="0">
                                  <a:pos x="T6" y="T7"/>
                                </a:cxn>
                                <a:cxn ang="0">
                                  <a:pos x="T8" y="T9"/>
                                </a:cxn>
                              </a:cxnLst>
                              <a:rect l="0" t="0" r="r" b="b"/>
                              <a:pathLst>
                                <a:path w="26" h="61">
                                  <a:moveTo>
                                    <a:pt x="4" y="0"/>
                                  </a:moveTo>
                                  <a:lnTo>
                                    <a:pt x="0" y="8"/>
                                  </a:lnTo>
                                  <a:lnTo>
                                    <a:pt x="21" y="60"/>
                                  </a:lnTo>
                                  <a:lnTo>
                                    <a:pt x="25"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710" name="Group 479"/>
                          <p:cNvGrpSpPr>
                            <a:grpSpLocks/>
                          </p:cNvGrpSpPr>
                          <p:nvPr/>
                        </p:nvGrpSpPr>
                        <p:grpSpPr bwMode="auto">
                          <a:xfrm>
                            <a:off x="2918" y="3520"/>
                            <a:ext cx="92" cy="65"/>
                            <a:chOff x="2918" y="3520"/>
                            <a:chExt cx="92" cy="65"/>
                          </a:xfrm>
                        </p:grpSpPr>
                        <p:sp>
                          <p:nvSpPr>
                            <p:cNvPr id="146912" name="Freeform 480"/>
                            <p:cNvSpPr>
                              <a:spLocks/>
                            </p:cNvSpPr>
                            <p:nvPr/>
                          </p:nvSpPr>
                          <p:spPr bwMode="auto">
                            <a:xfrm>
                              <a:off x="2923" y="3521"/>
                              <a:ext cx="87" cy="56"/>
                            </a:xfrm>
                            <a:custGeom>
                              <a:avLst/>
                              <a:gdLst>
                                <a:gd name="T0" fmla="*/ 59 w 87"/>
                                <a:gd name="T1" fmla="*/ 0 h 56"/>
                                <a:gd name="T2" fmla="*/ 86 w 87"/>
                                <a:gd name="T3" fmla="*/ 52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13" name="Freeform 481"/>
                            <p:cNvSpPr>
                              <a:spLocks/>
                            </p:cNvSpPr>
                            <p:nvPr/>
                          </p:nvSpPr>
                          <p:spPr bwMode="auto">
                            <a:xfrm>
                              <a:off x="2947" y="3580"/>
                              <a:ext cx="63" cy="5"/>
                            </a:xfrm>
                            <a:custGeom>
                              <a:avLst/>
                              <a:gdLst>
                                <a:gd name="T0" fmla="*/ 62 w 63"/>
                                <a:gd name="T1" fmla="*/ 0 h 5"/>
                                <a:gd name="T2" fmla="*/ 56 w 63"/>
                                <a:gd name="T3" fmla="*/ 3 h 5"/>
                                <a:gd name="T4" fmla="*/ 0 w 63"/>
                                <a:gd name="T5" fmla="*/ 4 h 5"/>
                                <a:gd name="T6" fmla="*/ 4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lnTo>
                                    <a:pt x="56" y="3"/>
                                  </a:lnTo>
                                  <a:lnTo>
                                    <a:pt x="0" y="4"/>
                                  </a:lnTo>
                                  <a:lnTo>
                                    <a:pt x="4" y="1"/>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14" name="Freeform 482"/>
                            <p:cNvSpPr>
                              <a:spLocks/>
                            </p:cNvSpPr>
                            <p:nvPr/>
                          </p:nvSpPr>
                          <p:spPr bwMode="auto">
                            <a:xfrm>
                              <a:off x="2918" y="3525"/>
                              <a:ext cx="27" cy="61"/>
                            </a:xfrm>
                            <a:custGeom>
                              <a:avLst/>
                              <a:gdLst>
                                <a:gd name="T0" fmla="*/ 4 w 27"/>
                                <a:gd name="T1" fmla="*/ 0 h 61"/>
                                <a:gd name="T2" fmla="*/ 0 w 27"/>
                                <a:gd name="T3" fmla="*/ 8 h 61"/>
                                <a:gd name="T4" fmla="*/ 22 w 27"/>
                                <a:gd name="T5" fmla="*/ 60 h 61"/>
                                <a:gd name="T6" fmla="*/ 26 w 27"/>
                                <a:gd name="T7" fmla="*/ 52 h 61"/>
                                <a:gd name="T8" fmla="*/ 4 w 27"/>
                                <a:gd name="T9" fmla="*/ 0 h 61"/>
                              </a:gdLst>
                              <a:ahLst/>
                              <a:cxnLst>
                                <a:cxn ang="0">
                                  <a:pos x="T0" y="T1"/>
                                </a:cxn>
                                <a:cxn ang="0">
                                  <a:pos x="T2" y="T3"/>
                                </a:cxn>
                                <a:cxn ang="0">
                                  <a:pos x="T4" y="T5"/>
                                </a:cxn>
                                <a:cxn ang="0">
                                  <a:pos x="T6" y="T7"/>
                                </a:cxn>
                                <a:cxn ang="0">
                                  <a:pos x="T8" y="T9"/>
                                </a:cxn>
                              </a:cxnLst>
                              <a:rect l="0" t="0" r="r" b="b"/>
                              <a:pathLst>
                                <a:path w="27" h="61">
                                  <a:moveTo>
                                    <a:pt x="4" y="0"/>
                                  </a:moveTo>
                                  <a:lnTo>
                                    <a:pt x="0" y="8"/>
                                  </a:lnTo>
                                  <a:lnTo>
                                    <a:pt x="22" y="60"/>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6690" name="Group 483"/>
                        <p:cNvGrpSpPr>
                          <a:grpSpLocks/>
                        </p:cNvGrpSpPr>
                        <p:nvPr/>
                      </p:nvGrpSpPr>
                      <p:grpSpPr bwMode="auto">
                        <a:xfrm>
                          <a:off x="2737" y="3315"/>
                          <a:ext cx="195" cy="273"/>
                          <a:chOff x="2737" y="3315"/>
                          <a:chExt cx="195" cy="273"/>
                        </a:xfrm>
                      </p:grpSpPr>
                      <p:grpSp>
                        <p:nvGrpSpPr>
                          <p:cNvPr id="26691" name="Group 484"/>
                          <p:cNvGrpSpPr>
                            <a:grpSpLocks/>
                          </p:cNvGrpSpPr>
                          <p:nvPr/>
                        </p:nvGrpSpPr>
                        <p:grpSpPr bwMode="auto">
                          <a:xfrm>
                            <a:off x="2737" y="3315"/>
                            <a:ext cx="91" cy="65"/>
                            <a:chOff x="2737" y="3315"/>
                            <a:chExt cx="91" cy="65"/>
                          </a:xfrm>
                        </p:grpSpPr>
                        <p:sp>
                          <p:nvSpPr>
                            <p:cNvPr id="146917" name="Freeform 485"/>
                            <p:cNvSpPr>
                              <a:spLocks/>
                            </p:cNvSpPr>
                            <p:nvPr/>
                          </p:nvSpPr>
                          <p:spPr bwMode="auto">
                            <a:xfrm>
                              <a:off x="2742" y="3315"/>
                              <a:ext cx="86" cy="56"/>
                            </a:xfrm>
                            <a:custGeom>
                              <a:avLst/>
                              <a:gdLst>
                                <a:gd name="T0" fmla="*/ 58 w 86"/>
                                <a:gd name="T1" fmla="*/ 0 h 56"/>
                                <a:gd name="T2" fmla="*/ 85 w 86"/>
                                <a:gd name="T3" fmla="*/ 52 h 56"/>
                                <a:gd name="T4" fmla="*/ 26 w 86"/>
                                <a:gd name="T5" fmla="*/ 55 h 56"/>
                                <a:gd name="T6" fmla="*/ 0 w 86"/>
                                <a:gd name="T7" fmla="*/ 3 h 56"/>
                                <a:gd name="T8" fmla="*/ 58 w 86"/>
                                <a:gd name="T9" fmla="*/ 0 h 56"/>
                              </a:gdLst>
                              <a:ahLst/>
                              <a:cxnLst>
                                <a:cxn ang="0">
                                  <a:pos x="T0" y="T1"/>
                                </a:cxn>
                                <a:cxn ang="0">
                                  <a:pos x="T2" y="T3"/>
                                </a:cxn>
                                <a:cxn ang="0">
                                  <a:pos x="T4" y="T5"/>
                                </a:cxn>
                                <a:cxn ang="0">
                                  <a:pos x="T6" y="T7"/>
                                </a:cxn>
                                <a:cxn ang="0">
                                  <a:pos x="T8" y="T9"/>
                                </a:cxn>
                              </a:cxnLst>
                              <a:rect l="0" t="0" r="r" b="b"/>
                              <a:pathLst>
                                <a:path w="86" h="56">
                                  <a:moveTo>
                                    <a:pt x="58" y="0"/>
                                  </a:moveTo>
                                  <a:lnTo>
                                    <a:pt x="85" y="52"/>
                                  </a:lnTo>
                                  <a:lnTo>
                                    <a:pt x="26" y="55"/>
                                  </a:lnTo>
                                  <a:lnTo>
                                    <a:pt x="0" y="3"/>
                                  </a:lnTo>
                                  <a:lnTo>
                                    <a:pt x="58"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18" name="Freeform 486"/>
                            <p:cNvSpPr>
                              <a:spLocks/>
                            </p:cNvSpPr>
                            <p:nvPr/>
                          </p:nvSpPr>
                          <p:spPr bwMode="auto">
                            <a:xfrm>
                              <a:off x="2766" y="3374"/>
                              <a:ext cx="62"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19" name="Freeform 487"/>
                            <p:cNvSpPr>
                              <a:spLocks/>
                            </p:cNvSpPr>
                            <p:nvPr/>
                          </p:nvSpPr>
                          <p:spPr bwMode="auto">
                            <a:xfrm>
                              <a:off x="2737" y="3319"/>
                              <a:ext cx="27" cy="61"/>
                            </a:xfrm>
                            <a:custGeom>
                              <a:avLst/>
                              <a:gdLst>
                                <a:gd name="T0" fmla="*/ 4 w 27"/>
                                <a:gd name="T1" fmla="*/ 0 h 61"/>
                                <a:gd name="T2" fmla="*/ 0 w 27"/>
                                <a:gd name="T3" fmla="*/ 8 h 61"/>
                                <a:gd name="T4" fmla="*/ 22 w 27"/>
                                <a:gd name="T5" fmla="*/ 60 h 61"/>
                                <a:gd name="T6" fmla="*/ 26 w 27"/>
                                <a:gd name="T7" fmla="*/ 52 h 61"/>
                                <a:gd name="T8" fmla="*/ 4 w 27"/>
                                <a:gd name="T9" fmla="*/ 0 h 61"/>
                              </a:gdLst>
                              <a:ahLst/>
                              <a:cxnLst>
                                <a:cxn ang="0">
                                  <a:pos x="T0" y="T1"/>
                                </a:cxn>
                                <a:cxn ang="0">
                                  <a:pos x="T2" y="T3"/>
                                </a:cxn>
                                <a:cxn ang="0">
                                  <a:pos x="T4" y="T5"/>
                                </a:cxn>
                                <a:cxn ang="0">
                                  <a:pos x="T6" y="T7"/>
                                </a:cxn>
                                <a:cxn ang="0">
                                  <a:pos x="T8" y="T9"/>
                                </a:cxn>
                              </a:cxnLst>
                              <a:rect l="0" t="0" r="r" b="b"/>
                              <a:pathLst>
                                <a:path w="27" h="61">
                                  <a:moveTo>
                                    <a:pt x="4" y="0"/>
                                  </a:moveTo>
                                  <a:lnTo>
                                    <a:pt x="0" y="8"/>
                                  </a:lnTo>
                                  <a:lnTo>
                                    <a:pt x="22" y="60"/>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692" name="Group 488"/>
                          <p:cNvGrpSpPr>
                            <a:grpSpLocks/>
                          </p:cNvGrpSpPr>
                          <p:nvPr/>
                        </p:nvGrpSpPr>
                        <p:grpSpPr bwMode="auto">
                          <a:xfrm>
                            <a:off x="2771" y="3384"/>
                            <a:ext cx="92" cy="64"/>
                            <a:chOff x="2771" y="3384"/>
                            <a:chExt cx="92" cy="64"/>
                          </a:xfrm>
                        </p:grpSpPr>
                        <p:sp>
                          <p:nvSpPr>
                            <p:cNvPr id="146921" name="Freeform 489"/>
                            <p:cNvSpPr>
                              <a:spLocks/>
                            </p:cNvSpPr>
                            <p:nvPr/>
                          </p:nvSpPr>
                          <p:spPr bwMode="auto">
                            <a:xfrm>
                              <a:off x="2776" y="3385"/>
                              <a:ext cx="88" cy="56"/>
                            </a:xfrm>
                            <a:custGeom>
                              <a:avLst/>
                              <a:gdLst>
                                <a:gd name="T0" fmla="*/ 59 w 87"/>
                                <a:gd name="T1" fmla="*/ 0 h 56"/>
                                <a:gd name="T2" fmla="*/ 86 w 87"/>
                                <a:gd name="T3" fmla="*/ 51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1"/>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22" name="Freeform 490"/>
                            <p:cNvSpPr>
                              <a:spLocks/>
                            </p:cNvSpPr>
                            <p:nvPr/>
                          </p:nvSpPr>
                          <p:spPr bwMode="auto">
                            <a:xfrm>
                              <a:off x="2800" y="3443"/>
                              <a:ext cx="64" cy="6"/>
                            </a:xfrm>
                            <a:custGeom>
                              <a:avLst/>
                              <a:gdLst>
                                <a:gd name="T0" fmla="*/ 62 w 63"/>
                                <a:gd name="T1" fmla="*/ 0 h 6"/>
                                <a:gd name="T2" fmla="*/ 56 w 63"/>
                                <a:gd name="T3" fmla="*/ 3 h 6"/>
                                <a:gd name="T4" fmla="*/ 0 w 63"/>
                                <a:gd name="T5" fmla="*/ 5 h 6"/>
                                <a:gd name="T6" fmla="*/ 4 w 63"/>
                                <a:gd name="T7" fmla="*/ 2 h 6"/>
                                <a:gd name="T8" fmla="*/ 62 w 63"/>
                                <a:gd name="T9" fmla="*/ 0 h 6"/>
                              </a:gdLst>
                              <a:ahLst/>
                              <a:cxnLst>
                                <a:cxn ang="0">
                                  <a:pos x="T0" y="T1"/>
                                </a:cxn>
                                <a:cxn ang="0">
                                  <a:pos x="T2" y="T3"/>
                                </a:cxn>
                                <a:cxn ang="0">
                                  <a:pos x="T4" y="T5"/>
                                </a:cxn>
                                <a:cxn ang="0">
                                  <a:pos x="T6" y="T7"/>
                                </a:cxn>
                                <a:cxn ang="0">
                                  <a:pos x="T8" y="T9"/>
                                </a:cxn>
                              </a:cxnLst>
                              <a:rect l="0" t="0" r="r" b="b"/>
                              <a:pathLst>
                                <a:path w="63" h="6">
                                  <a:moveTo>
                                    <a:pt x="62" y="0"/>
                                  </a:moveTo>
                                  <a:lnTo>
                                    <a:pt x="56" y="3"/>
                                  </a:lnTo>
                                  <a:lnTo>
                                    <a:pt x="0" y="5"/>
                                  </a:lnTo>
                                  <a:lnTo>
                                    <a:pt x="4" y="2"/>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23" name="Freeform 491"/>
                            <p:cNvSpPr>
                              <a:spLocks/>
                            </p:cNvSpPr>
                            <p:nvPr/>
                          </p:nvSpPr>
                          <p:spPr bwMode="auto">
                            <a:xfrm>
                              <a:off x="2771" y="3389"/>
                              <a:ext cx="27" cy="60"/>
                            </a:xfrm>
                            <a:custGeom>
                              <a:avLst/>
                              <a:gdLst>
                                <a:gd name="T0" fmla="*/ 4 w 27"/>
                                <a:gd name="T1" fmla="*/ 0 h 60"/>
                                <a:gd name="T2" fmla="*/ 0 w 27"/>
                                <a:gd name="T3" fmla="*/ 8 h 60"/>
                                <a:gd name="T4" fmla="*/ 22 w 27"/>
                                <a:gd name="T5" fmla="*/ 59 h 60"/>
                                <a:gd name="T6" fmla="*/ 26 w 27"/>
                                <a:gd name="T7" fmla="*/ 52 h 60"/>
                                <a:gd name="T8" fmla="*/ 4 w 27"/>
                                <a:gd name="T9" fmla="*/ 0 h 60"/>
                              </a:gdLst>
                              <a:ahLst/>
                              <a:cxnLst>
                                <a:cxn ang="0">
                                  <a:pos x="T0" y="T1"/>
                                </a:cxn>
                                <a:cxn ang="0">
                                  <a:pos x="T2" y="T3"/>
                                </a:cxn>
                                <a:cxn ang="0">
                                  <a:pos x="T4" y="T5"/>
                                </a:cxn>
                                <a:cxn ang="0">
                                  <a:pos x="T6" y="T7"/>
                                </a:cxn>
                                <a:cxn ang="0">
                                  <a:pos x="T8" y="T9"/>
                                </a:cxn>
                              </a:cxnLst>
                              <a:rect l="0" t="0" r="r" b="b"/>
                              <a:pathLst>
                                <a:path w="27" h="60">
                                  <a:moveTo>
                                    <a:pt x="4" y="0"/>
                                  </a:moveTo>
                                  <a:lnTo>
                                    <a:pt x="0" y="8"/>
                                  </a:lnTo>
                                  <a:lnTo>
                                    <a:pt x="22" y="59"/>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693" name="Group 492"/>
                          <p:cNvGrpSpPr>
                            <a:grpSpLocks/>
                          </p:cNvGrpSpPr>
                          <p:nvPr/>
                        </p:nvGrpSpPr>
                        <p:grpSpPr bwMode="auto">
                          <a:xfrm>
                            <a:off x="2806" y="3454"/>
                            <a:ext cx="91" cy="65"/>
                            <a:chOff x="2806" y="3454"/>
                            <a:chExt cx="91" cy="65"/>
                          </a:xfrm>
                        </p:grpSpPr>
                        <p:sp>
                          <p:nvSpPr>
                            <p:cNvPr id="146925" name="Freeform 493"/>
                            <p:cNvSpPr>
                              <a:spLocks/>
                            </p:cNvSpPr>
                            <p:nvPr/>
                          </p:nvSpPr>
                          <p:spPr bwMode="auto">
                            <a:xfrm>
                              <a:off x="2810" y="3454"/>
                              <a:ext cx="88" cy="56"/>
                            </a:xfrm>
                            <a:custGeom>
                              <a:avLst/>
                              <a:gdLst>
                                <a:gd name="T0" fmla="*/ 59 w 87"/>
                                <a:gd name="T1" fmla="*/ 0 h 56"/>
                                <a:gd name="T2" fmla="*/ 86 w 87"/>
                                <a:gd name="T3" fmla="*/ 52 h 56"/>
                                <a:gd name="T4" fmla="*/ 27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7"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26" name="Freeform 494"/>
                            <p:cNvSpPr>
                              <a:spLocks/>
                            </p:cNvSpPr>
                            <p:nvPr/>
                          </p:nvSpPr>
                          <p:spPr bwMode="auto">
                            <a:xfrm>
                              <a:off x="2835" y="3513"/>
                              <a:ext cx="63" cy="5"/>
                            </a:xfrm>
                            <a:custGeom>
                              <a:avLst/>
                              <a:gdLst>
                                <a:gd name="T0" fmla="*/ 61 w 62"/>
                                <a:gd name="T1" fmla="*/ 0 h 5"/>
                                <a:gd name="T2" fmla="*/ 56 w 62"/>
                                <a:gd name="T3" fmla="*/ 3 h 5"/>
                                <a:gd name="T4" fmla="*/ 0 w 62"/>
                                <a:gd name="T5" fmla="*/ 4 h 5"/>
                                <a:gd name="T6" fmla="*/ 4 w 62"/>
                                <a:gd name="T7" fmla="*/ 1 h 5"/>
                                <a:gd name="T8" fmla="*/ 61 w 62"/>
                                <a:gd name="T9" fmla="*/ 0 h 5"/>
                              </a:gdLst>
                              <a:ahLst/>
                              <a:cxnLst>
                                <a:cxn ang="0">
                                  <a:pos x="T0" y="T1"/>
                                </a:cxn>
                                <a:cxn ang="0">
                                  <a:pos x="T2" y="T3"/>
                                </a:cxn>
                                <a:cxn ang="0">
                                  <a:pos x="T4" y="T5"/>
                                </a:cxn>
                                <a:cxn ang="0">
                                  <a:pos x="T6" y="T7"/>
                                </a:cxn>
                                <a:cxn ang="0">
                                  <a:pos x="T8" y="T9"/>
                                </a:cxn>
                              </a:cxnLst>
                              <a:rect l="0" t="0" r="r" b="b"/>
                              <a:pathLst>
                                <a:path w="62" h="5">
                                  <a:moveTo>
                                    <a:pt x="61" y="0"/>
                                  </a:moveTo>
                                  <a:lnTo>
                                    <a:pt x="56" y="3"/>
                                  </a:lnTo>
                                  <a:lnTo>
                                    <a:pt x="0" y="4"/>
                                  </a:lnTo>
                                  <a:lnTo>
                                    <a:pt x="4" y="1"/>
                                  </a:lnTo>
                                  <a:lnTo>
                                    <a:pt x="6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27" name="Freeform 495"/>
                            <p:cNvSpPr>
                              <a:spLocks/>
                            </p:cNvSpPr>
                            <p:nvPr/>
                          </p:nvSpPr>
                          <p:spPr bwMode="auto">
                            <a:xfrm>
                              <a:off x="2806" y="3458"/>
                              <a:ext cx="26" cy="61"/>
                            </a:xfrm>
                            <a:custGeom>
                              <a:avLst/>
                              <a:gdLst>
                                <a:gd name="T0" fmla="*/ 4 w 26"/>
                                <a:gd name="T1" fmla="*/ 0 h 61"/>
                                <a:gd name="T2" fmla="*/ 0 w 26"/>
                                <a:gd name="T3" fmla="*/ 8 h 61"/>
                                <a:gd name="T4" fmla="*/ 21 w 26"/>
                                <a:gd name="T5" fmla="*/ 60 h 61"/>
                                <a:gd name="T6" fmla="*/ 25 w 26"/>
                                <a:gd name="T7" fmla="*/ 52 h 61"/>
                                <a:gd name="T8" fmla="*/ 4 w 26"/>
                                <a:gd name="T9" fmla="*/ 0 h 61"/>
                              </a:gdLst>
                              <a:ahLst/>
                              <a:cxnLst>
                                <a:cxn ang="0">
                                  <a:pos x="T0" y="T1"/>
                                </a:cxn>
                                <a:cxn ang="0">
                                  <a:pos x="T2" y="T3"/>
                                </a:cxn>
                                <a:cxn ang="0">
                                  <a:pos x="T4" y="T5"/>
                                </a:cxn>
                                <a:cxn ang="0">
                                  <a:pos x="T6" y="T7"/>
                                </a:cxn>
                                <a:cxn ang="0">
                                  <a:pos x="T8" y="T9"/>
                                </a:cxn>
                              </a:cxnLst>
                              <a:rect l="0" t="0" r="r" b="b"/>
                              <a:pathLst>
                                <a:path w="26" h="61">
                                  <a:moveTo>
                                    <a:pt x="4" y="0"/>
                                  </a:moveTo>
                                  <a:lnTo>
                                    <a:pt x="0" y="8"/>
                                  </a:lnTo>
                                  <a:lnTo>
                                    <a:pt x="21" y="60"/>
                                  </a:lnTo>
                                  <a:lnTo>
                                    <a:pt x="25"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694" name="Group 496"/>
                          <p:cNvGrpSpPr>
                            <a:grpSpLocks/>
                          </p:cNvGrpSpPr>
                          <p:nvPr/>
                        </p:nvGrpSpPr>
                        <p:grpSpPr bwMode="auto">
                          <a:xfrm>
                            <a:off x="2840" y="3523"/>
                            <a:ext cx="92" cy="65"/>
                            <a:chOff x="2840" y="3523"/>
                            <a:chExt cx="92" cy="65"/>
                          </a:xfrm>
                        </p:grpSpPr>
                        <p:sp>
                          <p:nvSpPr>
                            <p:cNvPr id="146929" name="Freeform 497"/>
                            <p:cNvSpPr>
                              <a:spLocks/>
                            </p:cNvSpPr>
                            <p:nvPr/>
                          </p:nvSpPr>
                          <p:spPr bwMode="auto">
                            <a:xfrm>
                              <a:off x="2846" y="3524"/>
                              <a:ext cx="87" cy="56"/>
                            </a:xfrm>
                            <a:custGeom>
                              <a:avLst/>
                              <a:gdLst>
                                <a:gd name="T0" fmla="*/ 59 w 87"/>
                                <a:gd name="T1" fmla="*/ 0 h 56"/>
                                <a:gd name="T2" fmla="*/ 86 w 87"/>
                                <a:gd name="T3" fmla="*/ 52 h 56"/>
                                <a:gd name="T4" fmla="*/ 26 w 87"/>
                                <a:gd name="T5" fmla="*/ 55 h 56"/>
                                <a:gd name="T6" fmla="*/ 0 w 87"/>
                                <a:gd name="T7" fmla="*/ 3 h 56"/>
                                <a:gd name="T8" fmla="*/ 59 w 87"/>
                                <a:gd name="T9" fmla="*/ 0 h 56"/>
                              </a:gdLst>
                              <a:ahLst/>
                              <a:cxnLst>
                                <a:cxn ang="0">
                                  <a:pos x="T0" y="T1"/>
                                </a:cxn>
                                <a:cxn ang="0">
                                  <a:pos x="T2" y="T3"/>
                                </a:cxn>
                                <a:cxn ang="0">
                                  <a:pos x="T4" y="T5"/>
                                </a:cxn>
                                <a:cxn ang="0">
                                  <a:pos x="T6" y="T7"/>
                                </a:cxn>
                                <a:cxn ang="0">
                                  <a:pos x="T8" y="T9"/>
                                </a:cxn>
                              </a:cxnLst>
                              <a:rect l="0" t="0" r="r" b="b"/>
                              <a:pathLst>
                                <a:path w="87" h="56">
                                  <a:moveTo>
                                    <a:pt x="59" y="0"/>
                                  </a:moveTo>
                                  <a:lnTo>
                                    <a:pt x="86" y="52"/>
                                  </a:lnTo>
                                  <a:lnTo>
                                    <a:pt x="26" y="55"/>
                                  </a:lnTo>
                                  <a:lnTo>
                                    <a:pt x="0" y="3"/>
                                  </a:lnTo>
                                  <a:lnTo>
                                    <a:pt x="5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30" name="Freeform 498"/>
                            <p:cNvSpPr>
                              <a:spLocks/>
                            </p:cNvSpPr>
                            <p:nvPr/>
                          </p:nvSpPr>
                          <p:spPr bwMode="auto">
                            <a:xfrm>
                              <a:off x="2870" y="3583"/>
                              <a:ext cx="63" cy="5"/>
                            </a:xfrm>
                            <a:custGeom>
                              <a:avLst/>
                              <a:gdLst>
                                <a:gd name="T0" fmla="*/ 62 w 63"/>
                                <a:gd name="T1" fmla="*/ 0 h 5"/>
                                <a:gd name="T2" fmla="*/ 56 w 63"/>
                                <a:gd name="T3" fmla="*/ 3 h 5"/>
                                <a:gd name="T4" fmla="*/ 0 w 63"/>
                                <a:gd name="T5" fmla="*/ 4 h 5"/>
                                <a:gd name="T6" fmla="*/ 4 w 63"/>
                                <a:gd name="T7" fmla="*/ 1 h 5"/>
                                <a:gd name="T8" fmla="*/ 62 w 63"/>
                                <a:gd name="T9" fmla="*/ 0 h 5"/>
                              </a:gdLst>
                              <a:ahLst/>
                              <a:cxnLst>
                                <a:cxn ang="0">
                                  <a:pos x="T0" y="T1"/>
                                </a:cxn>
                                <a:cxn ang="0">
                                  <a:pos x="T2" y="T3"/>
                                </a:cxn>
                                <a:cxn ang="0">
                                  <a:pos x="T4" y="T5"/>
                                </a:cxn>
                                <a:cxn ang="0">
                                  <a:pos x="T6" y="T7"/>
                                </a:cxn>
                                <a:cxn ang="0">
                                  <a:pos x="T8" y="T9"/>
                                </a:cxn>
                              </a:cxnLst>
                              <a:rect l="0" t="0" r="r" b="b"/>
                              <a:pathLst>
                                <a:path w="63" h="5">
                                  <a:moveTo>
                                    <a:pt x="62" y="0"/>
                                  </a:moveTo>
                                  <a:lnTo>
                                    <a:pt x="56" y="3"/>
                                  </a:lnTo>
                                  <a:lnTo>
                                    <a:pt x="0" y="4"/>
                                  </a:lnTo>
                                  <a:lnTo>
                                    <a:pt x="4" y="1"/>
                                  </a:lnTo>
                                  <a:lnTo>
                                    <a:pt x="62"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31" name="Freeform 499"/>
                            <p:cNvSpPr>
                              <a:spLocks/>
                            </p:cNvSpPr>
                            <p:nvPr/>
                          </p:nvSpPr>
                          <p:spPr bwMode="auto">
                            <a:xfrm>
                              <a:off x="2841" y="3528"/>
                              <a:ext cx="27" cy="61"/>
                            </a:xfrm>
                            <a:custGeom>
                              <a:avLst/>
                              <a:gdLst>
                                <a:gd name="T0" fmla="*/ 4 w 27"/>
                                <a:gd name="T1" fmla="*/ 0 h 61"/>
                                <a:gd name="T2" fmla="*/ 0 w 27"/>
                                <a:gd name="T3" fmla="*/ 8 h 61"/>
                                <a:gd name="T4" fmla="*/ 22 w 27"/>
                                <a:gd name="T5" fmla="*/ 60 h 61"/>
                                <a:gd name="T6" fmla="*/ 26 w 27"/>
                                <a:gd name="T7" fmla="*/ 52 h 61"/>
                                <a:gd name="T8" fmla="*/ 4 w 27"/>
                                <a:gd name="T9" fmla="*/ 0 h 61"/>
                              </a:gdLst>
                              <a:ahLst/>
                              <a:cxnLst>
                                <a:cxn ang="0">
                                  <a:pos x="T0" y="T1"/>
                                </a:cxn>
                                <a:cxn ang="0">
                                  <a:pos x="T2" y="T3"/>
                                </a:cxn>
                                <a:cxn ang="0">
                                  <a:pos x="T4" y="T5"/>
                                </a:cxn>
                                <a:cxn ang="0">
                                  <a:pos x="T6" y="T7"/>
                                </a:cxn>
                                <a:cxn ang="0">
                                  <a:pos x="T8" y="T9"/>
                                </a:cxn>
                              </a:cxnLst>
                              <a:rect l="0" t="0" r="r" b="b"/>
                              <a:pathLst>
                                <a:path w="27" h="61">
                                  <a:moveTo>
                                    <a:pt x="4" y="0"/>
                                  </a:moveTo>
                                  <a:lnTo>
                                    <a:pt x="0" y="8"/>
                                  </a:lnTo>
                                  <a:lnTo>
                                    <a:pt x="22" y="60"/>
                                  </a:lnTo>
                                  <a:lnTo>
                                    <a:pt x="26" y="52"/>
                                  </a:lnTo>
                                  <a:lnTo>
                                    <a:pt x="4"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grpSp>
                <p:sp>
                  <p:nvSpPr>
                    <p:cNvPr id="146932" name="Freeform 500"/>
                    <p:cNvSpPr>
                      <a:spLocks/>
                    </p:cNvSpPr>
                    <p:nvPr/>
                  </p:nvSpPr>
                  <p:spPr bwMode="auto">
                    <a:xfrm>
                      <a:off x="3436" y="3649"/>
                      <a:ext cx="28" cy="49"/>
                    </a:xfrm>
                    <a:custGeom>
                      <a:avLst/>
                      <a:gdLst>
                        <a:gd name="T0" fmla="*/ 14 w 28"/>
                        <a:gd name="T1" fmla="*/ 0 h 49"/>
                        <a:gd name="T2" fmla="*/ 25 w 28"/>
                        <a:gd name="T3" fmla="*/ 19 h 49"/>
                        <a:gd name="T4" fmla="*/ 27 w 28"/>
                        <a:gd name="T5" fmla="*/ 25 h 49"/>
                        <a:gd name="T6" fmla="*/ 26 w 28"/>
                        <a:gd name="T7" fmla="*/ 31 h 49"/>
                        <a:gd name="T8" fmla="*/ 25 w 28"/>
                        <a:gd name="T9" fmla="*/ 36 h 49"/>
                        <a:gd name="T10" fmla="*/ 22 w 28"/>
                        <a:gd name="T11" fmla="*/ 40 h 49"/>
                        <a:gd name="T12" fmla="*/ 18 w 28"/>
                        <a:gd name="T13" fmla="*/ 43 h 49"/>
                        <a:gd name="T14" fmla="*/ 13 w 28"/>
                        <a:gd name="T15" fmla="*/ 46 h 49"/>
                        <a:gd name="T16" fmla="*/ 7 w 28"/>
                        <a:gd name="T17" fmla="*/ 48 h 49"/>
                        <a:gd name="T18" fmla="*/ 0 w 28"/>
                        <a:gd name="T19" fmla="*/ 48 h 49"/>
                        <a:gd name="T20" fmla="*/ 4 w 28"/>
                        <a:gd name="T21" fmla="*/ 46 h 49"/>
                        <a:gd name="T22" fmla="*/ 9 w 28"/>
                        <a:gd name="T23" fmla="*/ 35 h 49"/>
                        <a:gd name="T24" fmla="*/ 10 w 28"/>
                        <a:gd name="T25" fmla="*/ 31 h 49"/>
                        <a:gd name="T26" fmla="*/ 10 w 28"/>
                        <a:gd name="T27" fmla="*/ 28 h 49"/>
                        <a:gd name="T28" fmla="*/ 11 w 28"/>
                        <a:gd name="T29" fmla="*/ 9 h 49"/>
                        <a:gd name="T30" fmla="*/ 14 w 28"/>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9">
                          <a:moveTo>
                            <a:pt x="14" y="0"/>
                          </a:moveTo>
                          <a:lnTo>
                            <a:pt x="25" y="19"/>
                          </a:lnTo>
                          <a:lnTo>
                            <a:pt x="27" y="25"/>
                          </a:lnTo>
                          <a:lnTo>
                            <a:pt x="26" y="31"/>
                          </a:lnTo>
                          <a:lnTo>
                            <a:pt x="25" y="36"/>
                          </a:lnTo>
                          <a:lnTo>
                            <a:pt x="22" y="40"/>
                          </a:lnTo>
                          <a:lnTo>
                            <a:pt x="18" y="43"/>
                          </a:lnTo>
                          <a:lnTo>
                            <a:pt x="13" y="46"/>
                          </a:lnTo>
                          <a:lnTo>
                            <a:pt x="7" y="48"/>
                          </a:lnTo>
                          <a:lnTo>
                            <a:pt x="0" y="48"/>
                          </a:lnTo>
                          <a:lnTo>
                            <a:pt x="4" y="46"/>
                          </a:lnTo>
                          <a:lnTo>
                            <a:pt x="9" y="35"/>
                          </a:lnTo>
                          <a:lnTo>
                            <a:pt x="10" y="31"/>
                          </a:lnTo>
                          <a:lnTo>
                            <a:pt x="10" y="28"/>
                          </a:lnTo>
                          <a:lnTo>
                            <a:pt x="11" y="9"/>
                          </a:lnTo>
                          <a:lnTo>
                            <a:pt x="14"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6933" name="Freeform 501"/>
                  <p:cNvSpPr>
                    <a:spLocks/>
                  </p:cNvSpPr>
                  <p:nvPr/>
                </p:nvSpPr>
                <p:spPr bwMode="auto">
                  <a:xfrm>
                    <a:off x="3142" y="3477"/>
                    <a:ext cx="27" cy="55"/>
                  </a:xfrm>
                  <a:custGeom>
                    <a:avLst/>
                    <a:gdLst>
                      <a:gd name="T0" fmla="*/ 26 w 27"/>
                      <a:gd name="T1" fmla="*/ 0 h 55"/>
                      <a:gd name="T2" fmla="*/ 12 w 27"/>
                      <a:gd name="T3" fmla="*/ 2 h 55"/>
                      <a:gd name="T4" fmla="*/ 6 w 27"/>
                      <a:gd name="T5" fmla="*/ 3 h 55"/>
                      <a:gd name="T6" fmla="*/ 3 w 27"/>
                      <a:gd name="T7" fmla="*/ 6 h 55"/>
                      <a:gd name="T8" fmla="*/ 1 w 27"/>
                      <a:gd name="T9" fmla="*/ 10 h 55"/>
                      <a:gd name="T10" fmla="*/ 0 w 27"/>
                      <a:gd name="T11" fmla="*/ 13 h 55"/>
                      <a:gd name="T12" fmla="*/ 1 w 27"/>
                      <a:gd name="T13" fmla="*/ 18 h 55"/>
                      <a:gd name="T14" fmla="*/ 17 w 27"/>
                      <a:gd name="T15" fmla="*/ 54 h 55"/>
                      <a:gd name="T16" fmla="*/ 26 w 2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5">
                        <a:moveTo>
                          <a:pt x="26" y="0"/>
                        </a:moveTo>
                        <a:lnTo>
                          <a:pt x="12" y="2"/>
                        </a:lnTo>
                        <a:lnTo>
                          <a:pt x="6" y="3"/>
                        </a:lnTo>
                        <a:lnTo>
                          <a:pt x="3" y="6"/>
                        </a:lnTo>
                        <a:lnTo>
                          <a:pt x="1" y="10"/>
                        </a:lnTo>
                        <a:lnTo>
                          <a:pt x="0" y="13"/>
                        </a:lnTo>
                        <a:lnTo>
                          <a:pt x="1" y="18"/>
                        </a:lnTo>
                        <a:lnTo>
                          <a:pt x="17" y="54"/>
                        </a:lnTo>
                        <a:lnTo>
                          <a:pt x="26"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668" name="Group 502"/>
                <p:cNvGrpSpPr>
                  <a:grpSpLocks/>
                </p:cNvGrpSpPr>
                <p:nvPr/>
              </p:nvGrpSpPr>
              <p:grpSpPr bwMode="auto">
                <a:xfrm>
                  <a:off x="2897" y="2920"/>
                  <a:ext cx="567" cy="794"/>
                  <a:chOff x="2897" y="2920"/>
                  <a:chExt cx="567" cy="794"/>
                </a:xfrm>
              </p:grpSpPr>
              <p:sp>
                <p:nvSpPr>
                  <p:cNvPr id="146935" name="Freeform 503"/>
                  <p:cNvSpPr>
                    <a:spLocks/>
                  </p:cNvSpPr>
                  <p:nvPr/>
                </p:nvSpPr>
                <p:spPr bwMode="auto">
                  <a:xfrm>
                    <a:off x="3159" y="3464"/>
                    <a:ext cx="290" cy="250"/>
                  </a:xfrm>
                  <a:custGeom>
                    <a:avLst/>
                    <a:gdLst>
                      <a:gd name="T0" fmla="*/ 280 w 290"/>
                      <a:gd name="T1" fmla="*/ 233 h 250"/>
                      <a:gd name="T2" fmla="*/ 285 w 290"/>
                      <a:gd name="T3" fmla="*/ 223 h 250"/>
                      <a:gd name="T4" fmla="*/ 287 w 290"/>
                      <a:gd name="T5" fmla="*/ 216 h 250"/>
                      <a:gd name="T6" fmla="*/ 288 w 290"/>
                      <a:gd name="T7" fmla="*/ 208 h 250"/>
                      <a:gd name="T8" fmla="*/ 288 w 290"/>
                      <a:gd name="T9" fmla="*/ 201 h 250"/>
                      <a:gd name="T10" fmla="*/ 288 w 290"/>
                      <a:gd name="T11" fmla="*/ 192 h 250"/>
                      <a:gd name="T12" fmla="*/ 289 w 290"/>
                      <a:gd name="T13" fmla="*/ 186 h 250"/>
                      <a:gd name="T14" fmla="*/ 282 w 290"/>
                      <a:gd name="T15" fmla="*/ 196 h 250"/>
                      <a:gd name="T16" fmla="*/ 278 w 290"/>
                      <a:gd name="T17" fmla="*/ 201 h 250"/>
                      <a:gd name="T18" fmla="*/ 271 w 290"/>
                      <a:gd name="T19" fmla="*/ 206 h 250"/>
                      <a:gd name="T20" fmla="*/ 175 w 290"/>
                      <a:gd name="T21" fmla="*/ 215 h 250"/>
                      <a:gd name="T22" fmla="*/ 161 w 290"/>
                      <a:gd name="T23" fmla="*/ 215 h 250"/>
                      <a:gd name="T24" fmla="*/ 152 w 290"/>
                      <a:gd name="T25" fmla="*/ 214 h 250"/>
                      <a:gd name="T26" fmla="*/ 145 w 290"/>
                      <a:gd name="T27" fmla="*/ 213 h 250"/>
                      <a:gd name="T28" fmla="*/ 135 w 290"/>
                      <a:gd name="T29" fmla="*/ 210 h 250"/>
                      <a:gd name="T30" fmla="*/ 127 w 290"/>
                      <a:gd name="T31" fmla="*/ 206 h 250"/>
                      <a:gd name="T32" fmla="*/ 119 w 290"/>
                      <a:gd name="T33" fmla="*/ 202 h 250"/>
                      <a:gd name="T34" fmla="*/ 110 w 290"/>
                      <a:gd name="T35" fmla="*/ 196 h 250"/>
                      <a:gd name="T36" fmla="*/ 104 w 290"/>
                      <a:gd name="T37" fmla="*/ 188 h 250"/>
                      <a:gd name="T38" fmla="*/ 97 w 290"/>
                      <a:gd name="T39" fmla="*/ 178 h 250"/>
                      <a:gd name="T40" fmla="*/ 31 w 290"/>
                      <a:gd name="T41" fmla="*/ 0 h 250"/>
                      <a:gd name="T42" fmla="*/ 25 w 290"/>
                      <a:gd name="T43" fmla="*/ 1 h 250"/>
                      <a:gd name="T44" fmla="*/ 21 w 290"/>
                      <a:gd name="T45" fmla="*/ 4 h 250"/>
                      <a:gd name="T46" fmla="*/ 15 w 290"/>
                      <a:gd name="T47" fmla="*/ 8 h 250"/>
                      <a:gd name="T48" fmla="*/ 12 w 290"/>
                      <a:gd name="T49" fmla="*/ 12 h 250"/>
                      <a:gd name="T50" fmla="*/ 10 w 290"/>
                      <a:gd name="T51" fmla="*/ 17 h 250"/>
                      <a:gd name="T52" fmla="*/ 0 w 290"/>
                      <a:gd name="T53" fmla="*/ 64 h 250"/>
                      <a:gd name="T54" fmla="*/ 81 w 290"/>
                      <a:gd name="T55" fmla="*/ 243 h 250"/>
                      <a:gd name="T56" fmla="*/ 88 w 290"/>
                      <a:gd name="T57" fmla="*/ 247 h 250"/>
                      <a:gd name="T58" fmla="*/ 96 w 290"/>
                      <a:gd name="T59" fmla="*/ 249 h 250"/>
                      <a:gd name="T60" fmla="*/ 104 w 290"/>
                      <a:gd name="T61" fmla="*/ 249 h 250"/>
                      <a:gd name="T62" fmla="*/ 280 w 290"/>
                      <a:gd name="T63" fmla="*/ 23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0" h="250">
                        <a:moveTo>
                          <a:pt x="280" y="233"/>
                        </a:moveTo>
                        <a:lnTo>
                          <a:pt x="285" y="223"/>
                        </a:lnTo>
                        <a:lnTo>
                          <a:pt x="287" y="216"/>
                        </a:lnTo>
                        <a:lnTo>
                          <a:pt x="288" y="208"/>
                        </a:lnTo>
                        <a:lnTo>
                          <a:pt x="288" y="201"/>
                        </a:lnTo>
                        <a:lnTo>
                          <a:pt x="288" y="192"/>
                        </a:lnTo>
                        <a:lnTo>
                          <a:pt x="289" y="186"/>
                        </a:lnTo>
                        <a:lnTo>
                          <a:pt x="282" y="196"/>
                        </a:lnTo>
                        <a:lnTo>
                          <a:pt x="278" y="201"/>
                        </a:lnTo>
                        <a:lnTo>
                          <a:pt x="271" y="206"/>
                        </a:lnTo>
                        <a:lnTo>
                          <a:pt x="175" y="215"/>
                        </a:lnTo>
                        <a:lnTo>
                          <a:pt x="161" y="215"/>
                        </a:lnTo>
                        <a:lnTo>
                          <a:pt x="152" y="214"/>
                        </a:lnTo>
                        <a:lnTo>
                          <a:pt x="145" y="213"/>
                        </a:lnTo>
                        <a:lnTo>
                          <a:pt x="135" y="210"/>
                        </a:lnTo>
                        <a:lnTo>
                          <a:pt x="127" y="206"/>
                        </a:lnTo>
                        <a:lnTo>
                          <a:pt x="119" y="202"/>
                        </a:lnTo>
                        <a:lnTo>
                          <a:pt x="110" y="196"/>
                        </a:lnTo>
                        <a:lnTo>
                          <a:pt x="104" y="188"/>
                        </a:lnTo>
                        <a:lnTo>
                          <a:pt x="97" y="178"/>
                        </a:lnTo>
                        <a:lnTo>
                          <a:pt x="31" y="0"/>
                        </a:lnTo>
                        <a:lnTo>
                          <a:pt x="25" y="1"/>
                        </a:lnTo>
                        <a:lnTo>
                          <a:pt x="21" y="4"/>
                        </a:lnTo>
                        <a:lnTo>
                          <a:pt x="15" y="8"/>
                        </a:lnTo>
                        <a:lnTo>
                          <a:pt x="12" y="12"/>
                        </a:lnTo>
                        <a:lnTo>
                          <a:pt x="10" y="17"/>
                        </a:lnTo>
                        <a:lnTo>
                          <a:pt x="0" y="64"/>
                        </a:lnTo>
                        <a:lnTo>
                          <a:pt x="81" y="243"/>
                        </a:lnTo>
                        <a:lnTo>
                          <a:pt x="88" y="247"/>
                        </a:lnTo>
                        <a:lnTo>
                          <a:pt x="96" y="249"/>
                        </a:lnTo>
                        <a:lnTo>
                          <a:pt x="104" y="249"/>
                        </a:lnTo>
                        <a:lnTo>
                          <a:pt x="280" y="233"/>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36" name="Freeform 504"/>
                  <p:cNvSpPr>
                    <a:spLocks/>
                  </p:cNvSpPr>
                  <p:nvPr/>
                </p:nvSpPr>
                <p:spPr bwMode="auto">
                  <a:xfrm>
                    <a:off x="2897" y="2921"/>
                    <a:ext cx="567" cy="759"/>
                  </a:xfrm>
                  <a:custGeom>
                    <a:avLst/>
                    <a:gdLst>
                      <a:gd name="T0" fmla="*/ 551 w 567"/>
                      <a:gd name="T1" fmla="*/ 730 h 759"/>
                      <a:gd name="T2" fmla="*/ 555 w 567"/>
                      <a:gd name="T3" fmla="*/ 717 h 759"/>
                      <a:gd name="T4" fmla="*/ 559 w 567"/>
                      <a:gd name="T5" fmla="*/ 704 h 759"/>
                      <a:gd name="T6" fmla="*/ 562 w 567"/>
                      <a:gd name="T7" fmla="*/ 691 h 759"/>
                      <a:gd name="T8" fmla="*/ 563 w 567"/>
                      <a:gd name="T9" fmla="*/ 677 h 759"/>
                      <a:gd name="T10" fmla="*/ 565 w 567"/>
                      <a:gd name="T11" fmla="*/ 660 h 759"/>
                      <a:gd name="T12" fmla="*/ 566 w 567"/>
                      <a:gd name="T13" fmla="*/ 639 h 759"/>
                      <a:gd name="T14" fmla="*/ 566 w 567"/>
                      <a:gd name="T15" fmla="*/ 625 h 759"/>
                      <a:gd name="T16" fmla="*/ 464 w 567"/>
                      <a:gd name="T17" fmla="*/ 626 h 759"/>
                      <a:gd name="T18" fmla="*/ 443 w 567"/>
                      <a:gd name="T19" fmla="*/ 562 h 759"/>
                      <a:gd name="T20" fmla="*/ 407 w 567"/>
                      <a:gd name="T21" fmla="*/ 476 h 759"/>
                      <a:gd name="T22" fmla="*/ 337 w 567"/>
                      <a:gd name="T23" fmla="*/ 317 h 759"/>
                      <a:gd name="T24" fmla="*/ 305 w 567"/>
                      <a:gd name="T25" fmla="*/ 253 h 759"/>
                      <a:gd name="T26" fmla="*/ 264 w 567"/>
                      <a:gd name="T27" fmla="*/ 189 h 759"/>
                      <a:gd name="T28" fmla="*/ 187 w 567"/>
                      <a:gd name="T29" fmla="*/ 99 h 759"/>
                      <a:gd name="T30" fmla="*/ 135 w 567"/>
                      <a:gd name="T31" fmla="*/ 42 h 759"/>
                      <a:gd name="T32" fmla="*/ 91 w 567"/>
                      <a:gd name="T33" fmla="*/ 0 h 759"/>
                      <a:gd name="T34" fmla="*/ 35 w 567"/>
                      <a:gd name="T35" fmla="*/ 35 h 759"/>
                      <a:gd name="T36" fmla="*/ 11 w 567"/>
                      <a:gd name="T37" fmla="*/ 49 h 759"/>
                      <a:gd name="T38" fmla="*/ 6 w 567"/>
                      <a:gd name="T39" fmla="*/ 52 h 759"/>
                      <a:gd name="T40" fmla="*/ 3 w 567"/>
                      <a:gd name="T41" fmla="*/ 56 h 759"/>
                      <a:gd name="T42" fmla="*/ 0 w 567"/>
                      <a:gd name="T43" fmla="*/ 62 h 759"/>
                      <a:gd name="T44" fmla="*/ 0 w 567"/>
                      <a:gd name="T45" fmla="*/ 69 h 759"/>
                      <a:gd name="T46" fmla="*/ 2 w 567"/>
                      <a:gd name="T47" fmla="*/ 76 h 759"/>
                      <a:gd name="T48" fmla="*/ 7 w 567"/>
                      <a:gd name="T49" fmla="*/ 83 h 759"/>
                      <a:gd name="T50" fmla="*/ 50 w 567"/>
                      <a:gd name="T51" fmla="*/ 121 h 759"/>
                      <a:gd name="T52" fmla="*/ 73 w 567"/>
                      <a:gd name="T53" fmla="*/ 147 h 759"/>
                      <a:gd name="T54" fmla="*/ 116 w 567"/>
                      <a:gd name="T55" fmla="*/ 193 h 759"/>
                      <a:gd name="T56" fmla="*/ 121 w 567"/>
                      <a:gd name="T57" fmla="*/ 196 h 759"/>
                      <a:gd name="T58" fmla="*/ 129 w 567"/>
                      <a:gd name="T59" fmla="*/ 196 h 759"/>
                      <a:gd name="T60" fmla="*/ 161 w 567"/>
                      <a:gd name="T61" fmla="*/ 194 h 759"/>
                      <a:gd name="T62" fmla="*/ 171 w 567"/>
                      <a:gd name="T63" fmla="*/ 192 h 759"/>
                      <a:gd name="T64" fmla="*/ 181 w 567"/>
                      <a:gd name="T65" fmla="*/ 193 h 759"/>
                      <a:gd name="T66" fmla="*/ 191 w 567"/>
                      <a:gd name="T67" fmla="*/ 195 h 759"/>
                      <a:gd name="T68" fmla="*/ 200 w 567"/>
                      <a:gd name="T69" fmla="*/ 200 h 759"/>
                      <a:gd name="T70" fmla="*/ 208 w 567"/>
                      <a:gd name="T71" fmla="*/ 206 h 759"/>
                      <a:gd name="T72" fmla="*/ 226 w 567"/>
                      <a:gd name="T73" fmla="*/ 228 h 759"/>
                      <a:gd name="T74" fmla="*/ 258 w 567"/>
                      <a:gd name="T75" fmla="*/ 286 h 759"/>
                      <a:gd name="T76" fmla="*/ 277 w 567"/>
                      <a:gd name="T77" fmla="*/ 325 h 759"/>
                      <a:gd name="T78" fmla="*/ 297 w 567"/>
                      <a:gd name="T79" fmla="*/ 369 h 759"/>
                      <a:gd name="T80" fmla="*/ 313 w 567"/>
                      <a:gd name="T81" fmla="*/ 405 h 759"/>
                      <a:gd name="T82" fmla="*/ 326 w 567"/>
                      <a:gd name="T83" fmla="*/ 438 h 759"/>
                      <a:gd name="T84" fmla="*/ 293 w 567"/>
                      <a:gd name="T85" fmla="*/ 541 h 759"/>
                      <a:gd name="T86" fmla="*/ 360 w 567"/>
                      <a:gd name="T87" fmla="*/ 720 h 759"/>
                      <a:gd name="T88" fmla="*/ 366 w 567"/>
                      <a:gd name="T89" fmla="*/ 732 h 759"/>
                      <a:gd name="T90" fmla="*/ 376 w 567"/>
                      <a:gd name="T91" fmla="*/ 742 h 759"/>
                      <a:gd name="T92" fmla="*/ 396 w 567"/>
                      <a:gd name="T93" fmla="*/ 753 h 759"/>
                      <a:gd name="T94" fmla="*/ 414 w 567"/>
                      <a:gd name="T95" fmla="*/ 757 h 759"/>
                      <a:gd name="T96" fmla="*/ 438 w 567"/>
                      <a:gd name="T97" fmla="*/ 758 h 759"/>
                      <a:gd name="T98" fmla="*/ 535 w 567"/>
                      <a:gd name="T99" fmla="*/ 748 h 759"/>
                      <a:gd name="T100" fmla="*/ 541 w 567"/>
                      <a:gd name="T101" fmla="*/ 742 h 759"/>
                      <a:gd name="T102" fmla="*/ 546 w 567"/>
                      <a:gd name="T103" fmla="*/ 736 h 759"/>
                      <a:gd name="T104" fmla="*/ 551 w 567"/>
                      <a:gd name="T105" fmla="*/ 73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7" h="759">
                        <a:moveTo>
                          <a:pt x="551" y="730"/>
                        </a:moveTo>
                        <a:lnTo>
                          <a:pt x="555" y="717"/>
                        </a:lnTo>
                        <a:lnTo>
                          <a:pt x="559" y="704"/>
                        </a:lnTo>
                        <a:lnTo>
                          <a:pt x="562" y="691"/>
                        </a:lnTo>
                        <a:lnTo>
                          <a:pt x="563" y="677"/>
                        </a:lnTo>
                        <a:lnTo>
                          <a:pt x="565" y="660"/>
                        </a:lnTo>
                        <a:lnTo>
                          <a:pt x="566" y="639"/>
                        </a:lnTo>
                        <a:lnTo>
                          <a:pt x="566" y="625"/>
                        </a:lnTo>
                        <a:lnTo>
                          <a:pt x="464" y="626"/>
                        </a:lnTo>
                        <a:lnTo>
                          <a:pt x="443" y="562"/>
                        </a:lnTo>
                        <a:lnTo>
                          <a:pt x="407" y="476"/>
                        </a:lnTo>
                        <a:lnTo>
                          <a:pt x="337" y="317"/>
                        </a:lnTo>
                        <a:lnTo>
                          <a:pt x="305" y="253"/>
                        </a:lnTo>
                        <a:lnTo>
                          <a:pt x="264" y="189"/>
                        </a:lnTo>
                        <a:lnTo>
                          <a:pt x="187" y="99"/>
                        </a:lnTo>
                        <a:lnTo>
                          <a:pt x="135" y="42"/>
                        </a:lnTo>
                        <a:lnTo>
                          <a:pt x="91" y="0"/>
                        </a:lnTo>
                        <a:lnTo>
                          <a:pt x="35" y="35"/>
                        </a:lnTo>
                        <a:lnTo>
                          <a:pt x="11" y="49"/>
                        </a:lnTo>
                        <a:lnTo>
                          <a:pt x="6" y="52"/>
                        </a:lnTo>
                        <a:lnTo>
                          <a:pt x="3" y="56"/>
                        </a:lnTo>
                        <a:lnTo>
                          <a:pt x="0" y="62"/>
                        </a:lnTo>
                        <a:lnTo>
                          <a:pt x="0" y="69"/>
                        </a:lnTo>
                        <a:lnTo>
                          <a:pt x="2" y="76"/>
                        </a:lnTo>
                        <a:lnTo>
                          <a:pt x="7" y="83"/>
                        </a:lnTo>
                        <a:lnTo>
                          <a:pt x="50" y="121"/>
                        </a:lnTo>
                        <a:lnTo>
                          <a:pt x="73" y="147"/>
                        </a:lnTo>
                        <a:lnTo>
                          <a:pt x="116" y="193"/>
                        </a:lnTo>
                        <a:lnTo>
                          <a:pt x="121" y="196"/>
                        </a:lnTo>
                        <a:lnTo>
                          <a:pt x="129" y="196"/>
                        </a:lnTo>
                        <a:lnTo>
                          <a:pt x="161" y="194"/>
                        </a:lnTo>
                        <a:lnTo>
                          <a:pt x="171" y="192"/>
                        </a:lnTo>
                        <a:lnTo>
                          <a:pt x="181" y="193"/>
                        </a:lnTo>
                        <a:lnTo>
                          <a:pt x="191" y="195"/>
                        </a:lnTo>
                        <a:lnTo>
                          <a:pt x="200" y="200"/>
                        </a:lnTo>
                        <a:lnTo>
                          <a:pt x="208" y="206"/>
                        </a:lnTo>
                        <a:lnTo>
                          <a:pt x="226" y="228"/>
                        </a:lnTo>
                        <a:lnTo>
                          <a:pt x="258" y="286"/>
                        </a:lnTo>
                        <a:lnTo>
                          <a:pt x="277" y="325"/>
                        </a:lnTo>
                        <a:lnTo>
                          <a:pt x="297" y="369"/>
                        </a:lnTo>
                        <a:lnTo>
                          <a:pt x="313" y="405"/>
                        </a:lnTo>
                        <a:lnTo>
                          <a:pt x="326" y="438"/>
                        </a:lnTo>
                        <a:lnTo>
                          <a:pt x="293" y="541"/>
                        </a:lnTo>
                        <a:lnTo>
                          <a:pt x="360" y="720"/>
                        </a:lnTo>
                        <a:lnTo>
                          <a:pt x="366" y="732"/>
                        </a:lnTo>
                        <a:lnTo>
                          <a:pt x="376" y="742"/>
                        </a:lnTo>
                        <a:lnTo>
                          <a:pt x="396" y="753"/>
                        </a:lnTo>
                        <a:lnTo>
                          <a:pt x="414" y="757"/>
                        </a:lnTo>
                        <a:lnTo>
                          <a:pt x="438" y="758"/>
                        </a:lnTo>
                        <a:lnTo>
                          <a:pt x="535" y="748"/>
                        </a:lnTo>
                        <a:lnTo>
                          <a:pt x="541" y="742"/>
                        </a:lnTo>
                        <a:lnTo>
                          <a:pt x="546" y="736"/>
                        </a:lnTo>
                        <a:lnTo>
                          <a:pt x="551" y="730"/>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37" name="Freeform 505"/>
                  <p:cNvSpPr>
                    <a:spLocks/>
                  </p:cNvSpPr>
                  <p:nvPr/>
                </p:nvSpPr>
                <p:spPr bwMode="auto">
                  <a:xfrm>
                    <a:off x="2905" y="3005"/>
                    <a:ext cx="320" cy="374"/>
                  </a:xfrm>
                  <a:custGeom>
                    <a:avLst/>
                    <a:gdLst>
                      <a:gd name="T0" fmla="*/ 318 w 319"/>
                      <a:gd name="T1" fmla="*/ 354 h 374"/>
                      <a:gd name="T2" fmla="*/ 305 w 319"/>
                      <a:gd name="T3" fmla="*/ 320 h 374"/>
                      <a:gd name="T4" fmla="*/ 285 w 319"/>
                      <a:gd name="T5" fmla="*/ 276 h 374"/>
                      <a:gd name="T6" fmla="*/ 259 w 319"/>
                      <a:gd name="T7" fmla="*/ 221 h 374"/>
                      <a:gd name="T8" fmla="*/ 250 w 319"/>
                      <a:gd name="T9" fmla="*/ 200 h 374"/>
                      <a:gd name="T10" fmla="*/ 217 w 319"/>
                      <a:gd name="T11" fmla="*/ 144 h 374"/>
                      <a:gd name="T12" fmla="*/ 200 w 319"/>
                      <a:gd name="T13" fmla="*/ 122 h 374"/>
                      <a:gd name="T14" fmla="*/ 189 w 319"/>
                      <a:gd name="T15" fmla="*/ 114 h 374"/>
                      <a:gd name="T16" fmla="*/ 182 w 319"/>
                      <a:gd name="T17" fmla="*/ 111 h 374"/>
                      <a:gd name="T18" fmla="*/ 175 w 319"/>
                      <a:gd name="T19" fmla="*/ 109 h 374"/>
                      <a:gd name="T20" fmla="*/ 165 w 319"/>
                      <a:gd name="T21" fmla="*/ 108 h 374"/>
                      <a:gd name="T22" fmla="*/ 133 w 319"/>
                      <a:gd name="T23" fmla="*/ 111 h 374"/>
                      <a:gd name="T24" fmla="*/ 121 w 319"/>
                      <a:gd name="T25" fmla="*/ 112 h 374"/>
                      <a:gd name="T26" fmla="*/ 114 w 319"/>
                      <a:gd name="T27" fmla="*/ 112 h 374"/>
                      <a:gd name="T28" fmla="*/ 111 w 319"/>
                      <a:gd name="T29" fmla="*/ 111 h 374"/>
                      <a:gd name="T30" fmla="*/ 107 w 319"/>
                      <a:gd name="T31" fmla="*/ 108 h 374"/>
                      <a:gd name="T32" fmla="*/ 72 w 319"/>
                      <a:gd name="T33" fmla="*/ 71 h 374"/>
                      <a:gd name="T34" fmla="*/ 43 w 319"/>
                      <a:gd name="T35" fmla="*/ 37 h 374"/>
                      <a:gd name="T36" fmla="*/ 0 w 319"/>
                      <a:gd name="T37" fmla="*/ 0 h 374"/>
                      <a:gd name="T38" fmla="*/ 78 w 319"/>
                      <a:gd name="T39" fmla="*/ 135 h 374"/>
                      <a:gd name="T40" fmla="*/ 81 w 319"/>
                      <a:gd name="T41" fmla="*/ 139 h 374"/>
                      <a:gd name="T42" fmla="*/ 85 w 319"/>
                      <a:gd name="T43" fmla="*/ 143 h 374"/>
                      <a:gd name="T44" fmla="*/ 90 w 319"/>
                      <a:gd name="T45" fmla="*/ 146 h 374"/>
                      <a:gd name="T46" fmla="*/ 103 w 319"/>
                      <a:gd name="T47" fmla="*/ 147 h 374"/>
                      <a:gd name="T48" fmla="*/ 123 w 319"/>
                      <a:gd name="T49" fmla="*/ 150 h 374"/>
                      <a:gd name="T50" fmla="*/ 140 w 319"/>
                      <a:gd name="T51" fmla="*/ 151 h 374"/>
                      <a:gd name="T52" fmla="*/ 158 w 319"/>
                      <a:gd name="T53" fmla="*/ 151 h 374"/>
                      <a:gd name="T54" fmla="*/ 171 w 319"/>
                      <a:gd name="T55" fmla="*/ 151 h 374"/>
                      <a:gd name="T56" fmla="*/ 182 w 319"/>
                      <a:gd name="T57" fmla="*/ 150 h 374"/>
                      <a:gd name="T58" fmla="*/ 196 w 319"/>
                      <a:gd name="T59" fmla="*/ 149 h 374"/>
                      <a:gd name="T60" fmla="*/ 202 w 319"/>
                      <a:gd name="T61" fmla="*/ 152 h 374"/>
                      <a:gd name="T62" fmla="*/ 205 w 319"/>
                      <a:gd name="T63" fmla="*/ 157 h 374"/>
                      <a:gd name="T64" fmla="*/ 208 w 319"/>
                      <a:gd name="T65" fmla="*/ 162 h 374"/>
                      <a:gd name="T66" fmla="*/ 233 w 319"/>
                      <a:gd name="T67" fmla="*/ 210 h 374"/>
                      <a:gd name="T68" fmla="*/ 261 w 319"/>
                      <a:gd name="T69" fmla="*/ 264 h 374"/>
                      <a:gd name="T70" fmla="*/ 280 w 319"/>
                      <a:gd name="T71" fmla="*/ 304 h 374"/>
                      <a:gd name="T72" fmla="*/ 312 w 319"/>
                      <a:gd name="T73" fmla="*/ 373 h 374"/>
                      <a:gd name="T74" fmla="*/ 318 w 319"/>
                      <a:gd name="T75" fmla="*/ 35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374">
                        <a:moveTo>
                          <a:pt x="318" y="354"/>
                        </a:moveTo>
                        <a:lnTo>
                          <a:pt x="305" y="320"/>
                        </a:lnTo>
                        <a:lnTo>
                          <a:pt x="285" y="276"/>
                        </a:lnTo>
                        <a:lnTo>
                          <a:pt x="259" y="221"/>
                        </a:lnTo>
                        <a:lnTo>
                          <a:pt x="250" y="200"/>
                        </a:lnTo>
                        <a:lnTo>
                          <a:pt x="217" y="144"/>
                        </a:lnTo>
                        <a:lnTo>
                          <a:pt x="200" y="122"/>
                        </a:lnTo>
                        <a:lnTo>
                          <a:pt x="189" y="114"/>
                        </a:lnTo>
                        <a:lnTo>
                          <a:pt x="182" y="111"/>
                        </a:lnTo>
                        <a:lnTo>
                          <a:pt x="175" y="109"/>
                        </a:lnTo>
                        <a:lnTo>
                          <a:pt x="165" y="108"/>
                        </a:lnTo>
                        <a:lnTo>
                          <a:pt x="133" y="111"/>
                        </a:lnTo>
                        <a:lnTo>
                          <a:pt x="121" y="112"/>
                        </a:lnTo>
                        <a:lnTo>
                          <a:pt x="114" y="112"/>
                        </a:lnTo>
                        <a:lnTo>
                          <a:pt x="111" y="111"/>
                        </a:lnTo>
                        <a:lnTo>
                          <a:pt x="107" y="108"/>
                        </a:lnTo>
                        <a:lnTo>
                          <a:pt x="72" y="71"/>
                        </a:lnTo>
                        <a:lnTo>
                          <a:pt x="43" y="37"/>
                        </a:lnTo>
                        <a:lnTo>
                          <a:pt x="0" y="0"/>
                        </a:lnTo>
                        <a:lnTo>
                          <a:pt x="78" y="135"/>
                        </a:lnTo>
                        <a:lnTo>
                          <a:pt x="81" y="139"/>
                        </a:lnTo>
                        <a:lnTo>
                          <a:pt x="85" y="143"/>
                        </a:lnTo>
                        <a:lnTo>
                          <a:pt x="90" y="146"/>
                        </a:lnTo>
                        <a:lnTo>
                          <a:pt x="103" y="147"/>
                        </a:lnTo>
                        <a:lnTo>
                          <a:pt x="123" y="150"/>
                        </a:lnTo>
                        <a:lnTo>
                          <a:pt x="140" y="151"/>
                        </a:lnTo>
                        <a:lnTo>
                          <a:pt x="158" y="151"/>
                        </a:lnTo>
                        <a:lnTo>
                          <a:pt x="171" y="151"/>
                        </a:lnTo>
                        <a:lnTo>
                          <a:pt x="182" y="150"/>
                        </a:lnTo>
                        <a:lnTo>
                          <a:pt x="196" y="149"/>
                        </a:lnTo>
                        <a:lnTo>
                          <a:pt x="202" y="152"/>
                        </a:lnTo>
                        <a:lnTo>
                          <a:pt x="205" y="157"/>
                        </a:lnTo>
                        <a:lnTo>
                          <a:pt x="208" y="162"/>
                        </a:lnTo>
                        <a:lnTo>
                          <a:pt x="233" y="210"/>
                        </a:lnTo>
                        <a:lnTo>
                          <a:pt x="261" y="264"/>
                        </a:lnTo>
                        <a:lnTo>
                          <a:pt x="280" y="304"/>
                        </a:lnTo>
                        <a:lnTo>
                          <a:pt x="312" y="373"/>
                        </a:lnTo>
                        <a:lnTo>
                          <a:pt x="318" y="35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38" name="Freeform 506"/>
                  <p:cNvSpPr>
                    <a:spLocks/>
                  </p:cNvSpPr>
                  <p:nvPr/>
                </p:nvSpPr>
                <p:spPr bwMode="auto">
                  <a:xfrm>
                    <a:off x="2987" y="2920"/>
                    <a:ext cx="477" cy="627"/>
                  </a:xfrm>
                  <a:custGeom>
                    <a:avLst/>
                    <a:gdLst>
                      <a:gd name="T0" fmla="*/ 476 w 477"/>
                      <a:gd name="T1" fmla="*/ 626 h 627"/>
                      <a:gd name="T2" fmla="*/ 474 w 477"/>
                      <a:gd name="T3" fmla="*/ 607 h 627"/>
                      <a:gd name="T4" fmla="*/ 469 w 477"/>
                      <a:gd name="T5" fmla="*/ 590 h 627"/>
                      <a:gd name="T6" fmla="*/ 465 w 477"/>
                      <a:gd name="T7" fmla="*/ 575 h 627"/>
                      <a:gd name="T8" fmla="*/ 459 w 477"/>
                      <a:gd name="T9" fmla="*/ 558 h 627"/>
                      <a:gd name="T10" fmla="*/ 442 w 477"/>
                      <a:gd name="T11" fmla="*/ 513 h 627"/>
                      <a:gd name="T12" fmla="*/ 427 w 477"/>
                      <a:gd name="T13" fmla="*/ 478 h 627"/>
                      <a:gd name="T14" fmla="*/ 401 w 477"/>
                      <a:gd name="T15" fmla="*/ 420 h 627"/>
                      <a:gd name="T16" fmla="*/ 370 w 477"/>
                      <a:gd name="T17" fmla="*/ 359 h 627"/>
                      <a:gd name="T18" fmla="*/ 337 w 477"/>
                      <a:gd name="T19" fmla="*/ 292 h 627"/>
                      <a:gd name="T20" fmla="*/ 289 w 477"/>
                      <a:gd name="T21" fmla="*/ 213 h 627"/>
                      <a:gd name="T22" fmla="*/ 275 w 477"/>
                      <a:gd name="T23" fmla="*/ 192 h 627"/>
                      <a:gd name="T24" fmla="*/ 258 w 477"/>
                      <a:gd name="T25" fmla="*/ 167 h 627"/>
                      <a:gd name="T26" fmla="*/ 234 w 477"/>
                      <a:gd name="T27" fmla="*/ 133 h 627"/>
                      <a:gd name="T28" fmla="*/ 209 w 477"/>
                      <a:gd name="T29" fmla="*/ 105 h 627"/>
                      <a:gd name="T30" fmla="*/ 179 w 477"/>
                      <a:gd name="T31" fmla="*/ 72 h 627"/>
                      <a:gd name="T32" fmla="*/ 109 w 477"/>
                      <a:gd name="T33" fmla="*/ 1 h 627"/>
                      <a:gd name="T34" fmla="*/ 0 w 477"/>
                      <a:gd name="T35" fmla="*/ 0 h 627"/>
                      <a:gd name="T36" fmla="*/ 45 w 477"/>
                      <a:gd name="T37" fmla="*/ 43 h 627"/>
                      <a:gd name="T38" fmla="*/ 77 w 477"/>
                      <a:gd name="T39" fmla="*/ 78 h 627"/>
                      <a:gd name="T40" fmla="*/ 140 w 477"/>
                      <a:gd name="T41" fmla="*/ 149 h 627"/>
                      <a:gd name="T42" fmla="*/ 174 w 477"/>
                      <a:gd name="T43" fmla="*/ 189 h 627"/>
                      <a:gd name="T44" fmla="*/ 214 w 477"/>
                      <a:gd name="T45" fmla="*/ 253 h 627"/>
                      <a:gd name="T46" fmla="*/ 250 w 477"/>
                      <a:gd name="T47" fmla="*/ 321 h 627"/>
                      <a:gd name="T48" fmla="*/ 318 w 477"/>
                      <a:gd name="T49" fmla="*/ 477 h 627"/>
                      <a:gd name="T50" fmla="*/ 352 w 477"/>
                      <a:gd name="T51" fmla="*/ 559 h 627"/>
                      <a:gd name="T52" fmla="*/ 374 w 477"/>
                      <a:gd name="T53" fmla="*/ 626 h 627"/>
                      <a:gd name="T54" fmla="*/ 476 w 477"/>
                      <a:gd name="T55" fmla="*/ 626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7" h="627">
                        <a:moveTo>
                          <a:pt x="476" y="626"/>
                        </a:moveTo>
                        <a:lnTo>
                          <a:pt x="474" y="607"/>
                        </a:lnTo>
                        <a:lnTo>
                          <a:pt x="469" y="590"/>
                        </a:lnTo>
                        <a:lnTo>
                          <a:pt x="465" y="575"/>
                        </a:lnTo>
                        <a:lnTo>
                          <a:pt x="459" y="558"/>
                        </a:lnTo>
                        <a:lnTo>
                          <a:pt x="442" y="513"/>
                        </a:lnTo>
                        <a:lnTo>
                          <a:pt x="427" y="478"/>
                        </a:lnTo>
                        <a:lnTo>
                          <a:pt x="401" y="420"/>
                        </a:lnTo>
                        <a:lnTo>
                          <a:pt x="370" y="359"/>
                        </a:lnTo>
                        <a:lnTo>
                          <a:pt x="337" y="292"/>
                        </a:lnTo>
                        <a:lnTo>
                          <a:pt x="289" y="213"/>
                        </a:lnTo>
                        <a:lnTo>
                          <a:pt x="275" y="192"/>
                        </a:lnTo>
                        <a:lnTo>
                          <a:pt x="258" y="167"/>
                        </a:lnTo>
                        <a:lnTo>
                          <a:pt x="234" y="133"/>
                        </a:lnTo>
                        <a:lnTo>
                          <a:pt x="209" y="105"/>
                        </a:lnTo>
                        <a:lnTo>
                          <a:pt x="179" y="72"/>
                        </a:lnTo>
                        <a:lnTo>
                          <a:pt x="109" y="1"/>
                        </a:lnTo>
                        <a:lnTo>
                          <a:pt x="0" y="0"/>
                        </a:lnTo>
                        <a:lnTo>
                          <a:pt x="45" y="43"/>
                        </a:lnTo>
                        <a:lnTo>
                          <a:pt x="77" y="78"/>
                        </a:lnTo>
                        <a:lnTo>
                          <a:pt x="140" y="149"/>
                        </a:lnTo>
                        <a:lnTo>
                          <a:pt x="174" y="189"/>
                        </a:lnTo>
                        <a:lnTo>
                          <a:pt x="214" y="253"/>
                        </a:lnTo>
                        <a:lnTo>
                          <a:pt x="250" y="321"/>
                        </a:lnTo>
                        <a:lnTo>
                          <a:pt x="318" y="477"/>
                        </a:lnTo>
                        <a:lnTo>
                          <a:pt x="352" y="559"/>
                        </a:lnTo>
                        <a:lnTo>
                          <a:pt x="374" y="626"/>
                        </a:lnTo>
                        <a:lnTo>
                          <a:pt x="476" y="626"/>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669" name="Group 507"/>
                <p:cNvGrpSpPr>
                  <a:grpSpLocks/>
                </p:cNvGrpSpPr>
                <p:nvPr/>
              </p:nvGrpSpPr>
              <p:grpSpPr bwMode="auto">
                <a:xfrm>
                  <a:off x="3058" y="3249"/>
                  <a:ext cx="157" cy="136"/>
                  <a:chOff x="3058" y="3249"/>
                  <a:chExt cx="157" cy="136"/>
                </a:xfrm>
              </p:grpSpPr>
              <p:sp>
                <p:nvSpPr>
                  <p:cNvPr id="146940" name="Freeform 508"/>
                  <p:cNvSpPr>
                    <a:spLocks/>
                  </p:cNvSpPr>
                  <p:nvPr/>
                </p:nvSpPr>
                <p:spPr bwMode="auto">
                  <a:xfrm>
                    <a:off x="3058" y="3249"/>
                    <a:ext cx="99" cy="5"/>
                  </a:xfrm>
                  <a:custGeom>
                    <a:avLst/>
                    <a:gdLst>
                      <a:gd name="T0" fmla="*/ 99 w 100"/>
                      <a:gd name="T1" fmla="*/ 0 h 5"/>
                      <a:gd name="T2" fmla="*/ 0 w 100"/>
                      <a:gd name="T3" fmla="*/ 4 h 5"/>
                    </a:gdLst>
                    <a:ahLst/>
                    <a:cxnLst>
                      <a:cxn ang="0">
                        <a:pos x="T0" y="T1"/>
                      </a:cxn>
                      <a:cxn ang="0">
                        <a:pos x="T2" y="T3"/>
                      </a:cxn>
                    </a:cxnLst>
                    <a:rect l="0" t="0" r="r" b="b"/>
                    <a:pathLst>
                      <a:path w="100" h="5">
                        <a:moveTo>
                          <a:pt x="99" y="0"/>
                        </a:moveTo>
                        <a:lnTo>
                          <a:pt x="0" y="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41" name="Freeform 509"/>
                  <p:cNvSpPr>
                    <a:spLocks/>
                  </p:cNvSpPr>
                  <p:nvPr/>
                </p:nvSpPr>
                <p:spPr bwMode="auto">
                  <a:xfrm>
                    <a:off x="3069" y="3269"/>
                    <a:ext cx="97" cy="6"/>
                  </a:xfrm>
                  <a:custGeom>
                    <a:avLst/>
                    <a:gdLst>
                      <a:gd name="T0" fmla="*/ 96 w 97"/>
                      <a:gd name="T1" fmla="*/ 0 h 6"/>
                      <a:gd name="T2" fmla="*/ 0 w 97"/>
                      <a:gd name="T3" fmla="*/ 5 h 6"/>
                    </a:gdLst>
                    <a:ahLst/>
                    <a:cxnLst>
                      <a:cxn ang="0">
                        <a:pos x="T0" y="T1"/>
                      </a:cxn>
                      <a:cxn ang="0">
                        <a:pos x="T2" y="T3"/>
                      </a:cxn>
                    </a:cxnLst>
                    <a:rect l="0" t="0" r="r" b="b"/>
                    <a:pathLst>
                      <a:path w="97" h="6">
                        <a:moveTo>
                          <a:pt x="96" y="0"/>
                        </a:move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42" name="Freeform 510"/>
                  <p:cNvSpPr>
                    <a:spLocks/>
                  </p:cNvSpPr>
                  <p:nvPr/>
                </p:nvSpPr>
                <p:spPr bwMode="auto">
                  <a:xfrm>
                    <a:off x="3081" y="3290"/>
                    <a:ext cx="95" cy="7"/>
                  </a:xfrm>
                  <a:custGeom>
                    <a:avLst/>
                    <a:gdLst>
                      <a:gd name="T0" fmla="*/ 94 w 95"/>
                      <a:gd name="T1" fmla="*/ 0 h 7"/>
                      <a:gd name="T2" fmla="*/ 0 w 95"/>
                      <a:gd name="T3" fmla="*/ 6 h 7"/>
                    </a:gdLst>
                    <a:ahLst/>
                    <a:cxnLst>
                      <a:cxn ang="0">
                        <a:pos x="T0" y="T1"/>
                      </a:cxn>
                      <a:cxn ang="0">
                        <a:pos x="T2" y="T3"/>
                      </a:cxn>
                    </a:cxnLst>
                    <a:rect l="0" t="0" r="r" b="b"/>
                    <a:pathLst>
                      <a:path w="95" h="7">
                        <a:moveTo>
                          <a:pt x="94" y="0"/>
                        </a:move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43" name="Freeform 511"/>
                  <p:cNvSpPr>
                    <a:spLocks/>
                  </p:cNvSpPr>
                  <p:nvPr/>
                </p:nvSpPr>
                <p:spPr bwMode="auto">
                  <a:xfrm>
                    <a:off x="3093" y="3312"/>
                    <a:ext cx="94" cy="7"/>
                  </a:xfrm>
                  <a:custGeom>
                    <a:avLst/>
                    <a:gdLst>
                      <a:gd name="T0" fmla="*/ 93 w 94"/>
                      <a:gd name="T1" fmla="*/ 0 h 6"/>
                      <a:gd name="T2" fmla="*/ 0 w 94"/>
                      <a:gd name="T3" fmla="*/ 5 h 6"/>
                    </a:gdLst>
                    <a:ahLst/>
                    <a:cxnLst>
                      <a:cxn ang="0">
                        <a:pos x="T0" y="T1"/>
                      </a:cxn>
                      <a:cxn ang="0">
                        <a:pos x="T2" y="T3"/>
                      </a:cxn>
                    </a:cxnLst>
                    <a:rect l="0" t="0" r="r" b="b"/>
                    <a:pathLst>
                      <a:path w="94" h="6">
                        <a:moveTo>
                          <a:pt x="93" y="0"/>
                        </a:move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44" name="Freeform 512"/>
                  <p:cNvSpPr>
                    <a:spLocks/>
                  </p:cNvSpPr>
                  <p:nvPr/>
                </p:nvSpPr>
                <p:spPr bwMode="auto">
                  <a:xfrm>
                    <a:off x="3104" y="3333"/>
                    <a:ext cx="91" cy="7"/>
                  </a:xfrm>
                  <a:custGeom>
                    <a:avLst/>
                    <a:gdLst>
                      <a:gd name="T0" fmla="*/ 90 w 91"/>
                      <a:gd name="T1" fmla="*/ 0 h 7"/>
                      <a:gd name="T2" fmla="*/ 0 w 91"/>
                      <a:gd name="T3" fmla="*/ 6 h 7"/>
                    </a:gdLst>
                    <a:ahLst/>
                    <a:cxnLst>
                      <a:cxn ang="0">
                        <a:pos x="T0" y="T1"/>
                      </a:cxn>
                      <a:cxn ang="0">
                        <a:pos x="T2" y="T3"/>
                      </a:cxn>
                    </a:cxnLst>
                    <a:rect l="0" t="0" r="r" b="b"/>
                    <a:pathLst>
                      <a:path w="91" h="7">
                        <a:moveTo>
                          <a:pt x="90" y="0"/>
                        </a:move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45" name="Freeform 513"/>
                  <p:cNvSpPr>
                    <a:spLocks/>
                  </p:cNvSpPr>
                  <p:nvPr/>
                </p:nvSpPr>
                <p:spPr bwMode="auto">
                  <a:xfrm>
                    <a:off x="3115" y="3354"/>
                    <a:ext cx="90" cy="9"/>
                  </a:xfrm>
                  <a:custGeom>
                    <a:avLst/>
                    <a:gdLst>
                      <a:gd name="T0" fmla="*/ 89 w 90"/>
                      <a:gd name="T1" fmla="*/ 0 h 9"/>
                      <a:gd name="T2" fmla="*/ 0 w 90"/>
                      <a:gd name="T3" fmla="*/ 8 h 9"/>
                    </a:gdLst>
                    <a:ahLst/>
                    <a:cxnLst>
                      <a:cxn ang="0">
                        <a:pos x="T0" y="T1"/>
                      </a:cxn>
                      <a:cxn ang="0">
                        <a:pos x="T2" y="T3"/>
                      </a:cxn>
                    </a:cxnLst>
                    <a:rect l="0" t="0" r="r" b="b"/>
                    <a:pathLst>
                      <a:path w="90" h="9">
                        <a:moveTo>
                          <a:pt x="89" y="0"/>
                        </a:move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46" name="Freeform 514"/>
                  <p:cNvSpPr>
                    <a:spLocks/>
                  </p:cNvSpPr>
                  <p:nvPr/>
                </p:nvSpPr>
                <p:spPr bwMode="auto">
                  <a:xfrm>
                    <a:off x="3127" y="3376"/>
                    <a:ext cx="88" cy="9"/>
                  </a:xfrm>
                  <a:custGeom>
                    <a:avLst/>
                    <a:gdLst>
                      <a:gd name="T0" fmla="*/ 87 w 88"/>
                      <a:gd name="T1" fmla="*/ 0 h 9"/>
                      <a:gd name="T2" fmla="*/ 0 w 88"/>
                      <a:gd name="T3" fmla="*/ 8 h 9"/>
                    </a:gdLst>
                    <a:ahLst/>
                    <a:cxnLst>
                      <a:cxn ang="0">
                        <a:pos x="T0" y="T1"/>
                      </a:cxn>
                      <a:cxn ang="0">
                        <a:pos x="T2" y="T3"/>
                      </a:cxn>
                    </a:cxnLst>
                    <a:rect l="0" t="0" r="r" b="b"/>
                    <a:pathLst>
                      <a:path w="88" h="9">
                        <a:moveTo>
                          <a:pt x="87" y="0"/>
                        </a:move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6664" name="Group 515"/>
              <p:cNvGrpSpPr>
                <a:grpSpLocks/>
              </p:cNvGrpSpPr>
              <p:nvPr/>
            </p:nvGrpSpPr>
            <p:grpSpPr bwMode="auto">
              <a:xfrm>
                <a:off x="3383" y="3585"/>
                <a:ext cx="45" cy="29"/>
                <a:chOff x="3383" y="3585"/>
                <a:chExt cx="45" cy="29"/>
              </a:xfrm>
            </p:grpSpPr>
            <p:sp>
              <p:nvSpPr>
                <p:cNvPr id="146948" name="Freeform 516"/>
                <p:cNvSpPr>
                  <a:spLocks/>
                </p:cNvSpPr>
                <p:nvPr/>
              </p:nvSpPr>
              <p:spPr bwMode="auto">
                <a:xfrm>
                  <a:off x="3383" y="3585"/>
                  <a:ext cx="45" cy="29"/>
                </a:xfrm>
                <a:custGeom>
                  <a:avLst/>
                  <a:gdLst>
                    <a:gd name="T0" fmla="*/ 44 w 45"/>
                    <a:gd name="T1" fmla="*/ 0 h 29"/>
                    <a:gd name="T2" fmla="*/ 6 w 45"/>
                    <a:gd name="T3" fmla="*/ 0 h 29"/>
                    <a:gd name="T4" fmla="*/ 0 w 45"/>
                    <a:gd name="T5" fmla="*/ 28 h 29"/>
                    <a:gd name="T6" fmla="*/ 38 w 45"/>
                    <a:gd name="T7" fmla="*/ 26 h 29"/>
                    <a:gd name="T8" fmla="*/ 44 w 45"/>
                    <a:gd name="T9" fmla="*/ 0 h 29"/>
                  </a:gdLst>
                  <a:ahLst/>
                  <a:cxnLst>
                    <a:cxn ang="0">
                      <a:pos x="T0" y="T1"/>
                    </a:cxn>
                    <a:cxn ang="0">
                      <a:pos x="T2" y="T3"/>
                    </a:cxn>
                    <a:cxn ang="0">
                      <a:pos x="T4" y="T5"/>
                    </a:cxn>
                    <a:cxn ang="0">
                      <a:pos x="T6" y="T7"/>
                    </a:cxn>
                    <a:cxn ang="0">
                      <a:pos x="T8" y="T9"/>
                    </a:cxn>
                  </a:cxnLst>
                  <a:rect l="0" t="0" r="r" b="b"/>
                  <a:pathLst>
                    <a:path w="45" h="29">
                      <a:moveTo>
                        <a:pt x="44" y="0"/>
                      </a:moveTo>
                      <a:lnTo>
                        <a:pt x="6" y="0"/>
                      </a:lnTo>
                      <a:lnTo>
                        <a:pt x="0" y="28"/>
                      </a:lnTo>
                      <a:lnTo>
                        <a:pt x="38" y="26"/>
                      </a:lnTo>
                      <a:lnTo>
                        <a:pt x="44" y="0"/>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49" name="Freeform 517"/>
                <p:cNvSpPr>
                  <a:spLocks/>
                </p:cNvSpPr>
                <p:nvPr/>
              </p:nvSpPr>
              <p:spPr bwMode="auto">
                <a:xfrm>
                  <a:off x="3384" y="3593"/>
                  <a:ext cx="39" cy="16"/>
                </a:xfrm>
                <a:custGeom>
                  <a:avLst/>
                  <a:gdLst>
                    <a:gd name="T0" fmla="*/ 37 w 38"/>
                    <a:gd name="T1" fmla="*/ 1 h 16"/>
                    <a:gd name="T2" fmla="*/ 34 w 38"/>
                    <a:gd name="T3" fmla="*/ 14 h 16"/>
                    <a:gd name="T4" fmla="*/ 0 w 38"/>
                    <a:gd name="T5" fmla="*/ 15 h 16"/>
                    <a:gd name="T6" fmla="*/ 4 w 38"/>
                    <a:gd name="T7" fmla="*/ 0 h 16"/>
                    <a:gd name="T8" fmla="*/ 37 w 38"/>
                    <a:gd name="T9" fmla="*/ 1 h 16"/>
                  </a:gdLst>
                  <a:ahLst/>
                  <a:cxnLst>
                    <a:cxn ang="0">
                      <a:pos x="T0" y="T1"/>
                    </a:cxn>
                    <a:cxn ang="0">
                      <a:pos x="T2" y="T3"/>
                    </a:cxn>
                    <a:cxn ang="0">
                      <a:pos x="T4" y="T5"/>
                    </a:cxn>
                    <a:cxn ang="0">
                      <a:pos x="T6" y="T7"/>
                    </a:cxn>
                    <a:cxn ang="0">
                      <a:pos x="T8" y="T9"/>
                    </a:cxn>
                  </a:cxnLst>
                  <a:rect l="0" t="0" r="r" b="b"/>
                  <a:pathLst>
                    <a:path w="38" h="16">
                      <a:moveTo>
                        <a:pt x="37" y="1"/>
                      </a:moveTo>
                      <a:lnTo>
                        <a:pt x="34" y="14"/>
                      </a:lnTo>
                      <a:lnTo>
                        <a:pt x="0" y="15"/>
                      </a:lnTo>
                      <a:lnTo>
                        <a:pt x="4" y="0"/>
                      </a:lnTo>
                      <a:lnTo>
                        <a:pt x="37" y="1"/>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6642" name="Group 518"/>
            <p:cNvGrpSpPr>
              <a:grpSpLocks/>
            </p:cNvGrpSpPr>
            <p:nvPr/>
          </p:nvGrpSpPr>
          <p:grpSpPr bwMode="auto">
            <a:xfrm>
              <a:off x="3375" y="3594"/>
              <a:ext cx="81" cy="326"/>
              <a:chOff x="3375" y="3594"/>
              <a:chExt cx="81" cy="326"/>
            </a:xfrm>
          </p:grpSpPr>
          <p:grpSp>
            <p:nvGrpSpPr>
              <p:cNvPr id="26643" name="Group 519"/>
              <p:cNvGrpSpPr>
                <a:grpSpLocks/>
              </p:cNvGrpSpPr>
              <p:nvPr/>
            </p:nvGrpSpPr>
            <p:grpSpPr bwMode="auto">
              <a:xfrm>
                <a:off x="3397" y="3746"/>
                <a:ext cx="59" cy="174"/>
                <a:chOff x="3397" y="3746"/>
                <a:chExt cx="59" cy="174"/>
              </a:xfrm>
            </p:grpSpPr>
            <p:grpSp>
              <p:nvGrpSpPr>
                <p:cNvPr id="26654" name="Group 520"/>
                <p:cNvGrpSpPr>
                  <a:grpSpLocks/>
                </p:cNvGrpSpPr>
                <p:nvPr/>
              </p:nvGrpSpPr>
              <p:grpSpPr bwMode="auto">
                <a:xfrm>
                  <a:off x="3412" y="3848"/>
                  <a:ext cx="44" cy="72"/>
                  <a:chOff x="3412" y="3848"/>
                  <a:chExt cx="44" cy="72"/>
                </a:xfrm>
              </p:grpSpPr>
              <p:sp>
                <p:nvSpPr>
                  <p:cNvPr id="146953" name="Freeform 521"/>
                  <p:cNvSpPr>
                    <a:spLocks/>
                  </p:cNvSpPr>
                  <p:nvPr/>
                </p:nvSpPr>
                <p:spPr bwMode="auto">
                  <a:xfrm>
                    <a:off x="3420" y="3850"/>
                    <a:ext cx="26" cy="28"/>
                  </a:xfrm>
                  <a:custGeom>
                    <a:avLst/>
                    <a:gdLst>
                      <a:gd name="T0" fmla="*/ 25 w 26"/>
                      <a:gd name="T1" fmla="*/ 0 h 28"/>
                      <a:gd name="T2" fmla="*/ 25 w 26"/>
                      <a:gd name="T3" fmla="*/ 15 h 28"/>
                      <a:gd name="T4" fmla="*/ 20 w 26"/>
                      <a:gd name="T5" fmla="*/ 18 h 28"/>
                      <a:gd name="T6" fmla="*/ 16 w 26"/>
                      <a:gd name="T7" fmla="*/ 19 h 28"/>
                      <a:gd name="T8" fmla="*/ 12 w 26"/>
                      <a:gd name="T9" fmla="*/ 21 h 28"/>
                      <a:gd name="T10" fmla="*/ 10 w 26"/>
                      <a:gd name="T11" fmla="*/ 23 h 28"/>
                      <a:gd name="T12" fmla="*/ 6 w 26"/>
                      <a:gd name="T13" fmla="*/ 27 h 28"/>
                      <a:gd name="T14" fmla="*/ 2 w 26"/>
                      <a:gd name="T15" fmla="*/ 22 h 28"/>
                      <a:gd name="T16" fmla="*/ 1 w 26"/>
                      <a:gd name="T17" fmla="*/ 19 h 28"/>
                      <a:gd name="T18" fmla="*/ 0 w 26"/>
                      <a:gd name="T19" fmla="*/ 16 h 28"/>
                      <a:gd name="T20" fmla="*/ 0 w 26"/>
                      <a:gd name="T21" fmla="*/ 13 h 28"/>
                      <a:gd name="T22" fmla="*/ 2 w 26"/>
                      <a:gd name="T23" fmla="*/ 9 h 28"/>
                      <a:gd name="T24" fmla="*/ 6 w 26"/>
                      <a:gd name="T25" fmla="*/ 7 h 28"/>
                      <a:gd name="T26" fmla="*/ 12 w 26"/>
                      <a:gd name="T27" fmla="*/ 3 h 28"/>
                      <a:gd name="T28" fmla="*/ 17 w 26"/>
                      <a:gd name="T29" fmla="*/ 2 h 28"/>
                      <a:gd name="T30" fmla="*/ 25 w 26"/>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8">
                        <a:moveTo>
                          <a:pt x="25" y="0"/>
                        </a:moveTo>
                        <a:lnTo>
                          <a:pt x="25" y="15"/>
                        </a:lnTo>
                        <a:lnTo>
                          <a:pt x="20" y="18"/>
                        </a:lnTo>
                        <a:lnTo>
                          <a:pt x="16" y="19"/>
                        </a:lnTo>
                        <a:lnTo>
                          <a:pt x="12" y="21"/>
                        </a:lnTo>
                        <a:lnTo>
                          <a:pt x="10" y="23"/>
                        </a:lnTo>
                        <a:lnTo>
                          <a:pt x="6" y="27"/>
                        </a:lnTo>
                        <a:lnTo>
                          <a:pt x="2" y="22"/>
                        </a:lnTo>
                        <a:lnTo>
                          <a:pt x="1" y="19"/>
                        </a:lnTo>
                        <a:lnTo>
                          <a:pt x="0" y="16"/>
                        </a:lnTo>
                        <a:lnTo>
                          <a:pt x="0" y="13"/>
                        </a:lnTo>
                        <a:lnTo>
                          <a:pt x="2" y="9"/>
                        </a:lnTo>
                        <a:lnTo>
                          <a:pt x="6" y="7"/>
                        </a:lnTo>
                        <a:lnTo>
                          <a:pt x="12" y="3"/>
                        </a:lnTo>
                        <a:lnTo>
                          <a:pt x="17" y="2"/>
                        </a:lnTo>
                        <a:lnTo>
                          <a:pt x="25"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54" name="Freeform 522"/>
                  <p:cNvSpPr>
                    <a:spLocks/>
                  </p:cNvSpPr>
                  <p:nvPr/>
                </p:nvSpPr>
                <p:spPr bwMode="auto">
                  <a:xfrm>
                    <a:off x="3413" y="3849"/>
                    <a:ext cx="43" cy="71"/>
                  </a:xfrm>
                  <a:custGeom>
                    <a:avLst/>
                    <a:gdLst>
                      <a:gd name="T0" fmla="*/ 35 w 44"/>
                      <a:gd name="T1" fmla="*/ 0 h 72"/>
                      <a:gd name="T2" fmla="*/ 27 w 44"/>
                      <a:gd name="T3" fmla="*/ 2 h 72"/>
                      <a:gd name="T4" fmla="*/ 19 w 44"/>
                      <a:gd name="T5" fmla="*/ 4 h 72"/>
                      <a:gd name="T6" fmla="*/ 11 w 44"/>
                      <a:gd name="T7" fmla="*/ 8 h 72"/>
                      <a:gd name="T8" fmla="*/ 6 w 44"/>
                      <a:gd name="T9" fmla="*/ 12 h 72"/>
                      <a:gd name="T10" fmla="*/ 3 w 44"/>
                      <a:gd name="T11" fmla="*/ 15 h 72"/>
                      <a:gd name="T12" fmla="*/ 0 w 44"/>
                      <a:gd name="T13" fmla="*/ 20 h 72"/>
                      <a:gd name="T14" fmla="*/ 0 w 44"/>
                      <a:gd name="T15" fmla="*/ 31 h 72"/>
                      <a:gd name="T16" fmla="*/ 0 w 44"/>
                      <a:gd name="T17" fmla="*/ 42 h 72"/>
                      <a:gd name="T18" fmla="*/ 1 w 44"/>
                      <a:gd name="T19" fmla="*/ 47 h 72"/>
                      <a:gd name="T20" fmla="*/ 3 w 44"/>
                      <a:gd name="T21" fmla="*/ 49 h 72"/>
                      <a:gd name="T22" fmla="*/ 6 w 44"/>
                      <a:gd name="T23" fmla="*/ 54 h 72"/>
                      <a:gd name="T24" fmla="*/ 10 w 44"/>
                      <a:gd name="T25" fmla="*/ 58 h 72"/>
                      <a:gd name="T26" fmla="*/ 15 w 44"/>
                      <a:gd name="T27" fmla="*/ 61 h 72"/>
                      <a:gd name="T28" fmla="*/ 22 w 44"/>
                      <a:gd name="T29" fmla="*/ 65 h 72"/>
                      <a:gd name="T30" fmla="*/ 30 w 44"/>
                      <a:gd name="T31" fmla="*/ 68 h 72"/>
                      <a:gd name="T32" fmla="*/ 38 w 44"/>
                      <a:gd name="T33" fmla="*/ 71 h 72"/>
                      <a:gd name="T34" fmla="*/ 43 w 44"/>
                      <a:gd name="T35" fmla="*/ 71 h 72"/>
                      <a:gd name="T36" fmla="*/ 43 w 44"/>
                      <a:gd name="T37" fmla="*/ 46 h 72"/>
                      <a:gd name="T38" fmla="*/ 35 w 44"/>
                      <a:gd name="T39" fmla="*/ 44 h 72"/>
                      <a:gd name="T40" fmla="*/ 28 w 44"/>
                      <a:gd name="T41" fmla="*/ 41 h 72"/>
                      <a:gd name="T42" fmla="*/ 23 w 44"/>
                      <a:gd name="T43" fmla="*/ 39 h 72"/>
                      <a:gd name="T44" fmla="*/ 19 w 44"/>
                      <a:gd name="T45" fmla="*/ 37 h 72"/>
                      <a:gd name="T46" fmla="*/ 14 w 44"/>
                      <a:gd name="T47" fmla="*/ 33 h 72"/>
                      <a:gd name="T48" fmla="*/ 11 w 44"/>
                      <a:gd name="T49" fmla="*/ 29 h 72"/>
                      <a:gd name="T50" fmla="*/ 9 w 44"/>
                      <a:gd name="T51" fmla="*/ 25 h 72"/>
                      <a:gd name="T52" fmla="*/ 8 w 44"/>
                      <a:gd name="T53" fmla="*/ 19 h 72"/>
                      <a:gd name="T54" fmla="*/ 8 w 44"/>
                      <a:gd name="T55" fmla="*/ 14 h 72"/>
                      <a:gd name="T56" fmla="*/ 12 w 44"/>
                      <a:gd name="T57" fmla="*/ 11 h 72"/>
                      <a:gd name="T58" fmla="*/ 19 w 44"/>
                      <a:gd name="T59" fmla="*/ 6 h 72"/>
                      <a:gd name="T60" fmla="*/ 28 w 44"/>
                      <a:gd name="T61" fmla="*/ 3 h 72"/>
                      <a:gd name="T62" fmla="*/ 35 w 44"/>
                      <a:gd name="T63" fmla="*/ 1 h 72"/>
                      <a:gd name="T64" fmla="*/ 35 w 44"/>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72">
                        <a:moveTo>
                          <a:pt x="35" y="0"/>
                        </a:moveTo>
                        <a:lnTo>
                          <a:pt x="27" y="2"/>
                        </a:lnTo>
                        <a:lnTo>
                          <a:pt x="19" y="4"/>
                        </a:lnTo>
                        <a:lnTo>
                          <a:pt x="11" y="8"/>
                        </a:lnTo>
                        <a:lnTo>
                          <a:pt x="6" y="12"/>
                        </a:lnTo>
                        <a:lnTo>
                          <a:pt x="3" y="15"/>
                        </a:lnTo>
                        <a:lnTo>
                          <a:pt x="0" y="20"/>
                        </a:lnTo>
                        <a:lnTo>
                          <a:pt x="0" y="31"/>
                        </a:lnTo>
                        <a:lnTo>
                          <a:pt x="0" y="42"/>
                        </a:lnTo>
                        <a:lnTo>
                          <a:pt x="1" y="47"/>
                        </a:lnTo>
                        <a:lnTo>
                          <a:pt x="3" y="49"/>
                        </a:lnTo>
                        <a:lnTo>
                          <a:pt x="6" y="54"/>
                        </a:lnTo>
                        <a:lnTo>
                          <a:pt x="10" y="58"/>
                        </a:lnTo>
                        <a:lnTo>
                          <a:pt x="15" y="61"/>
                        </a:lnTo>
                        <a:lnTo>
                          <a:pt x="22" y="65"/>
                        </a:lnTo>
                        <a:lnTo>
                          <a:pt x="30" y="68"/>
                        </a:lnTo>
                        <a:lnTo>
                          <a:pt x="38" y="71"/>
                        </a:lnTo>
                        <a:lnTo>
                          <a:pt x="43" y="71"/>
                        </a:lnTo>
                        <a:lnTo>
                          <a:pt x="43" y="46"/>
                        </a:lnTo>
                        <a:lnTo>
                          <a:pt x="35" y="44"/>
                        </a:lnTo>
                        <a:lnTo>
                          <a:pt x="28" y="41"/>
                        </a:lnTo>
                        <a:lnTo>
                          <a:pt x="23" y="39"/>
                        </a:lnTo>
                        <a:lnTo>
                          <a:pt x="19" y="37"/>
                        </a:lnTo>
                        <a:lnTo>
                          <a:pt x="14" y="33"/>
                        </a:lnTo>
                        <a:lnTo>
                          <a:pt x="11" y="29"/>
                        </a:lnTo>
                        <a:lnTo>
                          <a:pt x="9" y="25"/>
                        </a:lnTo>
                        <a:lnTo>
                          <a:pt x="8" y="19"/>
                        </a:lnTo>
                        <a:lnTo>
                          <a:pt x="8" y="14"/>
                        </a:lnTo>
                        <a:lnTo>
                          <a:pt x="12" y="11"/>
                        </a:lnTo>
                        <a:lnTo>
                          <a:pt x="19" y="6"/>
                        </a:lnTo>
                        <a:lnTo>
                          <a:pt x="28" y="3"/>
                        </a:lnTo>
                        <a:lnTo>
                          <a:pt x="35" y="1"/>
                        </a:lnTo>
                        <a:lnTo>
                          <a:pt x="35"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655" name="Group 523"/>
                <p:cNvGrpSpPr>
                  <a:grpSpLocks/>
                </p:cNvGrpSpPr>
                <p:nvPr/>
              </p:nvGrpSpPr>
              <p:grpSpPr bwMode="auto">
                <a:xfrm>
                  <a:off x="3407" y="3797"/>
                  <a:ext cx="44" cy="73"/>
                  <a:chOff x="3407" y="3797"/>
                  <a:chExt cx="44" cy="73"/>
                </a:xfrm>
              </p:grpSpPr>
              <p:sp>
                <p:nvSpPr>
                  <p:cNvPr id="146956" name="Freeform 524"/>
                  <p:cNvSpPr>
                    <a:spLocks/>
                  </p:cNvSpPr>
                  <p:nvPr/>
                </p:nvSpPr>
                <p:spPr bwMode="auto">
                  <a:xfrm>
                    <a:off x="3413" y="3799"/>
                    <a:ext cx="28" cy="28"/>
                  </a:xfrm>
                  <a:custGeom>
                    <a:avLst/>
                    <a:gdLst>
                      <a:gd name="T0" fmla="*/ 26 w 27"/>
                      <a:gd name="T1" fmla="*/ 0 h 28"/>
                      <a:gd name="T2" fmla="*/ 26 w 27"/>
                      <a:gd name="T3" fmla="*/ 16 h 28"/>
                      <a:gd name="T4" fmla="*/ 21 w 27"/>
                      <a:gd name="T5" fmla="*/ 18 h 28"/>
                      <a:gd name="T6" fmla="*/ 16 w 27"/>
                      <a:gd name="T7" fmla="*/ 19 h 28"/>
                      <a:gd name="T8" fmla="*/ 13 w 27"/>
                      <a:gd name="T9" fmla="*/ 21 h 28"/>
                      <a:gd name="T10" fmla="*/ 10 w 27"/>
                      <a:gd name="T11" fmla="*/ 23 h 28"/>
                      <a:gd name="T12" fmla="*/ 7 w 27"/>
                      <a:gd name="T13" fmla="*/ 27 h 28"/>
                      <a:gd name="T14" fmla="*/ 2 w 27"/>
                      <a:gd name="T15" fmla="*/ 22 h 28"/>
                      <a:gd name="T16" fmla="*/ 2 w 27"/>
                      <a:gd name="T17" fmla="*/ 19 h 28"/>
                      <a:gd name="T18" fmla="*/ 1 w 27"/>
                      <a:gd name="T19" fmla="*/ 16 h 28"/>
                      <a:gd name="T20" fmla="*/ 0 w 27"/>
                      <a:gd name="T21" fmla="*/ 13 h 28"/>
                      <a:gd name="T22" fmla="*/ 3 w 27"/>
                      <a:gd name="T23" fmla="*/ 9 h 28"/>
                      <a:gd name="T24" fmla="*/ 6 w 27"/>
                      <a:gd name="T25" fmla="*/ 7 h 28"/>
                      <a:gd name="T26" fmla="*/ 13 w 27"/>
                      <a:gd name="T27" fmla="*/ 4 h 28"/>
                      <a:gd name="T28" fmla="*/ 18 w 27"/>
                      <a:gd name="T29" fmla="*/ 2 h 28"/>
                      <a:gd name="T30" fmla="*/ 26 w 27"/>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8">
                        <a:moveTo>
                          <a:pt x="26" y="0"/>
                        </a:moveTo>
                        <a:lnTo>
                          <a:pt x="26" y="16"/>
                        </a:lnTo>
                        <a:lnTo>
                          <a:pt x="21" y="18"/>
                        </a:lnTo>
                        <a:lnTo>
                          <a:pt x="16" y="19"/>
                        </a:lnTo>
                        <a:lnTo>
                          <a:pt x="13" y="21"/>
                        </a:lnTo>
                        <a:lnTo>
                          <a:pt x="10" y="23"/>
                        </a:lnTo>
                        <a:lnTo>
                          <a:pt x="7" y="27"/>
                        </a:lnTo>
                        <a:lnTo>
                          <a:pt x="2" y="22"/>
                        </a:lnTo>
                        <a:lnTo>
                          <a:pt x="2" y="19"/>
                        </a:lnTo>
                        <a:lnTo>
                          <a:pt x="1" y="16"/>
                        </a:lnTo>
                        <a:lnTo>
                          <a:pt x="0" y="13"/>
                        </a:lnTo>
                        <a:lnTo>
                          <a:pt x="3" y="9"/>
                        </a:lnTo>
                        <a:lnTo>
                          <a:pt x="6" y="7"/>
                        </a:lnTo>
                        <a:lnTo>
                          <a:pt x="13" y="4"/>
                        </a:lnTo>
                        <a:lnTo>
                          <a:pt x="18" y="2"/>
                        </a:lnTo>
                        <a:lnTo>
                          <a:pt x="26"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57" name="Freeform 525"/>
                  <p:cNvSpPr>
                    <a:spLocks/>
                  </p:cNvSpPr>
                  <p:nvPr/>
                </p:nvSpPr>
                <p:spPr bwMode="auto">
                  <a:xfrm>
                    <a:off x="3407" y="3798"/>
                    <a:ext cx="44" cy="72"/>
                  </a:xfrm>
                  <a:custGeom>
                    <a:avLst/>
                    <a:gdLst>
                      <a:gd name="T0" fmla="*/ 35 w 44"/>
                      <a:gd name="T1" fmla="*/ 0 h 73"/>
                      <a:gd name="T2" fmla="*/ 27 w 44"/>
                      <a:gd name="T3" fmla="*/ 2 h 73"/>
                      <a:gd name="T4" fmla="*/ 19 w 44"/>
                      <a:gd name="T5" fmla="*/ 5 h 73"/>
                      <a:gd name="T6" fmla="*/ 11 w 44"/>
                      <a:gd name="T7" fmla="*/ 8 h 73"/>
                      <a:gd name="T8" fmla="*/ 6 w 44"/>
                      <a:gd name="T9" fmla="*/ 12 h 73"/>
                      <a:gd name="T10" fmla="*/ 2 w 44"/>
                      <a:gd name="T11" fmla="*/ 15 h 73"/>
                      <a:gd name="T12" fmla="*/ 0 w 44"/>
                      <a:gd name="T13" fmla="*/ 20 h 73"/>
                      <a:gd name="T14" fmla="*/ 0 w 44"/>
                      <a:gd name="T15" fmla="*/ 32 h 73"/>
                      <a:gd name="T16" fmla="*/ 0 w 44"/>
                      <a:gd name="T17" fmla="*/ 43 h 73"/>
                      <a:gd name="T18" fmla="*/ 1 w 44"/>
                      <a:gd name="T19" fmla="*/ 47 h 73"/>
                      <a:gd name="T20" fmla="*/ 2 w 44"/>
                      <a:gd name="T21" fmla="*/ 50 h 73"/>
                      <a:gd name="T22" fmla="*/ 6 w 44"/>
                      <a:gd name="T23" fmla="*/ 54 h 73"/>
                      <a:gd name="T24" fmla="*/ 10 w 44"/>
                      <a:gd name="T25" fmla="*/ 58 h 73"/>
                      <a:gd name="T26" fmla="*/ 14 w 44"/>
                      <a:gd name="T27" fmla="*/ 61 h 73"/>
                      <a:gd name="T28" fmla="*/ 21 w 44"/>
                      <a:gd name="T29" fmla="*/ 65 h 73"/>
                      <a:gd name="T30" fmla="*/ 30 w 44"/>
                      <a:gd name="T31" fmla="*/ 68 h 73"/>
                      <a:gd name="T32" fmla="*/ 37 w 44"/>
                      <a:gd name="T33" fmla="*/ 71 h 73"/>
                      <a:gd name="T34" fmla="*/ 43 w 44"/>
                      <a:gd name="T35" fmla="*/ 72 h 73"/>
                      <a:gd name="T36" fmla="*/ 43 w 44"/>
                      <a:gd name="T37" fmla="*/ 46 h 73"/>
                      <a:gd name="T38" fmla="*/ 35 w 44"/>
                      <a:gd name="T39" fmla="*/ 44 h 73"/>
                      <a:gd name="T40" fmla="*/ 28 w 44"/>
                      <a:gd name="T41" fmla="*/ 41 h 73"/>
                      <a:gd name="T42" fmla="*/ 23 w 44"/>
                      <a:gd name="T43" fmla="*/ 40 h 73"/>
                      <a:gd name="T44" fmla="*/ 19 w 44"/>
                      <a:gd name="T45" fmla="*/ 37 h 73"/>
                      <a:gd name="T46" fmla="*/ 14 w 44"/>
                      <a:gd name="T47" fmla="*/ 33 h 73"/>
                      <a:gd name="T48" fmla="*/ 11 w 44"/>
                      <a:gd name="T49" fmla="*/ 30 h 73"/>
                      <a:gd name="T50" fmla="*/ 8 w 44"/>
                      <a:gd name="T51" fmla="*/ 25 h 73"/>
                      <a:gd name="T52" fmla="*/ 7 w 44"/>
                      <a:gd name="T53" fmla="*/ 20 h 73"/>
                      <a:gd name="T54" fmla="*/ 8 w 44"/>
                      <a:gd name="T55" fmla="*/ 15 h 73"/>
                      <a:gd name="T56" fmla="*/ 11 w 44"/>
                      <a:gd name="T57" fmla="*/ 11 h 73"/>
                      <a:gd name="T58" fmla="*/ 19 w 44"/>
                      <a:gd name="T59" fmla="*/ 6 h 73"/>
                      <a:gd name="T60" fmla="*/ 28 w 44"/>
                      <a:gd name="T61" fmla="*/ 4 h 73"/>
                      <a:gd name="T62" fmla="*/ 35 w 44"/>
                      <a:gd name="T63" fmla="*/ 2 h 73"/>
                      <a:gd name="T64" fmla="*/ 35 w 44"/>
                      <a:gd name="T6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73">
                        <a:moveTo>
                          <a:pt x="35" y="0"/>
                        </a:moveTo>
                        <a:lnTo>
                          <a:pt x="27" y="2"/>
                        </a:lnTo>
                        <a:lnTo>
                          <a:pt x="19" y="5"/>
                        </a:lnTo>
                        <a:lnTo>
                          <a:pt x="11" y="8"/>
                        </a:lnTo>
                        <a:lnTo>
                          <a:pt x="6" y="12"/>
                        </a:lnTo>
                        <a:lnTo>
                          <a:pt x="2" y="15"/>
                        </a:lnTo>
                        <a:lnTo>
                          <a:pt x="0" y="20"/>
                        </a:lnTo>
                        <a:lnTo>
                          <a:pt x="0" y="32"/>
                        </a:lnTo>
                        <a:lnTo>
                          <a:pt x="0" y="43"/>
                        </a:lnTo>
                        <a:lnTo>
                          <a:pt x="1" y="47"/>
                        </a:lnTo>
                        <a:lnTo>
                          <a:pt x="2" y="50"/>
                        </a:lnTo>
                        <a:lnTo>
                          <a:pt x="6" y="54"/>
                        </a:lnTo>
                        <a:lnTo>
                          <a:pt x="10" y="58"/>
                        </a:lnTo>
                        <a:lnTo>
                          <a:pt x="14" y="61"/>
                        </a:lnTo>
                        <a:lnTo>
                          <a:pt x="21" y="65"/>
                        </a:lnTo>
                        <a:lnTo>
                          <a:pt x="30" y="68"/>
                        </a:lnTo>
                        <a:lnTo>
                          <a:pt x="37" y="71"/>
                        </a:lnTo>
                        <a:lnTo>
                          <a:pt x="43" y="72"/>
                        </a:lnTo>
                        <a:lnTo>
                          <a:pt x="43" y="46"/>
                        </a:lnTo>
                        <a:lnTo>
                          <a:pt x="35" y="44"/>
                        </a:lnTo>
                        <a:lnTo>
                          <a:pt x="28" y="41"/>
                        </a:lnTo>
                        <a:lnTo>
                          <a:pt x="23" y="40"/>
                        </a:lnTo>
                        <a:lnTo>
                          <a:pt x="19" y="37"/>
                        </a:lnTo>
                        <a:lnTo>
                          <a:pt x="14" y="33"/>
                        </a:lnTo>
                        <a:lnTo>
                          <a:pt x="11" y="30"/>
                        </a:lnTo>
                        <a:lnTo>
                          <a:pt x="8" y="25"/>
                        </a:lnTo>
                        <a:lnTo>
                          <a:pt x="7" y="20"/>
                        </a:lnTo>
                        <a:lnTo>
                          <a:pt x="8" y="15"/>
                        </a:lnTo>
                        <a:lnTo>
                          <a:pt x="11" y="11"/>
                        </a:lnTo>
                        <a:lnTo>
                          <a:pt x="19" y="6"/>
                        </a:lnTo>
                        <a:lnTo>
                          <a:pt x="28" y="4"/>
                        </a:lnTo>
                        <a:lnTo>
                          <a:pt x="35" y="2"/>
                        </a:lnTo>
                        <a:lnTo>
                          <a:pt x="35"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656" name="Group 526"/>
                <p:cNvGrpSpPr>
                  <a:grpSpLocks/>
                </p:cNvGrpSpPr>
                <p:nvPr/>
              </p:nvGrpSpPr>
              <p:grpSpPr bwMode="auto">
                <a:xfrm>
                  <a:off x="3397" y="3746"/>
                  <a:ext cx="45" cy="72"/>
                  <a:chOff x="3397" y="3746"/>
                  <a:chExt cx="45" cy="72"/>
                </a:xfrm>
              </p:grpSpPr>
              <p:sp>
                <p:nvSpPr>
                  <p:cNvPr id="146959" name="Freeform 527"/>
                  <p:cNvSpPr>
                    <a:spLocks/>
                  </p:cNvSpPr>
                  <p:nvPr/>
                </p:nvSpPr>
                <p:spPr bwMode="auto">
                  <a:xfrm>
                    <a:off x="3405" y="3747"/>
                    <a:ext cx="27" cy="28"/>
                  </a:xfrm>
                  <a:custGeom>
                    <a:avLst/>
                    <a:gdLst>
                      <a:gd name="T0" fmla="*/ 25 w 26"/>
                      <a:gd name="T1" fmla="*/ 0 h 28"/>
                      <a:gd name="T2" fmla="*/ 25 w 26"/>
                      <a:gd name="T3" fmla="*/ 15 h 28"/>
                      <a:gd name="T4" fmla="*/ 20 w 26"/>
                      <a:gd name="T5" fmla="*/ 17 h 28"/>
                      <a:gd name="T6" fmla="*/ 16 w 26"/>
                      <a:gd name="T7" fmla="*/ 19 h 28"/>
                      <a:gd name="T8" fmla="*/ 12 w 26"/>
                      <a:gd name="T9" fmla="*/ 21 h 28"/>
                      <a:gd name="T10" fmla="*/ 10 w 26"/>
                      <a:gd name="T11" fmla="*/ 23 h 28"/>
                      <a:gd name="T12" fmla="*/ 6 w 26"/>
                      <a:gd name="T13" fmla="*/ 27 h 28"/>
                      <a:gd name="T14" fmla="*/ 2 w 26"/>
                      <a:gd name="T15" fmla="*/ 22 h 28"/>
                      <a:gd name="T16" fmla="*/ 1 w 26"/>
                      <a:gd name="T17" fmla="*/ 19 h 28"/>
                      <a:gd name="T18" fmla="*/ 0 w 26"/>
                      <a:gd name="T19" fmla="*/ 16 h 28"/>
                      <a:gd name="T20" fmla="*/ 0 w 26"/>
                      <a:gd name="T21" fmla="*/ 13 h 28"/>
                      <a:gd name="T22" fmla="*/ 2 w 26"/>
                      <a:gd name="T23" fmla="*/ 9 h 28"/>
                      <a:gd name="T24" fmla="*/ 6 w 26"/>
                      <a:gd name="T25" fmla="*/ 7 h 28"/>
                      <a:gd name="T26" fmla="*/ 12 w 26"/>
                      <a:gd name="T27" fmla="*/ 3 h 28"/>
                      <a:gd name="T28" fmla="*/ 17 w 26"/>
                      <a:gd name="T29" fmla="*/ 2 h 28"/>
                      <a:gd name="T30" fmla="*/ 25 w 26"/>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8">
                        <a:moveTo>
                          <a:pt x="25" y="0"/>
                        </a:moveTo>
                        <a:lnTo>
                          <a:pt x="25" y="15"/>
                        </a:lnTo>
                        <a:lnTo>
                          <a:pt x="20" y="17"/>
                        </a:lnTo>
                        <a:lnTo>
                          <a:pt x="16" y="19"/>
                        </a:lnTo>
                        <a:lnTo>
                          <a:pt x="12" y="21"/>
                        </a:lnTo>
                        <a:lnTo>
                          <a:pt x="10" y="23"/>
                        </a:lnTo>
                        <a:lnTo>
                          <a:pt x="6" y="27"/>
                        </a:lnTo>
                        <a:lnTo>
                          <a:pt x="2" y="22"/>
                        </a:lnTo>
                        <a:lnTo>
                          <a:pt x="1" y="19"/>
                        </a:lnTo>
                        <a:lnTo>
                          <a:pt x="0" y="16"/>
                        </a:lnTo>
                        <a:lnTo>
                          <a:pt x="0" y="13"/>
                        </a:lnTo>
                        <a:lnTo>
                          <a:pt x="2" y="9"/>
                        </a:lnTo>
                        <a:lnTo>
                          <a:pt x="6" y="7"/>
                        </a:lnTo>
                        <a:lnTo>
                          <a:pt x="12" y="3"/>
                        </a:lnTo>
                        <a:lnTo>
                          <a:pt x="17" y="2"/>
                        </a:lnTo>
                        <a:lnTo>
                          <a:pt x="25"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60" name="Freeform 528"/>
                  <p:cNvSpPr>
                    <a:spLocks/>
                  </p:cNvSpPr>
                  <p:nvPr/>
                </p:nvSpPr>
                <p:spPr bwMode="auto">
                  <a:xfrm>
                    <a:off x="3397" y="3747"/>
                    <a:ext cx="45" cy="71"/>
                  </a:xfrm>
                  <a:custGeom>
                    <a:avLst/>
                    <a:gdLst>
                      <a:gd name="T0" fmla="*/ 36 w 45"/>
                      <a:gd name="T1" fmla="*/ 0 h 72"/>
                      <a:gd name="T2" fmla="*/ 27 w 45"/>
                      <a:gd name="T3" fmla="*/ 2 h 72"/>
                      <a:gd name="T4" fmla="*/ 19 w 45"/>
                      <a:gd name="T5" fmla="*/ 4 h 72"/>
                      <a:gd name="T6" fmla="*/ 11 w 45"/>
                      <a:gd name="T7" fmla="*/ 8 h 72"/>
                      <a:gd name="T8" fmla="*/ 6 w 45"/>
                      <a:gd name="T9" fmla="*/ 12 h 72"/>
                      <a:gd name="T10" fmla="*/ 3 w 45"/>
                      <a:gd name="T11" fmla="*/ 15 h 72"/>
                      <a:gd name="T12" fmla="*/ 0 w 45"/>
                      <a:gd name="T13" fmla="*/ 19 h 72"/>
                      <a:gd name="T14" fmla="*/ 0 w 45"/>
                      <a:gd name="T15" fmla="*/ 31 h 72"/>
                      <a:gd name="T16" fmla="*/ 0 w 45"/>
                      <a:gd name="T17" fmla="*/ 42 h 72"/>
                      <a:gd name="T18" fmla="*/ 1 w 45"/>
                      <a:gd name="T19" fmla="*/ 46 h 72"/>
                      <a:gd name="T20" fmla="*/ 3 w 45"/>
                      <a:gd name="T21" fmla="*/ 49 h 72"/>
                      <a:gd name="T22" fmla="*/ 6 w 45"/>
                      <a:gd name="T23" fmla="*/ 54 h 72"/>
                      <a:gd name="T24" fmla="*/ 10 w 45"/>
                      <a:gd name="T25" fmla="*/ 58 h 72"/>
                      <a:gd name="T26" fmla="*/ 15 w 45"/>
                      <a:gd name="T27" fmla="*/ 61 h 72"/>
                      <a:gd name="T28" fmla="*/ 22 w 45"/>
                      <a:gd name="T29" fmla="*/ 65 h 72"/>
                      <a:gd name="T30" fmla="*/ 30 w 45"/>
                      <a:gd name="T31" fmla="*/ 67 h 72"/>
                      <a:gd name="T32" fmla="*/ 38 w 45"/>
                      <a:gd name="T33" fmla="*/ 70 h 72"/>
                      <a:gd name="T34" fmla="*/ 43 w 45"/>
                      <a:gd name="T35" fmla="*/ 71 h 72"/>
                      <a:gd name="T36" fmla="*/ 44 w 45"/>
                      <a:gd name="T37" fmla="*/ 46 h 72"/>
                      <a:gd name="T38" fmla="*/ 36 w 45"/>
                      <a:gd name="T39" fmla="*/ 43 h 72"/>
                      <a:gd name="T40" fmla="*/ 28 w 45"/>
                      <a:gd name="T41" fmla="*/ 41 h 72"/>
                      <a:gd name="T42" fmla="*/ 23 w 45"/>
                      <a:gd name="T43" fmla="*/ 39 h 72"/>
                      <a:gd name="T44" fmla="*/ 19 w 45"/>
                      <a:gd name="T45" fmla="*/ 36 h 72"/>
                      <a:gd name="T46" fmla="*/ 14 w 45"/>
                      <a:gd name="T47" fmla="*/ 33 h 72"/>
                      <a:gd name="T48" fmla="*/ 11 w 45"/>
                      <a:gd name="T49" fmla="*/ 29 h 72"/>
                      <a:gd name="T50" fmla="*/ 9 w 45"/>
                      <a:gd name="T51" fmla="*/ 25 h 72"/>
                      <a:gd name="T52" fmla="*/ 8 w 45"/>
                      <a:gd name="T53" fmla="*/ 19 h 72"/>
                      <a:gd name="T54" fmla="*/ 8 w 45"/>
                      <a:gd name="T55" fmla="*/ 14 h 72"/>
                      <a:gd name="T56" fmla="*/ 12 w 45"/>
                      <a:gd name="T57" fmla="*/ 11 h 72"/>
                      <a:gd name="T58" fmla="*/ 19 w 45"/>
                      <a:gd name="T59" fmla="*/ 5 h 72"/>
                      <a:gd name="T60" fmla="*/ 28 w 45"/>
                      <a:gd name="T61" fmla="*/ 3 h 72"/>
                      <a:gd name="T62" fmla="*/ 36 w 45"/>
                      <a:gd name="T63" fmla="*/ 1 h 72"/>
                      <a:gd name="T64" fmla="*/ 36 w 45"/>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72">
                        <a:moveTo>
                          <a:pt x="36" y="0"/>
                        </a:moveTo>
                        <a:lnTo>
                          <a:pt x="27" y="2"/>
                        </a:lnTo>
                        <a:lnTo>
                          <a:pt x="19" y="4"/>
                        </a:lnTo>
                        <a:lnTo>
                          <a:pt x="11" y="8"/>
                        </a:lnTo>
                        <a:lnTo>
                          <a:pt x="6" y="12"/>
                        </a:lnTo>
                        <a:lnTo>
                          <a:pt x="3" y="15"/>
                        </a:lnTo>
                        <a:lnTo>
                          <a:pt x="0" y="19"/>
                        </a:lnTo>
                        <a:lnTo>
                          <a:pt x="0" y="31"/>
                        </a:lnTo>
                        <a:lnTo>
                          <a:pt x="0" y="42"/>
                        </a:lnTo>
                        <a:lnTo>
                          <a:pt x="1" y="46"/>
                        </a:lnTo>
                        <a:lnTo>
                          <a:pt x="3" y="49"/>
                        </a:lnTo>
                        <a:lnTo>
                          <a:pt x="6" y="54"/>
                        </a:lnTo>
                        <a:lnTo>
                          <a:pt x="10" y="58"/>
                        </a:lnTo>
                        <a:lnTo>
                          <a:pt x="15" y="61"/>
                        </a:lnTo>
                        <a:lnTo>
                          <a:pt x="22" y="65"/>
                        </a:lnTo>
                        <a:lnTo>
                          <a:pt x="30" y="67"/>
                        </a:lnTo>
                        <a:lnTo>
                          <a:pt x="38" y="70"/>
                        </a:lnTo>
                        <a:lnTo>
                          <a:pt x="43" y="71"/>
                        </a:lnTo>
                        <a:lnTo>
                          <a:pt x="44" y="46"/>
                        </a:lnTo>
                        <a:lnTo>
                          <a:pt x="36" y="43"/>
                        </a:lnTo>
                        <a:lnTo>
                          <a:pt x="28" y="41"/>
                        </a:lnTo>
                        <a:lnTo>
                          <a:pt x="23" y="39"/>
                        </a:lnTo>
                        <a:lnTo>
                          <a:pt x="19" y="36"/>
                        </a:lnTo>
                        <a:lnTo>
                          <a:pt x="14" y="33"/>
                        </a:lnTo>
                        <a:lnTo>
                          <a:pt x="11" y="29"/>
                        </a:lnTo>
                        <a:lnTo>
                          <a:pt x="9" y="25"/>
                        </a:lnTo>
                        <a:lnTo>
                          <a:pt x="8" y="19"/>
                        </a:lnTo>
                        <a:lnTo>
                          <a:pt x="8" y="14"/>
                        </a:lnTo>
                        <a:lnTo>
                          <a:pt x="12" y="11"/>
                        </a:lnTo>
                        <a:lnTo>
                          <a:pt x="19" y="5"/>
                        </a:lnTo>
                        <a:lnTo>
                          <a:pt x="28" y="3"/>
                        </a:lnTo>
                        <a:lnTo>
                          <a:pt x="36" y="1"/>
                        </a:lnTo>
                        <a:lnTo>
                          <a:pt x="36"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6644" name="Group 529"/>
              <p:cNvGrpSpPr>
                <a:grpSpLocks/>
              </p:cNvGrpSpPr>
              <p:nvPr/>
            </p:nvGrpSpPr>
            <p:grpSpPr bwMode="auto">
              <a:xfrm>
                <a:off x="3375" y="3594"/>
                <a:ext cx="59" cy="174"/>
                <a:chOff x="3375" y="3594"/>
                <a:chExt cx="59" cy="174"/>
              </a:xfrm>
            </p:grpSpPr>
            <p:grpSp>
              <p:nvGrpSpPr>
                <p:cNvPr id="26645" name="Group 530"/>
                <p:cNvGrpSpPr>
                  <a:grpSpLocks/>
                </p:cNvGrpSpPr>
                <p:nvPr/>
              </p:nvGrpSpPr>
              <p:grpSpPr bwMode="auto">
                <a:xfrm>
                  <a:off x="3389" y="3696"/>
                  <a:ext cx="45" cy="72"/>
                  <a:chOff x="3389" y="3696"/>
                  <a:chExt cx="45" cy="72"/>
                </a:xfrm>
              </p:grpSpPr>
              <p:sp>
                <p:nvSpPr>
                  <p:cNvPr id="146963" name="Freeform 531"/>
                  <p:cNvSpPr>
                    <a:spLocks/>
                  </p:cNvSpPr>
                  <p:nvPr/>
                </p:nvSpPr>
                <p:spPr bwMode="auto">
                  <a:xfrm>
                    <a:off x="3396" y="3697"/>
                    <a:ext cx="28" cy="28"/>
                  </a:xfrm>
                  <a:custGeom>
                    <a:avLst/>
                    <a:gdLst>
                      <a:gd name="T0" fmla="*/ 26 w 27"/>
                      <a:gd name="T1" fmla="*/ 0 h 28"/>
                      <a:gd name="T2" fmla="*/ 26 w 27"/>
                      <a:gd name="T3" fmla="*/ 15 h 28"/>
                      <a:gd name="T4" fmla="*/ 21 w 27"/>
                      <a:gd name="T5" fmla="*/ 18 h 28"/>
                      <a:gd name="T6" fmla="*/ 16 w 27"/>
                      <a:gd name="T7" fmla="*/ 19 h 28"/>
                      <a:gd name="T8" fmla="*/ 13 w 27"/>
                      <a:gd name="T9" fmla="*/ 21 h 28"/>
                      <a:gd name="T10" fmla="*/ 10 w 27"/>
                      <a:gd name="T11" fmla="*/ 23 h 28"/>
                      <a:gd name="T12" fmla="*/ 7 w 27"/>
                      <a:gd name="T13" fmla="*/ 27 h 28"/>
                      <a:gd name="T14" fmla="*/ 2 w 27"/>
                      <a:gd name="T15" fmla="*/ 22 h 28"/>
                      <a:gd name="T16" fmla="*/ 2 w 27"/>
                      <a:gd name="T17" fmla="*/ 19 h 28"/>
                      <a:gd name="T18" fmla="*/ 1 w 27"/>
                      <a:gd name="T19" fmla="*/ 16 h 28"/>
                      <a:gd name="T20" fmla="*/ 0 w 27"/>
                      <a:gd name="T21" fmla="*/ 13 h 28"/>
                      <a:gd name="T22" fmla="*/ 3 w 27"/>
                      <a:gd name="T23" fmla="*/ 9 h 28"/>
                      <a:gd name="T24" fmla="*/ 6 w 27"/>
                      <a:gd name="T25" fmla="*/ 7 h 28"/>
                      <a:gd name="T26" fmla="*/ 13 w 27"/>
                      <a:gd name="T27" fmla="*/ 3 h 28"/>
                      <a:gd name="T28" fmla="*/ 18 w 27"/>
                      <a:gd name="T29" fmla="*/ 2 h 28"/>
                      <a:gd name="T30" fmla="*/ 26 w 27"/>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8">
                        <a:moveTo>
                          <a:pt x="26" y="0"/>
                        </a:moveTo>
                        <a:lnTo>
                          <a:pt x="26" y="15"/>
                        </a:lnTo>
                        <a:lnTo>
                          <a:pt x="21" y="18"/>
                        </a:lnTo>
                        <a:lnTo>
                          <a:pt x="16" y="19"/>
                        </a:lnTo>
                        <a:lnTo>
                          <a:pt x="13" y="21"/>
                        </a:lnTo>
                        <a:lnTo>
                          <a:pt x="10" y="23"/>
                        </a:lnTo>
                        <a:lnTo>
                          <a:pt x="7" y="27"/>
                        </a:lnTo>
                        <a:lnTo>
                          <a:pt x="2" y="22"/>
                        </a:lnTo>
                        <a:lnTo>
                          <a:pt x="2" y="19"/>
                        </a:lnTo>
                        <a:lnTo>
                          <a:pt x="1" y="16"/>
                        </a:lnTo>
                        <a:lnTo>
                          <a:pt x="0" y="13"/>
                        </a:lnTo>
                        <a:lnTo>
                          <a:pt x="3" y="9"/>
                        </a:lnTo>
                        <a:lnTo>
                          <a:pt x="6" y="7"/>
                        </a:lnTo>
                        <a:lnTo>
                          <a:pt x="13" y="3"/>
                        </a:lnTo>
                        <a:lnTo>
                          <a:pt x="18" y="2"/>
                        </a:lnTo>
                        <a:lnTo>
                          <a:pt x="26"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64" name="Freeform 532"/>
                  <p:cNvSpPr>
                    <a:spLocks/>
                  </p:cNvSpPr>
                  <p:nvPr/>
                </p:nvSpPr>
                <p:spPr bwMode="auto">
                  <a:xfrm>
                    <a:off x="3388" y="3696"/>
                    <a:ext cx="45" cy="71"/>
                  </a:xfrm>
                  <a:custGeom>
                    <a:avLst/>
                    <a:gdLst>
                      <a:gd name="T0" fmla="*/ 36 w 45"/>
                      <a:gd name="T1" fmla="*/ 0 h 72"/>
                      <a:gd name="T2" fmla="*/ 28 w 45"/>
                      <a:gd name="T3" fmla="*/ 2 h 72"/>
                      <a:gd name="T4" fmla="*/ 19 w 45"/>
                      <a:gd name="T5" fmla="*/ 4 h 72"/>
                      <a:gd name="T6" fmla="*/ 12 w 45"/>
                      <a:gd name="T7" fmla="*/ 8 h 72"/>
                      <a:gd name="T8" fmla="*/ 7 w 45"/>
                      <a:gd name="T9" fmla="*/ 12 h 72"/>
                      <a:gd name="T10" fmla="*/ 3 w 45"/>
                      <a:gd name="T11" fmla="*/ 15 h 72"/>
                      <a:gd name="T12" fmla="*/ 0 w 45"/>
                      <a:gd name="T13" fmla="*/ 19 h 72"/>
                      <a:gd name="T14" fmla="*/ 0 w 45"/>
                      <a:gd name="T15" fmla="*/ 31 h 72"/>
                      <a:gd name="T16" fmla="*/ 0 w 45"/>
                      <a:gd name="T17" fmla="*/ 42 h 72"/>
                      <a:gd name="T18" fmla="*/ 2 w 45"/>
                      <a:gd name="T19" fmla="*/ 46 h 72"/>
                      <a:gd name="T20" fmla="*/ 3 w 45"/>
                      <a:gd name="T21" fmla="*/ 49 h 72"/>
                      <a:gd name="T22" fmla="*/ 7 w 45"/>
                      <a:gd name="T23" fmla="*/ 54 h 72"/>
                      <a:gd name="T24" fmla="*/ 11 w 45"/>
                      <a:gd name="T25" fmla="*/ 58 h 72"/>
                      <a:gd name="T26" fmla="*/ 15 w 45"/>
                      <a:gd name="T27" fmla="*/ 61 h 72"/>
                      <a:gd name="T28" fmla="*/ 22 w 45"/>
                      <a:gd name="T29" fmla="*/ 65 h 72"/>
                      <a:gd name="T30" fmla="*/ 30 w 45"/>
                      <a:gd name="T31" fmla="*/ 68 h 72"/>
                      <a:gd name="T32" fmla="*/ 38 w 45"/>
                      <a:gd name="T33" fmla="*/ 70 h 72"/>
                      <a:gd name="T34" fmla="*/ 44 w 45"/>
                      <a:gd name="T35" fmla="*/ 71 h 72"/>
                      <a:gd name="T36" fmla="*/ 44 w 45"/>
                      <a:gd name="T37" fmla="*/ 46 h 72"/>
                      <a:gd name="T38" fmla="*/ 36 w 45"/>
                      <a:gd name="T39" fmla="*/ 43 h 72"/>
                      <a:gd name="T40" fmla="*/ 29 w 45"/>
                      <a:gd name="T41" fmla="*/ 41 h 72"/>
                      <a:gd name="T42" fmla="*/ 24 w 45"/>
                      <a:gd name="T43" fmla="*/ 39 h 72"/>
                      <a:gd name="T44" fmla="*/ 19 w 45"/>
                      <a:gd name="T45" fmla="*/ 37 h 72"/>
                      <a:gd name="T46" fmla="*/ 15 w 45"/>
                      <a:gd name="T47" fmla="*/ 33 h 72"/>
                      <a:gd name="T48" fmla="*/ 12 w 45"/>
                      <a:gd name="T49" fmla="*/ 29 h 72"/>
                      <a:gd name="T50" fmla="*/ 9 w 45"/>
                      <a:gd name="T51" fmla="*/ 25 h 72"/>
                      <a:gd name="T52" fmla="*/ 8 w 45"/>
                      <a:gd name="T53" fmla="*/ 19 h 72"/>
                      <a:gd name="T54" fmla="*/ 8 w 45"/>
                      <a:gd name="T55" fmla="*/ 14 h 72"/>
                      <a:gd name="T56" fmla="*/ 12 w 45"/>
                      <a:gd name="T57" fmla="*/ 11 h 72"/>
                      <a:gd name="T58" fmla="*/ 20 w 45"/>
                      <a:gd name="T59" fmla="*/ 5 h 72"/>
                      <a:gd name="T60" fmla="*/ 29 w 45"/>
                      <a:gd name="T61" fmla="*/ 3 h 72"/>
                      <a:gd name="T62" fmla="*/ 36 w 45"/>
                      <a:gd name="T63" fmla="*/ 1 h 72"/>
                      <a:gd name="T64" fmla="*/ 36 w 45"/>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72">
                        <a:moveTo>
                          <a:pt x="36" y="0"/>
                        </a:moveTo>
                        <a:lnTo>
                          <a:pt x="28" y="2"/>
                        </a:lnTo>
                        <a:lnTo>
                          <a:pt x="19" y="4"/>
                        </a:lnTo>
                        <a:lnTo>
                          <a:pt x="12" y="8"/>
                        </a:lnTo>
                        <a:lnTo>
                          <a:pt x="7" y="12"/>
                        </a:lnTo>
                        <a:lnTo>
                          <a:pt x="3" y="15"/>
                        </a:lnTo>
                        <a:lnTo>
                          <a:pt x="0" y="19"/>
                        </a:lnTo>
                        <a:lnTo>
                          <a:pt x="0" y="31"/>
                        </a:lnTo>
                        <a:lnTo>
                          <a:pt x="0" y="42"/>
                        </a:lnTo>
                        <a:lnTo>
                          <a:pt x="2" y="46"/>
                        </a:lnTo>
                        <a:lnTo>
                          <a:pt x="3" y="49"/>
                        </a:lnTo>
                        <a:lnTo>
                          <a:pt x="7" y="54"/>
                        </a:lnTo>
                        <a:lnTo>
                          <a:pt x="11" y="58"/>
                        </a:lnTo>
                        <a:lnTo>
                          <a:pt x="15" y="61"/>
                        </a:lnTo>
                        <a:lnTo>
                          <a:pt x="22" y="65"/>
                        </a:lnTo>
                        <a:lnTo>
                          <a:pt x="30" y="68"/>
                        </a:lnTo>
                        <a:lnTo>
                          <a:pt x="38" y="70"/>
                        </a:lnTo>
                        <a:lnTo>
                          <a:pt x="44" y="71"/>
                        </a:lnTo>
                        <a:lnTo>
                          <a:pt x="44" y="46"/>
                        </a:lnTo>
                        <a:lnTo>
                          <a:pt x="36" y="43"/>
                        </a:lnTo>
                        <a:lnTo>
                          <a:pt x="29" y="41"/>
                        </a:lnTo>
                        <a:lnTo>
                          <a:pt x="24" y="39"/>
                        </a:lnTo>
                        <a:lnTo>
                          <a:pt x="19" y="37"/>
                        </a:lnTo>
                        <a:lnTo>
                          <a:pt x="15" y="33"/>
                        </a:lnTo>
                        <a:lnTo>
                          <a:pt x="12" y="29"/>
                        </a:lnTo>
                        <a:lnTo>
                          <a:pt x="9" y="25"/>
                        </a:lnTo>
                        <a:lnTo>
                          <a:pt x="8" y="19"/>
                        </a:lnTo>
                        <a:lnTo>
                          <a:pt x="8" y="14"/>
                        </a:lnTo>
                        <a:lnTo>
                          <a:pt x="12" y="11"/>
                        </a:lnTo>
                        <a:lnTo>
                          <a:pt x="20" y="5"/>
                        </a:lnTo>
                        <a:lnTo>
                          <a:pt x="29" y="3"/>
                        </a:lnTo>
                        <a:lnTo>
                          <a:pt x="36" y="1"/>
                        </a:lnTo>
                        <a:lnTo>
                          <a:pt x="36"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646" name="Group 533"/>
                <p:cNvGrpSpPr>
                  <a:grpSpLocks/>
                </p:cNvGrpSpPr>
                <p:nvPr/>
              </p:nvGrpSpPr>
              <p:grpSpPr bwMode="auto">
                <a:xfrm>
                  <a:off x="3384" y="3645"/>
                  <a:ext cx="45" cy="73"/>
                  <a:chOff x="3384" y="3645"/>
                  <a:chExt cx="45" cy="73"/>
                </a:xfrm>
              </p:grpSpPr>
              <p:sp>
                <p:nvSpPr>
                  <p:cNvPr id="146966" name="Freeform 534"/>
                  <p:cNvSpPr>
                    <a:spLocks/>
                  </p:cNvSpPr>
                  <p:nvPr/>
                </p:nvSpPr>
                <p:spPr bwMode="auto">
                  <a:xfrm>
                    <a:off x="3391" y="3646"/>
                    <a:ext cx="27" cy="28"/>
                  </a:xfrm>
                  <a:custGeom>
                    <a:avLst/>
                    <a:gdLst>
                      <a:gd name="T0" fmla="*/ 25 w 26"/>
                      <a:gd name="T1" fmla="*/ 0 h 28"/>
                      <a:gd name="T2" fmla="*/ 25 w 26"/>
                      <a:gd name="T3" fmla="*/ 15 h 28"/>
                      <a:gd name="T4" fmla="*/ 20 w 26"/>
                      <a:gd name="T5" fmla="*/ 18 h 28"/>
                      <a:gd name="T6" fmla="*/ 16 w 26"/>
                      <a:gd name="T7" fmla="*/ 19 h 28"/>
                      <a:gd name="T8" fmla="*/ 13 w 26"/>
                      <a:gd name="T9" fmla="*/ 21 h 28"/>
                      <a:gd name="T10" fmla="*/ 10 w 26"/>
                      <a:gd name="T11" fmla="*/ 23 h 28"/>
                      <a:gd name="T12" fmla="*/ 6 w 26"/>
                      <a:gd name="T13" fmla="*/ 27 h 28"/>
                      <a:gd name="T14" fmla="*/ 2 w 26"/>
                      <a:gd name="T15" fmla="*/ 22 h 28"/>
                      <a:gd name="T16" fmla="*/ 1 w 26"/>
                      <a:gd name="T17" fmla="*/ 19 h 28"/>
                      <a:gd name="T18" fmla="*/ 0 w 26"/>
                      <a:gd name="T19" fmla="*/ 16 h 28"/>
                      <a:gd name="T20" fmla="*/ 0 w 26"/>
                      <a:gd name="T21" fmla="*/ 13 h 28"/>
                      <a:gd name="T22" fmla="*/ 2 w 26"/>
                      <a:gd name="T23" fmla="*/ 9 h 28"/>
                      <a:gd name="T24" fmla="*/ 6 w 26"/>
                      <a:gd name="T25" fmla="*/ 7 h 28"/>
                      <a:gd name="T26" fmla="*/ 13 w 26"/>
                      <a:gd name="T27" fmla="*/ 3 h 28"/>
                      <a:gd name="T28" fmla="*/ 17 w 26"/>
                      <a:gd name="T29" fmla="*/ 2 h 28"/>
                      <a:gd name="T30" fmla="*/ 25 w 26"/>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8">
                        <a:moveTo>
                          <a:pt x="25" y="0"/>
                        </a:moveTo>
                        <a:lnTo>
                          <a:pt x="25" y="15"/>
                        </a:lnTo>
                        <a:lnTo>
                          <a:pt x="20" y="18"/>
                        </a:lnTo>
                        <a:lnTo>
                          <a:pt x="16" y="19"/>
                        </a:lnTo>
                        <a:lnTo>
                          <a:pt x="13" y="21"/>
                        </a:lnTo>
                        <a:lnTo>
                          <a:pt x="10" y="23"/>
                        </a:lnTo>
                        <a:lnTo>
                          <a:pt x="6" y="27"/>
                        </a:lnTo>
                        <a:lnTo>
                          <a:pt x="2" y="22"/>
                        </a:lnTo>
                        <a:lnTo>
                          <a:pt x="1" y="19"/>
                        </a:lnTo>
                        <a:lnTo>
                          <a:pt x="0" y="16"/>
                        </a:lnTo>
                        <a:lnTo>
                          <a:pt x="0" y="13"/>
                        </a:lnTo>
                        <a:lnTo>
                          <a:pt x="2" y="9"/>
                        </a:lnTo>
                        <a:lnTo>
                          <a:pt x="6" y="7"/>
                        </a:lnTo>
                        <a:lnTo>
                          <a:pt x="13" y="3"/>
                        </a:lnTo>
                        <a:lnTo>
                          <a:pt x="17" y="2"/>
                        </a:lnTo>
                        <a:lnTo>
                          <a:pt x="25"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67" name="Freeform 535"/>
                  <p:cNvSpPr>
                    <a:spLocks/>
                  </p:cNvSpPr>
                  <p:nvPr/>
                </p:nvSpPr>
                <p:spPr bwMode="auto">
                  <a:xfrm>
                    <a:off x="3384" y="3645"/>
                    <a:ext cx="45" cy="72"/>
                  </a:xfrm>
                  <a:custGeom>
                    <a:avLst/>
                    <a:gdLst>
                      <a:gd name="T0" fmla="*/ 36 w 45"/>
                      <a:gd name="T1" fmla="*/ 0 h 73"/>
                      <a:gd name="T2" fmla="*/ 28 w 45"/>
                      <a:gd name="T3" fmla="*/ 2 h 73"/>
                      <a:gd name="T4" fmla="*/ 19 w 45"/>
                      <a:gd name="T5" fmla="*/ 5 h 73"/>
                      <a:gd name="T6" fmla="*/ 11 w 45"/>
                      <a:gd name="T7" fmla="*/ 8 h 73"/>
                      <a:gd name="T8" fmla="*/ 7 w 45"/>
                      <a:gd name="T9" fmla="*/ 12 h 73"/>
                      <a:gd name="T10" fmla="*/ 3 w 45"/>
                      <a:gd name="T11" fmla="*/ 15 h 73"/>
                      <a:gd name="T12" fmla="*/ 0 w 45"/>
                      <a:gd name="T13" fmla="*/ 20 h 73"/>
                      <a:gd name="T14" fmla="*/ 0 w 45"/>
                      <a:gd name="T15" fmla="*/ 32 h 73"/>
                      <a:gd name="T16" fmla="*/ 0 w 45"/>
                      <a:gd name="T17" fmla="*/ 42 h 73"/>
                      <a:gd name="T18" fmla="*/ 1 w 45"/>
                      <a:gd name="T19" fmla="*/ 47 h 73"/>
                      <a:gd name="T20" fmla="*/ 3 w 45"/>
                      <a:gd name="T21" fmla="*/ 50 h 73"/>
                      <a:gd name="T22" fmla="*/ 6 w 45"/>
                      <a:gd name="T23" fmla="*/ 54 h 73"/>
                      <a:gd name="T24" fmla="*/ 11 w 45"/>
                      <a:gd name="T25" fmla="*/ 58 h 73"/>
                      <a:gd name="T26" fmla="*/ 15 w 45"/>
                      <a:gd name="T27" fmla="*/ 61 h 73"/>
                      <a:gd name="T28" fmla="*/ 22 w 45"/>
                      <a:gd name="T29" fmla="*/ 65 h 73"/>
                      <a:gd name="T30" fmla="*/ 30 w 45"/>
                      <a:gd name="T31" fmla="*/ 68 h 73"/>
                      <a:gd name="T32" fmla="*/ 38 w 45"/>
                      <a:gd name="T33" fmla="*/ 71 h 73"/>
                      <a:gd name="T34" fmla="*/ 43 w 45"/>
                      <a:gd name="T35" fmla="*/ 72 h 73"/>
                      <a:gd name="T36" fmla="*/ 44 w 45"/>
                      <a:gd name="T37" fmla="*/ 46 h 73"/>
                      <a:gd name="T38" fmla="*/ 36 w 45"/>
                      <a:gd name="T39" fmla="*/ 44 h 73"/>
                      <a:gd name="T40" fmla="*/ 28 w 45"/>
                      <a:gd name="T41" fmla="*/ 41 h 73"/>
                      <a:gd name="T42" fmla="*/ 24 w 45"/>
                      <a:gd name="T43" fmla="*/ 39 h 73"/>
                      <a:gd name="T44" fmla="*/ 19 w 45"/>
                      <a:gd name="T45" fmla="*/ 37 h 73"/>
                      <a:gd name="T46" fmla="*/ 15 w 45"/>
                      <a:gd name="T47" fmla="*/ 33 h 73"/>
                      <a:gd name="T48" fmla="*/ 11 w 45"/>
                      <a:gd name="T49" fmla="*/ 30 h 73"/>
                      <a:gd name="T50" fmla="*/ 9 w 45"/>
                      <a:gd name="T51" fmla="*/ 25 h 73"/>
                      <a:gd name="T52" fmla="*/ 8 w 45"/>
                      <a:gd name="T53" fmla="*/ 19 h 73"/>
                      <a:gd name="T54" fmla="*/ 8 w 45"/>
                      <a:gd name="T55" fmla="*/ 14 h 73"/>
                      <a:gd name="T56" fmla="*/ 12 w 45"/>
                      <a:gd name="T57" fmla="*/ 11 h 73"/>
                      <a:gd name="T58" fmla="*/ 19 w 45"/>
                      <a:gd name="T59" fmla="*/ 6 h 73"/>
                      <a:gd name="T60" fmla="*/ 28 w 45"/>
                      <a:gd name="T61" fmla="*/ 3 h 73"/>
                      <a:gd name="T62" fmla="*/ 36 w 45"/>
                      <a:gd name="T63" fmla="*/ 1 h 73"/>
                      <a:gd name="T64" fmla="*/ 36 w 45"/>
                      <a:gd name="T6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73">
                        <a:moveTo>
                          <a:pt x="36" y="0"/>
                        </a:moveTo>
                        <a:lnTo>
                          <a:pt x="28" y="2"/>
                        </a:lnTo>
                        <a:lnTo>
                          <a:pt x="19" y="5"/>
                        </a:lnTo>
                        <a:lnTo>
                          <a:pt x="11" y="8"/>
                        </a:lnTo>
                        <a:lnTo>
                          <a:pt x="7" y="12"/>
                        </a:lnTo>
                        <a:lnTo>
                          <a:pt x="3" y="15"/>
                        </a:lnTo>
                        <a:lnTo>
                          <a:pt x="0" y="20"/>
                        </a:lnTo>
                        <a:lnTo>
                          <a:pt x="0" y="32"/>
                        </a:lnTo>
                        <a:lnTo>
                          <a:pt x="0" y="42"/>
                        </a:lnTo>
                        <a:lnTo>
                          <a:pt x="1" y="47"/>
                        </a:lnTo>
                        <a:lnTo>
                          <a:pt x="3" y="50"/>
                        </a:lnTo>
                        <a:lnTo>
                          <a:pt x="6" y="54"/>
                        </a:lnTo>
                        <a:lnTo>
                          <a:pt x="11" y="58"/>
                        </a:lnTo>
                        <a:lnTo>
                          <a:pt x="15" y="61"/>
                        </a:lnTo>
                        <a:lnTo>
                          <a:pt x="22" y="65"/>
                        </a:lnTo>
                        <a:lnTo>
                          <a:pt x="30" y="68"/>
                        </a:lnTo>
                        <a:lnTo>
                          <a:pt x="38" y="71"/>
                        </a:lnTo>
                        <a:lnTo>
                          <a:pt x="43" y="72"/>
                        </a:lnTo>
                        <a:lnTo>
                          <a:pt x="44" y="46"/>
                        </a:lnTo>
                        <a:lnTo>
                          <a:pt x="36" y="44"/>
                        </a:lnTo>
                        <a:lnTo>
                          <a:pt x="28" y="41"/>
                        </a:lnTo>
                        <a:lnTo>
                          <a:pt x="24" y="39"/>
                        </a:lnTo>
                        <a:lnTo>
                          <a:pt x="19" y="37"/>
                        </a:lnTo>
                        <a:lnTo>
                          <a:pt x="15" y="33"/>
                        </a:lnTo>
                        <a:lnTo>
                          <a:pt x="11" y="30"/>
                        </a:lnTo>
                        <a:lnTo>
                          <a:pt x="9" y="25"/>
                        </a:lnTo>
                        <a:lnTo>
                          <a:pt x="8" y="19"/>
                        </a:lnTo>
                        <a:lnTo>
                          <a:pt x="8" y="14"/>
                        </a:lnTo>
                        <a:lnTo>
                          <a:pt x="12" y="11"/>
                        </a:lnTo>
                        <a:lnTo>
                          <a:pt x="19" y="6"/>
                        </a:lnTo>
                        <a:lnTo>
                          <a:pt x="28" y="3"/>
                        </a:lnTo>
                        <a:lnTo>
                          <a:pt x="36" y="1"/>
                        </a:lnTo>
                        <a:lnTo>
                          <a:pt x="36"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6647" name="Group 536"/>
                <p:cNvGrpSpPr>
                  <a:grpSpLocks/>
                </p:cNvGrpSpPr>
                <p:nvPr/>
              </p:nvGrpSpPr>
              <p:grpSpPr bwMode="auto">
                <a:xfrm>
                  <a:off x="3375" y="3594"/>
                  <a:ext cx="44" cy="72"/>
                  <a:chOff x="3375" y="3594"/>
                  <a:chExt cx="44" cy="72"/>
                </a:xfrm>
              </p:grpSpPr>
              <p:sp>
                <p:nvSpPr>
                  <p:cNvPr id="146969" name="Freeform 537"/>
                  <p:cNvSpPr>
                    <a:spLocks/>
                  </p:cNvSpPr>
                  <p:nvPr/>
                </p:nvSpPr>
                <p:spPr bwMode="auto">
                  <a:xfrm>
                    <a:off x="3382" y="3594"/>
                    <a:ext cx="27" cy="29"/>
                  </a:xfrm>
                  <a:custGeom>
                    <a:avLst/>
                    <a:gdLst>
                      <a:gd name="T0" fmla="*/ 26 w 27"/>
                      <a:gd name="T1" fmla="*/ 0 h 29"/>
                      <a:gd name="T2" fmla="*/ 26 w 27"/>
                      <a:gd name="T3" fmla="*/ 16 h 29"/>
                      <a:gd name="T4" fmla="*/ 21 w 27"/>
                      <a:gd name="T5" fmla="*/ 18 h 29"/>
                      <a:gd name="T6" fmla="*/ 16 w 27"/>
                      <a:gd name="T7" fmla="*/ 19 h 29"/>
                      <a:gd name="T8" fmla="*/ 13 w 27"/>
                      <a:gd name="T9" fmla="*/ 21 h 29"/>
                      <a:gd name="T10" fmla="*/ 10 w 27"/>
                      <a:gd name="T11" fmla="*/ 23 h 29"/>
                      <a:gd name="T12" fmla="*/ 7 w 27"/>
                      <a:gd name="T13" fmla="*/ 28 h 29"/>
                      <a:gd name="T14" fmla="*/ 2 w 27"/>
                      <a:gd name="T15" fmla="*/ 23 h 29"/>
                      <a:gd name="T16" fmla="*/ 2 w 27"/>
                      <a:gd name="T17" fmla="*/ 19 h 29"/>
                      <a:gd name="T18" fmla="*/ 1 w 27"/>
                      <a:gd name="T19" fmla="*/ 17 h 29"/>
                      <a:gd name="T20" fmla="*/ 0 w 27"/>
                      <a:gd name="T21" fmla="*/ 13 h 29"/>
                      <a:gd name="T22" fmla="*/ 3 w 27"/>
                      <a:gd name="T23" fmla="*/ 9 h 29"/>
                      <a:gd name="T24" fmla="*/ 6 w 27"/>
                      <a:gd name="T25" fmla="*/ 7 h 29"/>
                      <a:gd name="T26" fmla="*/ 13 w 27"/>
                      <a:gd name="T27" fmla="*/ 4 h 29"/>
                      <a:gd name="T28" fmla="*/ 18 w 27"/>
                      <a:gd name="T29" fmla="*/ 2 h 29"/>
                      <a:gd name="T30" fmla="*/ 26 w 27"/>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9">
                        <a:moveTo>
                          <a:pt x="26" y="0"/>
                        </a:moveTo>
                        <a:lnTo>
                          <a:pt x="26" y="16"/>
                        </a:lnTo>
                        <a:lnTo>
                          <a:pt x="21" y="18"/>
                        </a:lnTo>
                        <a:lnTo>
                          <a:pt x="16" y="19"/>
                        </a:lnTo>
                        <a:lnTo>
                          <a:pt x="13" y="21"/>
                        </a:lnTo>
                        <a:lnTo>
                          <a:pt x="10" y="23"/>
                        </a:lnTo>
                        <a:lnTo>
                          <a:pt x="7" y="28"/>
                        </a:lnTo>
                        <a:lnTo>
                          <a:pt x="2" y="23"/>
                        </a:lnTo>
                        <a:lnTo>
                          <a:pt x="2" y="19"/>
                        </a:lnTo>
                        <a:lnTo>
                          <a:pt x="1" y="17"/>
                        </a:lnTo>
                        <a:lnTo>
                          <a:pt x="0" y="13"/>
                        </a:lnTo>
                        <a:lnTo>
                          <a:pt x="3" y="9"/>
                        </a:lnTo>
                        <a:lnTo>
                          <a:pt x="6" y="7"/>
                        </a:lnTo>
                        <a:lnTo>
                          <a:pt x="13" y="4"/>
                        </a:lnTo>
                        <a:lnTo>
                          <a:pt x="18" y="2"/>
                        </a:lnTo>
                        <a:lnTo>
                          <a:pt x="26"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70" name="Freeform 538"/>
                  <p:cNvSpPr>
                    <a:spLocks/>
                  </p:cNvSpPr>
                  <p:nvPr/>
                </p:nvSpPr>
                <p:spPr bwMode="auto">
                  <a:xfrm>
                    <a:off x="3375" y="3594"/>
                    <a:ext cx="43" cy="71"/>
                  </a:xfrm>
                  <a:custGeom>
                    <a:avLst/>
                    <a:gdLst>
                      <a:gd name="T0" fmla="*/ 35 w 44"/>
                      <a:gd name="T1" fmla="*/ 0 h 72"/>
                      <a:gd name="T2" fmla="*/ 27 w 44"/>
                      <a:gd name="T3" fmla="*/ 2 h 72"/>
                      <a:gd name="T4" fmla="*/ 19 w 44"/>
                      <a:gd name="T5" fmla="*/ 4 h 72"/>
                      <a:gd name="T6" fmla="*/ 11 w 44"/>
                      <a:gd name="T7" fmla="*/ 8 h 72"/>
                      <a:gd name="T8" fmla="*/ 6 w 44"/>
                      <a:gd name="T9" fmla="*/ 11 h 72"/>
                      <a:gd name="T10" fmla="*/ 2 w 44"/>
                      <a:gd name="T11" fmla="*/ 15 h 72"/>
                      <a:gd name="T12" fmla="*/ 0 w 44"/>
                      <a:gd name="T13" fmla="*/ 19 h 72"/>
                      <a:gd name="T14" fmla="*/ 0 w 44"/>
                      <a:gd name="T15" fmla="*/ 31 h 72"/>
                      <a:gd name="T16" fmla="*/ 0 w 44"/>
                      <a:gd name="T17" fmla="*/ 42 h 72"/>
                      <a:gd name="T18" fmla="*/ 1 w 44"/>
                      <a:gd name="T19" fmla="*/ 46 h 72"/>
                      <a:gd name="T20" fmla="*/ 2 w 44"/>
                      <a:gd name="T21" fmla="*/ 49 h 72"/>
                      <a:gd name="T22" fmla="*/ 6 w 44"/>
                      <a:gd name="T23" fmla="*/ 53 h 72"/>
                      <a:gd name="T24" fmla="*/ 10 w 44"/>
                      <a:gd name="T25" fmla="*/ 58 h 72"/>
                      <a:gd name="T26" fmla="*/ 14 w 44"/>
                      <a:gd name="T27" fmla="*/ 60 h 72"/>
                      <a:gd name="T28" fmla="*/ 21 w 44"/>
                      <a:gd name="T29" fmla="*/ 64 h 72"/>
                      <a:gd name="T30" fmla="*/ 30 w 44"/>
                      <a:gd name="T31" fmla="*/ 67 h 72"/>
                      <a:gd name="T32" fmla="*/ 37 w 44"/>
                      <a:gd name="T33" fmla="*/ 70 h 72"/>
                      <a:gd name="T34" fmla="*/ 43 w 44"/>
                      <a:gd name="T35" fmla="*/ 71 h 72"/>
                      <a:gd name="T36" fmla="*/ 43 w 44"/>
                      <a:gd name="T37" fmla="*/ 46 h 72"/>
                      <a:gd name="T38" fmla="*/ 35 w 44"/>
                      <a:gd name="T39" fmla="*/ 43 h 72"/>
                      <a:gd name="T40" fmla="*/ 28 w 44"/>
                      <a:gd name="T41" fmla="*/ 41 h 72"/>
                      <a:gd name="T42" fmla="*/ 23 w 44"/>
                      <a:gd name="T43" fmla="*/ 39 h 72"/>
                      <a:gd name="T44" fmla="*/ 19 w 44"/>
                      <a:gd name="T45" fmla="*/ 36 h 72"/>
                      <a:gd name="T46" fmla="*/ 14 w 44"/>
                      <a:gd name="T47" fmla="*/ 33 h 72"/>
                      <a:gd name="T48" fmla="*/ 11 w 44"/>
                      <a:gd name="T49" fmla="*/ 29 h 72"/>
                      <a:gd name="T50" fmla="*/ 8 w 44"/>
                      <a:gd name="T51" fmla="*/ 24 h 72"/>
                      <a:gd name="T52" fmla="*/ 7 w 44"/>
                      <a:gd name="T53" fmla="*/ 19 h 72"/>
                      <a:gd name="T54" fmla="*/ 8 w 44"/>
                      <a:gd name="T55" fmla="*/ 14 h 72"/>
                      <a:gd name="T56" fmla="*/ 11 w 44"/>
                      <a:gd name="T57" fmla="*/ 11 h 72"/>
                      <a:gd name="T58" fmla="*/ 19 w 44"/>
                      <a:gd name="T59" fmla="*/ 5 h 72"/>
                      <a:gd name="T60" fmla="*/ 28 w 44"/>
                      <a:gd name="T61" fmla="*/ 3 h 72"/>
                      <a:gd name="T62" fmla="*/ 35 w 44"/>
                      <a:gd name="T63" fmla="*/ 1 h 72"/>
                      <a:gd name="T64" fmla="*/ 35 w 44"/>
                      <a:gd name="T6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72">
                        <a:moveTo>
                          <a:pt x="35" y="0"/>
                        </a:moveTo>
                        <a:lnTo>
                          <a:pt x="27" y="2"/>
                        </a:lnTo>
                        <a:lnTo>
                          <a:pt x="19" y="4"/>
                        </a:lnTo>
                        <a:lnTo>
                          <a:pt x="11" y="8"/>
                        </a:lnTo>
                        <a:lnTo>
                          <a:pt x="6" y="11"/>
                        </a:lnTo>
                        <a:lnTo>
                          <a:pt x="2" y="15"/>
                        </a:lnTo>
                        <a:lnTo>
                          <a:pt x="0" y="19"/>
                        </a:lnTo>
                        <a:lnTo>
                          <a:pt x="0" y="31"/>
                        </a:lnTo>
                        <a:lnTo>
                          <a:pt x="0" y="42"/>
                        </a:lnTo>
                        <a:lnTo>
                          <a:pt x="1" y="46"/>
                        </a:lnTo>
                        <a:lnTo>
                          <a:pt x="2" y="49"/>
                        </a:lnTo>
                        <a:lnTo>
                          <a:pt x="6" y="53"/>
                        </a:lnTo>
                        <a:lnTo>
                          <a:pt x="10" y="58"/>
                        </a:lnTo>
                        <a:lnTo>
                          <a:pt x="14" y="60"/>
                        </a:lnTo>
                        <a:lnTo>
                          <a:pt x="21" y="64"/>
                        </a:lnTo>
                        <a:lnTo>
                          <a:pt x="30" y="67"/>
                        </a:lnTo>
                        <a:lnTo>
                          <a:pt x="37" y="70"/>
                        </a:lnTo>
                        <a:lnTo>
                          <a:pt x="43" y="71"/>
                        </a:lnTo>
                        <a:lnTo>
                          <a:pt x="43" y="46"/>
                        </a:lnTo>
                        <a:lnTo>
                          <a:pt x="35" y="43"/>
                        </a:lnTo>
                        <a:lnTo>
                          <a:pt x="28" y="41"/>
                        </a:lnTo>
                        <a:lnTo>
                          <a:pt x="23" y="39"/>
                        </a:lnTo>
                        <a:lnTo>
                          <a:pt x="19" y="36"/>
                        </a:lnTo>
                        <a:lnTo>
                          <a:pt x="14" y="33"/>
                        </a:lnTo>
                        <a:lnTo>
                          <a:pt x="11" y="29"/>
                        </a:lnTo>
                        <a:lnTo>
                          <a:pt x="8" y="24"/>
                        </a:lnTo>
                        <a:lnTo>
                          <a:pt x="7" y="19"/>
                        </a:lnTo>
                        <a:lnTo>
                          <a:pt x="8" y="14"/>
                        </a:lnTo>
                        <a:lnTo>
                          <a:pt x="11" y="11"/>
                        </a:lnTo>
                        <a:lnTo>
                          <a:pt x="19" y="5"/>
                        </a:lnTo>
                        <a:lnTo>
                          <a:pt x="28" y="3"/>
                        </a:lnTo>
                        <a:lnTo>
                          <a:pt x="35" y="1"/>
                        </a:lnTo>
                        <a:lnTo>
                          <a:pt x="35"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grpSp>
      <p:sp>
        <p:nvSpPr>
          <p:cNvPr id="146971" name="Rectangle 539"/>
          <p:cNvSpPr>
            <a:spLocks noChangeArrowheads="1"/>
          </p:cNvSpPr>
          <p:nvPr/>
        </p:nvSpPr>
        <p:spPr bwMode="auto">
          <a:xfrm>
            <a:off x="3651250" y="3148013"/>
            <a:ext cx="1317625" cy="608012"/>
          </a:xfrm>
          <a:prstGeom prst="rect">
            <a:avLst/>
          </a:prstGeom>
          <a:noFill/>
          <a:ln w="12700">
            <a:solidFill>
              <a:schemeClr val="tx1"/>
            </a:solidFill>
            <a:miter lim="800000"/>
            <a:headEnd/>
            <a:tailEnd/>
          </a:ln>
          <a:effectLst>
            <a:prstShdw prst="shdw17" dist="17961" dir="2700000">
              <a:srgbClr val="000000">
                <a:alpha val="74997"/>
              </a:srgbClr>
            </a:prstShdw>
          </a:effectLst>
          <a:extLst>
            <a:ext uri="{909E8E84-426E-40DD-AFC4-6F175D3DCCD1}">
              <a14:hiddenFill xmlns:a14="http://schemas.microsoft.com/office/drawing/2010/main">
                <a:solidFill>
                  <a:srgbClr val="063DE8"/>
                </a:solidFill>
              </a14:hiddenFill>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473075" defTabSz="947738">
              <a:defRPr>
                <a:solidFill>
                  <a:schemeClr val="tx1"/>
                </a:solidFill>
                <a:latin typeface="Arial" charset="0"/>
                <a:ea typeface="Arial" charset="0"/>
                <a:cs typeface="Arial" charset="0"/>
              </a:defRPr>
            </a:lvl2pPr>
            <a:lvl3pPr marL="947738" defTabSz="947738">
              <a:defRPr>
                <a:solidFill>
                  <a:schemeClr val="tx1"/>
                </a:solidFill>
                <a:latin typeface="Arial" charset="0"/>
                <a:ea typeface="Arial" charset="0"/>
                <a:cs typeface="Arial" charset="0"/>
              </a:defRPr>
            </a:lvl3pPr>
            <a:lvl4pPr marL="1420813" defTabSz="947738">
              <a:defRPr>
                <a:solidFill>
                  <a:schemeClr val="tx1"/>
                </a:solidFill>
                <a:latin typeface="Arial" charset="0"/>
                <a:ea typeface="Arial" charset="0"/>
                <a:cs typeface="Arial" charset="0"/>
              </a:defRPr>
            </a:lvl4pPr>
            <a:lvl5pPr marL="1895475" defTabSz="947738">
              <a:defRPr>
                <a:solidFill>
                  <a:schemeClr val="tx1"/>
                </a:solidFill>
                <a:latin typeface="Arial" charset="0"/>
                <a:ea typeface="Arial" charset="0"/>
                <a:cs typeface="Arial" charset="0"/>
              </a:defRPr>
            </a:lvl5pPr>
            <a:lvl6pPr marL="2352675" defTabSz="947738" fontAlgn="base">
              <a:spcBef>
                <a:spcPct val="0"/>
              </a:spcBef>
              <a:spcAft>
                <a:spcPct val="0"/>
              </a:spcAft>
              <a:defRPr>
                <a:solidFill>
                  <a:schemeClr val="tx1"/>
                </a:solidFill>
                <a:latin typeface="Arial" charset="0"/>
                <a:ea typeface="Arial" charset="0"/>
                <a:cs typeface="Arial" charset="0"/>
              </a:defRPr>
            </a:lvl6pPr>
            <a:lvl7pPr marL="2809875" defTabSz="947738" fontAlgn="base">
              <a:spcBef>
                <a:spcPct val="0"/>
              </a:spcBef>
              <a:spcAft>
                <a:spcPct val="0"/>
              </a:spcAft>
              <a:defRPr>
                <a:solidFill>
                  <a:schemeClr val="tx1"/>
                </a:solidFill>
                <a:latin typeface="Arial" charset="0"/>
                <a:ea typeface="Arial" charset="0"/>
                <a:cs typeface="Arial" charset="0"/>
              </a:defRPr>
            </a:lvl7pPr>
            <a:lvl8pPr marL="3267075" defTabSz="947738" fontAlgn="base">
              <a:spcBef>
                <a:spcPct val="0"/>
              </a:spcBef>
              <a:spcAft>
                <a:spcPct val="0"/>
              </a:spcAft>
              <a:defRPr>
                <a:solidFill>
                  <a:schemeClr val="tx1"/>
                </a:solidFill>
                <a:latin typeface="Arial" charset="0"/>
                <a:ea typeface="Arial" charset="0"/>
                <a:cs typeface="Arial" charset="0"/>
              </a:defRPr>
            </a:lvl8pPr>
            <a:lvl9pPr marL="3724275" defTabSz="947738" fontAlgn="base">
              <a:spcBef>
                <a:spcPct val="0"/>
              </a:spcBef>
              <a:spcAft>
                <a:spcPct val="0"/>
              </a:spcAft>
              <a:defRPr>
                <a:solidFill>
                  <a:schemeClr val="tx1"/>
                </a:solidFill>
                <a:latin typeface="Arial" charset="0"/>
                <a:ea typeface="Arial" charset="0"/>
                <a:cs typeface="Arial" charset="0"/>
              </a:defRPr>
            </a:lvl9pPr>
          </a:lstStyle>
          <a:p>
            <a:pPr rtl="1">
              <a:defRPr/>
            </a:pPr>
            <a:r>
              <a:rPr lang="en-US" altLang="x-none" sz="3300" b="1"/>
              <a:t>AT&amp;T</a:t>
            </a:r>
          </a:p>
        </p:txBody>
      </p:sp>
      <p:sp>
        <p:nvSpPr>
          <p:cNvPr id="146972" name="Rectangle 540"/>
          <p:cNvSpPr>
            <a:spLocks noChangeArrowheads="1"/>
          </p:cNvSpPr>
          <p:nvPr/>
        </p:nvSpPr>
        <p:spPr bwMode="auto">
          <a:xfrm>
            <a:off x="1144588" y="3168650"/>
            <a:ext cx="968375" cy="608013"/>
          </a:xfrm>
          <a:prstGeom prst="rect">
            <a:avLst/>
          </a:prstGeom>
          <a:noFill/>
          <a:ln w="12700">
            <a:solidFill>
              <a:schemeClr val="tx1"/>
            </a:solidFill>
            <a:miter lim="800000"/>
            <a:headEnd/>
            <a:tailEnd/>
          </a:ln>
          <a:effectLst>
            <a:prstShdw prst="shdw17" dist="17961" dir="2700000">
              <a:srgbClr val="000000">
                <a:alpha val="74997"/>
              </a:srgbClr>
            </a:prstShdw>
          </a:effectLst>
          <a:extLst>
            <a:ext uri="{909E8E84-426E-40DD-AFC4-6F175D3DCCD1}">
              <a14:hiddenFill xmlns:a14="http://schemas.microsoft.com/office/drawing/2010/main">
                <a:solidFill>
                  <a:srgbClr val="063DE8"/>
                </a:solidFill>
              </a14:hiddenFill>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473075" defTabSz="947738">
              <a:defRPr>
                <a:solidFill>
                  <a:schemeClr val="tx1"/>
                </a:solidFill>
                <a:latin typeface="Arial" charset="0"/>
                <a:ea typeface="Arial" charset="0"/>
                <a:cs typeface="Arial" charset="0"/>
              </a:defRPr>
            </a:lvl2pPr>
            <a:lvl3pPr marL="947738" defTabSz="947738">
              <a:defRPr>
                <a:solidFill>
                  <a:schemeClr val="tx1"/>
                </a:solidFill>
                <a:latin typeface="Arial" charset="0"/>
                <a:ea typeface="Arial" charset="0"/>
                <a:cs typeface="Arial" charset="0"/>
              </a:defRPr>
            </a:lvl3pPr>
            <a:lvl4pPr marL="1420813" defTabSz="947738">
              <a:defRPr>
                <a:solidFill>
                  <a:schemeClr val="tx1"/>
                </a:solidFill>
                <a:latin typeface="Arial" charset="0"/>
                <a:ea typeface="Arial" charset="0"/>
                <a:cs typeface="Arial" charset="0"/>
              </a:defRPr>
            </a:lvl4pPr>
            <a:lvl5pPr marL="1895475" defTabSz="947738">
              <a:defRPr>
                <a:solidFill>
                  <a:schemeClr val="tx1"/>
                </a:solidFill>
                <a:latin typeface="Arial" charset="0"/>
                <a:ea typeface="Arial" charset="0"/>
                <a:cs typeface="Arial" charset="0"/>
              </a:defRPr>
            </a:lvl5pPr>
            <a:lvl6pPr marL="2352675" defTabSz="947738" fontAlgn="base">
              <a:spcBef>
                <a:spcPct val="0"/>
              </a:spcBef>
              <a:spcAft>
                <a:spcPct val="0"/>
              </a:spcAft>
              <a:defRPr>
                <a:solidFill>
                  <a:schemeClr val="tx1"/>
                </a:solidFill>
                <a:latin typeface="Arial" charset="0"/>
                <a:ea typeface="Arial" charset="0"/>
                <a:cs typeface="Arial" charset="0"/>
              </a:defRPr>
            </a:lvl6pPr>
            <a:lvl7pPr marL="2809875" defTabSz="947738" fontAlgn="base">
              <a:spcBef>
                <a:spcPct val="0"/>
              </a:spcBef>
              <a:spcAft>
                <a:spcPct val="0"/>
              </a:spcAft>
              <a:defRPr>
                <a:solidFill>
                  <a:schemeClr val="tx1"/>
                </a:solidFill>
                <a:latin typeface="Arial" charset="0"/>
                <a:ea typeface="Arial" charset="0"/>
                <a:cs typeface="Arial" charset="0"/>
              </a:defRPr>
            </a:lvl7pPr>
            <a:lvl8pPr marL="3267075" defTabSz="947738" fontAlgn="base">
              <a:spcBef>
                <a:spcPct val="0"/>
              </a:spcBef>
              <a:spcAft>
                <a:spcPct val="0"/>
              </a:spcAft>
              <a:defRPr>
                <a:solidFill>
                  <a:schemeClr val="tx1"/>
                </a:solidFill>
                <a:latin typeface="Arial" charset="0"/>
                <a:ea typeface="Arial" charset="0"/>
                <a:cs typeface="Arial" charset="0"/>
              </a:defRPr>
            </a:lvl8pPr>
            <a:lvl9pPr marL="3724275" defTabSz="947738" fontAlgn="base">
              <a:spcBef>
                <a:spcPct val="0"/>
              </a:spcBef>
              <a:spcAft>
                <a:spcPct val="0"/>
              </a:spcAft>
              <a:defRPr>
                <a:solidFill>
                  <a:schemeClr val="tx1"/>
                </a:solidFill>
                <a:latin typeface="Arial" charset="0"/>
                <a:ea typeface="Arial" charset="0"/>
                <a:cs typeface="Arial" charset="0"/>
              </a:defRPr>
            </a:lvl9pPr>
          </a:lstStyle>
          <a:p>
            <a:pPr rtl="1">
              <a:defRPr/>
            </a:pPr>
            <a:r>
              <a:rPr lang="en-US" altLang="x-none" sz="3300" b="1"/>
              <a:t>MCI</a:t>
            </a:r>
          </a:p>
        </p:txBody>
      </p:sp>
      <p:sp>
        <p:nvSpPr>
          <p:cNvPr id="146973" name="Rectangle 541"/>
          <p:cNvSpPr>
            <a:spLocks noChangeArrowheads="1"/>
          </p:cNvSpPr>
          <p:nvPr/>
        </p:nvSpPr>
        <p:spPr bwMode="auto">
          <a:xfrm>
            <a:off x="6532563" y="3148013"/>
            <a:ext cx="1409700" cy="608012"/>
          </a:xfrm>
          <a:prstGeom prst="rect">
            <a:avLst/>
          </a:prstGeom>
          <a:noFill/>
          <a:ln w="12700">
            <a:solidFill>
              <a:schemeClr val="tx1"/>
            </a:solidFill>
            <a:miter lim="800000"/>
            <a:headEnd/>
            <a:tailEnd/>
          </a:ln>
          <a:effectLst>
            <a:prstShdw prst="shdw17" dist="17961" dir="2700000">
              <a:srgbClr val="000000">
                <a:alpha val="74997"/>
              </a:srgbClr>
            </a:prstShdw>
          </a:effectLst>
          <a:extLst>
            <a:ext uri="{909E8E84-426E-40DD-AFC4-6F175D3DCCD1}">
              <a14:hiddenFill xmlns:a14="http://schemas.microsoft.com/office/drawing/2010/main">
                <a:solidFill>
                  <a:srgbClr val="063DE8"/>
                </a:solidFill>
              </a14:hiddenFill>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473075" defTabSz="947738">
              <a:defRPr>
                <a:solidFill>
                  <a:schemeClr val="tx1"/>
                </a:solidFill>
                <a:latin typeface="Arial" charset="0"/>
                <a:ea typeface="Arial" charset="0"/>
                <a:cs typeface="Arial" charset="0"/>
              </a:defRPr>
            </a:lvl2pPr>
            <a:lvl3pPr marL="947738" defTabSz="947738">
              <a:defRPr>
                <a:solidFill>
                  <a:schemeClr val="tx1"/>
                </a:solidFill>
                <a:latin typeface="Arial" charset="0"/>
                <a:ea typeface="Arial" charset="0"/>
                <a:cs typeface="Arial" charset="0"/>
              </a:defRPr>
            </a:lvl3pPr>
            <a:lvl4pPr marL="1420813" defTabSz="947738">
              <a:defRPr>
                <a:solidFill>
                  <a:schemeClr val="tx1"/>
                </a:solidFill>
                <a:latin typeface="Arial" charset="0"/>
                <a:ea typeface="Arial" charset="0"/>
                <a:cs typeface="Arial" charset="0"/>
              </a:defRPr>
            </a:lvl4pPr>
            <a:lvl5pPr marL="1895475" defTabSz="947738">
              <a:defRPr>
                <a:solidFill>
                  <a:schemeClr val="tx1"/>
                </a:solidFill>
                <a:latin typeface="Arial" charset="0"/>
                <a:ea typeface="Arial" charset="0"/>
                <a:cs typeface="Arial" charset="0"/>
              </a:defRPr>
            </a:lvl5pPr>
            <a:lvl6pPr marL="2352675" defTabSz="947738" fontAlgn="base">
              <a:spcBef>
                <a:spcPct val="0"/>
              </a:spcBef>
              <a:spcAft>
                <a:spcPct val="0"/>
              </a:spcAft>
              <a:defRPr>
                <a:solidFill>
                  <a:schemeClr val="tx1"/>
                </a:solidFill>
                <a:latin typeface="Arial" charset="0"/>
                <a:ea typeface="Arial" charset="0"/>
                <a:cs typeface="Arial" charset="0"/>
              </a:defRPr>
            </a:lvl6pPr>
            <a:lvl7pPr marL="2809875" defTabSz="947738" fontAlgn="base">
              <a:spcBef>
                <a:spcPct val="0"/>
              </a:spcBef>
              <a:spcAft>
                <a:spcPct val="0"/>
              </a:spcAft>
              <a:defRPr>
                <a:solidFill>
                  <a:schemeClr val="tx1"/>
                </a:solidFill>
                <a:latin typeface="Arial" charset="0"/>
                <a:ea typeface="Arial" charset="0"/>
                <a:cs typeface="Arial" charset="0"/>
              </a:defRPr>
            </a:lvl7pPr>
            <a:lvl8pPr marL="3267075" defTabSz="947738" fontAlgn="base">
              <a:spcBef>
                <a:spcPct val="0"/>
              </a:spcBef>
              <a:spcAft>
                <a:spcPct val="0"/>
              </a:spcAft>
              <a:defRPr>
                <a:solidFill>
                  <a:schemeClr val="tx1"/>
                </a:solidFill>
                <a:latin typeface="Arial" charset="0"/>
                <a:ea typeface="Arial" charset="0"/>
                <a:cs typeface="Arial" charset="0"/>
              </a:defRPr>
            </a:lvl8pPr>
            <a:lvl9pPr marL="3724275" defTabSz="947738" fontAlgn="base">
              <a:spcBef>
                <a:spcPct val="0"/>
              </a:spcBef>
              <a:spcAft>
                <a:spcPct val="0"/>
              </a:spcAft>
              <a:defRPr>
                <a:solidFill>
                  <a:schemeClr val="tx1"/>
                </a:solidFill>
                <a:latin typeface="Arial" charset="0"/>
                <a:ea typeface="Arial" charset="0"/>
                <a:cs typeface="Arial" charset="0"/>
              </a:defRPr>
            </a:lvl9pPr>
          </a:lstStyle>
          <a:p>
            <a:pPr rtl="1">
              <a:defRPr/>
            </a:pPr>
            <a:r>
              <a:rPr lang="en-US" altLang="x-none" sz="3300" b="1"/>
              <a:t>Sprint</a:t>
            </a:r>
          </a:p>
        </p:txBody>
      </p:sp>
      <p:sp>
        <p:nvSpPr>
          <p:cNvPr id="146974" name="Line 542"/>
          <p:cNvSpPr>
            <a:spLocks noChangeShapeType="1"/>
          </p:cNvSpPr>
          <p:nvPr/>
        </p:nvSpPr>
        <p:spPr bwMode="auto">
          <a:xfrm>
            <a:off x="1935163" y="4073525"/>
            <a:ext cx="1085850" cy="414338"/>
          </a:xfrm>
          <a:prstGeom prst="line">
            <a:avLst/>
          </a:prstGeom>
          <a:noFill/>
          <a:ln w="38100" cmpd="dbl">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75" name="Line 543"/>
          <p:cNvSpPr>
            <a:spLocks noChangeShapeType="1"/>
          </p:cNvSpPr>
          <p:nvPr/>
        </p:nvSpPr>
        <p:spPr bwMode="auto">
          <a:xfrm>
            <a:off x="4343400" y="3954463"/>
            <a:ext cx="0" cy="434975"/>
          </a:xfrm>
          <a:prstGeom prst="line">
            <a:avLst/>
          </a:prstGeom>
          <a:noFill/>
          <a:ln w="38100" cmpd="dbl">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76" name="Line 544"/>
          <p:cNvSpPr>
            <a:spLocks noChangeShapeType="1"/>
          </p:cNvSpPr>
          <p:nvPr/>
        </p:nvSpPr>
        <p:spPr bwMode="auto">
          <a:xfrm flipH="1">
            <a:off x="5448300" y="3994150"/>
            <a:ext cx="1795463" cy="454025"/>
          </a:xfrm>
          <a:prstGeom prst="line">
            <a:avLst/>
          </a:prstGeom>
          <a:noFill/>
          <a:ln w="38100" cmpd="dbl">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6977" name="Rectangle 545"/>
          <p:cNvSpPr>
            <a:spLocks noChangeArrowheads="1"/>
          </p:cNvSpPr>
          <p:nvPr/>
        </p:nvSpPr>
        <p:spPr bwMode="auto">
          <a:xfrm>
            <a:off x="4465638" y="3919538"/>
            <a:ext cx="901700"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742950" indent="-285750" defTabSz="947738">
              <a:defRPr>
                <a:solidFill>
                  <a:schemeClr val="tx1"/>
                </a:solidFill>
                <a:latin typeface="Arial" charset="0"/>
                <a:ea typeface="Arial" charset="0"/>
                <a:cs typeface="Arial" charset="0"/>
              </a:defRPr>
            </a:lvl2pPr>
            <a:lvl3pPr marL="1143000" indent="-228600" defTabSz="947738">
              <a:defRPr>
                <a:solidFill>
                  <a:schemeClr val="tx1"/>
                </a:solidFill>
                <a:latin typeface="Arial" charset="0"/>
                <a:ea typeface="Arial" charset="0"/>
                <a:cs typeface="Arial" charset="0"/>
              </a:defRPr>
            </a:lvl3pPr>
            <a:lvl4pPr marL="1600200" indent="-228600" defTabSz="947738">
              <a:defRPr>
                <a:solidFill>
                  <a:schemeClr val="tx1"/>
                </a:solidFill>
                <a:latin typeface="Arial" charset="0"/>
                <a:ea typeface="Arial" charset="0"/>
                <a:cs typeface="Arial" charset="0"/>
              </a:defRPr>
            </a:lvl4pPr>
            <a:lvl5pPr marL="2057400" indent="-228600" defTabSz="947738">
              <a:defRPr>
                <a:solidFill>
                  <a:schemeClr val="tx1"/>
                </a:solidFill>
                <a:latin typeface="Arial" charset="0"/>
                <a:ea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ea typeface="Arial" charset="0"/>
                <a:cs typeface="Arial" charset="0"/>
              </a:defRPr>
            </a:lvl9pPr>
          </a:lstStyle>
          <a:p>
            <a:pPr rtl="1"/>
            <a:r>
              <a:rPr lang="en-US" altLang="x-none" sz="2500" b="1">
                <a:effectLst>
                  <a:outerShdw blurRad="38100" dist="38100" dir="2700000" algn="tl">
                    <a:srgbClr val="C0C0C0"/>
                  </a:outerShdw>
                </a:effectLst>
                <a:latin typeface="Times New Roman" charset="0"/>
              </a:rPr>
              <a:t>$0.20</a:t>
            </a:r>
            <a:endParaRPr lang="he-IL" altLang="x-none" sz="2500" b="1">
              <a:effectLst>
                <a:outerShdw blurRad="38100" dist="38100" dir="2700000" algn="tl">
                  <a:srgbClr val="C0C0C0"/>
                </a:outerShdw>
              </a:effectLst>
              <a:latin typeface="Times New Roman" charset="0"/>
            </a:endParaRPr>
          </a:p>
        </p:txBody>
      </p:sp>
      <p:sp>
        <p:nvSpPr>
          <p:cNvPr id="146978" name="Rectangle 546"/>
          <p:cNvSpPr>
            <a:spLocks noChangeArrowheads="1"/>
          </p:cNvSpPr>
          <p:nvPr/>
        </p:nvSpPr>
        <p:spPr bwMode="auto">
          <a:xfrm>
            <a:off x="1684338" y="4256088"/>
            <a:ext cx="901700"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742950" indent="-285750" defTabSz="947738">
              <a:defRPr>
                <a:solidFill>
                  <a:schemeClr val="tx1"/>
                </a:solidFill>
                <a:latin typeface="Arial" charset="0"/>
                <a:ea typeface="Arial" charset="0"/>
                <a:cs typeface="Arial" charset="0"/>
              </a:defRPr>
            </a:lvl2pPr>
            <a:lvl3pPr marL="1143000" indent="-228600" defTabSz="947738">
              <a:defRPr>
                <a:solidFill>
                  <a:schemeClr val="tx1"/>
                </a:solidFill>
                <a:latin typeface="Arial" charset="0"/>
                <a:ea typeface="Arial" charset="0"/>
                <a:cs typeface="Arial" charset="0"/>
              </a:defRPr>
            </a:lvl3pPr>
            <a:lvl4pPr marL="1600200" indent="-228600" defTabSz="947738">
              <a:defRPr>
                <a:solidFill>
                  <a:schemeClr val="tx1"/>
                </a:solidFill>
                <a:latin typeface="Arial" charset="0"/>
                <a:ea typeface="Arial" charset="0"/>
                <a:cs typeface="Arial" charset="0"/>
              </a:defRPr>
            </a:lvl4pPr>
            <a:lvl5pPr marL="2057400" indent="-228600" defTabSz="947738">
              <a:defRPr>
                <a:solidFill>
                  <a:schemeClr val="tx1"/>
                </a:solidFill>
                <a:latin typeface="Arial" charset="0"/>
                <a:ea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ea typeface="Arial" charset="0"/>
                <a:cs typeface="Arial" charset="0"/>
              </a:defRPr>
            </a:lvl9pPr>
          </a:lstStyle>
          <a:p>
            <a:pPr rtl="1"/>
            <a:r>
              <a:rPr lang="en-US" altLang="x-none" sz="2500" b="1">
                <a:effectLst>
                  <a:outerShdw blurRad="38100" dist="38100" dir="2700000" algn="tl">
                    <a:srgbClr val="C0C0C0"/>
                  </a:outerShdw>
                </a:effectLst>
                <a:latin typeface="Times New Roman" charset="0"/>
              </a:rPr>
              <a:t>$0.18</a:t>
            </a:r>
            <a:endParaRPr lang="he-IL" altLang="x-none" sz="2500" b="1">
              <a:effectLst>
                <a:outerShdw blurRad="38100" dist="38100" dir="2700000" algn="tl">
                  <a:srgbClr val="C0C0C0"/>
                </a:outerShdw>
              </a:effectLst>
              <a:latin typeface="Times New Roman" charset="0"/>
            </a:endParaRPr>
          </a:p>
        </p:txBody>
      </p:sp>
      <p:sp>
        <p:nvSpPr>
          <p:cNvPr id="146979" name="Rectangle 547"/>
          <p:cNvSpPr>
            <a:spLocks noChangeArrowheads="1"/>
          </p:cNvSpPr>
          <p:nvPr/>
        </p:nvSpPr>
        <p:spPr bwMode="auto">
          <a:xfrm>
            <a:off x="6361113" y="4176713"/>
            <a:ext cx="901700"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755" tIns="46055" rIns="93755" bIns="46055">
            <a:spAutoFit/>
          </a:bodyPr>
          <a:lstStyle>
            <a:lvl1pPr defTabSz="947738">
              <a:defRPr>
                <a:solidFill>
                  <a:schemeClr val="tx1"/>
                </a:solidFill>
                <a:latin typeface="Arial" charset="0"/>
                <a:ea typeface="Arial" charset="0"/>
                <a:cs typeface="Arial" charset="0"/>
              </a:defRPr>
            </a:lvl1pPr>
            <a:lvl2pPr marL="742950" indent="-285750" defTabSz="947738">
              <a:defRPr>
                <a:solidFill>
                  <a:schemeClr val="tx1"/>
                </a:solidFill>
                <a:latin typeface="Arial" charset="0"/>
                <a:ea typeface="Arial" charset="0"/>
                <a:cs typeface="Arial" charset="0"/>
              </a:defRPr>
            </a:lvl2pPr>
            <a:lvl3pPr marL="1143000" indent="-228600" defTabSz="947738">
              <a:defRPr>
                <a:solidFill>
                  <a:schemeClr val="tx1"/>
                </a:solidFill>
                <a:latin typeface="Arial" charset="0"/>
                <a:ea typeface="Arial" charset="0"/>
                <a:cs typeface="Arial" charset="0"/>
              </a:defRPr>
            </a:lvl3pPr>
            <a:lvl4pPr marL="1600200" indent="-228600" defTabSz="947738">
              <a:defRPr>
                <a:solidFill>
                  <a:schemeClr val="tx1"/>
                </a:solidFill>
                <a:latin typeface="Arial" charset="0"/>
                <a:ea typeface="Arial" charset="0"/>
                <a:cs typeface="Arial" charset="0"/>
              </a:defRPr>
            </a:lvl4pPr>
            <a:lvl5pPr marL="2057400" indent="-228600" defTabSz="947738">
              <a:defRPr>
                <a:solidFill>
                  <a:schemeClr val="tx1"/>
                </a:solidFill>
                <a:latin typeface="Arial" charset="0"/>
                <a:ea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ea typeface="Arial" charset="0"/>
                <a:cs typeface="Arial" charset="0"/>
              </a:defRPr>
            </a:lvl9pPr>
          </a:lstStyle>
          <a:p>
            <a:pPr rtl="1"/>
            <a:r>
              <a:rPr lang="en-US" altLang="x-none" sz="2500" b="1">
                <a:effectLst>
                  <a:outerShdw blurRad="38100" dist="38100" dir="2700000" algn="tl">
                    <a:srgbClr val="C0C0C0"/>
                  </a:outerShdw>
                </a:effectLst>
                <a:latin typeface="Times New Roman" charset="0"/>
              </a:rPr>
              <a:t>$0.23</a:t>
            </a:r>
            <a:endParaRPr lang="he-IL" altLang="x-none" sz="2500" b="1">
              <a:effectLst>
                <a:outerShdw blurRad="38100" dist="38100" dir="2700000" algn="tl">
                  <a:srgbClr val="C0C0C0"/>
                </a:outerShdw>
              </a:effectLst>
              <a:latin typeface="Times New Roman" charset="0"/>
            </a:endParaRPr>
          </a:p>
        </p:txBody>
      </p:sp>
      <p:sp>
        <p:nvSpPr>
          <p:cNvPr id="276" name="Slide Number Placeholder 3">
            <a:extLst>
              <a:ext uri="{FF2B5EF4-FFF2-40B4-BE49-F238E27FC236}">
                <a16:creationId xmlns:a16="http://schemas.microsoft.com/office/drawing/2014/main" id="{CFB1D935-84ED-4341-A5EC-11C3BD32C527}"/>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30</a:t>
            </a:fld>
            <a:endParaRPr lang="de-DE"/>
          </a:p>
        </p:txBody>
      </p:sp>
    </p:spTree>
    <p:extLst>
      <p:ext uri="{BB962C8B-B14F-4D97-AF65-F5344CB8AC3E}">
        <p14:creationId xmlns:p14="http://schemas.microsoft.com/office/powerpoint/2010/main" val="5763100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04813" y="147360"/>
            <a:ext cx="8077200" cy="714024"/>
          </a:xfrm>
          <a:extLst>
            <a:ext uri="{91240B29-F687-4F45-9708-019B960494DF}">
              <a14:hiddenLine xmlns:a14="http://schemas.microsoft.com/office/drawing/2010/main" w="12700">
                <a:solidFill>
                  <a:schemeClr val="tx1"/>
                </a:solidFill>
                <a:miter lim="800000"/>
                <a:headEnd/>
                <a:tailEnd/>
              </a14:hiddenLine>
            </a:ext>
          </a:extLst>
        </p:spPr>
        <p:txBody>
          <a:bodyPr lIns="82240" tIns="41121" rIns="82240" bIns="41121" anchor="ctr"/>
          <a:lstStyle/>
          <a:p>
            <a:pPr defTabSz="785813" eaLnBrk="1" hangingPunct="1">
              <a:defRPr/>
            </a:pPr>
            <a:r>
              <a:rPr lang="en-US" altLang="x-none" dirty="0"/>
              <a:t>Attributes of the </a:t>
            </a:r>
            <a:r>
              <a:rPr lang="en-US" altLang="x-none" dirty="0" err="1"/>
              <a:t>Vickrey</a:t>
            </a:r>
            <a:r>
              <a:rPr lang="en-US" altLang="x-none" dirty="0"/>
              <a:t> Mechanism</a:t>
            </a:r>
          </a:p>
        </p:txBody>
      </p:sp>
      <p:sp>
        <p:nvSpPr>
          <p:cNvPr id="147459" name="Rectangle 3"/>
          <p:cNvSpPr>
            <a:spLocks noGrp="1" noChangeArrowheads="1"/>
          </p:cNvSpPr>
          <p:nvPr>
            <p:ph type="body" idx="1"/>
          </p:nvPr>
        </p:nvSpPr>
        <p:spPr>
          <a:xfrm>
            <a:off x="533400" y="1295400"/>
            <a:ext cx="3640138" cy="3008313"/>
          </a:xfrm>
          <a:extLst>
            <a:ext uri="{91240B29-F687-4F45-9708-019B960494DF}">
              <a14:hiddenLine xmlns:a14="http://schemas.microsoft.com/office/drawing/2010/main" w="12700">
                <a:solidFill>
                  <a:schemeClr val="tx1"/>
                </a:solidFill>
                <a:miter lim="800000"/>
                <a:headEnd/>
                <a:tailEnd/>
              </a14:hiddenLine>
            </a:ext>
          </a:extLst>
        </p:spPr>
        <p:txBody>
          <a:bodyPr lIns="82240" tIns="41121" rIns="82240" bIns="41121"/>
          <a:lstStyle/>
          <a:p>
            <a:pPr defTabSz="785813" eaLnBrk="1" hangingPunct="1">
              <a:buFont typeface="Wingdings" charset="2"/>
              <a:buChar char="ü"/>
              <a:defRPr/>
            </a:pPr>
            <a:r>
              <a:rPr lang="en-US" altLang="x-none" i="1" dirty="0"/>
              <a:t>Distributed</a:t>
            </a:r>
          </a:p>
          <a:p>
            <a:pPr defTabSz="785813" eaLnBrk="1" hangingPunct="1">
              <a:buFont typeface="Wingdings" charset="2"/>
              <a:buChar char="ü"/>
              <a:defRPr/>
            </a:pPr>
            <a:r>
              <a:rPr lang="en-US" altLang="x-none" i="1" dirty="0"/>
              <a:t>Symmetric</a:t>
            </a:r>
          </a:p>
          <a:p>
            <a:pPr defTabSz="785813" eaLnBrk="1" hangingPunct="1">
              <a:buFont typeface="Wingdings" charset="2"/>
              <a:buChar char="ü"/>
              <a:defRPr/>
            </a:pPr>
            <a:r>
              <a:rPr lang="en-US" altLang="x-none" i="1" dirty="0"/>
              <a:t>Stable</a:t>
            </a:r>
          </a:p>
          <a:p>
            <a:pPr defTabSz="785813" eaLnBrk="1" hangingPunct="1">
              <a:buFont typeface="Wingdings" charset="2"/>
              <a:buChar char="ü"/>
              <a:defRPr/>
            </a:pPr>
            <a:r>
              <a:rPr lang="en-US" altLang="x-none" i="1" dirty="0"/>
              <a:t>Efficient</a:t>
            </a:r>
          </a:p>
        </p:txBody>
      </p:sp>
      <p:grpSp>
        <p:nvGrpSpPr>
          <p:cNvPr id="27652" name="Group 4"/>
          <p:cNvGrpSpPr>
            <a:grpSpLocks/>
          </p:cNvGrpSpPr>
          <p:nvPr/>
        </p:nvGrpSpPr>
        <p:grpSpPr bwMode="auto">
          <a:xfrm>
            <a:off x="4795838" y="5224463"/>
            <a:ext cx="1276350" cy="847725"/>
            <a:chOff x="2916" y="3469"/>
            <a:chExt cx="776" cy="516"/>
          </a:xfrm>
        </p:grpSpPr>
        <p:grpSp>
          <p:nvGrpSpPr>
            <p:cNvPr id="27670" name="Group 5"/>
            <p:cNvGrpSpPr>
              <a:grpSpLocks/>
            </p:cNvGrpSpPr>
            <p:nvPr/>
          </p:nvGrpSpPr>
          <p:grpSpPr bwMode="auto">
            <a:xfrm>
              <a:off x="3633" y="3891"/>
              <a:ext cx="56" cy="94"/>
              <a:chOff x="3633" y="3891"/>
              <a:chExt cx="56" cy="94"/>
            </a:xfrm>
          </p:grpSpPr>
          <p:grpSp>
            <p:nvGrpSpPr>
              <p:cNvPr id="27914" name="Group 6"/>
              <p:cNvGrpSpPr>
                <a:grpSpLocks/>
              </p:cNvGrpSpPr>
              <p:nvPr/>
            </p:nvGrpSpPr>
            <p:grpSpPr bwMode="auto">
              <a:xfrm>
                <a:off x="3633" y="3959"/>
                <a:ext cx="45" cy="26"/>
                <a:chOff x="3633" y="3959"/>
                <a:chExt cx="45" cy="26"/>
              </a:xfrm>
            </p:grpSpPr>
            <p:sp>
              <p:nvSpPr>
                <p:cNvPr id="147463" name="Freeform 7"/>
                <p:cNvSpPr>
                  <a:spLocks/>
                </p:cNvSpPr>
                <p:nvPr/>
              </p:nvSpPr>
              <p:spPr bwMode="auto">
                <a:xfrm>
                  <a:off x="3650" y="3968"/>
                  <a:ext cx="28" cy="16"/>
                </a:xfrm>
                <a:custGeom>
                  <a:avLst/>
                  <a:gdLst>
                    <a:gd name="T0" fmla="*/ 5 w 28"/>
                    <a:gd name="T1" fmla="*/ 2 h 16"/>
                    <a:gd name="T2" fmla="*/ 4 w 28"/>
                    <a:gd name="T3" fmla="*/ 2 h 16"/>
                    <a:gd name="T4" fmla="*/ 3 w 28"/>
                    <a:gd name="T5" fmla="*/ 2 h 16"/>
                    <a:gd name="T6" fmla="*/ 1 w 28"/>
                    <a:gd name="T7" fmla="*/ 4 h 16"/>
                    <a:gd name="T8" fmla="*/ 0 w 28"/>
                    <a:gd name="T9" fmla="*/ 6 h 16"/>
                    <a:gd name="T10" fmla="*/ 0 w 28"/>
                    <a:gd name="T11" fmla="*/ 8 h 16"/>
                    <a:gd name="T12" fmla="*/ 0 w 28"/>
                    <a:gd name="T13" fmla="*/ 9 h 16"/>
                    <a:gd name="T14" fmla="*/ 1 w 28"/>
                    <a:gd name="T15" fmla="*/ 11 h 16"/>
                    <a:gd name="T16" fmla="*/ 7 w 28"/>
                    <a:gd name="T17" fmla="*/ 14 h 16"/>
                    <a:gd name="T18" fmla="*/ 9 w 28"/>
                    <a:gd name="T19" fmla="*/ 15 h 16"/>
                    <a:gd name="T20" fmla="*/ 12 w 28"/>
                    <a:gd name="T21" fmla="*/ 15 h 16"/>
                    <a:gd name="T22" fmla="*/ 14 w 28"/>
                    <a:gd name="T23" fmla="*/ 15 h 16"/>
                    <a:gd name="T24" fmla="*/ 17 w 28"/>
                    <a:gd name="T25" fmla="*/ 15 h 16"/>
                    <a:gd name="T26" fmla="*/ 20 w 28"/>
                    <a:gd name="T27" fmla="*/ 14 h 16"/>
                    <a:gd name="T28" fmla="*/ 23 w 28"/>
                    <a:gd name="T29" fmla="*/ 13 h 16"/>
                    <a:gd name="T30" fmla="*/ 24 w 28"/>
                    <a:gd name="T31" fmla="*/ 12 h 16"/>
                    <a:gd name="T32" fmla="*/ 25 w 28"/>
                    <a:gd name="T33" fmla="*/ 11 h 16"/>
                    <a:gd name="T34" fmla="*/ 26 w 28"/>
                    <a:gd name="T35" fmla="*/ 9 h 16"/>
                    <a:gd name="T36" fmla="*/ 27 w 28"/>
                    <a:gd name="T37" fmla="*/ 8 h 16"/>
                    <a:gd name="T38" fmla="*/ 27 w 28"/>
                    <a:gd name="T39" fmla="*/ 4 h 16"/>
                    <a:gd name="T40" fmla="*/ 26 w 28"/>
                    <a:gd name="T41" fmla="*/ 0 h 16"/>
                    <a:gd name="T42" fmla="*/ 20 w 28"/>
                    <a:gd name="T43" fmla="*/ 1 h 16"/>
                    <a:gd name="T44" fmla="*/ 20 w 28"/>
                    <a:gd name="T45" fmla="*/ 5 h 16"/>
                    <a:gd name="T46" fmla="*/ 20 w 28"/>
                    <a:gd name="T47" fmla="*/ 8 h 16"/>
                    <a:gd name="T48" fmla="*/ 18 w 28"/>
                    <a:gd name="T49" fmla="*/ 9 h 16"/>
                    <a:gd name="T50" fmla="*/ 16 w 28"/>
                    <a:gd name="T51" fmla="*/ 10 h 16"/>
                    <a:gd name="T52" fmla="*/ 14 w 28"/>
                    <a:gd name="T53" fmla="*/ 10 h 16"/>
                    <a:gd name="T54" fmla="*/ 11 w 28"/>
                    <a:gd name="T55" fmla="*/ 10 h 16"/>
                    <a:gd name="T56" fmla="*/ 10 w 28"/>
                    <a:gd name="T57" fmla="*/ 8 h 16"/>
                    <a:gd name="T58" fmla="*/ 9 w 28"/>
                    <a:gd name="T59" fmla="*/ 3 h 16"/>
                    <a:gd name="T60" fmla="*/ 5 w 28"/>
                    <a:gd name="T6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6">
                      <a:moveTo>
                        <a:pt x="5" y="2"/>
                      </a:moveTo>
                      <a:lnTo>
                        <a:pt x="4" y="2"/>
                      </a:lnTo>
                      <a:lnTo>
                        <a:pt x="3" y="2"/>
                      </a:lnTo>
                      <a:lnTo>
                        <a:pt x="1" y="4"/>
                      </a:lnTo>
                      <a:lnTo>
                        <a:pt x="0" y="6"/>
                      </a:lnTo>
                      <a:lnTo>
                        <a:pt x="0" y="8"/>
                      </a:lnTo>
                      <a:lnTo>
                        <a:pt x="0" y="9"/>
                      </a:lnTo>
                      <a:lnTo>
                        <a:pt x="1" y="11"/>
                      </a:lnTo>
                      <a:lnTo>
                        <a:pt x="7" y="14"/>
                      </a:lnTo>
                      <a:lnTo>
                        <a:pt x="9" y="15"/>
                      </a:lnTo>
                      <a:lnTo>
                        <a:pt x="12" y="15"/>
                      </a:lnTo>
                      <a:lnTo>
                        <a:pt x="14" y="15"/>
                      </a:lnTo>
                      <a:lnTo>
                        <a:pt x="17" y="15"/>
                      </a:lnTo>
                      <a:lnTo>
                        <a:pt x="20" y="14"/>
                      </a:lnTo>
                      <a:lnTo>
                        <a:pt x="23" y="13"/>
                      </a:lnTo>
                      <a:lnTo>
                        <a:pt x="24" y="12"/>
                      </a:lnTo>
                      <a:lnTo>
                        <a:pt x="25" y="11"/>
                      </a:lnTo>
                      <a:lnTo>
                        <a:pt x="26" y="9"/>
                      </a:lnTo>
                      <a:lnTo>
                        <a:pt x="27" y="8"/>
                      </a:lnTo>
                      <a:lnTo>
                        <a:pt x="27" y="4"/>
                      </a:lnTo>
                      <a:lnTo>
                        <a:pt x="26" y="0"/>
                      </a:lnTo>
                      <a:lnTo>
                        <a:pt x="20" y="1"/>
                      </a:lnTo>
                      <a:lnTo>
                        <a:pt x="20" y="5"/>
                      </a:lnTo>
                      <a:lnTo>
                        <a:pt x="20" y="8"/>
                      </a:lnTo>
                      <a:lnTo>
                        <a:pt x="18" y="9"/>
                      </a:lnTo>
                      <a:lnTo>
                        <a:pt x="16" y="10"/>
                      </a:lnTo>
                      <a:lnTo>
                        <a:pt x="14" y="10"/>
                      </a:lnTo>
                      <a:lnTo>
                        <a:pt x="11" y="10"/>
                      </a:lnTo>
                      <a:lnTo>
                        <a:pt x="10" y="8"/>
                      </a:lnTo>
                      <a:lnTo>
                        <a:pt x="9" y="3"/>
                      </a:lnTo>
                      <a:lnTo>
                        <a:pt x="5" y="2"/>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464" name="Freeform 8"/>
                <p:cNvSpPr>
                  <a:spLocks/>
                </p:cNvSpPr>
                <p:nvPr/>
              </p:nvSpPr>
              <p:spPr bwMode="auto">
                <a:xfrm>
                  <a:off x="3633" y="3959"/>
                  <a:ext cx="30" cy="26"/>
                </a:xfrm>
                <a:custGeom>
                  <a:avLst/>
                  <a:gdLst>
                    <a:gd name="T0" fmla="*/ 15 w 30"/>
                    <a:gd name="T1" fmla="*/ 0 h 26"/>
                    <a:gd name="T2" fmla="*/ 6 w 30"/>
                    <a:gd name="T3" fmla="*/ 2 h 26"/>
                    <a:gd name="T4" fmla="*/ 2 w 30"/>
                    <a:gd name="T5" fmla="*/ 5 h 26"/>
                    <a:gd name="T6" fmla="*/ 0 w 30"/>
                    <a:gd name="T7" fmla="*/ 7 h 26"/>
                    <a:gd name="T8" fmla="*/ 0 w 30"/>
                    <a:gd name="T9" fmla="*/ 11 h 26"/>
                    <a:gd name="T10" fmla="*/ 0 w 30"/>
                    <a:gd name="T11" fmla="*/ 15 h 26"/>
                    <a:gd name="T12" fmla="*/ 1 w 30"/>
                    <a:gd name="T13" fmla="*/ 18 h 26"/>
                    <a:gd name="T14" fmla="*/ 2 w 30"/>
                    <a:gd name="T15" fmla="*/ 20 h 26"/>
                    <a:gd name="T16" fmla="*/ 4 w 30"/>
                    <a:gd name="T17" fmla="*/ 22 h 26"/>
                    <a:gd name="T18" fmla="*/ 8 w 30"/>
                    <a:gd name="T19" fmla="*/ 24 h 26"/>
                    <a:gd name="T20" fmla="*/ 12 w 30"/>
                    <a:gd name="T21" fmla="*/ 25 h 26"/>
                    <a:gd name="T22" fmla="*/ 16 w 30"/>
                    <a:gd name="T23" fmla="*/ 25 h 26"/>
                    <a:gd name="T24" fmla="*/ 22 w 30"/>
                    <a:gd name="T25" fmla="*/ 24 h 26"/>
                    <a:gd name="T26" fmla="*/ 25 w 30"/>
                    <a:gd name="T27" fmla="*/ 21 h 26"/>
                    <a:gd name="T28" fmla="*/ 29 w 30"/>
                    <a:gd name="T29" fmla="*/ 18 h 26"/>
                    <a:gd name="T30" fmla="*/ 23 w 30"/>
                    <a:gd name="T31" fmla="*/ 15 h 26"/>
                    <a:gd name="T32" fmla="*/ 21 w 30"/>
                    <a:gd name="T33" fmla="*/ 18 h 26"/>
                    <a:gd name="T34" fmla="*/ 17 w 30"/>
                    <a:gd name="T35" fmla="*/ 19 h 26"/>
                    <a:gd name="T36" fmla="*/ 12 w 30"/>
                    <a:gd name="T37" fmla="*/ 20 h 26"/>
                    <a:gd name="T38" fmla="*/ 8 w 30"/>
                    <a:gd name="T39" fmla="*/ 18 h 26"/>
                    <a:gd name="T40" fmla="*/ 7 w 30"/>
                    <a:gd name="T41" fmla="*/ 18 h 26"/>
                    <a:gd name="T42" fmla="*/ 7 w 30"/>
                    <a:gd name="T43" fmla="*/ 16 h 26"/>
                    <a:gd name="T44" fmla="*/ 7 w 30"/>
                    <a:gd name="T45" fmla="*/ 14 h 26"/>
                    <a:gd name="T46" fmla="*/ 9 w 30"/>
                    <a:gd name="T47" fmla="*/ 13 h 26"/>
                    <a:gd name="T48" fmla="*/ 11 w 30"/>
                    <a:gd name="T49" fmla="*/ 11 h 26"/>
                    <a:gd name="T50" fmla="*/ 15 w 30"/>
                    <a:gd name="T51" fmla="*/ 11 h 26"/>
                    <a:gd name="T52" fmla="*/ 15 w 30"/>
                    <a:gd name="T5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26">
                      <a:moveTo>
                        <a:pt x="15" y="0"/>
                      </a:moveTo>
                      <a:lnTo>
                        <a:pt x="6" y="2"/>
                      </a:lnTo>
                      <a:lnTo>
                        <a:pt x="2" y="5"/>
                      </a:lnTo>
                      <a:lnTo>
                        <a:pt x="0" y="7"/>
                      </a:lnTo>
                      <a:lnTo>
                        <a:pt x="0" y="11"/>
                      </a:lnTo>
                      <a:lnTo>
                        <a:pt x="0" y="15"/>
                      </a:lnTo>
                      <a:lnTo>
                        <a:pt x="1" y="18"/>
                      </a:lnTo>
                      <a:lnTo>
                        <a:pt x="2" y="20"/>
                      </a:lnTo>
                      <a:lnTo>
                        <a:pt x="4" y="22"/>
                      </a:lnTo>
                      <a:lnTo>
                        <a:pt x="8" y="24"/>
                      </a:lnTo>
                      <a:lnTo>
                        <a:pt x="12" y="25"/>
                      </a:lnTo>
                      <a:lnTo>
                        <a:pt x="16" y="25"/>
                      </a:lnTo>
                      <a:lnTo>
                        <a:pt x="22" y="24"/>
                      </a:lnTo>
                      <a:lnTo>
                        <a:pt x="25" y="21"/>
                      </a:lnTo>
                      <a:lnTo>
                        <a:pt x="29" y="18"/>
                      </a:lnTo>
                      <a:lnTo>
                        <a:pt x="23" y="15"/>
                      </a:lnTo>
                      <a:lnTo>
                        <a:pt x="21" y="18"/>
                      </a:lnTo>
                      <a:lnTo>
                        <a:pt x="17" y="19"/>
                      </a:lnTo>
                      <a:lnTo>
                        <a:pt x="12" y="20"/>
                      </a:lnTo>
                      <a:lnTo>
                        <a:pt x="8" y="18"/>
                      </a:lnTo>
                      <a:lnTo>
                        <a:pt x="7" y="18"/>
                      </a:lnTo>
                      <a:lnTo>
                        <a:pt x="7" y="16"/>
                      </a:lnTo>
                      <a:lnTo>
                        <a:pt x="7" y="14"/>
                      </a:lnTo>
                      <a:lnTo>
                        <a:pt x="9" y="13"/>
                      </a:lnTo>
                      <a:lnTo>
                        <a:pt x="11" y="11"/>
                      </a:lnTo>
                      <a:lnTo>
                        <a:pt x="15" y="11"/>
                      </a:lnTo>
                      <a:lnTo>
                        <a:pt x="15" y="0"/>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465" name="Freeform 9"/>
                <p:cNvSpPr>
                  <a:spLocks/>
                </p:cNvSpPr>
                <p:nvPr/>
              </p:nvSpPr>
              <p:spPr bwMode="auto">
                <a:xfrm>
                  <a:off x="3635" y="3970"/>
                  <a:ext cx="29" cy="15"/>
                </a:xfrm>
                <a:custGeom>
                  <a:avLst/>
                  <a:gdLst>
                    <a:gd name="T0" fmla="*/ 0 w 29"/>
                    <a:gd name="T1" fmla="*/ 9 h 15"/>
                    <a:gd name="T2" fmla="*/ 5 w 29"/>
                    <a:gd name="T3" fmla="*/ 9 h 15"/>
                    <a:gd name="T4" fmla="*/ 12 w 29"/>
                    <a:gd name="T5" fmla="*/ 9 h 15"/>
                    <a:gd name="T6" fmla="*/ 17 w 29"/>
                    <a:gd name="T7" fmla="*/ 8 h 15"/>
                    <a:gd name="T8" fmla="*/ 20 w 29"/>
                    <a:gd name="T9" fmla="*/ 7 h 15"/>
                    <a:gd name="T10" fmla="*/ 21 w 29"/>
                    <a:gd name="T11" fmla="*/ 5 h 15"/>
                    <a:gd name="T12" fmla="*/ 21 w 29"/>
                    <a:gd name="T13" fmla="*/ 3 h 15"/>
                    <a:gd name="T14" fmla="*/ 19 w 29"/>
                    <a:gd name="T15" fmla="*/ 0 h 15"/>
                    <a:gd name="T16" fmla="*/ 17 w 29"/>
                    <a:gd name="T17" fmla="*/ 0 h 15"/>
                    <a:gd name="T18" fmla="*/ 25 w 29"/>
                    <a:gd name="T19" fmla="*/ 2 h 15"/>
                    <a:gd name="T20" fmla="*/ 27 w 29"/>
                    <a:gd name="T21" fmla="*/ 4 h 15"/>
                    <a:gd name="T22" fmla="*/ 28 w 29"/>
                    <a:gd name="T23" fmla="*/ 7 h 15"/>
                    <a:gd name="T24" fmla="*/ 28 w 29"/>
                    <a:gd name="T25" fmla="*/ 9 h 15"/>
                    <a:gd name="T26" fmla="*/ 26 w 29"/>
                    <a:gd name="T27" fmla="*/ 12 h 15"/>
                    <a:gd name="T28" fmla="*/ 23 w 29"/>
                    <a:gd name="T29" fmla="*/ 13 h 15"/>
                    <a:gd name="T30" fmla="*/ 18 w 29"/>
                    <a:gd name="T31" fmla="*/ 14 h 15"/>
                    <a:gd name="T32" fmla="*/ 13 w 29"/>
                    <a:gd name="T33" fmla="*/ 14 h 15"/>
                    <a:gd name="T34" fmla="*/ 8 w 29"/>
                    <a:gd name="T35" fmla="*/ 14 h 15"/>
                    <a:gd name="T36" fmla="*/ 3 w 29"/>
                    <a:gd name="T37" fmla="*/ 12 h 15"/>
                    <a:gd name="T38" fmla="*/ 0 w 29"/>
                    <a:gd name="T3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5">
                      <a:moveTo>
                        <a:pt x="0" y="9"/>
                      </a:moveTo>
                      <a:lnTo>
                        <a:pt x="5" y="9"/>
                      </a:lnTo>
                      <a:lnTo>
                        <a:pt x="12" y="9"/>
                      </a:lnTo>
                      <a:lnTo>
                        <a:pt x="17" y="8"/>
                      </a:lnTo>
                      <a:lnTo>
                        <a:pt x="20" y="7"/>
                      </a:lnTo>
                      <a:lnTo>
                        <a:pt x="21" y="5"/>
                      </a:lnTo>
                      <a:lnTo>
                        <a:pt x="21" y="3"/>
                      </a:lnTo>
                      <a:lnTo>
                        <a:pt x="19" y="0"/>
                      </a:lnTo>
                      <a:lnTo>
                        <a:pt x="17" y="0"/>
                      </a:lnTo>
                      <a:lnTo>
                        <a:pt x="25" y="2"/>
                      </a:lnTo>
                      <a:lnTo>
                        <a:pt x="27" y="4"/>
                      </a:lnTo>
                      <a:lnTo>
                        <a:pt x="28" y="7"/>
                      </a:lnTo>
                      <a:lnTo>
                        <a:pt x="28" y="9"/>
                      </a:lnTo>
                      <a:lnTo>
                        <a:pt x="26" y="12"/>
                      </a:lnTo>
                      <a:lnTo>
                        <a:pt x="23" y="13"/>
                      </a:lnTo>
                      <a:lnTo>
                        <a:pt x="18" y="14"/>
                      </a:lnTo>
                      <a:lnTo>
                        <a:pt x="13" y="14"/>
                      </a:lnTo>
                      <a:lnTo>
                        <a:pt x="8" y="14"/>
                      </a:lnTo>
                      <a:lnTo>
                        <a:pt x="3" y="12"/>
                      </a:lnTo>
                      <a:lnTo>
                        <a:pt x="0" y="9"/>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915" name="Group 10"/>
              <p:cNvGrpSpPr>
                <a:grpSpLocks/>
              </p:cNvGrpSpPr>
              <p:nvPr/>
            </p:nvGrpSpPr>
            <p:grpSpPr bwMode="auto">
              <a:xfrm>
                <a:off x="3667" y="3891"/>
                <a:ext cx="17" cy="28"/>
                <a:chOff x="3667" y="3891"/>
                <a:chExt cx="17" cy="28"/>
              </a:xfrm>
            </p:grpSpPr>
            <p:sp>
              <p:nvSpPr>
                <p:cNvPr id="147467" name="Freeform 11"/>
                <p:cNvSpPr>
                  <a:spLocks/>
                </p:cNvSpPr>
                <p:nvPr/>
              </p:nvSpPr>
              <p:spPr bwMode="auto">
                <a:xfrm>
                  <a:off x="3670" y="3909"/>
                  <a:ext cx="11" cy="10"/>
                </a:xfrm>
                <a:custGeom>
                  <a:avLst/>
                  <a:gdLst>
                    <a:gd name="T0" fmla="*/ 9 w 10"/>
                    <a:gd name="T1" fmla="*/ 9 h 10"/>
                    <a:gd name="T2" fmla="*/ 9 w 10"/>
                    <a:gd name="T3" fmla="*/ 4 h 10"/>
                    <a:gd name="T4" fmla="*/ 7 w 10"/>
                    <a:gd name="T5" fmla="*/ 3 h 10"/>
                    <a:gd name="T6" fmla="*/ 6 w 10"/>
                    <a:gd name="T7" fmla="*/ 3 h 10"/>
                    <a:gd name="T8" fmla="*/ 5 w 10"/>
                    <a:gd name="T9" fmla="*/ 2 h 10"/>
                    <a:gd name="T10" fmla="*/ 3 w 10"/>
                    <a:gd name="T11" fmla="*/ 1 h 10"/>
                    <a:gd name="T12" fmla="*/ 2 w 10"/>
                    <a:gd name="T13" fmla="*/ 0 h 10"/>
                    <a:gd name="T14" fmla="*/ 1 w 10"/>
                    <a:gd name="T15" fmla="*/ 2 h 10"/>
                    <a:gd name="T16" fmla="*/ 0 w 10"/>
                    <a:gd name="T17" fmla="*/ 3 h 10"/>
                    <a:gd name="T18" fmla="*/ 0 w 10"/>
                    <a:gd name="T19" fmla="*/ 4 h 10"/>
                    <a:gd name="T20" fmla="*/ 0 w 10"/>
                    <a:gd name="T21" fmla="*/ 5 h 10"/>
                    <a:gd name="T22" fmla="*/ 1 w 10"/>
                    <a:gd name="T23" fmla="*/ 6 h 10"/>
                    <a:gd name="T24" fmla="*/ 2 w 10"/>
                    <a:gd name="T25" fmla="*/ 7 h 10"/>
                    <a:gd name="T26" fmla="*/ 5 w 10"/>
                    <a:gd name="T27" fmla="*/ 8 h 10"/>
                    <a:gd name="T28" fmla="*/ 6 w 10"/>
                    <a:gd name="T29" fmla="*/ 8 h 10"/>
                    <a:gd name="T30" fmla="*/ 9 w 10"/>
                    <a:gd name="T3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9" y="9"/>
                      </a:moveTo>
                      <a:lnTo>
                        <a:pt x="9" y="4"/>
                      </a:lnTo>
                      <a:lnTo>
                        <a:pt x="7" y="3"/>
                      </a:lnTo>
                      <a:lnTo>
                        <a:pt x="6" y="3"/>
                      </a:lnTo>
                      <a:lnTo>
                        <a:pt x="5" y="2"/>
                      </a:lnTo>
                      <a:lnTo>
                        <a:pt x="3" y="1"/>
                      </a:lnTo>
                      <a:lnTo>
                        <a:pt x="2" y="0"/>
                      </a:lnTo>
                      <a:lnTo>
                        <a:pt x="1" y="2"/>
                      </a:lnTo>
                      <a:lnTo>
                        <a:pt x="0" y="3"/>
                      </a:lnTo>
                      <a:lnTo>
                        <a:pt x="0" y="4"/>
                      </a:lnTo>
                      <a:lnTo>
                        <a:pt x="0" y="5"/>
                      </a:lnTo>
                      <a:lnTo>
                        <a:pt x="1" y="6"/>
                      </a:lnTo>
                      <a:lnTo>
                        <a:pt x="2" y="7"/>
                      </a:lnTo>
                      <a:lnTo>
                        <a:pt x="5" y="8"/>
                      </a:lnTo>
                      <a:lnTo>
                        <a:pt x="6" y="8"/>
                      </a:lnTo>
                      <a:lnTo>
                        <a:pt x="9" y="9"/>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468" name="Freeform 12"/>
                <p:cNvSpPr>
                  <a:spLocks/>
                </p:cNvSpPr>
                <p:nvPr/>
              </p:nvSpPr>
              <p:spPr bwMode="auto">
                <a:xfrm>
                  <a:off x="3667" y="3891"/>
                  <a:ext cx="17" cy="28"/>
                </a:xfrm>
                <a:custGeom>
                  <a:avLst/>
                  <a:gdLst>
                    <a:gd name="T0" fmla="*/ 13 w 17"/>
                    <a:gd name="T1" fmla="*/ 27 h 28"/>
                    <a:gd name="T2" fmla="*/ 10 w 17"/>
                    <a:gd name="T3" fmla="*/ 26 h 28"/>
                    <a:gd name="T4" fmla="*/ 7 w 17"/>
                    <a:gd name="T5" fmla="*/ 25 h 28"/>
                    <a:gd name="T6" fmla="*/ 4 w 17"/>
                    <a:gd name="T7" fmla="*/ 24 h 28"/>
                    <a:gd name="T8" fmla="*/ 2 w 17"/>
                    <a:gd name="T9" fmla="*/ 23 h 28"/>
                    <a:gd name="T10" fmla="*/ 1 w 17"/>
                    <a:gd name="T11" fmla="*/ 21 h 28"/>
                    <a:gd name="T12" fmla="*/ 0 w 17"/>
                    <a:gd name="T13" fmla="*/ 20 h 28"/>
                    <a:gd name="T14" fmla="*/ 0 w 17"/>
                    <a:gd name="T15" fmla="*/ 15 h 28"/>
                    <a:gd name="T16" fmla="*/ 0 w 17"/>
                    <a:gd name="T17" fmla="*/ 11 h 28"/>
                    <a:gd name="T18" fmla="*/ 0 w 17"/>
                    <a:gd name="T19" fmla="*/ 9 h 28"/>
                    <a:gd name="T20" fmla="*/ 1 w 17"/>
                    <a:gd name="T21" fmla="*/ 8 h 28"/>
                    <a:gd name="T22" fmla="*/ 2 w 17"/>
                    <a:gd name="T23" fmla="*/ 7 h 28"/>
                    <a:gd name="T24" fmla="*/ 4 w 17"/>
                    <a:gd name="T25" fmla="*/ 5 h 28"/>
                    <a:gd name="T26" fmla="*/ 6 w 17"/>
                    <a:gd name="T27" fmla="*/ 4 h 28"/>
                    <a:gd name="T28" fmla="*/ 8 w 17"/>
                    <a:gd name="T29" fmla="*/ 3 h 28"/>
                    <a:gd name="T30" fmla="*/ 11 w 17"/>
                    <a:gd name="T31" fmla="*/ 1 h 28"/>
                    <a:gd name="T32" fmla="*/ 14 w 17"/>
                    <a:gd name="T33" fmla="*/ 0 h 28"/>
                    <a:gd name="T34" fmla="*/ 16 w 17"/>
                    <a:gd name="T35" fmla="*/ 0 h 28"/>
                    <a:gd name="T36" fmla="*/ 16 w 17"/>
                    <a:gd name="T37" fmla="*/ 10 h 28"/>
                    <a:gd name="T38" fmla="*/ 13 w 17"/>
                    <a:gd name="T39" fmla="*/ 11 h 28"/>
                    <a:gd name="T40" fmla="*/ 10 w 17"/>
                    <a:gd name="T41" fmla="*/ 12 h 28"/>
                    <a:gd name="T42" fmla="*/ 8 w 17"/>
                    <a:gd name="T43" fmla="*/ 12 h 28"/>
                    <a:gd name="T44" fmla="*/ 7 w 17"/>
                    <a:gd name="T45" fmla="*/ 13 h 28"/>
                    <a:gd name="T46" fmla="*/ 5 w 17"/>
                    <a:gd name="T47" fmla="*/ 15 h 28"/>
                    <a:gd name="T48" fmla="*/ 4 w 17"/>
                    <a:gd name="T49" fmla="*/ 16 h 28"/>
                    <a:gd name="T50" fmla="*/ 3 w 17"/>
                    <a:gd name="T51" fmla="*/ 18 h 28"/>
                    <a:gd name="T52" fmla="*/ 3 w 17"/>
                    <a:gd name="T53" fmla="*/ 20 h 28"/>
                    <a:gd name="T54" fmla="*/ 3 w 17"/>
                    <a:gd name="T55" fmla="*/ 22 h 28"/>
                    <a:gd name="T56" fmla="*/ 4 w 17"/>
                    <a:gd name="T57" fmla="*/ 23 h 28"/>
                    <a:gd name="T58" fmla="*/ 7 w 17"/>
                    <a:gd name="T59" fmla="*/ 25 h 28"/>
                    <a:gd name="T60" fmla="*/ 10 w 17"/>
                    <a:gd name="T61" fmla="*/ 26 h 28"/>
                    <a:gd name="T62" fmla="*/ 13 w 17"/>
                    <a:gd name="T63" fmla="*/ 27 h 28"/>
                    <a:gd name="T64" fmla="*/ 13 w 17"/>
                    <a:gd name="T6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28">
                      <a:moveTo>
                        <a:pt x="13" y="27"/>
                      </a:moveTo>
                      <a:lnTo>
                        <a:pt x="10" y="26"/>
                      </a:lnTo>
                      <a:lnTo>
                        <a:pt x="7" y="25"/>
                      </a:lnTo>
                      <a:lnTo>
                        <a:pt x="4" y="24"/>
                      </a:lnTo>
                      <a:lnTo>
                        <a:pt x="2" y="23"/>
                      </a:lnTo>
                      <a:lnTo>
                        <a:pt x="1" y="21"/>
                      </a:lnTo>
                      <a:lnTo>
                        <a:pt x="0" y="20"/>
                      </a:lnTo>
                      <a:lnTo>
                        <a:pt x="0" y="15"/>
                      </a:lnTo>
                      <a:lnTo>
                        <a:pt x="0" y="11"/>
                      </a:lnTo>
                      <a:lnTo>
                        <a:pt x="0" y="9"/>
                      </a:lnTo>
                      <a:lnTo>
                        <a:pt x="1" y="8"/>
                      </a:lnTo>
                      <a:lnTo>
                        <a:pt x="2" y="7"/>
                      </a:lnTo>
                      <a:lnTo>
                        <a:pt x="4" y="5"/>
                      </a:lnTo>
                      <a:lnTo>
                        <a:pt x="6" y="4"/>
                      </a:lnTo>
                      <a:lnTo>
                        <a:pt x="8" y="3"/>
                      </a:lnTo>
                      <a:lnTo>
                        <a:pt x="11" y="1"/>
                      </a:lnTo>
                      <a:lnTo>
                        <a:pt x="14" y="0"/>
                      </a:lnTo>
                      <a:lnTo>
                        <a:pt x="16" y="0"/>
                      </a:lnTo>
                      <a:lnTo>
                        <a:pt x="16" y="10"/>
                      </a:lnTo>
                      <a:lnTo>
                        <a:pt x="13" y="11"/>
                      </a:lnTo>
                      <a:lnTo>
                        <a:pt x="10" y="12"/>
                      </a:lnTo>
                      <a:lnTo>
                        <a:pt x="8" y="12"/>
                      </a:lnTo>
                      <a:lnTo>
                        <a:pt x="7" y="13"/>
                      </a:lnTo>
                      <a:lnTo>
                        <a:pt x="5" y="15"/>
                      </a:lnTo>
                      <a:lnTo>
                        <a:pt x="4" y="16"/>
                      </a:lnTo>
                      <a:lnTo>
                        <a:pt x="3" y="18"/>
                      </a:lnTo>
                      <a:lnTo>
                        <a:pt x="3" y="20"/>
                      </a:lnTo>
                      <a:lnTo>
                        <a:pt x="3" y="22"/>
                      </a:lnTo>
                      <a:lnTo>
                        <a:pt x="4" y="23"/>
                      </a:lnTo>
                      <a:lnTo>
                        <a:pt x="7" y="25"/>
                      </a:lnTo>
                      <a:lnTo>
                        <a:pt x="10" y="26"/>
                      </a:lnTo>
                      <a:lnTo>
                        <a:pt x="13" y="27"/>
                      </a:lnTo>
                      <a:lnTo>
                        <a:pt x="13" y="27"/>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916" name="Group 13"/>
              <p:cNvGrpSpPr>
                <a:grpSpLocks/>
              </p:cNvGrpSpPr>
              <p:nvPr/>
            </p:nvGrpSpPr>
            <p:grpSpPr bwMode="auto">
              <a:xfrm>
                <a:off x="3665" y="3911"/>
                <a:ext cx="17" cy="27"/>
                <a:chOff x="3665" y="3911"/>
                <a:chExt cx="17" cy="27"/>
              </a:xfrm>
            </p:grpSpPr>
            <p:sp>
              <p:nvSpPr>
                <p:cNvPr id="147470" name="Freeform 14"/>
                <p:cNvSpPr>
                  <a:spLocks/>
                </p:cNvSpPr>
                <p:nvPr/>
              </p:nvSpPr>
              <p:spPr bwMode="auto">
                <a:xfrm>
                  <a:off x="3668" y="3928"/>
                  <a:ext cx="11" cy="11"/>
                </a:xfrm>
                <a:custGeom>
                  <a:avLst/>
                  <a:gdLst>
                    <a:gd name="T0" fmla="*/ 9 w 10"/>
                    <a:gd name="T1" fmla="*/ 10 h 11"/>
                    <a:gd name="T2" fmla="*/ 9 w 10"/>
                    <a:gd name="T3" fmla="*/ 4 h 11"/>
                    <a:gd name="T4" fmla="*/ 7 w 10"/>
                    <a:gd name="T5" fmla="*/ 3 h 11"/>
                    <a:gd name="T6" fmla="*/ 6 w 10"/>
                    <a:gd name="T7" fmla="*/ 3 h 11"/>
                    <a:gd name="T8" fmla="*/ 4 w 10"/>
                    <a:gd name="T9" fmla="*/ 2 h 11"/>
                    <a:gd name="T10" fmla="*/ 4 w 10"/>
                    <a:gd name="T11" fmla="*/ 1 h 11"/>
                    <a:gd name="T12" fmla="*/ 2 w 10"/>
                    <a:gd name="T13" fmla="*/ 0 h 11"/>
                    <a:gd name="T14" fmla="*/ 0 w 10"/>
                    <a:gd name="T15" fmla="*/ 2 h 11"/>
                    <a:gd name="T16" fmla="*/ 0 w 10"/>
                    <a:gd name="T17" fmla="*/ 3 h 11"/>
                    <a:gd name="T18" fmla="*/ 0 w 10"/>
                    <a:gd name="T19" fmla="*/ 4 h 11"/>
                    <a:gd name="T20" fmla="*/ 0 w 10"/>
                    <a:gd name="T21" fmla="*/ 5 h 11"/>
                    <a:gd name="T22" fmla="*/ 1 w 10"/>
                    <a:gd name="T23" fmla="*/ 7 h 11"/>
                    <a:gd name="T24" fmla="*/ 2 w 10"/>
                    <a:gd name="T25" fmla="*/ 7 h 11"/>
                    <a:gd name="T26" fmla="*/ 4 w 10"/>
                    <a:gd name="T27" fmla="*/ 9 h 11"/>
                    <a:gd name="T28" fmla="*/ 6 w 10"/>
                    <a:gd name="T29" fmla="*/ 9 h 11"/>
                    <a:gd name="T30" fmla="*/ 9 w 10"/>
                    <a:gd name="T3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1">
                      <a:moveTo>
                        <a:pt x="9" y="10"/>
                      </a:moveTo>
                      <a:lnTo>
                        <a:pt x="9" y="4"/>
                      </a:lnTo>
                      <a:lnTo>
                        <a:pt x="7" y="3"/>
                      </a:lnTo>
                      <a:lnTo>
                        <a:pt x="6" y="3"/>
                      </a:lnTo>
                      <a:lnTo>
                        <a:pt x="4" y="2"/>
                      </a:lnTo>
                      <a:lnTo>
                        <a:pt x="4" y="1"/>
                      </a:lnTo>
                      <a:lnTo>
                        <a:pt x="2" y="0"/>
                      </a:lnTo>
                      <a:lnTo>
                        <a:pt x="0" y="2"/>
                      </a:lnTo>
                      <a:lnTo>
                        <a:pt x="0" y="3"/>
                      </a:lnTo>
                      <a:lnTo>
                        <a:pt x="0" y="4"/>
                      </a:lnTo>
                      <a:lnTo>
                        <a:pt x="0" y="5"/>
                      </a:lnTo>
                      <a:lnTo>
                        <a:pt x="1" y="7"/>
                      </a:lnTo>
                      <a:lnTo>
                        <a:pt x="2" y="7"/>
                      </a:lnTo>
                      <a:lnTo>
                        <a:pt x="4" y="9"/>
                      </a:lnTo>
                      <a:lnTo>
                        <a:pt x="6" y="9"/>
                      </a:lnTo>
                      <a:lnTo>
                        <a:pt x="9" y="1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471" name="Freeform 15"/>
                <p:cNvSpPr>
                  <a:spLocks/>
                </p:cNvSpPr>
                <p:nvPr/>
              </p:nvSpPr>
              <p:spPr bwMode="auto">
                <a:xfrm>
                  <a:off x="3665" y="3912"/>
                  <a:ext cx="17" cy="27"/>
                </a:xfrm>
                <a:custGeom>
                  <a:avLst/>
                  <a:gdLst>
                    <a:gd name="T0" fmla="*/ 13 w 17"/>
                    <a:gd name="T1" fmla="*/ 26 h 27"/>
                    <a:gd name="T2" fmla="*/ 10 w 17"/>
                    <a:gd name="T3" fmla="*/ 26 h 27"/>
                    <a:gd name="T4" fmla="*/ 7 w 17"/>
                    <a:gd name="T5" fmla="*/ 25 h 27"/>
                    <a:gd name="T6" fmla="*/ 4 w 17"/>
                    <a:gd name="T7" fmla="*/ 23 h 27"/>
                    <a:gd name="T8" fmla="*/ 2 w 17"/>
                    <a:gd name="T9" fmla="*/ 22 h 27"/>
                    <a:gd name="T10" fmla="*/ 1 w 17"/>
                    <a:gd name="T11" fmla="*/ 20 h 27"/>
                    <a:gd name="T12" fmla="*/ 0 w 17"/>
                    <a:gd name="T13" fmla="*/ 19 h 27"/>
                    <a:gd name="T14" fmla="*/ 0 w 17"/>
                    <a:gd name="T15" fmla="*/ 15 h 27"/>
                    <a:gd name="T16" fmla="*/ 0 w 17"/>
                    <a:gd name="T17" fmla="*/ 10 h 27"/>
                    <a:gd name="T18" fmla="*/ 0 w 17"/>
                    <a:gd name="T19" fmla="*/ 9 h 27"/>
                    <a:gd name="T20" fmla="*/ 1 w 17"/>
                    <a:gd name="T21" fmla="*/ 8 h 27"/>
                    <a:gd name="T22" fmla="*/ 2 w 17"/>
                    <a:gd name="T23" fmla="*/ 6 h 27"/>
                    <a:gd name="T24" fmla="*/ 4 w 17"/>
                    <a:gd name="T25" fmla="*/ 5 h 27"/>
                    <a:gd name="T26" fmla="*/ 5 w 17"/>
                    <a:gd name="T27" fmla="*/ 3 h 27"/>
                    <a:gd name="T28" fmla="*/ 8 w 17"/>
                    <a:gd name="T29" fmla="*/ 2 h 27"/>
                    <a:gd name="T30" fmla="*/ 11 w 17"/>
                    <a:gd name="T31" fmla="*/ 1 h 27"/>
                    <a:gd name="T32" fmla="*/ 14 w 17"/>
                    <a:gd name="T33" fmla="*/ 0 h 27"/>
                    <a:gd name="T34" fmla="*/ 16 w 17"/>
                    <a:gd name="T35" fmla="*/ 0 h 27"/>
                    <a:gd name="T36" fmla="*/ 16 w 17"/>
                    <a:gd name="T37" fmla="*/ 9 h 27"/>
                    <a:gd name="T38" fmla="*/ 13 w 17"/>
                    <a:gd name="T39" fmla="*/ 10 h 27"/>
                    <a:gd name="T40" fmla="*/ 10 w 17"/>
                    <a:gd name="T41" fmla="*/ 11 h 27"/>
                    <a:gd name="T42" fmla="*/ 9 w 17"/>
                    <a:gd name="T43" fmla="*/ 12 h 27"/>
                    <a:gd name="T44" fmla="*/ 7 w 17"/>
                    <a:gd name="T45" fmla="*/ 13 h 27"/>
                    <a:gd name="T46" fmla="*/ 5 w 17"/>
                    <a:gd name="T47" fmla="*/ 14 h 27"/>
                    <a:gd name="T48" fmla="*/ 4 w 17"/>
                    <a:gd name="T49" fmla="*/ 16 h 27"/>
                    <a:gd name="T50" fmla="*/ 3 w 17"/>
                    <a:gd name="T51" fmla="*/ 17 h 27"/>
                    <a:gd name="T52" fmla="*/ 2 w 17"/>
                    <a:gd name="T53" fmla="*/ 19 h 27"/>
                    <a:gd name="T54" fmla="*/ 3 w 17"/>
                    <a:gd name="T55" fmla="*/ 21 h 27"/>
                    <a:gd name="T56" fmla="*/ 4 w 17"/>
                    <a:gd name="T57" fmla="*/ 22 h 27"/>
                    <a:gd name="T58" fmla="*/ 7 w 17"/>
                    <a:gd name="T59" fmla="*/ 24 h 27"/>
                    <a:gd name="T60" fmla="*/ 10 w 17"/>
                    <a:gd name="T61" fmla="*/ 25 h 27"/>
                    <a:gd name="T62" fmla="*/ 13 w 17"/>
                    <a:gd name="T63"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7">
                      <a:moveTo>
                        <a:pt x="13" y="26"/>
                      </a:moveTo>
                      <a:lnTo>
                        <a:pt x="10" y="26"/>
                      </a:lnTo>
                      <a:lnTo>
                        <a:pt x="7" y="25"/>
                      </a:lnTo>
                      <a:lnTo>
                        <a:pt x="4" y="23"/>
                      </a:lnTo>
                      <a:lnTo>
                        <a:pt x="2" y="22"/>
                      </a:lnTo>
                      <a:lnTo>
                        <a:pt x="1" y="20"/>
                      </a:lnTo>
                      <a:lnTo>
                        <a:pt x="0" y="19"/>
                      </a:lnTo>
                      <a:lnTo>
                        <a:pt x="0" y="15"/>
                      </a:lnTo>
                      <a:lnTo>
                        <a:pt x="0" y="10"/>
                      </a:lnTo>
                      <a:lnTo>
                        <a:pt x="0" y="9"/>
                      </a:lnTo>
                      <a:lnTo>
                        <a:pt x="1" y="8"/>
                      </a:lnTo>
                      <a:lnTo>
                        <a:pt x="2" y="6"/>
                      </a:lnTo>
                      <a:lnTo>
                        <a:pt x="4" y="5"/>
                      </a:lnTo>
                      <a:lnTo>
                        <a:pt x="5" y="3"/>
                      </a:lnTo>
                      <a:lnTo>
                        <a:pt x="8" y="2"/>
                      </a:lnTo>
                      <a:lnTo>
                        <a:pt x="11" y="1"/>
                      </a:lnTo>
                      <a:lnTo>
                        <a:pt x="14" y="0"/>
                      </a:lnTo>
                      <a:lnTo>
                        <a:pt x="16" y="0"/>
                      </a:lnTo>
                      <a:lnTo>
                        <a:pt x="16" y="9"/>
                      </a:lnTo>
                      <a:lnTo>
                        <a:pt x="13" y="10"/>
                      </a:lnTo>
                      <a:lnTo>
                        <a:pt x="10" y="11"/>
                      </a:lnTo>
                      <a:lnTo>
                        <a:pt x="9" y="12"/>
                      </a:lnTo>
                      <a:lnTo>
                        <a:pt x="7" y="13"/>
                      </a:lnTo>
                      <a:lnTo>
                        <a:pt x="5" y="14"/>
                      </a:lnTo>
                      <a:lnTo>
                        <a:pt x="4" y="16"/>
                      </a:lnTo>
                      <a:lnTo>
                        <a:pt x="3" y="17"/>
                      </a:lnTo>
                      <a:lnTo>
                        <a:pt x="2" y="19"/>
                      </a:lnTo>
                      <a:lnTo>
                        <a:pt x="3" y="21"/>
                      </a:lnTo>
                      <a:lnTo>
                        <a:pt x="4" y="22"/>
                      </a:lnTo>
                      <a:lnTo>
                        <a:pt x="7" y="24"/>
                      </a:lnTo>
                      <a:lnTo>
                        <a:pt x="10" y="25"/>
                      </a:lnTo>
                      <a:lnTo>
                        <a:pt x="13" y="26"/>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917" name="Group 16"/>
              <p:cNvGrpSpPr>
                <a:grpSpLocks/>
              </p:cNvGrpSpPr>
              <p:nvPr/>
            </p:nvGrpSpPr>
            <p:grpSpPr bwMode="auto">
              <a:xfrm>
                <a:off x="3672" y="3949"/>
                <a:ext cx="17" cy="28"/>
                <a:chOff x="3672" y="3949"/>
                <a:chExt cx="17" cy="28"/>
              </a:xfrm>
            </p:grpSpPr>
            <p:sp>
              <p:nvSpPr>
                <p:cNvPr id="147473" name="Freeform 17"/>
                <p:cNvSpPr>
                  <a:spLocks/>
                </p:cNvSpPr>
                <p:nvPr/>
              </p:nvSpPr>
              <p:spPr bwMode="auto">
                <a:xfrm>
                  <a:off x="3676" y="3950"/>
                  <a:ext cx="11" cy="10"/>
                </a:xfrm>
                <a:custGeom>
                  <a:avLst/>
                  <a:gdLst>
                    <a:gd name="T0" fmla="*/ 0 w 10"/>
                    <a:gd name="T1" fmla="*/ 0 h 10"/>
                    <a:gd name="T2" fmla="*/ 0 w 10"/>
                    <a:gd name="T3" fmla="*/ 5 h 10"/>
                    <a:gd name="T4" fmla="*/ 2 w 10"/>
                    <a:gd name="T5" fmla="*/ 6 h 10"/>
                    <a:gd name="T6" fmla="*/ 3 w 10"/>
                    <a:gd name="T7" fmla="*/ 6 h 10"/>
                    <a:gd name="T8" fmla="*/ 5 w 10"/>
                    <a:gd name="T9" fmla="*/ 7 h 10"/>
                    <a:gd name="T10" fmla="*/ 5 w 10"/>
                    <a:gd name="T11" fmla="*/ 8 h 10"/>
                    <a:gd name="T12" fmla="*/ 7 w 10"/>
                    <a:gd name="T13" fmla="*/ 9 h 10"/>
                    <a:gd name="T14" fmla="*/ 9 w 10"/>
                    <a:gd name="T15" fmla="*/ 7 h 10"/>
                    <a:gd name="T16" fmla="*/ 9 w 10"/>
                    <a:gd name="T17" fmla="*/ 6 h 10"/>
                    <a:gd name="T18" fmla="*/ 9 w 10"/>
                    <a:gd name="T19" fmla="*/ 5 h 10"/>
                    <a:gd name="T20" fmla="*/ 9 w 10"/>
                    <a:gd name="T21" fmla="*/ 4 h 10"/>
                    <a:gd name="T22" fmla="*/ 8 w 10"/>
                    <a:gd name="T23" fmla="*/ 3 h 10"/>
                    <a:gd name="T24" fmla="*/ 7 w 10"/>
                    <a:gd name="T25" fmla="*/ 2 h 10"/>
                    <a:gd name="T26" fmla="*/ 5 w 10"/>
                    <a:gd name="T27" fmla="*/ 1 h 10"/>
                    <a:gd name="T28" fmla="*/ 3 w 10"/>
                    <a:gd name="T29" fmla="*/ 1 h 10"/>
                    <a:gd name="T30" fmla="*/ 0 w 10"/>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0" y="0"/>
                      </a:moveTo>
                      <a:lnTo>
                        <a:pt x="0" y="5"/>
                      </a:lnTo>
                      <a:lnTo>
                        <a:pt x="2" y="6"/>
                      </a:lnTo>
                      <a:lnTo>
                        <a:pt x="3" y="6"/>
                      </a:lnTo>
                      <a:lnTo>
                        <a:pt x="5" y="7"/>
                      </a:lnTo>
                      <a:lnTo>
                        <a:pt x="5" y="8"/>
                      </a:lnTo>
                      <a:lnTo>
                        <a:pt x="7" y="9"/>
                      </a:lnTo>
                      <a:lnTo>
                        <a:pt x="9" y="7"/>
                      </a:lnTo>
                      <a:lnTo>
                        <a:pt x="9" y="6"/>
                      </a:lnTo>
                      <a:lnTo>
                        <a:pt x="9" y="5"/>
                      </a:lnTo>
                      <a:lnTo>
                        <a:pt x="9" y="4"/>
                      </a:lnTo>
                      <a:lnTo>
                        <a:pt x="8" y="3"/>
                      </a:lnTo>
                      <a:lnTo>
                        <a:pt x="7" y="2"/>
                      </a:lnTo>
                      <a:lnTo>
                        <a:pt x="5" y="1"/>
                      </a:lnTo>
                      <a:lnTo>
                        <a:pt x="3" y="1"/>
                      </a:lnTo>
                      <a:lnTo>
                        <a:pt x="0"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474" name="Freeform 18"/>
                <p:cNvSpPr>
                  <a:spLocks/>
                </p:cNvSpPr>
                <p:nvPr/>
              </p:nvSpPr>
              <p:spPr bwMode="auto">
                <a:xfrm>
                  <a:off x="3672" y="3949"/>
                  <a:ext cx="17" cy="28"/>
                </a:xfrm>
                <a:custGeom>
                  <a:avLst/>
                  <a:gdLst>
                    <a:gd name="T0" fmla="*/ 3 w 17"/>
                    <a:gd name="T1" fmla="*/ 0 h 28"/>
                    <a:gd name="T2" fmla="*/ 6 w 17"/>
                    <a:gd name="T3" fmla="*/ 1 h 28"/>
                    <a:gd name="T4" fmla="*/ 9 w 17"/>
                    <a:gd name="T5" fmla="*/ 2 h 28"/>
                    <a:gd name="T6" fmla="*/ 12 w 17"/>
                    <a:gd name="T7" fmla="*/ 3 h 28"/>
                    <a:gd name="T8" fmla="*/ 14 w 17"/>
                    <a:gd name="T9" fmla="*/ 4 h 28"/>
                    <a:gd name="T10" fmla="*/ 15 w 17"/>
                    <a:gd name="T11" fmla="*/ 6 h 28"/>
                    <a:gd name="T12" fmla="*/ 16 w 17"/>
                    <a:gd name="T13" fmla="*/ 7 h 28"/>
                    <a:gd name="T14" fmla="*/ 16 w 17"/>
                    <a:gd name="T15" fmla="*/ 12 h 28"/>
                    <a:gd name="T16" fmla="*/ 16 w 17"/>
                    <a:gd name="T17" fmla="*/ 16 h 28"/>
                    <a:gd name="T18" fmla="*/ 16 w 17"/>
                    <a:gd name="T19" fmla="*/ 18 h 28"/>
                    <a:gd name="T20" fmla="*/ 15 w 17"/>
                    <a:gd name="T21" fmla="*/ 19 h 28"/>
                    <a:gd name="T22" fmla="*/ 14 w 17"/>
                    <a:gd name="T23" fmla="*/ 20 h 28"/>
                    <a:gd name="T24" fmla="*/ 12 w 17"/>
                    <a:gd name="T25" fmla="*/ 22 h 28"/>
                    <a:gd name="T26" fmla="*/ 11 w 17"/>
                    <a:gd name="T27" fmla="*/ 23 h 28"/>
                    <a:gd name="T28" fmla="*/ 8 w 17"/>
                    <a:gd name="T29" fmla="*/ 24 h 28"/>
                    <a:gd name="T30" fmla="*/ 5 w 17"/>
                    <a:gd name="T31" fmla="*/ 26 h 28"/>
                    <a:gd name="T32" fmla="*/ 2 w 17"/>
                    <a:gd name="T33" fmla="*/ 27 h 28"/>
                    <a:gd name="T34" fmla="*/ 0 w 17"/>
                    <a:gd name="T35" fmla="*/ 27 h 28"/>
                    <a:gd name="T36" fmla="*/ 0 w 17"/>
                    <a:gd name="T37" fmla="*/ 17 h 28"/>
                    <a:gd name="T38" fmla="*/ 3 w 17"/>
                    <a:gd name="T39" fmla="*/ 16 h 28"/>
                    <a:gd name="T40" fmla="*/ 6 w 17"/>
                    <a:gd name="T41" fmla="*/ 15 h 28"/>
                    <a:gd name="T42" fmla="*/ 7 w 17"/>
                    <a:gd name="T43" fmla="*/ 15 h 28"/>
                    <a:gd name="T44" fmla="*/ 9 w 17"/>
                    <a:gd name="T45" fmla="*/ 14 h 28"/>
                    <a:gd name="T46" fmla="*/ 11 w 17"/>
                    <a:gd name="T47" fmla="*/ 12 h 28"/>
                    <a:gd name="T48" fmla="*/ 12 w 17"/>
                    <a:gd name="T49" fmla="*/ 11 h 28"/>
                    <a:gd name="T50" fmla="*/ 13 w 17"/>
                    <a:gd name="T51" fmla="*/ 9 h 28"/>
                    <a:gd name="T52" fmla="*/ 14 w 17"/>
                    <a:gd name="T53" fmla="*/ 7 h 28"/>
                    <a:gd name="T54" fmla="*/ 13 w 17"/>
                    <a:gd name="T55" fmla="*/ 5 h 28"/>
                    <a:gd name="T56" fmla="*/ 12 w 17"/>
                    <a:gd name="T57" fmla="*/ 4 h 28"/>
                    <a:gd name="T58" fmla="*/ 9 w 17"/>
                    <a:gd name="T59" fmla="*/ 2 h 28"/>
                    <a:gd name="T60" fmla="*/ 6 w 17"/>
                    <a:gd name="T61" fmla="*/ 1 h 28"/>
                    <a:gd name="T62" fmla="*/ 3 w 17"/>
                    <a:gd name="T63" fmla="*/ 0 h 28"/>
                    <a:gd name="T64" fmla="*/ 3 w 17"/>
                    <a:gd name="T6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28">
                      <a:moveTo>
                        <a:pt x="3" y="0"/>
                      </a:moveTo>
                      <a:lnTo>
                        <a:pt x="6" y="1"/>
                      </a:lnTo>
                      <a:lnTo>
                        <a:pt x="9" y="2"/>
                      </a:lnTo>
                      <a:lnTo>
                        <a:pt x="12" y="3"/>
                      </a:lnTo>
                      <a:lnTo>
                        <a:pt x="14" y="4"/>
                      </a:lnTo>
                      <a:lnTo>
                        <a:pt x="15" y="6"/>
                      </a:lnTo>
                      <a:lnTo>
                        <a:pt x="16" y="7"/>
                      </a:lnTo>
                      <a:lnTo>
                        <a:pt x="16" y="12"/>
                      </a:lnTo>
                      <a:lnTo>
                        <a:pt x="16" y="16"/>
                      </a:lnTo>
                      <a:lnTo>
                        <a:pt x="16" y="18"/>
                      </a:lnTo>
                      <a:lnTo>
                        <a:pt x="15" y="19"/>
                      </a:lnTo>
                      <a:lnTo>
                        <a:pt x="14" y="20"/>
                      </a:lnTo>
                      <a:lnTo>
                        <a:pt x="12" y="22"/>
                      </a:lnTo>
                      <a:lnTo>
                        <a:pt x="11" y="23"/>
                      </a:lnTo>
                      <a:lnTo>
                        <a:pt x="8" y="24"/>
                      </a:lnTo>
                      <a:lnTo>
                        <a:pt x="5" y="26"/>
                      </a:lnTo>
                      <a:lnTo>
                        <a:pt x="2" y="27"/>
                      </a:lnTo>
                      <a:lnTo>
                        <a:pt x="0" y="27"/>
                      </a:lnTo>
                      <a:lnTo>
                        <a:pt x="0" y="17"/>
                      </a:lnTo>
                      <a:lnTo>
                        <a:pt x="3" y="16"/>
                      </a:lnTo>
                      <a:lnTo>
                        <a:pt x="6" y="15"/>
                      </a:lnTo>
                      <a:lnTo>
                        <a:pt x="7" y="15"/>
                      </a:lnTo>
                      <a:lnTo>
                        <a:pt x="9" y="14"/>
                      </a:lnTo>
                      <a:lnTo>
                        <a:pt x="11" y="12"/>
                      </a:lnTo>
                      <a:lnTo>
                        <a:pt x="12" y="11"/>
                      </a:lnTo>
                      <a:lnTo>
                        <a:pt x="13" y="9"/>
                      </a:lnTo>
                      <a:lnTo>
                        <a:pt x="14" y="7"/>
                      </a:lnTo>
                      <a:lnTo>
                        <a:pt x="13" y="5"/>
                      </a:lnTo>
                      <a:lnTo>
                        <a:pt x="12" y="4"/>
                      </a:lnTo>
                      <a:lnTo>
                        <a:pt x="9" y="2"/>
                      </a:lnTo>
                      <a:lnTo>
                        <a:pt x="6" y="1"/>
                      </a:lnTo>
                      <a:lnTo>
                        <a:pt x="3" y="0"/>
                      </a:lnTo>
                      <a:lnTo>
                        <a:pt x="3"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918" name="Group 19"/>
              <p:cNvGrpSpPr>
                <a:grpSpLocks/>
              </p:cNvGrpSpPr>
              <p:nvPr/>
            </p:nvGrpSpPr>
            <p:grpSpPr bwMode="auto">
              <a:xfrm>
                <a:off x="3665" y="3929"/>
                <a:ext cx="17" cy="27"/>
                <a:chOff x="3665" y="3929"/>
                <a:chExt cx="17" cy="27"/>
              </a:xfrm>
            </p:grpSpPr>
            <p:sp>
              <p:nvSpPr>
                <p:cNvPr id="147476" name="Freeform 20"/>
                <p:cNvSpPr>
                  <a:spLocks/>
                </p:cNvSpPr>
                <p:nvPr/>
              </p:nvSpPr>
              <p:spPr bwMode="auto">
                <a:xfrm>
                  <a:off x="3668" y="3946"/>
                  <a:ext cx="11" cy="10"/>
                </a:xfrm>
                <a:custGeom>
                  <a:avLst/>
                  <a:gdLst>
                    <a:gd name="T0" fmla="*/ 9 w 10"/>
                    <a:gd name="T1" fmla="*/ 9 h 10"/>
                    <a:gd name="T2" fmla="*/ 9 w 10"/>
                    <a:gd name="T3" fmla="*/ 4 h 10"/>
                    <a:gd name="T4" fmla="*/ 7 w 10"/>
                    <a:gd name="T5" fmla="*/ 3 h 10"/>
                    <a:gd name="T6" fmla="*/ 6 w 10"/>
                    <a:gd name="T7" fmla="*/ 3 h 10"/>
                    <a:gd name="T8" fmla="*/ 5 w 10"/>
                    <a:gd name="T9" fmla="*/ 2 h 10"/>
                    <a:gd name="T10" fmla="*/ 3 w 10"/>
                    <a:gd name="T11" fmla="*/ 1 h 10"/>
                    <a:gd name="T12" fmla="*/ 2 w 10"/>
                    <a:gd name="T13" fmla="*/ 0 h 10"/>
                    <a:gd name="T14" fmla="*/ 1 w 10"/>
                    <a:gd name="T15" fmla="*/ 2 h 10"/>
                    <a:gd name="T16" fmla="*/ 0 w 10"/>
                    <a:gd name="T17" fmla="*/ 3 h 10"/>
                    <a:gd name="T18" fmla="*/ 0 w 10"/>
                    <a:gd name="T19" fmla="*/ 4 h 10"/>
                    <a:gd name="T20" fmla="*/ 0 w 10"/>
                    <a:gd name="T21" fmla="*/ 5 h 10"/>
                    <a:gd name="T22" fmla="*/ 1 w 10"/>
                    <a:gd name="T23" fmla="*/ 6 h 10"/>
                    <a:gd name="T24" fmla="*/ 2 w 10"/>
                    <a:gd name="T25" fmla="*/ 7 h 10"/>
                    <a:gd name="T26" fmla="*/ 5 w 10"/>
                    <a:gd name="T27" fmla="*/ 8 h 10"/>
                    <a:gd name="T28" fmla="*/ 6 w 10"/>
                    <a:gd name="T29" fmla="*/ 8 h 10"/>
                    <a:gd name="T30" fmla="*/ 9 w 10"/>
                    <a:gd name="T3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9" y="9"/>
                      </a:moveTo>
                      <a:lnTo>
                        <a:pt x="9" y="4"/>
                      </a:lnTo>
                      <a:lnTo>
                        <a:pt x="7" y="3"/>
                      </a:lnTo>
                      <a:lnTo>
                        <a:pt x="6" y="3"/>
                      </a:lnTo>
                      <a:lnTo>
                        <a:pt x="5" y="2"/>
                      </a:lnTo>
                      <a:lnTo>
                        <a:pt x="3" y="1"/>
                      </a:lnTo>
                      <a:lnTo>
                        <a:pt x="2" y="0"/>
                      </a:lnTo>
                      <a:lnTo>
                        <a:pt x="1" y="2"/>
                      </a:lnTo>
                      <a:lnTo>
                        <a:pt x="0" y="3"/>
                      </a:lnTo>
                      <a:lnTo>
                        <a:pt x="0" y="4"/>
                      </a:lnTo>
                      <a:lnTo>
                        <a:pt x="0" y="5"/>
                      </a:lnTo>
                      <a:lnTo>
                        <a:pt x="1" y="6"/>
                      </a:lnTo>
                      <a:lnTo>
                        <a:pt x="2" y="7"/>
                      </a:lnTo>
                      <a:lnTo>
                        <a:pt x="5" y="8"/>
                      </a:lnTo>
                      <a:lnTo>
                        <a:pt x="6" y="8"/>
                      </a:lnTo>
                      <a:lnTo>
                        <a:pt x="9" y="9"/>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477" name="Freeform 21"/>
                <p:cNvSpPr>
                  <a:spLocks/>
                </p:cNvSpPr>
                <p:nvPr/>
              </p:nvSpPr>
              <p:spPr bwMode="auto">
                <a:xfrm>
                  <a:off x="3665" y="3929"/>
                  <a:ext cx="17" cy="27"/>
                </a:xfrm>
                <a:custGeom>
                  <a:avLst/>
                  <a:gdLst>
                    <a:gd name="T0" fmla="*/ 13 w 17"/>
                    <a:gd name="T1" fmla="*/ 26 h 27"/>
                    <a:gd name="T2" fmla="*/ 10 w 17"/>
                    <a:gd name="T3" fmla="*/ 26 h 27"/>
                    <a:gd name="T4" fmla="*/ 7 w 17"/>
                    <a:gd name="T5" fmla="*/ 25 h 27"/>
                    <a:gd name="T6" fmla="*/ 4 w 17"/>
                    <a:gd name="T7" fmla="*/ 23 h 27"/>
                    <a:gd name="T8" fmla="*/ 2 w 17"/>
                    <a:gd name="T9" fmla="*/ 22 h 27"/>
                    <a:gd name="T10" fmla="*/ 1 w 17"/>
                    <a:gd name="T11" fmla="*/ 20 h 27"/>
                    <a:gd name="T12" fmla="*/ 0 w 17"/>
                    <a:gd name="T13" fmla="*/ 19 h 27"/>
                    <a:gd name="T14" fmla="*/ 0 w 17"/>
                    <a:gd name="T15" fmla="*/ 15 h 27"/>
                    <a:gd name="T16" fmla="*/ 0 w 17"/>
                    <a:gd name="T17" fmla="*/ 10 h 27"/>
                    <a:gd name="T18" fmla="*/ 0 w 17"/>
                    <a:gd name="T19" fmla="*/ 9 h 27"/>
                    <a:gd name="T20" fmla="*/ 1 w 17"/>
                    <a:gd name="T21" fmla="*/ 8 h 27"/>
                    <a:gd name="T22" fmla="*/ 2 w 17"/>
                    <a:gd name="T23" fmla="*/ 6 h 27"/>
                    <a:gd name="T24" fmla="*/ 4 w 17"/>
                    <a:gd name="T25" fmla="*/ 5 h 27"/>
                    <a:gd name="T26" fmla="*/ 6 w 17"/>
                    <a:gd name="T27" fmla="*/ 3 h 27"/>
                    <a:gd name="T28" fmla="*/ 8 w 17"/>
                    <a:gd name="T29" fmla="*/ 2 h 27"/>
                    <a:gd name="T30" fmla="*/ 11 w 17"/>
                    <a:gd name="T31" fmla="*/ 1 h 27"/>
                    <a:gd name="T32" fmla="*/ 14 w 17"/>
                    <a:gd name="T33" fmla="*/ 0 h 27"/>
                    <a:gd name="T34" fmla="*/ 16 w 17"/>
                    <a:gd name="T35" fmla="*/ 0 h 27"/>
                    <a:gd name="T36" fmla="*/ 16 w 17"/>
                    <a:gd name="T37" fmla="*/ 9 h 27"/>
                    <a:gd name="T38" fmla="*/ 13 w 17"/>
                    <a:gd name="T39" fmla="*/ 10 h 27"/>
                    <a:gd name="T40" fmla="*/ 10 w 17"/>
                    <a:gd name="T41" fmla="*/ 11 h 27"/>
                    <a:gd name="T42" fmla="*/ 8 w 17"/>
                    <a:gd name="T43" fmla="*/ 12 h 27"/>
                    <a:gd name="T44" fmla="*/ 7 w 17"/>
                    <a:gd name="T45" fmla="*/ 13 h 27"/>
                    <a:gd name="T46" fmla="*/ 5 w 17"/>
                    <a:gd name="T47" fmla="*/ 14 h 27"/>
                    <a:gd name="T48" fmla="*/ 4 w 17"/>
                    <a:gd name="T49" fmla="*/ 16 h 27"/>
                    <a:gd name="T50" fmla="*/ 3 w 17"/>
                    <a:gd name="T51" fmla="*/ 17 h 27"/>
                    <a:gd name="T52" fmla="*/ 3 w 17"/>
                    <a:gd name="T53" fmla="*/ 19 h 27"/>
                    <a:gd name="T54" fmla="*/ 3 w 17"/>
                    <a:gd name="T55" fmla="*/ 21 h 27"/>
                    <a:gd name="T56" fmla="*/ 4 w 17"/>
                    <a:gd name="T57" fmla="*/ 22 h 27"/>
                    <a:gd name="T58" fmla="*/ 7 w 17"/>
                    <a:gd name="T59" fmla="*/ 24 h 27"/>
                    <a:gd name="T60" fmla="*/ 10 w 17"/>
                    <a:gd name="T61" fmla="*/ 25 h 27"/>
                    <a:gd name="T62" fmla="*/ 13 w 17"/>
                    <a:gd name="T63"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7">
                      <a:moveTo>
                        <a:pt x="13" y="26"/>
                      </a:moveTo>
                      <a:lnTo>
                        <a:pt x="10" y="26"/>
                      </a:lnTo>
                      <a:lnTo>
                        <a:pt x="7" y="25"/>
                      </a:lnTo>
                      <a:lnTo>
                        <a:pt x="4" y="23"/>
                      </a:lnTo>
                      <a:lnTo>
                        <a:pt x="2" y="22"/>
                      </a:lnTo>
                      <a:lnTo>
                        <a:pt x="1" y="20"/>
                      </a:lnTo>
                      <a:lnTo>
                        <a:pt x="0" y="19"/>
                      </a:lnTo>
                      <a:lnTo>
                        <a:pt x="0" y="15"/>
                      </a:lnTo>
                      <a:lnTo>
                        <a:pt x="0" y="10"/>
                      </a:lnTo>
                      <a:lnTo>
                        <a:pt x="0" y="9"/>
                      </a:lnTo>
                      <a:lnTo>
                        <a:pt x="1" y="8"/>
                      </a:lnTo>
                      <a:lnTo>
                        <a:pt x="2" y="6"/>
                      </a:lnTo>
                      <a:lnTo>
                        <a:pt x="4" y="5"/>
                      </a:lnTo>
                      <a:lnTo>
                        <a:pt x="6" y="3"/>
                      </a:lnTo>
                      <a:lnTo>
                        <a:pt x="8" y="2"/>
                      </a:lnTo>
                      <a:lnTo>
                        <a:pt x="11" y="1"/>
                      </a:lnTo>
                      <a:lnTo>
                        <a:pt x="14" y="0"/>
                      </a:lnTo>
                      <a:lnTo>
                        <a:pt x="16" y="0"/>
                      </a:lnTo>
                      <a:lnTo>
                        <a:pt x="16" y="9"/>
                      </a:lnTo>
                      <a:lnTo>
                        <a:pt x="13" y="10"/>
                      </a:lnTo>
                      <a:lnTo>
                        <a:pt x="10" y="11"/>
                      </a:lnTo>
                      <a:lnTo>
                        <a:pt x="8" y="12"/>
                      </a:lnTo>
                      <a:lnTo>
                        <a:pt x="7" y="13"/>
                      </a:lnTo>
                      <a:lnTo>
                        <a:pt x="5" y="14"/>
                      </a:lnTo>
                      <a:lnTo>
                        <a:pt x="4" y="16"/>
                      </a:lnTo>
                      <a:lnTo>
                        <a:pt x="3" y="17"/>
                      </a:lnTo>
                      <a:lnTo>
                        <a:pt x="3" y="19"/>
                      </a:lnTo>
                      <a:lnTo>
                        <a:pt x="3" y="21"/>
                      </a:lnTo>
                      <a:lnTo>
                        <a:pt x="4" y="22"/>
                      </a:lnTo>
                      <a:lnTo>
                        <a:pt x="7" y="24"/>
                      </a:lnTo>
                      <a:lnTo>
                        <a:pt x="10" y="25"/>
                      </a:lnTo>
                      <a:lnTo>
                        <a:pt x="13" y="26"/>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7671" name="Group 22"/>
            <p:cNvGrpSpPr>
              <a:grpSpLocks/>
            </p:cNvGrpSpPr>
            <p:nvPr/>
          </p:nvGrpSpPr>
          <p:grpSpPr bwMode="auto">
            <a:xfrm>
              <a:off x="2916" y="3469"/>
              <a:ext cx="776" cy="504"/>
              <a:chOff x="2916" y="3469"/>
              <a:chExt cx="776" cy="504"/>
            </a:xfrm>
          </p:grpSpPr>
          <p:grpSp>
            <p:nvGrpSpPr>
              <p:cNvPr id="27693" name="Group 23"/>
              <p:cNvGrpSpPr>
                <a:grpSpLocks/>
              </p:cNvGrpSpPr>
              <p:nvPr/>
            </p:nvGrpSpPr>
            <p:grpSpPr bwMode="auto">
              <a:xfrm>
                <a:off x="2916" y="3469"/>
                <a:ext cx="776" cy="504"/>
                <a:chOff x="2916" y="3469"/>
                <a:chExt cx="776" cy="504"/>
              </a:xfrm>
            </p:grpSpPr>
            <p:grpSp>
              <p:nvGrpSpPr>
                <p:cNvPr id="27697" name="Group 24"/>
                <p:cNvGrpSpPr>
                  <a:grpSpLocks/>
                </p:cNvGrpSpPr>
                <p:nvPr/>
              </p:nvGrpSpPr>
              <p:grpSpPr bwMode="auto">
                <a:xfrm>
                  <a:off x="2916" y="3477"/>
                  <a:ext cx="776" cy="496"/>
                  <a:chOff x="2916" y="3477"/>
                  <a:chExt cx="776" cy="496"/>
                </a:xfrm>
              </p:grpSpPr>
              <p:grpSp>
                <p:nvGrpSpPr>
                  <p:cNvPr id="27711" name="Group 25"/>
                  <p:cNvGrpSpPr>
                    <a:grpSpLocks/>
                  </p:cNvGrpSpPr>
                  <p:nvPr/>
                </p:nvGrpSpPr>
                <p:grpSpPr bwMode="auto">
                  <a:xfrm>
                    <a:off x="2916" y="3477"/>
                    <a:ext cx="776" cy="496"/>
                    <a:chOff x="2916" y="3477"/>
                    <a:chExt cx="776" cy="496"/>
                  </a:xfrm>
                </p:grpSpPr>
                <p:grpSp>
                  <p:nvGrpSpPr>
                    <p:cNvPr id="27713" name="Group 26"/>
                    <p:cNvGrpSpPr>
                      <a:grpSpLocks/>
                    </p:cNvGrpSpPr>
                    <p:nvPr/>
                  </p:nvGrpSpPr>
                  <p:grpSpPr bwMode="auto">
                    <a:xfrm>
                      <a:off x="2916" y="3477"/>
                      <a:ext cx="776" cy="496"/>
                      <a:chOff x="2916" y="3477"/>
                      <a:chExt cx="776" cy="496"/>
                    </a:xfrm>
                  </p:grpSpPr>
                  <p:grpSp>
                    <p:nvGrpSpPr>
                      <p:cNvPr id="27715" name="Group 27"/>
                      <p:cNvGrpSpPr>
                        <a:grpSpLocks/>
                      </p:cNvGrpSpPr>
                      <p:nvPr/>
                    </p:nvGrpSpPr>
                    <p:grpSpPr bwMode="auto">
                      <a:xfrm>
                        <a:off x="2916" y="3477"/>
                        <a:ext cx="776" cy="496"/>
                        <a:chOff x="2916" y="3477"/>
                        <a:chExt cx="776" cy="496"/>
                      </a:xfrm>
                    </p:grpSpPr>
                    <p:sp>
                      <p:nvSpPr>
                        <p:cNvPr id="147484" name="Freeform 28"/>
                        <p:cNvSpPr>
                          <a:spLocks/>
                        </p:cNvSpPr>
                        <p:nvPr/>
                      </p:nvSpPr>
                      <p:spPr bwMode="auto">
                        <a:xfrm>
                          <a:off x="2916" y="3504"/>
                          <a:ext cx="758" cy="470"/>
                        </a:xfrm>
                        <a:custGeom>
                          <a:avLst/>
                          <a:gdLst>
                            <a:gd name="T0" fmla="*/ 757 w 758"/>
                            <a:gd name="T1" fmla="*/ 386 h 469"/>
                            <a:gd name="T2" fmla="*/ 743 w 758"/>
                            <a:gd name="T3" fmla="*/ 404 h 469"/>
                            <a:gd name="T4" fmla="*/ 186 w 758"/>
                            <a:gd name="T5" fmla="*/ 468 h 469"/>
                            <a:gd name="T6" fmla="*/ 0 w 758"/>
                            <a:gd name="T7" fmla="*/ 95 h 469"/>
                            <a:gd name="T8" fmla="*/ 11 w 758"/>
                            <a:gd name="T9" fmla="*/ 0 h 469"/>
                            <a:gd name="T10" fmla="*/ 194 w 758"/>
                            <a:gd name="T11" fmla="*/ 437 h 469"/>
                            <a:gd name="T12" fmla="*/ 757 w 758"/>
                            <a:gd name="T13" fmla="*/ 386 h 469"/>
                          </a:gdLst>
                          <a:ahLst/>
                          <a:cxnLst>
                            <a:cxn ang="0">
                              <a:pos x="T0" y="T1"/>
                            </a:cxn>
                            <a:cxn ang="0">
                              <a:pos x="T2" y="T3"/>
                            </a:cxn>
                            <a:cxn ang="0">
                              <a:pos x="T4" y="T5"/>
                            </a:cxn>
                            <a:cxn ang="0">
                              <a:pos x="T6" y="T7"/>
                            </a:cxn>
                            <a:cxn ang="0">
                              <a:pos x="T8" y="T9"/>
                            </a:cxn>
                            <a:cxn ang="0">
                              <a:pos x="T10" y="T11"/>
                            </a:cxn>
                            <a:cxn ang="0">
                              <a:pos x="T12" y="T13"/>
                            </a:cxn>
                          </a:cxnLst>
                          <a:rect l="0" t="0" r="r" b="b"/>
                          <a:pathLst>
                            <a:path w="758" h="469">
                              <a:moveTo>
                                <a:pt x="757" y="386"/>
                              </a:moveTo>
                              <a:lnTo>
                                <a:pt x="743" y="404"/>
                              </a:lnTo>
                              <a:lnTo>
                                <a:pt x="186" y="468"/>
                              </a:lnTo>
                              <a:lnTo>
                                <a:pt x="0" y="95"/>
                              </a:lnTo>
                              <a:lnTo>
                                <a:pt x="11" y="0"/>
                              </a:lnTo>
                              <a:lnTo>
                                <a:pt x="194" y="437"/>
                              </a:lnTo>
                              <a:lnTo>
                                <a:pt x="757" y="38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485" name="Freeform 29"/>
                        <p:cNvSpPr>
                          <a:spLocks/>
                        </p:cNvSpPr>
                        <p:nvPr/>
                      </p:nvSpPr>
                      <p:spPr bwMode="auto">
                        <a:xfrm>
                          <a:off x="2916" y="3477"/>
                          <a:ext cx="204" cy="478"/>
                        </a:xfrm>
                        <a:custGeom>
                          <a:avLst/>
                          <a:gdLst>
                            <a:gd name="T0" fmla="*/ 10 w 204"/>
                            <a:gd name="T1" fmla="*/ 0 h 478"/>
                            <a:gd name="T2" fmla="*/ 0 w 204"/>
                            <a:gd name="T3" fmla="*/ 17 h 478"/>
                            <a:gd name="T4" fmla="*/ 194 w 204"/>
                            <a:gd name="T5" fmla="*/ 477 h 478"/>
                            <a:gd name="T6" fmla="*/ 203 w 204"/>
                            <a:gd name="T7" fmla="*/ 459 h 478"/>
                            <a:gd name="T8" fmla="*/ 10 w 204"/>
                            <a:gd name="T9" fmla="*/ 0 h 478"/>
                          </a:gdLst>
                          <a:ahLst/>
                          <a:cxnLst>
                            <a:cxn ang="0">
                              <a:pos x="T0" y="T1"/>
                            </a:cxn>
                            <a:cxn ang="0">
                              <a:pos x="T2" y="T3"/>
                            </a:cxn>
                            <a:cxn ang="0">
                              <a:pos x="T4" y="T5"/>
                            </a:cxn>
                            <a:cxn ang="0">
                              <a:pos x="T6" y="T7"/>
                            </a:cxn>
                            <a:cxn ang="0">
                              <a:pos x="T8" y="T9"/>
                            </a:cxn>
                          </a:cxnLst>
                          <a:rect l="0" t="0" r="r" b="b"/>
                          <a:pathLst>
                            <a:path w="204" h="478">
                              <a:moveTo>
                                <a:pt x="10" y="0"/>
                              </a:moveTo>
                              <a:lnTo>
                                <a:pt x="0" y="17"/>
                              </a:lnTo>
                              <a:lnTo>
                                <a:pt x="194" y="477"/>
                              </a:lnTo>
                              <a:lnTo>
                                <a:pt x="203" y="459"/>
                              </a:lnTo>
                              <a:lnTo>
                                <a:pt x="10"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486" name="Freeform 30"/>
                        <p:cNvSpPr>
                          <a:spLocks/>
                        </p:cNvSpPr>
                        <p:nvPr/>
                      </p:nvSpPr>
                      <p:spPr bwMode="auto">
                        <a:xfrm>
                          <a:off x="2926" y="3477"/>
                          <a:ext cx="766" cy="461"/>
                        </a:xfrm>
                        <a:custGeom>
                          <a:avLst/>
                          <a:gdLst>
                            <a:gd name="T0" fmla="*/ 765 w 766"/>
                            <a:gd name="T1" fmla="*/ 399 h 460"/>
                            <a:gd name="T2" fmla="*/ 194 w 766"/>
                            <a:gd name="T3" fmla="*/ 459 h 460"/>
                            <a:gd name="T4" fmla="*/ 0 w 766"/>
                            <a:gd name="T5" fmla="*/ 0 h 460"/>
                            <a:gd name="T6" fmla="*/ 410 w 766"/>
                            <a:gd name="T7" fmla="*/ 0 h 460"/>
                            <a:gd name="T8" fmla="*/ 422 w 766"/>
                            <a:gd name="T9" fmla="*/ 13 h 460"/>
                            <a:gd name="T10" fmla="*/ 550 w 766"/>
                            <a:gd name="T11" fmla="*/ 12 h 460"/>
                            <a:gd name="T12" fmla="*/ 765 w 766"/>
                            <a:gd name="T13" fmla="*/ 399 h 460"/>
                          </a:gdLst>
                          <a:ahLst/>
                          <a:cxnLst>
                            <a:cxn ang="0">
                              <a:pos x="T0" y="T1"/>
                            </a:cxn>
                            <a:cxn ang="0">
                              <a:pos x="T2" y="T3"/>
                            </a:cxn>
                            <a:cxn ang="0">
                              <a:pos x="T4" y="T5"/>
                            </a:cxn>
                            <a:cxn ang="0">
                              <a:pos x="T6" y="T7"/>
                            </a:cxn>
                            <a:cxn ang="0">
                              <a:pos x="T8" y="T9"/>
                            </a:cxn>
                            <a:cxn ang="0">
                              <a:pos x="T10" y="T11"/>
                            </a:cxn>
                            <a:cxn ang="0">
                              <a:pos x="T12" y="T13"/>
                            </a:cxn>
                          </a:cxnLst>
                          <a:rect l="0" t="0" r="r" b="b"/>
                          <a:pathLst>
                            <a:path w="766" h="460">
                              <a:moveTo>
                                <a:pt x="765" y="399"/>
                              </a:moveTo>
                              <a:lnTo>
                                <a:pt x="194" y="459"/>
                              </a:lnTo>
                              <a:lnTo>
                                <a:pt x="0" y="0"/>
                              </a:lnTo>
                              <a:lnTo>
                                <a:pt x="410" y="0"/>
                              </a:lnTo>
                              <a:lnTo>
                                <a:pt x="422" y="13"/>
                              </a:lnTo>
                              <a:lnTo>
                                <a:pt x="550" y="12"/>
                              </a:lnTo>
                              <a:lnTo>
                                <a:pt x="765" y="399"/>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487" name="Freeform 31"/>
                        <p:cNvSpPr>
                          <a:spLocks/>
                        </p:cNvSpPr>
                        <p:nvPr/>
                      </p:nvSpPr>
                      <p:spPr bwMode="auto">
                        <a:xfrm>
                          <a:off x="3109" y="3876"/>
                          <a:ext cx="583" cy="80"/>
                        </a:xfrm>
                        <a:custGeom>
                          <a:avLst/>
                          <a:gdLst>
                            <a:gd name="T0" fmla="*/ 582 w 583"/>
                            <a:gd name="T1" fmla="*/ 0 h 80"/>
                            <a:gd name="T2" fmla="*/ 574 w 583"/>
                            <a:gd name="T3" fmla="*/ 17 h 80"/>
                            <a:gd name="T4" fmla="*/ 0 w 583"/>
                            <a:gd name="T5" fmla="*/ 79 h 80"/>
                            <a:gd name="T6" fmla="*/ 11 w 583"/>
                            <a:gd name="T7" fmla="*/ 59 h 80"/>
                            <a:gd name="T8" fmla="*/ 582 w 583"/>
                            <a:gd name="T9" fmla="*/ 0 h 80"/>
                          </a:gdLst>
                          <a:ahLst/>
                          <a:cxnLst>
                            <a:cxn ang="0">
                              <a:pos x="T0" y="T1"/>
                            </a:cxn>
                            <a:cxn ang="0">
                              <a:pos x="T2" y="T3"/>
                            </a:cxn>
                            <a:cxn ang="0">
                              <a:pos x="T4" y="T5"/>
                            </a:cxn>
                            <a:cxn ang="0">
                              <a:pos x="T6" y="T7"/>
                            </a:cxn>
                            <a:cxn ang="0">
                              <a:pos x="T8" y="T9"/>
                            </a:cxn>
                          </a:cxnLst>
                          <a:rect l="0" t="0" r="r" b="b"/>
                          <a:pathLst>
                            <a:path w="583" h="80">
                              <a:moveTo>
                                <a:pt x="582" y="0"/>
                              </a:moveTo>
                              <a:lnTo>
                                <a:pt x="574" y="17"/>
                              </a:lnTo>
                              <a:lnTo>
                                <a:pt x="0" y="79"/>
                              </a:lnTo>
                              <a:lnTo>
                                <a:pt x="11" y="59"/>
                              </a:lnTo>
                              <a:lnTo>
                                <a:pt x="582" y="0"/>
                              </a:lnTo>
                            </a:path>
                          </a:pathLst>
                        </a:custGeom>
                        <a:solidFill>
                          <a:srgbClr val="9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nvGrpSpPr>
                        <p:cNvPr id="27903" name="Group 32"/>
                        <p:cNvGrpSpPr>
                          <a:grpSpLocks/>
                        </p:cNvGrpSpPr>
                        <p:nvPr/>
                      </p:nvGrpSpPr>
                      <p:grpSpPr bwMode="auto">
                        <a:xfrm>
                          <a:off x="2962" y="3488"/>
                          <a:ext cx="565" cy="423"/>
                          <a:chOff x="2962" y="3488"/>
                          <a:chExt cx="565" cy="423"/>
                        </a:xfrm>
                      </p:grpSpPr>
                      <p:sp>
                        <p:nvSpPr>
                          <p:cNvPr id="147489" name="Freeform 33"/>
                          <p:cNvSpPr>
                            <a:spLocks/>
                          </p:cNvSpPr>
                          <p:nvPr/>
                        </p:nvSpPr>
                        <p:spPr bwMode="auto">
                          <a:xfrm>
                            <a:off x="2962" y="3487"/>
                            <a:ext cx="406" cy="83"/>
                          </a:xfrm>
                          <a:custGeom>
                            <a:avLst/>
                            <a:gdLst>
                              <a:gd name="T0" fmla="*/ 372 w 407"/>
                              <a:gd name="T1" fmla="*/ 0 h 83"/>
                              <a:gd name="T2" fmla="*/ 0 w 407"/>
                              <a:gd name="T3" fmla="*/ 0 h 83"/>
                              <a:gd name="T4" fmla="*/ 38 w 407"/>
                              <a:gd name="T5" fmla="*/ 82 h 83"/>
                              <a:gd name="T6" fmla="*/ 406 w 407"/>
                              <a:gd name="T7" fmla="*/ 75 h 83"/>
                              <a:gd name="T8" fmla="*/ 372 w 407"/>
                              <a:gd name="T9" fmla="*/ 0 h 83"/>
                            </a:gdLst>
                            <a:ahLst/>
                            <a:cxnLst>
                              <a:cxn ang="0">
                                <a:pos x="T0" y="T1"/>
                              </a:cxn>
                              <a:cxn ang="0">
                                <a:pos x="T2" y="T3"/>
                              </a:cxn>
                              <a:cxn ang="0">
                                <a:pos x="T4" y="T5"/>
                              </a:cxn>
                              <a:cxn ang="0">
                                <a:pos x="T6" y="T7"/>
                              </a:cxn>
                              <a:cxn ang="0">
                                <a:pos x="T8" y="T9"/>
                              </a:cxn>
                            </a:cxnLst>
                            <a:rect l="0" t="0" r="r" b="b"/>
                            <a:pathLst>
                              <a:path w="407" h="83">
                                <a:moveTo>
                                  <a:pt x="372" y="0"/>
                                </a:moveTo>
                                <a:lnTo>
                                  <a:pt x="0" y="0"/>
                                </a:lnTo>
                                <a:lnTo>
                                  <a:pt x="38" y="82"/>
                                </a:lnTo>
                                <a:lnTo>
                                  <a:pt x="406" y="75"/>
                                </a:lnTo>
                                <a:lnTo>
                                  <a:pt x="372"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nvGrpSpPr>
                          <p:cNvPr id="27908" name="Group 34"/>
                          <p:cNvGrpSpPr>
                            <a:grpSpLocks/>
                          </p:cNvGrpSpPr>
                          <p:nvPr/>
                        </p:nvGrpSpPr>
                        <p:grpSpPr bwMode="auto">
                          <a:xfrm>
                            <a:off x="3025" y="3504"/>
                            <a:ext cx="288" cy="39"/>
                            <a:chOff x="3025" y="3504"/>
                            <a:chExt cx="288" cy="39"/>
                          </a:xfrm>
                        </p:grpSpPr>
                        <p:sp>
                          <p:nvSpPr>
                            <p:cNvPr id="147491" name="Freeform 35"/>
                            <p:cNvSpPr>
                              <a:spLocks/>
                            </p:cNvSpPr>
                            <p:nvPr/>
                          </p:nvSpPr>
                          <p:spPr bwMode="auto">
                            <a:xfrm>
                              <a:off x="3025" y="3504"/>
                              <a:ext cx="270" cy="11"/>
                            </a:xfrm>
                            <a:custGeom>
                              <a:avLst/>
                              <a:gdLst>
                                <a:gd name="T0" fmla="*/ 270 w 271"/>
                                <a:gd name="T1" fmla="*/ 0 h 11"/>
                                <a:gd name="T2" fmla="*/ 261 w 271"/>
                                <a:gd name="T3" fmla="*/ 10 h 11"/>
                                <a:gd name="T4" fmla="*/ 5 w 271"/>
                                <a:gd name="T5" fmla="*/ 10 h 11"/>
                                <a:gd name="T6" fmla="*/ 0 w 271"/>
                                <a:gd name="T7" fmla="*/ 0 h 11"/>
                                <a:gd name="T8" fmla="*/ 270 w 271"/>
                                <a:gd name="T9" fmla="*/ 0 h 11"/>
                              </a:gdLst>
                              <a:ahLst/>
                              <a:cxnLst>
                                <a:cxn ang="0">
                                  <a:pos x="T0" y="T1"/>
                                </a:cxn>
                                <a:cxn ang="0">
                                  <a:pos x="T2" y="T3"/>
                                </a:cxn>
                                <a:cxn ang="0">
                                  <a:pos x="T4" y="T5"/>
                                </a:cxn>
                                <a:cxn ang="0">
                                  <a:pos x="T6" y="T7"/>
                                </a:cxn>
                                <a:cxn ang="0">
                                  <a:pos x="T8" y="T9"/>
                                </a:cxn>
                              </a:cxnLst>
                              <a:rect l="0" t="0" r="r" b="b"/>
                              <a:pathLst>
                                <a:path w="271" h="11">
                                  <a:moveTo>
                                    <a:pt x="270" y="0"/>
                                  </a:moveTo>
                                  <a:lnTo>
                                    <a:pt x="261" y="10"/>
                                  </a:lnTo>
                                  <a:lnTo>
                                    <a:pt x="5" y="10"/>
                                  </a:lnTo>
                                  <a:lnTo>
                                    <a:pt x="0" y="0"/>
                                  </a:lnTo>
                                  <a:lnTo>
                                    <a:pt x="270"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492" name="Freeform 36"/>
                            <p:cNvSpPr>
                              <a:spLocks/>
                            </p:cNvSpPr>
                            <p:nvPr/>
                          </p:nvSpPr>
                          <p:spPr bwMode="auto">
                            <a:xfrm>
                              <a:off x="3285" y="3504"/>
                              <a:ext cx="28" cy="37"/>
                            </a:xfrm>
                            <a:custGeom>
                              <a:avLst/>
                              <a:gdLst>
                                <a:gd name="T0" fmla="*/ 10 w 28"/>
                                <a:gd name="T1" fmla="*/ 0 h 37"/>
                                <a:gd name="T2" fmla="*/ 27 w 28"/>
                                <a:gd name="T3" fmla="*/ 36 h 37"/>
                                <a:gd name="T4" fmla="*/ 8 w 28"/>
                                <a:gd name="T5" fmla="*/ 27 h 37"/>
                                <a:gd name="T6" fmla="*/ 0 w 28"/>
                                <a:gd name="T7" fmla="*/ 10 h 37"/>
                                <a:gd name="T8" fmla="*/ 10 w 28"/>
                                <a:gd name="T9" fmla="*/ 0 h 37"/>
                              </a:gdLst>
                              <a:ahLst/>
                              <a:cxnLst>
                                <a:cxn ang="0">
                                  <a:pos x="T0" y="T1"/>
                                </a:cxn>
                                <a:cxn ang="0">
                                  <a:pos x="T2" y="T3"/>
                                </a:cxn>
                                <a:cxn ang="0">
                                  <a:pos x="T4" y="T5"/>
                                </a:cxn>
                                <a:cxn ang="0">
                                  <a:pos x="T6" y="T7"/>
                                </a:cxn>
                                <a:cxn ang="0">
                                  <a:pos x="T8" y="T9"/>
                                </a:cxn>
                              </a:cxnLst>
                              <a:rect l="0" t="0" r="r" b="b"/>
                              <a:pathLst>
                                <a:path w="28" h="37">
                                  <a:moveTo>
                                    <a:pt x="10" y="0"/>
                                  </a:moveTo>
                                  <a:lnTo>
                                    <a:pt x="27" y="36"/>
                                  </a:lnTo>
                                  <a:lnTo>
                                    <a:pt x="8" y="27"/>
                                  </a:lnTo>
                                  <a:lnTo>
                                    <a:pt x="0" y="10"/>
                                  </a:lnTo>
                                  <a:lnTo>
                                    <a:pt x="10" y="0"/>
                                  </a:lnTo>
                                </a:path>
                              </a:pathLst>
                            </a:custGeom>
                            <a:solidFill>
                              <a:srgbClr val="9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493" name="Freeform 37"/>
                            <p:cNvSpPr>
                              <a:spLocks/>
                            </p:cNvSpPr>
                            <p:nvPr/>
                          </p:nvSpPr>
                          <p:spPr bwMode="auto">
                            <a:xfrm>
                              <a:off x="3039" y="3531"/>
                              <a:ext cx="274" cy="12"/>
                            </a:xfrm>
                            <a:custGeom>
                              <a:avLst/>
                              <a:gdLst>
                                <a:gd name="T0" fmla="*/ 273 w 274"/>
                                <a:gd name="T1" fmla="*/ 10 h 12"/>
                                <a:gd name="T2" fmla="*/ 253 w 274"/>
                                <a:gd name="T3" fmla="*/ 0 h 12"/>
                                <a:gd name="T4" fmla="*/ 0 w 274"/>
                                <a:gd name="T5" fmla="*/ 0 h 12"/>
                                <a:gd name="T6" fmla="*/ 5 w 274"/>
                                <a:gd name="T7" fmla="*/ 11 h 12"/>
                                <a:gd name="T8" fmla="*/ 273 w 274"/>
                                <a:gd name="T9" fmla="*/ 10 h 12"/>
                              </a:gdLst>
                              <a:ahLst/>
                              <a:cxnLst>
                                <a:cxn ang="0">
                                  <a:pos x="T0" y="T1"/>
                                </a:cxn>
                                <a:cxn ang="0">
                                  <a:pos x="T2" y="T3"/>
                                </a:cxn>
                                <a:cxn ang="0">
                                  <a:pos x="T4" y="T5"/>
                                </a:cxn>
                                <a:cxn ang="0">
                                  <a:pos x="T6" y="T7"/>
                                </a:cxn>
                                <a:cxn ang="0">
                                  <a:pos x="T8" y="T9"/>
                                </a:cxn>
                              </a:cxnLst>
                              <a:rect l="0" t="0" r="r" b="b"/>
                              <a:pathLst>
                                <a:path w="274" h="12">
                                  <a:moveTo>
                                    <a:pt x="273" y="10"/>
                                  </a:moveTo>
                                  <a:lnTo>
                                    <a:pt x="253" y="0"/>
                                  </a:lnTo>
                                  <a:lnTo>
                                    <a:pt x="0" y="0"/>
                                  </a:lnTo>
                                  <a:lnTo>
                                    <a:pt x="5" y="11"/>
                                  </a:lnTo>
                                  <a:lnTo>
                                    <a:pt x="273" y="10"/>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494" name="Freeform 38"/>
                            <p:cNvSpPr>
                              <a:spLocks/>
                            </p:cNvSpPr>
                            <p:nvPr/>
                          </p:nvSpPr>
                          <p:spPr bwMode="auto">
                            <a:xfrm>
                              <a:off x="3030" y="3513"/>
                              <a:ext cx="263" cy="18"/>
                            </a:xfrm>
                            <a:custGeom>
                              <a:avLst/>
                              <a:gdLst>
                                <a:gd name="T0" fmla="*/ 0 w 264"/>
                                <a:gd name="T1" fmla="*/ 0 h 18"/>
                                <a:gd name="T2" fmla="*/ 256 w 264"/>
                                <a:gd name="T3" fmla="*/ 0 h 18"/>
                                <a:gd name="T4" fmla="*/ 263 w 264"/>
                                <a:gd name="T5" fmla="*/ 17 h 18"/>
                                <a:gd name="T6" fmla="*/ 9 w 264"/>
                                <a:gd name="T7" fmla="*/ 17 h 18"/>
                                <a:gd name="T8" fmla="*/ 0 w 264"/>
                                <a:gd name="T9" fmla="*/ 0 h 18"/>
                              </a:gdLst>
                              <a:ahLst/>
                              <a:cxnLst>
                                <a:cxn ang="0">
                                  <a:pos x="T0" y="T1"/>
                                </a:cxn>
                                <a:cxn ang="0">
                                  <a:pos x="T2" y="T3"/>
                                </a:cxn>
                                <a:cxn ang="0">
                                  <a:pos x="T4" y="T5"/>
                                </a:cxn>
                                <a:cxn ang="0">
                                  <a:pos x="T6" y="T7"/>
                                </a:cxn>
                                <a:cxn ang="0">
                                  <a:pos x="T8" y="T9"/>
                                </a:cxn>
                              </a:cxnLst>
                              <a:rect l="0" t="0" r="r" b="b"/>
                              <a:pathLst>
                                <a:path w="264" h="18">
                                  <a:moveTo>
                                    <a:pt x="0" y="0"/>
                                  </a:moveTo>
                                  <a:lnTo>
                                    <a:pt x="256" y="0"/>
                                  </a:lnTo>
                                  <a:lnTo>
                                    <a:pt x="263" y="17"/>
                                  </a:lnTo>
                                  <a:lnTo>
                                    <a:pt x="9" y="17"/>
                                  </a:lnTo>
                                  <a:lnTo>
                                    <a:pt x="0" y="0"/>
                                  </a:lnTo>
                                </a:path>
                              </a:pathLst>
                            </a:custGeom>
                            <a:solidFill>
                              <a:srgbClr val="DFD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495" name="Freeform 39"/>
                          <p:cNvSpPr>
                            <a:spLocks/>
                          </p:cNvSpPr>
                          <p:nvPr/>
                        </p:nvSpPr>
                        <p:spPr bwMode="auto">
                          <a:xfrm>
                            <a:off x="3002" y="3583"/>
                            <a:ext cx="525" cy="329"/>
                          </a:xfrm>
                          <a:custGeom>
                            <a:avLst/>
                            <a:gdLst>
                              <a:gd name="T0" fmla="*/ 372 w 525"/>
                              <a:gd name="T1" fmla="*/ 0 h 328"/>
                              <a:gd name="T2" fmla="*/ 0 w 525"/>
                              <a:gd name="T3" fmla="*/ 12 h 328"/>
                              <a:gd name="T4" fmla="*/ 139 w 525"/>
                              <a:gd name="T5" fmla="*/ 327 h 328"/>
                              <a:gd name="T6" fmla="*/ 524 w 525"/>
                              <a:gd name="T7" fmla="*/ 292 h 328"/>
                              <a:gd name="T8" fmla="*/ 372 w 525"/>
                              <a:gd name="T9" fmla="*/ 0 h 328"/>
                            </a:gdLst>
                            <a:ahLst/>
                            <a:cxnLst>
                              <a:cxn ang="0">
                                <a:pos x="T0" y="T1"/>
                              </a:cxn>
                              <a:cxn ang="0">
                                <a:pos x="T2" y="T3"/>
                              </a:cxn>
                              <a:cxn ang="0">
                                <a:pos x="T4" y="T5"/>
                              </a:cxn>
                              <a:cxn ang="0">
                                <a:pos x="T6" y="T7"/>
                              </a:cxn>
                              <a:cxn ang="0">
                                <a:pos x="T8" y="T9"/>
                              </a:cxn>
                            </a:cxnLst>
                            <a:rect l="0" t="0" r="r" b="b"/>
                            <a:pathLst>
                              <a:path w="525" h="328">
                                <a:moveTo>
                                  <a:pt x="372" y="0"/>
                                </a:moveTo>
                                <a:lnTo>
                                  <a:pt x="0" y="12"/>
                                </a:lnTo>
                                <a:lnTo>
                                  <a:pt x="139" y="327"/>
                                </a:lnTo>
                                <a:lnTo>
                                  <a:pt x="524" y="292"/>
                                </a:lnTo>
                                <a:lnTo>
                                  <a:pt x="372"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904" name="Group 40"/>
                        <p:cNvGrpSpPr>
                          <a:grpSpLocks/>
                        </p:cNvGrpSpPr>
                        <p:nvPr/>
                      </p:nvGrpSpPr>
                      <p:grpSpPr bwMode="auto">
                        <a:xfrm>
                          <a:off x="3347" y="3489"/>
                          <a:ext cx="181" cy="387"/>
                          <a:chOff x="3347" y="3489"/>
                          <a:chExt cx="181" cy="387"/>
                        </a:xfrm>
                      </p:grpSpPr>
                      <p:sp>
                        <p:nvSpPr>
                          <p:cNvPr id="147497" name="Freeform 41"/>
                          <p:cNvSpPr>
                            <a:spLocks/>
                          </p:cNvSpPr>
                          <p:nvPr/>
                        </p:nvSpPr>
                        <p:spPr bwMode="auto">
                          <a:xfrm>
                            <a:off x="3374" y="3568"/>
                            <a:ext cx="153" cy="308"/>
                          </a:xfrm>
                          <a:custGeom>
                            <a:avLst/>
                            <a:gdLst>
                              <a:gd name="T0" fmla="*/ 12 w 154"/>
                              <a:gd name="T1" fmla="*/ 0 h 308"/>
                              <a:gd name="T2" fmla="*/ 0 w 154"/>
                              <a:gd name="T3" fmla="*/ 15 h 308"/>
                              <a:gd name="T4" fmla="*/ 153 w 154"/>
                              <a:gd name="T5" fmla="*/ 307 h 308"/>
                              <a:gd name="T6" fmla="*/ 12 w 154"/>
                              <a:gd name="T7" fmla="*/ 0 h 308"/>
                            </a:gdLst>
                            <a:ahLst/>
                            <a:cxnLst>
                              <a:cxn ang="0">
                                <a:pos x="T0" y="T1"/>
                              </a:cxn>
                              <a:cxn ang="0">
                                <a:pos x="T2" y="T3"/>
                              </a:cxn>
                              <a:cxn ang="0">
                                <a:pos x="T4" y="T5"/>
                              </a:cxn>
                              <a:cxn ang="0">
                                <a:pos x="T6" y="T7"/>
                              </a:cxn>
                            </a:cxnLst>
                            <a:rect l="0" t="0" r="r" b="b"/>
                            <a:pathLst>
                              <a:path w="154" h="308">
                                <a:moveTo>
                                  <a:pt x="12" y="0"/>
                                </a:moveTo>
                                <a:lnTo>
                                  <a:pt x="0" y="15"/>
                                </a:lnTo>
                                <a:lnTo>
                                  <a:pt x="153" y="307"/>
                                </a:lnTo>
                                <a:lnTo>
                                  <a:pt x="12"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498" name="Freeform 42"/>
                          <p:cNvSpPr>
                            <a:spLocks/>
                          </p:cNvSpPr>
                          <p:nvPr/>
                        </p:nvSpPr>
                        <p:spPr bwMode="auto">
                          <a:xfrm>
                            <a:off x="3347" y="3488"/>
                            <a:ext cx="40" cy="80"/>
                          </a:xfrm>
                          <a:custGeom>
                            <a:avLst/>
                            <a:gdLst>
                              <a:gd name="T0" fmla="*/ 0 w 40"/>
                              <a:gd name="T1" fmla="*/ 0 h 80"/>
                              <a:gd name="T2" fmla="*/ 39 w 40"/>
                              <a:gd name="T3" fmla="*/ 79 h 80"/>
                            </a:gdLst>
                            <a:ahLst/>
                            <a:cxnLst>
                              <a:cxn ang="0">
                                <a:pos x="T0" y="T1"/>
                              </a:cxn>
                              <a:cxn ang="0">
                                <a:pos x="T2" y="T3"/>
                              </a:cxn>
                            </a:cxnLst>
                            <a:rect l="0" t="0" r="r" b="b"/>
                            <a:pathLst>
                              <a:path w="40" h="80">
                                <a:moveTo>
                                  <a:pt x="0" y="0"/>
                                </a:moveTo>
                                <a:lnTo>
                                  <a:pt x="39" y="7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7716" name="Group 43"/>
                      <p:cNvGrpSpPr>
                        <a:grpSpLocks/>
                      </p:cNvGrpSpPr>
                      <p:nvPr/>
                    </p:nvGrpSpPr>
                    <p:grpSpPr bwMode="auto">
                      <a:xfrm>
                        <a:off x="3042" y="3616"/>
                        <a:ext cx="247" cy="258"/>
                        <a:chOff x="3042" y="3616"/>
                        <a:chExt cx="247" cy="258"/>
                      </a:xfrm>
                    </p:grpSpPr>
                    <p:grpSp>
                      <p:nvGrpSpPr>
                        <p:cNvPr id="27769" name="Group 44"/>
                        <p:cNvGrpSpPr>
                          <a:grpSpLocks/>
                        </p:cNvGrpSpPr>
                        <p:nvPr/>
                      </p:nvGrpSpPr>
                      <p:grpSpPr bwMode="auto">
                        <a:xfrm>
                          <a:off x="3110" y="3616"/>
                          <a:ext cx="179" cy="253"/>
                          <a:chOff x="3110" y="3616"/>
                          <a:chExt cx="179" cy="253"/>
                        </a:xfrm>
                      </p:grpSpPr>
                      <p:grpSp>
                        <p:nvGrpSpPr>
                          <p:cNvPr id="27835" name="Group 45"/>
                          <p:cNvGrpSpPr>
                            <a:grpSpLocks/>
                          </p:cNvGrpSpPr>
                          <p:nvPr/>
                        </p:nvGrpSpPr>
                        <p:grpSpPr bwMode="auto">
                          <a:xfrm>
                            <a:off x="3110" y="3616"/>
                            <a:ext cx="78" cy="35"/>
                            <a:chOff x="3110" y="3616"/>
                            <a:chExt cx="78" cy="35"/>
                          </a:xfrm>
                        </p:grpSpPr>
                        <p:grpSp>
                          <p:nvGrpSpPr>
                            <p:cNvPr id="27892" name="Group 46"/>
                            <p:cNvGrpSpPr>
                              <a:grpSpLocks/>
                            </p:cNvGrpSpPr>
                            <p:nvPr/>
                          </p:nvGrpSpPr>
                          <p:grpSpPr bwMode="auto">
                            <a:xfrm>
                              <a:off x="3110" y="3616"/>
                              <a:ext cx="78" cy="35"/>
                              <a:chOff x="3110" y="3616"/>
                              <a:chExt cx="78" cy="35"/>
                            </a:xfrm>
                          </p:grpSpPr>
                          <p:sp>
                            <p:nvSpPr>
                              <p:cNvPr id="147503" name="Freeform 47"/>
                              <p:cNvSpPr>
                                <a:spLocks/>
                              </p:cNvSpPr>
                              <p:nvPr/>
                            </p:nvSpPr>
                            <p:spPr bwMode="auto">
                              <a:xfrm>
                                <a:off x="3114" y="3616"/>
                                <a:ext cx="74" cy="28"/>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04" name="Freeform 48"/>
                              <p:cNvSpPr>
                                <a:spLocks/>
                              </p:cNvSpPr>
                              <p:nvPr/>
                            </p:nvSpPr>
                            <p:spPr bwMode="auto">
                              <a:xfrm>
                                <a:off x="3122" y="3641"/>
                                <a:ext cx="67" cy="10"/>
                              </a:xfrm>
                              <a:custGeom>
                                <a:avLst/>
                                <a:gdLst>
                                  <a:gd name="T0" fmla="*/ 65 w 66"/>
                                  <a:gd name="T1" fmla="*/ 0 h 10"/>
                                  <a:gd name="T2" fmla="*/ 60 w 66"/>
                                  <a:gd name="T3" fmla="*/ 6 h 10"/>
                                  <a:gd name="T4" fmla="*/ 0 w 66"/>
                                  <a:gd name="T5" fmla="*/ 9 h 10"/>
                                  <a:gd name="T6" fmla="*/ 5 w 66"/>
                                  <a:gd name="T7" fmla="*/ 2 h 10"/>
                                  <a:gd name="T8" fmla="*/ 65 w 66"/>
                                  <a:gd name="T9" fmla="*/ 0 h 10"/>
                                </a:gdLst>
                                <a:ahLst/>
                                <a:cxnLst>
                                  <a:cxn ang="0">
                                    <a:pos x="T0" y="T1"/>
                                  </a:cxn>
                                  <a:cxn ang="0">
                                    <a:pos x="T2" y="T3"/>
                                  </a:cxn>
                                  <a:cxn ang="0">
                                    <a:pos x="T4" y="T5"/>
                                  </a:cxn>
                                  <a:cxn ang="0">
                                    <a:pos x="T6" y="T7"/>
                                  </a:cxn>
                                  <a:cxn ang="0">
                                    <a:pos x="T8" y="T9"/>
                                  </a:cxn>
                                </a:cxnLst>
                                <a:rect l="0" t="0" r="r" b="b"/>
                                <a:pathLst>
                                  <a:path w="66" h="10">
                                    <a:moveTo>
                                      <a:pt x="65" y="0"/>
                                    </a:moveTo>
                                    <a:lnTo>
                                      <a:pt x="60" y="6"/>
                                    </a:lnTo>
                                    <a:lnTo>
                                      <a:pt x="0" y="9"/>
                                    </a:lnTo>
                                    <a:lnTo>
                                      <a:pt x="5" y="2"/>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05" name="Freeform 49"/>
                              <p:cNvSpPr>
                                <a:spLocks/>
                              </p:cNvSpPr>
                              <p:nvPr/>
                            </p:nvSpPr>
                            <p:spPr bwMode="auto">
                              <a:xfrm>
                                <a:off x="3110" y="3619"/>
                                <a:ext cx="18" cy="32"/>
                              </a:xfrm>
                              <a:custGeom>
                                <a:avLst/>
                                <a:gdLst>
                                  <a:gd name="T0" fmla="*/ 17 w 18"/>
                                  <a:gd name="T1" fmla="*/ 24 h 32"/>
                                  <a:gd name="T2" fmla="*/ 13 w 18"/>
                                  <a:gd name="T3" fmla="*/ 31 h 32"/>
                                  <a:gd name="T4" fmla="*/ 0 w 18"/>
                                  <a:gd name="T5" fmla="*/ 7 h 32"/>
                                  <a:gd name="T6" fmla="*/ 4 w 18"/>
                                  <a:gd name="T7" fmla="*/ 0 h 32"/>
                                  <a:gd name="T8" fmla="*/ 17 w 18"/>
                                  <a:gd name="T9" fmla="*/ 24 h 32"/>
                                </a:gdLst>
                                <a:ahLst/>
                                <a:cxnLst>
                                  <a:cxn ang="0">
                                    <a:pos x="T0" y="T1"/>
                                  </a:cxn>
                                  <a:cxn ang="0">
                                    <a:pos x="T2" y="T3"/>
                                  </a:cxn>
                                  <a:cxn ang="0">
                                    <a:pos x="T4" y="T5"/>
                                  </a:cxn>
                                  <a:cxn ang="0">
                                    <a:pos x="T6" y="T7"/>
                                  </a:cxn>
                                  <a:cxn ang="0">
                                    <a:pos x="T8" y="T9"/>
                                  </a:cxn>
                                </a:cxnLst>
                                <a:rect l="0" t="0" r="r" b="b"/>
                                <a:pathLst>
                                  <a:path w="18" h="32">
                                    <a:moveTo>
                                      <a:pt x="17" y="24"/>
                                    </a:moveTo>
                                    <a:lnTo>
                                      <a:pt x="13" y="31"/>
                                    </a:lnTo>
                                    <a:lnTo>
                                      <a:pt x="0" y="7"/>
                                    </a:lnTo>
                                    <a:lnTo>
                                      <a:pt x="4" y="0"/>
                                    </a:lnTo>
                                    <a:lnTo>
                                      <a:pt x="17" y="24"/>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506" name="Freeform 50"/>
                            <p:cNvSpPr>
                              <a:spLocks/>
                            </p:cNvSpPr>
                            <p:nvPr/>
                          </p:nvSpPr>
                          <p:spPr bwMode="auto">
                            <a:xfrm>
                              <a:off x="3161" y="3617"/>
                              <a:ext cx="14" cy="25"/>
                            </a:xfrm>
                            <a:custGeom>
                              <a:avLst/>
                              <a:gdLst>
                                <a:gd name="T0" fmla="*/ 0 w 14"/>
                                <a:gd name="T1" fmla="*/ 0 h 25"/>
                                <a:gd name="T2" fmla="*/ 13 w 14"/>
                                <a:gd name="T3" fmla="*/ 24 h 25"/>
                              </a:gdLst>
                              <a:ahLst/>
                              <a:cxnLst>
                                <a:cxn ang="0">
                                  <a:pos x="T0" y="T1"/>
                                </a:cxn>
                                <a:cxn ang="0">
                                  <a:pos x="T2" y="T3"/>
                                </a:cxn>
                              </a:cxnLst>
                              <a:rect l="0" t="0" r="r" b="b"/>
                              <a:pathLst>
                                <a:path w="14" h="25">
                                  <a:moveTo>
                                    <a:pt x="0" y="0"/>
                                  </a:moveTo>
                                  <a:lnTo>
                                    <a:pt x="13"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07" name="Oval 51"/>
                            <p:cNvSpPr>
                              <a:spLocks noChangeArrowheads="1"/>
                            </p:cNvSpPr>
                            <p:nvPr/>
                          </p:nvSpPr>
                          <p:spPr bwMode="auto">
                            <a:xfrm>
                              <a:off x="3171" y="3622"/>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508" name="Oval 52"/>
                            <p:cNvSpPr>
                              <a:spLocks noChangeArrowheads="1"/>
                            </p:cNvSpPr>
                            <p:nvPr/>
                          </p:nvSpPr>
                          <p:spPr bwMode="auto">
                            <a:xfrm>
                              <a:off x="3177" y="3631"/>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7836" name="Group 53"/>
                          <p:cNvGrpSpPr>
                            <a:grpSpLocks/>
                          </p:cNvGrpSpPr>
                          <p:nvPr/>
                        </p:nvGrpSpPr>
                        <p:grpSpPr bwMode="auto">
                          <a:xfrm>
                            <a:off x="3124" y="3647"/>
                            <a:ext cx="78" cy="35"/>
                            <a:chOff x="3124" y="3647"/>
                            <a:chExt cx="78" cy="35"/>
                          </a:xfrm>
                        </p:grpSpPr>
                        <p:grpSp>
                          <p:nvGrpSpPr>
                            <p:cNvPr id="27885" name="Group 54"/>
                            <p:cNvGrpSpPr>
                              <a:grpSpLocks/>
                            </p:cNvGrpSpPr>
                            <p:nvPr/>
                          </p:nvGrpSpPr>
                          <p:grpSpPr bwMode="auto">
                            <a:xfrm>
                              <a:off x="3124" y="3647"/>
                              <a:ext cx="78" cy="35"/>
                              <a:chOff x="3124" y="3647"/>
                              <a:chExt cx="78" cy="35"/>
                            </a:xfrm>
                          </p:grpSpPr>
                          <p:sp>
                            <p:nvSpPr>
                              <p:cNvPr id="147511" name="Freeform 55"/>
                              <p:cNvSpPr>
                                <a:spLocks/>
                              </p:cNvSpPr>
                              <p:nvPr/>
                            </p:nvSpPr>
                            <p:spPr bwMode="auto">
                              <a:xfrm>
                                <a:off x="3127" y="3647"/>
                                <a:ext cx="74" cy="28"/>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12" name="Freeform 56"/>
                              <p:cNvSpPr>
                                <a:spLocks/>
                              </p:cNvSpPr>
                              <p:nvPr/>
                            </p:nvSpPr>
                            <p:spPr bwMode="auto">
                              <a:xfrm>
                                <a:off x="3135" y="3671"/>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13" name="Freeform 57"/>
                              <p:cNvSpPr>
                                <a:spLocks/>
                              </p:cNvSpPr>
                              <p:nvPr/>
                            </p:nvSpPr>
                            <p:spPr bwMode="auto">
                              <a:xfrm>
                                <a:off x="3124" y="3649"/>
                                <a:ext cx="18" cy="33"/>
                              </a:xfrm>
                              <a:custGeom>
                                <a:avLst/>
                                <a:gdLst>
                                  <a:gd name="T0" fmla="*/ 17 w 18"/>
                                  <a:gd name="T1" fmla="*/ 25 h 33"/>
                                  <a:gd name="T2" fmla="*/ 12 w 18"/>
                                  <a:gd name="T3" fmla="*/ 32 h 33"/>
                                  <a:gd name="T4" fmla="*/ 0 w 18"/>
                                  <a:gd name="T5" fmla="*/ 7 h 33"/>
                                  <a:gd name="T6" fmla="*/ 4 w 18"/>
                                  <a:gd name="T7" fmla="*/ 0 h 33"/>
                                  <a:gd name="T8" fmla="*/ 17 w 18"/>
                                  <a:gd name="T9" fmla="*/ 25 h 33"/>
                                </a:gdLst>
                                <a:ahLst/>
                                <a:cxnLst>
                                  <a:cxn ang="0">
                                    <a:pos x="T0" y="T1"/>
                                  </a:cxn>
                                  <a:cxn ang="0">
                                    <a:pos x="T2" y="T3"/>
                                  </a:cxn>
                                  <a:cxn ang="0">
                                    <a:pos x="T4" y="T5"/>
                                  </a:cxn>
                                  <a:cxn ang="0">
                                    <a:pos x="T6" y="T7"/>
                                  </a:cxn>
                                  <a:cxn ang="0">
                                    <a:pos x="T8" y="T9"/>
                                  </a:cxn>
                                </a:cxnLst>
                                <a:rect l="0" t="0" r="r" b="b"/>
                                <a:pathLst>
                                  <a:path w="18" h="33">
                                    <a:moveTo>
                                      <a:pt x="17" y="25"/>
                                    </a:moveTo>
                                    <a:lnTo>
                                      <a:pt x="12" y="32"/>
                                    </a:lnTo>
                                    <a:lnTo>
                                      <a:pt x="0" y="7"/>
                                    </a:lnTo>
                                    <a:lnTo>
                                      <a:pt x="4" y="0"/>
                                    </a:lnTo>
                                    <a:lnTo>
                                      <a:pt x="17"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514" name="Freeform 58"/>
                            <p:cNvSpPr>
                              <a:spLocks/>
                            </p:cNvSpPr>
                            <p:nvPr/>
                          </p:nvSpPr>
                          <p:spPr bwMode="auto">
                            <a:xfrm>
                              <a:off x="3176" y="3648"/>
                              <a:ext cx="14" cy="24"/>
                            </a:xfrm>
                            <a:custGeom>
                              <a:avLst/>
                              <a:gdLst>
                                <a:gd name="T0" fmla="*/ 0 w 13"/>
                                <a:gd name="T1" fmla="*/ 0 h 24"/>
                                <a:gd name="T2" fmla="*/ 12 w 13"/>
                                <a:gd name="T3" fmla="*/ 23 h 24"/>
                              </a:gdLst>
                              <a:ahLst/>
                              <a:cxnLst>
                                <a:cxn ang="0">
                                  <a:pos x="T0" y="T1"/>
                                </a:cxn>
                                <a:cxn ang="0">
                                  <a:pos x="T2" y="T3"/>
                                </a:cxn>
                              </a:cxnLst>
                              <a:rect l="0" t="0" r="r" b="b"/>
                              <a:pathLst>
                                <a:path w="13" h="24">
                                  <a:moveTo>
                                    <a:pt x="0" y="0"/>
                                  </a:moveTo>
                                  <a:lnTo>
                                    <a:pt x="12"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15" name="Oval 59"/>
                            <p:cNvSpPr>
                              <a:spLocks noChangeArrowheads="1"/>
                            </p:cNvSpPr>
                            <p:nvPr/>
                          </p:nvSpPr>
                          <p:spPr bwMode="auto">
                            <a:xfrm>
                              <a:off x="3184" y="3653"/>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516" name="Oval 60"/>
                            <p:cNvSpPr>
                              <a:spLocks noChangeArrowheads="1"/>
                            </p:cNvSpPr>
                            <p:nvPr/>
                          </p:nvSpPr>
                          <p:spPr bwMode="auto">
                            <a:xfrm>
                              <a:off x="3191" y="3661"/>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7837" name="Group 61"/>
                          <p:cNvGrpSpPr>
                            <a:grpSpLocks/>
                          </p:cNvGrpSpPr>
                          <p:nvPr/>
                        </p:nvGrpSpPr>
                        <p:grpSpPr bwMode="auto">
                          <a:xfrm>
                            <a:off x="3139" y="3678"/>
                            <a:ext cx="78" cy="36"/>
                            <a:chOff x="3139" y="3678"/>
                            <a:chExt cx="78" cy="36"/>
                          </a:xfrm>
                        </p:grpSpPr>
                        <p:grpSp>
                          <p:nvGrpSpPr>
                            <p:cNvPr id="27878" name="Group 62"/>
                            <p:cNvGrpSpPr>
                              <a:grpSpLocks/>
                            </p:cNvGrpSpPr>
                            <p:nvPr/>
                          </p:nvGrpSpPr>
                          <p:grpSpPr bwMode="auto">
                            <a:xfrm>
                              <a:off x="3139" y="3678"/>
                              <a:ext cx="78" cy="36"/>
                              <a:chOff x="3139" y="3678"/>
                              <a:chExt cx="78" cy="36"/>
                            </a:xfrm>
                          </p:grpSpPr>
                          <p:sp>
                            <p:nvSpPr>
                              <p:cNvPr id="147519" name="Freeform 63"/>
                              <p:cNvSpPr>
                                <a:spLocks/>
                              </p:cNvSpPr>
                              <p:nvPr/>
                            </p:nvSpPr>
                            <p:spPr bwMode="auto">
                              <a:xfrm>
                                <a:off x="3143" y="3678"/>
                                <a:ext cx="74" cy="29"/>
                              </a:xfrm>
                              <a:custGeom>
                                <a:avLst/>
                                <a:gdLst>
                                  <a:gd name="T0" fmla="*/ 73 w 74"/>
                                  <a:gd name="T1" fmla="*/ 25 h 29"/>
                                  <a:gd name="T2" fmla="*/ 13 w 74"/>
                                  <a:gd name="T3" fmla="*/ 28 h 29"/>
                                  <a:gd name="T4" fmla="*/ 0 w 74"/>
                                  <a:gd name="T5" fmla="*/ 3 h 29"/>
                                  <a:gd name="T6" fmla="*/ 61 w 74"/>
                                  <a:gd name="T7" fmla="*/ 0 h 29"/>
                                  <a:gd name="T8" fmla="*/ 73 w 74"/>
                                  <a:gd name="T9" fmla="*/ 25 h 29"/>
                                </a:gdLst>
                                <a:ahLst/>
                                <a:cxnLst>
                                  <a:cxn ang="0">
                                    <a:pos x="T0" y="T1"/>
                                  </a:cxn>
                                  <a:cxn ang="0">
                                    <a:pos x="T2" y="T3"/>
                                  </a:cxn>
                                  <a:cxn ang="0">
                                    <a:pos x="T4" y="T5"/>
                                  </a:cxn>
                                  <a:cxn ang="0">
                                    <a:pos x="T6" y="T7"/>
                                  </a:cxn>
                                  <a:cxn ang="0">
                                    <a:pos x="T8" y="T9"/>
                                  </a:cxn>
                                </a:cxnLst>
                                <a:rect l="0" t="0" r="r" b="b"/>
                                <a:pathLst>
                                  <a:path w="74" h="29">
                                    <a:moveTo>
                                      <a:pt x="73" y="25"/>
                                    </a:moveTo>
                                    <a:lnTo>
                                      <a:pt x="13" y="28"/>
                                    </a:lnTo>
                                    <a:lnTo>
                                      <a:pt x="0" y="3"/>
                                    </a:lnTo>
                                    <a:lnTo>
                                      <a:pt x="61" y="0"/>
                                    </a:lnTo>
                                    <a:lnTo>
                                      <a:pt x="73" y="25"/>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20" name="Freeform 64"/>
                              <p:cNvSpPr>
                                <a:spLocks/>
                              </p:cNvSpPr>
                              <p:nvPr/>
                            </p:nvSpPr>
                            <p:spPr bwMode="auto">
                              <a:xfrm>
                                <a:off x="3151" y="3703"/>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21" name="Freeform 65"/>
                              <p:cNvSpPr>
                                <a:spLocks/>
                              </p:cNvSpPr>
                              <p:nvPr/>
                            </p:nvSpPr>
                            <p:spPr bwMode="auto">
                              <a:xfrm>
                                <a:off x="3139" y="3681"/>
                                <a:ext cx="18" cy="33"/>
                              </a:xfrm>
                              <a:custGeom>
                                <a:avLst/>
                                <a:gdLst>
                                  <a:gd name="T0" fmla="*/ 17 w 18"/>
                                  <a:gd name="T1" fmla="*/ 25 h 33"/>
                                  <a:gd name="T2" fmla="*/ 12 w 18"/>
                                  <a:gd name="T3" fmla="*/ 32 h 33"/>
                                  <a:gd name="T4" fmla="*/ 0 w 18"/>
                                  <a:gd name="T5" fmla="*/ 7 h 33"/>
                                  <a:gd name="T6" fmla="*/ 4 w 18"/>
                                  <a:gd name="T7" fmla="*/ 0 h 33"/>
                                  <a:gd name="T8" fmla="*/ 17 w 18"/>
                                  <a:gd name="T9" fmla="*/ 25 h 33"/>
                                </a:gdLst>
                                <a:ahLst/>
                                <a:cxnLst>
                                  <a:cxn ang="0">
                                    <a:pos x="T0" y="T1"/>
                                  </a:cxn>
                                  <a:cxn ang="0">
                                    <a:pos x="T2" y="T3"/>
                                  </a:cxn>
                                  <a:cxn ang="0">
                                    <a:pos x="T4" y="T5"/>
                                  </a:cxn>
                                  <a:cxn ang="0">
                                    <a:pos x="T6" y="T7"/>
                                  </a:cxn>
                                  <a:cxn ang="0">
                                    <a:pos x="T8" y="T9"/>
                                  </a:cxn>
                                </a:cxnLst>
                                <a:rect l="0" t="0" r="r" b="b"/>
                                <a:pathLst>
                                  <a:path w="18" h="33">
                                    <a:moveTo>
                                      <a:pt x="17" y="25"/>
                                    </a:moveTo>
                                    <a:lnTo>
                                      <a:pt x="12" y="32"/>
                                    </a:lnTo>
                                    <a:lnTo>
                                      <a:pt x="0" y="7"/>
                                    </a:lnTo>
                                    <a:lnTo>
                                      <a:pt x="4" y="0"/>
                                    </a:lnTo>
                                    <a:lnTo>
                                      <a:pt x="17"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522" name="Freeform 66"/>
                            <p:cNvSpPr>
                              <a:spLocks/>
                            </p:cNvSpPr>
                            <p:nvPr/>
                          </p:nvSpPr>
                          <p:spPr bwMode="auto">
                            <a:xfrm>
                              <a:off x="3191" y="3679"/>
                              <a:ext cx="14"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23" name="Oval 67"/>
                            <p:cNvSpPr>
                              <a:spLocks noChangeArrowheads="1"/>
                            </p:cNvSpPr>
                            <p:nvPr/>
                          </p:nvSpPr>
                          <p:spPr bwMode="auto">
                            <a:xfrm>
                              <a:off x="3200" y="3684"/>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524" name="Oval 68"/>
                            <p:cNvSpPr>
                              <a:spLocks noChangeArrowheads="1"/>
                            </p:cNvSpPr>
                            <p:nvPr/>
                          </p:nvSpPr>
                          <p:spPr bwMode="auto">
                            <a:xfrm>
                              <a:off x="3207" y="3693"/>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7838" name="Group 69"/>
                          <p:cNvGrpSpPr>
                            <a:grpSpLocks/>
                          </p:cNvGrpSpPr>
                          <p:nvPr/>
                        </p:nvGrpSpPr>
                        <p:grpSpPr bwMode="auto">
                          <a:xfrm>
                            <a:off x="3153" y="3709"/>
                            <a:ext cx="79" cy="35"/>
                            <a:chOff x="3153" y="3709"/>
                            <a:chExt cx="79" cy="35"/>
                          </a:xfrm>
                        </p:grpSpPr>
                        <p:grpSp>
                          <p:nvGrpSpPr>
                            <p:cNvPr id="27871" name="Group 70"/>
                            <p:cNvGrpSpPr>
                              <a:grpSpLocks/>
                            </p:cNvGrpSpPr>
                            <p:nvPr/>
                          </p:nvGrpSpPr>
                          <p:grpSpPr bwMode="auto">
                            <a:xfrm>
                              <a:off x="3153" y="3709"/>
                              <a:ext cx="79" cy="35"/>
                              <a:chOff x="3153" y="3709"/>
                              <a:chExt cx="79" cy="35"/>
                            </a:xfrm>
                          </p:grpSpPr>
                          <p:sp>
                            <p:nvSpPr>
                              <p:cNvPr id="147527" name="Freeform 71"/>
                              <p:cNvSpPr>
                                <a:spLocks/>
                              </p:cNvSpPr>
                              <p:nvPr/>
                            </p:nvSpPr>
                            <p:spPr bwMode="auto">
                              <a:xfrm>
                                <a:off x="3156" y="3709"/>
                                <a:ext cx="75" cy="29"/>
                              </a:xfrm>
                              <a:custGeom>
                                <a:avLst/>
                                <a:gdLst>
                                  <a:gd name="T0" fmla="*/ 74 w 75"/>
                                  <a:gd name="T1" fmla="*/ 24 h 28"/>
                                  <a:gd name="T2" fmla="*/ 13 w 75"/>
                                  <a:gd name="T3" fmla="*/ 27 h 28"/>
                                  <a:gd name="T4" fmla="*/ 0 w 75"/>
                                  <a:gd name="T5" fmla="*/ 3 h 28"/>
                                  <a:gd name="T6" fmla="*/ 61 w 75"/>
                                  <a:gd name="T7" fmla="*/ 0 h 28"/>
                                  <a:gd name="T8" fmla="*/ 74 w 75"/>
                                  <a:gd name="T9" fmla="*/ 24 h 28"/>
                                </a:gdLst>
                                <a:ahLst/>
                                <a:cxnLst>
                                  <a:cxn ang="0">
                                    <a:pos x="T0" y="T1"/>
                                  </a:cxn>
                                  <a:cxn ang="0">
                                    <a:pos x="T2" y="T3"/>
                                  </a:cxn>
                                  <a:cxn ang="0">
                                    <a:pos x="T4" y="T5"/>
                                  </a:cxn>
                                  <a:cxn ang="0">
                                    <a:pos x="T6" y="T7"/>
                                  </a:cxn>
                                  <a:cxn ang="0">
                                    <a:pos x="T8" y="T9"/>
                                  </a:cxn>
                                </a:cxnLst>
                                <a:rect l="0" t="0" r="r" b="b"/>
                                <a:pathLst>
                                  <a:path w="75" h="28">
                                    <a:moveTo>
                                      <a:pt x="74" y="24"/>
                                    </a:moveTo>
                                    <a:lnTo>
                                      <a:pt x="13" y="27"/>
                                    </a:lnTo>
                                    <a:lnTo>
                                      <a:pt x="0" y="3"/>
                                    </a:lnTo>
                                    <a:lnTo>
                                      <a:pt x="61" y="0"/>
                                    </a:lnTo>
                                    <a:lnTo>
                                      <a:pt x="74"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28" name="Freeform 72"/>
                              <p:cNvSpPr>
                                <a:spLocks/>
                              </p:cNvSpPr>
                              <p:nvPr/>
                            </p:nvSpPr>
                            <p:spPr bwMode="auto">
                              <a:xfrm>
                                <a:off x="3165" y="3733"/>
                                <a:ext cx="67" cy="12"/>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29" name="Freeform 73"/>
                              <p:cNvSpPr>
                                <a:spLocks/>
                              </p:cNvSpPr>
                              <p:nvPr/>
                            </p:nvSpPr>
                            <p:spPr bwMode="auto">
                              <a:xfrm>
                                <a:off x="3152" y="3712"/>
                                <a:ext cx="18" cy="33"/>
                              </a:xfrm>
                              <a:custGeom>
                                <a:avLst/>
                                <a:gdLst>
                                  <a:gd name="T0" fmla="*/ 17 w 18"/>
                                  <a:gd name="T1" fmla="*/ 24 h 32"/>
                                  <a:gd name="T2" fmla="*/ 13 w 18"/>
                                  <a:gd name="T3" fmla="*/ 31 h 32"/>
                                  <a:gd name="T4" fmla="*/ 0 w 18"/>
                                  <a:gd name="T5" fmla="*/ 7 h 32"/>
                                  <a:gd name="T6" fmla="*/ 4 w 18"/>
                                  <a:gd name="T7" fmla="*/ 0 h 32"/>
                                  <a:gd name="T8" fmla="*/ 17 w 18"/>
                                  <a:gd name="T9" fmla="*/ 24 h 32"/>
                                </a:gdLst>
                                <a:ahLst/>
                                <a:cxnLst>
                                  <a:cxn ang="0">
                                    <a:pos x="T0" y="T1"/>
                                  </a:cxn>
                                  <a:cxn ang="0">
                                    <a:pos x="T2" y="T3"/>
                                  </a:cxn>
                                  <a:cxn ang="0">
                                    <a:pos x="T4" y="T5"/>
                                  </a:cxn>
                                  <a:cxn ang="0">
                                    <a:pos x="T6" y="T7"/>
                                  </a:cxn>
                                  <a:cxn ang="0">
                                    <a:pos x="T8" y="T9"/>
                                  </a:cxn>
                                </a:cxnLst>
                                <a:rect l="0" t="0" r="r" b="b"/>
                                <a:pathLst>
                                  <a:path w="18" h="32">
                                    <a:moveTo>
                                      <a:pt x="17" y="24"/>
                                    </a:moveTo>
                                    <a:lnTo>
                                      <a:pt x="13" y="31"/>
                                    </a:lnTo>
                                    <a:lnTo>
                                      <a:pt x="0" y="7"/>
                                    </a:lnTo>
                                    <a:lnTo>
                                      <a:pt x="4" y="0"/>
                                    </a:lnTo>
                                    <a:lnTo>
                                      <a:pt x="17" y="24"/>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530" name="Freeform 74"/>
                            <p:cNvSpPr>
                              <a:spLocks/>
                            </p:cNvSpPr>
                            <p:nvPr/>
                          </p:nvSpPr>
                          <p:spPr bwMode="auto">
                            <a:xfrm>
                              <a:off x="3205" y="3710"/>
                              <a:ext cx="13" cy="24"/>
                            </a:xfrm>
                            <a:custGeom>
                              <a:avLst/>
                              <a:gdLst>
                                <a:gd name="T0" fmla="*/ 0 w 13"/>
                                <a:gd name="T1" fmla="*/ 0 h 24"/>
                                <a:gd name="T2" fmla="*/ 12 w 13"/>
                                <a:gd name="T3" fmla="*/ 23 h 24"/>
                              </a:gdLst>
                              <a:ahLst/>
                              <a:cxnLst>
                                <a:cxn ang="0">
                                  <a:pos x="T0" y="T1"/>
                                </a:cxn>
                                <a:cxn ang="0">
                                  <a:pos x="T2" y="T3"/>
                                </a:cxn>
                              </a:cxnLst>
                              <a:rect l="0" t="0" r="r" b="b"/>
                              <a:pathLst>
                                <a:path w="13" h="24">
                                  <a:moveTo>
                                    <a:pt x="0" y="0"/>
                                  </a:moveTo>
                                  <a:lnTo>
                                    <a:pt x="12"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31" name="Oval 75"/>
                            <p:cNvSpPr>
                              <a:spLocks noChangeArrowheads="1"/>
                            </p:cNvSpPr>
                            <p:nvPr/>
                          </p:nvSpPr>
                          <p:spPr bwMode="auto">
                            <a:xfrm>
                              <a:off x="3214" y="3714"/>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532" name="Oval 76"/>
                            <p:cNvSpPr>
                              <a:spLocks noChangeArrowheads="1"/>
                            </p:cNvSpPr>
                            <p:nvPr/>
                          </p:nvSpPr>
                          <p:spPr bwMode="auto">
                            <a:xfrm>
                              <a:off x="3220" y="3725"/>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7839" name="Group 77"/>
                          <p:cNvGrpSpPr>
                            <a:grpSpLocks/>
                          </p:cNvGrpSpPr>
                          <p:nvPr/>
                        </p:nvGrpSpPr>
                        <p:grpSpPr bwMode="auto">
                          <a:xfrm>
                            <a:off x="3167" y="3740"/>
                            <a:ext cx="79" cy="35"/>
                            <a:chOff x="3167" y="3740"/>
                            <a:chExt cx="79" cy="35"/>
                          </a:xfrm>
                        </p:grpSpPr>
                        <p:grpSp>
                          <p:nvGrpSpPr>
                            <p:cNvPr id="27864" name="Group 78"/>
                            <p:cNvGrpSpPr>
                              <a:grpSpLocks/>
                            </p:cNvGrpSpPr>
                            <p:nvPr/>
                          </p:nvGrpSpPr>
                          <p:grpSpPr bwMode="auto">
                            <a:xfrm>
                              <a:off x="3167" y="3740"/>
                              <a:ext cx="79" cy="35"/>
                              <a:chOff x="3167" y="3740"/>
                              <a:chExt cx="79" cy="35"/>
                            </a:xfrm>
                          </p:grpSpPr>
                          <p:sp>
                            <p:nvSpPr>
                              <p:cNvPr id="147535" name="Freeform 79"/>
                              <p:cNvSpPr>
                                <a:spLocks/>
                              </p:cNvSpPr>
                              <p:nvPr/>
                            </p:nvSpPr>
                            <p:spPr bwMode="auto">
                              <a:xfrm>
                                <a:off x="3172" y="3740"/>
                                <a:ext cx="74" cy="29"/>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36" name="Freeform 80"/>
                              <p:cNvSpPr>
                                <a:spLocks/>
                              </p:cNvSpPr>
                              <p:nvPr/>
                            </p:nvSpPr>
                            <p:spPr bwMode="auto">
                              <a:xfrm>
                                <a:off x="3179" y="3764"/>
                                <a:ext cx="67" cy="12"/>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37" name="Freeform 81"/>
                              <p:cNvSpPr>
                                <a:spLocks/>
                              </p:cNvSpPr>
                              <p:nvPr/>
                            </p:nvSpPr>
                            <p:spPr bwMode="auto">
                              <a:xfrm>
                                <a:off x="3167" y="3741"/>
                                <a:ext cx="19" cy="34"/>
                              </a:xfrm>
                              <a:custGeom>
                                <a:avLst/>
                                <a:gdLst>
                                  <a:gd name="T0" fmla="*/ 18 w 19"/>
                                  <a:gd name="T1" fmla="*/ 25 h 33"/>
                                  <a:gd name="T2" fmla="*/ 13 w 19"/>
                                  <a:gd name="T3" fmla="*/ 32 h 33"/>
                                  <a:gd name="T4" fmla="*/ 0 w 19"/>
                                  <a:gd name="T5" fmla="*/ 7 h 33"/>
                                  <a:gd name="T6" fmla="*/ 5 w 19"/>
                                  <a:gd name="T7" fmla="*/ 0 h 33"/>
                                  <a:gd name="T8" fmla="*/ 18 w 19"/>
                                  <a:gd name="T9" fmla="*/ 25 h 33"/>
                                </a:gdLst>
                                <a:ahLst/>
                                <a:cxnLst>
                                  <a:cxn ang="0">
                                    <a:pos x="T0" y="T1"/>
                                  </a:cxn>
                                  <a:cxn ang="0">
                                    <a:pos x="T2" y="T3"/>
                                  </a:cxn>
                                  <a:cxn ang="0">
                                    <a:pos x="T4" y="T5"/>
                                  </a:cxn>
                                  <a:cxn ang="0">
                                    <a:pos x="T6" y="T7"/>
                                  </a:cxn>
                                  <a:cxn ang="0">
                                    <a:pos x="T8" y="T9"/>
                                  </a:cxn>
                                </a:cxnLst>
                                <a:rect l="0" t="0" r="r" b="b"/>
                                <a:pathLst>
                                  <a:path w="19" h="33">
                                    <a:moveTo>
                                      <a:pt x="18" y="25"/>
                                    </a:moveTo>
                                    <a:lnTo>
                                      <a:pt x="13" y="32"/>
                                    </a:lnTo>
                                    <a:lnTo>
                                      <a:pt x="0" y="7"/>
                                    </a:lnTo>
                                    <a:lnTo>
                                      <a:pt x="5" y="0"/>
                                    </a:lnTo>
                                    <a:lnTo>
                                      <a:pt x="18"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538" name="Freeform 82"/>
                            <p:cNvSpPr>
                              <a:spLocks/>
                            </p:cNvSpPr>
                            <p:nvPr/>
                          </p:nvSpPr>
                          <p:spPr bwMode="auto">
                            <a:xfrm>
                              <a:off x="3219" y="3740"/>
                              <a:ext cx="13"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39" name="Oval 83"/>
                            <p:cNvSpPr>
                              <a:spLocks noChangeArrowheads="1"/>
                            </p:cNvSpPr>
                            <p:nvPr/>
                          </p:nvSpPr>
                          <p:spPr bwMode="auto">
                            <a:xfrm>
                              <a:off x="3229" y="3745"/>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540" name="Oval 84"/>
                            <p:cNvSpPr>
                              <a:spLocks noChangeArrowheads="1"/>
                            </p:cNvSpPr>
                            <p:nvPr/>
                          </p:nvSpPr>
                          <p:spPr bwMode="auto">
                            <a:xfrm>
                              <a:off x="3235" y="3755"/>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7840" name="Group 85"/>
                          <p:cNvGrpSpPr>
                            <a:grpSpLocks/>
                          </p:cNvGrpSpPr>
                          <p:nvPr/>
                        </p:nvGrpSpPr>
                        <p:grpSpPr bwMode="auto">
                          <a:xfrm>
                            <a:off x="3182" y="3771"/>
                            <a:ext cx="78" cy="35"/>
                            <a:chOff x="3182" y="3771"/>
                            <a:chExt cx="78" cy="35"/>
                          </a:xfrm>
                        </p:grpSpPr>
                        <p:grpSp>
                          <p:nvGrpSpPr>
                            <p:cNvPr id="27857" name="Group 86"/>
                            <p:cNvGrpSpPr>
                              <a:grpSpLocks/>
                            </p:cNvGrpSpPr>
                            <p:nvPr/>
                          </p:nvGrpSpPr>
                          <p:grpSpPr bwMode="auto">
                            <a:xfrm>
                              <a:off x="3182" y="3771"/>
                              <a:ext cx="78" cy="35"/>
                              <a:chOff x="3182" y="3771"/>
                              <a:chExt cx="78" cy="35"/>
                            </a:xfrm>
                          </p:grpSpPr>
                          <p:sp>
                            <p:nvSpPr>
                              <p:cNvPr id="147543" name="Freeform 87"/>
                              <p:cNvSpPr>
                                <a:spLocks/>
                              </p:cNvSpPr>
                              <p:nvPr/>
                            </p:nvSpPr>
                            <p:spPr bwMode="auto">
                              <a:xfrm>
                                <a:off x="3185" y="3771"/>
                                <a:ext cx="74" cy="28"/>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44" name="Freeform 88"/>
                              <p:cNvSpPr>
                                <a:spLocks/>
                              </p:cNvSpPr>
                              <p:nvPr/>
                            </p:nvSpPr>
                            <p:spPr bwMode="auto">
                              <a:xfrm>
                                <a:off x="3193" y="3797"/>
                                <a:ext cx="67" cy="10"/>
                              </a:xfrm>
                              <a:custGeom>
                                <a:avLst/>
                                <a:gdLst>
                                  <a:gd name="T0" fmla="*/ 65 w 66"/>
                                  <a:gd name="T1" fmla="*/ 0 h 10"/>
                                  <a:gd name="T2" fmla="*/ 60 w 66"/>
                                  <a:gd name="T3" fmla="*/ 6 h 10"/>
                                  <a:gd name="T4" fmla="*/ 0 w 66"/>
                                  <a:gd name="T5" fmla="*/ 9 h 10"/>
                                  <a:gd name="T6" fmla="*/ 5 w 66"/>
                                  <a:gd name="T7" fmla="*/ 2 h 10"/>
                                  <a:gd name="T8" fmla="*/ 65 w 66"/>
                                  <a:gd name="T9" fmla="*/ 0 h 10"/>
                                </a:gdLst>
                                <a:ahLst/>
                                <a:cxnLst>
                                  <a:cxn ang="0">
                                    <a:pos x="T0" y="T1"/>
                                  </a:cxn>
                                  <a:cxn ang="0">
                                    <a:pos x="T2" y="T3"/>
                                  </a:cxn>
                                  <a:cxn ang="0">
                                    <a:pos x="T4" y="T5"/>
                                  </a:cxn>
                                  <a:cxn ang="0">
                                    <a:pos x="T6" y="T7"/>
                                  </a:cxn>
                                  <a:cxn ang="0">
                                    <a:pos x="T8" y="T9"/>
                                  </a:cxn>
                                </a:cxnLst>
                                <a:rect l="0" t="0" r="r" b="b"/>
                                <a:pathLst>
                                  <a:path w="66" h="10">
                                    <a:moveTo>
                                      <a:pt x="65" y="0"/>
                                    </a:moveTo>
                                    <a:lnTo>
                                      <a:pt x="60" y="6"/>
                                    </a:lnTo>
                                    <a:lnTo>
                                      <a:pt x="0" y="9"/>
                                    </a:lnTo>
                                    <a:lnTo>
                                      <a:pt x="5" y="2"/>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45" name="Freeform 89"/>
                              <p:cNvSpPr>
                                <a:spLocks/>
                              </p:cNvSpPr>
                              <p:nvPr/>
                            </p:nvSpPr>
                            <p:spPr bwMode="auto">
                              <a:xfrm>
                                <a:off x="3181" y="3774"/>
                                <a:ext cx="18" cy="32"/>
                              </a:xfrm>
                              <a:custGeom>
                                <a:avLst/>
                                <a:gdLst>
                                  <a:gd name="T0" fmla="*/ 17 w 18"/>
                                  <a:gd name="T1" fmla="*/ 24 h 32"/>
                                  <a:gd name="T2" fmla="*/ 13 w 18"/>
                                  <a:gd name="T3" fmla="*/ 31 h 32"/>
                                  <a:gd name="T4" fmla="*/ 0 w 18"/>
                                  <a:gd name="T5" fmla="*/ 7 h 32"/>
                                  <a:gd name="T6" fmla="*/ 4 w 18"/>
                                  <a:gd name="T7" fmla="*/ 0 h 32"/>
                                  <a:gd name="T8" fmla="*/ 17 w 18"/>
                                  <a:gd name="T9" fmla="*/ 24 h 32"/>
                                </a:gdLst>
                                <a:ahLst/>
                                <a:cxnLst>
                                  <a:cxn ang="0">
                                    <a:pos x="T0" y="T1"/>
                                  </a:cxn>
                                  <a:cxn ang="0">
                                    <a:pos x="T2" y="T3"/>
                                  </a:cxn>
                                  <a:cxn ang="0">
                                    <a:pos x="T4" y="T5"/>
                                  </a:cxn>
                                  <a:cxn ang="0">
                                    <a:pos x="T6" y="T7"/>
                                  </a:cxn>
                                  <a:cxn ang="0">
                                    <a:pos x="T8" y="T9"/>
                                  </a:cxn>
                                </a:cxnLst>
                                <a:rect l="0" t="0" r="r" b="b"/>
                                <a:pathLst>
                                  <a:path w="18" h="32">
                                    <a:moveTo>
                                      <a:pt x="17" y="24"/>
                                    </a:moveTo>
                                    <a:lnTo>
                                      <a:pt x="13" y="31"/>
                                    </a:lnTo>
                                    <a:lnTo>
                                      <a:pt x="0" y="7"/>
                                    </a:lnTo>
                                    <a:lnTo>
                                      <a:pt x="4" y="0"/>
                                    </a:lnTo>
                                    <a:lnTo>
                                      <a:pt x="17" y="24"/>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546" name="Freeform 90"/>
                            <p:cNvSpPr>
                              <a:spLocks/>
                            </p:cNvSpPr>
                            <p:nvPr/>
                          </p:nvSpPr>
                          <p:spPr bwMode="auto">
                            <a:xfrm>
                              <a:off x="3233" y="3772"/>
                              <a:ext cx="14" cy="25"/>
                            </a:xfrm>
                            <a:custGeom>
                              <a:avLst/>
                              <a:gdLst>
                                <a:gd name="T0" fmla="*/ 0 w 14"/>
                                <a:gd name="T1" fmla="*/ 0 h 25"/>
                                <a:gd name="T2" fmla="*/ 13 w 14"/>
                                <a:gd name="T3" fmla="*/ 24 h 25"/>
                              </a:gdLst>
                              <a:ahLst/>
                              <a:cxnLst>
                                <a:cxn ang="0">
                                  <a:pos x="T0" y="T1"/>
                                </a:cxn>
                                <a:cxn ang="0">
                                  <a:pos x="T2" y="T3"/>
                                </a:cxn>
                              </a:cxnLst>
                              <a:rect l="0" t="0" r="r" b="b"/>
                              <a:pathLst>
                                <a:path w="14" h="25">
                                  <a:moveTo>
                                    <a:pt x="0" y="0"/>
                                  </a:moveTo>
                                  <a:lnTo>
                                    <a:pt x="13"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47" name="Oval 91"/>
                            <p:cNvSpPr>
                              <a:spLocks noChangeArrowheads="1"/>
                            </p:cNvSpPr>
                            <p:nvPr/>
                          </p:nvSpPr>
                          <p:spPr bwMode="auto">
                            <a:xfrm>
                              <a:off x="3242" y="3777"/>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548" name="Oval 92"/>
                            <p:cNvSpPr>
                              <a:spLocks noChangeArrowheads="1"/>
                            </p:cNvSpPr>
                            <p:nvPr/>
                          </p:nvSpPr>
                          <p:spPr bwMode="auto">
                            <a:xfrm>
                              <a:off x="3248" y="3787"/>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7841" name="Group 93"/>
                          <p:cNvGrpSpPr>
                            <a:grpSpLocks/>
                          </p:cNvGrpSpPr>
                          <p:nvPr/>
                        </p:nvGrpSpPr>
                        <p:grpSpPr bwMode="auto">
                          <a:xfrm>
                            <a:off x="3197" y="3802"/>
                            <a:ext cx="78" cy="35"/>
                            <a:chOff x="3197" y="3802"/>
                            <a:chExt cx="78" cy="35"/>
                          </a:xfrm>
                        </p:grpSpPr>
                        <p:grpSp>
                          <p:nvGrpSpPr>
                            <p:cNvPr id="27850" name="Group 94"/>
                            <p:cNvGrpSpPr>
                              <a:grpSpLocks/>
                            </p:cNvGrpSpPr>
                            <p:nvPr/>
                          </p:nvGrpSpPr>
                          <p:grpSpPr bwMode="auto">
                            <a:xfrm>
                              <a:off x="3197" y="3802"/>
                              <a:ext cx="78" cy="35"/>
                              <a:chOff x="3197" y="3802"/>
                              <a:chExt cx="78" cy="35"/>
                            </a:xfrm>
                          </p:grpSpPr>
                          <p:sp>
                            <p:nvSpPr>
                              <p:cNvPr id="147551" name="Freeform 95"/>
                              <p:cNvSpPr>
                                <a:spLocks/>
                              </p:cNvSpPr>
                              <p:nvPr/>
                            </p:nvSpPr>
                            <p:spPr bwMode="auto">
                              <a:xfrm>
                                <a:off x="3201" y="3802"/>
                                <a:ext cx="74" cy="28"/>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52" name="Freeform 96"/>
                              <p:cNvSpPr>
                                <a:spLocks/>
                              </p:cNvSpPr>
                              <p:nvPr/>
                            </p:nvSpPr>
                            <p:spPr bwMode="auto">
                              <a:xfrm>
                                <a:off x="3208" y="3827"/>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53" name="Freeform 97"/>
                              <p:cNvSpPr>
                                <a:spLocks/>
                              </p:cNvSpPr>
                              <p:nvPr/>
                            </p:nvSpPr>
                            <p:spPr bwMode="auto">
                              <a:xfrm>
                                <a:off x="3197" y="3804"/>
                                <a:ext cx="18" cy="33"/>
                              </a:xfrm>
                              <a:custGeom>
                                <a:avLst/>
                                <a:gdLst>
                                  <a:gd name="T0" fmla="*/ 17 w 18"/>
                                  <a:gd name="T1" fmla="*/ 25 h 33"/>
                                  <a:gd name="T2" fmla="*/ 13 w 18"/>
                                  <a:gd name="T3" fmla="*/ 32 h 33"/>
                                  <a:gd name="T4" fmla="*/ 0 w 18"/>
                                  <a:gd name="T5" fmla="*/ 7 h 33"/>
                                  <a:gd name="T6" fmla="*/ 4 w 18"/>
                                  <a:gd name="T7" fmla="*/ 0 h 33"/>
                                  <a:gd name="T8" fmla="*/ 17 w 18"/>
                                  <a:gd name="T9" fmla="*/ 25 h 33"/>
                                </a:gdLst>
                                <a:ahLst/>
                                <a:cxnLst>
                                  <a:cxn ang="0">
                                    <a:pos x="T0" y="T1"/>
                                  </a:cxn>
                                  <a:cxn ang="0">
                                    <a:pos x="T2" y="T3"/>
                                  </a:cxn>
                                  <a:cxn ang="0">
                                    <a:pos x="T4" y="T5"/>
                                  </a:cxn>
                                  <a:cxn ang="0">
                                    <a:pos x="T6" y="T7"/>
                                  </a:cxn>
                                  <a:cxn ang="0">
                                    <a:pos x="T8" y="T9"/>
                                  </a:cxn>
                                </a:cxnLst>
                                <a:rect l="0" t="0" r="r" b="b"/>
                                <a:pathLst>
                                  <a:path w="18" h="33">
                                    <a:moveTo>
                                      <a:pt x="17" y="25"/>
                                    </a:moveTo>
                                    <a:lnTo>
                                      <a:pt x="13" y="32"/>
                                    </a:lnTo>
                                    <a:lnTo>
                                      <a:pt x="0" y="7"/>
                                    </a:lnTo>
                                    <a:lnTo>
                                      <a:pt x="4" y="0"/>
                                    </a:lnTo>
                                    <a:lnTo>
                                      <a:pt x="17"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554" name="Freeform 98"/>
                            <p:cNvSpPr>
                              <a:spLocks/>
                            </p:cNvSpPr>
                            <p:nvPr/>
                          </p:nvSpPr>
                          <p:spPr bwMode="auto">
                            <a:xfrm>
                              <a:off x="3248" y="3803"/>
                              <a:ext cx="14" cy="24"/>
                            </a:xfrm>
                            <a:custGeom>
                              <a:avLst/>
                              <a:gdLst>
                                <a:gd name="T0" fmla="*/ 0 w 14"/>
                                <a:gd name="T1" fmla="*/ 0 h 24"/>
                                <a:gd name="T2" fmla="*/ 13 w 14"/>
                                <a:gd name="T3" fmla="*/ 23 h 24"/>
                              </a:gdLst>
                              <a:ahLst/>
                              <a:cxnLst>
                                <a:cxn ang="0">
                                  <a:pos x="T0" y="T1"/>
                                </a:cxn>
                                <a:cxn ang="0">
                                  <a:pos x="T2" y="T3"/>
                                </a:cxn>
                              </a:cxnLst>
                              <a:rect l="0" t="0" r="r" b="b"/>
                              <a:pathLst>
                                <a:path w="14" h="24">
                                  <a:moveTo>
                                    <a:pt x="0" y="0"/>
                                  </a:moveTo>
                                  <a:lnTo>
                                    <a:pt x="13"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55" name="Oval 99"/>
                            <p:cNvSpPr>
                              <a:spLocks noChangeArrowheads="1"/>
                            </p:cNvSpPr>
                            <p:nvPr/>
                          </p:nvSpPr>
                          <p:spPr bwMode="auto">
                            <a:xfrm>
                              <a:off x="3258" y="3808"/>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556" name="Oval 100"/>
                            <p:cNvSpPr>
                              <a:spLocks noChangeArrowheads="1"/>
                            </p:cNvSpPr>
                            <p:nvPr/>
                          </p:nvSpPr>
                          <p:spPr bwMode="auto">
                            <a:xfrm>
                              <a:off x="3263" y="3817"/>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7842" name="Group 101"/>
                          <p:cNvGrpSpPr>
                            <a:grpSpLocks/>
                          </p:cNvGrpSpPr>
                          <p:nvPr/>
                        </p:nvGrpSpPr>
                        <p:grpSpPr bwMode="auto">
                          <a:xfrm>
                            <a:off x="3211" y="3833"/>
                            <a:ext cx="78" cy="36"/>
                            <a:chOff x="3211" y="3833"/>
                            <a:chExt cx="78" cy="36"/>
                          </a:xfrm>
                        </p:grpSpPr>
                        <p:grpSp>
                          <p:nvGrpSpPr>
                            <p:cNvPr id="27843" name="Group 102"/>
                            <p:cNvGrpSpPr>
                              <a:grpSpLocks/>
                            </p:cNvGrpSpPr>
                            <p:nvPr/>
                          </p:nvGrpSpPr>
                          <p:grpSpPr bwMode="auto">
                            <a:xfrm>
                              <a:off x="3211" y="3833"/>
                              <a:ext cx="78" cy="36"/>
                              <a:chOff x="3211" y="3833"/>
                              <a:chExt cx="78" cy="36"/>
                            </a:xfrm>
                          </p:grpSpPr>
                          <p:sp>
                            <p:nvSpPr>
                              <p:cNvPr id="147559" name="Freeform 103"/>
                              <p:cNvSpPr>
                                <a:spLocks/>
                              </p:cNvSpPr>
                              <p:nvPr/>
                            </p:nvSpPr>
                            <p:spPr bwMode="auto">
                              <a:xfrm>
                                <a:off x="3214" y="3833"/>
                                <a:ext cx="74" cy="29"/>
                              </a:xfrm>
                              <a:custGeom>
                                <a:avLst/>
                                <a:gdLst>
                                  <a:gd name="T0" fmla="*/ 73 w 74"/>
                                  <a:gd name="T1" fmla="*/ 25 h 29"/>
                                  <a:gd name="T2" fmla="*/ 13 w 74"/>
                                  <a:gd name="T3" fmla="*/ 28 h 29"/>
                                  <a:gd name="T4" fmla="*/ 0 w 74"/>
                                  <a:gd name="T5" fmla="*/ 3 h 29"/>
                                  <a:gd name="T6" fmla="*/ 61 w 74"/>
                                  <a:gd name="T7" fmla="*/ 0 h 29"/>
                                  <a:gd name="T8" fmla="*/ 73 w 74"/>
                                  <a:gd name="T9" fmla="*/ 25 h 29"/>
                                </a:gdLst>
                                <a:ahLst/>
                                <a:cxnLst>
                                  <a:cxn ang="0">
                                    <a:pos x="T0" y="T1"/>
                                  </a:cxn>
                                  <a:cxn ang="0">
                                    <a:pos x="T2" y="T3"/>
                                  </a:cxn>
                                  <a:cxn ang="0">
                                    <a:pos x="T4" y="T5"/>
                                  </a:cxn>
                                  <a:cxn ang="0">
                                    <a:pos x="T6" y="T7"/>
                                  </a:cxn>
                                  <a:cxn ang="0">
                                    <a:pos x="T8" y="T9"/>
                                  </a:cxn>
                                </a:cxnLst>
                                <a:rect l="0" t="0" r="r" b="b"/>
                                <a:pathLst>
                                  <a:path w="74" h="29">
                                    <a:moveTo>
                                      <a:pt x="73" y="25"/>
                                    </a:moveTo>
                                    <a:lnTo>
                                      <a:pt x="13" y="28"/>
                                    </a:lnTo>
                                    <a:lnTo>
                                      <a:pt x="0" y="3"/>
                                    </a:lnTo>
                                    <a:lnTo>
                                      <a:pt x="61" y="0"/>
                                    </a:lnTo>
                                    <a:lnTo>
                                      <a:pt x="73" y="25"/>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60" name="Freeform 104"/>
                              <p:cNvSpPr>
                                <a:spLocks/>
                              </p:cNvSpPr>
                              <p:nvPr/>
                            </p:nvSpPr>
                            <p:spPr bwMode="auto">
                              <a:xfrm>
                                <a:off x="3222" y="3858"/>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61" name="Freeform 105"/>
                              <p:cNvSpPr>
                                <a:spLocks/>
                              </p:cNvSpPr>
                              <p:nvPr/>
                            </p:nvSpPr>
                            <p:spPr bwMode="auto">
                              <a:xfrm>
                                <a:off x="3210" y="3836"/>
                                <a:ext cx="18" cy="33"/>
                              </a:xfrm>
                              <a:custGeom>
                                <a:avLst/>
                                <a:gdLst>
                                  <a:gd name="T0" fmla="*/ 17 w 18"/>
                                  <a:gd name="T1" fmla="*/ 25 h 33"/>
                                  <a:gd name="T2" fmla="*/ 12 w 18"/>
                                  <a:gd name="T3" fmla="*/ 32 h 33"/>
                                  <a:gd name="T4" fmla="*/ 0 w 18"/>
                                  <a:gd name="T5" fmla="*/ 7 h 33"/>
                                  <a:gd name="T6" fmla="*/ 4 w 18"/>
                                  <a:gd name="T7" fmla="*/ 0 h 33"/>
                                  <a:gd name="T8" fmla="*/ 17 w 18"/>
                                  <a:gd name="T9" fmla="*/ 25 h 33"/>
                                </a:gdLst>
                                <a:ahLst/>
                                <a:cxnLst>
                                  <a:cxn ang="0">
                                    <a:pos x="T0" y="T1"/>
                                  </a:cxn>
                                  <a:cxn ang="0">
                                    <a:pos x="T2" y="T3"/>
                                  </a:cxn>
                                  <a:cxn ang="0">
                                    <a:pos x="T4" y="T5"/>
                                  </a:cxn>
                                  <a:cxn ang="0">
                                    <a:pos x="T6" y="T7"/>
                                  </a:cxn>
                                  <a:cxn ang="0">
                                    <a:pos x="T8" y="T9"/>
                                  </a:cxn>
                                </a:cxnLst>
                                <a:rect l="0" t="0" r="r" b="b"/>
                                <a:pathLst>
                                  <a:path w="18" h="33">
                                    <a:moveTo>
                                      <a:pt x="17" y="25"/>
                                    </a:moveTo>
                                    <a:lnTo>
                                      <a:pt x="12" y="32"/>
                                    </a:lnTo>
                                    <a:lnTo>
                                      <a:pt x="0" y="7"/>
                                    </a:lnTo>
                                    <a:lnTo>
                                      <a:pt x="4" y="0"/>
                                    </a:lnTo>
                                    <a:lnTo>
                                      <a:pt x="17"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562" name="Freeform 106"/>
                            <p:cNvSpPr>
                              <a:spLocks/>
                            </p:cNvSpPr>
                            <p:nvPr/>
                          </p:nvSpPr>
                          <p:spPr bwMode="auto">
                            <a:xfrm>
                              <a:off x="3262" y="3834"/>
                              <a:ext cx="14"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63" name="Oval 107"/>
                            <p:cNvSpPr>
                              <a:spLocks noChangeArrowheads="1"/>
                            </p:cNvSpPr>
                            <p:nvPr/>
                          </p:nvSpPr>
                          <p:spPr bwMode="auto">
                            <a:xfrm>
                              <a:off x="3271" y="3840"/>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564" name="Oval 108"/>
                            <p:cNvSpPr>
                              <a:spLocks noChangeArrowheads="1"/>
                            </p:cNvSpPr>
                            <p:nvPr/>
                          </p:nvSpPr>
                          <p:spPr bwMode="auto">
                            <a:xfrm>
                              <a:off x="3278" y="3849"/>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grpSp>
                      <p:nvGrpSpPr>
                        <p:cNvPr id="27770" name="Group 109"/>
                        <p:cNvGrpSpPr>
                          <a:grpSpLocks/>
                        </p:cNvGrpSpPr>
                        <p:nvPr/>
                      </p:nvGrpSpPr>
                      <p:grpSpPr bwMode="auto">
                        <a:xfrm>
                          <a:off x="3042" y="3621"/>
                          <a:ext cx="180" cy="253"/>
                          <a:chOff x="3042" y="3621"/>
                          <a:chExt cx="180" cy="253"/>
                        </a:xfrm>
                      </p:grpSpPr>
                      <p:grpSp>
                        <p:nvGrpSpPr>
                          <p:cNvPr id="27771" name="Group 110"/>
                          <p:cNvGrpSpPr>
                            <a:grpSpLocks/>
                          </p:cNvGrpSpPr>
                          <p:nvPr/>
                        </p:nvGrpSpPr>
                        <p:grpSpPr bwMode="auto">
                          <a:xfrm>
                            <a:off x="3042" y="3621"/>
                            <a:ext cx="79" cy="36"/>
                            <a:chOff x="3042" y="3621"/>
                            <a:chExt cx="79" cy="36"/>
                          </a:xfrm>
                        </p:grpSpPr>
                        <p:grpSp>
                          <p:nvGrpSpPr>
                            <p:cNvPr id="27828" name="Group 111"/>
                            <p:cNvGrpSpPr>
                              <a:grpSpLocks/>
                            </p:cNvGrpSpPr>
                            <p:nvPr/>
                          </p:nvGrpSpPr>
                          <p:grpSpPr bwMode="auto">
                            <a:xfrm>
                              <a:off x="3042" y="3621"/>
                              <a:ext cx="79" cy="36"/>
                              <a:chOff x="3042" y="3621"/>
                              <a:chExt cx="79" cy="36"/>
                            </a:xfrm>
                          </p:grpSpPr>
                          <p:sp>
                            <p:nvSpPr>
                              <p:cNvPr id="147568" name="Freeform 112"/>
                              <p:cNvSpPr>
                                <a:spLocks/>
                              </p:cNvSpPr>
                              <p:nvPr/>
                            </p:nvSpPr>
                            <p:spPr bwMode="auto">
                              <a:xfrm>
                                <a:off x="3046" y="3621"/>
                                <a:ext cx="75" cy="29"/>
                              </a:xfrm>
                              <a:custGeom>
                                <a:avLst/>
                                <a:gdLst>
                                  <a:gd name="T0" fmla="*/ 74 w 75"/>
                                  <a:gd name="T1" fmla="*/ 25 h 29"/>
                                  <a:gd name="T2" fmla="*/ 13 w 75"/>
                                  <a:gd name="T3" fmla="*/ 28 h 29"/>
                                  <a:gd name="T4" fmla="*/ 0 w 75"/>
                                  <a:gd name="T5" fmla="*/ 3 h 29"/>
                                  <a:gd name="T6" fmla="*/ 61 w 75"/>
                                  <a:gd name="T7" fmla="*/ 0 h 29"/>
                                  <a:gd name="T8" fmla="*/ 74 w 75"/>
                                  <a:gd name="T9" fmla="*/ 25 h 29"/>
                                </a:gdLst>
                                <a:ahLst/>
                                <a:cxnLst>
                                  <a:cxn ang="0">
                                    <a:pos x="T0" y="T1"/>
                                  </a:cxn>
                                  <a:cxn ang="0">
                                    <a:pos x="T2" y="T3"/>
                                  </a:cxn>
                                  <a:cxn ang="0">
                                    <a:pos x="T4" y="T5"/>
                                  </a:cxn>
                                  <a:cxn ang="0">
                                    <a:pos x="T6" y="T7"/>
                                  </a:cxn>
                                  <a:cxn ang="0">
                                    <a:pos x="T8" y="T9"/>
                                  </a:cxn>
                                </a:cxnLst>
                                <a:rect l="0" t="0" r="r" b="b"/>
                                <a:pathLst>
                                  <a:path w="75" h="29">
                                    <a:moveTo>
                                      <a:pt x="74" y="25"/>
                                    </a:moveTo>
                                    <a:lnTo>
                                      <a:pt x="13" y="28"/>
                                    </a:lnTo>
                                    <a:lnTo>
                                      <a:pt x="0" y="3"/>
                                    </a:lnTo>
                                    <a:lnTo>
                                      <a:pt x="61" y="0"/>
                                    </a:lnTo>
                                    <a:lnTo>
                                      <a:pt x="74" y="25"/>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69" name="Freeform 113"/>
                              <p:cNvSpPr>
                                <a:spLocks/>
                              </p:cNvSpPr>
                              <p:nvPr/>
                            </p:nvSpPr>
                            <p:spPr bwMode="auto">
                              <a:xfrm>
                                <a:off x="3055" y="3646"/>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70" name="Freeform 114"/>
                              <p:cNvSpPr>
                                <a:spLocks/>
                              </p:cNvSpPr>
                              <p:nvPr/>
                            </p:nvSpPr>
                            <p:spPr bwMode="auto">
                              <a:xfrm>
                                <a:off x="3042" y="3624"/>
                                <a:ext cx="18" cy="33"/>
                              </a:xfrm>
                              <a:custGeom>
                                <a:avLst/>
                                <a:gdLst>
                                  <a:gd name="T0" fmla="*/ 17 w 18"/>
                                  <a:gd name="T1" fmla="*/ 25 h 33"/>
                                  <a:gd name="T2" fmla="*/ 13 w 18"/>
                                  <a:gd name="T3" fmla="*/ 32 h 33"/>
                                  <a:gd name="T4" fmla="*/ 0 w 18"/>
                                  <a:gd name="T5" fmla="*/ 7 h 33"/>
                                  <a:gd name="T6" fmla="*/ 4 w 18"/>
                                  <a:gd name="T7" fmla="*/ 0 h 33"/>
                                  <a:gd name="T8" fmla="*/ 17 w 18"/>
                                  <a:gd name="T9" fmla="*/ 25 h 33"/>
                                </a:gdLst>
                                <a:ahLst/>
                                <a:cxnLst>
                                  <a:cxn ang="0">
                                    <a:pos x="T0" y="T1"/>
                                  </a:cxn>
                                  <a:cxn ang="0">
                                    <a:pos x="T2" y="T3"/>
                                  </a:cxn>
                                  <a:cxn ang="0">
                                    <a:pos x="T4" y="T5"/>
                                  </a:cxn>
                                  <a:cxn ang="0">
                                    <a:pos x="T6" y="T7"/>
                                  </a:cxn>
                                  <a:cxn ang="0">
                                    <a:pos x="T8" y="T9"/>
                                  </a:cxn>
                                </a:cxnLst>
                                <a:rect l="0" t="0" r="r" b="b"/>
                                <a:pathLst>
                                  <a:path w="18" h="33">
                                    <a:moveTo>
                                      <a:pt x="17" y="25"/>
                                    </a:moveTo>
                                    <a:lnTo>
                                      <a:pt x="13" y="32"/>
                                    </a:lnTo>
                                    <a:lnTo>
                                      <a:pt x="0" y="7"/>
                                    </a:lnTo>
                                    <a:lnTo>
                                      <a:pt x="4" y="0"/>
                                    </a:lnTo>
                                    <a:lnTo>
                                      <a:pt x="17"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571" name="Freeform 115"/>
                            <p:cNvSpPr>
                              <a:spLocks/>
                            </p:cNvSpPr>
                            <p:nvPr/>
                          </p:nvSpPr>
                          <p:spPr bwMode="auto">
                            <a:xfrm>
                              <a:off x="3095" y="3622"/>
                              <a:ext cx="13"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72" name="Oval 116"/>
                            <p:cNvSpPr>
                              <a:spLocks noChangeArrowheads="1"/>
                            </p:cNvSpPr>
                            <p:nvPr/>
                          </p:nvSpPr>
                          <p:spPr bwMode="auto">
                            <a:xfrm>
                              <a:off x="3104" y="3627"/>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573" name="Oval 117"/>
                            <p:cNvSpPr>
                              <a:spLocks noChangeArrowheads="1"/>
                            </p:cNvSpPr>
                            <p:nvPr/>
                          </p:nvSpPr>
                          <p:spPr bwMode="auto">
                            <a:xfrm>
                              <a:off x="3110" y="3636"/>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7772" name="Group 118"/>
                          <p:cNvGrpSpPr>
                            <a:grpSpLocks/>
                          </p:cNvGrpSpPr>
                          <p:nvPr/>
                        </p:nvGrpSpPr>
                        <p:grpSpPr bwMode="auto">
                          <a:xfrm>
                            <a:off x="3056" y="3652"/>
                            <a:ext cx="79" cy="35"/>
                            <a:chOff x="3056" y="3652"/>
                            <a:chExt cx="79" cy="35"/>
                          </a:xfrm>
                        </p:grpSpPr>
                        <p:grpSp>
                          <p:nvGrpSpPr>
                            <p:cNvPr id="27821" name="Group 119"/>
                            <p:cNvGrpSpPr>
                              <a:grpSpLocks/>
                            </p:cNvGrpSpPr>
                            <p:nvPr/>
                          </p:nvGrpSpPr>
                          <p:grpSpPr bwMode="auto">
                            <a:xfrm>
                              <a:off x="3056" y="3652"/>
                              <a:ext cx="79" cy="35"/>
                              <a:chOff x="3056" y="3652"/>
                              <a:chExt cx="79" cy="35"/>
                            </a:xfrm>
                          </p:grpSpPr>
                          <p:sp>
                            <p:nvSpPr>
                              <p:cNvPr id="147576" name="Freeform 120"/>
                              <p:cNvSpPr>
                                <a:spLocks/>
                              </p:cNvSpPr>
                              <p:nvPr/>
                            </p:nvSpPr>
                            <p:spPr bwMode="auto">
                              <a:xfrm>
                                <a:off x="3061" y="3652"/>
                                <a:ext cx="74" cy="28"/>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77" name="Freeform 121"/>
                              <p:cNvSpPr>
                                <a:spLocks/>
                              </p:cNvSpPr>
                              <p:nvPr/>
                            </p:nvSpPr>
                            <p:spPr bwMode="auto">
                              <a:xfrm>
                                <a:off x="3068" y="3677"/>
                                <a:ext cx="67" cy="10"/>
                              </a:xfrm>
                              <a:custGeom>
                                <a:avLst/>
                                <a:gdLst>
                                  <a:gd name="T0" fmla="*/ 65 w 66"/>
                                  <a:gd name="T1" fmla="*/ 0 h 10"/>
                                  <a:gd name="T2" fmla="*/ 60 w 66"/>
                                  <a:gd name="T3" fmla="*/ 6 h 10"/>
                                  <a:gd name="T4" fmla="*/ 0 w 66"/>
                                  <a:gd name="T5" fmla="*/ 9 h 10"/>
                                  <a:gd name="T6" fmla="*/ 5 w 66"/>
                                  <a:gd name="T7" fmla="*/ 2 h 10"/>
                                  <a:gd name="T8" fmla="*/ 65 w 66"/>
                                  <a:gd name="T9" fmla="*/ 0 h 10"/>
                                </a:gdLst>
                                <a:ahLst/>
                                <a:cxnLst>
                                  <a:cxn ang="0">
                                    <a:pos x="T0" y="T1"/>
                                  </a:cxn>
                                  <a:cxn ang="0">
                                    <a:pos x="T2" y="T3"/>
                                  </a:cxn>
                                  <a:cxn ang="0">
                                    <a:pos x="T4" y="T5"/>
                                  </a:cxn>
                                  <a:cxn ang="0">
                                    <a:pos x="T6" y="T7"/>
                                  </a:cxn>
                                  <a:cxn ang="0">
                                    <a:pos x="T8" y="T9"/>
                                  </a:cxn>
                                </a:cxnLst>
                                <a:rect l="0" t="0" r="r" b="b"/>
                                <a:pathLst>
                                  <a:path w="66" h="10">
                                    <a:moveTo>
                                      <a:pt x="65" y="0"/>
                                    </a:moveTo>
                                    <a:lnTo>
                                      <a:pt x="60" y="6"/>
                                    </a:lnTo>
                                    <a:lnTo>
                                      <a:pt x="0" y="9"/>
                                    </a:lnTo>
                                    <a:lnTo>
                                      <a:pt x="5" y="2"/>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78" name="Freeform 122"/>
                              <p:cNvSpPr>
                                <a:spLocks/>
                              </p:cNvSpPr>
                              <p:nvPr/>
                            </p:nvSpPr>
                            <p:spPr bwMode="auto">
                              <a:xfrm>
                                <a:off x="3056" y="3655"/>
                                <a:ext cx="19" cy="32"/>
                              </a:xfrm>
                              <a:custGeom>
                                <a:avLst/>
                                <a:gdLst>
                                  <a:gd name="T0" fmla="*/ 18 w 19"/>
                                  <a:gd name="T1" fmla="*/ 24 h 32"/>
                                  <a:gd name="T2" fmla="*/ 13 w 19"/>
                                  <a:gd name="T3" fmla="*/ 31 h 32"/>
                                  <a:gd name="T4" fmla="*/ 0 w 19"/>
                                  <a:gd name="T5" fmla="*/ 7 h 32"/>
                                  <a:gd name="T6" fmla="*/ 5 w 19"/>
                                  <a:gd name="T7" fmla="*/ 0 h 32"/>
                                  <a:gd name="T8" fmla="*/ 18 w 19"/>
                                  <a:gd name="T9" fmla="*/ 24 h 32"/>
                                </a:gdLst>
                                <a:ahLst/>
                                <a:cxnLst>
                                  <a:cxn ang="0">
                                    <a:pos x="T0" y="T1"/>
                                  </a:cxn>
                                  <a:cxn ang="0">
                                    <a:pos x="T2" y="T3"/>
                                  </a:cxn>
                                  <a:cxn ang="0">
                                    <a:pos x="T4" y="T5"/>
                                  </a:cxn>
                                  <a:cxn ang="0">
                                    <a:pos x="T6" y="T7"/>
                                  </a:cxn>
                                  <a:cxn ang="0">
                                    <a:pos x="T8" y="T9"/>
                                  </a:cxn>
                                </a:cxnLst>
                                <a:rect l="0" t="0" r="r" b="b"/>
                                <a:pathLst>
                                  <a:path w="19" h="32">
                                    <a:moveTo>
                                      <a:pt x="18" y="24"/>
                                    </a:moveTo>
                                    <a:lnTo>
                                      <a:pt x="13" y="31"/>
                                    </a:lnTo>
                                    <a:lnTo>
                                      <a:pt x="0" y="7"/>
                                    </a:lnTo>
                                    <a:lnTo>
                                      <a:pt x="5" y="0"/>
                                    </a:lnTo>
                                    <a:lnTo>
                                      <a:pt x="18" y="24"/>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579" name="Freeform 123"/>
                            <p:cNvSpPr>
                              <a:spLocks/>
                            </p:cNvSpPr>
                            <p:nvPr/>
                          </p:nvSpPr>
                          <p:spPr bwMode="auto">
                            <a:xfrm>
                              <a:off x="3108" y="3653"/>
                              <a:ext cx="13"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80" name="Oval 124"/>
                            <p:cNvSpPr>
                              <a:spLocks noChangeArrowheads="1"/>
                            </p:cNvSpPr>
                            <p:nvPr/>
                          </p:nvSpPr>
                          <p:spPr bwMode="auto">
                            <a:xfrm>
                              <a:off x="3118" y="3657"/>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581" name="Oval 125"/>
                            <p:cNvSpPr>
                              <a:spLocks noChangeArrowheads="1"/>
                            </p:cNvSpPr>
                            <p:nvPr/>
                          </p:nvSpPr>
                          <p:spPr bwMode="auto">
                            <a:xfrm>
                              <a:off x="3124" y="3667"/>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7773" name="Group 126"/>
                          <p:cNvGrpSpPr>
                            <a:grpSpLocks/>
                          </p:cNvGrpSpPr>
                          <p:nvPr/>
                        </p:nvGrpSpPr>
                        <p:grpSpPr bwMode="auto">
                          <a:xfrm>
                            <a:off x="3071" y="3684"/>
                            <a:ext cx="79" cy="35"/>
                            <a:chOff x="3071" y="3684"/>
                            <a:chExt cx="79" cy="35"/>
                          </a:xfrm>
                        </p:grpSpPr>
                        <p:grpSp>
                          <p:nvGrpSpPr>
                            <p:cNvPr id="27814" name="Group 127"/>
                            <p:cNvGrpSpPr>
                              <a:grpSpLocks/>
                            </p:cNvGrpSpPr>
                            <p:nvPr/>
                          </p:nvGrpSpPr>
                          <p:grpSpPr bwMode="auto">
                            <a:xfrm>
                              <a:off x="3071" y="3684"/>
                              <a:ext cx="79" cy="35"/>
                              <a:chOff x="3071" y="3684"/>
                              <a:chExt cx="79" cy="35"/>
                            </a:xfrm>
                          </p:grpSpPr>
                          <p:sp>
                            <p:nvSpPr>
                              <p:cNvPr id="147584" name="Freeform 128"/>
                              <p:cNvSpPr>
                                <a:spLocks/>
                              </p:cNvSpPr>
                              <p:nvPr/>
                            </p:nvSpPr>
                            <p:spPr bwMode="auto">
                              <a:xfrm>
                                <a:off x="3076" y="3684"/>
                                <a:ext cx="74" cy="28"/>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85" name="Freeform 129"/>
                              <p:cNvSpPr>
                                <a:spLocks/>
                              </p:cNvSpPr>
                              <p:nvPr/>
                            </p:nvSpPr>
                            <p:spPr bwMode="auto">
                              <a:xfrm>
                                <a:off x="3084" y="3708"/>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86" name="Freeform 130"/>
                              <p:cNvSpPr>
                                <a:spLocks/>
                              </p:cNvSpPr>
                              <p:nvPr/>
                            </p:nvSpPr>
                            <p:spPr bwMode="auto">
                              <a:xfrm>
                                <a:off x="3071" y="3685"/>
                                <a:ext cx="19" cy="33"/>
                              </a:xfrm>
                              <a:custGeom>
                                <a:avLst/>
                                <a:gdLst>
                                  <a:gd name="T0" fmla="*/ 18 w 19"/>
                                  <a:gd name="T1" fmla="*/ 25 h 33"/>
                                  <a:gd name="T2" fmla="*/ 13 w 19"/>
                                  <a:gd name="T3" fmla="*/ 32 h 33"/>
                                  <a:gd name="T4" fmla="*/ 0 w 19"/>
                                  <a:gd name="T5" fmla="*/ 7 h 33"/>
                                  <a:gd name="T6" fmla="*/ 5 w 19"/>
                                  <a:gd name="T7" fmla="*/ 0 h 33"/>
                                  <a:gd name="T8" fmla="*/ 18 w 19"/>
                                  <a:gd name="T9" fmla="*/ 25 h 33"/>
                                </a:gdLst>
                                <a:ahLst/>
                                <a:cxnLst>
                                  <a:cxn ang="0">
                                    <a:pos x="T0" y="T1"/>
                                  </a:cxn>
                                  <a:cxn ang="0">
                                    <a:pos x="T2" y="T3"/>
                                  </a:cxn>
                                  <a:cxn ang="0">
                                    <a:pos x="T4" y="T5"/>
                                  </a:cxn>
                                  <a:cxn ang="0">
                                    <a:pos x="T6" y="T7"/>
                                  </a:cxn>
                                  <a:cxn ang="0">
                                    <a:pos x="T8" y="T9"/>
                                  </a:cxn>
                                </a:cxnLst>
                                <a:rect l="0" t="0" r="r" b="b"/>
                                <a:pathLst>
                                  <a:path w="19" h="33">
                                    <a:moveTo>
                                      <a:pt x="18" y="25"/>
                                    </a:moveTo>
                                    <a:lnTo>
                                      <a:pt x="13" y="32"/>
                                    </a:lnTo>
                                    <a:lnTo>
                                      <a:pt x="0" y="7"/>
                                    </a:lnTo>
                                    <a:lnTo>
                                      <a:pt x="5" y="0"/>
                                    </a:lnTo>
                                    <a:lnTo>
                                      <a:pt x="18"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587" name="Freeform 131"/>
                            <p:cNvSpPr>
                              <a:spLocks/>
                            </p:cNvSpPr>
                            <p:nvPr/>
                          </p:nvSpPr>
                          <p:spPr bwMode="auto">
                            <a:xfrm>
                              <a:off x="3124" y="3684"/>
                              <a:ext cx="13"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88" name="Oval 132"/>
                            <p:cNvSpPr>
                              <a:spLocks noChangeArrowheads="1"/>
                            </p:cNvSpPr>
                            <p:nvPr/>
                          </p:nvSpPr>
                          <p:spPr bwMode="auto">
                            <a:xfrm>
                              <a:off x="3133" y="3689"/>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589" name="Oval 133"/>
                            <p:cNvSpPr>
                              <a:spLocks noChangeArrowheads="1"/>
                            </p:cNvSpPr>
                            <p:nvPr/>
                          </p:nvSpPr>
                          <p:spPr bwMode="auto">
                            <a:xfrm>
                              <a:off x="3139" y="3698"/>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7774" name="Group 134"/>
                          <p:cNvGrpSpPr>
                            <a:grpSpLocks/>
                          </p:cNvGrpSpPr>
                          <p:nvPr/>
                        </p:nvGrpSpPr>
                        <p:grpSpPr bwMode="auto">
                          <a:xfrm>
                            <a:off x="3086" y="3714"/>
                            <a:ext cx="78" cy="35"/>
                            <a:chOff x="3086" y="3714"/>
                            <a:chExt cx="78" cy="35"/>
                          </a:xfrm>
                        </p:grpSpPr>
                        <p:grpSp>
                          <p:nvGrpSpPr>
                            <p:cNvPr id="27807" name="Group 135"/>
                            <p:cNvGrpSpPr>
                              <a:grpSpLocks/>
                            </p:cNvGrpSpPr>
                            <p:nvPr/>
                          </p:nvGrpSpPr>
                          <p:grpSpPr bwMode="auto">
                            <a:xfrm>
                              <a:off x="3086" y="3714"/>
                              <a:ext cx="78" cy="35"/>
                              <a:chOff x="3086" y="3714"/>
                              <a:chExt cx="78" cy="35"/>
                            </a:xfrm>
                          </p:grpSpPr>
                          <p:sp>
                            <p:nvSpPr>
                              <p:cNvPr id="147592" name="Freeform 136"/>
                              <p:cNvSpPr>
                                <a:spLocks/>
                              </p:cNvSpPr>
                              <p:nvPr/>
                            </p:nvSpPr>
                            <p:spPr bwMode="auto">
                              <a:xfrm>
                                <a:off x="3090" y="3713"/>
                                <a:ext cx="74" cy="29"/>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93" name="Freeform 137"/>
                              <p:cNvSpPr>
                                <a:spLocks/>
                              </p:cNvSpPr>
                              <p:nvPr/>
                            </p:nvSpPr>
                            <p:spPr bwMode="auto">
                              <a:xfrm>
                                <a:off x="3097" y="3739"/>
                                <a:ext cx="67" cy="11"/>
                              </a:xfrm>
                              <a:custGeom>
                                <a:avLst/>
                                <a:gdLst>
                                  <a:gd name="T0" fmla="*/ 65 w 66"/>
                                  <a:gd name="T1" fmla="*/ 0 h 10"/>
                                  <a:gd name="T2" fmla="*/ 60 w 66"/>
                                  <a:gd name="T3" fmla="*/ 6 h 10"/>
                                  <a:gd name="T4" fmla="*/ 0 w 66"/>
                                  <a:gd name="T5" fmla="*/ 9 h 10"/>
                                  <a:gd name="T6" fmla="*/ 5 w 66"/>
                                  <a:gd name="T7" fmla="*/ 2 h 10"/>
                                  <a:gd name="T8" fmla="*/ 65 w 66"/>
                                  <a:gd name="T9" fmla="*/ 0 h 10"/>
                                </a:gdLst>
                                <a:ahLst/>
                                <a:cxnLst>
                                  <a:cxn ang="0">
                                    <a:pos x="T0" y="T1"/>
                                  </a:cxn>
                                  <a:cxn ang="0">
                                    <a:pos x="T2" y="T3"/>
                                  </a:cxn>
                                  <a:cxn ang="0">
                                    <a:pos x="T4" y="T5"/>
                                  </a:cxn>
                                  <a:cxn ang="0">
                                    <a:pos x="T6" y="T7"/>
                                  </a:cxn>
                                  <a:cxn ang="0">
                                    <a:pos x="T8" y="T9"/>
                                  </a:cxn>
                                </a:cxnLst>
                                <a:rect l="0" t="0" r="r" b="b"/>
                                <a:pathLst>
                                  <a:path w="66" h="10">
                                    <a:moveTo>
                                      <a:pt x="65" y="0"/>
                                    </a:moveTo>
                                    <a:lnTo>
                                      <a:pt x="60" y="6"/>
                                    </a:lnTo>
                                    <a:lnTo>
                                      <a:pt x="0" y="9"/>
                                    </a:lnTo>
                                    <a:lnTo>
                                      <a:pt x="5" y="2"/>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94" name="Freeform 138"/>
                              <p:cNvSpPr>
                                <a:spLocks/>
                              </p:cNvSpPr>
                              <p:nvPr/>
                            </p:nvSpPr>
                            <p:spPr bwMode="auto">
                              <a:xfrm>
                                <a:off x="3086" y="3716"/>
                                <a:ext cx="18" cy="33"/>
                              </a:xfrm>
                              <a:custGeom>
                                <a:avLst/>
                                <a:gdLst>
                                  <a:gd name="T0" fmla="*/ 17 w 18"/>
                                  <a:gd name="T1" fmla="*/ 24 h 32"/>
                                  <a:gd name="T2" fmla="*/ 13 w 18"/>
                                  <a:gd name="T3" fmla="*/ 31 h 32"/>
                                  <a:gd name="T4" fmla="*/ 0 w 18"/>
                                  <a:gd name="T5" fmla="*/ 7 h 32"/>
                                  <a:gd name="T6" fmla="*/ 4 w 18"/>
                                  <a:gd name="T7" fmla="*/ 0 h 32"/>
                                  <a:gd name="T8" fmla="*/ 17 w 18"/>
                                  <a:gd name="T9" fmla="*/ 24 h 32"/>
                                </a:gdLst>
                                <a:ahLst/>
                                <a:cxnLst>
                                  <a:cxn ang="0">
                                    <a:pos x="T0" y="T1"/>
                                  </a:cxn>
                                  <a:cxn ang="0">
                                    <a:pos x="T2" y="T3"/>
                                  </a:cxn>
                                  <a:cxn ang="0">
                                    <a:pos x="T4" y="T5"/>
                                  </a:cxn>
                                  <a:cxn ang="0">
                                    <a:pos x="T6" y="T7"/>
                                  </a:cxn>
                                  <a:cxn ang="0">
                                    <a:pos x="T8" y="T9"/>
                                  </a:cxn>
                                </a:cxnLst>
                                <a:rect l="0" t="0" r="r" b="b"/>
                                <a:pathLst>
                                  <a:path w="18" h="32">
                                    <a:moveTo>
                                      <a:pt x="17" y="24"/>
                                    </a:moveTo>
                                    <a:lnTo>
                                      <a:pt x="13" y="31"/>
                                    </a:lnTo>
                                    <a:lnTo>
                                      <a:pt x="0" y="7"/>
                                    </a:lnTo>
                                    <a:lnTo>
                                      <a:pt x="4" y="0"/>
                                    </a:lnTo>
                                    <a:lnTo>
                                      <a:pt x="17" y="24"/>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595" name="Freeform 139"/>
                            <p:cNvSpPr>
                              <a:spLocks/>
                            </p:cNvSpPr>
                            <p:nvPr/>
                          </p:nvSpPr>
                          <p:spPr bwMode="auto">
                            <a:xfrm>
                              <a:off x="3137" y="3714"/>
                              <a:ext cx="14" cy="25"/>
                            </a:xfrm>
                            <a:custGeom>
                              <a:avLst/>
                              <a:gdLst>
                                <a:gd name="T0" fmla="*/ 0 w 14"/>
                                <a:gd name="T1" fmla="*/ 0 h 25"/>
                                <a:gd name="T2" fmla="*/ 13 w 14"/>
                                <a:gd name="T3" fmla="*/ 24 h 25"/>
                              </a:gdLst>
                              <a:ahLst/>
                              <a:cxnLst>
                                <a:cxn ang="0">
                                  <a:pos x="T0" y="T1"/>
                                </a:cxn>
                                <a:cxn ang="0">
                                  <a:pos x="T2" y="T3"/>
                                </a:cxn>
                              </a:cxnLst>
                              <a:rect l="0" t="0" r="r" b="b"/>
                              <a:pathLst>
                                <a:path w="14" h="25">
                                  <a:moveTo>
                                    <a:pt x="0" y="0"/>
                                  </a:moveTo>
                                  <a:lnTo>
                                    <a:pt x="13"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596" name="Oval 140"/>
                            <p:cNvSpPr>
                              <a:spLocks noChangeArrowheads="1"/>
                            </p:cNvSpPr>
                            <p:nvPr/>
                          </p:nvSpPr>
                          <p:spPr bwMode="auto">
                            <a:xfrm>
                              <a:off x="3147" y="3720"/>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597" name="Oval 141"/>
                            <p:cNvSpPr>
                              <a:spLocks noChangeArrowheads="1"/>
                            </p:cNvSpPr>
                            <p:nvPr/>
                          </p:nvSpPr>
                          <p:spPr bwMode="auto">
                            <a:xfrm>
                              <a:off x="3152" y="3730"/>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7775" name="Group 142"/>
                          <p:cNvGrpSpPr>
                            <a:grpSpLocks/>
                          </p:cNvGrpSpPr>
                          <p:nvPr/>
                        </p:nvGrpSpPr>
                        <p:grpSpPr bwMode="auto">
                          <a:xfrm>
                            <a:off x="3100" y="3745"/>
                            <a:ext cx="78" cy="35"/>
                            <a:chOff x="3100" y="3745"/>
                            <a:chExt cx="78" cy="35"/>
                          </a:xfrm>
                        </p:grpSpPr>
                        <p:grpSp>
                          <p:nvGrpSpPr>
                            <p:cNvPr id="27800" name="Group 143"/>
                            <p:cNvGrpSpPr>
                              <a:grpSpLocks/>
                            </p:cNvGrpSpPr>
                            <p:nvPr/>
                          </p:nvGrpSpPr>
                          <p:grpSpPr bwMode="auto">
                            <a:xfrm>
                              <a:off x="3100" y="3745"/>
                              <a:ext cx="78" cy="35"/>
                              <a:chOff x="3100" y="3745"/>
                              <a:chExt cx="78" cy="35"/>
                            </a:xfrm>
                          </p:grpSpPr>
                          <p:sp>
                            <p:nvSpPr>
                              <p:cNvPr id="147600" name="Freeform 144"/>
                              <p:cNvSpPr>
                                <a:spLocks/>
                              </p:cNvSpPr>
                              <p:nvPr/>
                            </p:nvSpPr>
                            <p:spPr bwMode="auto">
                              <a:xfrm>
                                <a:off x="3104" y="3744"/>
                                <a:ext cx="74" cy="29"/>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01" name="Freeform 145"/>
                              <p:cNvSpPr>
                                <a:spLocks/>
                              </p:cNvSpPr>
                              <p:nvPr/>
                            </p:nvSpPr>
                            <p:spPr bwMode="auto">
                              <a:xfrm>
                                <a:off x="3112" y="3769"/>
                                <a:ext cx="67" cy="12"/>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02" name="Freeform 146"/>
                              <p:cNvSpPr>
                                <a:spLocks/>
                              </p:cNvSpPr>
                              <p:nvPr/>
                            </p:nvSpPr>
                            <p:spPr bwMode="auto">
                              <a:xfrm>
                                <a:off x="3100" y="3746"/>
                                <a:ext cx="18" cy="34"/>
                              </a:xfrm>
                              <a:custGeom>
                                <a:avLst/>
                                <a:gdLst>
                                  <a:gd name="T0" fmla="*/ 17 w 18"/>
                                  <a:gd name="T1" fmla="*/ 25 h 33"/>
                                  <a:gd name="T2" fmla="*/ 12 w 18"/>
                                  <a:gd name="T3" fmla="*/ 32 h 33"/>
                                  <a:gd name="T4" fmla="*/ 0 w 18"/>
                                  <a:gd name="T5" fmla="*/ 7 h 33"/>
                                  <a:gd name="T6" fmla="*/ 4 w 18"/>
                                  <a:gd name="T7" fmla="*/ 0 h 33"/>
                                  <a:gd name="T8" fmla="*/ 17 w 18"/>
                                  <a:gd name="T9" fmla="*/ 25 h 33"/>
                                </a:gdLst>
                                <a:ahLst/>
                                <a:cxnLst>
                                  <a:cxn ang="0">
                                    <a:pos x="T0" y="T1"/>
                                  </a:cxn>
                                  <a:cxn ang="0">
                                    <a:pos x="T2" y="T3"/>
                                  </a:cxn>
                                  <a:cxn ang="0">
                                    <a:pos x="T4" y="T5"/>
                                  </a:cxn>
                                  <a:cxn ang="0">
                                    <a:pos x="T6" y="T7"/>
                                  </a:cxn>
                                  <a:cxn ang="0">
                                    <a:pos x="T8" y="T9"/>
                                  </a:cxn>
                                </a:cxnLst>
                                <a:rect l="0" t="0" r="r" b="b"/>
                                <a:pathLst>
                                  <a:path w="18" h="33">
                                    <a:moveTo>
                                      <a:pt x="17" y="25"/>
                                    </a:moveTo>
                                    <a:lnTo>
                                      <a:pt x="12" y="32"/>
                                    </a:lnTo>
                                    <a:lnTo>
                                      <a:pt x="0" y="7"/>
                                    </a:lnTo>
                                    <a:lnTo>
                                      <a:pt x="4" y="0"/>
                                    </a:lnTo>
                                    <a:lnTo>
                                      <a:pt x="17"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603" name="Freeform 147"/>
                            <p:cNvSpPr>
                              <a:spLocks/>
                            </p:cNvSpPr>
                            <p:nvPr/>
                          </p:nvSpPr>
                          <p:spPr bwMode="auto">
                            <a:xfrm>
                              <a:off x="3152" y="3745"/>
                              <a:ext cx="14" cy="24"/>
                            </a:xfrm>
                            <a:custGeom>
                              <a:avLst/>
                              <a:gdLst>
                                <a:gd name="T0" fmla="*/ 0 w 13"/>
                                <a:gd name="T1" fmla="*/ 0 h 24"/>
                                <a:gd name="T2" fmla="*/ 12 w 13"/>
                                <a:gd name="T3" fmla="*/ 23 h 24"/>
                              </a:gdLst>
                              <a:ahLst/>
                              <a:cxnLst>
                                <a:cxn ang="0">
                                  <a:pos x="T0" y="T1"/>
                                </a:cxn>
                                <a:cxn ang="0">
                                  <a:pos x="T2" y="T3"/>
                                </a:cxn>
                              </a:cxnLst>
                              <a:rect l="0" t="0" r="r" b="b"/>
                              <a:pathLst>
                                <a:path w="13" h="24">
                                  <a:moveTo>
                                    <a:pt x="0" y="0"/>
                                  </a:moveTo>
                                  <a:lnTo>
                                    <a:pt x="12"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04" name="Oval 148"/>
                            <p:cNvSpPr>
                              <a:spLocks noChangeArrowheads="1"/>
                            </p:cNvSpPr>
                            <p:nvPr/>
                          </p:nvSpPr>
                          <p:spPr bwMode="auto">
                            <a:xfrm>
                              <a:off x="3161" y="3750"/>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605" name="Oval 149"/>
                            <p:cNvSpPr>
                              <a:spLocks noChangeArrowheads="1"/>
                            </p:cNvSpPr>
                            <p:nvPr/>
                          </p:nvSpPr>
                          <p:spPr bwMode="auto">
                            <a:xfrm>
                              <a:off x="3168" y="3760"/>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7776" name="Group 150"/>
                          <p:cNvGrpSpPr>
                            <a:grpSpLocks/>
                          </p:cNvGrpSpPr>
                          <p:nvPr/>
                        </p:nvGrpSpPr>
                        <p:grpSpPr bwMode="auto">
                          <a:xfrm>
                            <a:off x="3114" y="3776"/>
                            <a:ext cx="79" cy="36"/>
                            <a:chOff x="3114" y="3776"/>
                            <a:chExt cx="79" cy="36"/>
                          </a:xfrm>
                        </p:grpSpPr>
                        <p:grpSp>
                          <p:nvGrpSpPr>
                            <p:cNvPr id="27793" name="Group 151"/>
                            <p:cNvGrpSpPr>
                              <a:grpSpLocks/>
                            </p:cNvGrpSpPr>
                            <p:nvPr/>
                          </p:nvGrpSpPr>
                          <p:grpSpPr bwMode="auto">
                            <a:xfrm>
                              <a:off x="3114" y="3776"/>
                              <a:ext cx="79" cy="36"/>
                              <a:chOff x="3114" y="3776"/>
                              <a:chExt cx="79" cy="36"/>
                            </a:xfrm>
                          </p:grpSpPr>
                          <p:sp>
                            <p:nvSpPr>
                              <p:cNvPr id="147608" name="Freeform 152"/>
                              <p:cNvSpPr>
                                <a:spLocks/>
                              </p:cNvSpPr>
                              <p:nvPr/>
                            </p:nvSpPr>
                            <p:spPr bwMode="auto">
                              <a:xfrm>
                                <a:off x="3118" y="3776"/>
                                <a:ext cx="75" cy="29"/>
                              </a:xfrm>
                              <a:custGeom>
                                <a:avLst/>
                                <a:gdLst>
                                  <a:gd name="T0" fmla="*/ 74 w 75"/>
                                  <a:gd name="T1" fmla="*/ 25 h 29"/>
                                  <a:gd name="T2" fmla="*/ 13 w 75"/>
                                  <a:gd name="T3" fmla="*/ 28 h 29"/>
                                  <a:gd name="T4" fmla="*/ 0 w 75"/>
                                  <a:gd name="T5" fmla="*/ 3 h 29"/>
                                  <a:gd name="T6" fmla="*/ 61 w 75"/>
                                  <a:gd name="T7" fmla="*/ 0 h 29"/>
                                  <a:gd name="T8" fmla="*/ 74 w 75"/>
                                  <a:gd name="T9" fmla="*/ 25 h 29"/>
                                </a:gdLst>
                                <a:ahLst/>
                                <a:cxnLst>
                                  <a:cxn ang="0">
                                    <a:pos x="T0" y="T1"/>
                                  </a:cxn>
                                  <a:cxn ang="0">
                                    <a:pos x="T2" y="T3"/>
                                  </a:cxn>
                                  <a:cxn ang="0">
                                    <a:pos x="T4" y="T5"/>
                                  </a:cxn>
                                  <a:cxn ang="0">
                                    <a:pos x="T6" y="T7"/>
                                  </a:cxn>
                                  <a:cxn ang="0">
                                    <a:pos x="T8" y="T9"/>
                                  </a:cxn>
                                </a:cxnLst>
                                <a:rect l="0" t="0" r="r" b="b"/>
                                <a:pathLst>
                                  <a:path w="75" h="29">
                                    <a:moveTo>
                                      <a:pt x="74" y="25"/>
                                    </a:moveTo>
                                    <a:lnTo>
                                      <a:pt x="13" y="28"/>
                                    </a:lnTo>
                                    <a:lnTo>
                                      <a:pt x="0" y="3"/>
                                    </a:lnTo>
                                    <a:lnTo>
                                      <a:pt x="61" y="0"/>
                                    </a:lnTo>
                                    <a:lnTo>
                                      <a:pt x="74" y="25"/>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09" name="Freeform 153"/>
                              <p:cNvSpPr>
                                <a:spLocks/>
                              </p:cNvSpPr>
                              <p:nvPr/>
                            </p:nvSpPr>
                            <p:spPr bwMode="auto">
                              <a:xfrm>
                                <a:off x="3126" y="3801"/>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10" name="Freeform 154"/>
                              <p:cNvSpPr>
                                <a:spLocks/>
                              </p:cNvSpPr>
                              <p:nvPr/>
                            </p:nvSpPr>
                            <p:spPr bwMode="auto">
                              <a:xfrm>
                                <a:off x="3114" y="3779"/>
                                <a:ext cx="18" cy="33"/>
                              </a:xfrm>
                              <a:custGeom>
                                <a:avLst/>
                                <a:gdLst>
                                  <a:gd name="T0" fmla="*/ 17 w 18"/>
                                  <a:gd name="T1" fmla="*/ 25 h 33"/>
                                  <a:gd name="T2" fmla="*/ 13 w 18"/>
                                  <a:gd name="T3" fmla="*/ 32 h 33"/>
                                  <a:gd name="T4" fmla="*/ 0 w 18"/>
                                  <a:gd name="T5" fmla="*/ 7 h 33"/>
                                  <a:gd name="T6" fmla="*/ 4 w 18"/>
                                  <a:gd name="T7" fmla="*/ 0 h 33"/>
                                  <a:gd name="T8" fmla="*/ 17 w 18"/>
                                  <a:gd name="T9" fmla="*/ 25 h 33"/>
                                </a:gdLst>
                                <a:ahLst/>
                                <a:cxnLst>
                                  <a:cxn ang="0">
                                    <a:pos x="T0" y="T1"/>
                                  </a:cxn>
                                  <a:cxn ang="0">
                                    <a:pos x="T2" y="T3"/>
                                  </a:cxn>
                                  <a:cxn ang="0">
                                    <a:pos x="T4" y="T5"/>
                                  </a:cxn>
                                  <a:cxn ang="0">
                                    <a:pos x="T6" y="T7"/>
                                  </a:cxn>
                                  <a:cxn ang="0">
                                    <a:pos x="T8" y="T9"/>
                                  </a:cxn>
                                </a:cxnLst>
                                <a:rect l="0" t="0" r="r" b="b"/>
                                <a:pathLst>
                                  <a:path w="18" h="33">
                                    <a:moveTo>
                                      <a:pt x="17" y="25"/>
                                    </a:moveTo>
                                    <a:lnTo>
                                      <a:pt x="13" y="32"/>
                                    </a:lnTo>
                                    <a:lnTo>
                                      <a:pt x="0" y="7"/>
                                    </a:lnTo>
                                    <a:lnTo>
                                      <a:pt x="4" y="0"/>
                                    </a:lnTo>
                                    <a:lnTo>
                                      <a:pt x="17"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611" name="Freeform 155"/>
                            <p:cNvSpPr>
                              <a:spLocks/>
                            </p:cNvSpPr>
                            <p:nvPr/>
                          </p:nvSpPr>
                          <p:spPr bwMode="auto">
                            <a:xfrm>
                              <a:off x="3166" y="3777"/>
                              <a:ext cx="13"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12" name="Oval 156"/>
                            <p:cNvSpPr>
                              <a:spLocks noChangeArrowheads="1"/>
                            </p:cNvSpPr>
                            <p:nvPr/>
                          </p:nvSpPr>
                          <p:spPr bwMode="auto">
                            <a:xfrm>
                              <a:off x="3176" y="3783"/>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613" name="Oval 157"/>
                            <p:cNvSpPr>
                              <a:spLocks noChangeArrowheads="1"/>
                            </p:cNvSpPr>
                            <p:nvPr/>
                          </p:nvSpPr>
                          <p:spPr bwMode="auto">
                            <a:xfrm>
                              <a:off x="3181" y="3792"/>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7777" name="Group 158"/>
                          <p:cNvGrpSpPr>
                            <a:grpSpLocks/>
                          </p:cNvGrpSpPr>
                          <p:nvPr/>
                        </p:nvGrpSpPr>
                        <p:grpSpPr bwMode="auto">
                          <a:xfrm>
                            <a:off x="3129" y="3807"/>
                            <a:ext cx="79" cy="35"/>
                            <a:chOff x="3129" y="3807"/>
                            <a:chExt cx="79" cy="35"/>
                          </a:xfrm>
                        </p:grpSpPr>
                        <p:grpSp>
                          <p:nvGrpSpPr>
                            <p:cNvPr id="27786" name="Group 159"/>
                            <p:cNvGrpSpPr>
                              <a:grpSpLocks/>
                            </p:cNvGrpSpPr>
                            <p:nvPr/>
                          </p:nvGrpSpPr>
                          <p:grpSpPr bwMode="auto">
                            <a:xfrm>
                              <a:off x="3129" y="3807"/>
                              <a:ext cx="79" cy="35"/>
                              <a:chOff x="3129" y="3807"/>
                              <a:chExt cx="79" cy="35"/>
                            </a:xfrm>
                          </p:grpSpPr>
                          <p:sp>
                            <p:nvSpPr>
                              <p:cNvPr id="147616" name="Freeform 160"/>
                              <p:cNvSpPr>
                                <a:spLocks/>
                              </p:cNvSpPr>
                              <p:nvPr/>
                            </p:nvSpPr>
                            <p:spPr bwMode="auto">
                              <a:xfrm>
                                <a:off x="3133" y="3807"/>
                                <a:ext cx="75" cy="28"/>
                              </a:xfrm>
                              <a:custGeom>
                                <a:avLst/>
                                <a:gdLst>
                                  <a:gd name="T0" fmla="*/ 74 w 75"/>
                                  <a:gd name="T1" fmla="*/ 24 h 28"/>
                                  <a:gd name="T2" fmla="*/ 13 w 75"/>
                                  <a:gd name="T3" fmla="*/ 27 h 28"/>
                                  <a:gd name="T4" fmla="*/ 0 w 75"/>
                                  <a:gd name="T5" fmla="*/ 3 h 28"/>
                                  <a:gd name="T6" fmla="*/ 61 w 75"/>
                                  <a:gd name="T7" fmla="*/ 0 h 28"/>
                                  <a:gd name="T8" fmla="*/ 74 w 75"/>
                                  <a:gd name="T9" fmla="*/ 24 h 28"/>
                                </a:gdLst>
                                <a:ahLst/>
                                <a:cxnLst>
                                  <a:cxn ang="0">
                                    <a:pos x="T0" y="T1"/>
                                  </a:cxn>
                                  <a:cxn ang="0">
                                    <a:pos x="T2" y="T3"/>
                                  </a:cxn>
                                  <a:cxn ang="0">
                                    <a:pos x="T4" y="T5"/>
                                  </a:cxn>
                                  <a:cxn ang="0">
                                    <a:pos x="T6" y="T7"/>
                                  </a:cxn>
                                  <a:cxn ang="0">
                                    <a:pos x="T8" y="T9"/>
                                  </a:cxn>
                                </a:cxnLst>
                                <a:rect l="0" t="0" r="r" b="b"/>
                                <a:pathLst>
                                  <a:path w="75" h="28">
                                    <a:moveTo>
                                      <a:pt x="74" y="24"/>
                                    </a:moveTo>
                                    <a:lnTo>
                                      <a:pt x="13" y="27"/>
                                    </a:lnTo>
                                    <a:lnTo>
                                      <a:pt x="0" y="3"/>
                                    </a:lnTo>
                                    <a:lnTo>
                                      <a:pt x="61" y="0"/>
                                    </a:lnTo>
                                    <a:lnTo>
                                      <a:pt x="74"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17" name="Freeform 161"/>
                              <p:cNvSpPr>
                                <a:spLocks/>
                              </p:cNvSpPr>
                              <p:nvPr/>
                            </p:nvSpPr>
                            <p:spPr bwMode="auto">
                              <a:xfrm>
                                <a:off x="3142" y="3832"/>
                                <a:ext cx="67" cy="10"/>
                              </a:xfrm>
                              <a:custGeom>
                                <a:avLst/>
                                <a:gdLst>
                                  <a:gd name="T0" fmla="*/ 65 w 66"/>
                                  <a:gd name="T1" fmla="*/ 0 h 10"/>
                                  <a:gd name="T2" fmla="*/ 60 w 66"/>
                                  <a:gd name="T3" fmla="*/ 6 h 10"/>
                                  <a:gd name="T4" fmla="*/ 0 w 66"/>
                                  <a:gd name="T5" fmla="*/ 9 h 10"/>
                                  <a:gd name="T6" fmla="*/ 5 w 66"/>
                                  <a:gd name="T7" fmla="*/ 2 h 10"/>
                                  <a:gd name="T8" fmla="*/ 65 w 66"/>
                                  <a:gd name="T9" fmla="*/ 0 h 10"/>
                                </a:gdLst>
                                <a:ahLst/>
                                <a:cxnLst>
                                  <a:cxn ang="0">
                                    <a:pos x="T0" y="T1"/>
                                  </a:cxn>
                                  <a:cxn ang="0">
                                    <a:pos x="T2" y="T3"/>
                                  </a:cxn>
                                  <a:cxn ang="0">
                                    <a:pos x="T4" y="T5"/>
                                  </a:cxn>
                                  <a:cxn ang="0">
                                    <a:pos x="T6" y="T7"/>
                                  </a:cxn>
                                  <a:cxn ang="0">
                                    <a:pos x="T8" y="T9"/>
                                  </a:cxn>
                                </a:cxnLst>
                                <a:rect l="0" t="0" r="r" b="b"/>
                                <a:pathLst>
                                  <a:path w="66" h="10">
                                    <a:moveTo>
                                      <a:pt x="65" y="0"/>
                                    </a:moveTo>
                                    <a:lnTo>
                                      <a:pt x="60" y="6"/>
                                    </a:lnTo>
                                    <a:lnTo>
                                      <a:pt x="0" y="9"/>
                                    </a:lnTo>
                                    <a:lnTo>
                                      <a:pt x="5" y="2"/>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18" name="Freeform 162"/>
                              <p:cNvSpPr>
                                <a:spLocks/>
                              </p:cNvSpPr>
                              <p:nvPr/>
                            </p:nvSpPr>
                            <p:spPr bwMode="auto">
                              <a:xfrm>
                                <a:off x="3129" y="3810"/>
                                <a:ext cx="18" cy="32"/>
                              </a:xfrm>
                              <a:custGeom>
                                <a:avLst/>
                                <a:gdLst>
                                  <a:gd name="T0" fmla="*/ 17 w 18"/>
                                  <a:gd name="T1" fmla="*/ 24 h 32"/>
                                  <a:gd name="T2" fmla="*/ 13 w 18"/>
                                  <a:gd name="T3" fmla="*/ 31 h 32"/>
                                  <a:gd name="T4" fmla="*/ 0 w 18"/>
                                  <a:gd name="T5" fmla="*/ 7 h 32"/>
                                  <a:gd name="T6" fmla="*/ 4 w 18"/>
                                  <a:gd name="T7" fmla="*/ 0 h 32"/>
                                  <a:gd name="T8" fmla="*/ 17 w 18"/>
                                  <a:gd name="T9" fmla="*/ 24 h 32"/>
                                </a:gdLst>
                                <a:ahLst/>
                                <a:cxnLst>
                                  <a:cxn ang="0">
                                    <a:pos x="T0" y="T1"/>
                                  </a:cxn>
                                  <a:cxn ang="0">
                                    <a:pos x="T2" y="T3"/>
                                  </a:cxn>
                                  <a:cxn ang="0">
                                    <a:pos x="T4" y="T5"/>
                                  </a:cxn>
                                  <a:cxn ang="0">
                                    <a:pos x="T6" y="T7"/>
                                  </a:cxn>
                                  <a:cxn ang="0">
                                    <a:pos x="T8" y="T9"/>
                                  </a:cxn>
                                </a:cxnLst>
                                <a:rect l="0" t="0" r="r" b="b"/>
                                <a:pathLst>
                                  <a:path w="18" h="32">
                                    <a:moveTo>
                                      <a:pt x="17" y="24"/>
                                    </a:moveTo>
                                    <a:lnTo>
                                      <a:pt x="13" y="31"/>
                                    </a:lnTo>
                                    <a:lnTo>
                                      <a:pt x="0" y="7"/>
                                    </a:lnTo>
                                    <a:lnTo>
                                      <a:pt x="4" y="0"/>
                                    </a:lnTo>
                                    <a:lnTo>
                                      <a:pt x="17" y="24"/>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619" name="Freeform 163"/>
                            <p:cNvSpPr>
                              <a:spLocks/>
                            </p:cNvSpPr>
                            <p:nvPr/>
                          </p:nvSpPr>
                          <p:spPr bwMode="auto">
                            <a:xfrm>
                              <a:off x="3181" y="3808"/>
                              <a:ext cx="13"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20" name="Oval 164"/>
                            <p:cNvSpPr>
                              <a:spLocks noChangeArrowheads="1"/>
                            </p:cNvSpPr>
                            <p:nvPr/>
                          </p:nvSpPr>
                          <p:spPr bwMode="auto">
                            <a:xfrm>
                              <a:off x="3191" y="3813"/>
                              <a:ext cx="2"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621" name="Oval 165"/>
                            <p:cNvSpPr>
                              <a:spLocks noChangeArrowheads="1"/>
                            </p:cNvSpPr>
                            <p:nvPr/>
                          </p:nvSpPr>
                          <p:spPr bwMode="auto">
                            <a:xfrm>
                              <a:off x="3197" y="3823"/>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nvGrpSpPr>
                          <p:cNvPr id="27778" name="Group 166"/>
                          <p:cNvGrpSpPr>
                            <a:grpSpLocks/>
                          </p:cNvGrpSpPr>
                          <p:nvPr/>
                        </p:nvGrpSpPr>
                        <p:grpSpPr bwMode="auto">
                          <a:xfrm>
                            <a:off x="3143" y="3839"/>
                            <a:ext cx="79" cy="35"/>
                            <a:chOff x="3143" y="3839"/>
                            <a:chExt cx="79" cy="35"/>
                          </a:xfrm>
                        </p:grpSpPr>
                        <p:grpSp>
                          <p:nvGrpSpPr>
                            <p:cNvPr id="27779" name="Group 167"/>
                            <p:cNvGrpSpPr>
                              <a:grpSpLocks/>
                            </p:cNvGrpSpPr>
                            <p:nvPr/>
                          </p:nvGrpSpPr>
                          <p:grpSpPr bwMode="auto">
                            <a:xfrm>
                              <a:off x="3143" y="3839"/>
                              <a:ext cx="79" cy="35"/>
                              <a:chOff x="3143" y="3839"/>
                              <a:chExt cx="79" cy="35"/>
                            </a:xfrm>
                          </p:grpSpPr>
                          <p:sp>
                            <p:nvSpPr>
                              <p:cNvPr id="147624" name="Freeform 168"/>
                              <p:cNvSpPr>
                                <a:spLocks/>
                              </p:cNvSpPr>
                              <p:nvPr/>
                            </p:nvSpPr>
                            <p:spPr bwMode="auto">
                              <a:xfrm>
                                <a:off x="3148" y="3839"/>
                                <a:ext cx="74" cy="28"/>
                              </a:xfrm>
                              <a:custGeom>
                                <a:avLst/>
                                <a:gdLst>
                                  <a:gd name="T0" fmla="*/ 73 w 74"/>
                                  <a:gd name="T1" fmla="*/ 24 h 28"/>
                                  <a:gd name="T2" fmla="*/ 13 w 74"/>
                                  <a:gd name="T3" fmla="*/ 27 h 28"/>
                                  <a:gd name="T4" fmla="*/ 0 w 74"/>
                                  <a:gd name="T5" fmla="*/ 3 h 28"/>
                                  <a:gd name="T6" fmla="*/ 61 w 74"/>
                                  <a:gd name="T7" fmla="*/ 0 h 28"/>
                                  <a:gd name="T8" fmla="*/ 73 w 74"/>
                                  <a:gd name="T9" fmla="*/ 24 h 28"/>
                                </a:gdLst>
                                <a:ahLst/>
                                <a:cxnLst>
                                  <a:cxn ang="0">
                                    <a:pos x="T0" y="T1"/>
                                  </a:cxn>
                                  <a:cxn ang="0">
                                    <a:pos x="T2" y="T3"/>
                                  </a:cxn>
                                  <a:cxn ang="0">
                                    <a:pos x="T4" y="T5"/>
                                  </a:cxn>
                                  <a:cxn ang="0">
                                    <a:pos x="T6" y="T7"/>
                                  </a:cxn>
                                  <a:cxn ang="0">
                                    <a:pos x="T8" y="T9"/>
                                  </a:cxn>
                                </a:cxnLst>
                                <a:rect l="0" t="0" r="r" b="b"/>
                                <a:pathLst>
                                  <a:path w="74" h="28">
                                    <a:moveTo>
                                      <a:pt x="73" y="24"/>
                                    </a:moveTo>
                                    <a:lnTo>
                                      <a:pt x="13" y="27"/>
                                    </a:lnTo>
                                    <a:lnTo>
                                      <a:pt x="0" y="3"/>
                                    </a:lnTo>
                                    <a:lnTo>
                                      <a:pt x="61" y="0"/>
                                    </a:lnTo>
                                    <a:lnTo>
                                      <a:pt x="73" y="24"/>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25" name="Freeform 169"/>
                              <p:cNvSpPr>
                                <a:spLocks/>
                              </p:cNvSpPr>
                              <p:nvPr/>
                            </p:nvSpPr>
                            <p:spPr bwMode="auto">
                              <a:xfrm>
                                <a:off x="3155" y="3863"/>
                                <a:ext cx="67" cy="11"/>
                              </a:xfrm>
                              <a:custGeom>
                                <a:avLst/>
                                <a:gdLst>
                                  <a:gd name="T0" fmla="*/ 65 w 66"/>
                                  <a:gd name="T1" fmla="*/ 0 h 11"/>
                                  <a:gd name="T2" fmla="*/ 60 w 66"/>
                                  <a:gd name="T3" fmla="*/ 7 h 11"/>
                                  <a:gd name="T4" fmla="*/ 0 w 66"/>
                                  <a:gd name="T5" fmla="*/ 10 h 11"/>
                                  <a:gd name="T6" fmla="*/ 5 w 66"/>
                                  <a:gd name="T7" fmla="*/ 3 h 11"/>
                                  <a:gd name="T8" fmla="*/ 65 w 66"/>
                                  <a:gd name="T9" fmla="*/ 0 h 11"/>
                                </a:gdLst>
                                <a:ahLst/>
                                <a:cxnLst>
                                  <a:cxn ang="0">
                                    <a:pos x="T0" y="T1"/>
                                  </a:cxn>
                                  <a:cxn ang="0">
                                    <a:pos x="T2" y="T3"/>
                                  </a:cxn>
                                  <a:cxn ang="0">
                                    <a:pos x="T4" y="T5"/>
                                  </a:cxn>
                                  <a:cxn ang="0">
                                    <a:pos x="T6" y="T7"/>
                                  </a:cxn>
                                  <a:cxn ang="0">
                                    <a:pos x="T8" y="T9"/>
                                  </a:cxn>
                                </a:cxnLst>
                                <a:rect l="0" t="0" r="r" b="b"/>
                                <a:pathLst>
                                  <a:path w="66" h="11">
                                    <a:moveTo>
                                      <a:pt x="65" y="0"/>
                                    </a:moveTo>
                                    <a:lnTo>
                                      <a:pt x="60" y="7"/>
                                    </a:lnTo>
                                    <a:lnTo>
                                      <a:pt x="0" y="10"/>
                                    </a:lnTo>
                                    <a:lnTo>
                                      <a:pt x="5" y="3"/>
                                    </a:lnTo>
                                    <a:lnTo>
                                      <a:pt x="65"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26" name="Freeform 170"/>
                              <p:cNvSpPr>
                                <a:spLocks/>
                              </p:cNvSpPr>
                              <p:nvPr/>
                            </p:nvSpPr>
                            <p:spPr bwMode="auto">
                              <a:xfrm>
                                <a:off x="3143" y="3841"/>
                                <a:ext cx="19" cy="33"/>
                              </a:xfrm>
                              <a:custGeom>
                                <a:avLst/>
                                <a:gdLst>
                                  <a:gd name="T0" fmla="*/ 18 w 19"/>
                                  <a:gd name="T1" fmla="*/ 25 h 33"/>
                                  <a:gd name="T2" fmla="*/ 13 w 19"/>
                                  <a:gd name="T3" fmla="*/ 32 h 33"/>
                                  <a:gd name="T4" fmla="*/ 0 w 19"/>
                                  <a:gd name="T5" fmla="*/ 7 h 33"/>
                                  <a:gd name="T6" fmla="*/ 5 w 19"/>
                                  <a:gd name="T7" fmla="*/ 0 h 33"/>
                                  <a:gd name="T8" fmla="*/ 18 w 19"/>
                                  <a:gd name="T9" fmla="*/ 25 h 33"/>
                                </a:gdLst>
                                <a:ahLst/>
                                <a:cxnLst>
                                  <a:cxn ang="0">
                                    <a:pos x="T0" y="T1"/>
                                  </a:cxn>
                                  <a:cxn ang="0">
                                    <a:pos x="T2" y="T3"/>
                                  </a:cxn>
                                  <a:cxn ang="0">
                                    <a:pos x="T4" y="T5"/>
                                  </a:cxn>
                                  <a:cxn ang="0">
                                    <a:pos x="T6" y="T7"/>
                                  </a:cxn>
                                  <a:cxn ang="0">
                                    <a:pos x="T8" y="T9"/>
                                  </a:cxn>
                                </a:cxnLst>
                                <a:rect l="0" t="0" r="r" b="b"/>
                                <a:pathLst>
                                  <a:path w="19" h="33">
                                    <a:moveTo>
                                      <a:pt x="18" y="25"/>
                                    </a:moveTo>
                                    <a:lnTo>
                                      <a:pt x="13" y="32"/>
                                    </a:lnTo>
                                    <a:lnTo>
                                      <a:pt x="0" y="7"/>
                                    </a:lnTo>
                                    <a:lnTo>
                                      <a:pt x="5" y="0"/>
                                    </a:lnTo>
                                    <a:lnTo>
                                      <a:pt x="18" y="25"/>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627" name="Freeform 171"/>
                            <p:cNvSpPr>
                              <a:spLocks/>
                            </p:cNvSpPr>
                            <p:nvPr/>
                          </p:nvSpPr>
                          <p:spPr bwMode="auto">
                            <a:xfrm>
                              <a:off x="3195" y="3839"/>
                              <a:ext cx="13" cy="25"/>
                            </a:xfrm>
                            <a:custGeom>
                              <a:avLst/>
                              <a:gdLst>
                                <a:gd name="T0" fmla="*/ 0 w 13"/>
                                <a:gd name="T1" fmla="*/ 0 h 25"/>
                                <a:gd name="T2" fmla="*/ 12 w 13"/>
                                <a:gd name="T3" fmla="*/ 24 h 25"/>
                              </a:gdLst>
                              <a:ahLst/>
                              <a:cxnLst>
                                <a:cxn ang="0">
                                  <a:pos x="T0" y="T1"/>
                                </a:cxn>
                                <a:cxn ang="0">
                                  <a:pos x="T2" y="T3"/>
                                </a:cxn>
                              </a:cxnLst>
                              <a:rect l="0" t="0" r="r" b="b"/>
                              <a:pathLst>
                                <a:path w="13" h="25">
                                  <a:moveTo>
                                    <a:pt x="0" y="0"/>
                                  </a:moveTo>
                                  <a:lnTo>
                                    <a:pt x="12"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28" name="Oval 172"/>
                            <p:cNvSpPr>
                              <a:spLocks noChangeArrowheads="1"/>
                            </p:cNvSpPr>
                            <p:nvPr/>
                          </p:nvSpPr>
                          <p:spPr bwMode="auto">
                            <a:xfrm>
                              <a:off x="3205" y="3845"/>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629" name="Oval 173"/>
                            <p:cNvSpPr>
                              <a:spLocks noChangeArrowheads="1"/>
                            </p:cNvSpPr>
                            <p:nvPr/>
                          </p:nvSpPr>
                          <p:spPr bwMode="auto">
                            <a:xfrm>
                              <a:off x="3210" y="3854"/>
                              <a:ext cx="3" cy="1"/>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grpSp>
                  </p:grpSp>
                  <p:grpSp>
                    <p:nvGrpSpPr>
                      <p:cNvPr id="27717" name="Group 174"/>
                      <p:cNvGrpSpPr>
                        <a:grpSpLocks/>
                      </p:cNvGrpSpPr>
                      <p:nvPr/>
                    </p:nvGrpSpPr>
                    <p:grpSpPr bwMode="auto">
                      <a:xfrm>
                        <a:off x="3290" y="3664"/>
                        <a:ext cx="174" cy="140"/>
                        <a:chOff x="3290" y="3664"/>
                        <a:chExt cx="174" cy="140"/>
                      </a:xfrm>
                    </p:grpSpPr>
                    <p:grpSp>
                      <p:nvGrpSpPr>
                        <p:cNvPr id="27718" name="Group 175"/>
                        <p:cNvGrpSpPr>
                          <a:grpSpLocks/>
                        </p:cNvGrpSpPr>
                        <p:nvPr/>
                      </p:nvGrpSpPr>
                      <p:grpSpPr bwMode="auto">
                        <a:xfrm>
                          <a:off x="3366" y="3664"/>
                          <a:ext cx="98" cy="137"/>
                          <a:chOff x="3366" y="3664"/>
                          <a:chExt cx="98" cy="137"/>
                        </a:xfrm>
                      </p:grpSpPr>
                      <p:grpSp>
                        <p:nvGrpSpPr>
                          <p:cNvPr id="27753" name="Group 176"/>
                          <p:cNvGrpSpPr>
                            <a:grpSpLocks/>
                          </p:cNvGrpSpPr>
                          <p:nvPr/>
                        </p:nvGrpSpPr>
                        <p:grpSpPr bwMode="auto">
                          <a:xfrm>
                            <a:off x="3366" y="3664"/>
                            <a:ext cx="46" cy="33"/>
                            <a:chOff x="3366" y="3664"/>
                            <a:chExt cx="46" cy="33"/>
                          </a:xfrm>
                        </p:grpSpPr>
                        <p:sp>
                          <p:nvSpPr>
                            <p:cNvPr id="147633" name="Freeform 177"/>
                            <p:cNvSpPr>
                              <a:spLocks/>
                            </p:cNvSpPr>
                            <p:nvPr/>
                          </p:nvSpPr>
                          <p:spPr bwMode="auto">
                            <a:xfrm>
                              <a:off x="3368" y="3664"/>
                              <a:ext cx="44" cy="28"/>
                            </a:xfrm>
                            <a:custGeom>
                              <a:avLst/>
                              <a:gdLst>
                                <a:gd name="T0" fmla="*/ 29 w 44"/>
                                <a:gd name="T1" fmla="*/ 0 h 28"/>
                                <a:gd name="T2" fmla="*/ 43 w 44"/>
                                <a:gd name="T3" fmla="*/ 25 h 28"/>
                                <a:gd name="T4" fmla="*/ 13 w 44"/>
                                <a:gd name="T5" fmla="*/ 27 h 28"/>
                                <a:gd name="T6" fmla="*/ 0 w 44"/>
                                <a:gd name="T7" fmla="*/ 2 h 28"/>
                                <a:gd name="T8" fmla="*/ 29 w 44"/>
                                <a:gd name="T9" fmla="*/ 0 h 28"/>
                              </a:gdLst>
                              <a:ahLst/>
                              <a:cxnLst>
                                <a:cxn ang="0">
                                  <a:pos x="T0" y="T1"/>
                                </a:cxn>
                                <a:cxn ang="0">
                                  <a:pos x="T2" y="T3"/>
                                </a:cxn>
                                <a:cxn ang="0">
                                  <a:pos x="T4" y="T5"/>
                                </a:cxn>
                                <a:cxn ang="0">
                                  <a:pos x="T6" y="T7"/>
                                </a:cxn>
                                <a:cxn ang="0">
                                  <a:pos x="T8" y="T9"/>
                                </a:cxn>
                              </a:cxnLst>
                              <a:rect l="0" t="0" r="r" b="b"/>
                              <a:pathLst>
                                <a:path w="44" h="28">
                                  <a:moveTo>
                                    <a:pt x="29" y="0"/>
                                  </a:moveTo>
                                  <a:lnTo>
                                    <a:pt x="43" y="25"/>
                                  </a:lnTo>
                                  <a:lnTo>
                                    <a:pt x="13" y="27"/>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34" name="Freeform 178"/>
                            <p:cNvSpPr>
                              <a:spLocks/>
                            </p:cNvSpPr>
                            <p:nvPr/>
                          </p:nvSpPr>
                          <p:spPr bwMode="auto">
                            <a:xfrm>
                              <a:off x="3381" y="3693"/>
                              <a:ext cx="31" cy="3"/>
                            </a:xfrm>
                            <a:custGeom>
                              <a:avLst/>
                              <a:gdLst>
                                <a:gd name="T0" fmla="*/ 30 w 31"/>
                                <a:gd name="T1" fmla="*/ 0 h 3"/>
                                <a:gd name="T2" fmla="*/ 27 w 31"/>
                                <a:gd name="T3" fmla="*/ 1 h 3"/>
                                <a:gd name="T4" fmla="*/ 0 w 31"/>
                                <a:gd name="T5" fmla="*/ 2 h 3"/>
                                <a:gd name="T6" fmla="*/ 2 w 31"/>
                                <a:gd name="T7" fmla="*/ 1 h 3"/>
                                <a:gd name="T8" fmla="*/ 30 w 31"/>
                                <a:gd name="T9" fmla="*/ 0 h 3"/>
                              </a:gdLst>
                              <a:ahLst/>
                              <a:cxnLst>
                                <a:cxn ang="0">
                                  <a:pos x="T0" y="T1"/>
                                </a:cxn>
                                <a:cxn ang="0">
                                  <a:pos x="T2" y="T3"/>
                                </a:cxn>
                                <a:cxn ang="0">
                                  <a:pos x="T4" y="T5"/>
                                </a:cxn>
                                <a:cxn ang="0">
                                  <a:pos x="T6" y="T7"/>
                                </a:cxn>
                                <a:cxn ang="0">
                                  <a:pos x="T8" y="T9"/>
                                </a:cxn>
                              </a:cxnLst>
                              <a:rect l="0" t="0" r="r" b="b"/>
                              <a:pathLst>
                                <a:path w="31" h="3">
                                  <a:moveTo>
                                    <a:pt x="30" y="0"/>
                                  </a:moveTo>
                                  <a:lnTo>
                                    <a:pt x="27" y="1"/>
                                  </a:lnTo>
                                  <a:lnTo>
                                    <a:pt x="0" y="2"/>
                                  </a:lnTo>
                                  <a:lnTo>
                                    <a:pt x="2" y="1"/>
                                  </a:lnTo>
                                  <a:lnTo>
                                    <a:pt x="30"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35" name="Freeform 179"/>
                            <p:cNvSpPr>
                              <a:spLocks/>
                            </p:cNvSpPr>
                            <p:nvPr/>
                          </p:nvSpPr>
                          <p:spPr bwMode="auto">
                            <a:xfrm>
                              <a:off x="3366" y="3666"/>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754" name="Group 180"/>
                          <p:cNvGrpSpPr>
                            <a:grpSpLocks/>
                          </p:cNvGrpSpPr>
                          <p:nvPr/>
                        </p:nvGrpSpPr>
                        <p:grpSpPr bwMode="auto">
                          <a:xfrm>
                            <a:off x="3383" y="3698"/>
                            <a:ext cx="47" cy="33"/>
                            <a:chOff x="3383" y="3698"/>
                            <a:chExt cx="47" cy="33"/>
                          </a:xfrm>
                        </p:grpSpPr>
                        <p:sp>
                          <p:nvSpPr>
                            <p:cNvPr id="147637" name="Freeform 181"/>
                            <p:cNvSpPr>
                              <a:spLocks/>
                            </p:cNvSpPr>
                            <p:nvPr/>
                          </p:nvSpPr>
                          <p:spPr bwMode="auto">
                            <a:xfrm>
                              <a:off x="3386" y="3698"/>
                              <a:ext cx="44" cy="29"/>
                            </a:xfrm>
                            <a:custGeom>
                              <a:avLst/>
                              <a:gdLst>
                                <a:gd name="T0" fmla="*/ 29 w 44"/>
                                <a:gd name="T1" fmla="*/ 0 h 29"/>
                                <a:gd name="T2" fmla="*/ 43 w 44"/>
                                <a:gd name="T3" fmla="*/ 26 h 29"/>
                                <a:gd name="T4" fmla="*/ 13 w 44"/>
                                <a:gd name="T5" fmla="*/ 28 h 29"/>
                                <a:gd name="T6" fmla="*/ 0 w 44"/>
                                <a:gd name="T7" fmla="*/ 2 h 29"/>
                                <a:gd name="T8" fmla="*/ 29 w 44"/>
                                <a:gd name="T9" fmla="*/ 0 h 29"/>
                              </a:gdLst>
                              <a:ahLst/>
                              <a:cxnLst>
                                <a:cxn ang="0">
                                  <a:pos x="T0" y="T1"/>
                                </a:cxn>
                                <a:cxn ang="0">
                                  <a:pos x="T2" y="T3"/>
                                </a:cxn>
                                <a:cxn ang="0">
                                  <a:pos x="T4" y="T5"/>
                                </a:cxn>
                                <a:cxn ang="0">
                                  <a:pos x="T6" y="T7"/>
                                </a:cxn>
                                <a:cxn ang="0">
                                  <a:pos x="T8" y="T9"/>
                                </a:cxn>
                              </a:cxnLst>
                              <a:rect l="0" t="0" r="r" b="b"/>
                              <a:pathLst>
                                <a:path w="44" h="29">
                                  <a:moveTo>
                                    <a:pt x="29" y="0"/>
                                  </a:moveTo>
                                  <a:lnTo>
                                    <a:pt x="43" y="26"/>
                                  </a:lnTo>
                                  <a:lnTo>
                                    <a:pt x="13" y="28"/>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38" name="Freeform 182"/>
                            <p:cNvSpPr>
                              <a:spLocks/>
                            </p:cNvSpPr>
                            <p:nvPr/>
                          </p:nvSpPr>
                          <p:spPr bwMode="auto">
                            <a:xfrm>
                              <a:off x="3399" y="3728"/>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39" name="Freeform 183"/>
                            <p:cNvSpPr>
                              <a:spLocks/>
                            </p:cNvSpPr>
                            <p:nvPr/>
                          </p:nvSpPr>
                          <p:spPr bwMode="auto">
                            <a:xfrm>
                              <a:off x="3383" y="3700"/>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755" name="Group 184"/>
                          <p:cNvGrpSpPr>
                            <a:grpSpLocks/>
                          </p:cNvGrpSpPr>
                          <p:nvPr/>
                        </p:nvGrpSpPr>
                        <p:grpSpPr bwMode="auto">
                          <a:xfrm>
                            <a:off x="3401" y="3733"/>
                            <a:ext cx="46" cy="33"/>
                            <a:chOff x="3401" y="3733"/>
                            <a:chExt cx="46" cy="33"/>
                          </a:xfrm>
                        </p:grpSpPr>
                        <p:sp>
                          <p:nvSpPr>
                            <p:cNvPr id="147641" name="Freeform 185"/>
                            <p:cNvSpPr>
                              <a:spLocks/>
                            </p:cNvSpPr>
                            <p:nvPr/>
                          </p:nvSpPr>
                          <p:spPr bwMode="auto">
                            <a:xfrm>
                              <a:off x="3402" y="3734"/>
                              <a:ext cx="44" cy="29"/>
                            </a:xfrm>
                            <a:custGeom>
                              <a:avLst/>
                              <a:gdLst>
                                <a:gd name="T0" fmla="*/ 29 w 44"/>
                                <a:gd name="T1" fmla="*/ 0 h 29"/>
                                <a:gd name="T2" fmla="*/ 43 w 44"/>
                                <a:gd name="T3" fmla="*/ 26 h 29"/>
                                <a:gd name="T4" fmla="*/ 13 w 44"/>
                                <a:gd name="T5" fmla="*/ 28 h 29"/>
                                <a:gd name="T6" fmla="*/ 0 w 44"/>
                                <a:gd name="T7" fmla="*/ 2 h 29"/>
                                <a:gd name="T8" fmla="*/ 29 w 44"/>
                                <a:gd name="T9" fmla="*/ 0 h 29"/>
                              </a:gdLst>
                              <a:ahLst/>
                              <a:cxnLst>
                                <a:cxn ang="0">
                                  <a:pos x="T0" y="T1"/>
                                </a:cxn>
                                <a:cxn ang="0">
                                  <a:pos x="T2" y="T3"/>
                                </a:cxn>
                                <a:cxn ang="0">
                                  <a:pos x="T4" y="T5"/>
                                </a:cxn>
                                <a:cxn ang="0">
                                  <a:pos x="T6" y="T7"/>
                                </a:cxn>
                                <a:cxn ang="0">
                                  <a:pos x="T8" y="T9"/>
                                </a:cxn>
                              </a:cxnLst>
                              <a:rect l="0" t="0" r="r" b="b"/>
                              <a:pathLst>
                                <a:path w="44" h="29">
                                  <a:moveTo>
                                    <a:pt x="29" y="0"/>
                                  </a:moveTo>
                                  <a:lnTo>
                                    <a:pt x="43" y="26"/>
                                  </a:lnTo>
                                  <a:lnTo>
                                    <a:pt x="13" y="28"/>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42" name="Freeform 186"/>
                            <p:cNvSpPr>
                              <a:spLocks/>
                            </p:cNvSpPr>
                            <p:nvPr/>
                          </p:nvSpPr>
                          <p:spPr bwMode="auto">
                            <a:xfrm>
                              <a:off x="3415" y="3764"/>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43" name="Freeform 187"/>
                            <p:cNvSpPr>
                              <a:spLocks/>
                            </p:cNvSpPr>
                            <p:nvPr/>
                          </p:nvSpPr>
                          <p:spPr bwMode="auto">
                            <a:xfrm>
                              <a:off x="3401" y="3736"/>
                              <a:ext cx="14" cy="31"/>
                            </a:xfrm>
                            <a:custGeom>
                              <a:avLst/>
                              <a:gdLst>
                                <a:gd name="T0" fmla="*/ 2 w 13"/>
                                <a:gd name="T1" fmla="*/ 0 h 31"/>
                                <a:gd name="T2" fmla="*/ 0 w 13"/>
                                <a:gd name="T3" fmla="*/ 4 h 31"/>
                                <a:gd name="T4" fmla="*/ 10 w 13"/>
                                <a:gd name="T5" fmla="*/ 30 h 31"/>
                                <a:gd name="T6" fmla="*/ 12 w 13"/>
                                <a:gd name="T7" fmla="*/ 26 h 31"/>
                                <a:gd name="T8" fmla="*/ 2 w 13"/>
                                <a:gd name="T9" fmla="*/ 0 h 31"/>
                              </a:gdLst>
                              <a:ahLst/>
                              <a:cxnLst>
                                <a:cxn ang="0">
                                  <a:pos x="T0" y="T1"/>
                                </a:cxn>
                                <a:cxn ang="0">
                                  <a:pos x="T2" y="T3"/>
                                </a:cxn>
                                <a:cxn ang="0">
                                  <a:pos x="T4" y="T5"/>
                                </a:cxn>
                                <a:cxn ang="0">
                                  <a:pos x="T6" y="T7"/>
                                </a:cxn>
                                <a:cxn ang="0">
                                  <a:pos x="T8" y="T9"/>
                                </a:cxn>
                              </a:cxnLst>
                              <a:rect l="0" t="0" r="r" b="b"/>
                              <a:pathLst>
                                <a:path w="13" h="31">
                                  <a:moveTo>
                                    <a:pt x="2" y="0"/>
                                  </a:moveTo>
                                  <a:lnTo>
                                    <a:pt x="0" y="4"/>
                                  </a:lnTo>
                                  <a:lnTo>
                                    <a:pt x="10" y="30"/>
                                  </a:lnTo>
                                  <a:lnTo>
                                    <a:pt x="12"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756" name="Group 188"/>
                          <p:cNvGrpSpPr>
                            <a:grpSpLocks/>
                          </p:cNvGrpSpPr>
                          <p:nvPr/>
                        </p:nvGrpSpPr>
                        <p:grpSpPr bwMode="auto">
                          <a:xfrm>
                            <a:off x="3418" y="3768"/>
                            <a:ext cx="46" cy="33"/>
                            <a:chOff x="3418" y="3768"/>
                            <a:chExt cx="46" cy="33"/>
                          </a:xfrm>
                        </p:grpSpPr>
                        <p:sp>
                          <p:nvSpPr>
                            <p:cNvPr id="147645" name="Freeform 189"/>
                            <p:cNvSpPr>
                              <a:spLocks/>
                            </p:cNvSpPr>
                            <p:nvPr/>
                          </p:nvSpPr>
                          <p:spPr bwMode="auto">
                            <a:xfrm>
                              <a:off x="3420" y="3769"/>
                              <a:ext cx="44" cy="28"/>
                            </a:xfrm>
                            <a:custGeom>
                              <a:avLst/>
                              <a:gdLst>
                                <a:gd name="T0" fmla="*/ 29 w 44"/>
                                <a:gd name="T1" fmla="*/ 0 h 28"/>
                                <a:gd name="T2" fmla="*/ 43 w 44"/>
                                <a:gd name="T3" fmla="*/ 25 h 28"/>
                                <a:gd name="T4" fmla="*/ 13 w 44"/>
                                <a:gd name="T5" fmla="*/ 27 h 28"/>
                                <a:gd name="T6" fmla="*/ 0 w 44"/>
                                <a:gd name="T7" fmla="*/ 2 h 28"/>
                                <a:gd name="T8" fmla="*/ 29 w 44"/>
                                <a:gd name="T9" fmla="*/ 0 h 28"/>
                              </a:gdLst>
                              <a:ahLst/>
                              <a:cxnLst>
                                <a:cxn ang="0">
                                  <a:pos x="T0" y="T1"/>
                                </a:cxn>
                                <a:cxn ang="0">
                                  <a:pos x="T2" y="T3"/>
                                </a:cxn>
                                <a:cxn ang="0">
                                  <a:pos x="T4" y="T5"/>
                                </a:cxn>
                                <a:cxn ang="0">
                                  <a:pos x="T6" y="T7"/>
                                </a:cxn>
                                <a:cxn ang="0">
                                  <a:pos x="T8" y="T9"/>
                                </a:cxn>
                              </a:cxnLst>
                              <a:rect l="0" t="0" r="r" b="b"/>
                              <a:pathLst>
                                <a:path w="44" h="28">
                                  <a:moveTo>
                                    <a:pt x="29" y="0"/>
                                  </a:moveTo>
                                  <a:lnTo>
                                    <a:pt x="43" y="25"/>
                                  </a:lnTo>
                                  <a:lnTo>
                                    <a:pt x="13" y="27"/>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46" name="Freeform 190"/>
                            <p:cNvSpPr>
                              <a:spLocks/>
                            </p:cNvSpPr>
                            <p:nvPr/>
                          </p:nvSpPr>
                          <p:spPr bwMode="auto">
                            <a:xfrm>
                              <a:off x="3432" y="3798"/>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47" name="Freeform 191"/>
                            <p:cNvSpPr>
                              <a:spLocks/>
                            </p:cNvSpPr>
                            <p:nvPr/>
                          </p:nvSpPr>
                          <p:spPr bwMode="auto">
                            <a:xfrm>
                              <a:off x="3418" y="3770"/>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7719" name="Group 192"/>
                        <p:cNvGrpSpPr>
                          <a:grpSpLocks/>
                        </p:cNvGrpSpPr>
                        <p:nvPr/>
                      </p:nvGrpSpPr>
                      <p:grpSpPr bwMode="auto">
                        <a:xfrm>
                          <a:off x="3329" y="3665"/>
                          <a:ext cx="98" cy="137"/>
                          <a:chOff x="3329" y="3665"/>
                          <a:chExt cx="98" cy="137"/>
                        </a:xfrm>
                      </p:grpSpPr>
                      <p:grpSp>
                        <p:nvGrpSpPr>
                          <p:cNvPr id="27737" name="Group 193"/>
                          <p:cNvGrpSpPr>
                            <a:grpSpLocks/>
                          </p:cNvGrpSpPr>
                          <p:nvPr/>
                        </p:nvGrpSpPr>
                        <p:grpSpPr bwMode="auto">
                          <a:xfrm>
                            <a:off x="3329" y="3665"/>
                            <a:ext cx="46" cy="33"/>
                            <a:chOff x="3329" y="3665"/>
                            <a:chExt cx="46" cy="33"/>
                          </a:xfrm>
                        </p:grpSpPr>
                        <p:sp>
                          <p:nvSpPr>
                            <p:cNvPr id="147650" name="Freeform 194"/>
                            <p:cNvSpPr>
                              <a:spLocks/>
                            </p:cNvSpPr>
                            <p:nvPr/>
                          </p:nvSpPr>
                          <p:spPr bwMode="auto">
                            <a:xfrm>
                              <a:off x="3331" y="3665"/>
                              <a:ext cx="44" cy="29"/>
                            </a:xfrm>
                            <a:custGeom>
                              <a:avLst/>
                              <a:gdLst>
                                <a:gd name="T0" fmla="*/ 29 w 44"/>
                                <a:gd name="T1" fmla="*/ 0 h 29"/>
                                <a:gd name="T2" fmla="*/ 43 w 44"/>
                                <a:gd name="T3" fmla="*/ 26 h 29"/>
                                <a:gd name="T4" fmla="*/ 13 w 44"/>
                                <a:gd name="T5" fmla="*/ 28 h 29"/>
                                <a:gd name="T6" fmla="*/ 0 w 44"/>
                                <a:gd name="T7" fmla="*/ 2 h 29"/>
                                <a:gd name="T8" fmla="*/ 29 w 44"/>
                                <a:gd name="T9" fmla="*/ 0 h 29"/>
                              </a:gdLst>
                              <a:ahLst/>
                              <a:cxnLst>
                                <a:cxn ang="0">
                                  <a:pos x="T0" y="T1"/>
                                </a:cxn>
                                <a:cxn ang="0">
                                  <a:pos x="T2" y="T3"/>
                                </a:cxn>
                                <a:cxn ang="0">
                                  <a:pos x="T4" y="T5"/>
                                </a:cxn>
                                <a:cxn ang="0">
                                  <a:pos x="T6" y="T7"/>
                                </a:cxn>
                                <a:cxn ang="0">
                                  <a:pos x="T8" y="T9"/>
                                </a:cxn>
                              </a:cxnLst>
                              <a:rect l="0" t="0" r="r" b="b"/>
                              <a:pathLst>
                                <a:path w="44" h="29">
                                  <a:moveTo>
                                    <a:pt x="29" y="0"/>
                                  </a:moveTo>
                                  <a:lnTo>
                                    <a:pt x="43" y="26"/>
                                  </a:lnTo>
                                  <a:lnTo>
                                    <a:pt x="13" y="28"/>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51" name="Freeform 195"/>
                            <p:cNvSpPr>
                              <a:spLocks/>
                            </p:cNvSpPr>
                            <p:nvPr/>
                          </p:nvSpPr>
                          <p:spPr bwMode="auto">
                            <a:xfrm>
                              <a:off x="3344" y="3695"/>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52" name="Freeform 196"/>
                            <p:cNvSpPr>
                              <a:spLocks/>
                            </p:cNvSpPr>
                            <p:nvPr/>
                          </p:nvSpPr>
                          <p:spPr bwMode="auto">
                            <a:xfrm>
                              <a:off x="3329" y="3667"/>
                              <a:ext cx="14" cy="31"/>
                            </a:xfrm>
                            <a:custGeom>
                              <a:avLst/>
                              <a:gdLst>
                                <a:gd name="T0" fmla="*/ 2 w 13"/>
                                <a:gd name="T1" fmla="*/ 0 h 31"/>
                                <a:gd name="T2" fmla="*/ 0 w 13"/>
                                <a:gd name="T3" fmla="*/ 4 h 31"/>
                                <a:gd name="T4" fmla="*/ 10 w 13"/>
                                <a:gd name="T5" fmla="*/ 30 h 31"/>
                                <a:gd name="T6" fmla="*/ 12 w 13"/>
                                <a:gd name="T7" fmla="*/ 26 h 31"/>
                                <a:gd name="T8" fmla="*/ 2 w 13"/>
                                <a:gd name="T9" fmla="*/ 0 h 31"/>
                              </a:gdLst>
                              <a:ahLst/>
                              <a:cxnLst>
                                <a:cxn ang="0">
                                  <a:pos x="T0" y="T1"/>
                                </a:cxn>
                                <a:cxn ang="0">
                                  <a:pos x="T2" y="T3"/>
                                </a:cxn>
                                <a:cxn ang="0">
                                  <a:pos x="T4" y="T5"/>
                                </a:cxn>
                                <a:cxn ang="0">
                                  <a:pos x="T6" y="T7"/>
                                </a:cxn>
                                <a:cxn ang="0">
                                  <a:pos x="T8" y="T9"/>
                                </a:cxn>
                              </a:cxnLst>
                              <a:rect l="0" t="0" r="r" b="b"/>
                              <a:pathLst>
                                <a:path w="13" h="31">
                                  <a:moveTo>
                                    <a:pt x="2" y="0"/>
                                  </a:moveTo>
                                  <a:lnTo>
                                    <a:pt x="0" y="4"/>
                                  </a:lnTo>
                                  <a:lnTo>
                                    <a:pt x="10" y="30"/>
                                  </a:lnTo>
                                  <a:lnTo>
                                    <a:pt x="12"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738" name="Group 197"/>
                          <p:cNvGrpSpPr>
                            <a:grpSpLocks/>
                          </p:cNvGrpSpPr>
                          <p:nvPr/>
                        </p:nvGrpSpPr>
                        <p:grpSpPr bwMode="auto">
                          <a:xfrm>
                            <a:off x="3346" y="3700"/>
                            <a:ext cx="46" cy="32"/>
                            <a:chOff x="3346" y="3700"/>
                            <a:chExt cx="46" cy="32"/>
                          </a:xfrm>
                        </p:grpSpPr>
                        <p:sp>
                          <p:nvSpPr>
                            <p:cNvPr id="147654" name="Freeform 198"/>
                            <p:cNvSpPr>
                              <a:spLocks/>
                            </p:cNvSpPr>
                            <p:nvPr/>
                          </p:nvSpPr>
                          <p:spPr bwMode="auto">
                            <a:xfrm>
                              <a:off x="3348" y="3700"/>
                              <a:ext cx="44" cy="28"/>
                            </a:xfrm>
                            <a:custGeom>
                              <a:avLst/>
                              <a:gdLst>
                                <a:gd name="T0" fmla="*/ 29 w 44"/>
                                <a:gd name="T1" fmla="*/ 0 h 28"/>
                                <a:gd name="T2" fmla="*/ 43 w 44"/>
                                <a:gd name="T3" fmla="*/ 25 h 28"/>
                                <a:gd name="T4" fmla="*/ 13 w 44"/>
                                <a:gd name="T5" fmla="*/ 27 h 28"/>
                                <a:gd name="T6" fmla="*/ 0 w 44"/>
                                <a:gd name="T7" fmla="*/ 2 h 28"/>
                                <a:gd name="T8" fmla="*/ 29 w 44"/>
                                <a:gd name="T9" fmla="*/ 0 h 28"/>
                              </a:gdLst>
                              <a:ahLst/>
                              <a:cxnLst>
                                <a:cxn ang="0">
                                  <a:pos x="T0" y="T1"/>
                                </a:cxn>
                                <a:cxn ang="0">
                                  <a:pos x="T2" y="T3"/>
                                </a:cxn>
                                <a:cxn ang="0">
                                  <a:pos x="T4" y="T5"/>
                                </a:cxn>
                                <a:cxn ang="0">
                                  <a:pos x="T6" y="T7"/>
                                </a:cxn>
                                <a:cxn ang="0">
                                  <a:pos x="T8" y="T9"/>
                                </a:cxn>
                              </a:cxnLst>
                              <a:rect l="0" t="0" r="r" b="b"/>
                              <a:pathLst>
                                <a:path w="44" h="28">
                                  <a:moveTo>
                                    <a:pt x="29" y="0"/>
                                  </a:moveTo>
                                  <a:lnTo>
                                    <a:pt x="43" y="25"/>
                                  </a:lnTo>
                                  <a:lnTo>
                                    <a:pt x="13" y="27"/>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55" name="Freeform 199"/>
                            <p:cNvSpPr>
                              <a:spLocks/>
                            </p:cNvSpPr>
                            <p:nvPr/>
                          </p:nvSpPr>
                          <p:spPr bwMode="auto">
                            <a:xfrm>
                              <a:off x="3361" y="3729"/>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56" name="Freeform 200"/>
                            <p:cNvSpPr>
                              <a:spLocks/>
                            </p:cNvSpPr>
                            <p:nvPr/>
                          </p:nvSpPr>
                          <p:spPr bwMode="auto">
                            <a:xfrm>
                              <a:off x="3346" y="3702"/>
                              <a:ext cx="14" cy="30"/>
                            </a:xfrm>
                            <a:custGeom>
                              <a:avLst/>
                              <a:gdLst>
                                <a:gd name="T0" fmla="*/ 2 w 14"/>
                                <a:gd name="T1" fmla="*/ 0 h 30"/>
                                <a:gd name="T2" fmla="*/ 0 w 14"/>
                                <a:gd name="T3" fmla="*/ 4 h 30"/>
                                <a:gd name="T4" fmla="*/ 11 w 14"/>
                                <a:gd name="T5" fmla="*/ 29 h 30"/>
                                <a:gd name="T6" fmla="*/ 13 w 14"/>
                                <a:gd name="T7" fmla="*/ 26 h 30"/>
                                <a:gd name="T8" fmla="*/ 2 w 14"/>
                                <a:gd name="T9" fmla="*/ 0 h 30"/>
                              </a:gdLst>
                              <a:ahLst/>
                              <a:cxnLst>
                                <a:cxn ang="0">
                                  <a:pos x="T0" y="T1"/>
                                </a:cxn>
                                <a:cxn ang="0">
                                  <a:pos x="T2" y="T3"/>
                                </a:cxn>
                                <a:cxn ang="0">
                                  <a:pos x="T4" y="T5"/>
                                </a:cxn>
                                <a:cxn ang="0">
                                  <a:pos x="T6" y="T7"/>
                                </a:cxn>
                                <a:cxn ang="0">
                                  <a:pos x="T8" y="T9"/>
                                </a:cxn>
                              </a:cxnLst>
                              <a:rect l="0" t="0" r="r" b="b"/>
                              <a:pathLst>
                                <a:path w="14" h="30">
                                  <a:moveTo>
                                    <a:pt x="2" y="0"/>
                                  </a:moveTo>
                                  <a:lnTo>
                                    <a:pt x="0" y="4"/>
                                  </a:lnTo>
                                  <a:lnTo>
                                    <a:pt x="11" y="29"/>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739" name="Group 201"/>
                          <p:cNvGrpSpPr>
                            <a:grpSpLocks/>
                          </p:cNvGrpSpPr>
                          <p:nvPr/>
                        </p:nvGrpSpPr>
                        <p:grpSpPr bwMode="auto">
                          <a:xfrm>
                            <a:off x="3363" y="3735"/>
                            <a:ext cx="46" cy="33"/>
                            <a:chOff x="3363" y="3735"/>
                            <a:chExt cx="46" cy="33"/>
                          </a:xfrm>
                        </p:grpSpPr>
                        <p:sp>
                          <p:nvSpPr>
                            <p:cNvPr id="147658" name="Freeform 202"/>
                            <p:cNvSpPr>
                              <a:spLocks/>
                            </p:cNvSpPr>
                            <p:nvPr/>
                          </p:nvSpPr>
                          <p:spPr bwMode="auto">
                            <a:xfrm>
                              <a:off x="3365" y="3736"/>
                              <a:ext cx="44" cy="28"/>
                            </a:xfrm>
                            <a:custGeom>
                              <a:avLst/>
                              <a:gdLst>
                                <a:gd name="T0" fmla="*/ 29 w 44"/>
                                <a:gd name="T1" fmla="*/ 0 h 28"/>
                                <a:gd name="T2" fmla="*/ 43 w 44"/>
                                <a:gd name="T3" fmla="*/ 25 h 28"/>
                                <a:gd name="T4" fmla="*/ 13 w 44"/>
                                <a:gd name="T5" fmla="*/ 27 h 28"/>
                                <a:gd name="T6" fmla="*/ 0 w 44"/>
                                <a:gd name="T7" fmla="*/ 2 h 28"/>
                                <a:gd name="T8" fmla="*/ 29 w 44"/>
                                <a:gd name="T9" fmla="*/ 0 h 28"/>
                              </a:gdLst>
                              <a:ahLst/>
                              <a:cxnLst>
                                <a:cxn ang="0">
                                  <a:pos x="T0" y="T1"/>
                                </a:cxn>
                                <a:cxn ang="0">
                                  <a:pos x="T2" y="T3"/>
                                </a:cxn>
                                <a:cxn ang="0">
                                  <a:pos x="T4" y="T5"/>
                                </a:cxn>
                                <a:cxn ang="0">
                                  <a:pos x="T6" y="T7"/>
                                </a:cxn>
                                <a:cxn ang="0">
                                  <a:pos x="T8" y="T9"/>
                                </a:cxn>
                              </a:cxnLst>
                              <a:rect l="0" t="0" r="r" b="b"/>
                              <a:pathLst>
                                <a:path w="44" h="28">
                                  <a:moveTo>
                                    <a:pt x="29" y="0"/>
                                  </a:moveTo>
                                  <a:lnTo>
                                    <a:pt x="43" y="25"/>
                                  </a:lnTo>
                                  <a:lnTo>
                                    <a:pt x="13" y="27"/>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59" name="Freeform 203"/>
                            <p:cNvSpPr>
                              <a:spLocks/>
                            </p:cNvSpPr>
                            <p:nvPr/>
                          </p:nvSpPr>
                          <p:spPr bwMode="auto">
                            <a:xfrm>
                              <a:off x="3378" y="3765"/>
                              <a:ext cx="31" cy="3"/>
                            </a:xfrm>
                            <a:custGeom>
                              <a:avLst/>
                              <a:gdLst>
                                <a:gd name="T0" fmla="*/ 30 w 31"/>
                                <a:gd name="T1" fmla="*/ 0 h 3"/>
                                <a:gd name="T2" fmla="*/ 27 w 31"/>
                                <a:gd name="T3" fmla="*/ 1 h 3"/>
                                <a:gd name="T4" fmla="*/ 0 w 31"/>
                                <a:gd name="T5" fmla="*/ 2 h 3"/>
                                <a:gd name="T6" fmla="*/ 2 w 31"/>
                                <a:gd name="T7" fmla="*/ 1 h 3"/>
                                <a:gd name="T8" fmla="*/ 30 w 31"/>
                                <a:gd name="T9" fmla="*/ 0 h 3"/>
                              </a:gdLst>
                              <a:ahLst/>
                              <a:cxnLst>
                                <a:cxn ang="0">
                                  <a:pos x="T0" y="T1"/>
                                </a:cxn>
                                <a:cxn ang="0">
                                  <a:pos x="T2" y="T3"/>
                                </a:cxn>
                                <a:cxn ang="0">
                                  <a:pos x="T4" y="T5"/>
                                </a:cxn>
                                <a:cxn ang="0">
                                  <a:pos x="T6" y="T7"/>
                                </a:cxn>
                                <a:cxn ang="0">
                                  <a:pos x="T8" y="T9"/>
                                </a:cxn>
                              </a:cxnLst>
                              <a:rect l="0" t="0" r="r" b="b"/>
                              <a:pathLst>
                                <a:path w="31" h="3">
                                  <a:moveTo>
                                    <a:pt x="30" y="0"/>
                                  </a:moveTo>
                                  <a:lnTo>
                                    <a:pt x="27" y="1"/>
                                  </a:lnTo>
                                  <a:lnTo>
                                    <a:pt x="0" y="2"/>
                                  </a:lnTo>
                                  <a:lnTo>
                                    <a:pt x="2" y="1"/>
                                  </a:lnTo>
                                  <a:lnTo>
                                    <a:pt x="30"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60" name="Freeform 204"/>
                            <p:cNvSpPr>
                              <a:spLocks/>
                            </p:cNvSpPr>
                            <p:nvPr/>
                          </p:nvSpPr>
                          <p:spPr bwMode="auto">
                            <a:xfrm>
                              <a:off x="3363" y="3738"/>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740" name="Group 205"/>
                          <p:cNvGrpSpPr>
                            <a:grpSpLocks/>
                          </p:cNvGrpSpPr>
                          <p:nvPr/>
                        </p:nvGrpSpPr>
                        <p:grpSpPr bwMode="auto">
                          <a:xfrm>
                            <a:off x="3380" y="3769"/>
                            <a:ext cx="47" cy="33"/>
                            <a:chOff x="3380" y="3769"/>
                            <a:chExt cx="47" cy="33"/>
                          </a:xfrm>
                        </p:grpSpPr>
                        <p:sp>
                          <p:nvSpPr>
                            <p:cNvPr id="147662" name="Freeform 206"/>
                            <p:cNvSpPr>
                              <a:spLocks/>
                            </p:cNvSpPr>
                            <p:nvPr/>
                          </p:nvSpPr>
                          <p:spPr bwMode="auto">
                            <a:xfrm>
                              <a:off x="3383" y="3770"/>
                              <a:ext cx="44" cy="29"/>
                            </a:xfrm>
                            <a:custGeom>
                              <a:avLst/>
                              <a:gdLst>
                                <a:gd name="T0" fmla="*/ 29 w 44"/>
                                <a:gd name="T1" fmla="*/ 0 h 29"/>
                                <a:gd name="T2" fmla="*/ 43 w 44"/>
                                <a:gd name="T3" fmla="*/ 26 h 29"/>
                                <a:gd name="T4" fmla="*/ 13 w 44"/>
                                <a:gd name="T5" fmla="*/ 28 h 29"/>
                                <a:gd name="T6" fmla="*/ 0 w 44"/>
                                <a:gd name="T7" fmla="*/ 2 h 29"/>
                                <a:gd name="T8" fmla="*/ 29 w 44"/>
                                <a:gd name="T9" fmla="*/ 0 h 29"/>
                              </a:gdLst>
                              <a:ahLst/>
                              <a:cxnLst>
                                <a:cxn ang="0">
                                  <a:pos x="T0" y="T1"/>
                                </a:cxn>
                                <a:cxn ang="0">
                                  <a:pos x="T2" y="T3"/>
                                </a:cxn>
                                <a:cxn ang="0">
                                  <a:pos x="T4" y="T5"/>
                                </a:cxn>
                                <a:cxn ang="0">
                                  <a:pos x="T6" y="T7"/>
                                </a:cxn>
                                <a:cxn ang="0">
                                  <a:pos x="T8" y="T9"/>
                                </a:cxn>
                              </a:cxnLst>
                              <a:rect l="0" t="0" r="r" b="b"/>
                              <a:pathLst>
                                <a:path w="44" h="29">
                                  <a:moveTo>
                                    <a:pt x="29" y="0"/>
                                  </a:moveTo>
                                  <a:lnTo>
                                    <a:pt x="43" y="26"/>
                                  </a:lnTo>
                                  <a:lnTo>
                                    <a:pt x="13" y="28"/>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63" name="Freeform 207"/>
                            <p:cNvSpPr>
                              <a:spLocks/>
                            </p:cNvSpPr>
                            <p:nvPr/>
                          </p:nvSpPr>
                          <p:spPr bwMode="auto">
                            <a:xfrm>
                              <a:off x="3396" y="3799"/>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64" name="Freeform 208"/>
                            <p:cNvSpPr>
                              <a:spLocks/>
                            </p:cNvSpPr>
                            <p:nvPr/>
                          </p:nvSpPr>
                          <p:spPr bwMode="auto">
                            <a:xfrm>
                              <a:off x="3380" y="3771"/>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7720" name="Group 209"/>
                        <p:cNvGrpSpPr>
                          <a:grpSpLocks/>
                        </p:cNvGrpSpPr>
                        <p:nvPr/>
                      </p:nvGrpSpPr>
                      <p:grpSpPr bwMode="auto">
                        <a:xfrm>
                          <a:off x="3290" y="3667"/>
                          <a:ext cx="98" cy="137"/>
                          <a:chOff x="3290" y="3667"/>
                          <a:chExt cx="98" cy="137"/>
                        </a:xfrm>
                      </p:grpSpPr>
                      <p:grpSp>
                        <p:nvGrpSpPr>
                          <p:cNvPr id="27721" name="Group 210"/>
                          <p:cNvGrpSpPr>
                            <a:grpSpLocks/>
                          </p:cNvGrpSpPr>
                          <p:nvPr/>
                        </p:nvGrpSpPr>
                        <p:grpSpPr bwMode="auto">
                          <a:xfrm>
                            <a:off x="3290" y="3667"/>
                            <a:ext cx="46" cy="33"/>
                            <a:chOff x="3290" y="3667"/>
                            <a:chExt cx="46" cy="33"/>
                          </a:xfrm>
                        </p:grpSpPr>
                        <p:sp>
                          <p:nvSpPr>
                            <p:cNvPr id="147667" name="Freeform 211"/>
                            <p:cNvSpPr>
                              <a:spLocks/>
                            </p:cNvSpPr>
                            <p:nvPr/>
                          </p:nvSpPr>
                          <p:spPr bwMode="auto">
                            <a:xfrm>
                              <a:off x="3291" y="3667"/>
                              <a:ext cx="44" cy="28"/>
                            </a:xfrm>
                            <a:custGeom>
                              <a:avLst/>
                              <a:gdLst>
                                <a:gd name="T0" fmla="*/ 29 w 44"/>
                                <a:gd name="T1" fmla="*/ 0 h 28"/>
                                <a:gd name="T2" fmla="*/ 43 w 44"/>
                                <a:gd name="T3" fmla="*/ 25 h 28"/>
                                <a:gd name="T4" fmla="*/ 13 w 44"/>
                                <a:gd name="T5" fmla="*/ 27 h 28"/>
                                <a:gd name="T6" fmla="*/ 0 w 44"/>
                                <a:gd name="T7" fmla="*/ 2 h 28"/>
                                <a:gd name="T8" fmla="*/ 29 w 44"/>
                                <a:gd name="T9" fmla="*/ 0 h 28"/>
                              </a:gdLst>
                              <a:ahLst/>
                              <a:cxnLst>
                                <a:cxn ang="0">
                                  <a:pos x="T0" y="T1"/>
                                </a:cxn>
                                <a:cxn ang="0">
                                  <a:pos x="T2" y="T3"/>
                                </a:cxn>
                                <a:cxn ang="0">
                                  <a:pos x="T4" y="T5"/>
                                </a:cxn>
                                <a:cxn ang="0">
                                  <a:pos x="T6" y="T7"/>
                                </a:cxn>
                                <a:cxn ang="0">
                                  <a:pos x="T8" y="T9"/>
                                </a:cxn>
                              </a:cxnLst>
                              <a:rect l="0" t="0" r="r" b="b"/>
                              <a:pathLst>
                                <a:path w="44" h="28">
                                  <a:moveTo>
                                    <a:pt x="29" y="0"/>
                                  </a:moveTo>
                                  <a:lnTo>
                                    <a:pt x="43" y="25"/>
                                  </a:lnTo>
                                  <a:lnTo>
                                    <a:pt x="13" y="27"/>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68" name="Freeform 212"/>
                            <p:cNvSpPr>
                              <a:spLocks/>
                            </p:cNvSpPr>
                            <p:nvPr/>
                          </p:nvSpPr>
                          <p:spPr bwMode="auto">
                            <a:xfrm>
                              <a:off x="3304" y="3696"/>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69" name="Freeform 213"/>
                            <p:cNvSpPr>
                              <a:spLocks/>
                            </p:cNvSpPr>
                            <p:nvPr/>
                          </p:nvSpPr>
                          <p:spPr bwMode="auto">
                            <a:xfrm>
                              <a:off x="3290" y="3669"/>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722" name="Group 214"/>
                          <p:cNvGrpSpPr>
                            <a:grpSpLocks/>
                          </p:cNvGrpSpPr>
                          <p:nvPr/>
                        </p:nvGrpSpPr>
                        <p:grpSpPr bwMode="auto">
                          <a:xfrm>
                            <a:off x="3307" y="3701"/>
                            <a:ext cx="46" cy="33"/>
                            <a:chOff x="3307" y="3701"/>
                            <a:chExt cx="46" cy="33"/>
                          </a:xfrm>
                        </p:grpSpPr>
                        <p:sp>
                          <p:nvSpPr>
                            <p:cNvPr id="147671" name="Freeform 215"/>
                            <p:cNvSpPr>
                              <a:spLocks/>
                            </p:cNvSpPr>
                            <p:nvPr/>
                          </p:nvSpPr>
                          <p:spPr bwMode="auto">
                            <a:xfrm>
                              <a:off x="3309" y="3701"/>
                              <a:ext cx="44" cy="29"/>
                            </a:xfrm>
                            <a:custGeom>
                              <a:avLst/>
                              <a:gdLst>
                                <a:gd name="T0" fmla="*/ 29 w 44"/>
                                <a:gd name="T1" fmla="*/ 0 h 29"/>
                                <a:gd name="T2" fmla="*/ 43 w 44"/>
                                <a:gd name="T3" fmla="*/ 26 h 29"/>
                                <a:gd name="T4" fmla="*/ 13 w 44"/>
                                <a:gd name="T5" fmla="*/ 28 h 29"/>
                                <a:gd name="T6" fmla="*/ 0 w 44"/>
                                <a:gd name="T7" fmla="*/ 2 h 29"/>
                                <a:gd name="T8" fmla="*/ 29 w 44"/>
                                <a:gd name="T9" fmla="*/ 0 h 29"/>
                              </a:gdLst>
                              <a:ahLst/>
                              <a:cxnLst>
                                <a:cxn ang="0">
                                  <a:pos x="T0" y="T1"/>
                                </a:cxn>
                                <a:cxn ang="0">
                                  <a:pos x="T2" y="T3"/>
                                </a:cxn>
                                <a:cxn ang="0">
                                  <a:pos x="T4" y="T5"/>
                                </a:cxn>
                                <a:cxn ang="0">
                                  <a:pos x="T6" y="T7"/>
                                </a:cxn>
                                <a:cxn ang="0">
                                  <a:pos x="T8" y="T9"/>
                                </a:cxn>
                              </a:cxnLst>
                              <a:rect l="0" t="0" r="r" b="b"/>
                              <a:pathLst>
                                <a:path w="44" h="29">
                                  <a:moveTo>
                                    <a:pt x="29" y="0"/>
                                  </a:moveTo>
                                  <a:lnTo>
                                    <a:pt x="43" y="26"/>
                                  </a:lnTo>
                                  <a:lnTo>
                                    <a:pt x="13" y="28"/>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72" name="Freeform 216"/>
                            <p:cNvSpPr>
                              <a:spLocks/>
                            </p:cNvSpPr>
                            <p:nvPr/>
                          </p:nvSpPr>
                          <p:spPr bwMode="auto">
                            <a:xfrm>
                              <a:off x="3321" y="3730"/>
                              <a:ext cx="32" cy="4"/>
                            </a:xfrm>
                            <a:custGeom>
                              <a:avLst/>
                              <a:gdLst>
                                <a:gd name="T0" fmla="*/ 31 w 32"/>
                                <a:gd name="T1" fmla="*/ 0 h 4"/>
                                <a:gd name="T2" fmla="*/ 28 w 32"/>
                                <a:gd name="T3" fmla="*/ 2 h 4"/>
                                <a:gd name="T4" fmla="*/ 0 w 32"/>
                                <a:gd name="T5" fmla="*/ 3 h 4"/>
                                <a:gd name="T6" fmla="*/ 2 w 32"/>
                                <a:gd name="T7" fmla="*/ 1 h 4"/>
                                <a:gd name="T8" fmla="*/ 31 w 32"/>
                                <a:gd name="T9" fmla="*/ 0 h 4"/>
                              </a:gdLst>
                              <a:ahLst/>
                              <a:cxnLst>
                                <a:cxn ang="0">
                                  <a:pos x="T0" y="T1"/>
                                </a:cxn>
                                <a:cxn ang="0">
                                  <a:pos x="T2" y="T3"/>
                                </a:cxn>
                                <a:cxn ang="0">
                                  <a:pos x="T4" y="T5"/>
                                </a:cxn>
                                <a:cxn ang="0">
                                  <a:pos x="T6" y="T7"/>
                                </a:cxn>
                                <a:cxn ang="0">
                                  <a:pos x="T8" y="T9"/>
                                </a:cxn>
                              </a:cxnLst>
                              <a:rect l="0" t="0" r="r" b="b"/>
                              <a:pathLst>
                                <a:path w="32" h="4">
                                  <a:moveTo>
                                    <a:pt x="31" y="0"/>
                                  </a:moveTo>
                                  <a:lnTo>
                                    <a:pt x="28" y="2"/>
                                  </a:lnTo>
                                  <a:lnTo>
                                    <a:pt x="0" y="3"/>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73" name="Freeform 217"/>
                            <p:cNvSpPr>
                              <a:spLocks/>
                            </p:cNvSpPr>
                            <p:nvPr/>
                          </p:nvSpPr>
                          <p:spPr bwMode="auto">
                            <a:xfrm>
                              <a:off x="3307" y="3703"/>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723" name="Group 218"/>
                          <p:cNvGrpSpPr>
                            <a:grpSpLocks/>
                          </p:cNvGrpSpPr>
                          <p:nvPr/>
                        </p:nvGrpSpPr>
                        <p:grpSpPr bwMode="auto">
                          <a:xfrm>
                            <a:off x="3324" y="3736"/>
                            <a:ext cx="46" cy="33"/>
                            <a:chOff x="3324" y="3736"/>
                            <a:chExt cx="46" cy="33"/>
                          </a:xfrm>
                        </p:grpSpPr>
                        <p:sp>
                          <p:nvSpPr>
                            <p:cNvPr id="147675" name="Freeform 219"/>
                            <p:cNvSpPr>
                              <a:spLocks/>
                            </p:cNvSpPr>
                            <p:nvPr/>
                          </p:nvSpPr>
                          <p:spPr bwMode="auto">
                            <a:xfrm>
                              <a:off x="3325" y="3737"/>
                              <a:ext cx="44" cy="29"/>
                            </a:xfrm>
                            <a:custGeom>
                              <a:avLst/>
                              <a:gdLst>
                                <a:gd name="T0" fmla="*/ 29 w 44"/>
                                <a:gd name="T1" fmla="*/ 0 h 29"/>
                                <a:gd name="T2" fmla="*/ 43 w 44"/>
                                <a:gd name="T3" fmla="*/ 26 h 29"/>
                                <a:gd name="T4" fmla="*/ 13 w 44"/>
                                <a:gd name="T5" fmla="*/ 28 h 29"/>
                                <a:gd name="T6" fmla="*/ 0 w 44"/>
                                <a:gd name="T7" fmla="*/ 2 h 29"/>
                                <a:gd name="T8" fmla="*/ 29 w 44"/>
                                <a:gd name="T9" fmla="*/ 0 h 29"/>
                              </a:gdLst>
                              <a:ahLst/>
                              <a:cxnLst>
                                <a:cxn ang="0">
                                  <a:pos x="T0" y="T1"/>
                                </a:cxn>
                                <a:cxn ang="0">
                                  <a:pos x="T2" y="T3"/>
                                </a:cxn>
                                <a:cxn ang="0">
                                  <a:pos x="T4" y="T5"/>
                                </a:cxn>
                                <a:cxn ang="0">
                                  <a:pos x="T6" y="T7"/>
                                </a:cxn>
                                <a:cxn ang="0">
                                  <a:pos x="T8" y="T9"/>
                                </a:cxn>
                              </a:cxnLst>
                              <a:rect l="0" t="0" r="r" b="b"/>
                              <a:pathLst>
                                <a:path w="44" h="29">
                                  <a:moveTo>
                                    <a:pt x="29" y="0"/>
                                  </a:moveTo>
                                  <a:lnTo>
                                    <a:pt x="43" y="26"/>
                                  </a:lnTo>
                                  <a:lnTo>
                                    <a:pt x="13" y="28"/>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76" name="Freeform 220"/>
                            <p:cNvSpPr>
                              <a:spLocks/>
                            </p:cNvSpPr>
                            <p:nvPr/>
                          </p:nvSpPr>
                          <p:spPr bwMode="auto">
                            <a:xfrm>
                              <a:off x="3339" y="3767"/>
                              <a:ext cx="31" cy="3"/>
                            </a:xfrm>
                            <a:custGeom>
                              <a:avLst/>
                              <a:gdLst>
                                <a:gd name="T0" fmla="*/ 30 w 31"/>
                                <a:gd name="T1" fmla="*/ 0 h 3"/>
                                <a:gd name="T2" fmla="*/ 27 w 31"/>
                                <a:gd name="T3" fmla="*/ 1 h 3"/>
                                <a:gd name="T4" fmla="*/ 0 w 31"/>
                                <a:gd name="T5" fmla="*/ 2 h 3"/>
                                <a:gd name="T6" fmla="*/ 2 w 31"/>
                                <a:gd name="T7" fmla="*/ 1 h 3"/>
                                <a:gd name="T8" fmla="*/ 30 w 31"/>
                                <a:gd name="T9" fmla="*/ 0 h 3"/>
                              </a:gdLst>
                              <a:ahLst/>
                              <a:cxnLst>
                                <a:cxn ang="0">
                                  <a:pos x="T0" y="T1"/>
                                </a:cxn>
                                <a:cxn ang="0">
                                  <a:pos x="T2" y="T3"/>
                                </a:cxn>
                                <a:cxn ang="0">
                                  <a:pos x="T4" y="T5"/>
                                </a:cxn>
                                <a:cxn ang="0">
                                  <a:pos x="T6" y="T7"/>
                                </a:cxn>
                                <a:cxn ang="0">
                                  <a:pos x="T8" y="T9"/>
                                </a:cxn>
                              </a:cxnLst>
                              <a:rect l="0" t="0" r="r" b="b"/>
                              <a:pathLst>
                                <a:path w="31" h="3">
                                  <a:moveTo>
                                    <a:pt x="30" y="0"/>
                                  </a:moveTo>
                                  <a:lnTo>
                                    <a:pt x="27" y="1"/>
                                  </a:lnTo>
                                  <a:lnTo>
                                    <a:pt x="0" y="2"/>
                                  </a:lnTo>
                                  <a:lnTo>
                                    <a:pt x="2" y="1"/>
                                  </a:lnTo>
                                  <a:lnTo>
                                    <a:pt x="30"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77" name="Freeform 221"/>
                            <p:cNvSpPr>
                              <a:spLocks/>
                            </p:cNvSpPr>
                            <p:nvPr/>
                          </p:nvSpPr>
                          <p:spPr bwMode="auto">
                            <a:xfrm>
                              <a:off x="3323" y="3739"/>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724" name="Group 222"/>
                          <p:cNvGrpSpPr>
                            <a:grpSpLocks/>
                          </p:cNvGrpSpPr>
                          <p:nvPr/>
                        </p:nvGrpSpPr>
                        <p:grpSpPr bwMode="auto">
                          <a:xfrm>
                            <a:off x="3341" y="3771"/>
                            <a:ext cx="47" cy="33"/>
                            <a:chOff x="3341" y="3771"/>
                            <a:chExt cx="47" cy="33"/>
                          </a:xfrm>
                        </p:grpSpPr>
                        <p:sp>
                          <p:nvSpPr>
                            <p:cNvPr id="147679" name="Freeform 223"/>
                            <p:cNvSpPr>
                              <a:spLocks/>
                            </p:cNvSpPr>
                            <p:nvPr/>
                          </p:nvSpPr>
                          <p:spPr bwMode="auto">
                            <a:xfrm>
                              <a:off x="3344" y="3771"/>
                              <a:ext cx="44" cy="28"/>
                            </a:xfrm>
                            <a:custGeom>
                              <a:avLst/>
                              <a:gdLst>
                                <a:gd name="T0" fmla="*/ 29 w 44"/>
                                <a:gd name="T1" fmla="*/ 0 h 28"/>
                                <a:gd name="T2" fmla="*/ 43 w 44"/>
                                <a:gd name="T3" fmla="*/ 25 h 28"/>
                                <a:gd name="T4" fmla="*/ 13 w 44"/>
                                <a:gd name="T5" fmla="*/ 27 h 28"/>
                                <a:gd name="T6" fmla="*/ 0 w 44"/>
                                <a:gd name="T7" fmla="*/ 2 h 28"/>
                                <a:gd name="T8" fmla="*/ 29 w 44"/>
                                <a:gd name="T9" fmla="*/ 0 h 28"/>
                              </a:gdLst>
                              <a:ahLst/>
                              <a:cxnLst>
                                <a:cxn ang="0">
                                  <a:pos x="T0" y="T1"/>
                                </a:cxn>
                                <a:cxn ang="0">
                                  <a:pos x="T2" y="T3"/>
                                </a:cxn>
                                <a:cxn ang="0">
                                  <a:pos x="T4" y="T5"/>
                                </a:cxn>
                                <a:cxn ang="0">
                                  <a:pos x="T6" y="T7"/>
                                </a:cxn>
                                <a:cxn ang="0">
                                  <a:pos x="T8" y="T9"/>
                                </a:cxn>
                              </a:cxnLst>
                              <a:rect l="0" t="0" r="r" b="b"/>
                              <a:pathLst>
                                <a:path w="44" h="28">
                                  <a:moveTo>
                                    <a:pt x="29" y="0"/>
                                  </a:moveTo>
                                  <a:lnTo>
                                    <a:pt x="43" y="25"/>
                                  </a:lnTo>
                                  <a:lnTo>
                                    <a:pt x="13" y="27"/>
                                  </a:lnTo>
                                  <a:lnTo>
                                    <a:pt x="0" y="2"/>
                                  </a:lnTo>
                                  <a:lnTo>
                                    <a:pt x="2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80" name="Freeform 224"/>
                            <p:cNvSpPr>
                              <a:spLocks/>
                            </p:cNvSpPr>
                            <p:nvPr/>
                          </p:nvSpPr>
                          <p:spPr bwMode="auto">
                            <a:xfrm>
                              <a:off x="3356" y="3800"/>
                              <a:ext cx="32" cy="3"/>
                            </a:xfrm>
                            <a:custGeom>
                              <a:avLst/>
                              <a:gdLst>
                                <a:gd name="T0" fmla="*/ 31 w 32"/>
                                <a:gd name="T1" fmla="*/ 0 h 3"/>
                                <a:gd name="T2" fmla="*/ 28 w 32"/>
                                <a:gd name="T3" fmla="*/ 1 h 3"/>
                                <a:gd name="T4" fmla="*/ 0 w 32"/>
                                <a:gd name="T5" fmla="*/ 2 h 3"/>
                                <a:gd name="T6" fmla="*/ 2 w 32"/>
                                <a:gd name="T7" fmla="*/ 1 h 3"/>
                                <a:gd name="T8" fmla="*/ 31 w 32"/>
                                <a:gd name="T9" fmla="*/ 0 h 3"/>
                              </a:gdLst>
                              <a:ahLst/>
                              <a:cxnLst>
                                <a:cxn ang="0">
                                  <a:pos x="T0" y="T1"/>
                                </a:cxn>
                                <a:cxn ang="0">
                                  <a:pos x="T2" y="T3"/>
                                </a:cxn>
                                <a:cxn ang="0">
                                  <a:pos x="T4" y="T5"/>
                                </a:cxn>
                                <a:cxn ang="0">
                                  <a:pos x="T6" y="T7"/>
                                </a:cxn>
                                <a:cxn ang="0">
                                  <a:pos x="T8" y="T9"/>
                                </a:cxn>
                              </a:cxnLst>
                              <a:rect l="0" t="0" r="r" b="b"/>
                              <a:pathLst>
                                <a:path w="32" h="3">
                                  <a:moveTo>
                                    <a:pt x="31" y="0"/>
                                  </a:moveTo>
                                  <a:lnTo>
                                    <a:pt x="28" y="1"/>
                                  </a:lnTo>
                                  <a:lnTo>
                                    <a:pt x="0" y="2"/>
                                  </a:lnTo>
                                  <a:lnTo>
                                    <a:pt x="2" y="1"/>
                                  </a:lnTo>
                                  <a:lnTo>
                                    <a:pt x="31"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81" name="Freeform 225"/>
                            <p:cNvSpPr>
                              <a:spLocks/>
                            </p:cNvSpPr>
                            <p:nvPr/>
                          </p:nvSpPr>
                          <p:spPr bwMode="auto">
                            <a:xfrm>
                              <a:off x="3341" y="3773"/>
                              <a:ext cx="14" cy="31"/>
                            </a:xfrm>
                            <a:custGeom>
                              <a:avLst/>
                              <a:gdLst>
                                <a:gd name="T0" fmla="*/ 2 w 14"/>
                                <a:gd name="T1" fmla="*/ 0 h 31"/>
                                <a:gd name="T2" fmla="*/ 0 w 14"/>
                                <a:gd name="T3" fmla="*/ 4 h 31"/>
                                <a:gd name="T4" fmla="*/ 11 w 14"/>
                                <a:gd name="T5" fmla="*/ 30 h 31"/>
                                <a:gd name="T6" fmla="*/ 13 w 14"/>
                                <a:gd name="T7" fmla="*/ 26 h 31"/>
                                <a:gd name="T8" fmla="*/ 2 w 14"/>
                                <a:gd name="T9" fmla="*/ 0 h 31"/>
                              </a:gdLst>
                              <a:ahLst/>
                              <a:cxnLst>
                                <a:cxn ang="0">
                                  <a:pos x="T0" y="T1"/>
                                </a:cxn>
                                <a:cxn ang="0">
                                  <a:pos x="T2" y="T3"/>
                                </a:cxn>
                                <a:cxn ang="0">
                                  <a:pos x="T4" y="T5"/>
                                </a:cxn>
                                <a:cxn ang="0">
                                  <a:pos x="T6" y="T7"/>
                                </a:cxn>
                                <a:cxn ang="0">
                                  <a:pos x="T8" y="T9"/>
                                </a:cxn>
                              </a:cxnLst>
                              <a:rect l="0" t="0" r="r" b="b"/>
                              <a:pathLst>
                                <a:path w="14" h="31">
                                  <a:moveTo>
                                    <a:pt x="2" y="0"/>
                                  </a:moveTo>
                                  <a:lnTo>
                                    <a:pt x="0" y="4"/>
                                  </a:lnTo>
                                  <a:lnTo>
                                    <a:pt x="11" y="30"/>
                                  </a:lnTo>
                                  <a:lnTo>
                                    <a:pt x="13" y="26"/>
                                  </a:lnTo>
                                  <a:lnTo>
                                    <a:pt x="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grpSp>
                <p:sp>
                  <p:nvSpPr>
                    <p:cNvPr id="147682" name="Freeform 226"/>
                    <p:cNvSpPr>
                      <a:spLocks/>
                    </p:cNvSpPr>
                    <p:nvPr/>
                  </p:nvSpPr>
                  <p:spPr bwMode="auto">
                    <a:xfrm>
                      <a:off x="3639" y="3834"/>
                      <a:ext cx="15" cy="25"/>
                    </a:xfrm>
                    <a:custGeom>
                      <a:avLst/>
                      <a:gdLst>
                        <a:gd name="T0" fmla="*/ 7 w 15"/>
                        <a:gd name="T1" fmla="*/ 0 h 25"/>
                        <a:gd name="T2" fmla="*/ 13 w 15"/>
                        <a:gd name="T3" fmla="*/ 10 h 25"/>
                        <a:gd name="T4" fmla="*/ 14 w 15"/>
                        <a:gd name="T5" fmla="*/ 13 h 25"/>
                        <a:gd name="T6" fmla="*/ 13 w 15"/>
                        <a:gd name="T7" fmla="*/ 16 h 25"/>
                        <a:gd name="T8" fmla="*/ 13 w 15"/>
                        <a:gd name="T9" fmla="*/ 18 h 25"/>
                        <a:gd name="T10" fmla="*/ 11 w 15"/>
                        <a:gd name="T11" fmla="*/ 20 h 25"/>
                        <a:gd name="T12" fmla="*/ 9 w 15"/>
                        <a:gd name="T13" fmla="*/ 22 h 25"/>
                        <a:gd name="T14" fmla="*/ 7 w 15"/>
                        <a:gd name="T15" fmla="*/ 23 h 25"/>
                        <a:gd name="T16" fmla="*/ 4 w 15"/>
                        <a:gd name="T17" fmla="*/ 24 h 25"/>
                        <a:gd name="T18" fmla="*/ 0 w 15"/>
                        <a:gd name="T19" fmla="*/ 24 h 25"/>
                        <a:gd name="T20" fmla="*/ 2 w 15"/>
                        <a:gd name="T21" fmla="*/ 23 h 25"/>
                        <a:gd name="T22" fmla="*/ 5 w 15"/>
                        <a:gd name="T23" fmla="*/ 18 h 25"/>
                        <a:gd name="T24" fmla="*/ 5 w 15"/>
                        <a:gd name="T25" fmla="*/ 16 h 25"/>
                        <a:gd name="T26" fmla="*/ 5 w 15"/>
                        <a:gd name="T27" fmla="*/ 14 h 25"/>
                        <a:gd name="T28" fmla="*/ 6 w 15"/>
                        <a:gd name="T29" fmla="*/ 5 h 25"/>
                        <a:gd name="T30" fmla="*/ 7 w 15"/>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5">
                          <a:moveTo>
                            <a:pt x="7" y="0"/>
                          </a:moveTo>
                          <a:lnTo>
                            <a:pt x="13" y="10"/>
                          </a:lnTo>
                          <a:lnTo>
                            <a:pt x="14" y="13"/>
                          </a:lnTo>
                          <a:lnTo>
                            <a:pt x="13" y="16"/>
                          </a:lnTo>
                          <a:lnTo>
                            <a:pt x="13" y="18"/>
                          </a:lnTo>
                          <a:lnTo>
                            <a:pt x="11" y="20"/>
                          </a:lnTo>
                          <a:lnTo>
                            <a:pt x="9" y="22"/>
                          </a:lnTo>
                          <a:lnTo>
                            <a:pt x="7" y="23"/>
                          </a:lnTo>
                          <a:lnTo>
                            <a:pt x="4" y="24"/>
                          </a:lnTo>
                          <a:lnTo>
                            <a:pt x="0" y="24"/>
                          </a:lnTo>
                          <a:lnTo>
                            <a:pt x="2" y="23"/>
                          </a:lnTo>
                          <a:lnTo>
                            <a:pt x="5" y="18"/>
                          </a:lnTo>
                          <a:lnTo>
                            <a:pt x="5" y="16"/>
                          </a:lnTo>
                          <a:lnTo>
                            <a:pt x="5" y="14"/>
                          </a:lnTo>
                          <a:lnTo>
                            <a:pt x="6" y="5"/>
                          </a:lnTo>
                          <a:lnTo>
                            <a:pt x="7" y="0"/>
                          </a:lnTo>
                        </a:path>
                      </a:pathLst>
                    </a:custGeom>
                    <a:solidFill>
                      <a:srgbClr val="3F3F3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sp>
                <p:nvSpPr>
                  <p:cNvPr id="147683" name="Freeform 227"/>
                  <p:cNvSpPr>
                    <a:spLocks/>
                  </p:cNvSpPr>
                  <p:nvPr/>
                </p:nvSpPr>
                <p:spPr bwMode="auto">
                  <a:xfrm>
                    <a:off x="3492" y="3748"/>
                    <a:ext cx="14" cy="28"/>
                  </a:xfrm>
                  <a:custGeom>
                    <a:avLst/>
                    <a:gdLst>
                      <a:gd name="T0" fmla="*/ 13 w 14"/>
                      <a:gd name="T1" fmla="*/ 0 h 28"/>
                      <a:gd name="T2" fmla="*/ 6 w 14"/>
                      <a:gd name="T3" fmla="*/ 1 h 28"/>
                      <a:gd name="T4" fmla="*/ 3 w 14"/>
                      <a:gd name="T5" fmla="*/ 2 h 28"/>
                      <a:gd name="T6" fmla="*/ 2 w 14"/>
                      <a:gd name="T7" fmla="*/ 3 h 28"/>
                      <a:gd name="T8" fmla="*/ 1 w 14"/>
                      <a:gd name="T9" fmla="*/ 5 h 28"/>
                      <a:gd name="T10" fmla="*/ 0 w 14"/>
                      <a:gd name="T11" fmla="*/ 7 h 28"/>
                      <a:gd name="T12" fmla="*/ 1 w 14"/>
                      <a:gd name="T13" fmla="*/ 9 h 28"/>
                      <a:gd name="T14" fmla="*/ 9 w 14"/>
                      <a:gd name="T15" fmla="*/ 27 h 28"/>
                      <a:gd name="T16" fmla="*/ 13 w 1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8">
                        <a:moveTo>
                          <a:pt x="13" y="0"/>
                        </a:moveTo>
                        <a:lnTo>
                          <a:pt x="6" y="1"/>
                        </a:lnTo>
                        <a:lnTo>
                          <a:pt x="3" y="2"/>
                        </a:lnTo>
                        <a:lnTo>
                          <a:pt x="2" y="3"/>
                        </a:lnTo>
                        <a:lnTo>
                          <a:pt x="1" y="5"/>
                        </a:lnTo>
                        <a:lnTo>
                          <a:pt x="0" y="7"/>
                        </a:lnTo>
                        <a:lnTo>
                          <a:pt x="1" y="9"/>
                        </a:lnTo>
                        <a:lnTo>
                          <a:pt x="9" y="27"/>
                        </a:lnTo>
                        <a:lnTo>
                          <a:pt x="13" y="0"/>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698" name="Group 228"/>
                <p:cNvGrpSpPr>
                  <a:grpSpLocks/>
                </p:cNvGrpSpPr>
                <p:nvPr/>
              </p:nvGrpSpPr>
              <p:grpSpPr bwMode="auto">
                <a:xfrm>
                  <a:off x="3370" y="3469"/>
                  <a:ext cx="284" cy="398"/>
                  <a:chOff x="3370" y="3469"/>
                  <a:chExt cx="284" cy="398"/>
                </a:xfrm>
              </p:grpSpPr>
              <p:sp>
                <p:nvSpPr>
                  <p:cNvPr id="147685" name="Freeform 229"/>
                  <p:cNvSpPr>
                    <a:spLocks/>
                  </p:cNvSpPr>
                  <p:nvPr/>
                </p:nvSpPr>
                <p:spPr bwMode="auto">
                  <a:xfrm>
                    <a:off x="3501" y="3741"/>
                    <a:ext cx="146" cy="126"/>
                  </a:xfrm>
                  <a:custGeom>
                    <a:avLst/>
                    <a:gdLst>
                      <a:gd name="T0" fmla="*/ 140 w 145"/>
                      <a:gd name="T1" fmla="*/ 117 h 126"/>
                      <a:gd name="T2" fmla="*/ 142 w 145"/>
                      <a:gd name="T3" fmla="*/ 112 h 126"/>
                      <a:gd name="T4" fmla="*/ 143 w 145"/>
                      <a:gd name="T5" fmla="*/ 108 h 126"/>
                      <a:gd name="T6" fmla="*/ 144 w 145"/>
                      <a:gd name="T7" fmla="*/ 104 h 126"/>
                      <a:gd name="T8" fmla="*/ 144 w 145"/>
                      <a:gd name="T9" fmla="*/ 101 h 126"/>
                      <a:gd name="T10" fmla="*/ 144 w 145"/>
                      <a:gd name="T11" fmla="*/ 96 h 126"/>
                      <a:gd name="T12" fmla="*/ 144 w 145"/>
                      <a:gd name="T13" fmla="*/ 93 h 126"/>
                      <a:gd name="T14" fmla="*/ 141 w 145"/>
                      <a:gd name="T15" fmla="*/ 98 h 126"/>
                      <a:gd name="T16" fmla="*/ 139 w 145"/>
                      <a:gd name="T17" fmla="*/ 101 h 126"/>
                      <a:gd name="T18" fmla="*/ 135 w 145"/>
                      <a:gd name="T19" fmla="*/ 103 h 126"/>
                      <a:gd name="T20" fmla="*/ 87 w 145"/>
                      <a:gd name="T21" fmla="*/ 108 h 126"/>
                      <a:gd name="T22" fmla="*/ 80 w 145"/>
                      <a:gd name="T23" fmla="*/ 108 h 126"/>
                      <a:gd name="T24" fmla="*/ 76 w 145"/>
                      <a:gd name="T25" fmla="*/ 107 h 126"/>
                      <a:gd name="T26" fmla="*/ 72 w 145"/>
                      <a:gd name="T27" fmla="*/ 107 h 126"/>
                      <a:gd name="T28" fmla="*/ 67 w 145"/>
                      <a:gd name="T29" fmla="*/ 105 h 126"/>
                      <a:gd name="T30" fmla="*/ 63 w 145"/>
                      <a:gd name="T31" fmla="*/ 103 h 126"/>
                      <a:gd name="T32" fmla="*/ 59 w 145"/>
                      <a:gd name="T33" fmla="*/ 101 h 126"/>
                      <a:gd name="T34" fmla="*/ 55 w 145"/>
                      <a:gd name="T35" fmla="*/ 98 h 126"/>
                      <a:gd name="T36" fmla="*/ 52 w 145"/>
                      <a:gd name="T37" fmla="*/ 94 h 126"/>
                      <a:gd name="T38" fmla="*/ 48 w 145"/>
                      <a:gd name="T39" fmla="*/ 89 h 126"/>
                      <a:gd name="T40" fmla="*/ 15 w 145"/>
                      <a:gd name="T41" fmla="*/ 0 h 126"/>
                      <a:gd name="T42" fmla="*/ 12 w 145"/>
                      <a:gd name="T43" fmla="*/ 1 h 126"/>
                      <a:gd name="T44" fmla="*/ 10 w 145"/>
                      <a:gd name="T45" fmla="*/ 2 h 126"/>
                      <a:gd name="T46" fmla="*/ 7 w 145"/>
                      <a:gd name="T47" fmla="*/ 4 h 126"/>
                      <a:gd name="T48" fmla="*/ 6 w 145"/>
                      <a:gd name="T49" fmla="*/ 6 h 126"/>
                      <a:gd name="T50" fmla="*/ 5 w 145"/>
                      <a:gd name="T51" fmla="*/ 9 h 126"/>
                      <a:gd name="T52" fmla="*/ 0 w 145"/>
                      <a:gd name="T53" fmla="*/ 32 h 126"/>
                      <a:gd name="T54" fmla="*/ 40 w 145"/>
                      <a:gd name="T55" fmla="*/ 122 h 126"/>
                      <a:gd name="T56" fmla="*/ 44 w 145"/>
                      <a:gd name="T57" fmla="*/ 124 h 126"/>
                      <a:gd name="T58" fmla="*/ 48 w 145"/>
                      <a:gd name="T59" fmla="*/ 125 h 126"/>
                      <a:gd name="T60" fmla="*/ 52 w 145"/>
                      <a:gd name="T61" fmla="*/ 125 h 126"/>
                      <a:gd name="T62" fmla="*/ 140 w 145"/>
                      <a:gd name="T63" fmla="*/ 1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26">
                        <a:moveTo>
                          <a:pt x="140" y="117"/>
                        </a:moveTo>
                        <a:lnTo>
                          <a:pt x="142" y="112"/>
                        </a:lnTo>
                        <a:lnTo>
                          <a:pt x="143" y="108"/>
                        </a:lnTo>
                        <a:lnTo>
                          <a:pt x="144" y="104"/>
                        </a:lnTo>
                        <a:lnTo>
                          <a:pt x="144" y="101"/>
                        </a:lnTo>
                        <a:lnTo>
                          <a:pt x="144" y="96"/>
                        </a:lnTo>
                        <a:lnTo>
                          <a:pt x="144" y="93"/>
                        </a:lnTo>
                        <a:lnTo>
                          <a:pt x="141" y="98"/>
                        </a:lnTo>
                        <a:lnTo>
                          <a:pt x="139" y="101"/>
                        </a:lnTo>
                        <a:lnTo>
                          <a:pt x="135" y="103"/>
                        </a:lnTo>
                        <a:lnTo>
                          <a:pt x="87" y="108"/>
                        </a:lnTo>
                        <a:lnTo>
                          <a:pt x="80" y="108"/>
                        </a:lnTo>
                        <a:lnTo>
                          <a:pt x="76" y="107"/>
                        </a:lnTo>
                        <a:lnTo>
                          <a:pt x="72" y="107"/>
                        </a:lnTo>
                        <a:lnTo>
                          <a:pt x="67" y="105"/>
                        </a:lnTo>
                        <a:lnTo>
                          <a:pt x="63" y="103"/>
                        </a:lnTo>
                        <a:lnTo>
                          <a:pt x="59" y="101"/>
                        </a:lnTo>
                        <a:lnTo>
                          <a:pt x="55" y="98"/>
                        </a:lnTo>
                        <a:lnTo>
                          <a:pt x="52" y="94"/>
                        </a:lnTo>
                        <a:lnTo>
                          <a:pt x="48" y="89"/>
                        </a:lnTo>
                        <a:lnTo>
                          <a:pt x="15" y="0"/>
                        </a:lnTo>
                        <a:lnTo>
                          <a:pt x="12" y="1"/>
                        </a:lnTo>
                        <a:lnTo>
                          <a:pt x="10" y="2"/>
                        </a:lnTo>
                        <a:lnTo>
                          <a:pt x="7" y="4"/>
                        </a:lnTo>
                        <a:lnTo>
                          <a:pt x="6" y="6"/>
                        </a:lnTo>
                        <a:lnTo>
                          <a:pt x="5" y="9"/>
                        </a:lnTo>
                        <a:lnTo>
                          <a:pt x="0" y="32"/>
                        </a:lnTo>
                        <a:lnTo>
                          <a:pt x="40" y="122"/>
                        </a:lnTo>
                        <a:lnTo>
                          <a:pt x="44" y="124"/>
                        </a:lnTo>
                        <a:lnTo>
                          <a:pt x="48" y="125"/>
                        </a:lnTo>
                        <a:lnTo>
                          <a:pt x="52" y="125"/>
                        </a:lnTo>
                        <a:lnTo>
                          <a:pt x="140" y="117"/>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86" name="Freeform 230"/>
                  <p:cNvSpPr>
                    <a:spLocks/>
                  </p:cNvSpPr>
                  <p:nvPr/>
                </p:nvSpPr>
                <p:spPr bwMode="auto">
                  <a:xfrm>
                    <a:off x="3370" y="3470"/>
                    <a:ext cx="285" cy="380"/>
                  </a:xfrm>
                  <a:custGeom>
                    <a:avLst/>
                    <a:gdLst>
                      <a:gd name="T0" fmla="*/ 276 w 284"/>
                      <a:gd name="T1" fmla="*/ 365 h 380"/>
                      <a:gd name="T2" fmla="*/ 278 w 284"/>
                      <a:gd name="T3" fmla="*/ 359 h 380"/>
                      <a:gd name="T4" fmla="*/ 280 w 284"/>
                      <a:gd name="T5" fmla="*/ 352 h 380"/>
                      <a:gd name="T6" fmla="*/ 281 w 284"/>
                      <a:gd name="T7" fmla="*/ 346 h 380"/>
                      <a:gd name="T8" fmla="*/ 282 w 284"/>
                      <a:gd name="T9" fmla="*/ 339 h 380"/>
                      <a:gd name="T10" fmla="*/ 283 w 284"/>
                      <a:gd name="T11" fmla="*/ 330 h 380"/>
                      <a:gd name="T12" fmla="*/ 283 w 284"/>
                      <a:gd name="T13" fmla="*/ 320 h 380"/>
                      <a:gd name="T14" fmla="*/ 283 w 284"/>
                      <a:gd name="T15" fmla="*/ 313 h 380"/>
                      <a:gd name="T16" fmla="*/ 232 w 284"/>
                      <a:gd name="T17" fmla="*/ 313 h 380"/>
                      <a:gd name="T18" fmla="*/ 222 w 284"/>
                      <a:gd name="T19" fmla="*/ 281 h 380"/>
                      <a:gd name="T20" fmla="*/ 204 w 284"/>
                      <a:gd name="T21" fmla="*/ 238 h 380"/>
                      <a:gd name="T22" fmla="*/ 169 w 284"/>
                      <a:gd name="T23" fmla="*/ 159 h 380"/>
                      <a:gd name="T24" fmla="*/ 153 w 284"/>
                      <a:gd name="T25" fmla="*/ 127 h 380"/>
                      <a:gd name="T26" fmla="*/ 132 w 284"/>
                      <a:gd name="T27" fmla="*/ 95 h 380"/>
                      <a:gd name="T28" fmla="*/ 94 w 284"/>
                      <a:gd name="T29" fmla="*/ 50 h 380"/>
                      <a:gd name="T30" fmla="*/ 68 w 284"/>
                      <a:gd name="T31" fmla="*/ 21 h 380"/>
                      <a:gd name="T32" fmla="*/ 46 w 284"/>
                      <a:gd name="T33" fmla="*/ 0 h 380"/>
                      <a:gd name="T34" fmla="*/ 18 w 284"/>
                      <a:gd name="T35" fmla="*/ 18 h 380"/>
                      <a:gd name="T36" fmla="*/ 6 w 284"/>
                      <a:gd name="T37" fmla="*/ 25 h 380"/>
                      <a:gd name="T38" fmla="*/ 3 w 284"/>
                      <a:gd name="T39" fmla="*/ 26 h 380"/>
                      <a:gd name="T40" fmla="*/ 2 w 284"/>
                      <a:gd name="T41" fmla="*/ 28 h 380"/>
                      <a:gd name="T42" fmla="*/ 0 w 284"/>
                      <a:gd name="T43" fmla="*/ 31 h 380"/>
                      <a:gd name="T44" fmla="*/ 0 w 284"/>
                      <a:gd name="T45" fmla="*/ 35 h 380"/>
                      <a:gd name="T46" fmla="*/ 1 w 284"/>
                      <a:gd name="T47" fmla="*/ 38 h 380"/>
                      <a:gd name="T48" fmla="*/ 4 w 284"/>
                      <a:gd name="T49" fmla="*/ 42 h 380"/>
                      <a:gd name="T50" fmla="*/ 25 w 284"/>
                      <a:gd name="T51" fmla="*/ 61 h 380"/>
                      <a:gd name="T52" fmla="*/ 37 w 284"/>
                      <a:gd name="T53" fmla="*/ 74 h 380"/>
                      <a:gd name="T54" fmla="*/ 58 w 284"/>
                      <a:gd name="T55" fmla="*/ 97 h 380"/>
                      <a:gd name="T56" fmla="*/ 61 w 284"/>
                      <a:gd name="T57" fmla="*/ 98 h 380"/>
                      <a:gd name="T58" fmla="*/ 65 w 284"/>
                      <a:gd name="T59" fmla="*/ 98 h 380"/>
                      <a:gd name="T60" fmla="*/ 81 w 284"/>
                      <a:gd name="T61" fmla="*/ 97 h 380"/>
                      <a:gd name="T62" fmla="*/ 86 w 284"/>
                      <a:gd name="T63" fmla="*/ 96 h 380"/>
                      <a:gd name="T64" fmla="*/ 91 w 284"/>
                      <a:gd name="T65" fmla="*/ 97 h 380"/>
                      <a:gd name="T66" fmla="*/ 96 w 284"/>
                      <a:gd name="T67" fmla="*/ 98 h 380"/>
                      <a:gd name="T68" fmla="*/ 100 w 284"/>
                      <a:gd name="T69" fmla="*/ 100 h 380"/>
                      <a:gd name="T70" fmla="*/ 104 w 284"/>
                      <a:gd name="T71" fmla="*/ 103 h 380"/>
                      <a:gd name="T72" fmla="*/ 113 w 284"/>
                      <a:gd name="T73" fmla="*/ 114 h 380"/>
                      <a:gd name="T74" fmla="*/ 129 w 284"/>
                      <a:gd name="T75" fmla="*/ 143 h 380"/>
                      <a:gd name="T76" fmla="*/ 139 w 284"/>
                      <a:gd name="T77" fmla="*/ 163 h 380"/>
                      <a:gd name="T78" fmla="*/ 149 w 284"/>
                      <a:gd name="T79" fmla="*/ 185 h 380"/>
                      <a:gd name="T80" fmla="*/ 157 w 284"/>
                      <a:gd name="T81" fmla="*/ 203 h 380"/>
                      <a:gd name="T82" fmla="*/ 163 w 284"/>
                      <a:gd name="T83" fmla="*/ 219 h 380"/>
                      <a:gd name="T84" fmla="*/ 147 w 284"/>
                      <a:gd name="T85" fmla="*/ 271 h 380"/>
                      <a:gd name="T86" fmla="*/ 180 w 284"/>
                      <a:gd name="T87" fmla="*/ 360 h 380"/>
                      <a:gd name="T88" fmla="*/ 183 w 284"/>
                      <a:gd name="T89" fmla="*/ 366 h 380"/>
                      <a:gd name="T90" fmla="*/ 188 w 284"/>
                      <a:gd name="T91" fmla="*/ 371 h 380"/>
                      <a:gd name="T92" fmla="*/ 198 w 284"/>
                      <a:gd name="T93" fmla="*/ 377 h 380"/>
                      <a:gd name="T94" fmla="*/ 207 w 284"/>
                      <a:gd name="T95" fmla="*/ 379 h 380"/>
                      <a:gd name="T96" fmla="*/ 219 w 284"/>
                      <a:gd name="T97" fmla="*/ 379 h 380"/>
                      <a:gd name="T98" fmla="*/ 268 w 284"/>
                      <a:gd name="T99" fmla="*/ 374 h 380"/>
                      <a:gd name="T100" fmla="*/ 271 w 284"/>
                      <a:gd name="T101" fmla="*/ 371 h 380"/>
                      <a:gd name="T102" fmla="*/ 273 w 284"/>
                      <a:gd name="T103" fmla="*/ 368 h 380"/>
                      <a:gd name="T104" fmla="*/ 276 w 284"/>
                      <a:gd name="T105" fmla="*/ 36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4" h="380">
                        <a:moveTo>
                          <a:pt x="276" y="365"/>
                        </a:moveTo>
                        <a:lnTo>
                          <a:pt x="278" y="359"/>
                        </a:lnTo>
                        <a:lnTo>
                          <a:pt x="280" y="352"/>
                        </a:lnTo>
                        <a:lnTo>
                          <a:pt x="281" y="346"/>
                        </a:lnTo>
                        <a:lnTo>
                          <a:pt x="282" y="339"/>
                        </a:lnTo>
                        <a:lnTo>
                          <a:pt x="283" y="330"/>
                        </a:lnTo>
                        <a:lnTo>
                          <a:pt x="283" y="320"/>
                        </a:lnTo>
                        <a:lnTo>
                          <a:pt x="283" y="313"/>
                        </a:lnTo>
                        <a:lnTo>
                          <a:pt x="232" y="313"/>
                        </a:lnTo>
                        <a:lnTo>
                          <a:pt x="222" y="281"/>
                        </a:lnTo>
                        <a:lnTo>
                          <a:pt x="204" y="238"/>
                        </a:lnTo>
                        <a:lnTo>
                          <a:pt x="169" y="159"/>
                        </a:lnTo>
                        <a:lnTo>
                          <a:pt x="153" y="127"/>
                        </a:lnTo>
                        <a:lnTo>
                          <a:pt x="132" y="95"/>
                        </a:lnTo>
                        <a:lnTo>
                          <a:pt x="94" y="50"/>
                        </a:lnTo>
                        <a:lnTo>
                          <a:pt x="68" y="21"/>
                        </a:lnTo>
                        <a:lnTo>
                          <a:pt x="46" y="0"/>
                        </a:lnTo>
                        <a:lnTo>
                          <a:pt x="18" y="18"/>
                        </a:lnTo>
                        <a:lnTo>
                          <a:pt x="6" y="25"/>
                        </a:lnTo>
                        <a:lnTo>
                          <a:pt x="3" y="26"/>
                        </a:lnTo>
                        <a:lnTo>
                          <a:pt x="2" y="28"/>
                        </a:lnTo>
                        <a:lnTo>
                          <a:pt x="0" y="31"/>
                        </a:lnTo>
                        <a:lnTo>
                          <a:pt x="0" y="35"/>
                        </a:lnTo>
                        <a:lnTo>
                          <a:pt x="1" y="38"/>
                        </a:lnTo>
                        <a:lnTo>
                          <a:pt x="4" y="42"/>
                        </a:lnTo>
                        <a:lnTo>
                          <a:pt x="25" y="61"/>
                        </a:lnTo>
                        <a:lnTo>
                          <a:pt x="37" y="74"/>
                        </a:lnTo>
                        <a:lnTo>
                          <a:pt x="58" y="97"/>
                        </a:lnTo>
                        <a:lnTo>
                          <a:pt x="61" y="98"/>
                        </a:lnTo>
                        <a:lnTo>
                          <a:pt x="65" y="98"/>
                        </a:lnTo>
                        <a:lnTo>
                          <a:pt x="81" y="97"/>
                        </a:lnTo>
                        <a:lnTo>
                          <a:pt x="86" y="96"/>
                        </a:lnTo>
                        <a:lnTo>
                          <a:pt x="91" y="97"/>
                        </a:lnTo>
                        <a:lnTo>
                          <a:pt x="96" y="98"/>
                        </a:lnTo>
                        <a:lnTo>
                          <a:pt x="100" y="100"/>
                        </a:lnTo>
                        <a:lnTo>
                          <a:pt x="104" y="103"/>
                        </a:lnTo>
                        <a:lnTo>
                          <a:pt x="113" y="114"/>
                        </a:lnTo>
                        <a:lnTo>
                          <a:pt x="129" y="143"/>
                        </a:lnTo>
                        <a:lnTo>
                          <a:pt x="139" y="163"/>
                        </a:lnTo>
                        <a:lnTo>
                          <a:pt x="149" y="185"/>
                        </a:lnTo>
                        <a:lnTo>
                          <a:pt x="157" y="203"/>
                        </a:lnTo>
                        <a:lnTo>
                          <a:pt x="163" y="219"/>
                        </a:lnTo>
                        <a:lnTo>
                          <a:pt x="147" y="271"/>
                        </a:lnTo>
                        <a:lnTo>
                          <a:pt x="180" y="360"/>
                        </a:lnTo>
                        <a:lnTo>
                          <a:pt x="183" y="366"/>
                        </a:lnTo>
                        <a:lnTo>
                          <a:pt x="188" y="371"/>
                        </a:lnTo>
                        <a:lnTo>
                          <a:pt x="198" y="377"/>
                        </a:lnTo>
                        <a:lnTo>
                          <a:pt x="207" y="379"/>
                        </a:lnTo>
                        <a:lnTo>
                          <a:pt x="219" y="379"/>
                        </a:lnTo>
                        <a:lnTo>
                          <a:pt x="268" y="374"/>
                        </a:lnTo>
                        <a:lnTo>
                          <a:pt x="271" y="371"/>
                        </a:lnTo>
                        <a:lnTo>
                          <a:pt x="273" y="368"/>
                        </a:lnTo>
                        <a:lnTo>
                          <a:pt x="276" y="365"/>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87" name="Freeform 231"/>
                  <p:cNvSpPr>
                    <a:spLocks/>
                  </p:cNvSpPr>
                  <p:nvPr/>
                </p:nvSpPr>
                <p:spPr bwMode="auto">
                  <a:xfrm>
                    <a:off x="3373" y="3512"/>
                    <a:ext cx="160" cy="186"/>
                  </a:xfrm>
                  <a:custGeom>
                    <a:avLst/>
                    <a:gdLst>
                      <a:gd name="T0" fmla="*/ 159 w 160"/>
                      <a:gd name="T1" fmla="*/ 177 h 187"/>
                      <a:gd name="T2" fmla="*/ 153 w 160"/>
                      <a:gd name="T3" fmla="*/ 160 h 187"/>
                      <a:gd name="T4" fmla="*/ 143 w 160"/>
                      <a:gd name="T5" fmla="*/ 138 h 187"/>
                      <a:gd name="T6" fmla="*/ 130 w 160"/>
                      <a:gd name="T7" fmla="*/ 110 h 187"/>
                      <a:gd name="T8" fmla="*/ 125 w 160"/>
                      <a:gd name="T9" fmla="*/ 100 h 187"/>
                      <a:gd name="T10" fmla="*/ 109 w 160"/>
                      <a:gd name="T11" fmla="*/ 72 h 187"/>
                      <a:gd name="T12" fmla="*/ 100 w 160"/>
                      <a:gd name="T13" fmla="*/ 61 h 187"/>
                      <a:gd name="T14" fmla="*/ 95 w 160"/>
                      <a:gd name="T15" fmla="*/ 57 h 187"/>
                      <a:gd name="T16" fmla="*/ 91 w 160"/>
                      <a:gd name="T17" fmla="*/ 55 h 187"/>
                      <a:gd name="T18" fmla="*/ 88 w 160"/>
                      <a:gd name="T19" fmla="*/ 54 h 187"/>
                      <a:gd name="T20" fmla="*/ 83 w 160"/>
                      <a:gd name="T21" fmla="*/ 54 h 187"/>
                      <a:gd name="T22" fmla="*/ 67 w 160"/>
                      <a:gd name="T23" fmla="*/ 55 h 187"/>
                      <a:gd name="T24" fmla="*/ 61 w 160"/>
                      <a:gd name="T25" fmla="*/ 56 h 187"/>
                      <a:gd name="T26" fmla="*/ 57 w 160"/>
                      <a:gd name="T27" fmla="*/ 56 h 187"/>
                      <a:gd name="T28" fmla="*/ 56 w 160"/>
                      <a:gd name="T29" fmla="*/ 55 h 187"/>
                      <a:gd name="T30" fmla="*/ 54 w 160"/>
                      <a:gd name="T31" fmla="*/ 54 h 187"/>
                      <a:gd name="T32" fmla="*/ 36 w 160"/>
                      <a:gd name="T33" fmla="*/ 35 h 187"/>
                      <a:gd name="T34" fmla="*/ 22 w 160"/>
                      <a:gd name="T35" fmla="*/ 18 h 187"/>
                      <a:gd name="T36" fmla="*/ 0 w 160"/>
                      <a:gd name="T37" fmla="*/ 0 h 187"/>
                      <a:gd name="T38" fmla="*/ 39 w 160"/>
                      <a:gd name="T39" fmla="*/ 67 h 187"/>
                      <a:gd name="T40" fmla="*/ 41 w 160"/>
                      <a:gd name="T41" fmla="*/ 69 h 187"/>
                      <a:gd name="T42" fmla="*/ 43 w 160"/>
                      <a:gd name="T43" fmla="*/ 71 h 187"/>
                      <a:gd name="T44" fmla="*/ 45 w 160"/>
                      <a:gd name="T45" fmla="*/ 73 h 187"/>
                      <a:gd name="T46" fmla="*/ 52 w 160"/>
                      <a:gd name="T47" fmla="*/ 73 h 187"/>
                      <a:gd name="T48" fmla="*/ 62 w 160"/>
                      <a:gd name="T49" fmla="*/ 75 h 187"/>
                      <a:gd name="T50" fmla="*/ 70 w 160"/>
                      <a:gd name="T51" fmla="*/ 75 h 187"/>
                      <a:gd name="T52" fmla="*/ 79 w 160"/>
                      <a:gd name="T53" fmla="*/ 75 h 187"/>
                      <a:gd name="T54" fmla="*/ 86 w 160"/>
                      <a:gd name="T55" fmla="*/ 75 h 187"/>
                      <a:gd name="T56" fmla="*/ 91 w 160"/>
                      <a:gd name="T57" fmla="*/ 75 h 187"/>
                      <a:gd name="T58" fmla="*/ 98 w 160"/>
                      <a:gd name="T59" fmla="*/ 74 h 187"/>
                      <a:gd name="T60" fmla="*/ 101 w 160"/>
                      <a:gd name="T61" fmla="*/ 76 h 187"/>
                      <a:gd name="T62" fmla="*/ 103 w 160"/>
                      <a:gd name="T63" fmla="*/ 78 h 187"/>
                      <a:gd name="T64" fmla="*/ 104 w 160"/>
                      <a:gd name="T65" fmla="*/ 81 h 187"/>
                      <a:gd name="T66" fmla="*/ 117 w 160"/>
                      <a:gd name="T67" fmla="*/ 105 h 187"/>
                      <a:gd name="T68" fmla="*/ 131 w 160"/>
                      <a:gd name="T69" fmla="*/ 132 h 187"/>
                      <a:gd name="T70" fmla="*/ 140 w 160"/>
                      <a:gd name="T71" fmla="*/ 152 h 187"/>
                      <a:gd name="T72" fmla="*/ 156 w 160"/>
                      <a:gd name="T73" fmla="*/ 186 h 187"/>
                      <a:gd name="T74" fmla="*/ 159 w 160"/>
                      <a:gd name="T75" fmla="*/ 17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87">
                        <a:moveTo>
                          <a:pt x="159" y="177"/>
                        </a:moveTo>
                        <a:lnTo>
                          <a:pt x="153" y="160"/>
                        </a:lnTo>
                        <a:lnTo>
                          <a:pt x="143" y="138"/>
                        </a:lnTo>
                        <a:lnTo>
                          <a:pt x="130" y="110"/>
                        </a:lnTo>
                        <a:lnTo>
                          <a:pt x="125" y="100"/>
                        </a:lnTo>
                        <a:lnTo>
                          <a:pt x="109" y="72"/>
                        </a:lnTo>
                        <a:lnTo>
                          <a:pt x="100" y="61"/>
                        </a:lnTo>
                        <a:lnTo>
                          <a:pt x="95" y="57"/>
                        </a:lnTo>
                        <a:lnTo>
                          <a:pt x="91" y="55"/>
                        </a:lnTo>
                        <a:lnTo>
                          <a:pt x="88" y="54"/>
                        </a:lnTo>
                        <a:lnTo>
                          <a:pt x="83" y="54"/>
                        </a:lnTo>
                        <a:lnTo>
                          <a:pt x="67" y="55"/>
                        </a:lnTo>
                        <a:lnTo>
                          <a:pt x="61" y="56"/>
                        </a:lnTo>
                        <a:lnTo>
                          <a:pt x="57" y="56"/>
                        </a:lnTo>
                        <a:lnTo>
                          <a:pt x="56" y="55"/>
                        </a:lnTo>
                        <a:lnTo>
                          <a:pt x="54" y="54"/>
                        </a:lnTo>
                        <a:lnTo>
                          <a:pt x="36" y="35"/>
                        </a:lnTo>
                        <a:lnTo>
                          <a:pt x="22" y="18"/>
                        </a:lnTo>
                        <a:lnTo>
                          <a:pt x="0" y="0"/>
                        </a:lnTo>
                        <a:lnTo>
                          <a:pt x="39" y="67"/>
                        </a:lnTo>
                        <a:lnTo>
                          <a:pt x="41" y="69"/>
                        </a:lnTo>
                        <a:lnTo>
                          <a:pt x="43" y="71"/>
                        </a:lnTo>
                        <a:lnTo>
                          <a:pt x="45" y="73"/>
                        </a:lnTo>
                        <a:lnTo>
                          <a:pt x="52" y="73"/>
                        </a:lnTo>
                        <a:lnTo>
                          <a:pt x="62" y="75"/>
                        </a:lnTo>
                        <a:lnTo>
                          <a:pt x="70" y="75"/>
                        </a:lnTo>
                        <a:lnTo>
                          <a:pt x="79" y="75"/>
                        </a:lnTo>
                        <a:lnTo>
                          <a:pt x="86" y="75"/>
                        </a:lnTo>
                        <a:lnTo>
                          <a:pt x="91" y="75"/>
                        </a:lnTo>
                        <a:lnTo>
                          <a:pt x="98" y="74"/>
                        </a:lnTo>
                        <a:lnTo>
                          <a:pt x="101" y="76"/>
                        </a:lnTo>
                        <a:lnTo>
                          <a:pt x="103" y="78"/>
                        </a:lnTo>
                        <a:lnTo>
                          <a:pt x="104" y="81"/>
                        </a:lnTo>
                        <a:lnTo>
                          <a:pt x="117" y="105"/>
                        </a:lnTo>
                        <a:lnTo>
                          <a:pt x="131" y="132"/>
                        </a:lnTo>
                        <a:lnTo>
                          <a:pt x="140" y="152"/>
                        </a:lnTo>
                        <a:lnTo>
                          <a:pt x="156" y="186"/>
                        </a:lnTo>
                        <a:lnTo>
                          <a:pt x="159" y="177"/>
                        </a:lnTo>
                      </a:path>
                    </a:pathLst>
                  </a:custGeom>
                  <a:solidFill>
                    <a:srgbClr val="B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88" name="Freeform 232"/>
                  <p:cNvSpPr>
                    <a:spLocks/>
                  </p:cNvSpPr>
                  <p:nvPr/>
                </p:nvSpPr>
                <p:spPr bwMode="auto">
                  <a:xfrm>
                    <a:off x="3415" y="3469"/>
                    <a:ext cx="239" cy="314"/>
                  </a:xfrm>
                  <a:custGeom>
                    <a:avLst/>
                    <a:gdLst>
                      <a:gd name="T0" fmla="*/ 238 w 239"/>
                      <a:gd name="T1" fmla="*/ 313 h 314"/>
                      <a:gd name="T2" fmla="*/ 237 w 239"/>
                      <a:gd name="T3" fmla="*/ 304 h 314"/>
                      <a:gd name="T4" fmla="*/ 235 w 239"/>
                      <a:gd name="T5" fmla="*/ 295 h 314"/>
                      <a:gd name="T6" fmla="*/ 233 w 239"/>
                      <a:gd name="T7" fmla="*/ 288 h 314"/>
                      <a:gd name="T8" fmla="*/ 230 w 239"/>
                      <a:gd name="T9" fmla="*/ 279 h 314"/>
                      <a:gd name="T10" fmla="*/ 221 w 239"/>
                      <a:gd name="T11" fmla="*/ 257 h 314"/>
                      <a:gd name="T12" fmla="*/ 214 w 239"/>
                      <a:gd name="T13" fmla="*/ 239 h 314"/>
                      <a:gd name="T14" fmla="*/ 201 w 239"/>
                      <a:gd name="T15" fmla="*/ 210 h 314"/>
                      <a:gd name="T16" fmla="*/ 185 w 239"/>
                      <a:gd name="T17" fmla="*/ 180 h 314"/>
                      <a:gd name="T18" fmla="*/ 169 w 239"/>
                      <a:gd name="T19" fmla="*/ 146 h 314"/>
                      <a:gd name="T20" fmla="*/ 145 w 239"/>
                      <a:gd name="T21" fmla="*/ 107 h 314"/>
                      <a:gd name="T22" fmla="*/ 138 w 239"/>
                      <a:gd name="T23" fmla="*/ 96 h 314"/>
                      <a:gd name="T24" fmla="*/ 129 w 239"/>
                      <a:gd name="T25" fmla="*/ 84 h 314"/>
                      <a:gd name="T26" fmla="*/ 117 w 239"/>
                      <a:gd name="T27" fmla="*/ 67 h 314"/>
                      <a:gd name="T28" fmla="*/ 105 w 239"/>
                      <a:gd name="T29" fmla="*/ 53 h 314"/>
                      <a:gd name="T30" fmla="*/ 90 w 239"/>
                      <a:gd name="T31" fmla="*/ 36 h 314"/>
                      <a:gd name="T32" fmla="*/ 55 w 239"/>
                      <a:gd name="T33" fmla="*/ 1 h 314"/>
                      <a:gd name="T34" fmla="*/ 0 w 239"/>
                      <a:gd name="T35" fmla="*/ 0 h 314"/>
                      <a:gd name="T36" fmla="*/ 23 w 239"/>
                      <a:gd name="T37" fmla="*/ 22 h 314"/>
                      <a:gd name="T38" fmla="*/ 39 w 239"/>
                      <a:gd name="T39" fmla="*/ 39 h 314"/>
                      <a:gd name="T40" fmla="*/ 70 w 239"/>
                      <a:gd name="T41" fmla="*/ 75 h 314"/>
                      <a:gd name="T42" fmla="*/ 87 w 239"/>
                      <a:gd name="T43" fmla="*/ 95 h 314"/>
                      <a:gd name="T44" fmla="*/ 107 w 239"/>
                      <a:gd name="T45" fmla="*/ 127 h 314"/>
                      <a:gd name="T46" fmla="*/ 125 w 239"/>
                      <a:gd name="T47" fmla="*/ 161 h 314"/>
                      <a:gd name="T48" fmla="*/ 159 w 239"/>
                      <a:gd name="T49" fmla="*/ 239 h 314"/>
                      <a:gd name="T50" fmla="*/ 176 w 239"/>
                      <a:gd name="T51" fmla="*/ 280 h 314"/>
                      <a:gd name="T52" fmla="*/ 187 w 239"/>
                      <a:gd name="T53" fmla="*/ 313 h 314"/>
                      <a:gd name="T54" fmla="*/ 238 w 239"/>
                      <a:gd name="T55" fmla="*/ 31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9" h="314">
                        <a:moveTo>
                          <a:pt x="238" y="313"/>
                        </a:moveTo>
                        <a:lnTo>
                          <a:pt x="237" y="304"/>
                        </a:lnTo>
                        <a:lnTo>
                          <a:pt x="235" y="295"/>
                        </a:lnTo>
                        <a:lnTo>
                          <a:pt x="233" y="288"/>
                        </a:lnTo>
                        <a:lnTo>
                          <a:pt x="230" y="279"/>
                        </a:lnTo>
                        <a:lnTo>
                          <a:pt x="221" y="257"/>
                        </a:lnTo>
                        <a:lnTo>
                          <a:pt x="214" y="239"/>
                        </a:lnTo>
                        <a:lnTo>
                          <a:pt x="201" y="210"/>
                        </a:lnTo>
                        <a:lnTo>
                          <a:pt x="185" y="180"/>
                        </a:lnTo>
                        <a:lnTo>
                          <a:pt x="169" y="146"/>
                        </a:lnTo>
                        <a:lnTo>
                          <a:pt x="145" y="107"/>
                        </a:lnTo>
                        <a:lnTo>
                          <a:pt x="138" y="96"/>
                        </a:lnTo>
                        <a:lnTo>
                          <a:pt x="129" y="84"/>
                        </a:lnTo>
                        <a:lnTo>
                          <a:pt x="117" y="67"/>
                        </a:lnTo>
                        <a:lnTo>
                          <a:pt x="105" y="53"/>
                        </a:lnTo>
                        <a:lnTo>
                          <a:pt x="90" y="36"/>
                        </a:lnTo>
                        <a:lnTo>
                          <a:pt x="55" y="1"/>
                        </a:lnTo>
                        <a:lnTo>
                          <a:pt x="0" y="0"/>
                        </a:lnTo>
                        <a:lnTo>
                          <a:pt x="23" y="22"/>
                        </a:lnTo>
                        <a:lnTo>
                          <a:pt x="39" y="39"/>
                        </a:lnTo>
                        <a:lnTo>
                          <a:pt x="70" y="75"/>
                        </a:lnTo>
                        <a:lnTo>
                          <a:pt x="87" y="95"/>
                        </a:lnTo>
                        <a:lnTo>
                          <a:pt x="107" y="127"/>
                        </a:lnTo>
                        <a:lnTo>
                          <a:pt x="125" y="161"/>
                        </a:lnTo>
                        <a:lnTo>
                          <a:pt x="159" y="239"/>
                        </a:lnTo>
                        <a:lnTo>
                          <a:pt x="176" y="280"/>
                        </a:lnTo>
                        <a:lnTo>
                          <a:pt x="187" y="313"/>
                        </a:lnTo>
                        <a:lnTo>
                          <a:pt x="238" y="31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699" name="Group 233"/>
                <p:cNvGrpSpPr>
                  <a:grpSpLocks/>
                </p:cNvGrpSpPr>
                <p:nvPr/>
              </p:nvGrpSpPr>
              <p:grpSpPr bwMode="auto">
                <a:xfrm>
                  <a:off x="3450" y="3634"/>
                  <a:ext cx="79" cy="68"/>
                  <a:chOff x="3450" y="3634"/>
                  <a:chExt cx="79" cy="68"/>
                </a:xfrm>
              </p:grpSpPr>
              <p:sp>
                <p:nvSpPr>
                  <p:cNvPr id="147690" name="Freeform 234"/>
                  <p:cNvSpPr>
                    <a:spLocks/>
                  </p:cNvSpPr>
                  <p:nvPr/>
                </p:nvSpPr>
                <p:spPr bwMode="auto">
                  <a:xfrm>
                    <a:off x="3450" y="3634"/>
                    <a:ext cx="51" cy="3"/>
                  </a:xfrm>
                  <a:custGeom>
                    <a:avLst/>
                    <a:gdLst>
                      <a:gd name="T0" fmla="*/ 50 w 51"/>
                      <a:gd name="T1" fmla="*/ 0 h 3"/>
                      <a:gd name="T2" fmla="*/ 0 w 51"/>
                      <a:gd name="T3" fmla="*/ 2 h 3"/>
                    </a:gdLst>
                    <a:ahLst/>
                    <a:cxnLst>
                      <a:cxn ang="0">
                        <a:pos x="T0" y="T1"/>
                      </a:cxn>
                      <a:cxn ang="0">
                        <a:pos x="T2" y="T3"/>
                      </a:cxn>
                    </a:cxnLst>
                    <a:rect l="0" t="0" r="r" b="b"/>
                    <a:pathLst>
                      <a:path w="51" h="3">
                        <a:moveTo>
                          <a:pt x="50" y="0"/>
                        </a:moveTo>
                        <a:lnTo>
                          <a:pt x="0"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91" name="Freeform 235"/>
                  <p:cNvSpPr>
                    <a:spLocks/>
                  </p:cNvSpPr>
                  <p:nvPr/>
                </p:nvSpPr>
                <p:spPr bwMode="auto">
                  <a:xfrm>
                    <a:off x="3456" y="3644"/>
                    <a:ext cx="49" cy="3"/>
                  </a:xfrm>
                  <a:custGeom>
                    <a:avLst/>
                    <a:gdLst>
                      <a:gd name="T0" fmla="*/ 48 w 49"/>
                      <a:gd name="T1" fmla="*/ 0 h 3"/>
                      <a:gd name="T2" fmla="*/ 0 w 49"/>
                      <a:gd name="T3" fmla="*/ 2 h 3"/>
                    </a:gdLst>
                    <a:ahLst/>
                    <a:cxnLst>
                      <a:cxn ang="0">
                        <a:pos x="T0" y="T1"/>
                      </a:cxn>
                      <a:cxn ang="0">
                        <a:pos x="T2" y="T3"/>
                      </a:cxn>
                    </a:cxnLst>
                    <a:rect l="0" t="0" r="r" b="b"/>
                    <a:pathLst>
                      <a:path w="49" h="3">
                        <a:moveTo>
                          <a:pt x="48" y="0"/>
                        </a:moveTo>
                        <a:lnTo>
                          <a:pt x="0"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92" name="Freeform 236"/>
                  <p:cNvSpPr>
                    <a:spLocks/>
                  </p:cNvSpPr>
                  <p:nvPr/>
                </p:nvSpPr>
                <p:spPr bwMode="auto">
                  <a:xfrm>
                    <a:off x="3461" y="3655"/>
                    <a:ext cx="48" cy="4"/>
                  </a:xfrm>
                  <a:custGeom>
                    <a:avLst/>
                    <a:gdLst>
                      <a:gd name="T0" fmla="*/ 47 w 48"/>
                      <a:gd name="T1" fmla="*/ 0 h 4"/>
                      <a:gd name="T2" fmla="*/ 0 w 48"/>
                      <a:gd name="T3" fmla="*/ 3 h 4"/>
                    </a:gdLst>
                    <a:ahLst/>
                    <a:cxnLst>
                      <a:cxn ang="0">
                        <a:pos x="T0" y="T1"/>
                      </a:cxn>
                      <a:cxn ang="0">
                        <a:pos x="T2" y="T3"/>
                      </a:cxn>
                    </a:cxnLst>
                    <a:rect l="0" t="0" r="r" b="b"/>
                    <a:pathLst>
                      <a:path w="48" h="4">
                        <a:moveTo>
                          <a:pt x="47" y="0"/>
                        </a:move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93" name="Freeform 237"/>
                  <p:cNvSpPr>
                    <a:spLocks/>
                  </p:cNvSpPr>
                  <p:nvPr/>
                </p:nvSpPr>
                <p:spPr bwMode="auto">
                  <a:xfrm>
                    <a:off x="3468" y="3665"/>
                    <a:ext cx="46" cy="4"/>
                  </a:xfrm>
                  <a:custGeom>
                    <a:avLst/>
                    <a:gdLst>
                      <a:gd name="T0" fmla="*/ 46 w 47"/>
                      <a:gd name="T1" fmla="*/ 0 h 4"/>
                      <a:gd name="T2" fmla="*/ 0 w 47"/>
                      <a:gd name="T3" fmla="*/ 3 h 4"/>
                    </a:gdLst>
                    <a:ahLst/>
                    <a:cxnLst>
                      <a:cxn ang="0">
                        <a:pos x="T0" y="T1"/>
                      </a:cxn>
                      <a:cxn ang="0">
                        <a:pos x="T2" y="T3"/>
                      </a:cxn>
                    </a:cxnLst>
                    <a:rect l="0" t="0" r="r" b="b"/>
                    <a:pathLst>
                      <a:path w="47" h="4">
                        <a:moveTo>
                          <a:pt x="46" y="0"/>
                        </a:move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94" name="Freeform 238"/>
                  <p:cNvSpPr>
                    <a:spLocks/>
                  </p:cNvSpPr>
                  <p:nvPr/>
                </p:nvSpPr>
                <p:spPr bwMode="auto">
                  <a:xfrm>
                    <a:off x="3474" y="3676"/>
                    <a:ext cx="46" cy="4"/>
                  </a:xfrm>
                  <a:custGeom>
                    <a:avLst/>
                    <a:gdLst>
                      <a:gd name="T0" fmla="*/ 45 w 46"/>
                      <a:gd name="T1" fmla="*/ 0 h 4"/>
                      <a:gd name="T2" fmla="*/ 0 w 46"/>
                      <a:gd name="T3" fmla="*/ 3 h 4"/>
                    </a:gdLst>
                    <a:ahLst/>
                    <a:cxnLst>
                      <a:cxn ang="0">
                        <a:pos x="T0" y="T1"/>
                      </a:cxn>
                      <a:cxn ang="0">
                        <a:pos x="T2" y="T3"/>
                      </a:cxn>
                    </a:cxnLst>
                    <a:rect l="0" t="0" r="r" b="b"/>
                    <a:pathLst>
                      <a:path w="46" h="4">
                        <a:moveTo>
                          <a:pt x="45" y="0"/>
                        </a:move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95" name="Freeform 239"/>
                  <p:cNvSpPr>
                    <a:spLocks/>
                  </p:cNvSpPr>
                  <p:nvPr/>
                </p:nvSpPr>
                <p:spPr bwMode="auto">
                  <a:xfrm>
                    <a:off x="3479" y="3686"/>
                    <a:ext cx="45" cy="5"/>
                  </a:xfrm>
                  <a:custGeom>
                    <a:avLst/>
                    <a:gdLst>
                      <a:gd name="T0" fmla="*/ 44 w 45"/>
                      <a:gd name="T1" fmla="*/ 0 h 5"/>
                      <a:gd name="T2" fmla="*/ 0 w 45"/>
                      <a:gd name="T3" fmla="*/ 4 h 5"/>
                    </a:gdLst>
                    <a:ahLst/>
                    <a:cxnLst>
                      <a:cxn ang="0">
                        <a:pos x="T0" y="T1"/>
                      </a:cxn>
                      <a:cxn ang="0">
                        <a:pos x="T2" y="T3"/>
                      </a:cxn>
                    </a:cxnLst>
                    <a:rect l="0" t="0" r="r" b="b"/>
                    <a:pathLst>
                      <a:path w="45" h="5">
                        <a:moveTo>
                          <a:pt x="44" y="0"/>
                        </a:moveTo>
                        <a:lnTo>
                          <a:pt x="0" y="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96" name="Freeform 240"/>
                  <p:cNvSpPr>
                    <a:spLocks/>
                  </p:cNvSpPr>
                  <p:nvPr/>
                </p:nvSpPr>
                <p:spPr bwMode="auto">
                  <a:xfrm>
                    <a:off x="3484" y="3697"/>
                    <a:ext cx="44" cy="5"/>
                  </a:xfrm>
                  <a:custGeom>
                    <a:avLst/>
                    <a:gdLst>
                      <a:gd name="T0" fmla="*/ 43 w 44"/>
                      <a:gd name="T1" fmla="*/ 0 h 5"/>
                      <a:gd name="T2" fmla="*/ 0 w 44"/>
                      <a:gd name="T3" fmla="*/ 4 h 5"/>
                    </a:gdLst>
                    <a:ahLst/>
                    <a:cxnLst>
                      <a:cxn ang="0">
                        <a:pos x="T0" y="T1"/>
                      </a:cxn>
                      <a:cxn ang="0">
                        <a:pos x="T2" y="T3"/>
                      </a:cxn>
                    </a:cxnLst>
                    <a:rect l="0" t="0" r="r" b="b"/>
                    <a:pathLst>
                      <a:path w="44" h="5">
                        <a:moveTo>
                          <a:pt x="43" y="0"/>
                        </a:moveTo>
                        <a:lnTo>
                          <a:pt x="0" y="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7694" name="Group 241"/>
              <p:cNvGrpSpPr>
                <a:grpSpLocks/>
              </p:cNvGrpSpPr>
              <p:nvPr/>
            </p:nvGrpSpPr>
            <p:grpSpPr bwMode="auto">
              <a:xfrm>
                <a:off x="3613" y="3802"/>
                <a:ext cx="23" cy="15"/>
                <a:chOff x="3613" y="3802"/>
                <a:chExt cx="23" cy="15"/>
              </a:xfrm>
            </p:grpSpPr>
            <p:sp>
              <p:nvSpPr>
                <p:cNvPr id="147698" name="Freeform 242"/>
                <p:cNvSpPr>
                  <a:spLocks/>
                </p:cNvSpPr>
                <p:nvPr/>
              </p:nvSpPr>
              <p:spPr bwMode="auto">
                <a:xfrm>
                  <a:off x="3613" y="3802"/>
                  <a:ext cx="23" cy="14"/>
                </a:xfrm>
                <a:custGeom>
                  <a:avLst/>
                  <a:gdLst>
                    <a:gd name="T0" fmla="*/ 22 w 23"/>
                    <a:gd name="T1" fmla="*/ 0 h 15"/>
                    <a:gd name="T2" fmla="*/ 3 w 23"/>
                    <a:gd name="T3" fmla="*/ 0 h 15"/>
                    <a:gd name="T4" fmla="*/ 0 w 23"/>
                    <a:gd name="T5" fmla="*/ 14 h 15"/>
                    <a:gd name="T6" fmla="*/ 19 w 23"/>
                    <a:gd name="T7" fmla="*/ 13 h 15"/>
                    <a:gd name="T8" fmla="*/ 22 w 23"/>
                    <a:gd name="T9" fmla="*/ 0 h 15"/>
                  </a:gdLst>
                  <a:ahLst/>
                  <a:cxnLst>
                    <a:cxn ang="0">
                      <a:pos x="T0" y="T1"/>
                    </a:cxn>
                    <a:cxn ang="0">
                      <a:pos x="T2" y="T3"/>
                    </a:cxn>
                    <a:cxn ang="0">
                      <a:pos x="T4" y="T5"/>
                    </a:cxn>
                    <a:cxn ang="0">
                      <a:pos x="T6" y="T7"/>
                    </a:cxn>
                    <a:cxn ang="0">
                      <a:pos x="T8" y="T9"/>
                    </a:cxn>
                  </a:cxnLst>
                  <a:rect l="0" t="0" r="r" b="b"/>
                  <a:pathLst>
                    <a:path w="23" h="15">
                      <a:moveTo>
                        <a:pt x="22" y="0"/>
                      </a:moveTo>
                      <a:lnTo>
                        <a:pt x="3" y="0"/>
                      </a:lnTo>
                      <a:lnTo>
                        <a:pt x="0" y="14"/>
                      </a:lnTo>
                      <a:lnTo>
                        <a:pt x="19" y="13"/>
                      </a:lnTo>
                      <a:lnTo>
                        <a:pt x="22" y="0"/>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699" name="Freeform 243"/>
                <p:cNvSpPr>
                  <a:spLocks/>
                </p:cNvSpPr>
                <p:nvPr/>
              </p:nvSpPr>
              <p:spPr bwMode="auto">
                <a:xfrm>
                  <a:off x="3613" y="3806"/>
                  <a:ext cx="20" cy="9"/>
                </a:xfrm>
                <a:custGeom>
                  <a:avLst/>
                  <a:gdLst>
                    <a:gd name="T0" fmla="*/ 19 w 20"/>
                    <a:gd name="T1" fmla="*/ 0 h 9"/>
                    <a:gd name="T2" fmla="*/ 17 w 20"/>
                    <a:gd name="T3" fmla="*/ 8 h 9"/>
                    <a:gd name="T4" fmla="*/ 0 w 20"/>
                    <a:gd name="T5" fmla="*/ 8 h 9"/>
                    <a:gd name="T6" fmla="*/ 2 w 20"/>
                    <a:gd name="T7" fmla="*/ 0 h 9"/>
                    <a:gd name="T8" fmla="*/ 19 w 20"/>
                    <a:gd name="T9" fmla="*/ 0 h 9"/>
                  </a:gdLst>
                  <a:ahLst/>
                  <a:cxnLst>
                    <a:cxn ang="0">
                      <a:pos x="T0" y="T1"/>
                    </a:cxn>
                    <a:cxn ang="0">
                      <a:pos x="T2" y="T3"/>
                    </a:cxn>
                    <a:cxn ang="0">
                      <a:pos x="T4" y="T5"/>
                    </a:cxn>
                    <a:cxn ang="0">
                      <a:pos x="T6" y="T7"/>
                    </a:cxn>
                    <a:cxn ang="0">
                      <a:pos x="T8" y="T9"/>
                    </a:cxn>
                  </a:cxnLst>
                  <a:rect l="0" t="0" r="r" b="b"/>
                  <a:pathLst>
                    <a:path w="20" h="9">
                      <a:moveTo>
                        <a:pt x="19" y="0"/>
                      </a:moveTo>
                      <a:lnTo>
                        <a:pt x="17" y="8"/>
                      </a:lnTo>
                      <a:lnTo>
                        <a:pt x="0" y="8"/>
                      </a:lnTo>
                      <a:lnTo>
                        <a:pt x="2" y="0"/>
                      </a:lnTo>
                      <a:lnTo>
                        <a:pt x="19"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7672" name="Group 244"/>
            <p:cNvGrpSpPr>
              <a:grpSpLocks/>
            </p:cNvGrpSpPr>
            <p:nvPr/>
          </p:nvGrpSpPr>
          <p:grpSpPr bwMode="auto">
            <a:xfrm>
              <a:off x="3609" y="3806"/>
              <a:ext cx="41" cy="164"/>
              <a:chOff x="3609" y="3806"/>
              <a:chExt cx="41" cy="164"/>
            </a:xfrm>
          </p:grpSpPr>
          <p:grpSp>
            <p:nvGrpSpPr>
              <p:cNvPr id="27673" name="Group 245"/>
              <p:cNvGrpSpPr>
                <a:grpSpLocks/>
              </p:cNvGrpSpPr>
              <p:nvPr/>
            </p:nvGrpSpPr>
            <p:grpSpPr bwMode="auto">
              <a:xfrm>
                <a:off x="3620" y="3882"/>
                <a:ext cx="30" cy="88"/>
                <a:chOff x="3620" y="3882"/>
                <a:chExt cx="30" cy="88"/>
              </a:xfrm>
            </p:grpSpPr>
            <p:grpSp>
              <p:nvGrpSpPr>
                <p:cNvPr id="27684" name="Group 246"/>
                <p:cNvGrpSpPr>
                  <a:grpSpLocks/>
                </p:cNvGrpSpPr>
                <p:nvPr/>
              </p:nvGrpSpPr>
              <p:grpSpPr bwMode="auto">
                <a:xfrm>
                  <a:off x="3627" y="3933"/>
                  <a:ext cx="23" cy="37"/>
                  <a:chOff x="3627" y="3933"/>
                  <a:chExt cx="23" cy="37"/>
                </a:xfrm>
              </p:grpSpPr>
              <p:sp>
                <p:nvSpPr>
                  <p:cNvPr id="147703" name="Freeform 247"/>
                  <p:cNvSpPr>
                    <a:spLocks/>
                  </p:cNvSpPr>
                  <p:nvPr/>
                </p:nvSpPr>
                <p:spPr bwMode="auto">
                  <a:xfrm>
                    <a:off x="3630" y="3934"/>
                    <a:ext cx="14" cy="14"/>
                  </a:xfrm>
                  <a:custGeom>
                    <a:avLst/>
                    <a:gdLst>
                      <a:gd name="T0" fmla="*/ 13 w 14"/>
                      <a:gd name="T1" fmla="*/ 0 h 14"/>
                      <a:gd name="T2" fmla="*/ 13 w 14"/>
                      <a:gd name="T3" fmla="*/ 7 h 14"/>
                      <a:gd name="T4" fmla="*/ 10 w 14"/>
                      <a:gd name="T5" fmla="*/ 9 h 14"/>
                      <a:gd name="T6" fmla="*/ 8 w 14"/>
                      <a:gd name="T7" fmla="*/ 9 h 14"/>
                      <a:gd name="T8" fmla="*/ 6 w 14"/>
                      <a:gd name="T9" fmla="*/ 10 h 14"/>
                      <a:gd name="T10" fmla="*/ 5 w 14"/>
                      <a:gd name="T11" fmla="*/ 11 h 14"/>
                      <a:gd name="T12" fmla="*/ 3 w 14"/>
                      <a:gd name="T13" fmla="*/ 13 h 14"/>
                      <a:gd name="T14" fmla="*/ 1 w 14"/>
                      <a:gd name="T15" fmla="*/ 10 h 14"/>
                      <a:gd name="T16" fmla="*/ 0 w 14"/>
                      <a:gd name="T17" fmla="*/ 9 h 14"/>
                      <a:gd name="T18" fmla="*/ 0 w 14"/>
                      <a:gd name="T19" fmla="*/ 8 h 14"/>
                      <a:gd name="T20" fmla="*/ 0 w 14"/>
                      <a:gd name="T21" fmla="*/ 6 h 14"/>
                      <a:gd name="T22" fmla="*/ 1 w 14"/>
                      <a:gd name="T23" fmla="*/ 4 h 14"/>
                      <a:gd name="T24" fmla="*/ 3 w 14"/>
                      <a:gd name="T25" fmla="*/ 3 h 14"/>
                      <a:gd name="T26" fmla="*/ 6 w 14"/>
                      <a:gd name="T27" fmla="*/ 1 h 14"/>
                      <a:gd name="T28" fmla="*/ 9 w 14"/>
                      <a:gd name="T29" fmla="*/ 1 h 14"/>
                      <a:gd name="T30" fmla="*/ 13 w 14"/>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4">
                        <a:moveTo>
                          <a:pt x="13" y="0"/>
                        </a:moveTo>
                        <a:lnTo>
                          <a:pt x="13" y="7"/>
                        </a:lnTo>
                        <a:lnTo>
                          <a:pt x="10" y="9"/>
                        </a:lnTo>
                        <a:lnTo>
                          <a:pt x="8" y="9"/>
                        </a:lnTo>
                        <a:lnTo>
                          <a:pt x="6" y="10"/>
                        </a:lnTo>
                        <a:lnTo>
                          <a:pt x="5" y="11"/>
                        </a:lnTo>
                        <a:lnTo>
                          <a:pt x="3" y="13"/>
                        </a:lnTo>
                        <a:lnTo>
                          <a:pt x="1" y="10"/>
                        </a:lnTo>
                        <a:lnTo>
                          <a:pt x="0" y="9"/>
                        </a:lnTo>
                        <a:lnTo>
                          <a:pt x="0" y="8"/>
                        </a:lnTo>
                        <a:lnTo>
                          <a:pt x="0" y="6"/>
                        </a:lnTo>
                        <a:lnTo>
                          <a:pt x="1" y="4"/>
                        </a:lnTo>
                        <a:lnTo>
                          <a:pt x="3" y="3"/>
                        </a:lnTo>
                        <a:lnTo>
                          <a:pt x="6" y="1"/>
                        </a:lnTo>
                        <a:lnTo>
                          <a:pt x="9" y="1"/>
                        </a:lnTo>
                        <a:lnTo>
                          <a:pt x="13"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704" name="Freeform 248"/>
                  <p:cNvSpPr>
                    <a:spLocks/>
                  </p:cNvSpPr>
                  <p:nvPr/>
                </p:nvSpPr>
                <p:spPr bwMode="auto">
                  <a:xfrm>
                    <a:off x="3626" y="3933"/>
                    <a:ext cx="23" cy="37"/>
                  </a:xfrm>
                  <a:custGeom>
                    <a:avLst/>
                    <a:gdLst>
                      <a:gd name="T0" fmla="*/ 18 w 23"/>
                      <a:gd name="T1" fmla="*/ 0 h 37"/>
                      <a:gd name="T2" fmla="*/ 14 w 23"/>
                      <a:gd name="T3" fmla="*/ 1 h 37"/>
                      <a:gd name="T4" fmla="*/ 10 w 23"/>
                      <a:gd name="T5" fmla="*/ 2 h 37"/>
                      <a:gd name="T6" fmla="*/ 6 w 23"/>
                      <a:gd name="T7" fmla="*/ 4 h 37"/>
                      <a:gd name="T8" fmla="*/ 3 w 23"/>
                      <a:gd name="T9" fmla="*/ 6 h 37"/>
                      <a:gd name="T10" fmla="*/ 1 w 23"/>
                      <a:gd name="T11" fmla="*/ 8 h 37"/>
                      <a:gd name="T12" fmla="*/ 0 w 23"/>
                      <a:gd name="T13" fmla="*/ 10 h 37"/>
                      <a:gd name="T14" fmla="*/ 0 w 23"/>
                      <a:gd name="T15" fmla="*/ 16 h 37"/>
                      <a:gd name="T16" fmla="*/ 0 w 23"/>
                      <a:gd name="T17" fmla="*/ 21 h 37"/>
                      <a:gd name="T18" fmla="*/ 0 w 23"/>
                      <a:gd name="T19" fmla="*/ 24 h 37"/>
                      <a:gd name="T20" fmla="*/ 1 w 23"/>
                      <a:gd name="T21" fmla="*/ 25 h 37"/>
                      <a:gd name="T22" fmla="*/ 3 w 23"/>
                      <a:gd name="T23" fmla="*/ 27 h 37"/>
                      <a:gd name="T24" fmla="*/ 5 w 23"/>
                      <a:gd name="T25" fmla="*/ 29 h 37"/>
                      <a:gd name="T26" fmla="*/ 8 w 23"/>
                      <a:gd name="T27" fmla="*/ 31 h 37"/>
                      <a:gd name="T28" fmla="*/ 11 w 23"/>
                      <a:gd name="T29" fmla="*/ 33 h 37"/>
                      <a:gd name="T30" fmla="*/ 15 w 23"/>
                      <a:gd name="T31" fmla="*/ 35 h 37"/>
                      <a:gd name="T32" fmla="*/ 19 w 23"/>
                      <a:gd name="T33" fmla="*/ 36 h 37"/>
                      <a:gd name="T34" fmla="*/ 22 w 23"/>
                      <a:gd name="T35" fmla="*/ 36 h 37"/>
                      <a:gd name="T36" fmla="*/ 22 w 23"/>
                      <a:gd name="T37" fmla="*/ 23 h 37"/>
                      <a:gd name="T38" fmla="*/ 18 w 23"/>
                      <a:gd name="T39" fmla="*/ 22 h 37"/>
                      <a:gd name="T40" fmla="*/ 14 w 23"/>
                      <a:gd name="T41" fmla="*/ 21 h 37"/>
                      <a:gd name="T42" fmla="*/ 12 w 23"/>
                      <a:gd name="T43" fmla="*/ 20 h 37"/>
                      <a:gd name="T44" fmla="*/ 10 w 23"/>
                      <a:gd name="T45" fmla="*/ 19 h 37"/>
                      <a:gd name="T46" fmla="*/ 7 w 23"/>
                      <a:gd name="T47" fmla="*/ 17 h 37"/>
                      <a:gd name="T48" fmla="*/ 6 w 23"/>
                      <a:gd name="T49" fmla="*/ 15 h 37"/>
                      <a:gd name="T50" fmla="*/ 5 w 23"/>
                      <a:gd name="T51" fmla="*/ 13 h 37"/>
                      <a:gd name="T52" fmla="*/ 4 w 23"/>
                      <a:gd name="T53" fmla="*/ 10 h 37"/>
                      <a:gd name="T54" fmla="*/ 4 w 23"/>
                      <a:gd name="T55" fmla="*/ 7 h 37"/>
                      <a:gd name="T56" fmla="*/ 6 w 23"/>
                      <a:gd name="T57" fmla="*/ 5 h 37"/>
                      <a:gd name="T58" fmla="*/ 10 w 23"/>
                      <a:gd name="T59" fmla="*/ 3 h 37"/>
                      <a:gd name="T60" fmla="*/ 14 w 23"/>
                      <a:gd name="T61" fmla="*/ 1 h 37"/>
                      <a:gd name="T62" fmla="*/ 18 w 23"/>
                      <a:gd name="T63" fmla="*/ 0 h 37"/>
                      <a:gd name="T64" fmla="*/ 18 w 23"/>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37">
                        <a:moveTo>
                          <a:pt x="18" y="0"/>
                        </a:moveTo>
                        <a:lnTo>
                          <a:pt x="14" y="1"/>
                        </a:lnTo>
                        <a:lnTo>
                          <a:pt x="10" y="2"/>
                        </a:lnTo>
                        <a:lnTo>
                          <a:pt x="6" y="4"/>
                        </a:lnTo>
                        <a:lnTo>
                          <a:pt x="3" y="6"/>
                        </a:lnTo>
                        <a:lnTo>
                          <a:pt x="1" y="8"/>
                        </a:lnTo>
                        <a:lnTo>
                          <a:pt x="0" y="10"/>
                        </a:lnTo>
                        <a:lnTo>
                          <a:pt x="0" y="16"/>
                        </a:lnTo>
                        <a:lnTo>
                          <a:pt x="0" y="21"/>
                        </a:lnTo>
                        <a:lnTo>
                          <a:pt x="0" y="24"/>
                        </a:lnTo>
                        <a:lnTo>
                          <a:pt x="1" y="25"/>
                        </a:lnTo>
                        <a:lnTo>
                          <a:pt x="3" y="27"/>
                        </a:lnTo>
                        <a:lnTo>
                          <a:pt x="5" y="29"/>
                        </a:lnTo>
                        <a:lnTo>
                          <a:pt x="8" y="31"/>
                        </a:lnTo>
                        <a:lnTo>
                          <a:pt x="11" y="33"/>
                        </a:lnTo>
                        <a:lnTo>
                          <a:pt x="15" y="35"/>
                        </a:lnTo>
                        <a:lnTo>
                          <a:pt x="19" y="36"/>
                        </a:lnTo>
                        <a:lnTo>
                          <a:pt x="22" y="36"/>
                        </a:lnTo>
                        <a:lnTo>
                          <a:pt x="22" y="23"/>
                        </a:lnTo>
                        <a:lnTo>
                          <a:pt x="18" y="22"/>
                        </a:lnTo>
                        <a:lnTo>
                          <a:pt x="14" y="21"/>
                        </a:lnTo>
                        <a:lnTo>
                          <a:pt x="12" y="20"/>
                        </a:lnTo>
                        <a:lnTo>
                          <a:pt x="10" y="19"/>
                        </a:lnTo>
                        <a:lnTo>
                          <a:pt x="7" y="17"/>
                        </a:lnTo>
                        <a:lnTo>
                          <a:pt x="6" y="15"/>
                        </a:lnTo>
                        <a:lnTo>
                          <a:pt x="5" y="13"/>
                        </a:lnTo>
                        <a:lnTo>
                          <a:pt x="4" y="10"/>
                        </a:lnTo>
                        <a:lnTo>
                          <a:pt x="4" y="7"/>
                        </a:lnTo>
                        <a:lnTo>
                          <a:pt x="6" y="5"/>
                        </a:lnTo>
                        <a:lnTo>
                          <a:pt x="10" y="3"/>
                        </a:lnTo>
                        <a:lnTo>
                          <a:pt x="14" y="1"/>
                        </a:lnTo>
                        <a:lnTo>
                          <a:pt x="18" y="0"/>
                        </a:lnTo>
                        <a:lnTo>
                          <a:pt x="18"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685" name="Group 249"/>
                <p:cNvGrpSpPr>
                  <a:grpSpLocks/>
                </p:cNvGrpSpPr>
                <p:nvPr/>
              </p:nvGrpSpPr>
              <p:grpSpPr bwMode="auto">
                <a:xfrm>
                  <a:off x="3625" y="3908"/>
                  <a:ext cx="22" cy="37"/>
                  <a:chOff x="3625" y="3908"/>
                  <a:chExt cx="22" cy="37"/>
                </a:xfrm>
              </p:grpSpPr>
              <p:sp>
                <p:nvSpPr>
                  <p:cNvPr id="147706" name="Freeform 250"/>
                  <p:cNvSpPr>
                    <a:spLocks/>
                  </p:cNvSpPr>
                  <p:nvPr/>
                </p:nvSpPr>
                <p:spPr bwMode="auto">
                  <a:xfrm>
                    <a:off x="3627" y="3908"/>
                    <a:ext cx="14" cy="14"/>
                  </a:xfrm>
                  <a:custGeom>
                    <a:avLst/>
                    <a:gdLst>
                      <a:gd name="T0" fmla="*/ 13 w 14"/>
                      <a:gd name="T1" fmla="*/ 0 h 15"/>
                      <a:gd name="T2" fmla="*/ 13 w 14"/>
                      <a:gd name="T3" fmla="*/ 8 h 15"/>
                      <a:gd name="T4" fmla="*/ 10 w 14"/>
                      <a:gd name="T5" fmla="*/ 9 h 15"/>
                      <a:gd name="T6" fmla="*/ 8 w 14"/>
                      <a:gd name="T7" fmla="*/ 10 h 15"/>
                      <a:gd name="T8" fmla="*/ 7 w 14"/>
                      <a:gd name="T9" fmla="*/ 11 h 15"/>
                      <a:gd name="T10" fmla="*/ 5 w 14"/>
                      <a:gd name="T11" fmla="*/ 12 h 15"/>
                      <a:gd name="T12" fmla="*/ 3 w 14"/>
                      <a:gd name="T13" fmla="*/ 14 h 15"/>
                      <a:gd name="T14" fmla="*/ 1 w 14"/>
                      <a:gd name="T15" fmla="*/ 11 h 15"/>
                      <a:gd name="T16" fmla="*/ 1 w 14"/>
                      <a:gd name="T17" fmla="*/ 10 h 15"/>
                      <a:gd name="T18" fmla="*/ 0 w 14"/>
                      <a:gd name="T19" fmla="*/ 8 h 15"/>
                      <a:gd name="T20" fmla="*/ 0 w 14"/>
                      <a:gd name="T21" fmla="*/ 7 h 15"/>
                      <a:gd name="T22" fmla="*/ 2 w 14"/>
                      <a:gd name="T23" fmla="*/ 5 h 15"/>
                      <a:gd name="T24" fmla="*/ 3 w 14"/>
                      <a:gd name="T25" fmla="*/ 4 h 15"/>
                      <a:gd name="T26" fmla="*/ 7 w 14"/>
                      <a:gd name="T27" fmla="*/ 2 h 15"/>
                      <a:gd name="T28" fmla="*/ 9 w 14"/>
                      <a:gd name="T29" fmla="*/ 1 h 15"/>
                      <a:gd name="T30" fmla="*/ 13 w 14"/>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5">
                        <a:moveTo>
                          <a:pt x="13" y="0"/>
                        </a:moveTo>
                        <a:lnTo>
                          <a:pt x="13" y="8"/>
                        </a:lnTo>
                        <a:lnTo>
                          <a:pt x="10" y="9"/>
                        </a:lnTo>
                        <a:lnTo>
                          <a:pt x="8" y="10"/>
                        </a:lnTo>
                        <a:lnTo>
                          <a:pt x="7" y="11"/>
                        </a:lnTo>
                        <a:lnTo>
                          <a:pt x="5" y="12"/>
                        </a:lnTo>
                        <a:lnTo>
                          <a:pt x="3" y="14"/>
                        </a:lnTo>
                        <a:lnTo>
                          <a:pt x="1" y="11"/>
                        </a:lnTo>
                        <a:lnTo>
                          <a:pt x="1" y="10"/>
                        </a:lnTo>
                        <a:lnTo>
                          <a:pt x="0" y="8"/>
                        </a:lnTo>
                        <a:lnTo>
                          <a:pt x="0" y="7"/>
                        </a:lnTo>
                        <a:lnTo>
                          <a:pt x="2" y="5"/>
                        </a:lnTo>
                        <a:lnTo>
                          <a:pt x="3" y="4"/>
                        </a:lnTo>
                        <a:lnTo>
                          <a:pt x="7" y="2"/>
                        </a:lnTo>
                        <a:lnTo>
                          <a:pt x="9" y="1"/>
                        </a:lnTo>
                        <a:lnTo>
                          <a:pt x="13"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707" name="Freeform 251"/>
                  <p:cNvSpPr>
                    <a:spLocks/>
                  </p:cNvSpPr>
                  <p:nvPr/>
                </p:nvSpPr>
                <p:spPr bwMode="auto">
                  <a:xfrm>
                    <a:off x="3624" y="3908"/>
                    <a:ext cx="22" cy="37"/>
                  </a:xfrm>
                  <a:custGeom>
                    <a:avLst/>
                    <a:gdLst>
                      <a:gd name="T0" fmla="*/ 17 w 22"/>
                      <a:gd name="T1" fmla="*/ 0 h 37"/>
                      <a:gd name="T2" fmla="*/ 13 w 22"/>
                      <a:gd name="T3" fmla="*/ 1 h 37"/>
                      <a:gd name="T4" fmla="*/ 9 w 22"/>
                      <a:gd name="T5" fmla="*/ 2 h 37"/>
                      <a:gd name="T6" fmla="*/ 5 w 22"/>
                      <a:gd name="T7" fmla="*/ 4 h 37"/>
                      <a:gd name="T8" fmla="*/ 3 w 22"/>
                      <a:gd name="T9" fmla="*/ 6 h 37"/>
                      <a:gd name="T10" fmla="*/ 1 w 22"/>
                      <a:gd name="T11" fmla="*/ 8 h 37"/>
                      <a:gd name="T12" fmla="*/ 0 w 22"/>
                      <a:gd name="T13" fmla="*/ 10 h 37"/>
                      <a:gd name="T14" fmla="*/ 0 w 22"/>
                      <a:gd name="T15" fmla="*/ 16 h 37"/>
                      <a:gd name="T16" fmla="*/ 0 w 22"/>
                      <a:gd name="T17" fmla="*/ 22 h 37"/>
                      <a:gd name="T18" fmla="*/ 0 w 22"/>
                      <a:gd name="T19" fmla="*/ 23 h 37"/>
                      <a:gd name="T20" fmla="*/ 1 w 22"/>
                      <a:gd name="T21" fmla="*/ 25 h 37"/>
                      <a:gd name="T22" fmla="*/ 3 w 22"/>
                      <a:gd name="T23" fmla="*/ 27 h 37"/>
                      <a:gd name="T24" fmla="*/ 5 w 22"/>
                      <a:gd name="T25" fmla="*/ 29 h 37"/>
                      <a:gd name="T26" fmla="*/ 7 w 22"/>
                      <a:gd name="T27" fmla="*/ 31 h 37"/>
                      <a:gd name="T28" fmla="*/ 10 w 22"/>
                      <a:gd name="T29" fmla="*/ 32 h 37"/>
                      <a:gd name="T30" fmla="*/ 14 w 22"/>
                      <a:gd name="T31" fmla="*/ 34 h 37"/>
                      <a:gd name="T32" fmla="*/ 18 w 22"/>
                      <a:gd name="T33" fmla="*/ 36 h 37"/>
                      <a:gd name="T34" fmla="*/ 21 w 22"/>
                      <a:gd name="T35" fmla="*/ 36 h 37"/>
                      <a:gd name="T36" fmla="*/ 21 w 22"/>
                      <a:gd name="T37" fmla="*/ 23 h 37"/>
                      <a:gd name="T38" fmla="*/ 17 w 22"/>
                      <a:gd name="T39" fmla="*/ 22 h 37"/>
                      <a:gd name="T40" fmla="*/ 14 w 22"/>
                      <a:gd name="T41" fmla="*/ 21 h 37"/>
                      <a:gd name="T42" fmla="*/ 11 w 22"/>
                      <a:gd name="T43" fmla="*/ 20 h 37"/>
                      <a:gd name="T44" fmla="*/ 9 w 22"/>
                      <a:gd name="T45" fmla="*/ 18 h 37"/>
                      <a:gd name="T46" fmla="*/ 7 w 22"/>
                      <a:gd name="T47" fmla="*/ 17 h 37"/>
                      <a:gd name="T48" fmla="*/ 5 w 22"/>
                      <a:gd name="T49" fmla="*/ 15 h 37"/>
                      <a:gd name="T50" fmla="*/ 4 w 22"/>
                      <a:gd name="T51" fmla="*/ 13 h 37"/>
                      <a:gd name="T52" fmla="*/ 3 w 22"/>
                      <a:gd name="T53" fmla="*/ 10 h 37"/>
                      <a:gd name="T54" fmla="*/ 4 w 22"/>
                      <a:gd name="T55" fmla="*/ 8 h 37"/>
                      <a:gd name="T56" fmla="*/ 5 w 22"/>
                      <a:gd name="T57" fmla="*/ 5 h 37"/>
                      <a:gd name="T58" fmla="*/ 9 w 22"/>
                      <a:gd name="T59" fmla="*/ 3 h 37"/>
                      <a:gd name="T60" fmla="*/ 14 w 22"/>
                      <a:gd name="T61" fmla="*/ 2 h 37"/>
                      <a:gd name="T62" fmla="*/ 17 w 22"/>
                      <a:gd name="T63" fmla="*/ 1 h 37"/>
                      <a:gd name="T64" fmla="*/ 17 w 22"/>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37">
                        <a:moveTo>
                          <a:pt x="17" y="0"/>
                        </a:moveTo>
                        <a:lnTo>
                          <a:pt x="13" y="1"/>
                        </a:lnTo>
                        <a:lnTo>
                          <a:pt x="9" y="2"/>
                        </a:lnTo>
                        <a:lnTo>
                          <a:pt x="5" y="4"/>
                        </a:lnTo>
                        <a:lnTo>
                          <a:pt x="3" y="6"/>
                        </a:lnTo>
                        <a:lnTo>
                          <a:pt x="1" y="8"/>
                        </a:lnTo>
                        <a:lnTo>
                          <a:pt x="0" y="10"/>
                        </a:lnTo>
                        <a:lnTo>
                          <a:pt x="0" y="16"/>
                        </a:lnTo>
                        <a:lnTo>
                          <a:pt x="0" y="22"/>
                        </a:lnTo>
                        <a:lnTo>
                          <a:pt x="0" y="23"/>
                        </a:lnTo>
                        <a:lnTo>
                          <a:pt x="1" y="25"/>
                        </a:lnTo>
                        <a:lnTo>
                          <a:pt x="3" y="27"/>
                        </a:lnTo>
                        <a:lnTo>
                          <a:pt x="5" y="29"/>
                        </a:lnTo>
                        <a:lnTo>
                          <a:pt x="7" y="31"/>
                        </a:lnTo>
                        <a:lnTo>
                          <a:pt x="10" y="32"/>
                        </a:lnTo>
                        <a:lnTo>
                          <a:pt x="14" y="34"/>
                        </a:lnTo>
                        <a:lnTo>
                          <a:pt x="18" y="36"/>
                        </a:lnTo>
                        <a:lnTo>
                          <a:pt x="21" y="36"/>
                        </a:lnTo>
                        <a:lnTo>
                          <a:pt x="21" y="23"/>
                        </a:lnTo>
                        <a:lnTo>
                          <a:pt x="17" y="22"/>
                        </a:lnTo>
                        <a:lnTo>
                          <a:pt x="14" y="21"/>
                        </a:lnTo>
                        <a:lnTo>
                          <a:pt x="11" y="20"/>
                        </a:lnTo>
                        <a:lnTo>
                          <a:pt x="9" y="18"/>
                        </a:lnTo>
                        <a:lnTo>
                          <a:pt x="7" y="17"/>
                        </a:lnTo>
                        <a:lnTo>
                          <a:pt x="5" y="15"/>
                        </a:lnTo>
                        <a:lnTo>
                          <a:pt x="4" y="13"/>
                        </a:lnTo>
                        <a:lnTo>
                          <a:pt x="3" y="10"/>
                        </a:lnTo>
                        <a:lnTo>
                          <a:pt x="4" y="8"/>
                        </a:lnTo>
                        <a:lnTo>
                          <a:pt x="5" y="5"/>
                        </a:lnTo>
                        <a:lnTo>
                          <a:pt x="9" y="3"/>
                        </a:lnTo>
                        <a:lnTo>
                          <a:pt x="14" y="2"/>
                        </a:lnTo>
                        <a:lnTo>
                          <a:pt x="17" y="1"/>
                        </a:lnTo>
                        <a:lnTo>
                          <a:pt x="17"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686" name="Group 252"/>
                <p:cNvGrpSpPr>
                  <a:grpSpLocks/>
                </p:cNvGrpSpPr>
                <p:nvPr/>
              </p:nvGrpSpPr>
              <p:grpSpPr bwMode="auto">
                <a:xfrm>
                  <a:off x="3620" y="3882"/>
                  <a:ext cx="23" cy="37"/>
                  <a:chOff x="3620" y="3882"/>
                  <a:chExt cx="23" cy="37"/>
                </a:xfrm>
              </p:grpSpPr>
              <p:sp>
                <p:nvSpPr>
                  <p:cNvPr id="147709" name="Freeform 253"/>
                  <p:cNvSpPr>
                    <a:spLocks/>
                  </p:cNvSpPr>
                  <p:nvPr/>
                </p:nvSpPr>
                <p:spPr bwMode="auto">
                  <a:xfrm>
                    <a:off x="3623" y="3883"/>
                    <a:ext cx="14" cy="14"/>
                  </a:xfrm>
                  <a:custGeom>
                    <a:avLst/>
                    <a:gdLst>
                      <a:gd name="T0" fmla="*/ 12 w 13"/>
                      <a:gd name="T1" fmla="*/ 0 h 14"/>
                      <a:gd name="T2" fmla="*/ 12 w 13"/>
                      <a:gd name="T3" fmla="*/ 7 h 14"/>
                      <a:gd name="T4" fmla="*/ 9 w 13"/>
                      <a:gd name="T5" fmla="*/ 8 h 14"/>
                      <a:gd name="T6" fmla="*/ 8 w 13"/>
                      <a:gd name="T7" fmla="*/ 9 h 14"/>
                      <a:gd name="T8" fmla="*/ 6 w 13"/>
                      <a:gd name="T9" fmla="*/ 10 h 14"/>
                      <a:gd name="T10" fmla="*/ 5 w 13"/>
                      <a:gd name="T11" fmla="*/ 11 h 14"/>
                      <a:gd name="T12" fmla="*/ 3 w 13"/>
                      <a:gd name="T13" fmla="*/ 13 h 14"/>
                      <a:gd name="T14" fmla="*/ 1 w 13"/>
                      <a:gd name="T15" fmla="*/ 10 h 14"/>
                      <a:gd name="T16" fmla="*/ 0 w 13"/>
                      <a:gd name="T17" fmla="*/ 9 h 14"/>
                      <a:gd name="T18" fmla="*/ 0 w 13"/>
                      <a:gd name="T19" fmla="*/ 8 h 14"/>
                      <a:gd name="T20" fmla="*/ 0 w 13"/>
                      <a:gd name="T21" fmla="*/ 6 h 14"/>
                      <a:gd name="T22" fmla="*/ 1 w 13"/>
                      <a:gd name="T23" fmla="*/ 4 h 14"/>
                      <a:gd name="T24" fmla="*/ 3 w 13"/>
                      <a:gd name="T25" fmla="*/ 3 h 14"/>
                      <a:gd name="T26" fmla="*/ 6 w 13"/>
                      <a:gd name="T27" fmla="*/ 1 h 14"/>
                      <a:gd name="T28" fmla="*/ 8 w 13"/>
                      <a:gd name="T29" fmla="*/ 1 h 14"/>
                      <a:gd name="T30" fmla="*/ 12 w 13"/>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4">
                        <a:moveTo>
                          <a:pt x="12" y="0"/>
                        </a:moveTo>
                        <a:lnTo>
                          <a:pt x="12" y="7"/>
                        </a:lnTo>
                        <a:lnTo>
                          <a:pt x="9" y="8"/>
                        </a:lnTo>
                        <a:lnTo>
                          <a:pt x="8" y="9"/>
                        </a:lnTo>
                        <a:lnTo>
                          <a:pt x="6" y="10"/>
                        </a:lnTo>
                        <a:lnTo>
                          <a:pt x="5" y="11"/>
                        </a:lnTo>
                        <a:lnTo>
                          <a:pt x="3" y="13"/>
                        </a:lnTo>
                        <a:lnTo>
                          <a:pt x="1" y="10"/>
                        </a:lnTo>
                        <a:lnTo>
                          <a:pt x="0" y="9"/>
                        </a:lnTo>
                        <a:lnTo>
                          <a:pt x="0" y="8"/>
                        </a:lnTo>
                        <a:lnTo>
                          <a:pt x="0" y="6"/>
                        </a:lnTo>
                        <a:lnTo>
                          <a:pt x="1" y="4"/>
                        </a:lnTo>
                        <a:lnTo>
                          <a:pt x="3" y="3"/>
                        </a:lnTo>
                        <a:lnTo>
                          <a:pt x="6" y="1"/>
                        </a:lnTo>
                        <a:lnTo>
                          <a:pt x="8" y="1"/>
                        </a:lnTo>
                        <a:lnTo>
                          <a:pt x="12"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710" name="Freeform 254"/>
                  <p:cNvSpPr>
                    <a:spLocks/>
                  </p:cNvSpPr>
                  <p:nvPr/>
                </p:nvSpPr>
                <p:spPr bwMode="auto">
                  <a:xfrm>
                    <a:off x="3620" y="3882"/>
                    <a:ext cx="23" cy="37"/>
                  </a:xfrm>
                  <a:custGeom>
                    <a:avLst/>
                    <a:gdLst>
                      <a:gd name="T0" fmla="*/ 18 w 23"/>
                      <a:gd name="T1" fmla="*/ 0 h 37"/>
                      <a:gd name="T2" fmla="*/ 14 w 23"/>
                      <a:gd name="T3" fmla="*/ 1 h 37"/>
                      <a:gd name="T4" fmla="*/ 10 w 23"/>
                      <a:gd name="T5" fmla="*/ 2 h 37"/>
                      <a:gd name="T6" fmla="*/ 6 w 23"/>
                      <a:gd name="T7" fmla="*/ 4 h 37"/>
                      <a:gd name="T8" fmla="*/ 3 w 23"/>
                      <a:gd name="T9" fmla="*/ 6 h 37"/>
                      <a:gd name="T10" fmla="*/ 1 w 23"/>
                      <a:gd name="T11" fmla="*/ 8 h 37"/>
                      <a:gd name="T12" fmla="*/ 0 w 23"/>
                      <a:gd name="T13" fmla="*/ 10 h 37"/>
                      <a:gd name="T14" fmla="*/ 0 w 23"/>
                      <a:gd name="T15" fmla="*/ 15 h 37"/>
                      <a:gd name="T16" fmla="*/ 0 w 23"/>
                      <a:gd name="T17" fmla="*/ 21 h 37"/>
                      <a:gd name="T18" fmla="*/ 0 w 23"/>
                      <a:gd name="T19" fmla="*/ 23 h 37"/>
                      <a:gd name="T20" fmla="*/ 1 w 23"/>
                      <a:gd name="T21" fmla="*/ 25 h 37"/>
                      <a:gd name="T22" fmla="*/ 3 w 23"/>
                      <a:gd name="T23" fmla="*/ 27 h 37"/>
                      <a:gd name="T24" fmla="*/ 5 w 23"/>
                      <a:gd name="T25" fmla="*/ 29 h 37"/>
                      <a:gd name="T26" fmla="*/ 8 w 23"/>
                      <a:gd name="T27" fmla="*/ 31 h 37"/>
                      <a:gd name="T28" fmla="*/ 11 w 23"/>
                      <a:gd name="T29" fmla="*/ 33 h 37"/>
                      <a:gd name="T30" fmla="*/ 15 w 23"/>
                      <a:gd name="T31" fmla="*/ 34 h 37"/>
                      <a:gd name="T32" fmla="*/ 19 w 23"/>
                      <a:gd name="T33" fmla="*/ 36 h 37"/>
                      <a:gd name="T34" fmla="*/ 22 w 23"/>
                      <a:gd name="T35" fmla="*/ 36 h 37"/>
                      <a:gd name="T36" fmla="*/ 22 w 23"/>
                      <a:gd name="T37" fmla="*/ 23 h 37"/>
                      <a:gd name="T38" fmla="*/ 18 w 23"/>
                      <a:gd name="T39" fmla="*/ 22 h 37"/>
                      <a:gd name="T40" fmla="*/ 14 w 23"/>
                      <a:gd name="T41" fmla="*/ 21 h 37"/>
                      <a:gd name="T42" fmla="*/ 11 w 23"/>
                      <a:gd name="T43" fmla="*/ 20 h 37"/>
                      <a:gd name="T44" fmla="*/ 10 w 23"/>
                      <a:gd name="T45" fmla="*/ 18 h 37"/>
                      <a:gd name="T46" fmla="*/ 7 w 23"/>
                      <a:gd name="T47" fmla="*/ 17 h 37"/>
                      <a:gd name="T48" fmla="*/ 6 w 23"/>
                      <a:gd name="T49" fmla="*/ 15 h 37"/>
                      <a:gd name="T50" fmla="*/ 5 w 23"/>
                      <a:gd name="T51" fmla="*/ 13 h 37"/>
                      <a:gd name="T52" fmla="*/ 4 w 23"/>
                      <a:gd name="T53" fmla="*/ 10 h 37"/>
                      <a:gd name="T54" fmla="*/ 4 w 23"/>
                      <a:gd name="T55" fmla="*/ 7 h 37"/>
                      <a:gd name="T56" fmla="*/ 6 w 23"/>
                      <a:gd name="T57" fmla="*/ 5 h 37"/>
                      <a:gd name="T58" fmla="*/ 10 w 23"/>
                      <a:gd name="T59" fmla="*/ 3 h 37"/>
                      <a:gd name="T60" fmla="*/ 14 w 23"/>
                      <a:gd name="T61" fmla="*/ 1 h 37"/>
                      <a:gd name="T62" fmla="*/ 18 w 23"/>
                      <a:gd name="T63" fmla="*/ 0 h 37"/>
                      <a:gd name="T64" fmla="*/ 18 w 23"/>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37">
                        <a:moveTo>
                          <a:pt x="18" y="0"/>
                        </a:moveTo>
                        <a:lnTo>
                          <a:pt x="14" y="1"/>
                        </a:lnTo>
                        <a:lnTo>
                          <a:pt x="10" y="2"/>
                        </a:lnTo>
                        <a:lnTo>
                          <a:pt x="6" y="4"/>
                        </a:lnTo>
                        <a:lnTo>
                          <a:pt x="3" y="6"/>
                        </a:lnTo>
                        <a:lnTo>
                          <a:pt x="1" y="8"/>
                        </a:lnTo>
                        <a:lnTo>
                          <a:pt x="0" y="10"/>
                        </a:lnTo>
                        <a:lnTo>
                          <a:pt x="0" y="15"/>
                        </a:lnTo>
                        <a:lnTo>
                          <a:pt x="0" y="21"/>
                        </a:lnTo>
                        <a:lnTo>
                          <a:pt x="0" y="23"/>
                        </a:lnTo>
                        <a:lnTo>
                          <a:pt x="1" y="25"/>
                        </a:lnTo>
                        <a:lnTo>
                          <a:pt x="3" y="27"/>
                        </a:lnTo>
                        <a:lnTo>
                          <a:pt x="5" y="29"/>
                        </a:lnTo>
                        <a:lnTo>
                          <a:pt x="8" y="31"/>
                        </a:lnTo>
                        <a:lnTo>
                          <a:pt x="11" y="33"/>
                        </a:lnTo>
                        <a:lnTo>
                          <a:pt x="15" y="34"/>
                        </a:lnTo>
                        <a:lnTo>
                          <a:pt x="19" y="36"/>
                        </a:lnTo>
                        <a:lnTo>
                          <a:pt x="22" y="36"/>
                        </a:lnTo>
                        <a:lnTo>
                          <a:pt x="22" y="23"/>
                        </a:lnTo>
                        <a:lnTo>
                          <a:pt x="18" y="22"/>
                        </a:lnTo>
                        <a:lnTo>
                          <a:pt x="14" y="21"/>
                        </a:lnTo>
                        <a:lnTo>
                          <a:pt x="11" y="20"/>
                        </a:lnTo>
                        <a:lnTo>
                          <a:pt x="10" y="18"/>
                        </a:lnTo>
                        <a:lnTo>
                          <a:pt x="7" y="17"/>
                        </a:lnTo>
                        <a:lnTo>
                          <a:pt x="6" y="15"/>
                        </a:lnTo>
                        <a:lnTo>
                          <a:pt x="5" y="13"/>
                        </a:lnTo>
                        <a:lnTo>
                          <a:pt x="4" y="10"/>
                        </a:lnTo>
                        <a:lnTo>
                          <a:pt x="4" y="7"/>
                        </a:lnTo>
                        <a:lnTo>
                          <a:pt x="6" y="5"/>
                        </a:lnTo>
                        <a:lnTo>
                          <a:pt x="10" y="3"/>
                        </a:lnTo>
                        <a:lnTo>
                          <a:pt x="14" y="1"/>
                        </a:lnTo>
                        <a:lnTo>
                          <a:pt x="18" y="0"/>
                        </a:lnTo>
                        <a:lnTo>
                          <a:pt x="18"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nvGrpSpPr>
              <p:cNvPr id="27674" name="Group 255"/>
              <p:cNvGrpSpPr>
                <a:grpSpLocks/>
              </p:cNvGrpSpPr>
              <p:nvPr/>
            </p:nvGrpSpPr>
            <p:grpSpPr bwMode="auto">
              <a:xfrm>
                <a:off x="3609" y="3806"/>
                <a:ext cx="30" cy="88"/>
                <a:chOff x="3609" y="3806"/>
                <a:chExt cx="30" cy="88"/>
              </a:xfrm>
            </p:grpSpPr>
            <p:grpSp>
              <p:nvGrpSpPr>
                <p:cNvPr id="27675" name="Group 256"/>
                <p:cNvGrpSpPr>
                  <a:grpSpLocks/>
                </p:cNvGrpSpPr>
                <p:nvPr/>
              </p:nvGrpSpPr>
              <p:grpSpPr bwMode="auto">
                <a:xfrm>
                  <a:off x="3616" y="3857"/>
                  <a:ext cx="23" cy="37"/>
                  <a:chOff x="3616" y="3857"/>
                  <a:chExt cx="23" cy="37"/>
                </a:xfrm>
              </p:grpSpPr>
              <p:sp>
                <p:nvSpPr>
                  <p:cNvPr id="147713" name="Freeform 257"/>
                  <p:cNvSpPr>
                    <a:spLocks/>
                  </p:cNvSpPr>
                  <p:nvPr/>
                </p:nvSpPr>
                <p:spPr bwMode="auto">
                  <a:xfrm>
                    <a:off x="3620" y="3858"/>
                    <a:ext cx="14" cy="14"/>
                  </a:xfrm>
                  <a:custGeom>
                    <a:avLst/>
                    <a:gdLst>
                      <a:gd name="T0" fmla="*/ 13 w 14"/>
                      <a:gd name="T1" fmla="*/ 0 h 14"/>
                      <a:gd name="T2" fmla="*/ 13 w 14"/>
                      <a:gd name="T3" fmla="*/ 7 h 14"/>
                      <a:gd name="T4" fmla="*/ 10 w 14"/>
                      <a:gd name="T5" fmla="*/ 9 h 14"/>
                      <a:gd name="T6" fmla="*/ 8 w 14"/>
                      <a:gd name="T7" fmla="*/ 9 h 14"/>
                      <a:gd name="T8" fmla="*/ 7 w 14"/>
                      <a:gd name="T9" fmla="*/ 10 h 14"/>
                      <a:gd name="T10" fmla="*/ 5 w 14"/>
                      <a:gd name="T11" fmla="*/ 11 h 14"/>
                      <a:gd name="T12" fmla="*/ 3 w 14"/>
                      <a:gd name="T13" fmla="*/ 13 h 14"/>
                      <a:gd name="T14" fmla="*/ 1 w 14"/>
                      <a:gd name="T15" fmla="*/ 10 h 14"/>
                      <a:gd name="T16" fmla="*/ 1 w 14"/>
                      <a:gd name="T17" fmla="*/ 9 h 14"/>
                      <a:gd name="T18" fmla="*/ 0 w 14"/>
                      <a:gd name="T19" fmla="*/ 8 h 14"/>
                      <a:gd name="T20" fmla="*/ 0 w 14"/>
                      <a:gd name="T21" fmla="*/ 6 h 14"/>
                      <a:gd name="T22" fmla="*/ 2 w 14"/>
                      <a:gd name="T23" fmla="*/ 4 h 14"/>
                      <a:gd name="T24" fmla="*/ 3 w 14"/>
                      <a:gd name="T25" fmla="*/ 3 h 14"/>
                      <a:gd name="T26" fmla="*/ 7 w 14"/>
                      <a:gd name="T27" fmla="*/ 1 h 14"/>
                      <a:gd name="T28" fmla="*/ 9 w 14"/>
                      <a:gd name="T29" fmla="*/ 1 h 14"/>
                      <a:gd name="T30" fmla="*/ 13 w 14"/>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4">
                        <a:moveTo>
                          <a:pt x="13" y="0"/>
                        </a:moveTo>
                        <a:lnTo>
                          <a:pt x="13" y="7"/>
                        </a:lnTo>
                        <a:lnTo>
                          <a:pt x="10" y="9"/>
                        </a:lnTo>
                        <a:lnTo>
                          <a:pt x="8" y="9"/>
                        </a:lnTo>
                        <a:lnTo>
                          <a:pt x="7" y="10"/>
                        </a:lnTo>
                        <a:lnTo>
                          <a:pt x="5" y="11"/>
                        </a:lnTo>
                        <a:lnTo>
                          <a:pt x="3" y="13"/>
                        </a:lnTo>
                        <a:lnTo>
                          <a:pt x="1" y="10"/>
                        </a:lnTo>
                        <a:lnTo>
                          <a:pt x="1" y="9"/>
                        </a:lnTo>
                        <a:lnTo>
                          <a:pt x="0" y="8"/>
                        </a:lnTo>
                        <a:lnTo>
                          <a:pt x="0" y="6"/>
                        </a:lnTo>
                        <a:lnTo>
                          <a:pt x="2" y="4"/>
                        </a:lnTo>
                        <a:lnTo>
                          <a:pt x="3" y="3"/>
                        </a:lnTo>
                        <a:lnTo>
                          <a:pt x="7" y="1"/>
                        </a:lnTo>
                        <a:lnTo>
                          <a:pt x="9" y="1"/>
                        </a:lnTo>
                        <a:lnTo>
                          <a:pt x="13"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714" name="Freeform 258"/>
                  <p:cNvSpPr>
                    <a:spLocks/>
                  </p:cNvSpPr>
                  <p:nvPr/>
                </p:nvSpPr>
                <p:spPr bwMode="auto">
                  <a:xfrm>
                    <a:off x="3616" y="3857"/>
                    <a:ext cx="23" cy="37"/>
                  </a:xfrm>
                  <a:custGeom>
                    <a:avLst/>
                    <a:gdLst>
                      <a:gd name="T0" fmla="*/ 18 w 23"/>
                      <a:gd name="T1" fmla="*/ 0 h 37"/>
                      <a:gd name="T2" fmla="*/ 14 w 23"/>
                      <a:gd name="T3" fmla="*/ 1 h 37"/>
                      <a:gd name="T4" fmla="*/ 10 w 23"/>
                      <a:gd name="T5" fmla="*/ 2 h 37"/>
                      <a:gd name="T6" fmla="*/ 6 w 23"/>
                      <a:gd name="T7" fmla="*/ 4 h 37"/>
                      <a:gd name="T8" fmla="*/ 3 w 23"/>
                      <a:gd name="T9" fmla="*/ 6 h 37"/>
                      <a:gd name="T10" fmla="*/ 1 w 23"/>
                      <a:gd name="T11" fmla="*/ 8 h 37"/>
                      <a:gd name="T12" fmla="*/ 0 w 23"/>
                      <a:gd name="T13" fmla="*/ 10 h 37"/>
                      <a:gd name="T14" fmla="*/ 0 w 23"/>
                      <a:gd name="T15" fmla="*/ 15 h 37"/>
                      <a:gd name="T16" fmla="*/ 0 w 23"/>
                      <a:gd name="T17" fmla="*/ 21 h 37"/>
                      <a:gd name="T18" fmla="*/ 1 w 23"/>
                      <a:gd name="T19" fmla="*/ 23 h 37"/>
                      <a:gd name="T20" fmla="*/ 1 w 23"/>
                      <a:gd name="T21" fmla="*/ 25 h 37"/>
                      <a:gd name="T22" fmla="*/ 3 w 23"/>
                      <a:gd name="T23" fmla="*/ 27 h 37"/>
                      <a:gd name="T24" fmla="*/ 6 w 23"/>
                      <a:gd name="T25" fmla="*/ 29 h 37"/>
                      <a:gd name="T26" fmla="*/ 8 w 23"/>
                      <a:gd name="T27" fmla="*/ 31 h 37"/>
                      <a:gd name="T28" fmla="*/ 11 w 23"/>
                      <a:gd name="T29" fmla="*/ 33 h 37"/>
                      <a:gd name="T30" fmla="*/ 15 w 23"/>
                      <a:gd name="T31" fmla="*/ 35 h 37"/>
                      <a:gd name="T32" fmla="*/ 19 w 23"/>
                      <a:gd name="T33" fmla="*/ 36 h 37"/>
                      <a:gd name="T34" fmla="*/ 22 w 23"/>
                      <a:gd name="T35" fmla="*/ 36 h 37"/>
                      <a:gd name="T36" fmla="*/ 22 w 23"/>
                      <a:gd name="T37" fmla="*/ 23 h 37"/>
                      <a:gd name="T38" fmla="*/ 18 w 23"/>
                      <a:gd name="T39" fmla="*/ 22 h 37"/>
                      <a:gd name="T40" fmla="*/ 14 w 23"/>
                      <a:gd name="T41" fmla="*/ 21 h 37"/>
                      <a:gd name="T42" fmla="*/ 12 w 23"/>
                      <a:gd name="T43" fmla="*/ 20 h 37"/>
                      <a:gd name="T44" fmla="*/ 10 w 23"/>
                      <a:gd name="T45" fmla="*/ 19 h 37"/>
                      <a:gd name="T46" fmla="*/ 8 w 23"/>
                      <a:gd name="T47" fmla="*/ 17 h 37"/>
                      <a:gd name="T48" fmla="*/ 6 w 23"/>
                      <a:gd name="T49" fmla="*/ 15 h 37"/>
                      <a:gd name="T50" fmla="*/ 5 w 23"/>
                      <a:gd name="T51" fmla="*/ 13 h 37"/>
                      <a:gd name="T52" fmla="*/ 4 w 23"/>
                      <a:gd name="T53" fmla="*/ 10 h 37"/>
                      <a:gd name="T54" fmla="*/ 4 w 23"/>
                      <a:gd name="T55" fmla="*/ 7 h 37"/>
                      <a:gd name="T56" fmla="*/ 6 w 23"/>
                      <a:gd name="T57" fmla="*/ 5 h 37"/>
                      <a:gd name="T58" fmla="*/ 10 w 23"/>
                      <a:gd name="T59" fmla="*/ 3 h 37"/>
                      <a:gd name="T60" fmla="*/ 14 w 23"/>
                      <a:gd name="T61" fmla="*/ 1 h 37"/>
                      <a:gd name="T62" fmla="*/ 18 w 23"/>
                      <a:gd name="T63" fmla="*/ 0 h 37"/>
                      <a:gd name="T64" fmla="*/ 18 w 23"/>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37">
                        <a:moveTo>
                          <a:pt x="18" y="0"/>
                        </a:moveTo>
                        <a:lnTo>
                          <a:pt x="14" y="1"/>
                        </a:lnTo>
                        <a:lnTo>
                          <a:pt x="10" y="2"/>
                        </a:lnTo>
                        <a:lnTo>
                          <a:pt x="6" y="4"/>
                        </a:lnTo>
                        <a:lnTo>
                          <a:pt x="3" y="6"/>
                        </a:lnTo>
                        <a:lnTo>
                          <a:pt x="1" y="8"/>
                        </a:lnTo>
                        <a:lnTo>
                          <a:pt x="0" y="10"/>
                        </a:lnTo>
                        <a:lnTo>
                          <a:pt x="0" y="15"/>
                        </a:lnTo>
                        <a:lnTo>
                          <a:pt x="0" y="21"/>
                        </a:lnTo>
                        <a:lnTo>
                          <a:pt x="1" y="23"/>
                        </a:lnTo>
                        <a:lnTo>
                          <a:pt x="1" y="25"/>
                        </a:lnTo>
                        <a:lnTo>
                          <a:pt x="3" y="27"/>
                        </a:lnTo>
                        <a:lnTo>
                          <a:pt x="6" y="29"/>
                        </a:lnTo>
                        <a:lnTo>
                          <a:pt x="8" y="31"/>
                        </a:lnTo>
                        <a:lnTo>
                          <a:pt x="11" y="33"/>
                        </a:lnTo>
                        <a:lnTo>
                          <a:pt x="15" y="35"/>
                        </a:lnTo>
                        <a:lnTo>
                          <a:pt x="19" y="36"/>
                        </a:lnTo>
                        <a:lnTo>
                          <a:pt x="22" y="36"/>
                        </a:lnTo>
                        <a:lnTo>
                          <a:pt x="22" y="23"/>
                        </a:lnTo>
                        <a:lnTo>
                          <a:pt x="18" y="22"/>
                        </a:lnTo>
                        <a:lnTo>
                          <a:pt x="14" y="21"/>
                        </a:lnTo>
                        <a:lnTo>
                          <a:pt x="12" y="20"/>
                        </a:lnTo>
                        <a:lnTo>
                          <a:pt x="10" y="19"/>
                        </a:lnTo>
                        <a:lnTo>
                          <a:pt x="8" y="17"/>
                        </a:lnTo>
                        <a:lnTo>
                          <a:pt x="6" y="15"/>
                        </a:lnTo>
                        <a:lnTo>
                          <a:pt x="5" y="13"/>
                        </a:lnTo>
                        <a:lnTo>
                          <a:pt x="4" y="10"/>
                        </a:lnTo>
                        <a:lnTo>
                          <a:pt x="4" y="7"/>
                        </a:lnTo>
                        <a:lnTo>
                          <a:pt x="6" y="5"/>
                        </a:lnTo>
                        <a:lnTo>
                          <a:pt x="10" y="3"/>
                        </a:lnTo>
                        <a:lnTo>
                          <a:pt x="14" y="1"/>
                        </a:lnTo>
                        <a:lnTo>
                          <a:pt x="18" y="0"/>
                        </a:lnTo>
                        <a:lnTo>
                          <a:pt x="18"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676" name="Group 259"/>
                <p:cNvGrpSpPr>
                  <a:grpSpLocks/>
                </p:cNvGrpSpPr>
                <p:nvPr/>
              </p:nvGrpSpPr>
              <p:grpSpPr bwMode="auto">
                <a:xfrm>
                  <a:off x="3613" y="3832"/>
                  <a:ext cx="23" cy="37"/>
                  <a:chOff x="3613" y="3832"/>
                  <a:chExt cx="23" cy="37"/>
                </a:xfrm>
              </p:grpSpPr>
              <p:sp>
                <p:nvSpPr>
                  <p:cNvPr id="147716" name="Freeform 260"/>
                  <p:cNvSpPr>
                    <a:spLocks/>
                  </p:cNvSpPr>
                  <p:nvPr/>
                </p:nvSpPr>
                <p:spPr bwMode="auto">
                  <a:xfrm>
                    <a:off x="3617" y="3832"/>
                    <a:ext cx="14" cy="14"/>
                  </a:xfrm>
                  <a:custGeom>
                    <a:avLst/>
                    <a:gdLst>
                      <a:gd name="T0" fmla="*/ 13 w 14"/>
                      <a:gd name="T1" fmla="*/ 0 h 15"/>
                      <a:gd name="T2" fmla="*/ 13 w 14"/>
                      <a:gd name="T3" fmla="*/ 8 h 15"/>
                      <a:gd name="T4" fmla="*/ 10 w 14"/>
                      <a:gd name="T5" fmla="*/ 9 h 15"/>
                      <a:gd name="T6" fmla="*/ 8 w 14"/>
                      <a:gd name="T7" fmla="*/ 10 h 15"/>
                      <a:gd name="T8" fmla="*/ 7 w 14"/>
                      <a:gd name="T9" fmla="*/ 11 h 15"/>
                      <a:gd name="T10" fmla="*/ 5 w 14"/>
                      <a:gd name="T11" fmla="*/ 12 h 15"/>
                      <a:gd name="T12" fmla="*/ 3 w 14"/>
                      <a:gd name="T13" fmla="*/ 14 h 15"/>
                      <a:gd name="T14" fmla="*/ 1 w 14"/>
                      <a:gd name="T15" fmla="*/ 11 h 15"/>
                      <a:gd name="T16" fmla="*/ 0 w 14"/>
                      <a:gd name="T17" fmla="*/ 10 h 15"/>
                      <a:gd name="T18" fmla="*/ 0 w 14"/>
                      <a:gd name="T19" fmla="*/ 8 h 15"/>
                      <a:gd name="T20" fmla="*/ 0 w 14"/>
                      <a:gd name="T21" fmla="*/ 7 h 15"/>
                      <a:gd name="T22" fmla="*/ 1 w 14"/>
                      <a:gd name="T23" fmla="*/ 5 h 15"/>
                      <a:gd name="T24" fmla="*/ 3 w 14"/>
                      <a:gd name="T25" fmla="*/ 4 h 15"/>
                      <a:gd name="T26" fmla="*/ 7 w 14"/>
                      <a:gd name="T27" fmla="*/ 2 h 15"/>
                      <a:gd name="T28" fmla="*/ 9 w 14"/>
                      <a:gd name="T29" fmla="*/ 1 h 15"/>
                      <a:gd name="T30" fmla="*/ 13 w 14"/>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5">
                        <a:moveTo>
                          <a:pt x="13" y="0"/>
                        </a:moveTo>
                        <a:lnTo>
                          <a:pt x="13" y="8"/>
                        </a:lnTo>
                        <a:lnTo>
                          <a:pt x="10" y="9"/>
                        </a:lnTo>
                        <a:lnTo>
                          <a:pt x="8" y="10"/>
                        </a:lnTo>
                        <a:lnTo>
                          <a:pt x="7" y="11"/>
                        </a:lnTo>
                        <a:lnTo>
                          <a:pt x="5" y="12"/>
                        </a:lnTo>
                        <a:lnTo>
                          <a:pt x="3" y="14"/>
                        </a:lnTo>
                        <a:lnTo>
                          <a:pt x="1" y="11"/>
                        </a:lnTo>
                        <a:lnTo>
                          <a:pt x="0" y="10"/>
                        </a:lnTo>
                        <a:lnTo>
                          <a:pt x="0" y="8"/>
                        </a:lnTo>
                        <a:lnTo>
                          <a:pt x="0" y="7"/>
                        </a:lnTo>
                        <a:lnTo>
                          <a:pt x="1" y="5"/>
                        </a:lnTo>
                        <a:lnTo>
                          <a:pt x="3" y="4"/>
                        </a:lnTo>
                        <a:lnTo>
                          <a:pt x="7" y="2"/>
                        </a:lnTo>
                        <a:lnTo>
                          <a:pt x="9" y="1"/>
                        </a:lnTo>
                        <a:lnTo>
                          <a:pt x="13"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717" name="Freeform 261"/>
                  <p:cNvSpPr>
                    <a:spLocks/>
                  </p:cNvSpPr>
                  <p:nvPr/>
                </p:nvSpPr>
                <p:spPr bwMode="auto">
                  <a:xfrm>
                    <a:off x="3613" y="3832"/>
                    <a:ext cx="23" cy="37"/>
                  </a:xfrm>
                  <a:custGeom>
                    <a:avLst/>
                    <a:gdLst>
                      <a:gd name="T0" fmla="*/ 18 w 23"/>
                      <a:gd name="T1" fmla="*/ 0 h 37"/>
                      <a:gd name="T2" fmla="*/ 14 w 23"/>
                      <a:gd name="T3" fmla="*/ 1 h 37"/>
                      <a:gd name="T4" fmla="*/ 10 w 23"/>
                      <a:gd name="T5" fmla="*/ 2 h 37"/>
                      <a:gd name="T6" fmla="*/ 6 w 23"/>
                      <a:gd name="T7" fmla="*/ 4 h 37"/>
                      <a:gd name="T8" fmla="*/ 3 w 23"/>
                      <a:gd name="T9" fmla="*/ 6 h 37"/>
                      <a:gd name="T10" fmla="*/ 1 w 23"/>
                      <a:gd name="T11" fmla="*/ 8 h 37"/>
                      <a:gd name="T12" fmla="*/ 0 w 23"/>
                      <a:gd name="T13" fmla="*/ 10 h 37"/>
                      <a:gd name="T14" fmla="*/ 0 w 23"/>
                      <a:gd name="T15" fmla="*/ 16 h 37"/>
                      <a:gd name="T16" fmla="*/ 0 w 23"/>
                      <a:gd name="T17" fmla="*/ 21 h 37"/>
                      <a:gd name="T18" fmla="*/ 0 w 23"/>
                      <a:gd name="T19" fmla="*/ 23 h 37"/>
                      <a:gd name="T20" fmla="*/ 1 w 23"/>
                      <a:gd name="T21" fmla="*/ 25 h 37"/>
                      <a:gd name="T22" fmla="*/ 3 w 23"/>
                      <a:gd name="T23" fmla="*/ 27 h 37"/>
                      <a:gd name="T24" fmla="*/ 6 w 23"/>
                      <a:gd name="T25" fmla="*/ 29 h 37"/>
                      <a:gd name="T26" fmla="*/ 8 w 23"/>
                      <a:gd name="T27" fmla="*/ 31 h 37"/>
                      <a:gd name="T28" fmla="*/ 11 w 23"/>
                      <a:gd name="T29" fmla="*/ 32 h 37"/>
                      <a:gd name="T30" fmla="*/ 15 w 23"/>
                      <a:gd name="T31" fmla="*/ 34 h 37"/>
                      <a:gd name="T32" fmla="*/ 19 w 23"/>
                      <a:gd name="T33" fmla="*/ 36 h 37"/>
                      <a:gd name="T34" fmla="*/ 22 w 23"/>
                      <a:gd name="T35" fmla="*/ 36 h 37"/>
                      <a:gd name="T36" fmla="*/ 22 w 23"/>
                      <a:gd name="T37" fmla="*/ 23 h 37"/>
                      <a:gd name="T38" fmla="*/ 18 w 23"/>
                      <a:gd name="T39" fmla="*/ 22 h 37"/>
                      <a:gd name="T40" fmla="*/ 14 w 23"/>
                      <a:gd name="T41" fmla="*/ 21 h 37"/>
                      <a:gd name="T42" fmla="*/ 12 w 23"/>
                      <a:gd name="T43" fmla="*/ 19 h 37"/>
                      <a:gd name="T44" fmla="*/ 10 w 23"/>
                      <a:gd name="T45" fmla="*/ 18 h 37"/>
                      <a:gd name="T46" fmla="*/ 8 w 23"/>
                      <a:gd name="T47" fmla="*/ 17 h 37"/>
                      <a:gd name="T48" fmla="*/ 6 w 23"/>
                      <a:gd name="T49" fmla="*/ 15 h 37"/>
                      <a:gd name="T50" fmla="*/ 5 w 23"/>
                      <a:gd name="T51" fmla="*/ 13 h 37"/>
                      <a:gd name="T52" fmla="*/ 4 w 23"/>
                      <a:gd name="T53" fmla="*/ 9 h 37"/>
                      <a:gd name="T54" fmla="*/ 4 w 23"/>
                      <a:gd name="T55" fmla="*/ 7 h 37"/>
                      <a:gd name="T56" fmla="*/ 6 w 23"/>
                      <a:gd name="T57" fmla="*/ 5 h 37"/>
                      <a:gd name="T58" fmla="*/ 10 w 23"/>
                      <a:gd name="T59" fmla="*/ 3 h 37"/>
                      <a:gd name="T60" fmla="*/ 14 w 23"/>
                      <a:gd name="T61" fmla="*/ 1 h 37"/>
                      <a:gd name="T62" fmla="*/ 18 w 23"/>
                      <a:gd name="T63" fmla="*/ 0 h 37"/>
                      <a:gd name="T64" fmla="*/ 18 w 23"/>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37">
                        <a:moveTo>
                          <a:pt x="18" y="0"/>
                        </a:moveTo>
                        <a:lnTo>
                          <a:pt x="14" y="1"/>
                        </a:lnTo>
                        <a:lnTo>
                          <a:pt x="10" y="2"/>
                        </a:lnTo>
                        <a:lnTo>
                          <a:pt x="6" y="4"/>
                        </a:lnTo>
                        <a:lnTo>
                          <a:pt x="3" y="6"/>
                        </a:lnTo>
                        <a:lnTo>
                          <a:pt x="1" y="8"/>
                        </a:lnTo>
                        <a:lnTo>
                          <a:pt x="0" y="10"/>
                        </a:lnTo>
                        <a:lnTo>
                          <a:pt x="0" y="16"/>
                        </a:lnTo>
                        <a:lnTo>
                          <a:pt x="0" y="21"/>
                        </a:lnTo>
                        <a:lnTo>
                          <a:pt x="0" y="23"/>
                        </a:lnTo>
                        <a:lnTo>
                          <a:pt x="1" y="25"/>
                        </a:lnTo>
                        <a:lnTo>
                          <a:pt x="3" y="27"/>
                        </a:lnTo>
                        <a:lnTo>
                          <a:pt x="6" y="29"/>
                        </a:lnTo>
                        <a:lnTo>
                          <a:pt x="8" y="31"/>
                        </a:lnTo>
                        <a:lnTo>
                          <a:pt x="11" y="32"/>
                        </a:lnTo>
                        <a:lnTo>
                          <a:pt x="15" y="34"/>
                        </a:lnTo>
                        <a:lnTo>
                          <a:pt x="19" y="36"/>
                        </a:lnTo>
                        <a:lnTo>
                          <a:pt x="22" y="36"/>
                        </a:lnTo>
                        <a:lnTo>
                          <a:pt x="22" y="23"/>
                        </a:lnTo>
                        <a:lnTo>
                          <a:pt x="18" y="22"/>
                        </a:lnTo>
                        <a:lnTo>
                          <a:pt x="14" y="21"/>
                        </a:lnTo>
                        <a:lnTo>
                          <a:pt x="12" y="19"/>
                        </a:lnTo>
                        <a:lnTo>
                          <a:pt x="10" y="18"/>
                        </a:lnTo>
                        <a:lnTo>
                          <a:pt x="8" y="17"/>
                        </a:lnTo>
                        <a:lnTo>
                          <a:pt x="6" y="15"/>
                        </a:lnTo>
                        <a:lnTo>
                          <a:pt x="5" y="13"/>
                        </a:lnTo>
                        <a:lnTo>
                          <a:pt x="4" y="9"/>
                        </a:lnTo>
                        <a:lnTo>
                          <a:pt x="4" y="7"/>
                        </a:lnTo>
                        <a:lnTo>
                          <a:pt x="6" y="5"/>
                        </a:lnTo>
                        <a:lnTo>
                          <a:pt x="10" y="3"/>
                        </a:lnTo>
                        <a:lnTo>
                          <a:pt x="14" y="1"/>
                        </a:lnTo>
                        <a:lnTo>
                          <a:pt x="18" y="0"/>
                        </a:lnTo>
                        <a:lnTo>
                          <a:pt x="18"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nvGrpSpPr>
                <p:cNvPr id="27677" name="Group 262"/>
                <p:cNvGrpSpPr>
                  <a:grpSpLocks/>
                </p:cNvGrpSpPr>
                <p:nvPr/>
              </p:nvGrpSpPr>
              <p:grpSpPr bwMode="auto">
                <a:xfrm>
                  <a:off x="3609" y="3806"/>
                  <a:ext cx="22" cy="37"/>
                  <a:chOff x="3609" y="3806"/>
                  <a:chExt cx="22" cy="37"/>
                </a:xfrm>
              </p:grpSpPr>
              <p:sp>
                <p:nvSpPr>
                  <p:cNvPr id="147719" name="Freeform 263"/>
                  <p:cNvSpPr>
                    <a:spLocks/>
                  </p:cNvSpPr>
                  <p:nvPr/>
                </p:nvSpPr>
                <p:spPr bwMode="auto">
                  <a:xfrm>
                    <a:off x="3612" y="3806"/>
                    <a:ext cx="14" cy="14"/>
                  </a:xfrm>
                  <a:custGeom>
                    <a:avLst/>
                    <a:gdLst>
                      <a:gd name="T0" fmla="*/ 13 w 14"/>
                      <a:gd name="T1" fmla="*/ 0 h 15"/>
                      <a:gd name="T2" fmla="*/ 13 w 14"/>
                      <a:gd name="T3" fmla="*/ 8 h 15"/>
                      <a:gd name="T4" fmla="*/ 10 w 14"/>
                      <a:gd name="T5" fmla="*/ 9 h 15"/>
                      <a:gd name="T6" fmla="*/ 8 w 14"/>
                      <a:gd name="T7" fmla="*/ 10 h 15"/>
                      <a:gd name="T8" fmla="*/ 7 w 14"/>
                      <a:gd name="T9" fmla="*/ 11 h 15"/>
                      <a:gd name="T10" fmla="*/ 5 w 14"/>
                      <a:gd name="T11" fmla="*/ 12 h 15"/>
                      <a:gd name="T12" fmla="*/ 3 w 14"/>
                      <a:gd name="T13" fmla="*/ 14 h 15"/>
                      <a:gd name="T14" fmla="*/ 1 w 14"/>
                      <a:gd name="T15" fmla="*/ 11 h 15"/>
                      <a:gd name="T16" fmla="*/ 1 w 14"/>
                      <a:gd name="T17" fmla="*/ 10 h 15"/>
                      <a:gd name="T18" fmla="*/ 0 w 14"/>
                      <a:gd name="T19" fmla="*/ 9 h 15"/>
                      <a:gd name="T20" fmla="*/ 0 w 14"/>
                      <a:gd name="T21" fmla="*/ 7 h 15"/>
                      <a:gd name="T22" fmla="*/ 2 w 14"/>
                      <a:gd name="T23" fmla="*/ 5 h 15"/>
                      <a:gd name="T24" fmla="*/ 3 w 14"/>
                      <a:gd name="T25" fmla="*/ 4 h 15"/>
                      <a:gd name="T26" fmla="*/ 7 w 14"/>
                      <a:gd name="T27" fmla="*/ 2 h 15"/>
                      <a:gd name="T28" fmla="*/ 9 w 14"/>
                      <a:gd name="T29" fmla="*/ 1 h 15"/>
                      <a:gd name="T30" fmla="*/ 13 w 14"/>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5">
                        <a:moveTo>
                          <a:pt x="13" y="0"/>
                        </a:moveTo>
                        <a:lnTo>
                          <a:pt x="13" y="8"/>
                        </a:lnTo>
                        <a:lnTo>
                          <a:pt x="10" y="9"/>
                        </a:lnTo>
                        <a:lnTo>
                          <a:pt x="8" y="10"/>
                        </a:lnTo>
                        <a:lnTo>
                          <a:pt x="7" y="11"/>
                        </a:lnTo>
                        <a:lnTo>
                          <a:pt x="5" y="12"/>
                        </a:lnTo>
                        <a:lnTo>
                          <a:pt x="3" y="14"/>
                        </a:lnTo>
                        <a:lnTo>
                          <a:pt x="1" y="11"/>
                        </a:lnTo>
                        <a:lnTo>
                          <a:pt x="1" y="10"/>
                        </a:lnTo>
                        <a:lnTo>
                          <a:pt x="0" y="9"/>
                        </a:lnTo>
                        <a:lnTo>
                          <a:pt x="0" y="7"/>
                        </a:lnTo>
                        <a:lnTo>
                          <a:pt x="2" y="5"/>
                        </a:lnTo>
                        <a:lnTo>
                          <a:pt x="3" y="4"/>
                        </a:lnTo>
                        <a:lnTo>
                          <a:pt x="7" y="2"/>
                        </a:lnTo>
                        <a:lnTo>
                          <a:pt x="9" y="1"/>
                        </a:lnTo>
                        <a:lnTo>
                          <a:pt x="13" y="0"/>
                        </a:lnTo>
                      </a:path>
                    </a:pathLst>
                  </a:custGeom>
                  <a:solidFill>
                    <a:srgbClr val="3F3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720" name="Freeform 264"/>
                  <p:cNvSpPr>
                    <a:spLocks/>
                  </p:cNvSpPr>
                  <p:nvPr/>
                </p:nvSpPr>
                <p:spPr bwMode="auto">
                  <a:xfrm>
                    <a:off x="3609" y="3806"/>
                    <a:ext cx="22" cy="37"/>
                  </a:xfrm>
                  <a:custGeom>
                    <a:avLst/>
                    <a:gdLst>
                      <a:gd name="T0" fmla="*/ 17 w 22"/>
                      <a:gd name="T1" fmla="*/ 0 h 37"/>
                      <a:gd name="T2" fmla="*/ 13 w 22"/>
                      <a:gd name="T3" fmla="*/ 1 h 37"/>
                      <a:gd name="T4" fmla="*/ 9 w 22"/>
                      <a:gd name="T5" fmla="*/ 2 h 37"/>
                      <a:gd name="T6" fmla="*/ 5 w 22"/>
                      <a:gd name="T7" fmla="*/ 4 h 37"/>
                      <a:gd name="T8" fmla="*/ 3 w 22"/>
                      <a:gd name="T9" fmla="*/ 5 h 37"/>
                      <a:gd name="T10" fmla="*/ 1 w 22"/>
                      <a:gd name="T11" fmla="*/ 8 h 37"/>
                      <a:gd name="T12" fmla="*/ 0 w 22"/>
                      <a:gd name="T13" fmla="*/ 10 h 37"/>
                      <a:gd name="T14" fmla="*/ 0 w 22"/>
                      <a:gd name="T15" fmla="*/ 15 h 37"/>
                      <a:gd name="T16" fmla="*/ 0 w 22"/>
                      <a:gd name="T17" fmla="*/ 21 h 37"/>
                      <a:gd name="T18" fmla="*/ 0 w 22"/>
                      <a:gd name="T19" fmla="*/ 23 h 37"/>
                      <a:gd name="T20" fmla="*/ 1 w 22"/>
                      <a:gd name="T21" fmla="*/ 25 h 37"/>
                      <a:gd name="T22" fmla="*/ 3 w 22"/>
                      <a:gd name="T23" fmla="*/ 27 h 37"/>
                      <a:gd name="T24" fmla="*/ 5 w 22"/>
                      <a:gd name="T25" fmla="*/ 29 h 37"/>
                      <a:gd name="T26" fmla="*/ 7 w 22"/>
                      <a:gd name="T27" fmla="*/ 31 h 37"/>
                      <a:gd name="T28" fmla="*/ 10 w 22"/>
                      <a:gd name="T29" fmla="*/ 32 h 37"/>
                      <a:gd name="T30" fmla="*/ 14 w 22"/>
                      <a:gd name="T31" fmla="*/ 34 h 37"/>
                      <a:gd name="T32" fmla="*/ 18 w 22"/>
                      <a:gd name="T33" fmla="*/ 36 h 37"/>
                      <a:gd name="T34" fmla="*/ 21 w 22"/>
                      <a:gd name="T35" fmla="*/ 36 h 37"/>
                      <a:gd name="T36" fmla="*/ 21 w 22"/>
                      <a:gd name="T37" fmla="*/ 23 h 37"/>
                      <a:gd name="T38" fmla="*/ 17 w 22"/>
                      <a:gd name="T39" fmla="*/ 22 h 37"/>
                      <a:gd name="T40" fmla="*/ 14 w 22"/>
                      <a:gd name="T41" fmla="*/ 21 h 37"/>
                      <a:gd name="T42" fmla="*/ 11 w 22"/>
                      <a:gd name="T43" fmla="*/ 20 h 37"/>
                      <a:gd name="T44" fmla="*/ 9 w 22"/>
                      <a:gd name="T45" fmla="*/ 18 h 37"/>
                      <a:gd name="T46" fmla="*/ 7 w 22"/>
                      <a:gd name="T47" fmla="*/ 17 h 37"/>
                      <a:gd name="T48" fmla="*/ 5 w 22"/>
                      <a:gd name="T49" fmla="*/ 15 h 37"/>
                      <a:gd name="T50" fmla="*/ 4 w 22"/>
                      <a:gd name="T51" fmla="*/ 12 h 37"/>
                      <a:gd name="T52" fmla="*/ 3 w 22"/>
                      <a:gd name="T53" fmla="*/ 10 h 37"/>
                      <a:gd name="T54" fmla="*/ 4 w 22"/>
                      <a:gd name="T55" fmla="*/ 7 h 37"/>
                      <a:gd name="T56" fmla="*/ 5 w 22"/>
                      <a:gd name="T57" fmla="*/ 5 h 37"/>
                      <a:gd name="T58" fmla="*/ 9 w 22"/>
                      <a:gd name="T59" fmla="*/ 3 h 37"/>
                      <a:gd name="T60" fmla="*/ 14 w 22"/>
                      <a:gd name="T61" fmla="*/ 1 h 37"/>
                      <a:gd name="T62" fmla="*/ 17 w 22"/>
                      <a:gd name="T63" fmla="*/ 0 h 37"/>
                      <a:gd name="T64" fmla="*/ 17 w 22"/>
                      <a:gd name="T6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37">
                        <a:moveTo>
                          <a:pt x="17" y="0"/>
                        </a:moveTo>
                        <a:lnTo>
                          <a:pt x="13" y="1"/>
                        </a:lnTo>
                        <a:lnTo>
                          <a:pt x="9" y="2"/>
                        </a:lnTo>
                        <a:lnTo>
                          <a:pt x="5" y="4"/>
                        </a:lnTo>
                        <a:lnTo>
                          <a:pt x="3" y="5"/>
                        </a:lnTo>
                        <a:lnTo>
                          <a:pt x="1" y="8"/>
                        </a:lnTo>
                        <a:lnTo>
                          <a:pt x="0" y="10"/>
                        </a:lnTo>
                        <a:lnTo>
                          <a:pt x="0" y="15"/>
                        </a:lnTo>
                        <a:lnTo>
                          <a:pt x="0" y="21"/>
                        </a:lnTo>
                        <a:lnTo>
                          <a:pt x="0" y="23"/>
                        </a:lnTo>
                        <a:lnTo>
                          <a:pt x="1" y="25"/>
                        </a:lnTo>
                        <a:lnTo>
                          <a:pt x="3" y="27"/>
                        </a:lnTo>
                        <a:lnTo>
                          <a:pt x="5" y="29"/>
                        </a:lnTo>
                        <a:lnTo>
                          <a:pt x="7" y="31"/>
                        </a:lnTo>
                        <a:lnTo>
                          <a:pt x="10" y="32"/>
                        </a:lnTo>
                        <a:lnTo>
                          <a:pt x="14" y="34"/>
                        </a:lnTo>
                        <a:lnTo>
                          <a:pt x="18" y="36"/>
                        </a:lnTo>
                        <a:lnTo>
                          <a:pt x="21" y="36"/>
                        </a:lnTo>
                        <a:lnTo>
                          <a:pt x="21" y="23"/>
                        </a:lnTo>
                        <a:lnTo>
                          <a:pt x="17" y="22"/>
                        </a:lnTo>
                        <a:lnTo>
                          <a:pt x="14" y="21"/>
                        </a:lnTo>
                        <a:lnTo>
                          <a:pt x="11" y="20"/>
                        </a:lnTo>
                        <a:lnTo>
                          <a:pt x="9" y="18"/>
                        </a:lnTo>
                        <a:lnTo>
                          <a:pt x="7" y="17"/>
                        </a:lnTo>
                        <a:lnTo>
                          <a:pt x="5" y="15"/>
                        </a:lnTo>
                        <a:lnTo>
                          <a:pt x="4" y="12"/>
                        </a:lnTo>
                        <a:lnTo>
                          <a:pt x="3" y="10"/>
                        </a:lnTo>
                        <a:lnTo>
                          <a:pt x="4" y="7"/>
                        </a:lnTo>
                        <a:lnTo>
                          <a:pt x="5" y="5"/>
                        </a:lnTo>
                        <a:lnTo>
                          <a:pt x="9" y="3"/>
                        </a:lnTo>
                        <a:lnTo>
                          <a:pt x="14" y="1"/>
                        </a:lnTo>
                        <a:lnTo>
                          <a:pt x="17" y="0"/>
                        </a:lnTo>
                        <a:lnTo>
                          <a:pt x="17"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grpSp>
        </p:grpSp>
      </p:grpSp>
      <p:sp>
        <p:nvSpPr>
          <p:cNvPr id="147721" name="Rectangle 265"/>
          <p:cNvSpPr>
            <a:spLocks noChangeArrowheads="1"/>
          </p:cNvSpPr>
          <p:nvPr/>
        </p:nvSpPr>
        <p:spPr bwMode="auto">
          <a:xfrm>
            <a:off x="4976813" y="4191000"/>
            <a:ext cx="952500" cy="444500"/>
          </a:xfrm>
          <a:prstGeom prst="rect">
            <a:avLst/>
          </a:prstGeom>
          <a:noFill/>
          <a:ln w="12700">
            <a:solidFill>
              <a:schemeClr val="tx1"/>
            </a:solidFill>
            <a:miter lim="800000"/>
            <a:headEnd/>
            <a:tailEnd/>
          </a:ln>
          <a:effectLst>
            <a:prstShdw prst="shdw17" dist="17961" dir="2700000">
              <a:srgbClr val="000000">
                <a:alpha val="74997"/>
              </a:srgbClr>
            </a:prstShdw>
          </a:effectLst>
          <a:extLst>
            <a:ext uri="{909E8E84-426E-40DD-AFC4-6F175D3DCCD1}">
              <a14:hiddenFill xmlns:a14="http://schemas.microsoft.com/office/drawing/2010/main">
                <a:solidFill>
                  <a:srgbClr val="063DE8"/>
                </a:solidFill>
              </a14:hiddenFill>
            </a:ext>
          </a:extLst>
        </p:spPr>
        <p:txBody>
          <a:bodyPr wrap="none" lIns="47700" tIns="24673" rIns="47700" bIns="24673">
            <a:spAutoFit/>
          </a:bodyPr>
          <a:lstStyle>
            <a:lvl1pPr defTabSz="236538">
              <a:defRPr>
                <a:solidFill>
                  <a:schemeClr val="tx1"/>
                </a:solidFill>
                <a:latin typeface="Arial" charset="0"/>
                <a:ea typeface="Arial" charset="0"/>
                <a:cs typeface="Arial" charset="0"/>
              </a:defRPr>
            </a:lvl1pPr>
            <a:lvl2pPr marL="236538" defTabSz="236538">
              <a:defRPr>
                <a:solidFill>
                  <a:schemeClr val="tx1"/>
                </a:solidFill>
                <a:latin typeface="Arial" charset="0"/>
                <a:ea typeface="Arial" charset="0"/>
                <a:cs typeface="Arial" charset="0"/>
              </a:defRPr>
            </a:lvl2pPr>
            <a:lvl3pPr marL="473075" defTabSz="236538">
              <a:defRPr>
                <a:solidFill>
                  <a:schemeClr val="tx1"/>
                </a:solidFill>
                <a:latin typeface="Arial" charset="0"/>
                <a:ea typeface="Arial" charset="0"/>
                <a:cs typeface="Arial" charset="0"/>
              </a:defRPr>
            </a:lvl3pPr>
            <a:lvl4pPr marL="711200" defTabSz="236538">
              <a:defRPr>
                <a:solidFill>
                  <a:schemeClr val="tx1"/>
                </a:solidFill>
                <a:latin typeface="Arial" charset="0"/>
                <a:ea typeface="Arial" charset="0"/>
                <a:cs typeface="Arial" charset="0"/>
              </a:defRPr>
            </a:lvl4pPr>
            <a:lvl5pPr marL="947738" defTabSz="236538">
              <a:defRPr>
                <a:solidFill>
                  <a:schemeClr val="tx1"/>
                </a:solidFill>
                <a:latin typeface="Arial" charset="0"/>
                <a:ea typeface="Arial" charset="0"/>
                <a:cs typeface="Arial" charset="0"/>
              </a:defRPr>
            </a:lvl5pPr>
            <a:lvl6pPr marL="1404938" defTabSz="236538" fontAlgn="base">
              <a:spcBef>
                <a:spcPct val="0"/>
              </a:spcBef>
              <a:spcAft>
                <a:spcPct val="0"/>
              </a:spcAft>
              <a:defRPr>
                <a:solidFill>
                  <a:schemeClr val="tx1"/>
                </a:solidFill>
                <a:latin typeface="Arial" charset="0"/>
                <a:ea typeface="Arial" charset="0"/>
                <a:cs typeface="Arial" charset="0"/>
              </a:defRPr>
            </a:lvl6pPr>
            <a:lvl7pPr marL="1862138" defTabSz="236538" fontAlgn="base">
              <a:spcBef>
                <a:spcPct val="0"/>
              </a:spcBef>
              <a:spcAft>
                <a:spcPct val="0"/>
              </a:spcAft>
              <a:defRPr>
                <a:solidFill>
                  <a:schemeClr val="tx1"/>
                </a:solidFill>
                <a:latin typeface="Arial" charset="0"/>
                <a:ea typeface="Arial" charset="0"/>
                <a:cs typeface="Arial" charset="0"/>
              </a:defRPr>
            </a:lvl7pPr>
            <a:lvl8pPr marL="2319338" defTabSz="236538" fontAlgn="base">
              <a:spcBef>
                <a:spcPct val="0"/>
              </a:spcBef>
              <a:spcAft>
                <a:spcPct val="0"/>
              </a:spcAft>
              <a:defRPr>
                <a:solidFill>
                  <a:schemeClr val="tx1"/>
                </a:solidFill>
                <a:latin typeface="Arial" charset="0"/>
                <a:ea typeface="Arial" charset="0"/>
                <a:cs typeface="Arial" charset="0"/>
              </a:defRPr>
            </a:lvl8pPr>
            <a:lvl9pPr marL="2776538" defTabSz="236538" fontAlgn="base">
              <a:spcBef>
                <a:spcPct val="0"/>
              </a:spcBef>
              <a:spcAft>
                <a:spcPct val="0"/>
              </a:spcAft>
              <a:defRPr>
                <a:solidFill>
                  <a:schemeClr val="tx1"/>
                </a:solidFill>
                <a:latin typeface="Arial" charset="0"/>
                <a:ea typeface="Arial" charset="0"/>
                <a:cs typeface="Arial" charset="0"/>
              </a:defRPr>
            </a:lvl9pPr>
          </a:lstStyle>
          <a:p>
            <a:pPr rtl="1">
              <a:defRPr/>
            </a:pPr>
            <a:r>
              <a:rPr lang="en-US" altLang="x-none" sz="2500" b="1"/>
              <a:t>AT&amp;T</a:t>
            </a:r>
          </a:p>
        </p:txBody>
      </p:sp>
      <p:sp>
        <p:nvSpPr>
          <p:cNvPr id="147722" name="Rectangle 266"/>
          <p:cNvSpPr>
            <a:spLocks noChangeArrowheads="1"/>
          </p:cNvSpPr>
          <p:nvPr/>
        </p:nvSpPr>
        <p:spPr bwMode="auto">
          <a:xfrm>
            <a:off x="3752850" y="4437063"/>
            <a:ext cx="690563" cy="444500"/>
          </a:xfrm>
          <a:prstGeom prst="rect">
            <a:avLst/>
          </a:prstGeom>
          <a:noFill/>
          <a:ln w="12700">
            <a:solidFill>
              <a:schemeClr val="tx1"/>
            </a:solidFill>
            <a:miter lim="800000"/>
            <a:headEnd/>
            <a:tailEnd/>
          </a:ln>
          <a:effectLst>
            <a:prstShdw prst="shdw17" dist="17961" dir="2700000">
              <a:srgbClr val="000000">
                <a:alpha val="74997"/>
              </a:srgbClr>
            </a:prstShdw>
          </a:effectLst>
          <a:extLst>
            <a:ext uri="{909E8E84-426E-40DD-AFC4-6F175D3DCCD1}">
              <a14:hiddenFill xmlns:a14="http://schemas.microsoft.com/office/drawing/2010/main">
                <a:solidFill>
                  <a:srgbClr val="063DE8"/>
                </a:solidFill>
              </a14:hiddenFill>
            </a:ext>
          </a:extLst>
        </p:spPr>
        <p:txBody>
          <a:bodyPr wrap="none" lIns="47700" tIns="24673" rIns="47700" bIns="24673">
            <a:spAutoFit/>
          </a:bodyPr>
          <a:lstStyle>
            <a:lvl1pPr defTabSz="236538">
              <a:defRPr>
                <a:solidFill>
                  <a:schemeClr val="tx1"/>
                </a:solidFill>
                <a:latin typeface="Arial" charset="0"/>
                <a:ea typeface="Arial" charset="0"/>
                <a:cs typeface="Arial" charset="0"/>
              </a:defRPr>
            </a:lvl1pPr>
            <a:lvl2pPr marL="236538" defTabSz="236538">
              <a:defRPr>
                <a:solidFill>
                  <a:schemeClr val="tx1"/>
                </a:solidFill>
                <a:latin typeface="Arial" charset="0"/>
                <a:ea typeface="Arial" charset="0"/>
                <a:cs typeface="Arial" charset="0"/>
              </a:defRPr>
            </a:lvl2pPr>
            <a:lvl3pPr marL="473075" defTabSz="236538">
              <a:defRPr>
                <a:solidFill>
                  <a:schemeClr val="tx1"/>
                </a:solidFill>
                <a:latin typeface="Arial" charset="0"/>
                <a:ea typeface="Arial" charset="0"/>
                <a:cs typeface="Arial" charset="0"/>
              </a:defRPr>
            </a:lvl3pPr>
            <a:lvl4pPr marL="711200" defTabSz="236538">
              <a:defRPr>
                <a:solidFill>
                  <a:schemeClr val="tx1"/>
                </a:solidFill>
                <a:latin typeface="Arial" charset="0"/>
                <a:ea typeface="Arial" charset="0"/>
                <a:cs typeface="Arial" charset="0"/>
              </a:defRPr>
            </a:lvl4pPr>
            <a:lvl5pPr marL="947738" defTabSz="236538">
              <a:defRPr>
                <a:solidFill>
                  <a:schemeClr val="tx1"/>
                </a:solidFill>
                <a:latin typeface="Arial" charset="0"/>
                <a:ea typeface="Arial" charset="0"/>
                <a:cs typeface="Arial" charset="0"/>
              </a:defRPr>
            </a:lvl5pPr>
            <a:lvl6pPr marL="1404938" defTabSz="236538" fontAlgn="base">
              <a:spcBef>
                <a:spcPct val="0"/>
              </a:spcBef>
              <a:spcAft>
                <a:spcPct val="0"/>
              </a:spcAft>
              <a:defRPr>
                <a:solidFill>
                  <a:schemeClr val="tx1"/>
                </a:solidFill>
                <a:latin typeface="Arial" charset="0"/>
                <a:ea typeface="Arial" charset="0"/>
                <a:cs typeface="Arial" charset="0"/>
              </a:defRPr>
            </a:lvl6pPr>
            <a:lvl7pPr marL="1862138" defTabSz="236538" fontAlgn="base">
              <a:spcBef>
                <a:spcPct val="0"/>
              </a:spcBef>
              <a:spcAft>
                <a:spcPct val="0"/>
              </a:spcAft>
              <a:defRPr>
                <a:solidFill>
                  <a:schemeClr val="tx1"/>
                </a:solidFill>
                <a:latin typeface="Arial" charset="0"/>
                <a:ea typeface="Arial" charset="0"/>
                <a:cs typeface="Arial" charset="0"/>
              </a:defRPr>
            </a:lvl7pPr>
            <a:lvl8pPr marL="2319338" defTabSz="236538" fontAlgn="base">
              <a:spcBef>
                <a:spcPct val="0"/>
              </a:spcBef>
              <a:spcAft>
                <a:spcPct val="0"/>
              </a:spcAft>
              <a:defRPr>
                <a:solidFill>
                  <a:schemeClr val="tx1"/>
                </a:solidFill>
                <a:latin typeface="Arial" charset="0"/>
                <a:ea typeface="Arial" charset="0"/>
                <a:cs typeface="Arial" charset="0"/>
              </a:defRPr>
            </a:lvl8pPr>
            <a:lvl9pPr marL="2776538" defTabSz="236538" fontAlgn="base">
              <a:spcBef>
                <a:spcPct val="0"/>
              </a:spcBef>
              <a:spcAft>
                <a:spcPct val="0"/>
              </a:spcAft>
              <a:defRPr>
                <a:solidFill>
                  <a:schemeClr val="tx1"/>
                </a:solidFill>
                <a:latin typeface="Arial" charset="0"/>
                <a:ea typeface="Arial" charset="0"/>
                <a:cs typeface="Arial" charset="0"/>
              </a:defRPr>
            </a:lvl9pPr>
          </a:lstStyle>
          <a:p>
            <a:pPr rtl="1">
              <a:defRPr/>
            </a:pPr>
            <a:r>
              <a:rPr lang="en-US" altLang="x-none" sz="2500" b="1"/>
              <a:t>MCI</a:t>
            </a:r>
          </a:p>
        </p:txBody>
      </p:sp>
      <p:sp>
        <p:nvSpPr>
          <p:cNvPr id="147723" name="Rectangle 267"/>
          <p:cNvSpPr>
            <a:spLocks noChangeArrowheads="1"/>
          </p:cNvSpPr>
          <p:nvPr/>
        </p:nvSpPr>
        <p:spPr bwMode="auto">
          <a:xfrm>
            <a:off x="6437313" y="4437063"/>
            <a:ext cx="1025525" cy="444500"/>
          </a:xfrm>
          <a:prstGeom prst="rect">
            <a:avLst/>
          </a:prstGeom>
          <a:noFill/>
          <a:ln w="12700">
            <a:solidFill>
              <a:schemeClr val="tx1"/>
            </a:solidFill>
            <a:miter lim="800000"/>
            <a:headEnd/>
            <a:tailEnd/>
          </a:ln>
          <a:effectLst>
            <a:prstShdw prst="shdw17" dist="17961" dir="2700000">
              <a:srgbClr val="000000">
                <a:alpha val="74997"/>
              </a:srgbClr>
            </a:prstShdw>
          </a:effectLst>
          <a:extLst>
            <a:ext uri="{909E8E84-426E-40DD-AFC4-6F175D3DCCD1}">
              <a14:hiddenFill xmlns:a14="http://schemas.microsoft.com/office/drawing/2010/main">
                <a:solidFill>
                  <a:srgbClr val="063DE8"/>
                </a:solidFill>
              </a14:hiddenFill>
            </a:ext>
          </a:extLst>
        </p:spPr>
        <p:txBody>
          <a:bodyPr wrap="none" lIns="47700" tIns="24673" rIns="47700" bIns="24673">
            <a:spAutoFit/>
          </a:bodyPr>
          <a:lstStyle>
            <a:lvl1pPr defTabSz="236538">
              <a:defRPr>
                <a:solidFill>
                  <a:schemeClr val="tx1"/>
                </a:solidFill>
                <a:latin typeface="Arial" charset="0"/>
                <a:ea typeface="Arial" charset="0"/>
                <a:cs typeface="Arial" charset="0"/>
              </a:defRPr>
            </a:lvl1pPr>
            <a:lvl2pPr marL="236538" defTabSz="236538">
              <a:defRPr>
                <a:solidFill>
                  <a:schemeClr val="tx1"/>
                </a:solidFill>
                <a:latin typeface="Arial" charset="0"/>
                <a:ea typeface="Arial" charset="0"/>
                <a:cs typeface="Arial" charset="0"/>
              </a:defRPr>
            </a:lvl2pPr>
            <a:lvl3pPr marL="473075" defTabSz="236538">
              <a:defRPr>
                <a:solidFill>
                  <a:schemeClr val="tx1"/>
                </a:solidFill>
                <a:latin typeface="Arial" charset="0"/>
                <a:ea typeface="Arial" charset="0"/>
                <a:cs typeface="Arial" charset="0"/>
              </a:defRPr>
            </a:lvl3pPr>
            <a:lvl4pPr marL="711200" defTabSz="236538">
              <a:defRPr>
                <a:solidFill>
                  <a:schemeClr val="tx1"/>
                </a:solidFill>
                <a:latin typeface="Arial" charset="0"/>
                <a:ea typeface="Arial" charset="0"/>
                <a:cs typeface="Arial" charset="0"/>
              </a:defRPr>
            </a:lvl4pPr>
            <a:lvl5pPr marL="947738" defTabSz="236538">
              <a:defRPr>
                <a:solidFill>
                  <a:schemeClr val="tx1"/>
                </a:solidFill>
                <a:latin typeface="Arial" charset="0"/>
                <a:ea typeface="Arial" charset="0"/>
                <a:cs typeface="Arial" charset="0"/>
              </a:defRPr>
            </a:lvl5pPr>
            <a:lvl6pPr marL="1404938" defTabSz="236538" fontAlgn="base">
              <a:spcBef>
                <a:spcPct val="0"/>
              </a:spcBef>
              <a:spcAft>
                <a:spcPct val="0"/>
              </a:spcAft>
              <a:defRPr>
                <a:solidFill>
                  <a:schemeClr val="tx1"/>
                </a:solidFill>
                <a:latin typeface="Arial" charset="0"/>
                <a:ea typeface="Arial" charset="0"/>
                <a:cs typeface="Arial" charset="0"/>
              </a:defRPr>
            </a:lvl6pPr>
            <a:lvl7pPr marL="1862138" defTabSz="236538" fontAlgn="base">
              <a:spcBef>
                <a:spcPct val="0"/>
              </a:spcBef>
              <a:spcAft>
                <a:spcPct val="0"/>
              </a:spcAft>
              <a:defRPr>
                <a:solidFill>
                  <a:schemeClr val="tx1"/>
                </a:solidFill>
                <a:latin typeface="Arial" charset="0"/>
                <a:ea typeface="Arial" charset="0"/>
                <a:cs typeface="Arial" charset="0"/>
              </a:defRPr>
            </a:lvl7pPr>
            <a:lvl8pPr marL="2319338" defTabSz="236538" fontAlgn="base">
              <a:spcBef>
                <a:spcPct val="0"/>
              </a:spcBef>
              <a:spcAft>
                <a:spcPct val="0"/>
              </a:spcAft>
              <a:defRPr>
                <a:solidFill>
                  <a:schemeClr val="tx1"/>
                </a:solidFill>
                <a:latin typeface="Arial" charset="0"/>
                <a:ea typeface="Arial" charset="0"/>
                <a:cs typeface="Arial" charset="0"/>
              </a:defRPr>
            </a:lvl8pPr>
            <a:lvl9pPr marL="2776538" defTabSz="236538" fontAlgn="base">
              <a:spcBef>
                <a:spcPct val="0"/>
              </a:spcBef>
              <a:spcAft>
                <a:spcPct val="0"/>
              </a:spcAft>
              <a:defRPr>
                <a:solidFill>
                  <a:schemeClr val="tx1"/>
                </a:solidFill>
                <a:latin typeface="Arial" charset="0"/>
                <a:ea typeface="Arial" charset="0"/>
                <a:cs typeface="Arial" charset="0"/>
              </a:defRPr>
            </a:lvl9pPr>
          </a:lstStyle>
          <a:p>
            <a:pPr rtl="1">
              <a:defRPr/>
            </a:pPr>
            <a:r>
              <a:rPr lang="en-US" altLang="x-none" sz="2500" b="1"/>
              <a:t>Sprint</a:t>
            </a:r>
          </a:p>
        </p:txBody>
      </p:sp>
      <p:sp>
        <p:nvSpPr>
          <p:cNvPr id="147724" name="Line 268"/>
          <p:cNvSpPr>
            <a:spLocks noChangeShapeType="1"/>
          </p:cNvSpPr>
          <p:nvPr/>
        </p:nvSpPr>
        <p:spPr bwMode="auto">
          <a:xfrm>
            <a:off x="4143375" y="4979988"/>
            <a:ext cx="541338" cy="207962"/>
          </a:xfrm>
          <a:prstGeom prst="line">
            <a:avLst/>
          </a:prstGeom>
          <a:noFill/>
          <a:ln w="38100" cmpd="dbl">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725" name="Line 269"/>
          <p:cNvSpPr>
            <a:spLocks noChangeShapeType="1"/>
          </p:cNvSpPr>
          <p:nvPr/>
        </p:nvSpPr>
        <p:spPr bwMode="auto">
          <a:xfrm>
            <a:off x="5346700" y="4743450"/>
            <a:ext cx="0" cy="395288"/>
          </a:xfrm>
          <a:prstGeom prst="line">
            <a:avLst/>
          </a:prstGeom>
          <a:noFill/>
          <a:ln w="38100" cmpd="dbl">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726" name="Line 270"/>
          <p:cNvSpPr>
            <a:spLocks noChangeShapeType="1"/>
          </p:cNvSpPr>
          <p:nvPr/>
        </p:nvSpPr>
        <p:spPr bwMode="auto">
          <a:xfrm flipH="1">
            <a:off x="5899150" y="4940300"/>
            <a:ext cx="898525" cy="227013"/>
          </a:xfrm>
          <a:prstGeom prst="line">
            <a:avLst/>
          </a:prstGeom>
          <a:noFill/>
          <a:ln w="38100" cmpd="dbl">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sp>
        <p:nvSpPr>
          <p:cNvPr id="147727" name="Rectangle 271"/>
          <p:cNvSpPr>
            <a:spLocks noChangeArrowheads="1"/>
          </p:cNvSpPr>
          <p:nvPr/>
        </p:nvSpPr>
        <p:spPr bwMode="auto">
          <a:xfrm>
            <a:off x="5416550" y="4649788"/>
            <a:ext cx="6953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7700" tIns="24673" rIns="47700" bIns="24673">
            <a:spAutoFit/>
          </a:bodyPr>
          <a:lstStyle>
            <a:lvl1pPr defTabSz="236538">
              <a:defRPr>
                <a:solidFill>
                  <a:schemeClr val="tx1"/>
                </a:solidFill>
                <a:latin typeface="Arial" charset="0"/>
                <a:ea typeface="Arial" charset="0"/>
                <a:cs typeface="Arial" charset="0"/>
              </a:defRPr>
            </a:lvl1pPr>
            <a:lvl2pPr marL="742950" indent="-285750" defTabSz="236538">
              <a:defRPr>
                <a:solidFill>
                  <a:schemeClr val="tx1"/>
                </a:solidFill>
                <a:latin typeface="Arial" charset="0"/>
                <a:ea typeface="Arial" charset="0"/>
                <a:cs typeface="Arial" charset="0"/>
              </a:defRPr>
            </a:lvl2pPr>
            <a:lvl3pPr marL="1143000" indent="-228600" defTabSz="236538">
              <a:defRPr>
                <a:solidFill>
                  <a:schemeClr val="tx1"/>
                </a:solidFill>
                <a:latin typeface="Arial" charset="0"/>
                <a:ea typeface="Arial" charset="0"/>
                <a:cs typeface="Arial" charset="0"/>
              </a:defRPr>
            </a:lvl3pPr>
            <a:lvl4pPr marL="1600200" indent="-228600" defTabSz="236538">
              <a:defRPr>
                <a:solidFill>
                  <a:schemeClr val="tx1"/>
                </a:solidFill>
                <a:latin typeface="Arial" charset="0"/>
                <a:ea typeface="Arial" charset="0"/>
                <a:cs typeface="Arial" charset="0"/>
              </a:defRPr>
            </a:lvl4pPr>
            <a:lvl5pPr marL="2057400" indent="-228600" defTabSz="236538">
              <a:defRPr>
                <a:solidFill>
                  <a:schemeClr val="tx1"/>
                </a:solidFill>
                <a:latin typeface="Arial" charset="0"/>
                <a:ea typeface="Arial" charset="0"/>
                <a:cs typeface="Arial" charset="0"/>
              </a:defRPr>
            </a:lvl5pPr>
            <a:lvl6pPr marL="2514600" indent="-228600" defTabSz="2365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2365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2365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236538" eaLnBrk="0" fontAlgn="base" hangingPunct="0">
              <a:spcBef>
                <a:spcPct val="0"/>
              </a:spcBef>
              <a:spcAft>
                <a:spcPct val="0"/>
              </a:spcAft>
              <a:defRPr>
                <a:solidFill>
                  <a:schemeClr val="tx1"/>
                </a:solidFill>
                <a:latin typeface="Arial" charset="0"/>
                <a:ea typeface="Arial" charset="0"/>
                <a:cs typeface="Arial" charset="0"/>
              </a:defRPr>
            </a:lvl9pPr>
          </a:lstStyle>
          <a:p>
            <a:pPr rtl="1"/>
            <a:r>
              <a:rPr lang="en-US" altLang="x-none" sz="2100" b="1">
                <a:effectLst>
                  <a:outerShdw blurRad="38100" dist="38100" dir="2700000" algn="tl">
                    <a:srgbClr val="C0C0C0"/>
                  </a:outerShdw>
                </a:effectLst>
                <a:latin typeface="Times New Roman" charset="0"/>
              </a:rPr>
              <a:t>$0.20</a:t>
            </a:r>
            <a:endParaRPr lang="he-IL" altLang="x-none" sz="2100" b="1">
              <a:effectLst>
                <a:outerShdw blurRad="38100" dist="38100" dir="2700000" algn="tl">
                  <a:srgbClr val="C0C0C0"/>
                </a:outerShdw>
              </a:effectLst>
              <a:latin typeface="Times New Roman" charset="0"/>
            </a:endParaRPr>
          </a:p>
        </p:txBody>
      </p:sp>
      <p:sp>
        <p:nvSpPr>
          <p:cNvPr id="147728" name="Rectangle 272"/>
          <p:cNvSpPr>
            <a:spLocks noChangeArrowheads="1"/>
          </p:cNvSpPr>
          <p:nvPr/>
        </p:nvSpPr>
        <p:spPr bwMode="auto">
          <a:xfrm>
            <a:off x="3946525" y="5129213"/>
            <a:ext cx="6953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7700" tIns="24673" rIns="47700" bIns="24673">
            <a:spAutoFit/>
          </a:bodyPr>
          <a:lstStyle>
            <a:lvl1pPr defTabSz="236538">
              <a:defRPr>
                <a:solidFill>
                  <a:schemeClr val="tx1"/>
                </a:solidFill>
                <a:latin typeface="Arial" charset="0"/>
                <a:ea typeface="Arial" charset="0"/>
                <a:cs typeface="Arial" charset="0"/>
              </a:defRPr>
            </a:lvl1pPr>
            <a:lvl2pPr marL="742950" indent="-285750" defTabSz="236538">
              <a:defRPr>
                <a:solidFill>
                  <a:schemeClr val="tx1"/>
                </a:solidFill>
                <a:latin typeface="Arial" charset="0"/>
                <a:ea typeface="Arial" charset="0"/>
                <a:cs typeface="Arial" charset="0"/>
              </a:defRPr>
            </a:lvl2pPr>
            <a:lvl3pPr marL="1143000" indent="-228600" defTabSz="236538">
              <a:defRPr>
                <a:solidFill>
                  <a:schemeClr val="tx1"/>
                </a:solidFill>
                <a:latin typeface="Arial" charset="0"/>
                <a:ea typeface="Arial" charset="0"/>
                <a:cs typeface="Arial" charset="0"/>
              </a:defRPr>
            </a:lvl3pPr>
            <a:lvl4pPr marL="1600200" indent="-228600" defTabSz="236538">
              <a:defRPr>
                <a:solidFill>
                  <a:schemeClr val="tx1"/>
                </a:solidFill>
                <a:latin typeface="Arial" charset="0"/>
                <a:ea typeface="Arial" charset="0"/>
                <a:cs typeface="Arial" charset="0"/>
              </a:defRPr>
            </a:lvl4pPr>
            <a:lvl5pPr marL="2057400" indent="-228600" defTabSz="236538">
              <a:defRPr>
                <a:solidFill>
                  <a:schemeClr val="tx1"/>
                </a:solidFill>
                <a:latin typeface="Arial" charset="0"/>
                <a:ea typeface="Arial" charset="0"/>
                <a:cs typeface="Arial" charset="0"/>
              </a:defRPr>
            </a:lvl5pPr>
            <a:lvl6pPr marL="2514600" indent="-228600" defTabSz="2365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2365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2365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236538" eaLnBrk="0" fontAlgn="base" hangingPunct="0">
              <a:spcBef>
                <a:spcPct val="0"/>
              </a:spcBef>
              <a:spcAft>
                <a:spcPct val="0"/>
              </a:spcAft>
              <a:defRPr>
                <a:solidFill>
                  <a:schemeClr val="tx1"/>
                </a:solidFill>
                <a:latin typeface="Arial" charset="0"/>
                <a:ea typeface="Arial" charset="0"/>
                <a:cs typeface="Arial" charset="0"/>
              </a:defRPr>
            </a:lvl9pPr>
          </a:lstStyle>
          <a:p>
            <a:pPr rtl="1"/>
            <a:r>
              <a:rPr lang="en-US" altLang="x-none" sz="2100" b="1">
                <a:effectLst>
                  <a:outerShdw blurRad="38100" dist="38100" dir="2700000" algn="tl">
                    <a:srgbClr val="C0C0C0"/>
                  </a:outerShdw>
                </a:effectLst>
                <a:latin typeface="Times New Roman" charset="0"/>
              </a:rPr>
              <a:t>$0.18</a:t>
            </a:r>
            <a:endParaRPr lang="he-IL" altLang="x-none" sz="2100" b="1">
              <a:effectLst>
                <a:outerShdw blurRad="38100" dist="38100" dir="2700000" algn="tl">
                  <a:srgbClr val="C0C0C0"/>
                </a:outerShdw>
              </a:effectLst>
              <a:latin typeface="Times New Roman" charset="0"/>
            </a:endParaRPr>
          </a:p>
        </p:txBody>
      </p:sp>
      <p:sp>
        <p:nvSpPr>
          <p:cNvPr id="147729" name="Rectangle 273"/>
          <p:cNvSpPr>
            <a:spLocks noChangeArrowheads="1"/>
          </p:cNvSpPr>
          <p:nvPr/>
        </p:nvSpPr>
        <p:spPr bwMode="auto">
          <a:xfrm>
            <a:off x="6618288" y="5073650"/>
            <a:ext cx="695325" cy="371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7700" tIns="24673" rIns="47700" bIns="24673">
            <a:spAutoFit/>
          </a:bodyPr>
          <a:lstStyle>
            <a:lvl1pPr defTabSz="236538">
              <a:defRPr>
                <a:solidFill>
                  <a:schemeClr val="tx1"/>
                </a:solidFill>
                <a:latin typeface="Arial" charset="0"/>
                <a:ea typeface="Arial" charset="0"/>
                <a:cs typeface="Arial" charset="0"/>
              </a:defRPr>
            </a:lvl1pPr>
            <a:lvl2pPr marL="742950" indent="-285750" defTabSz="236538">
              <a:defRPr>
                <a:solidFill>
                  <a:schemeClr val="tx1"/>
                </a:solidFill>
                <a:latin typeface="Arial" charset="0"/>
                <a:ea typeface="Arial" charset="0"/>
                <a:cs typeface="Arial" charset="0"/>
              </a:defRPr>
            </a:lvl2pPr>
            <a:lvl3pPr marL="1143000" indent="-228600" defTabSz="236538">
              <a:defRPr>
                <a:solidFill>
                  <a:schemeClr val="tx1"/>
                </a:solidFill>
                <a:latin typeface="Arial" charset="0"/>
                <a:ea typeface="Arial" charset="0"/>
                <a:cs typeface="Arial" charset="0"/>
              </a:defRPr>
            </a:lvl3pPr>
            <a:lvl4pPr marL="1600200" indent="-228600" defTabSz="236538">
              <a:defRPr>
                <a:solidFill>
                  <a:schemeClr val="tx1"/>
                </a:solidFill>
                <a:latin typeface="Arial" charset="0"/>
                <a:ea typeface="Arial" charset="0"/>
                <a:cs typeface="Arial" charset="0"/>
              </a:defRPr>
            </a:lvl4pPr>
            <a:lvl5pPr marL="2057400" indent="-228600" defTabSz="236538">
              <a:defRPr>
                <a:solidFill>
                  <a:schemeClr val="tx1"/>
                </a:solidFill>
                <a:latin typeface="Arial" charset="0"/>
                <a:ea typeface="Arial" charset="0"/>
                <a:cs typeface="Arial" charset="0"/>
              </a:defRPr>
            </a:lvl5pPr>
            <a:lvl6pPr marL="2514600" indent="-228600" defTabSz="2365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2365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2365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236538" eaLnBrk="0" fontAlgn="base" hangingPunct="0">
              <a:spcBef>
                <a:spcPct val="0"/>
              </a:spcBef>
              <a:spcAft>
                <a:spcPct val="0"/>
              </a:spcAft>
              <a:defRPr>
                <a:solidFill>
                  <a:schemeClr val="tx1"/>
                </a:solidFill>
                <a:latin typeface="Arial" charset="0"/>
                <a:ea typeface="Arial" charset="0"/>
                <a:cs typeface="Arial" charset="0"/>
              </a:defRPr>
            </a:lvl9pPr>
          </a:lstStyle>
          <a:p>
            <a:pPr rtl="1"/>
            <a:r>
              <a:rPr lang="en-US" altLang="x-none" sz="2100" b="1">
                <a:effectLst>
                  <a:outerShdw blurRad="38100" dist="38100" dir="2700000" algn="tl">
                    <a:srgbClr val="C0C0C0"/>
                  </a:outerShdw>
                </a:effectLst>
                <a:latin typeface="Times New Roman" charset="0"/>
              </a:rPr>
              <a:t>$0.23</a:t>
            </a:r>
            <a:endParaRPr lang="he-IL" altLang="x-none" sz="2100" b="1">
              <a:effectLst>
                <a:outerShdw blurRad="38100" dist="38100" dir="2700000" algn="tl">
                  <a:srgbClr val="C0C0C0"/>
                </a:outerShdw>
              </a:effectLst>
              <a:latin typeface="Times New Roman" charset="0"/>
            </a:endParaRPr>
          </a:p>
        </p:txBody>
      </p:sp>
      <p:sp>
        <p:nvSpPr>
          <p:cNvPr id="147730" name="Rectangle 274"/>
          <p:cNvSpPr>
            <a:spLocks noChangeArrowheads="1"/>
          </p:cNvSpPr>
          <p:nvPr/>
        </p:nvSpPr>
        <p:spPr bwMode="auto">
          <a:xfrm>
            <a:off x="5334000" y="1447800"/>
            <a:ext cx="3230563" cy="2259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240" tIns="41121" rIns="82240" bIns="41121"/>
          <a:lstStyle>
            <a:lvl1pPr marL="355600" indent="-355600" defTabSz="814388">
              <a:defRPr>
                <a:solidFill>
                  <a:schemeClr val="tx1"/>
                </a:solidFill>
                <a:latin typeface="Arial" charset="0"/>
                <a:ea typeface="Arial" charset="0"/>
                <a:cs typeface="Arial" charset="0"/>
              </a:defRPr>
            </a:lvl1pPr>
            <a:lvl2pPr marL="677863" indent="-204788" defTabSz="814388">
              <a:defRPr>
                <a:solidFill>
                  <a:schemeClr val="tx1"/>
                </a:solidFill>
                <a:latin typeface="Arial" charset="0"/>
                <a:ea typeface="Arial" charset="0"/>
                <a:cs typeface="Arial" charset="0"/>
              </a:defRPr>
            </a:lvl2pPr>
            <a:lvl3pPr marL="1017588" indent="-203200" defTabSz="814388">
              <a:defRPr>
                <a:solidFill>
                  <a:schemeClr val="tx1"/>
                </a:solidFill>
                <a:latin typeface="Arial" charset="0"/>
                <a:ea typeface="Arial" charset="0"/>
                <a:cs typeface="Arial" charset="0"/>
              </a:defRPr>
            </a:lvl3pPr>
            <a:lvl4pPr marL="1374775" indent="-152400" defTabSz="814388">
              <a:defRPr>
                <a:solidFill>
                  <a:schemeClr val="tx1"/>
                </a:solidFill>
                <a:latin typeface="Arial" charset="0"/>
                <a:ea typeface="Arial" charset="0"/>
                <a:cs typeface="Arial" charset="0"/>
              </a:defRPr>
            </a:lvl4pPr>
            <a:lvl5pPr marL="1782763" indent="-152400" defTabSz="814388">
              <a:defRPr>
                <a:solidFill>
                  <a:schemeClr val="tx1"/>
                </a:solidFill>
                <a:latin typeface="Arial" charset="0"/>
                <a:ea typeface="Arial" charset="0"/>
                <a:cs typeface="Arial" charset="0"/>
              </a:defRPr>
            </a:lvl5pPr>
            <a:lvl6pPr marL="2239963" indent="-152400" defTabSz="814388" fontAlgn="base">
              <a:spcBef>
                <a:spcPct val="0"/>
              </a:spcBef>
              <a:spcAft>
                <a:spcPct val="0"/>
              </a:spcAft>
              <a:defRPr>
                <a:solidFill>
                  <a:schemeClr val="tx1"/>
                </a:solidFill>
                <a:latin typeface="Arial" charset="0"/>
                <a:ea typeface="Arial" charset="0"/>
                <a:cs typeface="Arial" charset="0"/>
              </a:defRPr>
            </a:lvl6pPr>
            <a:lvl7pPr marL="2697163" indent="-152400" defTabSz="814388" fontAlgn="base">
              <a:spcBef>
                <a:spcPct val="0"/>
              </a:spcBef>
              <a:spcAft>
                <a:spcPct val="0"/>
              </a:spcAft>
              <a:defRPr>
                <a:solidFill>
                  <a:schemeClr val="tx1"/>
                </a:solidFill>
                <a:latin typeface="Arial" charset="0"/>
                <a:ea typeface="Arial" charset="0"/>
                <a:cs typeface="Arial" charset="0"/>
              </a:defRPr>
            </a:lvl7pPr>
            <a:lvl8pPr marL="3154363" indent="-152400" defTabSz="814388" fontAlgn="base">
              <a:spcBef>
                <a:spcPct val="0"/>
              </a:spcBef>
              <a:spcAft>
                <a:spcPct val="0"/>
              </a:spcAft>
              <a:defRPr>
                <a:solidFill>
                  <a:schemeClr val="tx1"/>
                </a:solidFill>
                <a:latin typeface="Arial" charset="0"/>
                <a:ea typeface="Arial" charset="0"/>
                <a:cs typeface="Arial" charset="0"/>
              </a:defRPr>
            </a:lvl8pPr>
            <a:lvl9pPr marL="3611563" indent="-152400" defTabSz="814388" fontAlgn="base">
              <a:spcBef>
                <a:spcPct val="0"/>
              </a:spcBef>
              <a:spcAft>
                <a:spcPct val="0"/>
              </a:spcAft>
              <a:defRPr>
                <a:solidFill>
                  <a:schemeClr val="tx1"/>
                </a:solidFill>
                <a:latin typeface="Arial" charset="0"/>
                <a:ea typeface="Arial" charset="0"/>
                <a:cs typeface="Arial" charset="0"/>
              </a:defRPr>
            </a:lvl9pPr>
          </a:lstStyle>
          <a:p>
            <a:pPr>
              <a:lnSpc>
                <a:spcPct val="90000"/>
              </a:lnSpc>
              <a:spcBef>
                <a:spcPct val="30000"/>
              </a:spcBef>
              <a:defRPr/>
            </a:pPr>
            <a:r>
              <a:rPr lang="en-US" altLang="x-none" sz="2900" b="1"/>
              <a:t>Carriers have </a:t>
            </a:r>
            <a:r>
              <a:rPr lang="en-US" altLang="x-none" sz="2900" b="1" i="1"/>
              <a:t>no</a:t>
            </a:r>
            <a:r>
              <a:rPr lang="en-US" altLang="x-none" sz="2900" b="1"/>
              <a:t> incentive to invest effort in strategic behavior</a:t>
            </a:r>
          </a:p>
        </p:txBody>
      </p:sp>
      <p:grpSp>
        <p:nvGrpSpPr>
          <p:cNvPr id="27663" name="Group 275"/>
          <p:cNvGrpSpPr>
            <a:grpSpLocks/>
          </p:cNvGrpSpPr>
          <p:nvPr/>
        </p:nvGrpSpPr>
        <p:grpSpPr bwMode="auto">
          <a:xfrm>
            <a:off x="1270000" y="4437063"/>
            <a:ext cx="2330450" cy="1658937"/>
            <a:chOff x="772" y="2991"/>
            <a:chExt cx="1417" cy="1008"/>
          </a:xfrm>
        </p:grpSpPr>
        <p:sp>
          <p:nvSpPr>
            <p:cNvPr id="147732" name="Freeform 276"/>
            <p:cNvSpPr>
              <a:spLocks/>
            </p:cNvSpPr>
            <p:nvPr/>
          </p:nvSpPr>
          <p:spPr bwMode="auto">
            <a:xfrm>
              <a:off x="772" y="3115"/>
              <a:ext cx="1204" cy="884"/>
            </a:xfrm>
            <a:custGeom>
              <a:avLst/>
              <a:gdLst>
                <a:gd name="T0" fmla="*/ 1002 w 1204"/>
                <a:gd name="T1" fmla="*/ 698 h 884"/>
                <a:gd name="T2" fmla="*/ 963 w 1204"/>
                <a:gd name="T3" fmla="*/ 743 h 884"/>
                <a:gd name="T4" fmla="*/ 908 w 1204"/>
                <a:gd name="T5" fmla="*/ 768 h 884"/>
                <a:gd name="T6" fmla="*/ 831 w 1204"/>
                <a:gd name="T7" fmla="*/ 781 h 884"/>
                <a:gd name="T8" fmla="*/ 744 w 1204"/>
                <a:gd name="T9" fmla="*/ 767 h 884"/>
                <a:gd name="T10" fmla="*/ 695 w 1204"/>
                <a:gd name="T11" fmla="*/ 795 h 884"/>
                <a:gd name="T12" fmla="*/ 640 w 1204"/>
                <a:gd name="T13" fmla="*/ 851 h 884"/>
                <a:gd name="T14" fmla="*/ 547 w 1204"/>
                <a:gd name="T15" fmla="*/ 882 h 884"/>
                <a:gd name="T16" fmla="*/ 452 w 1204"/>
                <a:gd name="T17" fmla="*/ 876 h 884"/>
                <a:gd name="T18" fmla="*/ 363 w 1204"/>
                <a:gd name="T19" fmla="*/ 833 h 884"/>
                <a:gd name="T20" fmla="*/ 317 w 1204"/>
                <a:gd name="T21" fmla="*/ 780 h 884"/>
                <a:gd name="T22" fmla="*/ 278 w 1204"/>
                <a:gd name="T23" fmla="*/ 757 h 884"/>
                <a:gd name="T24" fmla="*/ 202 w 1204"/>
                <a:gd name="T25" fmla="*/ 743 h 884"/>
                <a:gd name="T26" fmla="*/ 151 w 1204"/>
                <a:gd name="T27" fmla="*/ 688 h 884"/>
                <a:gd name="T28" fmla="*/ 144 w 1204"/>
                <a:gd name="T29" fmla="*/ 629 h 884"/>
                <a:gd name="T30" fmla="*/ 99 w 1204"/>
                <a:gd name="T31" fmla="*/ 625 h 884"/>
                <a:gd name="T32" fmla="*/ 53 w 1204"/>
                <a:gd name="T33" fmla="*/ 600 h 884"/>
                <a:gd name="T34" fmla="*/ 29 w 1204"/>
                <a:gd name="T35" fmla="*/ 573 h 884"/>
                <a:gd name="T36" fmla="*/ 8 w 1204"/>
                <a:gd name="T37" fmla="*/ 530 h 884"/>
                <a:gd name="T38" fmla="*/ 11 w 1204"/>
                <a:gd name="T39" fmla="*/ 493 h 884"/>
                <a:gd name="T40" fmla="*/ 8 w 1204"/>
                <a:gd name="T41" fmla="*/ 444 h 884"/>
                <a:gd name="T42" fmla="*/ 1 w 1204"/>
                <a:gd name="T43" fmla="*/ 398 h 884"/>
                <a:gd name="T44" fmla="*/ 12 w 1204"/>
                <a:gd name="T45" fmla="*/ 351 h 884"/>
                <a:gd name="T46" fmla="*/ 7 w 1204"/>
                <a:gd name="T47" fmla="*/ 299 h 884"/>
                <a:gd name="T48" fmla="*/ 0 w 1204"/>
                <a:gd name="T49" fmla="*/ 252 h 884"/>
                <a:gd name="T50" fmla="*/ 14 w 1204"/>
                <a:gd name="T51" fmla="*/ 194 h 884"/>
                <a:gd name="T52" fmla="*/ 50 w 1204"/>
                <a:gd name="T53" fmla="*/ 152 h 884"/>
                <a:gd name="T54" fmla="*/ 124 w 1204"/>
                <a:gd name="T55" fmla="*/ 125 h 884"/>
                <a:gd name="T56" fmla="*/ 181 w 1204"/>
                <a:gd name="T57" fmla="*/ 141 h 884"/>
                <a:gd name="T58" fmla="*/ 213 w 1204"/>
                <a:gd name="T59" fmla="*/ 103 h 884"/>
                <a:gd name="T60" fmla="*/ 254 w 1204"/>
                <a:gd name="T61" fmla="*/ 78 h 884"/>
                <a:gd name="T62" fmla="*/ 314 w 1204"/>
                <a:gd name="T63" fmla="*/ 62 h 884"/>
                <a:gd name="T64" fmla="*/ 383 w 1204"/>
                <a:gd name="T65" fmla="*/ 72 h 884"/>
                <a:gd name="T66" fmla="*/ 432 w 1204"/>
                <a:gd name="T67" fmla="*/ 61 h 884"/>
                <a:gd name="T68" fmla="*/ 470 w 1204"/>
                <a:gd name="T69" fmla="*/ 30 h 884"/>
                <a:gd name="T70" fmla="*/ 523 w 1204"/>
                <a:gd name="T71" fmla="*/ 13 h 884"/>
                <a:gd name="T72" fmla="*/ 574 w 1204"/>
                <a:gd name="T73" fmla="*/ 18 h 884"/>
                <a:gd name="T74" fmla="*/ 623 w 1204"/>
                <a:gd name="T75" fmla="*/ 48 h 884"/>
                <a:gd name="T76" fmla="*/ 657 w 1204"/>
                <a:gd name="T77" fmla="*/ 18 h 884"/>
                <a:gd name="T78" fmla="*/ 710 w 1204"/>
                <a:gd name="T79" fmla="*/ 0 h 884"/>
                <a:gd name="T80" fmla="*/ 775 w 1204"/>
                <a:gd name="T81" fmla="*/ 11 h 884"/>
                <a:gd name="T82" fmla="*/ 824 w 1204"/>
                <a:gd name="T83" fmla="*/ 49 h 884"/>
                <a:gd name="T84" fmla="*/ 863 w 1204"/>
                <a:gd name="T85" fmla="*/ 64 h 884"/>
                <a:gd name="T86" fmla="*/ 926 w 1204"/>
                <a:gd name="T87" fmla="*/ 61 h 884"/>
                <a:gd name="T88" fmla="*/ 978 w 1204"/>
                <a:gd name="T89" fmla="*/ 87 h 884"/>
                <a:gd name="T90" fmla="*/ 1013 w 1204"/>
                <a:gd name="T91" fmla="*/ 127 h 884"/>
                <a:gd name="T92" fmla="*/ 1033 w 1204"/>
                <a:gd name="T93" fmla="*/ 146 h 884"/>
                <a:gd name="T94" fmla="*/ 1091 w 1204"/>
                <a:gd name="T95" fmla="*/ 152 h 884"/>
                <a:gd name="T96" fmla="*/ 1144 w 1204"/>
                <a:gd name="T97" fmla="*/ 191 h 884"/>
                <a:gd name="T98" fmla="*/ 1172 w 1204"/>
                <a:gd name="T99" fmla="*/ 252 h 884"/>
                <a:gd name="T100" fmla="*/ 1174 w 1204"/>
                <a:gd name="T101" fmla="*/ 323 h 884"/>
                <a:gd name="T102" fmla="*/ 1186 w 1204"/>
                <a:gd name="T103" fmla="*/ 389 h 884"/>
                <a:gd name="T104" fmla="*/ 1203 w 1204"/>
                <a:gd name="T105" fmla="*/ 453 h 884"/>
                <a:gd name="T106" fmla="*/ 1196 w 1204"/>
                <a:gd name="T107" fmla="*/ 524 h 884"/>
                <a:gd name="T108" fmla="*/ 1158 w 1204"/>
                <a:gd name="T109" fmla="*/ 581 h 884"/>
                <a:gd name="T110" fmla="*/ 1103 w 1204"/>
                <a:gd name="T111" fmla="*/ 625 h 884"/>
                <a:gd name="T112" fmla="*/ 1029 w 1204"/>
                <a:gd name="T113" fmla="*/ 648 h 884"/>
                <a:gd name="T114" fmla="*/ 1012 w 1204"/>
                <a:gd name="T115" fmla="*/ 67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4" h="884">
                  <a:moveTo>
                    <a:pt x="1012" y="674"/>
                  </a:moveTo>
                  <a:lnTo>
                    <a:pt x="1002" y="698"/>
                  </a:lnTo>
                  <a:lnTo>
                    <a:pt x="987" y="724"/>
                  </a:lnTo>
                  <a:lnTo>
                    <a:pt x="963" y="743"/>
                  </a:lnTo>
                  <a:lnTo>
                    <a:pt x="933" y="759"/>
                  </a:lnTo>
                  <a:lnTo>
                    <a:pt x="908" y="768"/>
                  </a:lnTo>
                  <a:lnTo>
                    <a:pt x="877" y="777"/>
                  </a:lnTo>
                  <a:lnTo>
                    <a:pt x="831" y="781"/>
                  </a:lnTo>
                  <a:lnTo>
                    <a:pt x="786" y="777"/>
                  </a:lnTo>
                  <a:lnTo>
                    <a:pt x="744" y="767"/>
                  </a:lnTo>
                  <a:lnTo>
                    <a:pt x="713" y="755"/>
                  </a:lnTo>
                  <a:lnTo>
                    <a:pt x="695" y="795"/>
                  </a:lnTo>
                  <a:lnTo>
                    <a:pt x="672" y="826"/>
                  </a:lnTo>
                  <a:lnTo>
                    <a:pt x="640" y="851"/>
                  </a:lnTo>
                  <a:lnTo>
                    <a:pt x="598" y="869"/>
                  </a:lnTo>
                  <a:lnTo>
                    <a:pt x="547" y="882"/>
                  </a:lnTo>
                  <a:lnTo>
                    <a:pt x="497" y="883"/>
                  </a:lnTo>
                  <a:lnTo>
                    <a:pt x="452" y="876"/>
                  </a:lnTo>
                  <a:lnTo>
                    <a:pt x="401" y="860"/>
                  </a:lnTo>
                  <a:lnTo>
                    <a:pt x="363" y="833"/>
                  </a:lnTo>
                  <a:lnTo>
                    <a:pt x="335" y="806"/>
                  </a:lnTo>
                  <a:lnTo>
                    <a:pt x="317" y="780"/>
                  </a:lnTo>
                  <a:lnTo>
                    <a:pt x="314" y="746"/>
                  </a:lnTo>
                  <a:lnTo>
                    <a:pt x="278" y="757"/>
                  </a:lnTo>
                  <a:lnTo>
                    <a:pt x="237" y="753"/>
                  </a:lnTo>
                  <a:lnTo>
                    <a:pt x="202" y="743"/>
                  </a:lnTo>
                  <a:lnTo>
                    <a:pt x="172" y="719"/>
                  </a:lnTo>
                  <a:lnTo>
                    <a:pt x="151" y="688"/>
                  </a:lnTo>
                  <a:lnTo>
                    <a:pt x="143" y="654"/>
                  </a:lnTo>
                  <a:lnTo>
                    <a:pt x="144" y="629"/>
                  </a:lnTo>
                  <a:lnTo>
                    <a:pt x="124" y="631"/>
                  </a:lnTo>
                  <a:lnTo>
                    <a:pt x="99" y="625"/>
                  </a:lnTo>
                  <a:lnTo>
                    <a:pt x="74" y="613"/>
                  </a:lnTo>
                  <a:lnTo>
                    <a:pt x="53" y="600"/>
                  </a:lnTo>
                  <a:lnTo>
                    <a:pt x="40" y="588"/>
                  </a:lnTo>
                  <a:lnTo>
                    <a:pt x="29" y="573"/>
                  </a:lnTo>
                  <a:lnTo>
                    <a:pt x="15" y="554"/>
                  </a:lnTo>
                  <a:lnTo>
                    <a:pt x="8" y="530"/>
                  </a:lnTo>
                  <a:lnTo>
                    <a:pt x="7" y="512"/>
                  </a:lnTo>
                  <a:lnTo>
                    <a:pt x="11" y="493"/>
                  </a:lnTo>
                  <a:lnTo>
                    <a:pt x="19" y="469"/>
                  </a:lnTo>
                  <a:lnTo>
                    <a:pt x="8" y="444"/>
                  </a:lnTo>
                  <a:lnTo>
                    <a:pt x="4" y="423"/>
                  </a:lnTo>
                  <a:lnTo>
                    <a:pt x="1" y="398"/>
                  </a:lnTo>
                  <a:lnTo>
                    <a:pt x="7" y="368"/>
                  </a:lnTo>
                  <a:lnTo>
                    <a:pt x="12" y="351"/>
                  </a:lnTo>
                  <a:lnTo>
                    <a:pt x="25" y="329"/>
                  </a:lnTo>
                  <a:lnTo>
                    <a:pt x="7" y="299"/>
                  </a:lnTo>
                  <a:lnTo>
                    <a:pt x="1" y="280"/>
                  </a:lnTo>
                  <a:lnTo>
                    <a:pt x="0" y="252"/>
                  </a:lnTo>
                  <a:lnTo>
                    <a:pt x="4" y="225"/>
                  </a:lnTo>
                  <a:lnTo>
                    <a:pt x="14" y="194"/>
                  </a:lnTo>
                  <a:lnTo>
                    <a:pt x="29" y="172"/>
                  </a:lnTo>
                  <a:lnTo>
                    <a:pt x="50" y="152"/>
                  </a:lnTo>
                  <a:lnTo>
                    <a:pt x="86" y="132"/>
                  </a:lnTo>
                  <a:lnTo>
                    <a:pt x="124" y="125"/>
                  </a:lnTo>
                  <a:lnTo>
                    <a:pt x="158" y="131"/>
                  </a:lnTo>
                  <a:lnTo>
                    <a:pt x="181" y="141"/>
                  </a:lnTo>
                  <a:lnTo>
                    <a:pt x="196" y="120"/>
                  </a:lnTo>
                  <a:lnTo>
                    <a:pt x="213" y="103"/>
                  </a:lnTo>
                  <a:lnTo>
                    <a:pt x="227" y="93"/>
                  </a:lnTo>
                  <a:lnTo>
                    <a:pt x="254" y="78"/>
                  </a:lnTo>
                  <a:lnTo>
                    <a:pt x="278" y="69"/>
                  </a:lnTo>
                  <a:lnTo>
                    <a:pt x="314" y="62"/>
                  </a:lnTo>
                  <a:lnTo>
                    <a:pt x="348" y="63"/>
                  </a:lnTo>
                  <a:lnTo>
                    <a:pt x="383" y="72"/>
                  </a:lnTo>
                  <a:lnTo>
                    <a:pt x="414" y="89"/>
                  </a:lnTo>
                  <a:lnTo>
                    <a:pt x="432" y="61"/>
                  </a:lnTo>
                  <a:lnTo>
                    <a:pt x="448" y="44"/>
                  </a:lnTo>
                  <a:lnTo>
                    <a:pt x="470" y="30"/>
                  </a:lnTo>
                  <a:lnTo>
                    <a:pt x="495" y="18"/>
                  </a:lnTo>
                  <a:lnTo>
                    <a:pt x="523" y="13"/>
                  </a:lnTo>
                  <a:lnTo>
                    <a:pt x="549" y="13"/>
                  </a:lnTo>
                  <a:lnTo>
                    <a:pt x="574" y="18"/>
                  </a:lnTo>
                  <a:lnTo>
                    <a:pt x="605" y="33"/>
                  </a:lnTo>
                  <a:lnTo>
                    <a:pt x="623" y="48"/>
                  </a:lnTo>
                  <a:lnTo>
                    <a:pt x="640" y="30"/>
                  </a:lnTo>
                  <a:lnTo>
                    <a:pt x="657" y="18"/>
                  </a:lnTo>
                  <a:lnTo>
                    <a:pt x="679" y="8"/>
                  </a:lnTo>
                  <a:lnTo>
                    <a:pt x="710" y="0"/>
                  </a:lnTo>
                  <a:lnTo>
                    <a:pt x="742" y="2"/>
                  </a:lnTo>
                  <a:lnTo>
                    <a:pt x="775" y="11"/>
                  </a:lnTo>
                  <a:lnTo>
                    <a:pt x="800" y="25"/>
                  </a:lnTo>
                  <a:lnTo>
                    <a:pt x="824" y="49"/>
                  </a:lnTo>
                  <a:lnTo>
                    <a:pt x="838" y="72"/>
                  </a:lnTo>
                  <a:lnTo>
                    <a:pt x="863" y="64"/>
                  </a:lnTo>
                  <a:lnTo>
                    <a:pt x="892" y="58"/>
                  </a:lnTo>
                  <a:lnTo>
                    <a:pt x="926" y="61"/>
                  </a:lnTo>
                  <a:lnTo>
                    <a:pt x="956" y="71"/>
                  </a:lnTo>
                  <a:lnTo>
                    <a:pt x="978" y="87"/>
                  </a:lnTo>
                  <a:lnTo>
                    <a:pt x="997" y="103"/>
                  </a:lnTo>
                  <a:lnTo>
                    <a:pt x="1013" y="127"/>
                  </a:lnTo>
                  <a:lnTo>
                    <a:pt x="1016" y="152"/>
                  </a:lnTo>
                  <a:lnTo>
                    <a:pt x="1033" y="146"/>
                  </a:lnTo>
                  <a:lnTo>
                    <a:pt x="1060" y="145"/>
                  </a:lnTo>
                  <a:lnTo>
                    <a:pt x="1091" y="152"/>
                  </a:lnTo>
                  <a:lnTo>
                    <a:pt x="1122" y="169"/>
                  </a:lnTo>
                  <a:lnTo>
                    <a:pt x="1144" y="191"/>
                  </a:lnTo>
                  <a:lnTo>
                    <a:pt x="1161" y="221"/>
                  </a:lnTo>
                  <a:lnTo>
                    <a:pt x="1172" y="252"/>
                  </a:lnTo>
                  <a:lnTo>
                    <a:pt x="1176" y="295"/>
                  </a:lnTo>
                  <a:lnTo>
                    <a:pt x="1174" y="323"/>
                  </a:lnTo>
                  <a:lnTo>
                    <a:pt x="1165" y="365"/>
                  </a:lnTo>
                  <a:lnTo>
                    <a:pt x="1186" y="389"/>
                  </a:lnTo>
                  <a:lnTo>
                    <a:pt x="1197" y="420"/>
                  </a:lnTo>
                  <a:lnTo>
                    <a:pt x="1203" y="453"/>
                  </a:lnTo>
                  <a:lnTo>
                    <a:pt x="1203" y="487"/>
                  </a:lnTo>
                  <a:lnTo>
                    <a:pt x="1196" y="524"/>
                  </a:lnTo>
                  <a:lnTo>
                    <a:pt x="1182" y="551"/>
                  </a:lnTo>
                  <a:lnTo>
                    <a:pt x="1158" y="581"/>
                  </a:lnTo>
                  <a:lnTo>
                    <a:pt x="1133" y="604"/>
                  </a:lnTo>
                  <a:lnTo>
                    <a:pt x="1103" y="625"/>
                  </a:lnTo>
                  <a:lnTo>
                    <a:pt x="1065" y="639"/>
                  </a:lnTo>
                  <a:lnTo>
                    <a:pt x="1029" y="648"/>
                  </a:lnTo>
                  <a:lnTo>
                    <a:pt x="1013" y="651"/>
                  </a:lnTo>
                  <a:lnTo>
                    <a:pt x="1012" y="674"/>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de-DE"/>
            </a:p>
          </p:txBody>
        </p:sp>
        <p:grpSp>
          <p:nvGrpSpPr>
            <p:cNvPr id="27665" name="Group 277"/>
            <p:cNvGrpSpPr>
              <a:grpSpLocks/>
            </p:cNvGrpSpPr>
            <p:nvPr/>
          </p:nvGrpSpPr>
          <p:grpSpPr bwMode="auto">
            <a:xfrm>
              <a:off x="1871" y="2991"/>
              <a:ext cx="318" cy="274"/>
              <a:chOff x="1871" y="2991"/>
              <a:chExt cx="318" cy="274"/>
            </a:xfrm>
          </p:grpSpPr>
          <p:sp>
            <p:nvSpPr>
              <p:cNvPr id="147734" name="Oval 278"/>
              <p:cNvSpPr>
                <a:spLocks noChangeArrowheads="1"/>
              </p:cNvSpPr>
              <p:nvPr/>
            </p:nvSpPr>
            <p:spPr bwMode="auto">
              <a:xfrm>
                <a:off x="1871" y="3091"/>
                <a:ext cx="121" cy="174"/>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735" name="Oval 279"/>
              <p:cNvSpPr>
                <a:spLocks noChangeArrowheads="1"/>
              </p:cNvSpPr>
              <p:nvPr/>
            </p:nvSpPr>
            <p:spPr bwMode="auto">
              <a:xfrm>
                <a:off x="2026" y="3012"/>
                <a:ext cx="79" cy="133"/>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sp>
            <p:nvSpPr>
              <p:cNvPr id="147736" name="Oval 280"/>
              <p:cNvSpPr>
                <a:spLocks noChangeArrowheads="1"/>
              </p:cNvSpPr>
              <p:nvPr/>
            </p:nvSpPr>
            <p:spPr bwMode="auto">
              <a:xfrm>
                <a:off x="2128" y="2991"/>
                <a:ext cx="61" cy="75"/>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de-DE" altLang="x-none"/>
              </a:p>
            </p:txBody>
          </p:sp>
        </p:grpSp>
        <p:sp>
          <p:nvSpPr>
            <p:cNvPr id="147737" name="Rectangle 281"/>
            <p:cNvSpPr>
              <a:spLocks noChangeArrowheads="1"/>
            </p:cNvSpPr>
            <p:nvPr/>
          </p:nvSpPr>
          <p:spPr bwMode="auto">
            <a:xfrm>
              <a:off x="956" y="3284"/>
              <a:ext cx="1025" cy="5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5792" tIns="26317" rIns="65792" bIns="26317">
              <a:spAutoFit/>
            </a:bodyPr>
            <a:lstStyle>
              <a:lvl1pPr defTabSz="947738">
                <a:defRPr>
                  <a:solidFill>
                    <a:schemeClr val="tx1"/>
                  </a:solidFill>
                  <a:latin typeface="Arial" charset="0"/>
                  <a:ea typeface="Arial" charset="0"/>
                  <a:cs typeface="Arial" charset="0"/>
                </a:defRPr>
              </a:lvl1pPr>
              <a:lvl2pPr marL="742950" indent="-285750" defTabSz="947738">
                <a:defRPr>
                  <a:solidFill>
                    <a:schemeClr val="tx1"/>
                  </a:solidFill>
                  <a:latin typeface="Arial" charset="0"/>
                  <a:ea typeface="Arial" charset="0"/>
                  <a:cs typeface="Arial" charset="0"/>
                </a:defRPr>
              </a:lvl2pPr>
              <a:lvl3pPr marL="1143000" indent="-228600" defTabSz="947738">
                <a:defRPr>
                  <a:solidFill>
                    <a:schemeClr val="tx1"/>
                  </a:solidFill>
                  <a:latin typeface="Arial" charset="0"/>
                  <a:ea typeface="Arial" charset="0"/>
                  <a:cs typeface="Arial" charset="0"/>
                </a:defRPr>
              </a:lvl3pPr>
              <a:lvl4pPr marL="1600200" indent="-228600" defTabSz="947738">
                <a:defRPr>
                  <a:solidFill>
                    <a:schemeClr val="tx1"/>
                  </a:solidFill>
                  <a:latin typeface="Arial" charset="0"/>
                  <a:ea typeface="Arial" charset="0"/>
                  <a:cs typeface="Arial" charset="0"/>
                </a:defRPr>
              </a:lvl4pPr>
              <a:lvl5pPr marL="2057400" indent="-228600" defTabSz="947738">
                <a:defRPr>
                  <a:solidFill>
                    <a:schemeClr val="tx1"/>
                  </a:solidFill>
                  <a:latin typeface="Arial" charset="0"/>
                  <a:ea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ea typeface="Arial" charset="0"/>
                  <a:cs typeface="Arial" charset="0"/>
                </a:defRPr>
              </a:lvl9pPr>
            </a:lstStyle>
            <a:p>
              <a:pPr>
                <a:lnSpc>
                  <a:spcPct val="85000"/>
                </a:lnSpc>
              </a:pPr>
              <a:r>
                <a:rPr lang="en-US" altLang="x-none" sz="2100" b="1">
                  <a:solidFill>
                    <a:schemeClr val="bg2"/>
                  </a:solidFill>
                  <a:latin typeface="Times New Roman" charset="0"/>
                </a:rPr>
                <a:t>“I have no reason to overbid...”</a:t>
              </a:r>
            </a:p>
          </p:txBody>
        </p:sp>
      </p:grpSp>
      <p:sp>
        <p:nvSpPr>
          <p:cNvPr id="282" name="Slide Number Placeholder 3">
            <a:extLst>
              <a:ext uri="{FF2B5EF4-FFF2-40B4-BE49-F238E27FC236}">
                <a16:creationId xmlns:a16="http://schemas.microsoft.com/office/drawing/2014/main" id="{53A06D68-C75E-FC44-9521-53DA90D7158F}"/>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31</a:t>
            </a:fld>
            <a:endParaRPr lang="de-DE"/>
          </a:p>
        </p:txBody>
      </p:sp>
    </p:spTree>
    <p:extLst>
      <p:ext uri="{BB962C8B-B14F-4D97-AF65-F5344CB8AC3E}">
        <p14:creationId xmlns:p14="http://schemas.microsoft.com/office/powerpoint/2010/main" val="89182960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en-US" altLang="x-none"/>
              <a:t>Lies and Collusion</a:t>
            </a:r>
          </a:p>
        </p:txBody>
      </p:sp>
      <p:sp>
        <p:nvSpPr>
          <p:cNvPr id="203779" name="Rectangle 3"/>
          <p:cNvSpPr>
            <a:spLocks noGrp="1" noChangeArrowheads="1"/>
          </p:cNvSpPr>
          <p:nvPr>
            <p:ph type="body" idx="1"/>
          </p:nvPr>
        </p:nvSpPr>
        <p:spPr>
          <a:xfrm>
            <a:off x="457200" y="1317203"/>
            <a:ext cx="8382000" cy="5064125"/>
          </a:xfrm>
        </p:spPr>
        <p:txBody>
          <a:bodyPr/>
          <a:lstStyle/>
          <a:p>
            <a:pPr eaLnBrk="1" hangingPunct="1">
              <a:defRPr/>
            </a:pPr>
            <a:r>
              <a:rPr lang="en-US" altLang="x-none" dirty="0"/>
              <a:t>The various auction protocols are susceptible to </a:t>
            </a:r>
            <a:r>
              <a:rPr lang="en-US" altLang="x-none" dirty="0">
                <a:solidFill>
                  <a:srgbClr val="0305FF"/>
                </a:solidFill>
              </a:rPr>
              <a:t>lying</a:t>
            </a:r>
            <a:r>
              <a:rPr lang="en-US" altLang="x-none" dirty="0"/>
              <a:t> on the part of the auctioneer, and </a:t>
            </a:r>
            <a:r>
              <a:rPr lang="en-US" altLang="x-none" dirty="0">
                <a:solidFill>
                  <a:srgbClr val="0305FF"/>
                </a:solidFill>
              </a:rPr>
              <a:t>collusion</a:t>
            </a:r>
            <a:r>
              <a:rPr lang="en-US" altLang="x-none" dirty="0"/>
              <a:t> among bidders, to varying degrees</a:t>
            </a:r>
          </a:p>
          <a:p>
            <a:pPr eaLnBrk="1" hangingPunct="1">
              <a:defRPr/>
            </a:pPr>
            <a:r>
              <a:rPr lang="en-US" altLang="x-none" dirty="0"/>
              <a:t>All four auctions (English, Dutch, First-Price Sealed Bid, </a:t>
            </a:r>
            <a:r>
              <a:rPr lang="en-US" altLang="x-none" dirty="0" err="1"/>
              <a:t>Vickrey</a:t>
            </a:r>
            <a:r>
              <a:rPr lang="en-US" altLang="x-none" dirty="0"/>
              <a:t>) can be </a:t>
            </a:r>
            <a:r>
              <a:rPr lang="en-US" altLang="x-none" dirty="0">
                <a:solidFill>
                  <a:srgbClr val="0B05FF"/>
                </a:solidFill>
              </a:rPr>
              <a:t>manipulated by bidder collusion</a:t>
            </a:r>
          </a:p>
          <a:p>
            <a:pPr eaLnBrk="1" hangingPunct="1">
              <a:defRPr/>
            </a:pPr>
            <a:r>
              <a:rPr lang="en-US" altLang="x-none" dirty="0"/>
              <a:t>A </a:t>
            </a:r>
            <a:r>
              <a:rPr lang="en-US" altLang="x-none" dirty="0">
                <a:solidFill>
                  <a:srgbClr val="0B05FF"/>
                </a:solidFill>
              </a:rPr>
              <a:t>dishonest auctioneer </a:t>
            </a:r>
            <a:r>
              <a:rPr lang="en-US" altLang="x-none" dirty="0"/>
              <a:t>can exploit the </a:t>
            </a:r>
            <a:r>
              <a:rPr lang="en-US" altLang="x-none" dirty="0" err="1"/>
              <a:t>Vickrey</a:t>
            </a:r>
            <a:r>
              <a:rPr lang="en-US" altLang="x-none" dirty="0"/>
              <a:t> auction by lying about the 2</a:t>
            </a:r>
            <a:r>
              <a:rPr lang="en-US" altLang="x-none" baseline="30000" dirty="0"/>
              <a:t>nd</a:t>
            </a:r>
            <a:r>
              <a:rPr lang="en-US" altLang="x-none" dirty="0"/>
              <a:t>-highest bid</a:t>
            </a:r>
          </a:p>
          <a:p>
            <a:pPr eaLnBrk="1" hangingPunct="1">
              <a:defRPr/>
            </a:pPr>
            <a:r>
              <a:rPr lang="en-US" altLang="x-none" i="1" dirty="0">
                <a:solidFill>
                  <a:srgbClr val="0B05FF"/>
                </a:solidFill>
              </a:rPr>
              <a:t>Shill-bids</a:t>
            </a:r>
            <a:r>
              <a:rPr lang="en-US" altLang="x-none" dirty="0">
                <a:solidFill>
                  <a:srgbClr val="0B05FF"/>
                </a:solidFill>
              </a:rPr>
              <a:t> </a:t>
            </a:r>
            <a:r>
              <a:rPr lang="en-US" altLang="x-none" dirty="0"/>
              <a:t>can be introduced to inflate bidding prices in English auctions</a:t>
            </a:r>
          </a:p>
        </p:txBody>
      </p:sp>
      <p:sp>
        <p:nvSpPr>
          <p:cNvPr id="5" name="Slide Number Placeholder 3">
            <a:extLst>
              <a:ext uri="{FF2B5EF4-FFF2-40B4-BE49-F238E27FC236}">
                <a16:creationId xmlns:a16="http://schemas.microsoft.com/office/drawing/2014/main" id="{383E9969-FD67-A949-9189-38A3688FDBF6}"/>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32</a:t>
            </a:fld>
            <a:endParaRPr lang="de-DE"/>
          </a:p>
        </p:txBody>
      </p:sp>
    </p:spTree>
    <p:extLst>
      <p:ext uri="{BB962C8B-B14F-4D97-AF65-F5344CB8AC3E}">
        <p14:creationId xmlns:p14="http://schemas.microsoft.com/office/powerpoint/2010/main" val="2769228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15852" y="244475"/>
            <a:ext cx="9144000" cy="592237"/>
          </a:xfrm>
        </p:spPr>
        <p:txBody>
          <a:bodyPr/>
          <a:lstStyle/>
          <a:p>
            <a:pPr eaLnBrk="1" hangingPunct="1"/>
            <a:r>
              <a:rPr lang="en-US" dirty="0">
                <a:latin typeface="Myriad Pro" charset="0"/>
                <a:ea typeface="Myriad Pro" charset="0"/>
                <a:cs typeface="Myriad Pro" charset="0"/>
              </a:rPr>
              <a:t>Does a dom. str. </a:t>
            </a:r>
            <a:r>
              <a:rPr lang="en-US" dirty="0" err="1">
                <a:latin typeface="Myriad Pro" charset="0"/>
                <a:ea typeface="Myriad Pro" charset="0"/>
                <a:cs typeface="Myriad Pro" charset="0"/>
              </a:rPr>
              <a:t>equil</a:t>
            </a:r>
            <a:r>
              <a:rPr lang="en-US" dirty="0">
                <a:latin typeface="Myriad Pro" charset="0"/>
                <a:ea typeface="Myriad Pro" charset="0"/>
                <a:cs typeface="Myriad Pro" charset="0"/>
              </a:rPr>
              <a:t> always exist?</a:t>
            </a:r>
          </a:p>
        </p:txBody>
      </p:sp>
      <p:sp>
        <p:nvSpPr>
          <p:cNvPr id="52226" name="Rectangle 3"/>
          <p:cNvSpPr>
            <a:spLocks noGrp="1" noChangeArrowheads="1"/>
          </p:cNvSpPr>
          <p:nvPr>
            <p:ph type="body" idx="1"/>
          </p:nvPr>
        </p:nvSpPr>
        <p:spPr>
          <a:xfrm>
            <a:off x="424056" y="1279525"/>
            <a:ext cx="8229600" cy="1285379"/>
          </a:xfrm>
        </p:spPr>
        <p:txBody>
          <a:bodyPr/>
          <a:lstStyle/>
          <a:p>
            <a:pPr eaLnBrk="1" hangingPunct="1"/>
            <a:r>
              <a:rPr lang="en-US" sz="2400" dirty="0">
                <a:latin typeface="Myriad Pro" charset="0"/>
                <a:ea typeface="Myriad Pro" charset="0"/>
                <a:cs typeface="Myriad Pro" charset="0"/>
              </a:rPr>
              <a:t>A couple likes going to concerts together.  One loves Bach but not Stravinsky.  The other loves Stravinsky but not Bach.  However, they prefer being together than being apart.</a:t>
            </a:r>
          </a:p>
          <a:p>
            <a:pPr eaLnBrk="1" hangingPunct="1"/>
            <a:r>
              <a:rPr lang="en-US" sz="2400" dirty="0">
                <a:latin typeface="Myriad Pro" charset="0"/>
                <a:ea typeface="Myriad Pro" charset="0"/>
                <a:cs typeface="Myriad Pro" charset="0"/>
              </a:rPr>
              <a:t>What should be the strategy profile?</a:t>
            </a:r>
          </a:p>
        </p:txBody>
      </p:sp>
      <p:graphicFrame>
        <p:nvGraphicFramePr>
          <p:cNvPr id="590852" name="Group 4"/>
          <p:cNvGraphicFramePr>
            <a:graphicFrameLocks noGrp="1"/>
          </p:cNvGraphicFramePr>
          <p:nvPr>
            <p:extLst>
              <p:ext uri="{D42A27DB-BD31-4B8C-83A1-F6EECF244321}">
                <p14:modId xmlns:p14="http://schemas.microsoft.com/office/powerpoint/2010/main" val="3731023171"/>
              </p:ext>
            </p:extLst>
          </p:nvPr>
        </p:nvGraphicFramePr>
        <p:xfrm>
          <a:off x="1986459" y="3908896"/>
          <a:ext cx="4572000" cy="2184400"/>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10922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22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2239" name="Text Box 16"/>
          <p:cNvSpPr txBox="1">
            <a:spLocks noChangeArrowheads="1"/>
          </p:cNvSpPr>
          <p:nvPr/>
        </p:nvSpPr>
        <p:spPr bwMode="auto">
          <a:xfrm>
            <a:off x="827584" y="4134321"/>
            <a:ext cx="37863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800" i="0">
                <a:latin typeface="Myriad Pro" charset="0"/>
                <a:ea typeface="Myriad Pro" charset="0"/>
                <a:cs typeface="Myriad Pro" charset="0"/>
              </a:rPr>
              <a:t>B</a:t>
            </a:r>
          </a:p>
        </p:txBody>
      </p:sp>
      <p:sp>
        <p:nvSpPr>
          <p:cNvPr id="52240" name="Text Box 17"/>
          <p:cNvSpPr txBox="1">
            <a:spLocks noChangeArrowheads="1"/>
          </p:cNvSpPr>
          <p:nvPr/>
        </p:nvSpPr>
        <p:spPr bwMode="auto">
          <a:xfrm>
            <a:off x="2824659" y="3070696"/>
            <a:ext cx="37863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800" i="0">
                <a:latin typeface="Myriad Pro" charset="0"/>
                <a:ea typeface="Myriad Pro" charset="0"/>
                <a:cs typeface="Myriad Pro" charset="0"/>
              </a:rPr>
              <a:t>B</a:t>
            </a:r>
          </a:p>
        </p:txBody>
      </p:sp>
      <p:sp>
        <p:nvSpPr>
          <p:cNvPr id="52241" name="Text Box 18"/>
          <p:cNvSpPr txBox="1">
            <a:spLocks noChangeArrowheads="1"/>
          </p:cNvSpPr>
          <p:nvPr/>
        </p:nvSpPr>
        <p:spPr bwMode="auto">
          <a:xfrm>
            <a:off x="5034459" y="3070696"/>
            <a:ext cx="36099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800" i="0">
                <a:latin typeface="Myriad Pro" charset="0"/>
                <a:ea typeface="Myriad Pro" charset="0"/>
                <a:cs typeface="Myriad Pro" charset="0"/>
              </a:rPr>
              <a:t>S</a:t>
            </a:r>
          </a:p>
        </p:txBody>
      </p:sp>
      <p:sp>
        <p:nvSpPr>
          <p:cNvPr id="52242" name="Text Box 19"/>
          <p:cNvSpPr txBox="1">
            <a:spLocks noChangeArrowheads="1"/>
          </p:cNvSpPr>
          <p:nvPr/>
        </p:nvSpPr>
        <p:spPr bwMode="auto">
          <a:xfrm>
            <a:off x="892672" y="5356696"/>
            <a:ext cx="36099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800" i="0">
                <a:latin typeface="Myriad Pro" charset="0"/>
                <a:ea typeface="Myriad Pro" charset="0"/>
                <a:cs typeface="Myriad Pro" charset="0"/>
              </a:rPr>
              <a:t>S</a:t>
            </a:r>
          </a:p>
        </p:txBody>
      </p:sp>
      <p:sp>
        <p:nvSpPr>
          <p:cNvPr id="52243" name="Text Box 20"/>
          <p:cNvSpPr txBox="1">
            <a:spLocks noChangeArrowheads="1"/>
          </p:cNvSpPr>
          <p:nvPr/>
        </p:nvSpPr>
        <p:spPr bwMode="auto">
          <a:xfrm>
            <a:off x="6863259" y="4461346"/>
            <a:ext cx="19812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dirty="0">
                <a:solidFill>
                  <a:srgbClr val="CC0000"/>
                </a:solidFill>
                <a:latin typeface="Myriad Pro" charset="0"/>
                <a:ea typeface="Myriad Pro" charset="0"/>
                <a:cs typeface="Myriad Pro" charset="0"/>
              </a:rPr>
              <a:t>No dom. str. </a:t>
            </a:r>
            <a:r>
              <a:rPr lang="en-US" sz="2800" i="0" dirty="0" err="1">
                <a:solidFill>
                  <a:srgbClr val="CC0000"/>
                </a:solidFill>
                <a:latin typeface="Myriad Pro" charset="0"/>
                <a:ea typeface="Myriad Pro" charset="0"/>
                <a:cs typeface="Myriad Pro" charset="0"/>
              </a:rPr>
              <a:t>equil</a:t>
            </a:r>
            <a:r>
              <a:rPr lang="en-US" sz="2800" i="0" dirty="0">
                <a:solidFill>
                  <a:srgbClr val="CC0000"/>
                </a:solidFill>
                <a:latin typeface="Myriad Pro" charset="0"/>
                <a:ea typeface="Myriad Pro" charset="0"/>
                <a:cs typeface="Myriad Pro" charset="0"/>
              </a:rPr>
              <a:t>.</a:t>
            </a:r>
          </a:p>
        </p:txBody>
      </p:sp>
      <p:sp>
        <p:nvSpPr>
          <p:cNvPr id="2" name="Cloud Callout 1">
            <a:extLst>
              <a:ext uri="{FF2B5EF4-FFF2-40B4-BE49-F238E27FC236}">
                <a16:creationId xmlns:a16="http://schemas.microsoft.com/office/drawing/2014/main" id="{39312B78-A761-E64C-8717-DB02CFBE720B}"/>
              </a:ext>
            </a:extLst>
          </p:cNvPr>
          <p:cNvSpPr/>
          <p:nvPr/>
        </p:nvSpPr>
        <p:spPr>
          <a:xfrm>
            <a:off x="6084168" y="2561751"/>
            <a:ext cx="3240360" cy="1281385"/>
          </a:xfrm>
          <a:prstGeom prst="cloudCallout">
            <a:avLst>
              <a:gd name="adj1" fmla="val -60897"/>
              <a:gd name="adj2" fmla="val -414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Best action depends on best action of other agent</a:t>
            </a:r>
          </a:p>
        </p:txBody>
      </p:sp>
      <p:sp>
        <p:nvSpPr>
          <p:cNvPr id="11" name="Slide Number Placeholder 3">
            <a:extLst>
              <a:ext uri="{FF2B5EF4-FFF2-40B4-BE49-F238E27FC236}">
                <a16:creationId xmlns:a16="http://schemas.microsoft.com/office/drawing/2014/main" id="{C7D3B0CF-1BA9-7F4B-88AB-2F52DE6D4590}"/>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33</a:t>
            </a:fld>
            <a:endParaRPr lang="de-DE"/>
          </a:p>
        </p:txBody>
      </p:sp>
    </p:spTree>
    <p:extLst>
      <p:ext uri="{BB962C8B-B14F-4D97-AF65-F5344CB8AC3E}">
        <p14:creationId xmlns:p14="http://schemas.microsoft.com/office/powerpoint/2010/main" val="9544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43"/>
                                        </p:tgtEl>
                                        <p:attrNameLst>
                                          <p:attrName>style.visibility</p:attrName>
                                        </p:attrNameLst>
                                      </p:cBhvr>
                                      <p:to>
                                        <p:strVal val="visible"/>
                                      </p:to>
                                    </p:set>
                                    <p:animEffect transition="in" filter="dissolve">
                                      <p:cBhvr>
                                        <p:cTn id="7" dur="500"/>
                                        <p:tgtEl>
                                          <p:spTgt spid="52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533400" y="228600"/>
            <a:ext cx="7772400" cy="1143000"/>
          </a:xfrm>
        </p:spPr>
        <p:txBody>
          <a:bodyPr/>
          <a:lstStyle/>
          <a:p>
            <a:pPr eaLnBrk="1" hangingPunct="1"/>
            <a:r>
              <a:rPr lang="en-US" dirty="0">
                <a:latin typeface="Myriad Pro" charset="0"/>
                <a:ea typeface="Myriad Pro" charset="0"/>
                <a:cs typeface="Myriad Pro" charset="0"/>
              </a:rPr>
              <a:t>Nash Equilibrium</a:t>
            </a:r>
          </a:p>
        </p:txBody>
      </p:sp>
      <p:sp>
        <p:nvSpPr>
          <p:cNvPr id="54274" name="Rectangle 3"/>
          <p:cNvSpPr>
            <a:spLocks noGrp="1" noChangeArrowheads="1"/>
          </p:cNvSpPr>
          <p:nvPr>
            <p:ph type="body" idx="1"/>
          </p:nvPr>
        </p:nvSpPr>
        <p:spPr>
          <a:xfrm>
            <a:off x="266700" y="1196752"/>
            <a:ext cx="8610600" cy="3124200"/>
          </a:xfrm>
        </p:spPr>
        <p:txBody>
          <a:bodyPr/>
          <a:lstStyle/>
          <a:p>
            <a:pPr eaLnBrk="1" hangingPunct="1"/>
            <a:r>
              <a:rPr lang="en-US" sz="2400" dirty="0">
                <a:latin typeface="Myriad Pro" charset="0"/>
                <a:ea typeface="Myriad Pro" charset="0"/>
                <a:cs typeface="Myriad Pro" charset="0"/>
              </a:rPr>
              <a:t>Sometimes an agent’s best-response depends on the strategies other agents are playing</a:t>
            </a:r>
          </a:p>
          <a:p>
            <a:pPr lvl="1" eaLnBrk="1" hangingPunct="1"/>
            <a:r>
              <a:rPr lang="en-US" sz="2000" dirty="0">
                <a:latin typeface="Myriad Pro" charset="0"/>
                <a:ea typeface="Myriad Pro" charset="0"/>
                <a:cs typeface="Myriad Pro" charset="0"/>
              </a:rPr>
              <a:t>No dominant strategy equilibria</a:t>
            </a:r>
          </a:p>
          <a:p>
            <a:pPr eaLnBrk="1" hangingPunct="1">
              <a:spcBef>
                <a:spcPct val="0"/>
              </a:spcBef>
            </a:pPr>
            <a:endParaRPr lang="en-US" sz="2400" dirty="0">
              <a:latin typeface="Myriad Pro" charset="0"/>
              <a:ea typeface="Myriad Pro" charset="0"/>
              <a:cs typeface="Myriad Pro" charset="0"/>
            </a:endParaRPr>
          </a:p>
          <a:p>
            <a:pPr eaLnBrk="1" hangingPunct="1">
              <a:spcBef>
                <a:spcPct val="0"/>
              </a:spcBef>
            </a:pPr>
            <a:r>
              <a:rPr lang="en-US" sz="2400" dirty="0">
                <a:latin typeface="Myriad Pro" charset="0"/>
                <a:ea typeface="Myriad Pro" charset="0"/>
                <a:cs typeface="Myriad Pro" charset="0"/>
              </a:rPr>
              <a:t>A strategy profile is a </a:t>
            </a:r>
            <a:r>
              <a:rPr lang="en-US" sz="2400" dirty="0">
                <a:solidFill>
                  <a:srgbClr val="1E0AFF"/>
                </a:solidFill>
                <a:latin typeface="Myriad Pro" charset="0"/>
                <a:ea typeface="Myriad Pro" charset="0"/>
                <a:cs typeface="Myriad Pro" charset="0"/>
              </a:rPr>
              <a:t>Nash equilibrium </a:t>
            </a:r>
            <a:r>
              <a:rPr lang="en-US" sz="2400" dirty="0">
                <a:latin typeface="Myriad Pro" charset="0"/>
                <a:ea typeface="Myriad Pro" charset="0"/>
                <a:cs typeface="Myriad Pro" charset="0"/>
              </a:rPr>
              <a:t>if no player has incentive to deviate from his strategy </a:t>
            </a:r>
            <a:br>
              <a:rPr lang="en-US" sz="2400" dirty="0">
                <a:latin typeface="Myriad Pro" charset="0"/>
                <a:ea typeface="Myriad Pro" charset="0"/>
                <a:cs typeface="Myriad Pro" charset="0"/>
              </a:rPr>
            </a:br>
            <a:r>
              <a:rPr lang="en-US" sz="2400" dirty="0">
                <a:latin typeface="Myriad Pro" charset="0"/>
                <a:ea typeface="Myriad Pro" charset="0"/>
                <a:cs typeface="Myriad Pro" charset="0"/>
              </a:rPr>
              <a:t>given that others do not deviate: </a:t>
            </a:r>
          </a:p>
          <a:p>
            <a:pPr eaLnBrk="1" hangingPunct="1">
              <a:spcBef>
                <a:spcPct val="0"/>
              </a:spcBef>
            </a:pPr>
            <a:endParaRPr lang="en-US" sz="2400" dirty="0">
              <a:latin typeface="Myriad Pro" charset="0"/>
              <a:ea typeface="Myriad Pro" charset="0"/>
              <a:cs typeface="Myriad Pro" charset="0"/>
            </a:endParaRPr>
          </a:p>
          <a:p>
            <a:pPr lvl="1" eaLnBrk="1" hangingPunct="1">
              <a:spcBef>
                <a:spcPct val="0"/>
              </a:spcBef>
            </a:pPr>
            <a:r>
              <a:rPr lang="en-US" sz="2000" dirty="0">
                <a:latin typeface="Myriad Pro" charset="0"/>
                <a:ea typeface="Myriad Pro" charset="0"/>
                <a:cs typeface="Myriad Pro" charset="0"/>
              </a:rPr>
              <a:t>For every agent </a:t>
            </a:r>
            <a:r>
              <a:rPr lang="en-US" sz="2000" dirty="0" err="1">
                <a:solidFill>
                  <a:srgbClr val="008380"/>
                </a:solidFill>
                <a:latin typeface="Myriad Pro" charset="0"/>
                <a:ea typeface="Myriad Pro" charset="0"/>
                <a:cs typeface="Myriad Pro" charset="0"/>
              </a:rPr>
              <a:t>i</a:t>
            </a:r>
            <a:r>
              <a:rPr lang="en-US" sz="2000" dirty="0">
                <a:solidFill>
                  <a:srgbClr val="008380"/>
                </a:solidFill>
                <a:latin typeface="Myriad Pro" charset="0"/>
                <a:ea typeface="Myriad Pro" charset="0"/>
                <a:cs typeface="Myriad Pro" charset="0"/>
              </a:rPr>
              <a:t>, </a:t>
            </a:r>
            <a:r>
              <a:rPr lang="en-US" sz="2000" dirty="0" err="1">
                <a:solidFill>
                  <a:srgbClr val="008380"/>
                </a:solidFill>
                <a:latin typeface="Myriad Pro" charset="0"/>
                <a:ea typeface="Myriad Pro" charset="0"/>
                <a:cs typeface="Myriad Pro" charset="0"/>
              </a:rPr>
              <a:t>u</a:t>
            </a:r>
            <a:r>
              <a:rPr lang="en-US" sz="2000" baseline="-25000" dirty="0" err="1">
                <a:solidFill>
                  <a:srgbClr val="008380"/>
                </a:solidFill>
                <a:latin typeface="Myriad Pro" charset="0"/>
                <a:ea typeface="Myriad Pro" charset="0"/>
                <a:cs typeface="Myriad Pro" charset="0"/>
              </a:rPr>
              <a:t>i</a:t>
            </a:r>
            <a:r>
              <a:rPr lang="en-US" sz="2000" dirty="0">
                <a:solidFill>
                  <a:srgbClr val="008380"/>
                </a:solidFill>
                <a:latin typeface="Myriad Pro" charset="0"/>
                <a:ea typeface="Myriad Pro" charset="0"/>
                <a:cs typeface="Myriad Pro" charset="0"/>
              </a:rPr>
              <a:t>(</a:t>
            </a:r>
            <a:r>
              <a:rPr lang="en-US" sz="2000" dirty="0" err="1">
                <a:solidFill>
                  <a:srgbClr val="008380"/>
                </a:solidFill>
                <a:latin typeface="Myriad Pro" charset="0"/>
                <a:ea typeface="Myriad Pro" charset="0"/>
                <a:cs typeface="Myriad Pro" charset="0"/>
              </a:rPr>
              <a:t>s</a:t>
            </a:r>
            <a:r>
              <a:rPr lang="en-US" sz="2000" baseline="-25000" dirty="0" err="1">
                <a:solidFill>
                  <a:srgbClr val="008380"/>
                </a:solidFill>
                <a:latin typeface="Myriad Pro" charset="0"/>
                <a:ea typeface="Myriad Pro" charset="0"/>
                <a:cs typeface="Myriad Pro" charset="0"/>
              </a:rPr>
              <a:t>i</a:t>
            </a:r>
            <a:r>
              <a:rPr lang="en-US" sz="2000" dirty="0">
                <a:solidFill>
                  <a:srgbClr val="008380"/>
                </a:solidFill>
                <a:latin typeface="Myriad Pro" charset="0"/>
                <a:ea typeface="Myriad Pro" charset="0"/>
                <a:cs typeface="Myriad Pro" charset="0"/>
              </a:rPr>
              <a:t>*,s*</a:t>
            </a:r>
            <a:r>
              <a:rPr lang="en-US" sz="2000" baseline="-25000" dirty="0">
                <a:solidFill>
                  <a:srgbClr val="008380"/>
                </a:solidFill>
                <a:latin typeface="Myriad Pro" charset="0"/>
                <a:ea typeface="Myriad Pro" charset="0"/>
                <a:cs typeface="Myriad Pro" charset="0"/>
              </a:rPr>
              <a:t>-</a:t>
            </a:r>
            <a:r>
              <a:rPr lang="en-US" sz="2000" baseline="-25000" dirty="0" err="1">
                <a:solidFill>
                  <a:srgbClr val="008380"/>
                </a:solidFill>
                <a:latin typeface="Myriad Pro" charset="0"/>
                <a:ea typeface="Myriad Pro" charset="0"/>
                <a:cs typeface="Myriad Pro" charset="0"/>
              </a:rPr>
              <a:t>i</a:t>
            </a:r>
            <a:r>
              <a:rPr lang="en-US" sz="2000" dirty="0">
                <a:solidFill>
                  <a:srgbClr val="008380"/>
                </a:solidFill>
                <a:latin typeface="Myriad Pro" charset="0"/>
                <a:ea typeface="Myriad Pro" charset="0"/>
                <a:cs typeface="Myriad Pro" charset="0"/>
              </a:rPr>
              <a:t>) ≥ </a:t>
            </a:r>
            <a:r>
              <a:rPr lang="en-US" sz="2000" dirty="0" err="1">
                <a:solidFill>
                  <a:srgbClr val="008380"/>
                </a:solidFill>
                <a:latin typeface="Myriad Pro" charset="0"/>
                <a:ea typeface="Myriad Pro" charset="0"/>
                <a:cs typeface="Myriad Pro" charset="0"/>
              </a:rPr>
              <a:t>u</a:t>
            </a:r>
            <a:r>
              <a:rPr lang="en-US" sz="2000" baseline="-25000" dirty="0" err="1">
                <a:solidFill>
                  <a:srgbClr val="008380"/>
                </a:solidFill>
                <a:latin typeface="Myriad Pro" charset="0"/>
                <a:ea typeface="Myriad Pro" charset="0"/>
                <a:cs typeface="Myriad Pro" charset="0"/>
              </a:rPr>
              <a:t>i</a:t>
            </a:r>
            <a:r>
              <a:rPr lang="en-US" sz="2000" dirty="0">
                <a:solidFill>
                  <a:srgbClr val="008380"/>
                </a:solidFill>
                <a:latin typeface="Myriad Pro" charset="0"/>
                <a:ea typeface="Myriad Pro" charset="0"/>
                <a:cs typeface="Myriad Pro" charset="0"/>
              </a:rPr>
              <a:t>(</a:t>
            </a:r>
            <a:r>
              <a:rPr lang="en-US" sz="2000" dirty="0" err="1">
                <a:solidFill>
                  <a:srgbClr val="008380"/>
                </a:solidFill>
                <a:latin typeface="Myriad Pro" charset="0"/>
                <a:ea typeface="Myriad Pro" charset="0"/>
                <a:cs typeface="Myriad Pro" charset="0"/>
              </a:rPr>
              <a:t>s</a:t>
            </a:r>
            <a:r>
              <a:rPr lang="en-US" sz="2000" baseline="-25000" dirty="0" err="1">
                <a:solidFill>
                  <a:srgbClr val="008380"/>
                </a:solidFill>
                <a:latin typeface="Myriad Pro" charset="0"/>
                <a:ea typeface="Myriad Pro" charset="0"/>
                <a:cs typeface="Myriad Pro" charset="0"/>
              </a:rPr>
              <a:t>i</a:t>
            </a:r>
            <a:r>
              <a:rPr lang="en-US" sz="2000" dirty="0">
                <a:solidFill>
                  <a:srgbClr val="008380"/>
                </a:solidFill>
                <a:latin typeface="Myriad Pro" charset="0"/>
                <a:ea typeface="Myriad Pro" charset="0"/>
                <a:cs typeface="Myriad Pro" charset="0"/>
              </a:rPr>
              <a:t>’,s*</a:t>
            </a:r>
            <a:r>
              <a:rPr lang="en-US" sz="2000" baseline="-25000" dirty="0">
                <a:solidFill>
                  <a:srgbClr val="008380"/>
                </a:solidFill>
                <a:latin typeface="Myriad Pro" charset="0"/>
                <a:ea typeface="Myriad Pro" charset="0"/>
                <a:cs typeface="Myriad Pro" charset="0"/>
              </a:rPr>
              <a:t>-</a:t>
            </a:r>
            <a:r>
              <a:rPr lang="en-US" sz="2000" baseline="-25000" dirty="0" err="1">
                <a:solidFill>
                  <a:srgbClr val="008380"/>
                </a:solidFill>
                <a:latin typeface="Myriad Pro" charset="0"/>
                <a:ea typeface="Myriad Pro" charset="0"/>
                <a:cs typeface="Myriad Pro" charset="0"/>
              </a:rPr>
              <a:t>i</a:t>
            </a:r>
            <a:r>
              <a:rPr lang="en-US" sz="2000" dirty="0">
                <a:solidFill>
                  <a:srgbClr val="008380"/>
                </a:solidFill>
                <a:latin typeface="Myriad Pro" charset="0"/>
                <a:ea typeface="Myriad Pro" charset="0"/>
                <a:cs typeface="Myriad Pro" charset="0"/>
              </a:rPr>
              <a:t>) </a:t>
            </a:r>
            <a:r>
              <a:rPr lang="en-US" sz="2000" dirty="0">
                <a:latin typeface="Myriad Pro" charset="0"/>
                <a:ea typeface="Myriad Pro" charset="0"/>
                <a:cs typeface="Myriad Pro" charset="0"/>
              </a:rPr>
              <a:t>for all </a:t>
            </a:r>
            <a:r>
              <a:rPr lang="en-US" sz="2000" dirty="0" err="1">
                <a:solidFill>
                  <a:srgbClr val="008380"/>
                </a:solidFill>
                <a:latin typeface="Myriad Pro" charset="0"/>
                <a:ea typeface="Myriad Pro" charset="0"/>
                <a:cs typeface="Myriad Pro" charset="0"/>
              </a:rPr>
              <a:t>s</a:t>
            </a:r>
            <a:r>
              <a:rPr lang="en-US" sz="2000" baseline="-25000" dirty="0" err="1">
                <a:solidFill>
                  <a:srgbClr val="008380"/>
                </a:solidFill>
                <a:latin typeface="Myriad Pro" charset="0"/>
                <a:ea typeface="Myriad Pro" charset="0"/>
                <a:cs typeface="Myriad Pro" charset="0"/>
              </a:rPr>
              <a:t>i</a:t>
            </a:r>
            <a:r>
              <a:rPr lang="en-US" sz="2000" dirty="0">
                <a:solidFill>
                  <a:srgbClr val="008380"/>
                </a:solidFill>
                <a:latin typeface="Myriad Pro" charset="0"/>
                <a:ea typeface="Myriad Pro" charset="0"/>
                <a:cs typeface="Myriad Pro" charset="0"/>
              </a:rPr>
              <a:t>’</a:t>
            </a:r>
          </a:p>
        </p:txBody>
      </p:sp>
      <p:graphicFrame>
        <p:nvGraphicFramePr>
          <p:cNvPr id="591876" name="Group 4"/>
          <p:cNvGraphicFramePr>
            <a:graphicFrameLocks noGrp="1"/>
          </p:cNvGraphicFramePr>
          <p:nvPr>
            <p:extLst>
              <p:ext uri="{D42A27DB-BD31-4B8C-83A1-F6EECF244321}">
                <p14:modId xmlns:p14="http://schemas.microsoft.com/office/powerpoint/2010/main" val="823381460"/>
              </p:ext>
            </p:extLst>
          </p:nvPr>
        </p:nvGraphicFramePr>
        <p:xfrm>
          <a:off x="2133600" y="5266928"/>
          <a:ext cx="4572000" cy="103663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518319">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2,1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0,0</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319">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0,0</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1,2</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4287" name="Text Box 16"/>
          <p:cNvSpPr txBox="1">
            <a:spLocks noChangeArrowheads="1"/>
          </p:cNvSpPr>
          <p:nvPr/>
        </p:nvSpPr>
        <p:spPr bwMode="auto">
          <a:xfrm>
            <a:off x="1295400" y="5187553"/>
            <a:ext cx="6207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800" i="0">
                <a:latin typeface="Myriad Pro" charset="0"/>
                <a:ea typeface="Myriad Pro" charset="0"/>
                <a:cs typeface="Myriad Pro" charset="0"/>
              </a:rPr>
              <a:t>B</a:t>
            </a:r>
          </a:p>
        </p:txBody>
      </p:sp>
      <p:sp>
        <p:nvSpPr>
          <p:cNvPr id="54288" name="Text Box 17"/>
          <p:cNvSpPr txBox="1">
            <a:spLocks noChangeArrowheads="1"/>
          </p:cNvSpPr>
          <p:nvPr/>
        </p:nvSpPr>
        <p:spPr bwMode="auto">
          <a:xfrm>
            <a:off x="1289050" y="5800328"/>
            <a:ext cx="6207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800" i="0">
                <a:latin typeface="Myriad Pro" charset="0"/>
                <a:ea typeface="Myriad Pro" charset="0"/>
                <a:cs typeface="Myriad Pro" charset="0"/>
              </a:rPr>
              <a:t>S</a:t>
            </a:r>
          </a:p>
        </p:txBody>
      </p:sp>
      <p:sp>
        <p:nvSpPr>
          <p:cNvPr id="54289" name="Text Box 18"/>
          <p:cNvSpPr txBox="1">
            <a:spLocks noChangeArrowheads="1"/>
          </p:cNvSpPr>
          <p:nvPr/>
        </p:nvSpPr>
        <p:spPr bwMode="auto">
          <a:xfrm>
            <a:off x="3124200" y="4581128"/>
            <a:ext cx="6207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800" i="0">
                <a:latin typeface="Myriad Pro" charset="0"/>
                <a:ea typeface="Myriad Pro" charset="0"/>
                <a:cs typeface="Myriad Pro" charset="0"/>
              </a:rPr>
              <a:t>B</a:t>
            </a:r>
          </a:p>
        </p:txBody>
      </p:sp>
      <p:sp>
        <p:nvSpPr>
          <p:cNvPr id="54290" name="Text Box 19"/>
          <p:cNvSpPr txBox="1">
            <a:spLocks noChangeArrowheads="1"/>
          </p:cNvSpPr>
          <p:nvPr/>
        </p:nvSpPr>
        <p:spPr bwMode="auto">
          <a:xfrm>
            <a:off x="5334000" y="4657328"/>
            <a:ext cx="6207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800" i="0">
                <a:latin typeface="Myriad Pro" charset="0"/>
                <a:ea typeface="Myriad Pro" charset="0"/>
                <a:cs typeface="Myriad Pro" charset="0"/>
              </a:rPr>
              <a:t>S</a:t>
            </a:r>
          </a:p>
        </p:txBody>
      </p:sp>
      <p:grpSp>
        <p:nvGrpSpPr>
          <p:cNvPr id="2" name="Group 20"/>
          <p:cNvGrpSpPr>
            <a:grpSpLocks/>
          </p:cNvGrpSpPr>
          <p:nvPr/>
        </p:nvGrpSpPr>
        <p:grpSpPr bwMode="auto">
          <a:xfrm>
            <a:off x="2667000" y="5266928"/>
            <a:ext cx="3581400" cy="990600"/>
            <a:chOff x="1680" y="3456"/>
            <a:chExt cx="2256" cy="624"/>
          </a:xfrm>
        </p:grpSpPr>
        <p:sp>
          <p:nvSpPr>
            <p:cNvPr id="54292" name="Oval 21"/>
            <p:cNvSpPr>
              <a:spLocks noChangeArrowheads="1"/>
            </p:cNvSpPr>
            <p:nvPr/>
          </p:nvSpPr>
          <p:spPr bwMode="auto">
            <a:xfrm>
              <a:off x="1728" y="3456"/>
              <a:ext cx="720" cy="288"/>
            </a:xfrm>
            <a:prstGeom prst="ellipse">
              <a:avLst/>
            </a:prstGeom>
            <a:noFill/>
            <a:ln w="28575">
              <a:solidFill>
                <a:srgbClr val="CC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ea typeface="Myriad Pro" charset="0"/>
                <a:cs typeface="Myriad Pro" charset="0"/>
              </a:endParaRPr>
            </a:p>
          </p:txBody>
        </p:sp>
        <p:sp>
          <p:nvSpPr>
            <p:cNvPr id="54293" name="Oval 22"/>
            <p:cNvSpPr>
              <a:spLocks noChangeArrowheads="1"/>
            </p:cNvSpPr>
            <p:nvPr/>
          </p:nvSpPr>
          <p:spPr bwMode="auto">
            <a:xfrm>
              <a:off x="3120" y="3792"/>
              <a:ext cx="720" cy="288"/>
            </a:xfrm>
            <a:prstGeom prst="ellipse">
              <a:avLst/>
            </a:prstGeom>
            <a:noFill/>
            <a:ln w="28575">
              <a:solidFill>
                <a:srgbClr val="CC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ea typeface="Myriad Pro" charset="0"/>
                <a:cs typeface="Myriad Pro" charset="0"/>
              </a:endParaRPr>
            </a:p>
          </p:txBody>
        </p:sp>
        <p:sp>
          <p:nvSpPr>
            <p:cNvPr id="54294" name="Line 23"/>
            <p:cNvSpPr>
              <a:spLocks noChangeShapeType="1"/>
            </p:cNvSpPr>
            <p:nvPr/>
          </p:nvSpPr>
          <p:spPr bwMode="auto">
            <a:xfrm flipV="1">
              <a:off x="1680" y="3648"/>
              <a:ext cx="0" cy="384"/>
            </a:xfrm>
            <a:prstGeom prst="line">
              <a:avLst/>
            </a:prstGeom>
            <a:noFill/>
            <a:ln w="2857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54295" name="Line 24"/>
            <p:cNvSpPr>
              <a:spLocks noChangeShapeType="1"/>
            </p:cNvSpPr>
            <p:nvPr/>
          </p:nvSpPr>
          <p:spPr bwMode="auto">
            <a:xfrm>
              <a:off x="3936" y="3648"/>
              <a:ext cx="0" cy="336"/>
            </a:xfrm>
            <a:prstGeom prst="line">
              <a:avLst/>
            </a:prstGeom>
            <a:noFill/>
            <a:ln w="2857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54296" name="Line 25"/>
            <p:cNvSpPr>
              <a:spLocks noChangeShapeType="1"/>
            </p:cNvSpPr>
            <p:nvPr/>
          </p:nvSpPr>
          <p:spPr bwMode="auto">
            <a:xfrm>
              <a:off x="2496" y="3936"/>
              <a:ext cx="576" cy="0"/>
            </a:xfrm>
            <a:prstGeom prst="line">
              <a:avLst/>
            </a:prstGeom>
            <a:noFill/>
            <a:ln w="2857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54297" name="Line 26"/>
            <p:cNvSpPr>
              <a:spLocks noChangeShapeType="1"/>
            </p:cNvSpPr>
            <p:nvPr/>
          </p:nvSpPr>
          <p:spPr bwMode="auto">
            <a:xfrm flipH="1">
              <a:off x="2640" y="3648"/>
              <a:ext cx="480" cy="0"/>
            </a:xfrm>
            <a:prstGeom prst="line">
              <a:avLst/>
            </a:prstGeom>
            <a:noFill/>
            <a:ln w="2857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grpSp>
      <p:sp>
        <p:nvSpPr>
          <p:cNvPr id="16" name="Slide Number Placeholder 3">
            <a:extLst>
              <a:ext uri="{FF2B5EF4-FFF2-40B4-BE49-F238E27FC236}">
                <a16:creationId xmlns:a16="http://schemas.microsoft.com/office/drawing/2014/main" id="{690D9E8B-EAEB-4243-9127-E1BD20B1B6EC}"/>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34</a:t>
            </a:fld>
            <a:endParaRPr lang="de-DE"/>
          </a:p>
        </p:txBody>
      </p:sp>
    </p:spTree>
    <p:extLst>
      <p:ext uri="{BB962C8B-B14F-4D97-AF65-F5344CB8AC3E}">
        <p14:creationId xmlns:p14="http://schemas.microsoft.com/office/powerpoint/2010/main" val="1786161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67544" y="260648"/>
            <a:ext cx="7698432" cy="836712"/>
          </a:xfrm>
        </p:spPr>
        <p:txBody>
          <a:bodyPr/>
          <a:lstStyle/>
          <a:p>
            <a:pPr eaLnBrk="1" hangingPunct="1"/>
            <a:r>
              <a:rPr lang="en-US" dirty="0">
                <a:latin typeface="Myriad Pro" charset="0"/>
                <a:ea typeface="Myriad Pro" charset="0"/>
                <a:cs typeface="Myriad Pro" charset="0"/>
              </a:rPr>
              <a:t>Nash Equilibrium</a:t>
            </a:r>
          </a:p>
        </p:txBody>
      </p:sp>
      <p:sp>
        <p:nvSpPr>
          <p:cNvPr id="56322" name="Rectangle 3"/>
          <p:cNvSpPr>
            <a:spLocks noGrp="1" noChangeArrowheads="1"/>
          </p:cNvSpPr>
          <p:nvPr>
            <p:ph type="body" idx="1"/>
          </p:nvPr>
        </p:nvSpPr>
        <p:spPr>
          <a:xfrm>
            <a:off x="232197" y="1340768"/>
            <a:ext cx="8679605" cy="4608512"/>
          </a:xfrm>
        </p:spPr>
        <p:txBody>
          <a:bodyPr/>
          <a:lstStyle/>
          <a:p>
            <a:pPr eaLnBrk="1" hangingPunct="1">
              <a:lnSpc>
                <a:spcPct val="90000"/>
              </a:lnSpc>
            </a:pPr>
            <a:r>
              <a:rPr lang="en-US" sz="2800" dirty="0">
                <a:latin typeface="Myriad Pro" charset="0"/>
                <a:ea typeface="Myriad Pro" charset="0"/>
                <a:cs typeface="Myriad Pro" charset="0"/>
              </a:rPr>
              <a:t>Interpretations:</a:t>
            </a:r>
          </a:p>
          <a:p>
            <a:pPr lvl="1" eaLnBrk="1" hangingPunct="1">
              <a:lnSpc>
                <a:spcPct val="90000"/>
              </a:lnSpc>
            </a:pPr>
            <a:r>
              <a:rPr lang="en-US" sz="2400" dirty="0">
                <a:latin typeface="Myriad Pro" charset="0"/>
                <a:ea typeface="Myriad Pro" charset="0"/>
                <a:cs typeface="Myriad Pro" charset="0"/>
              </a:rPr>
              <a:t>Focal points, self-enforcing agreements, stable social convention, consequence of rational inference</a:t>
            </a:r>
          </a:p>
          <a:p>
            <a:pPr eaLnBrk="1" hangingPunct="1">
              <a:lnSpc>
                <a:spcPct val="90000"/>
              </a:lnSpc>
            </a:pPr>
            <a:r>
              <a:rPr lang="en-US" sz="2800" dirty="0">
                <a:latin typeface="Myriad Pro" charset="0"/>
                <a:ea typeface="Myriad Pro" charset="0"/>
                <a:cs typeface="Myriad Pro" charset="0"/>
              </a:rPr>
              <a:t>Criticisms</a:t>
            </a:r>
          </a:p>
          <a:p>
            <a:pPr lvl="1" eaLnBrk="1" hangingPunct="1">
              <a:lnSpc>
                <a:spcPct val="90000"/>
              </a:lnSpc>
            </a:pPr>
            <a:r>
              <a:rPr lang="en-US" sz="2400" dirty="0">
                <a:latin typeface="Myriad Pro" charset="0"/>
                <a:ea typeface="Myriad Pro" charset="0"/>
                <a:cs typeface="Myriad Pro" charset="0"/>
              </a:rPr>
              <a:t>They may not be unique (Bach or Stravinsky)</a:t>
            </a:r>
          </a:p>
          <a:p>
            <a:pPr marL="1143000" lvl="2" eaLnBrk="1" hangingPunct="1">
              <a:lnSpc>
                <a:spcPct val="90000"/>
              </a:lnSpc>
            </a:pPr>
            <a:r>
              <a:rPr lang="en-US" sz="2000" dirty="0">
                <a:latin typeface="Myriad Pro" charset="0"/>
                <a:ea typeface="Myriad Pro" charset="0"/>
                <a:cs typeface="Myriad Pro" charset="0"/>
              </a:rPr>
              <a:t>Ways of overcoming this</a:t>
            </a:r>
          </a:p>
          <a:p>
            <a:pPr marL="1600200" lvl="3" eaLnBrk="1" hangingPunct="1">
              <a:lnSpc>
                <a:spcPct val="90000"/>
              </a:lnSpc>
            </a:pPr>
            <a:r>
              <a:rPr lang="en-US" sz="1800" dirty="0">
                <a:latin typeface="Myriad Pro" charset="0"/>
                <a:ea typeface="Myriad Pro" charset="0"/>
                <a:cs typeface="Myriad Pro" charset="0"/>
              </a:rPr>
              <a:t>Refinements of equilibrium concept, mediation, learning</a:t>
            </a:r>
          </a:p>
          <a:p>
            <a:pPr lvl="1" eaLnBrk="1" hangingPunct="1">
              <a:lnSpc>
                <a:spcPct val="90000"/>
              </a:lnSpc>
            </a:pPr>
            <a:r>
              <a:rPr lang="en-US" sz="2400" dirty="0">
                <a:latin typeface="Myriad Pro" charset="0"/>
                <a:ea typeface="Myriad Pro" charset="0"/>
                <a:cs typeface="Myriad Pro" charset="0"/>
              </a:rPr>
              <a:t>Do not exist in all games (in the form defined above)</a:t>
            </a:r>
          </a:p>
          <a:p>
            <a:pPr lvl="1" eaLnBrk="1" hangingPunct="1">
              <a:lnSpc>
                <a:spcPct val="90000"/>
              </a:lnSpc>
            </a:pPr>
            <a:r>
              <a:rPr lang="en-US" sz="2400" dirty="0">
                <a:latin typeface="Myriad Pro" charset="0"/>
                <a:ea typeface="Myriad Pro" charset="0"/>
                <a:cs typeface="Myriad Pro" charset="0"/>
              </a:rPr>
              <a:t>They may be hard to find</a:t>
            </a:r>
          </a:p>
          <a:p>
            <a:pPr lvl="1" eaLnBrk="1" hangingPunct="1">
              <a:lnSpc>
                <a:spcPct val="90000"/>
              </a:lnSpc>
            </a:pPr>
            <a:r>
              <a:rPr lang="en-US" sz="2400" dirty="0">
                <a:latin typeface="Myriad Pro" charset="0"/>
                <a:ea typeface="Myriad Pro" charset="0"/>
                <a:cs typeface="Myriad Pro" charset="0"/>
              </a:rPr>
              <a:t>People don’t always behave based on what equilibria would predict </a:t>
            </a:r>
            <a:r>
              <a:rPr lang="en-US" sz="1800" dirty="0">
                <a:latin typeface="Myriad Pro" charset="0"/>
                <a:ea typeface="Myriad Pro" charset="0"/>
                <a:cs typeface="Myriad Pro" charset="0"/>
              </a:rPr>
              <a:t>(ultimatum games and notions of fairness,…)</a:t>
            </a:r>
          </a:p>
          <a:p>
            <a:pPr lvl="1" eaLnBrk="1" hangingPunct="1">
              <a:lnSpc>
                <a:spcPct val="90000"/>
              </a:lnSpc>
            </a:pPr>
            <a:endParaRPr lang="en-US" sz="1800" dirty="0">
              <a:latin typeface="Myriad Pro" charset="0"/>
              <a:ea typeface="Myriad Pro" charset="0"/>
              <a:cs typeface="Myriad Pro" charset="0"/>
            </a:endParaRPr>
          </a:p>
          <a:p>
            <a:pPr lvl="1" eaLnBrk="1" hangingPunct="1">
              <a:lnSpc>
                <a:spcPct val="90000"/>
              </a:lnSpc>
              <a:buFont typeface="Wingdings" charset="0"/>
              <a:buNone/>
            </a:pPr>
            <a:endParaRPr lang="en-US" sz="2400" dirty="0">
              <a:latin typeface="Myriad Pro" charset="0"/>
              <a:ea typeface="Myriad Pro" charset="0"/>
              <a:cs typeface="Myriad Pro" charset="0"/>
            </a:endParaRPr>
          </a:p>
        </p:txBody>
      </p:sp>
      <p:sp>
        <p:nvSpPr>
          <p:cNvPr id="4" name="Slide Number Placeholder 3">
            <a:extLst>
              <a:ext uri="{FF2B5EF4-FFF2-40B4-BE49-F238E27FC236}">
                <a16:creationId xmlns:a16="http://schemas.microsoft.com/office/drawing/2014/main" id="{D3A88197-275F-2A4A-A9C1-53E0BB7A4E8E}"/>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35</a:t>
            </a:fld>
            <a:endParaRPr lang="de-DE"/>
          </a:p>
        </p:txBody>
      </p:sp>
    </p:spTree>
    <p:extLst>
      <p:ext uri="{BB962C8B-B14F-4D97-AF65-F5344CB8AC3E}">
        <p14:creationId xmlns:p14="http://schemas.microsoft.com/office/powerpoint/2010/main" val="640934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C0A9BDAE-E58C-9844-AB8A-8CB1C80777D9}"/>
              </a:ext>
            </a:extLst>
          </p:cNvPr>
          <p:cNvSpPr>
            <a:spLocks noGrp="1" noChangeArrowheads="1"/>
          </p:cNvSpPr>
          <p:nvPr>
            <p:ph type="title"/>
          </p:nvPr>
        </p:nvSpPr>
        <p:spPr>
          <a:xfrm>
            <a:off x="381000" y="237363"/>
            <a:ext cx="7772400" cy="1143000"/>
          </a:xfrm>
        </p:spPr>
        <p:txBody>
          <a:bodyPr/>
          <a:lstStyle/>
          <a:p>
            <a:pPr eaLnBrk="1" hangingPunct="1"/>
            <a:r>
              <a:rPr lang="en-US" altLang="en-DE" dirty="0">
                <a:ea typeface="ＭＳ Ｐゴシック" panose="020B0600070205080204" pitchFamily="34" charset="-128"/>
              </a:rPr>
              <a:t>Extensive Form Games</a:t>
            </a:r>
          </a:p>
        </p:txBody>
      </p:sp>
      <p:grpSp>
        <p:nvGrpSpPr>
          <p:cNvPr id="78850" name="Group 3">
            <a:extLst>
              <a:ext uri="{FF2B5EF4-FFF2-40B4-BE49-F238E27FC236}">
                <a16:creationId xmlns:a16="http://schemas.microsoft.com/office/drawing/2014/main" id="{1133359D-9CAD-FC4A-BDF7-DA483D7358DD}"/>
              </a:ext>
            </a:extLst>
          </p:cNvPr>
          <p:cNvGrpSpPr>
            <a:grpSpLocks/>
          </p:cNvGrpSpPr>
          <p:nvPr/>
        </p:nvGrpSpPr>
        <p:grpSpPr bwMode="auto">
          <a:xfrm>
            <a:off x="381000" y="1421160"/>
            <a:ext cx="4445000" cy="3509963"/>
            <a:chOff x="1440" y="1440"/>
            <a:chExt cx="2800" cy="2211"/>
          </a:xfrm>
        </p:grpSpPr>
        <p:sp>
          <p:nvSpPr>
            <p:cNvPr id="78853" name="Oval 4">
              <a:extLst>
                <a:ext uri="{FF2B5EF4-FFF2-40B4-BE49-F238E27FC236}">
                  <a16:creationId xmlns:a16="http://schemas.microsoft.com/office/drawing/2014/main" id="{617CED40-FC59-4444-8CC4-23749D592C4A}"/>
                </a:ext>
              </a:extLst>
            </p:cNvPr>
            <p:cNvSpPr>
              <a:spLocks noChangeArrowheads="1"/>
            </p:cNvSpPr>
            <p:nvPr/>
          </p:nvSpPr>
          <p:spPr bwMode="auto">
            <a:xfrm>
              <a:off x="2304" y="2160"/>
              <a:ext cx="144" cy="240"/>
            </a:xfrm>
            <a:prstGeom prst="ellipse">
              <a:avLst/>
            </a:prstGeom>
            <a:solidFill>
              <a:srgbClr val="008000"/>
            </a:solidFill>
            <a:ln w="28575">
              <a:solidFill>
                <a:schemeClr val="tx1"/>
              </a:solidFill>
              <a:round/>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endParaRPr lang="en-US" altLang="en-DE" sz="1800"/>
            </a:p>
          </p:txBody>
        </p:sp>
        <p:sp>
          <p:nvSpPr>
            <p:cNvPr id="78854" name="Oval 5">
              <a:extLst>
                <a:ext uri="{FF2B5EF4-FFF2-40B4-BE49-F238E27FC236}">
                  <a16:creationId xmlns:a16="http://schemas.microsoft.com/office/drawing/2014/main" id="{FAAE6D40-5CA9-BE4B-8B43-29C544E0BBE4}"/>
                </a:ext>
              </a:extLst>
            </p:cNvPr>
            <p:cNvSpPr>
              <a:spLocks noChangeArrowheads="1"/>
            </p:cNvSpPr>
            <p:nvPr/>
          </p:nvSpPr>
          <p:spPr bwMode="auto">
            <a:xfrm>
              <a:off x="2736" y="1440"/>
              <a:ext cx="144" cy="240"/>
            </a:xfrm>
            <a:prstGeom prst="ellipse">
              <a:avLst/>
            </a:prstGeom>
            <a:solidFill>
              <a:srgbClr val="CC0000"/>
            </a:solidFill>
            <a:ln w="28575">
              <a:solidFill>
                <a:schemeClr val="tx1"/>
              </a:solidFill>
              <a:round/>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endParaRPr lang="en-US" altLang="en-DE" sz="1800"/>
            </a:p>
          </p:txBody>
        </p:sp>
        <p:sp>
          <p:nvSpPr>
            <p:cNvPr id="78855" name="Oval 6">
              <a:extLst>
                <a:ext uri="{FF2B5EF4-FFF2-40B4-BE49-F238E27FC236}">
                  <a16:creationId xmlns:a16="http://schemas.microsoft.com/office/drawing/2014/main" id="{A4FDD183-8AD6-C148-91D7-19A2F2BD0F02}"/>
                </a:ext>
              </a:extLst>
            </p:cNvPr>
            <p:cNvSpPr>
              <a:spLocks noChangeArrowheads="1"/>
            </p:cNvSpPr>
            <p:nvPr/>
          </p:nvSpPr>
          <p:spPr bwMode="auto">
            <a:xfrm>
              <a:off x="3120" y="2160"/>
              <a:ext cx="144" cy="240"/>
            </a:xfrm>
            <a:prstGeom prst="ellipse">
              <a:avLst/>
            </a:prstGeom>
            <a:solidFill>
              <a:srgbClr val="008000"/>
            </a:solidFill>
            <a:ln w="28575">
              <a:solidFill>
                <a:schemeClr val="tx1"/>
              </a:solidFill>
              <a:round/>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endParaRPr lang="en-US" altLang="en-DE" sz="1800"/>
            </a:p>
          </p:txBody>
        </p:sp>
        <p:sp>
          <p:nvSpPr>
            <p:cNvPr id="78856" name="Oval 7">
              <a:extLst>
                <a:ext uri="{FF2B5EF4-FFF2-40B4-BE49-F238E27FC236}">
                  <a16:creationId xmlns:a16="http://schemas.microsoft.com/office/drawing/2014/main" id="{D606F1BF-E09F-114D-8772-82287E02C345}"/>
                </a:ext>
              </a:extLst>
            </p:cNvPr>
            <p:cNvSpPr>
              <a:spLocks noChangeArrowheads="1"/>
            </p:cNvSpPr>
            <p:nvPr/>
          </p:nvSpPr>
          <p:spPr bwMode="auto">
            <a:xfrm>
              <a:off x="1872" y="3024"/>
              <a:ext cx="96" cy="144"/>
            </a:xfrm>
            <a:prstGeom prst="ellipse">
              <a:avLst/>
            </a:prstGeom>
            <a:solidFill>
              <a:schemeClr val="tx1"/>
            </a:solidFill>
            <a:ln w="28575">
              <a:solidFill>
                <a:schemeClr val="tx1"/>
              </a:solidFill>
              <a:round/>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endParaRPr lang="en-US" altLang="en-DE" sz="1800"/>
            </a:p>
          </p:txBody>
        </p:sp>
        <p:sp>
          <p:nvSpPr>
            <p:cNvPr id="78857" name="Oval 8">
              <a:extLst>
                <a:ext uri="{FF2B5EF4-FFF2-40B4-BE49-F238E27FC236}">
                  <a16:creationId xmlns:a16="http://schemas.microsoft.com/office/drawing/2014/main" id="{8C313096-94EF-2A48-B77B-7F2141DE3D6A}"/>
                </a:ext>
              </a:extLst>
            </p:cNvPr>
            <p:cNvSpPr>
              <a:spLocks noChangeArrowheads="1"/>
            </p:cNvSpPr>
            <p:nvPr/>
          </p:nvSpPr>
          <p:spPr bwMode="auto">
            <a:xfrm>
              <a:off x="2448" y="3024"/>
              <a:ext cx="96" cy="144"/>
            </a:xfrm>
            <a:prstGeom prst="ellipse">
              <a:avLst/>
            </a:prstGeom>
            <a:solidFill>
              <a:schemeClr val="tx1"/>
            </a:solidFill>
            <a:ln w="28575">
              <a:solidFill>
                <a:schemeClr val="tx1"/>
              </a:solidFill>
              <a:round/>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endParaRPr lang="en-US" altLang="en-DE" sz="1800"/>
            </a:p>
          </p:txBody>
        </p:sp>
        <p:sp>
          <p:nvSpPr>
            <p:cNvPr id="78858" name="Oval 9">
              <a:extLst>
                <a:ext uri="{FF2B5EF4-FFF2-40B4-BE49-F238E27FC236}">
                  <a16:creationId xmlns:a16="http://schemas.microsoft.com/office/drawing/2014/main" id="{4FB10C8F-C54A-B34A-A147-A823269E96B4}"/>
                </a:ext>
              </a:extLst>
            </p:cNvPr>
            <p:cNvSpPr>
              <a:spLocks noChangeArrowheads="1"/>
            </p:cNvSpPr>
            <p:nvPr/>
          </p:nvSpPr>
          <p:spPr bwMode="auto">
            <a:xfrm>
              <a:off x="3072" y="3024"/>
              <a:ext cx="96" cy="144"/>
            </a:xfrm>
            <a:prstGeom prst="ellipse">
              <a:avLst/>
            </a:prstGeom>
            <a:solidFill>
              <a:schemeClr val="tx1"/>
            </a:solidFill>
            <a:ln w="28575">
              <a:solidFill>
                <a:schemeClr val="tx1"/>
              </a:solidFill>
              <a:round/>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endParaRPr lang="en-US" altLang="en-DE" sz="1800"/>
            </a:p>
          </p:txBody>
        </p:sp>
        <p:sp>
          <p:nvSpPr>
            <p:cNvPr id="78859" name="Oval 10">
              <a:extLst>
                <a:ext uri="{FF2B5EF4-FFF2-40B4-BE49-F238E27FC236}">
                  <a16:creationId xmlns:a16="http://schemas.microsoft.com/office/drawing/2014/main" id="{D294578D-C62C-8746-AE77-C98DE1262AA0}"/>
                </a:ext>
              </a:extLst>
            </p:cNvPr>
            <p:cNvSpPr>
              <a:spLocks noChangeArrowheads="1"/>
            </p:cNvSpPr>
            <p:nvPr/>
          </p:nvSpPr>
          <p:spPr bwMode="auto">
            <a:xfrm>
              <a:off x="3600" y="3024"/>
              <a:ext cx="96" cy="144"/>
            </a:xfrm>
            <a:prstGeom prst="ellipse">
              <a:avLst/>
            </a:prstGeom>
            <a:solidFill>
              <a:schemeClr val="tx1"/>
            </a:solidFill>
            <a:ln w="28575">
              <a:solidFill>
                <a:schemeClr val="tx1"/>
              </a:solidFill>
              <a:round/>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endParaRPr lang="en-US" altLang="en-DE" sz="1800"/>
            </a:p>
          </p:txBody>
        </p:sp>
        <p:cxnSp>
          <p:nvCxnSpPr>
            <p:cNvPr id="78860" name="AutoShape 11">
              <a:extLst>
                <a:ext uri="{FF2B5EF4-FFF2-40B4-BE49-F238E27FC236}">
                  <a16:creationId xmlns:a16="http://schemas.microsoft.com/office/drawing/2014/main" id="{D89F9397-4F88-0147-A413-EF0519C19742}"/>
                </a:ext>
              </a:extLst>
            </p:cNvPr>
            <p:cNvCxnSpPr>
              <a:cxnSpLocks noChangeShapeType="1"/>
              <a:stCxn id="78854" idx="4"/>
              <a:endCxn id="78853" idx="0"/>
            </p:cNvCxnSpPr>
            <p:nvPr/>
          </p:nvCxnSpPr>
          <p:spPr bwMode="auto">
            <a:xfrm flipH="1">
              <a:off x="2376" y="1689"/>
              <a:ext cx="432" cy="462"/>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8861" name="AutoShape 12">
              <a:extLst>
                <a:ext uri="{FF2B5EF4-FFF2-40B4-BE49-F238E27FC236}">
                  <a16:creationId xmlns:a16="http://schemas.microsoft.com/office/drawing/2014/main" id="{9101DA91-B003-A044-A7C5-6F3881BAF77F}"/>
                </a:ext>
              </a:extLst>
            </p:cNvPr>
            <p:cNvCxnSpPr>
              <a:cxnSpLocks noChangeShapeType="1"/>
              <a:stCxn id="78854" idx="4"/>
              <a:endCxn id="78855" idx="0"/>
            </p:cNvCxnSpPr>
            <p:nvPr/>
          </p:nvCxnSpPr>
          <p:spPr bwMode="auto">
            <a:xfrm>
              <a:off x="2808" y="1689"/>
              <a:ext cx="384" cy="462"/>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8862" name="AutoShape 13">
              <a:extLst>
                <a:ext uri="{FF2B5EF4-FFF2-40B4-BE49-F238E27FC236}">
                  <a16:creationId xmlns:a16="http://schemas.microsoft.com/office/drawing/2014/main" id="{1609821F-1D76-A44B-85E9-B69E850F3A53}"/>
                </a:ext>
              </a:extLst>
            </p:cNvPr>
            <p:cNvCxnSpPr>
              <a:cxnSpLocks noChangeShapeType="1"/>
              <a:stCxn id="78853" idx="4"/>
              <a:endCxn id="78856" idx="0"/>
            </p:cNvCxnSpPr>
            <p:nvPr/>
          </p:nvCxnSpPr>
          <p:spPr bwMode="auto">
            <a:xfrm flipH="1">
              <a:off x="1920" y="2409"/>
              <a:ext cx="456" cy="606"/>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8863" name="AutoShape 14">
              <a:extLst>
                <a:ext uri="{FF2B5EF4-FFF2-40B4-BE49-F238E27FC236}">
                  <a16:creationId xmlns:a16="http://schemas.microsoft.com/office/drawing/2014/main" id="{5D9E037E-2F2F-204B-AD80-4F84A22B5B76}"/>
                </a:ext>
              </a:extLst>
            </p:cNvPr>
            <p:cNvCxnSpPr>
              <a:cxnSpLocks noChangeShapeType="1"/>
              <a:stCxn id="78853" idx="4"/>
              <a:endCxn id="78857" idx="0"/>
            </p:cNvCxnSpPr>
            <p:nvPr/>
          </p:nvCxnSpPr>
          <p:spPr bwMode="auto">
            <a:xfrm>
              <a:off x="2376" y="2409"/>
              <a:ext cx="120" cy="606"/>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8864" name="AutoShape 15">
              <a:extLst>
                <a:ext uri="{FF2B5EF4-FFF2-40B4-BE49-F238E27FC236}">
                  <a16:creationId xmlns:a16="http://schemas.microsoft.com/office/drawing/2014/main" id="{97C1FACF-4FC6-4749-BED4-7EE261F0498F}"/>
                </a:ext>
              </a:extLst>
            </p:cNvPr>
            <p:cNvCxnSpPr>
              <a:cxnSpLocks noChangeShapeType="1"/>
              <a:stCxn id="78855" idx="4"/>
              <a:endCxn id="78858" idx="0"/>
            </p:cNvCxnSpPr>
            <p:nvPr/>
          </p:nvCxnSpPr>
          <p:spPr bwMode="auto">
            <a:xfrm flipH="1">
              <a:off x="3120" y="2409"/>
              <a:ext cx="72" cy="606"/>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8865" name="AutoShape 16">
              <a:extLst>
                <a:ext uri="{FF2B5EF4-FFF2-40B4-BE49-F238E27FC236}">
                  <a16:creationId xmlns:a16="http://schemas.microsoft.com/office/drawing/2014/main" id="{B51F8531-1992-4D47-B23A-A1C783B3D9B3}"/>
                </a:ext>
              </a:extLst>
            </p:cNvPr>
            <p:cNvCxnSpPr>
              <a:cxnSpLocks noChangeShapeType="1"/>
              <a:stCxn id="78855" idx="4"/>
              <a:endCxn id="78859" idx="0"/>
            </p:cNvCxnSpPr>
            <p:nvPr/>
          </p:nvCxnSpPr>
          <p:spPr bwMode="auto">
            <a:xfrm>
              <a:off x="3192" y="2409"/>
              <a:ext cx="456" cy="606"/>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78866" name="Text Box 17">
              <a:extLst>
                <a:ext uri="{FF2B5EF4-FFF2-40B4-BE49-F238E27FC236}">
                  <a16:creationId xmlns:a16="http://schemas.microsoft.com/office/drawing/2014/main" id="{A557D3EF-93B0-A643-B8B8-75711D9155E9}"/>
                </a:ext>
              </a:extLst>
            </p:cNvPr>
            <p:cNvSpPr txBox="1">
              <a:spLocks noChangeArrowheads="1"/>
            </p:cNvSpPr>
            <p:nvPr/>
          </p:nvSpPr>
          <p:spPr bwMode="auto">
            <a:xfrm>
              <a:off x="2064" y="1771"/>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DE" i="0">
                  <a:latin typeface="Comic Sans MS" panose="030F0902030302020204" pitchFamily="66" charset="0"/>
                </a:rPr>
                <a:t>H</a:t>
              </a:r>
            </a:p>
          </p:txBody>
        </p:sp>
        <p:sp>
          <p:nvSpPr>
            <p:cNvPr id="78867" name="Text Box 18">
              <a:extLst>
                <a:ext uri="{FF2B5EF4-FFF2-40B4-BE49-F238E27FC236}">
                  <a16:creationId xmlns:a16="http://schemas.microsoft.com/office/drawing/2014/main" id="{857CAC68-DD0A-FB44-9F67-5052DFDA016F}"/>
                </a:ext>
              </a:extLst>
            </p:cNvPr>
            <p:cNvSpPr txBox="1">
              <a:spLocks noChangeArrowheads="1"/>
            </p:cNvSpPr>
            <p:nvPr/>
          </p:nvSpPr>
          <p:spPr bwMode="auto">
            <a:xfrm>
              <a:off x="1776" y="244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DE" i="0">
                  <a:latin typeface="Comic Sans MS" panose="030F0902030302020204" pitchFamily="66" charset="0"/>
                </a:rPr>
                <a:t>H</a:t>
              </a:r>
            </a:p>
          </p:txBody>
        </p:sp>
        <p:sp>
          <p:nvSpPr>
            <p:cNvPr id="78868" name="Text Box 19">
              <a:extLst>
                <a:ext uri="{FF2B5EF4-FFF2-40B4-BE49-F238E27FC236}">
                  <a16:creationId xmlns:a16="http://schemas.microsoft.com/office/drawing/2014/main" id="{614E3AD1-6BCF-244B-BE70-9BECABB69E9C}"/>
                </a:ext>
              </a:extLst>
            </p:cNvPr>
            <p:cNvSpPr txBox="1">
              <a:spLocks noChangeArrowheads="1"/>
            </p:cNvSpPr>
            <p:nvPr/>
          </p:nvSpPr>
          <p:spPr bwMode="auto">
            <a:xfrm>
              <a:off x="2832" y="254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DE" i="0">
                  <a:latin typeface="Comic Sans MS" panose="030F0902030302020204" pitchFamily="66" charset="0"/>
                </a:rPr>
                <a:t>H</a:t>
              </a:r>
            </a:p>
          </p:txBody>
        </p:sp>
        <p:sp>
          <p:nvSpPr>
            <p:cNvPr id="78869" name="Text Box 20">
              <a:extLst>
                <a:ext uri="{FF2B5EF4-FFF2-40B4-BE49-F238E27FC236}">
                  <a16:creationId xmlns:a16="http://schemas.microsoft.com/office/drawing/2014/main" id="{9162401D-8D01-1846-9F4D-4928381585B4}"/>
                </a:ext>
              </a:extLst>
            </p:cNvPr>
            <p:cNvSpPr txBox="1">
              <a:spLocks noChangeArrowheads="1"/>
            </p:cNvSpPr>
            <p:nvPr/>
          </p:nvSpPr>
          <p:spPr bwMode="auto">
            <a:xfrm>
              <a:off x="3168" y="168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DE" i="0">
                  <a:latin typeface="Comic Sans MS" panose="030F0902030302020204" pitchFamily="66" charset="0"/>
                </a:rPr>
                <a:t>T</a:t>
              </a:r>
            </a:p>
          </p:txBody>
        </p:sp>
        <p:sp>
          <p:nvSpPr>
            <p:cNvPr id="78870" name="Text Box 21">
              <a:extLst>
                <a:ext uri="{FF2B5EF4-FFF2-40B4-BE49-F238E27FC236}">
                  <a16:creationId xmlns:a16="http://schemas.microsoft.com/office/drawing/2014/main" id="{72A252B8-613A-744D-B340-6885BD0BC22F}"/>
                </a:ext>
              </a:extLst>
            </p:cNvPr>
            <p:cNvSpPr txBox="1">
              <a:spLocks noChangeArrowheads="1"/>
            </p:cNvSpPr>
            <p:nvPr/>
          </p:nvSpPr>
          <p:spPr bwMode="auto">
            <a:xfrm>
              <a:off x="3600" y="249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DE" i="0">
                  <a:latin typeface="Comic Sans MS" panose="030F0902030302020204" pitchFamily="66" charset="0"/>
                </a:rPr>
                <a:t>T</a:t>
              </a:r>
            </a:p>
          </p:txBody>
        </p:sp>
        <p:sp>
          <p:nvSpPr>
            <p:cNvPr id="78871" name="Text Box 22">
              <a:extLst>
                <a:ext uri="{FF2B5EF4-FFF2-40B4-BE49-F238E27FC236}">
                  <a16:creationId xmlns:a16="http://schemas.microsoft.com/office/drawing/2014/main" id="{9A1D31C1-1811-5346-A3D8-393603F0F6E2}"/>
                </a:ext>
              </a:extLst>
            </p:cNvPr>
            <p:cNvSpPr txBox="1">
              <a:spLocks noChangeArrowheads="1"/>
            </p:cNvSpPr>
            <p:nvPr/>
          </p:nvSpPr>
          <p:spPr bwMode="auto">
            <a:xfrm>
              <a:off x="2496" y="254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DE" i="0">
                  <a:latin typeface="Comic Sans MS" panose="030F0902030302020204" pitchFamily="66" charset="0"/>
                </a:rPr>
                <a:t>T</a:t>
              </a:r>
            </a:p>
          </p:txBody>
        </p:sp>
        <p:sp>
          <p:nvSpPr>
            <p:cNvPr id="78872" name="Text Box 23">
              <a:extLst>
                <a:ext uri="{FF2B5EF4-FFF2-40B4-BE49-F238E27FC236}">
                  <a16:creationId xmlns:a16="http://schemas.microsoft.com/office/drawing/2014/main" id="{5E5B450F-0238-924C-8B72-0F4E9CCB3B6B}"/>
                </a:ext>
              </a:extLst>
            </p:cNvPr>
            <p:cNvSpPr txBox="1">
              <a:spLocks noChangeArrowheads="1"/>
            </p:cNvSpPr>
            <p:nvPr/>
          </p:nvSpPr>
          <p:spPr bwMode="auto">
            <a:xfrm>
              <a:off x="1440" y="3360"/>
              <a:ext cx="5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DE" i="0">
                  <a:latin typeface="Comic Sans MS" panose="030F0902030302020204" pitchFamily="66" charset="0"/>
                </a:rPr>
                <a:t>(1,2)</a:t>
              </a:r>
            </a:p>
          </p:txBody>
        </p:sp>
        <p:sp>
          <p:nvSpPr>
            <p:cNvPr id="78873" name="Text Box 24">
              <a:extLst>
                <a:ext uri="{FF2B5EF4-FFF2-40B4-BE49-F238E27FC236}">
                  <a16:creationId xmlns:a16="http://schemas.microsoft.com/office/drawing/2014/main" id="{ADCF3164-399A-4642-A09B-DEAFF1089737}"/>
                </a:ext>
              </a:extLst>
            </p:cNvPr>
            <p:cNvSpPr txBox="1">
              <a:spLocks noChangeArrowheads="1"/>
            </p:cNvSpPr>
            <p:nvPr/>
          </p:nvSpPr>
          <p:spPr bwMode="auto">
            <a:xfrm>
              <a:off x="3696" y="3312"/>
              <a:ext cx="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DE" i="0">
                  <a:latin typeface="Comic Sans MS" panose="030F0902030302020204" pitchFamily="66" charset="0"/>
                </a:rPr>
                <a:t>(4,0)</a:t>
              </a:r>
            </a:p>
          </p:txBody>
        </p:sp>
        <p:sp>
          <p:nvSpPr>
            <p:cNvPr id="78874" name="Text Box 25">
              <a:extLst>
                <a:ext uri="{FF2B5EF4-FFF2-40B4-BE49-F238E27FC236}">
                  <a16:creationId xmlns:a16="http://schemas.microsoft.com/office/drawing/2014/main" id="{F1A75C7B-7B14-F347-9D07-709DDAB4353F}"/>
                </a:ext>
              </a:extLst>
            </p:cNvPr>
            <p:cNvSpPr txBox="1">
              <a:spLocks noChangeArrowheads="1"/>
            </p:cNvSpPr>
            <p:nvPr/>
          </p:nvSpPr>
          <p:spPr bwMode="auto">
            <a:xfrm>
              <a:off x="2304" y="3363"/>
              <a:ext cx="5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DE" i="0">
                  <a:latin typeface="Comic Sans MS" panose="030F0902030302020204" pitchFamily="66" charset="0"/>
                </a:rPr>
                <a:t>(2,1)</a:t>
              </a:r>
            </a:p>
          </p:txBody>
        </p:sp>
        <p:sp>
          <p:nvSpPr>
            <p:cNvPr id="78875" name="Text Box 26">
              <a:extLst>
                <a:ext uri="{FF2B5EF4-FFF2-40B4-BE49-F238E27FC236}">
                  <a16:creationId xmlns:a16="http://schemas.microsoft.com/office/drawing/2014/main" id="{9AB1B3BB-5D53-C846-8397-3531E3750A28}"/>
                </a:ext>
              </a:extLst>
            </p:cNvPr>
            <p:cNvSpPr txBox="1">
              <a:spLocks noChangeArrowheads="1"/>
            </p:cNvSpPr>
            <p:nvPr/>
          </p:nvSpPr>
          <p:spPr bwMode="auto">
            <a:xfrm>
              <a:off x="2976" y="3360"/>
              <a:ext cx="5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DE" i="0">
                  <a:latin typeface="Comic Sans MS" panose="030F0902030302020204" pitchFamily="66" charset="0"/>
                </a:rPr>
                <a:t>(2,1)</a:t>
              </a:r>
            </a:p>
          </p:txBody>
        </p:sp>
      </p:grpSp>
      <p:sp>
        <p:nvSpPr>
          <p:cNvPr id="78851" name="Text Box 27">
            <a:extLst>
              <a:ext uri="{FF2B5EF4-FFF2-40B4-BE49-F238E27FC236}">
                <a16:creationId xmlns:a16="http://schemas.microsoft.com/office/drawing/2014/main" id="{717B13F6-842D-D745-AC7D-609BB43BE194}"/>
              </a:ext>
            </a:extLst>
          </p:cNvPr>
          <p:cNvSpPr txBox="1">
            <a:spLocks noChangeArrowheads="1"/>
          </p:cNvSpPr>
          <p:nvPr/>
        </p:nvSpPr>
        <p:spPr bwMode="auto">
          <a:xfrm>
            <a:off x="4437944" y="1401111"/>
            <a:ext cx="3886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DE" i="0">
                <a:latin typeface="+mn-lt"/>
              </a:rPr>
              <a:t>Any finite game of perfect information has a pure strategy Nash equilibrium.  It can be found by backward induction.</a:t>
            </a:r>
          </a:p>
        </p:txBody>
      </p:sp>
      <p:sp>
        <p:nvSpPr>
          <p:cNvPr id="603164" name="Text Box 28">
            <a:extLst>
              <a:ext uri="{FF2B5EF4-FFF2-40B4-BE49-F238E27FC236}">
                <a16:creationId xmlns:a16="http://schemas.microsoft.com/office/drawing/2014/main" id="{1F5F88ED-3D4C-6240-A44E-0D590D5D0FE5}"/>
              </a:ext>
            </a:extLst>
          </p:cNvPr>
          <p:cNvSpPr txBox="1">
            <a:spLocks noChangeArrowheads="1"/>
          </p:cNvSpPr>
          <p:nvPr/>
        </p:nvSpPr>
        <p:spPr bwMode="auto">
          <a:xfrm>
            <a:off x="894644" y="5287311"/>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DE" i="0" dirty="0">
                <a:latin typeface="+mn-lt"/>
              </a:rPr>
              <a:t>Chess is a finite game of perfect information.  Therefore, it is a </a:t>
            </a:r>
            <a:r>
              <a:rPr lang="en-US" altLang="en-US" i="0" dirty="0">
                <a:latin typeface="+mn-lt"/>
              </a:rPr>
              <a:t>“</a:t>
            </a:r>
            <a:r>
              <a:rPr lang="en-US" altLang="en-DE" i="0" dirty="0">
                <a:latin typeface="+mn-lt"/>
              </a:rPr>
              <a:t>trivial</a:t>
            </a:r>
            <a:r>
              <a:rPr lang="en-US" altLang="en-US" i="0" dirty="0">
                <a:latin typeface="+mn-lt"/>
              </a:rPr>
              <a:t>”</a:t>
            </a:r>
            <a:r>
              <a:rPr lang="en-US" altLang="en-DE" i="0" dirty="0">
                <a:latin typeface="+mn-lt"/>
              </a:rPr>
              <a:t> game from a game-theoretic point of view.</a:t>
            </a:r>
          </a:p>
        </p:txBody>
      </p:sp>
      <p:sp>
        <p:nvSpPr>
          <p:cNvPr id="2" name="Cloud Callout 1">
            <a:extLst>
              <a:ext uri="{FF2B5EF4-FFF2-40B4-BE49-F238E27FC236}">
                <a16:creationId xmlns:a16="http://schemas.microsoft.com/office/drawing/2014/main" id="{50CBBB1B-A257-BF48-AA31-3D700D59AEEB}"/>
              </a:ext>
            </a:extLst>
          </p:cNvPr>
          <p:cNvSpPr/>
          <p:nvPr/>
        </p:nvSpPr>
        <p:spPr>
          <a:xfrm>
            <a:off x="6248772" y="3410197"/>
            <a:ext cx="2285256" cy="1586257"/>
          </a:xfrm>
          <a:prstGeom prst="cloudCallout">
            <a:avLst>
              <a:gd name="adj1" fmla="val -56400"/>
              <a:gd name="adj2" fmla="val -6133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ysClr val="windowText" lastClr="000000"/>
                </a:solidFill>
              </a:rPr>
              <a:t>P</a:t>
            </a:r>
            <a:r>
              <a:rPr lang="en-DE" dirty="0">
                <a:solidFill>
                  <a:sysClr val="windowText" lastClr="000000"/>
                </a:solidFill>
              </a:rPr>
              <a:t>ure strategy: no elements of chance involved</a:t>
            </a:r>
          </a:p>
        </p:txBody>
      </p:sp>
      <p:sp>
        <p:nvSpPr>
          <p:cNvPr id="30" name="Slide Number Placeholder 3">
            <a:extLst>
              <a:ext uri="{FF2B5EF4-FFF2-40B4-BE49-F238E27FC236}">
                <a16:creationId xmlns:a16="http://schemas.microsoft.com/office/drawing/2014/main" id="{14AE8CA5-7D7F-D24F-8A85-06F118BDD0B0}"/>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36</a:t>
            </a:fld>
            <a:endParaRPr lang="de-DE"/>
          </a:p>
        </p:txBody>
      </p:sp>
    </p:spTree>
    <p:extLst>
      <p:ext uri="{BB962C8B-B14F-4D97-AF65-F5344CB8AC3E}">
        <p14:creationId xmlns:p14="http://schemas.microsoft.com/office/powerpoint/2010/main" val="3891314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03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64" grpId="0" autoUpdateAnimBg="0"/>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 Box 6"/>
          <p:cNvSpPr txBox="1">
            <a:spLocks noChangeArrowheads="1"/>
          </p:cNvSpPr>
          <p:nvPr/>
        </p:nvSpPr>
        <p:spPr bwMode="auto">
          <a:xfrm>
            <a:off x="290284" y="3789040"/>
            <a:ext cx="7962247"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marL="342900" indent="-342900" eaLnBrk="1" hangingPunct="1">
              <a:buFont typeface="Arial" charset="0"/>
              <a:buChar char="•"/>
            </a:pPr>
            <a:r>
              <a:rPr lang="en-US" i="0" dirty="0">
                <a:latin typeface="+mn-lt"/>
              </a:rPr>
              <a:t>Note: given </a:t>
            </a:r>
            <a:r>
              <a:rPr lang="en-US" i="0" dirty="0">
                <a:solidFill>
                  <a:srgbClr val="008380"/>
                </a:solidFill>
                <a:latin typeface="+mn-lt"/>
              </a:rPr>
              <a:t>b</a:t>
            </a:r>
            <a:r>
              <a:rPr lang="en-US" i="0" baseline="-25000" dirty="0">
                <a:solidFill>
                  <a:srgbClr val="008380"/>
                </a:solidFill>
                <a:latin typeface="+mn-lt"/>
              </a:rPr>
              <a:t>2</a:t>
            </a:r>
            <a:r>
              <a:rPr lang="en-US" i="0" dirty="0">
                <a:solidFill>
                  <a:srgbClr val="008380"/>
                </a:solidFill>
                <a:latin typeface="+mn-lt"/>
              </a:rPr>
              <a:t>(v</a:t>
            </a:r>
            <a:r>
              <a:rPr lang="en-US" i="0" baseline="-25000" dirty="0">
                <a:solidFill>
                  <a:srgbClr val="008380"/>
                </a:solidFill>
                <a:latin typeface="+mn-lt"/>
              </a:rPr>
              <a:t>2</a:t>
            </a:r>
            <a:r>
              <a:rPr lang="en-US" i="0" dirty="0">
                <a:solidFill>
                  <a:srgbClr val="008380"/>
                </a:solidFill>
                <a:latin typeface="+mn-lt"/>
              </a:rPr>
              <a:t>)=v</a:t>
            </a:r>
            <a:r>
              <a:rPr lang="en-US" i="0" baseline="-25000" dirty="0">
                <a:solidFill>
                  <a:srgbClr val="008380"/>
                </a:solidFill>
                <a:latin typeface="+mn-lt"/>
              </a:rPr>
              <a:t>2</a:t>
            </a:r>
            <a:r>
              <a:rPr lang="en-US" i="0" dirty="0">
                <a:solidFill>
                  <a:srgbClr val="008380"/>
                </a:solidFill>
                <a:latin typeface="+mn-lt"/>
              </a:rPr>
              <a:t>/2</a:t>
            </a:r>
            <a:r>
              <a:rPr lang="en-US" i="0" dirty="0">
                <a:latin typeface="+mn-lt"/>
              </a:rPr>
              <a:t>, agent 1 only wins if </a:t>
            </a:r>
            <a:r>
              <a:rPr lang="en-US" i="0" dirty="0">
                <a:solidFill>
                  <a:srgbClr val="008380"/>
                </a:solidFill>
                <a:latin typeface="+mn-lt"/>
              </a:rPr>
              <a:t>v</a:t>
            </a:r>
            <a:r>
              <a:rPr lang="en-US" i="0" baseline="-25000" dirty="0">
                <a:solidFill>
                  <a:srgbClr val="008380"/>
                </a:solidFill>
                <a:latin typeface="+mn-lt"/>
              </a:rPr>
              <a:t>2</a:t>
            </a:r>
            <a:r>
              <a:rPr lang="en-US" i="0" dirty="0">
                <a:solidFill>
                  <a:srgbClr val="008380"/>
                </a:solidFill>
                <a:latin typeface="+mn-lt"/>
              </a:rPr>
              <a:t>&lt;2z </a:t>
            </a:r>
            <a:r>
              <a:rPr lang="en-US" i="0" dirty="0">
                <a:latin typeface="+mn-lt"/>
              </a:rPr>
              <a:t>otherwise </a:t>
            </a:r>
            <a:r>
              <a:rPr lang="en-US" i="0" dirty="0">
                <a:solidFill>
                  <a:srgbClr val="008380"/>
                </a:solidFill>
                <a:latin typeface="+mn-lt"/>
              </a:rPr>
              <a:t>U</a:t>
            </a:r>
            <a:r>
              <a:rPr lang="en-US" i="0" baseline="-25000" dirty="0">
                <a:solidFill>
                  <a:srgbClr val="008380"/>
                </a:solidFill>
                <a:latin typeface="+mn-lt"/>
              </a:rPr>
              <a:t>1</a:t>
            </a:r>
            <a:r>
              <a:rPr lang="en-US" i="0" dirty="0">
                <a:latin typeface="+mn-lt"/>
              </a:rPr>
              <a:t> is </a:t>
            </a:r>
            <a:r>
              <a:rPr lang="en-US" i="0" dirty="0">
                <a:solidFill>
                  <a:srgbClr val="008380"/>
                </a:solidFill>
                <a:latin typeface="+mn-lt"/>
              </a:rPr>
              <a:t>0, </a:t>
            </a:r>
            <a:r>
              <a:rPr lang="en-US" i="0" dirty="0">
                <a:latin typeface="+mn-lt"/>
              </a:rPr>
              <a:t>assume uniform distribution on </a:t>
            </a:r>
            <a:r>
              <a:rPr lang="en-US" i="0" dirty="0">
                <a:solidFill>
                  <a:srgbClr val="008380"/>
                </a:solidFill>
                <a:latin typeface="+mn-lt"/>
              </a:rPr>
              <a:t>[0, 2z]</a:t>
            </a:r>
          </a:p>
          <a:p>
            <a:pPr marL="342900" indent="-342900" eaLnBrk="1" hangingPunct="1">
              <a:buFont typeface="Arial" charset="0"/>
              <a:buChar char="•"/>
            </a:pPr>
            <a:endParaRPr lang="en-US" i="0" dirty="0">
              <a:solidFill>
                <a:srgbClr val="008380"/>
              </a:solidFill>
              <a:latin typeface="+mn-lt"/>
            </a:endParaRPr>
          </a:p>
          <a:p>
            <a:pPr marL="342900" indent="-342900" eaLnBrk="1" hangingPunct="1">
              <a:buFont typeface="Arial" charset="0"/>
              <a:buChar char="•"/>
            </a:pPr>
            <a:endParaRPr lang="en-US" i="0" dirty="0">
              <a:solidFill>
                <a:srgbClr val="008380"/>
              </a:solidFill>
              <a:latin typeface="+mn-lt"/>
            </a:endParaRPr>
          </a:p>
          <a:p>
            <a:pPr marL="342900" indent="-342900" eaLnBrk="1" hangingPunct="1">
              <a:buFont typeface="Arial" charset="0"/>
              <a:buChar char="•"/>
            </a:pPr>
            <a:r>
              <a:rPr lang="en-US" i="0" dirty="0" err="1">
                <a:solidFill>
                  <a:srgbClr val="008380"/>
                </a:solidFill>
              </a:rPr>
              <a:t>argmax</a:t>
            </a:r>
            <a:r>
              <a:rPr lang="en-US" i="0" baseline="-25000" dirty="0" err="1">
                <a:solidFill>
                  <a:srgbClr val="008380"/>
                </a:solidFill>
              </a:rPr>
              <a:t>z</a:t>
            </a:r>
            <a:r>
              <a:rPr lang="en-US" i="0" dirty="0">
                <a:solidFill>
                  <a:srgbClr val="008380"/>
                </a:solidFill>
              </a:rPr>
              <a:t>[2zv</a:t>
            </a:r>
            <a:r>
              <a:rPr lang="en-US" i="0" baseline="-25000" dirty="0">
                <a:solidFill>
                  <a:srgbClr val="008380"/>
                </a:solidFill>
              </a:rPr>
              <a:t>1</a:t>
            </a:r>
            <a:r>
              <a:rPr lang="en-US" i="0" dirty="0">
                <a:solidFill>
                  <a:srgbClr val="008380"/>
                </a:solidFill>
              </a:rPr>
              <a:t>-2z</a:t>
            </a:r>
            <a:r>
              <a:rPr lang="en-US" i="0" baseline="30000" dirty="0">
                <a:solidFill>
                  <a:srgbClr val="008380"/>
                </a:solidFill>
              </a:rPr>
              <a:t>2</a:t>
            </a:r>
            <a:r>
              <a:rPr lang="en-US" i="0" dirty="0">
                <a:solidFill>
                  <a:srgbClr val="008380"/>
                </a:solidFill>
              </a:rPr>
              <a:t> ]</a:t>
            </a:r>
            <a:r>
              <a:rPr lang="en-US" i="0" dirty="0"/>
              <a:t> when </a:t>
            </a:r>
            <a:r>
              <a:rPr lang="en-US" i="0" dirty="0">
                <a:solidFill>
                  <a:srgbClr val="008380"/>
                </a:solidFill>
              </a:rPr>
              <a:t>z=b</a:t>
            </a:r>
            <a:r>
              <a:rPr lang="en-US" i="0" baseline="-25000" dirty="0">
                <a:solidFill>
                  <a:srgbClr val="008380"/>
                </a:solidFill>
              </a:rPr>
              <a:t>1</a:t>
            </a:r>
            <a:r>
              <a:rPr lang="en-US" i="0" dirty="0">
                <a:solidFill>
                  <a:srgbClr val="008380"/>
                </a:solidFill>
              </a:rPr>
              <a:t>(v</a:t>
            </a:r>
            <a:r>
              <a:rPr lang="en-US" i="0" baseline="-25000" dirty="0">
                <a:solidFill>
                  <a:srgbClr val="008380"/>
                </a:solidFill>
              </a:rPr>
              <a:t>1</a:t>
            </a:r>
            <a:r>
              <a:rPr lang="en-US" i="0" dirty="0">
                <a:solidFill>
                  <a:srgbClr val="008380"/>
                </a:solidFill>
              </a:rPr>
              <a:t>)=v</a:t>
            </a:r>
            <a:r>
              <a:rPr lang="en-US" i="0" baseline="-25000" dirty="0">
                <a:solidFill>
                  <a:srgbClr val="008380"/>
                </a:solidFill>
              </a:rPr>
              <a:t>1</a:t>
            </a:r>
            <a:r>
              <a:rPr lang="en-US" i="0" dirty="0">
                <a:solidFill>
                  <a:srgbClr val="008380"/>
                </a:solidFill>
              </a:rPr>
              <a:t>/2</a:t>
            </a:r>
          </a:p>
          <a:p>
            <a:pPr marL="342900" indent="-342900" eaLnBrk="1" hangingPunct="1">
              <a:buFont typeface="Arial" charset="0"/>
              <a:buChar char="•"/>
            </a:pPr>
            <a:r>
              <a:rPr lang="en-US" i="0" dirty="0"/>
              <a:t>Similar argument for agent 2, assuming </a:t>
            </a:r>
            <a:r>
              <a:rPr lang="en-US" i="0" dirty="0">
                <a:solidFill>
                  <a:srgbClr val="008380"/>
                </a:solidFill>
              </a:rPr>
              <a:t>b</a:t>
            </a:r>
            <a:r>
              <a:rPr lang="en-US" i="0" baseline="-25000" dirty="0">
                <a:solidFill>
                  <a:srgbClr val="008380"/>
                </a:solidFill>
              </a:rPr>
              <a:t>1</a:t>
            </a:r>
            <a:r>
              <a:rPr lang="en-US" i="0" dirty="0">
                <a:solidFill>
                  <a:srgbClr val="008380"/>
                </a:solidFill>
              </a:rPr>
              <a:t>(v</a:t>
            </a:r>
            <a:r>
              <a:rPr lang="en-US" i="0" baseline="-25000" dirty="0">
                <a:solidFill>
                  <a:srgbClr val="008380"/>
                </a:solidFill>
              </a:rPr>
              <a:t>1</a:t>
            </a:r>
            <a:r>
              <a:rPr lang="en-US" i="0" dirty="0">
                <a:solidFill>
                  <a:srgbClr val="008380"/>
                </a:solidFill>
              </a:rPr>
              <a:t>)=v</a:t>
            </a:r>
            <a:r>
              <a:rPr lang="en-US" i="0" baseline="-25000" dirty="0">
                <a:solidFill>
                  <a:srgbClr val="008380"/>
                </a:solidFill>
              </a:rPr>
              <a:t>1</a:t>
            </a:r>
            <a:r>
              <a:rPr lang="en-US" i="0" dirty="0">
                <a:solidFill>
                  <a:srgbClr val="008380"/>
                </a:solidFill>
              </a:rPr>
              <a:t>/2</a:t>
            </a:r>
            <a:r>
              <a:rPr lang="en-US" i="0" dirty="0"/>
              <a:t>.  We have an equilibrium</a:t>
            </a:r>
          </a:p>
        </p:txBody>
      </p:sp>
      <p:sp>
        <p:nvSpPr>
          <p:cNvPr id="70657" name="Rectangle 2"/>
          <p:cNvSpPr>
            <a:spLocks noGrp="1" noChangeArrowheads="1"/>
          </p:cNvSpPr>
          <p:nvPr>
            <p:ph type="title"/>
          </p:nvPr>
        </p:nvSpPr>
        <p:spPr>
          <a:xfrm>
            <a:off x="395536" y="260648"/>
            <a:ext cx="9144000" cy="1143000"/>
          </a:xfrm>
        </p:spPr>
        <p:txBody>
          <a:bodyPr/>
          <a:lstStyle/>
          <a:p>
            <a:pPr eaLnBrk="1" hangingPunct="1"/>
            <a:r>
              <a:rPr lang="en-US" dirty="0">
                <a:ea typeface="ＭＳ Ｐゴシック" charset="0"/>
                <a:cs typeface="ＭＳ Ｐゴシック" charset="0"/>
              </a:rPr>
              <a:t>Example: 1</a:t>
            </a:r>
            <a:r>
              <a:rPr lang="en-US" baseline="30000" dirty="0">
                <a:ea typeface="ＭＳ Ｐゴシック" charset="0"/>
                <a:cs typeface="ＭＳ Ｐゴシック" charset="0"/>
              </a:rPr>
              <a:t>st</a:t>
            </a:r>
            <a:r>
              <a:rPr lang="en-US" dirty="0">
                <a:ea typeface="ＭＳ Ｐゴシック" charset="0"/>
                <a:cs typeface="ＭＳ Ｐゴシック" charset="0"/>
              </a:rPr>
              <a:t> price sealed-bid auction</a:t>
            </a:r>
          </a:p>
        </p:txBody>
      </p:sp>
      <p:sp>
        <p:nvSpPr>
          <p:cNvPr id="70658" name="Text Box 3"/>
          <p:cNvSpPr txBox="1">
            <a:spLocks noChangeArrowheads="1"/>
          </p:cNvSpPr>
          <p:nvPr/>
        </p:nvSpPr>
        <p:spPr bwMode="auto">
          <a:xfrm>
            <a:off x="265112" y="1268760"/>
            <a:ext cx="8915400" cy="295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marL="342900" indent="-342900" eaLnBrk="1" hangingPunct="1">
              <a:spcBef>
                <a:spcPct val="50000"/>
              </a:spcBef>
              <a:buFont typeface="Arial" charset="0"/>
              <a:buChar char="•"/>
            </a:pPr>
            <a:r>
              <a:rPr lang="en-US" i="0" dirty="0">
                <a:latin typeface="Myriad Pro" charset="0"/>
                <a:ea typeface="Myriad Pro" charset="0"/>
                <a:cs typeface="Myriad Pro" charset="0"/>
              </a:rPr>
              <a:t>2 agents (1 and 2) with values</a:t>
            </a:r>
            <a:r>
              <a:rPr lang="en-US" i="0" dirty="0">
                <a:solidFill>
                  <a:srgbClr val="008380"/>
                </a:solidFill>
                <a:latin typeface="Myriad Pro" charset="0"/>
                <a:ea typeface="Myriad Pro" charset="0"/>
                <a:cs typeface="Myriad Pro" charset="0"/>
              </a:rPr>
              <a:t> v</a:t>
            </a:r>
            <a:r>
              <a:rPr lang="en-US" i="0" baseline="-25000" dirty="0">
                <a:solidFill>
                  <a:srgbClr val="008380"/>
                </a:solidFill>
                <a:latin typeface="Myriad Pro" charset="0"/>
                <a:ea typeface="Myriad Pro" charset="0"/>
                <a:cs typeface="Myriad Pro" charset="0"/>
              </a:rPr>
              <a:t>1</a:t>
            </a:r>
            <a:r>
              <a:rPr lang="en-US" i="0" dirty="0">
                <a:solidFill>
                  <a:srgbClr val="008380"/>
                </a:solidFill>
                <a:latin typeface="Myriad Pro" charset="0"/>
                <a:ea typeface="Myriad Pro" charset="0"/>
                <a:cs typeface="Myriad Pro" charset="0"/>
              </a:rPr>
              <a:t>,v</a:t>
            </a:r>
            <a:r>
              <a:rPr lang="en-US" i="0" baseline="-25000" dirty="0">
                <a:solidFill>
                  <a:srgbClr val="008380"/>
                </a:solidFill>
                <a:latin typeface="Myriad Pro" charset="0"/>
                <a:ea typeface="Myriad Pro" charset="0"/>
                <a:cs typeface="Myriad Pro" charset="0"/>
              </a:rPr>
              <a:t>2</a:t>
            </a:r>
            <a:r>
              <a:rPr lang="en-US" i="0" dirty="0">
                <a:solidFill>
                  <a:srgbClr val="008380"/>
                </a:solidFill>
                <a:latin typeface="Myriad Pro" charset="0"/>
                <a:ea typeface="Myriad Pro" charset="0"/>
                <a:cs typeface="Myriad Pro" charset="0"/>
              </a:rPr>
              <a:t> </a:t>
            </a:r>
            <a:r>
              <a:rPr lang="en-US" i="0" dirty="0">
                <a:latin typeface="Myriad Pro" charset="0"/>
                <a:ea typeface="Myriad Pro" charset="0"/>
                <a:cs typeface="Myriad Pro" charset="0"/>
              </a:rPr>
              <a:t>drawn uniformly from </a:t>
            </a:r>
            <a:r>
              <a:rPr lang="en-US" i="0" dirty="0">
                <a:solidFill>
                  <a:srgbClr val="008380"/>
                </a:solidFill>
                <a:latin typeface="Myriad Pro" charset="0"/>
                <a:ea typeface="Myriad Pro" charset="0"/>
                <a:cs typeface="Myriad Pro" charset="0"/>
              </a:rPr>
              <a:t>[0,1]</a:t>
            </a:r>
            <a:r>
              <a:rPr lang="en-US" i="0" dirty="0">
                <a:latin typeface="Myriad Pro" charset="0"/>
                <a:ea typeface="Myriad Pro" charset="0"/>
                <a:cs typeface="Myriad Pro" charset="0"/>
              </a:rPr>
              <a:t>. </a:t>
            </a:r>
          </a:p>
          <a:p>
            <a:pPr marL="342900" indent="-342900" eaLnBrk="1" hangingPunct="1">
              <a:spcBef>
                <a:spcPct val="50000"/>
              </a:spcBef>
              <a:buFont typeface="Arial" charset="0"/>
              <a:buChar char="•"/>
            </a:pPr>
            <a:r>
              <a:rPr lang="en-US" i="0" dirty="0">
                <a:latin typeface="Myriad Pro" charset="0"/>
                <a:ea typeface="Myriad Pro" charset="0"/>
                <a:cs typeface="Myriad Pro" charset="0"/>
              </a:rPr>
              <a:t>Utility of agent </a:t>
            </a:r>
            <a:r>
              <a:rPr lang="en-US" i="0" dirty="0" err="1">
                <a:solidFill>
                  <a:srgbClr val="008380"/>
                </a:solidFill>
                <a:latin typeface="Myriad Pro" charset="0"/>
                <a:ea typeface="Myriad Pro" charset="0"/>
                <a:cs typeface="Myriad Pro" charset="0"/>
              </a:rPr>
              <a:t>i</a:t>
            </a:r>
            <a:r>
              <a:rPr lang="en-US" i="0" dirty="0">
                <a:latin typeface="Myriad Pro" charset="0"/>
                <a:ea typeface="Myriad Pro" charset="0"/>
                <a:cs typeface="Myriad Pro" charset="0"/>
              </a:rPr>
              <a:t> if it bids </a:t>
            </a:r>
            <a:r>
              <a:rPr lang="en-US" i="0" dirty="0">
                <a:solidFill>
                  <a:srgbClr val="008380"/>
                </a:solidFill>
                <a:latin typeface="Myriad Pro" charset="0"/>
                <a:ea typeface="Myriad Pro" charset="0"/>
                <a:cs typeface="Myriad Pro" charset="0"/>
              </a:rPr>
              <a:t>b</a:t>
            </a:r>
            <a:r>
              <a:rPr lang="en-US" i="0" baseline="-25000" dirty="0">
                <a:solidFill>
                  <a:srgbClr val="008380"/>
                </a:solidFill>
                <a:latin typeface="Myriad Pro" charset="0"/>
                <a:ea typeface="Myriad Pro" charset="0"/>
                <a:cs typeface="Myriad Pro" charset="0"/>
              </a:rPr>
              <a:t>i</a:t>
            </a:r>
            <a:r>
              <a:rPr lang="en-US" i="0" dirty="0">
                <a:solidFill>
                  <a:srgbClr val="008380"/>
                </a:solidFill>
                <a:latin typeface="Myriad Pro" charset="0"/>
                <a:ea typeface="Myriad Pro" charset="0"/>
                <a:cs typeface="Myriad Pro" charset="0"/>
              </a:rPr>
              <a:t> </a:t>
            </a:r>
            <a:r>
              <a:rPr lang="en-US" i="0" dirty="0">
                <a:latin typeface="Myriad Pro" charset="0"/>
                <a:ea typeface="Myriad Pro" charset="0"/>
                <a:cs typeface="Myriad Pro" charset="0"/>
              </a:rPr>
              <a:t>and wins the item is </a:t>
            </a:r>
            <a:r>
              <a:rPr lang="en-US" i="0" dirty="0" err="1">
                <a:solidFill>
                  <a:srgbClr val="008380"/>
                </a:solidFill>
                <a:latin typeface="Myriad Pro" charset="0"/>
                <a:ea typeface="Myriad Pro" charset="0"/>
                <a:cs typeface="Myriad Pro" charset="0"/>
              </a:rPr>
              <a:t>u</a:t>
            </a:r>
            <a:r>
              <a:rPr lang="en-US" i="0" baseline="-25000" dirty="0" err="1">
                <a:solidFill>
                  <a:srgbClr val="008380"/>
                </a:solidFill>
                <a:latin typeface="Myriad Pro" charset="0"/>
                <a:ea typeface="Myriad Pro" charset="0"/>
                <a:cs typeface="Myriad Pro" charset="0"/>
              </a:rPr>
              <a:t>i</a:t>
            </a:r>
            <a:r>
              <a:rPr lang="en-US" i="0" dirty="0">
                <a:solidFill>
                  <a:srgbClr val="008380"/>
                </a:solidFill>
                <a:latin typeface="Myriad Pro" charset="0"/>
                <a:ea typeface="Myriad Pro" charset="0"/>
                <a:cs typeface="Myriad Pro" charset="0"/>
              </a:rPr>
              <a:t>=v</a:t>
            </a:r>
            <a:r>
              <a:rPr lang="en-US" i="0" baseline="-25000" dirty="0">
                <a:solidFill>
                  <a:srgbClr val="008380"/>
                </a:solidFill>
                <a:latin typeface="Myriad Pro" charset="0"/>
                <a:ea typeface="Myriad Pro" charset="0"/>
                <a:cs typeface="Myriad Pro" charset="0"/>
              </a:rPr>
              <a:t>i</a:t>
            </a:r>
            <a:r>
              <a:rPr lang="en-US" i="0" dirty="0">
                <a:solidFill>
                  <a:srgbClr val="008380"/>
                </a:solidFill>
                <a:latin typeface="Myriad Pro" charset="0"/>
                <a:ea typeface="Myriad Pro" charset="0"/>
                <a:cs typeface="Myriad Pro" charset="0"/>
              </a:rPr>
              <a:t>-b</a:t>
            </a:r>
            <a:r>
              <a:rPr lang="en-US" i="0" baseline="-25000" dirty="0">
                <a:solidFill>
                  <a:srgbClr val="008380"/>
                </a:solidFill>
                <a:latin typeface="Myriad Pro" charset="0"/>
                <a:ea typeface="Myriad Pro" charset="0"/>
                <a:cs typeface="Myriad Pro" charset="0"/>
              </a:rPr>
              <a:t>i</a:t>
            </a:r>
            <a:r>
              <a:rPr lang="en-US" i="0" dirty="0">
                <a:latin typeface="Myriad Pro" charset="0"/>
                <a:ea typeface="Myriad Pro" charset="0"/>
                <a:cs typeface="Myriad Pro" charset="0"/>
              </a:rPr>
              <a:t>.</a:t>
            </a:r>
          </a:p>
          <a:p>
            <a:pPr marL="342900" indent="-342900" eaLnBrk="1" hangingPunct="1">
              <a:spcBef>
                <a:spcPct val="50000"/>
              </a:spcBef>
              <a:buFont typeface="Arial" charset="0"/>
              <a:buChar char="•"/>
            </a:pPr>
            <a:r>
              <a:rPr lang="en-US" i="0" dirty="0">
                <a:latin typeface="Myriad Pro" charset="0"/>
                <a:ea typeface="Myriad Pro" charset="0"/>
                <a:cs typeface="Myriad Pro" charset="0"/>
              </a:rPr>
              <a:t>Assume that agent 2’s bidding strategy is </a:t>
            </a:r>
            <a:r>
              <a:rPr lang="en-US" i="0" dirty="0">
                <a:solidFill>
                  <a:srgbClr val="008380"/>
                </a:solidFill>
                <a:latin typeface="Myriad Pro" charset="0"/>
                <a:ea typeface="Myriad Pro" charset="0"/>
                <a:cs typeface="Myriad Pro" charset="0"/>
              </a:rPr>
              <a:t>b</a:t>
            </a:r>
            <a:r>
              <a:rPr lang="en-US" i="0" baseline="-25000" dirty="0">
                <a:solidFill>
                  <a:srgbClr val="008380"/>
                </a:solidFill>
                <a:latin typeface="Myriad Pro" charset="0"/>
                <a:ea typeface="Myriad Pro" charset="0"/>
                <a:cs typeface="Myriad Pro" charset="0"/>
              </a:rPr>
              <a:t>2</a:t>
            </a:r>
            <a:r>
              <a:rPr lang="en-US" i="0" dirty="0">
                <a:solidFill>
                  <a:srgbClr val="008380"/>
                </a:solidFill>
                <a:latin typeface="Myriad Pro" charset="0"/>
                <a:ea typeface="Myriad Pro" charset="0"/>
                <a:cs typeface="Myriad Pro" charset="0"/>
              </a:rPr>
              <a:t>(v</a:t>
            </a:r>
            <a:r>
              <a:rPr lang="en-US" i="0" baseline="-25000" dirty="0">
                <a:solidFill>
                  <a:srgbClr val="008380"/>
                </a:solidFill>
                <a:latin typeface="Myriad Pro" charset="0"/>
                <a:ea typeface="Myriad Pro" charset="0"/>
                <a:cs typeface="Myriad Pro" charset="0"/>
              </a:rPr>
              <a:t>2</a:t>
            </a:r>
            <a:r>
              <a:rPr lang="en-US" i="0" dirty="0">
                <a:solidFill>
                  <a:srgbClr val="008380"/>
                </a:solidFill>
                <a:latin typeface="Myriad Pro" charset="0"/>
                <a:ea typeface="Myriad Pro" charset="0"/>
                <a:cs typeface="Myriad Pro" charset="0"/>
              </a:rPr>
              <a:t>)=v</a:t>
            </a:r>
            <a:r>
              <a:rPr lang="en-US" i="0" baseline="-25000" dirty="0">
                <a:solidFill>
                  <a:srgbClr val="008380"/>
                </a:solidFill>
                <a:latin typeface="Myriad Pro" charset="0"/>
                <a:ea typeface="Myriad Pro" charset="0"/>
                <a:cs typeface="Myriad Pro" charset="0"/>
              </a:rPr>
              <a:t>2</a:t>
            </a:r>
            <a:r>
              <a:rPr lang="en-US" i="0" dirty="0">
                <a:solidFill>
                  <a:srgbClr val="008380"/>
                </a:solidFill>
                <a:latin typeface="Myriad Pro" charset="0"/>
                <a:ea typeface="Myriad Pro" charset="0"/>
                <a:cs typeface="Myriad Pro" charset="0"/>
              </a:rPr>
              <a:t>/2 </a:t>
            </a:r>
            <a:br>
              <a:rPr lang="en-US" i="0" dirty="0">
                <a:solidFill>
                  <a:srgbClr val="008380"/>
                </a:solidFill>
                <a:latin typeface="Myriad Pro" charset="0"/>
                <a:ea typeface="Myriad Pro" charset="0"/>
                <a:cs typeface="Myriad Pro" charset="0"/>
              </a:rPr>
            </a:br>
            <a:r>
              <a:rPr lang="en-US" i="0" dirty="0">
                <a:solidFill>
                  <a:srgbClr val="008380"/>
                </a:solidFill>
                <a:latin typeface="Myriad Pro" charset="0"/>
                <a:ea typeface="Myriad Pro" charset="0"/>
                <a:cs typeface="Myriad Pro" charset="0"/>
              </a:rPr>
              <a:t>(</a:t>
            </a:r>
            <a:r>
              <a:rPr lang="en-US" i="0" dirty="0">
                <a:latin typeface="Myriad Pro" charset="0"/>
                <a:ea typeface="Myriad Pro" charset="0"/>
                <a:cs typeface="Myriad Pro" charset="0"/>
              </a:rPr>
              <a:t>but we do not know</a:t>
            </a:r>
            <a:r>
              <a:rPr lang="en-US" i="0" dirty="0">
                <a:solidFill>
                  <a:srgbClr val="008380"/>
                </a:solidFill>
                <a:latin typeface="Myriad Pro" charset="0"/>
                <a:ea typeface="Myriad Pro" charset="0"/>
                <a:cs typeface="Myriad Pro" charset="0"/>
              </a:rPr>
              <a:t> </a:t>
            </a:r>
            <a:r>
              <a:rPr lang="en-US" i="0" dirty="0">
                <a:solidFill>
                  <a:srgbClr val="008380"/>
                </a:solidFill>
                <a:latin typeface="Myriad Pro" charset="0"/>
                <a:ea typeface="Myriad Pro" charset="0"/>
                <a:cs typeface="Myriad Pro" charset="0"/>
                <a:sym typeface="Symbol" charset="0"/>
              </a:rPr>
              <a:t></a:t>
            </a:r>
            <a:r>
              <a:rPr lang="en-US" i="0" baseline="-25000" dirty="0">
                <a:solidFill>
                  <a:srgbClr val="008380"/>
                </a:solidFill>
                <a:latin typeface="Myriad Pro" charset="0"/>
                <a:ea typeface="Myriad Pro" charset="0"/>
                <a:cs typeface="Myriad Pro" charset="0"/>
                <a:sym typeface="Symbol" charset="0"/>
              </a:rPr>
              <a:t>2 </a:t>
            </a:r>
            <a:r>
              <a:rPr lang="en-US" i="0" dirty="0">
                <a:solidFill>
                  <a:srgbClr val="008380"/>
                </a:solidFill>
                <a:latin typeface="Myriad Pro" charset="0"/>
                <a:ea typeface="Myriad Pro" charset="0"/>
                <a:cs typeface="Myriad Pro" charset="0"/>
                <a:sym typeface="Symbol" charset="0"/>
              </a:rPr>
              <a:t>= v</a:t>
            </a:r>
            <a:r>
              <a:rPr lang="en-US" i="0" baseline="-25000" dirty="0">
                <a:solidFill>
                  <a:srgbClr val="008380"/>
                </a:solidFill>
                <a:latin typeface="Myriad Pro" charset="0"/>
                <a:ea typeface="Myriad Pro" charset="0"/>
                <a:cs typeface="Myriad Pro" charset="0"/>
                <a:sym typeface="Symbol" charset="0"/>
              </a:rPr>
              <a:t>2</a:t>
            </a:r>
            <a:r>
              <a:rPr lang="en-US" i="0" dirty="0">
                <a:latin typeface="Myriad Pro" charset="0"/>
                <a:ea typeface="Myriad Pro" charset="0"/>
                <a:cs typeface="Myriad Pro" charset="0"/>
                <a:sym typeface="Symbol" charset="0"/>
              </a:rPr>
              <a:t>)</a:t>
            </a:r>
            <a:endParaRPr lang="en-US" i="0" dirty="0">
              <a:latin typeface="Myriad Pro" charset="0"/>
              <a:ea typeface="Myriad Pro" charset="0"/>
              <a:cs typeface="Myriad Pro" charset="0"/>
            </a:endParaRPr>
          </a:p>
          <a:p>
            <a:pPr marL="342900" indent="-342900" eaLnBrk="1" hangingPunct="1">
              <a:spcBef>
                <a:spcPct val="50000"/>
              </a:spcBef>
              <a:buFont typeface="Arial" charset="0"/>
              <a:buChar char="•"/>
            </a:pPr>
            <a:r>
              <a:rPr lang="en-US" i="0" dirty="0">
                <a:latin typeface="Myriad Pro" charset="0"/>
                <a:ea typeface="Myriad Pro" charset="0"/>
                <a:cs typeface="Myriad Pro" charset="0"/>
              </a:rPr>
              <a:t>How should 1 bid? (i.e., what is </a:t>
            </a:r>
            <a:r>
              <a:rPr lang="en-US" i="0" dirty="0">
                <a:solidFill>
                  <a:srgbClr val="008380"/>
                </a:solidFill>
                <a:latin typeface="Myriad Pro" charset="0"/>
                <a:ea typeface="Myriad Pro" charset="0"/>
                <a:cs typeface="Myriad Pro" charset="0"/>
              </a:rPr>
              <a:t>b</a:t>
            </a:r>
            <a:r>
              <a:rPr lang="en-US" i="0" baseline="-25000" dirty="0">
                <a:solidFill>
                  <a:srgbClr val="008380"/>
                </a:solidFill>
                <a:latin typeface="Myriad Pro" charset="0"/>
                <a:ea typeface="Myriad Pro" charset="0"/>
                <a:cs typeface="Myriad Pro" charset="0"/>
              </a:rPr>
              <a:t>1</a:t>
            </a:r>
            <a:r>
              <a:rPr lang="en-US" i="0" dirty="0">
                <a:solidFill>
                  <a:srgbClr val="008380"/>
                </a:solidFill>
                <a:latin typeface="Myriad Pro" charset="0"/>
                <a:ea typeface="Myriad Pro" charset="0"/>
                <a:cs typeface="Myriad Pro" charset="0"/>
              </a:rPr>
              <a:t>(v</a:t>
            </a:r>
            <a:r>
              <a:rPr lang="en-US" i="0" baseline="-25000" dirty="0">
                <a:solidFill>
                  <a:srgbClr val="008380"/>
                </a:solidFill>
                <a:latin typeface="Myriad Pro" charset="0"/>
                <a:ea typeface="Myriad Pro" charset="0"/>
                <a:cs typeface="Myriad Pro" charset="0"/>
              </a:rPr>
              <a:t>1</a:t>
            </a:r>
            <a:r>
              <a:rPr lang="en-US" i="0" dirty="0">
                <a:solidFill>
                  <a:srgbClr val="008380"/>
                </a:solidFill>
                <a:latin typeface="Myriad Pro" charset="0"/>
                <a:ea typeface="Myriad Pro" charset="0"/>
                <a:cs typeface="Myriad Pro" charset="0"/>
              </a:rPr>
              <a:t>)=z</a:t>
            </a:r>
            <a:r>
              <a:rPr lang="en-US" i="0" dirty="0">
                <a:latin typeface="Myriad Pro" charset="0"/>
                <a:ea typeface="Myriad Pro" charset="0"/>
                <a:cs typeface="Myriad Pro" charset="0"/>
              </a:rPr>
              <a:t>?)</a:t>
            </a:r>
          </a:p>
          <a:p>
            <a:pPr eaLnBrk="1" hangingPunct="1">
              <a:spcBef>
                <a:spcPct val="50000"/>
              </a:spcBef>
            </a:pPr>
            <a:endParaRPr lang="en-US" sz="2000" i="0" dirty="0">
              <a:latin typeface="Myriad Pro" charset="0"/>
              <a:ea typeface="Myriad Pro" charset="0"/>
              <a:cs typeface="Myriad Pro" charset="0"/>
            </a:endParaRPr>
          </a:p>
        </p:txBody>
      </p:sp>
      <mc:AlternateContent xmlns:mc="http://schemas.openxmlformats.org/markup-compatibility/2006" xmlns:a14="http://schemas.microsoft.com/office/drawing/2010/main">
        <mc:Choice Requires="a14">
          <p:sp>
            <p:nvSpPr>
              <p:cNvPr id="70660" name="Text Box 5"/>
              <p:cNvSpPr txBox="1">
                <a:spLocks noChangeArrowheads="1"/>
              </p:cNvSpPr>
              <p:nvPr/>
            </p:nvSpPr>
            <p:spPr bwMode="auto">
              <a:xfrm>
                <a:off x="611560" y="4694004"/>
                <a:ext cx="6768752" cy="497637"/>
              </a:xfrm>
              <a:prstGeom prst="rect">
                <a:avLst/>
              </a:prstGeom>
              <a:noFill/>
              <a:ln w="28575">
                <a:solidFill>
                  <a:srgbClr val="008000"/>
                </a:solidFill>
                <a:miter lim="800000"/>
                <a:headEnd/>
                <a:tailEnd/>
              </a:ln>
              <a:extLst>
                <a:ext uri="{909E8E84-426E-40dd-AFC4-6F175D3DCCD1}">
                  <a14:hiddenFill xmlns="">
                    <a:solidFill>
                      <a:srgbClr val="FFFFFF"/>
                    </a:solidFill>
                  </a14:hiddenFill>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008380"/>
                    </a:solidFill>
                    <a:latin typeface="+mn-lt"/>
                  </a:rPr>
                  <a:t>Expected U</a:t>
                </a:r>
                <a:r>
                  <a:rPr lang="en-US" i="0" baseline="-25000" dirty="0">
                    <a:solidFill>
                      <a:srgbClr val="008380"/>
                    </a:solidFill>
                    <a:latin typeface="+mn-lt"/>
                  </a:rPr>
                  <a:t>1</a:t>
                </a:r>
                <a:r>
                  <a:rPr lang="en-US" i="0" dirty="0">
                    <a:solidFill>
                      <a:srgbClr val="008380"/>
                    </a:solidFill>
                    <a:latin typeface="+mn-lt"/>
                  </a:rPr>
                  <a:t>=</a:t>
                </a:r>
                <a:r>
                  <a:rPr lang="en-US" i="0" dirty="0">
                    <a:solidFill>
                      <a:srgbClr val="008380"/>
                    </a:solidFill>
                    <a:latin typeface="+mn-lt"/>
                    <a:cs typeface="Symbol" charset="0"/>
                    <a:sym typeface="Math1" charset="0"/>
                  </a:rPr>
                  <a:t>∫</a:t>
                </a:r>
                <a:r>
                  <a:rPr lang="en-US" i="0" baseline="-25000" dirty="0">
                    <a:solidFill>
                      <a:srgbClr val="008380"/>
                    </a:solidFill>
                    <a:latin typeface="+mn-lt"/>
                    <a:sym typeface="Math1" charset="0"/>
                  </a:rPr>
                  <a:t>x=0</a:t>
                </a:r>
                <a:r>
                  <a:rPr lang="en-US" i="0" baseline="30000" dirty="0">
                    <a:solidFill>
                      <a:srgbClr val="008380"/>
                    </a:solidFill>
                    <a:latin typeface="+mn-lt"/>
                    <a:sym typeface="Math1" charset="0"/>
                  </a:rPr>
                  <a:t>2z</a:t>
                </a:r>
                <a:r>
                  <a:rPr lang="en-US" i="0" dirty="0">
                    <a:solidFill>
                      <a:srgbClr val="008380"/>
                    </a:solidFill>
                    <a:latin typeface="+mn-lt"/>
                    <a:sym typeface="Math1" charset="0"/>
                  </a:rPr>
                  <a:t>(v</a:t>
                </a:r>
                <a:r>
                  <a:rPr lang="en-US" i="0" baseline="-25000" dirty="0">
                    <a:solidFill>
                      <a:srgbClr val="008380"/>
                    </a:solidFill>
                    <a:latin typeface="+mn-lt"/>
                    <a:sym typeface="Math1" charset="0"/>
                  </a:rPr>
                  <a:t>1</a:t>
                </a:r>
                <a:r>
                  <a:rPr lang="en-US" i="0" dirty="0">
                    <a:solidFill>
                      <a:srgbClr val="008380"/>
                    </a:solidFill>
                    <a:latin typeface="+mn-lt"/>
                    <a:sym typeface="Math1" charset="0"/>
                  </a:rPr>
                  <a:t>-x)dx = [v</a:t>
                </a:r>
                <a:r>
                  <a:rPr lang="en-US" i="0" baseline="-25000" dirty="0">
                    <a:solidFill>
                      <a:srgbClr val="008380"/>
                    </a:solidFill>
                    <a:latin typeface="+mn-lt"/>
                    <a:sym typeface="Math1" charset="0"/>
                  </a:rPr>
                  <a:t>1</a:t>
                </a:r>
                <a:r>
                  <a:rPr lang="en-US" i="0" dirty="0">
                    <a:solidFill>
                      <a:srgbClr val="008380"/>
                    </a:solidFill>
                    <a:latin typeface="+mn-lt"/>
                    <a:sym typeface="Math1" charset="0"/>
                  </a:rPr>
                  <a:t>x-</a:t>
                </a:r>
                <a14:m>
                  <m:oMath xmlns:m="http://schemas.openxmlformats.org/officeDocument/2006/math">
                    <m:box>
                      <m:boxPr>
                        <m:ctrlPr>
                          <a:rPr lang="en-US" i="1" smtClean="0">
                            <a:solidFill>
                              <a:srgbClr val="008380"/>
                            </a:solidFill>
                            <a:latin typeface="Cambria Math" panose="02040503050406030204" pitchFamily="18" charset="0"/>
                            <a:sym typeface="Math1" charset="0"/>
                          </a:rPr>
                        </m:ctrlPr>
                      </m:boxPr>
                      <m:e>
                        <m:argPr>
                          <m:argSz m:val="-1"/>
                        </m:argPr>
                        <m:f>
                          <m:fPr>
                            <m:ctrlPr>
                              <a:rPr lang="en-US" i="1" smtClean="0">
                                <a:solidFill>
                                  <a:srgbClr val="008380"/>
                                </a:solidFill>
                                <a:latin typeface="Cambria Math" panose="02040503050406030204" pitchFamily="18" charset="0"/>
                                <a:sym typeface="Math1" charset="0"/>
                              </a:rPr>
                            </m:ctrlPr>
                          </m:fPr>
                          <m:num>
                            <m:r>
                              <a:rPr lang="de-DE" b="0" i="1" smtClean="0">
                                <a:solidFill>
                                  <a:srgbClr val="008380"/>
                                </a:solidFill>
                                <a:latin typeface="Cambria Math" panose="02040503050406030204" pitchFamily="18" charset="0"/>
                                <a:sym typeface="Math1" charset="0"/>
                              </a:rPr>
                              <m:t>1</m:t>
                            </m:r>
                          </m:num>
                          <m:den>
                            <m:r>
                              <a:rPr lang="de-DE" b="0" i="1" smtClean="0">
                                <a:solidFill>
                                  <a:srgbClr val="008380"/>
                                </a:solidFill>
                                <a:latin typeface="Cambria Math" panose="02040503050406030204" pitchFamily="18" charset="0"/>
                                <a:sym typeface="Math1" charset="0"/>
                              </a:rPr>
                              <m:t>2</m:t>
                            </m:r>
                          </m:den>
                        </m:f>
                      </m:e>
                    </m:box>
                  </m:oMath>
                </a14:m>
                <a:r>
                  <a:rPr lang="en-US" i="0" dirty="0">
                    <a:solidFill>
                      <a:srgbClr val="008380"/>
                    </a:solidFill>
                    <a:latin typeface="+mn-lt"/>
                    <a:sym typeface="Math1" charset="0"/>
                  </a:rPr>
                  <a:t>x</a:t>
                </a:r>
                <a:r>
                  <a:rPr lang="en-US" i="0" baseline="30000" dirty="0">
                    <a:solidFill>
                      <a:srgbClr val="008380"/>
                    </a:solidFill>
                    <a:latin typeface="+mn-lt"/>
                    <a:sym typeface="Math1" charset="0"/>
                  </a:rPr>
                  <a:t>2</a:t>
                </a:r>
                <a:r>
                  <a:rPr lang="en-US" i="0" dirty="0">
                    <a:solidFill>
                      <a:srgbClr val="008380"/>
                    </a:solidFill>
                    <a:latin typeface="+mn-lt"/>
                    <a:sym typeface="Math1" charset="0"/>
                  </a:rPr>
                  <a:t>]</a:t>
                </a:r>
                <a:r>
                  <a:rPr lang="en-US" i="0" baseline="-25000" dirty="0">
                    <a:solidFill>
                      <a:srgbClr val="008380"/>
                    </a:solidFill>
                    <a:latin typeface="+mn-lt"/>
                    <a:sym typeface="Math1" charset="0"/>
                  </a:rPr>
                  <a:t>0</a:t>
                </a:r>
                <a:r>
                  <a:rPr lang="en-US" i="0" baseline="30000" dirty="0">
                    <a:solidFill>
                      <a:srgbClr val="008380"/>
                    </a:solidFill>
                    <a:latin typeface="+mn-lt"/>
                    <a:sym typeface="Math1" charset="0"/>
                  </a:rPr>
                  <a:t>2z </a:t>
                </a:r>
                <a:r>
                  <a:rPr lang="en-US" i="0" dirty="0">
                    <a:solidFill>
                      <a:srgbClr val="008380"/>
                    </a:solidFill>
                    <a:latin typeface="+mn-lt"/>
                    <a:sym typeface="Math1" charset="0"/>
                  </a:rPr>
                  <a:t>= 2zv</a:t>
                </a:r>
                <a:r>
                  <a:rPr lang="en-US" i="0" baseline="-25000" dirty="0">
                    <a:solidFill>
                      <a:srgbClr val="008380"/>
                    </a:solidFill>
                    <a:latin typeface="+mn-lt"/>
                    <a:sym typeface="Math1" charset="0"/>
                  </a:rPr>
                  <a:t>1</a:t>
                </a:r>
                <a:r>
                  <a:rPr lang="en-US" i="0" dirty="0">
                    <a:solidFill>
                      <a:srgbClr val="008380"/>
                    </a:solidFill>
                    <a:latin typeface="+mn-lt"/>
                    <a:sym typeface="Math1" charset="0"/>
                  </a:rPr>
                  <a:t>-2z</a:t>
                </a:r>
                <a:r>
                  <a:rPr lang="en-US" i="0" baseline="30000" dirty="0">
                    <a:solidFill>
                      <a:srgbClr val="008380"/>
                    </a:solidFill>
                    <a:latin typeface="+mn-lt"/>
                    <a:sym typeface="Math1" charset="0"/>
                  </a:rPr>
                  <a:t>2</a:t>
                </a:r>
                <a:endParaRPr lang="en-US" i="0" baseline="30000" dirty="0">
                  <a:solidFill>
                    <a:srgbClr val="008380"/>
                  </a:solidFill>
                  <a:latin typeface="+mn-lt"/>
                </a:endParaRPr>
              </a:p>
            </p:txBody>
          </p:sp>
        </mc:Choice>
        <mc:Fallback xmlns="">
          <p:sp>
            <p:nvSpPr>
              <p:cNvPr id="70660" name="Text Box 5"/>
              <p:cNvSpPr txBox="1">
                <a:spLocks noRot="1" noChangeAspect="1" noMove="1" noResize="1" noEditPoints="1" noAdjustHandles="1" noChangeArrowheads="1" noChangeShapeType="1" noTextEdit="1"/>
              </p:cNvSpPr>
              <p:nvPr/>
            </p:nvSpPr>
            <p:spPr bwMode="auto">
              <a:xfrm>
                <a:off x="611560" y="4694004"/>
                <a:ext cx="6768752" cy="497637"/>
              </a:xfrm>
              <a:prstGeom prst="rect">
                <a:avLst/>
              </a:prstGeom>
              <a:blipFill>
                <a:blip r:embed="rId3"/>
                <a:stretch>
                  <a:fillRect l="-1306" t="-6977" b="-16279"/>
                </a:stretch>
              </a:blipFill>
              <a:ln w="28575">
                <a:solidFill>
                  <a:srgbClr val="008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r>
                  <a:rPr lang="en-DE">
                    <a:noFill/>
                  </a:rPr>
                  <a:t> </a:t>
                </a:r>
              </a:p>
            </p:txBody>
          </p:sp>
        </mc:Fallback>
      </mc:AlternateContent>
      <p:sp>
        <p:nvSpPr>
          <p:cNvPr id="26" name="Slide Number Placeholder 3">
            <a:extLst>
              <a:ext uri="{FF2B5EF4-FFF2-40B4-BE49-F238E27FC236}">
                <a16:creationId xmlns:a16="http://schemas.microsoft.com/office/drawing/2014/main" id="{5259C9C5-CCAD-8649-8A5D-4D2C2AEBA635}"/>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37</a:t>
            </a:fld>
            <a:endParaRPr lang="de-DE"/>
          </a:p>
        </p:txBody>
      </p:sp>
      <p:grpSp>
        <p:nvGrpSpPr>
          <p:cNvPr id="22" name="Group 21">
            <a:extLst>
              <a:ext uri="{FF2B5EF4-FFF2-40B4-BE49-F238E27FC236}">
                <a16:creationId xmlns:a16="http://schemas.microsoft.com/office/drawing/2014/main" id="{EC694776-3E77-2F4F-B944-B1D2ADA85D38}"/>
              </a:ext>
            </a:extLst>
          </p:cNvPr>
          <p:cNvGrpSpPr/>
          <p:nvPr/>
        </p:nvGrpSpPr>
        <p:grpSpPr>
          <a:xfrm>
            <a:off x="7212990" y="2852936"/>
            <a:ext cx="1967522" cy="1352820"/>
            <a:chOff x="7212990" y="2852936"/>
            <a:chExt cx="1967522" cy="1352820"/>
          </a:xfrm>
        </p:grpSpPr>
        <p:grpSp>
          <p:nvGrpSpPr>
            <p:cNvPr id="14" name="Group 13">
              <a:extLst>
                <a:ext uri="{FF2B5EF4-FFF2-40B4-BE49-F238E27FC236}">
                  <a16:creationId xmlns:a16="http://schemas.microsoft.com/office/drawing/2014/main" id="{7C9D5E29-AD75-B548-BA74-369C841CE224}"/>
                </a:ext>
              </a:extLst>
            </p:cNvPr>
            <p:cNvGrpSpPr/>
            <p:nvPr/>
          </p:nvGrpSpPr>
          <p:grpSpPr>
            <a:xfrm>
              <a:off x="7212990" y="2852936"/>
              <a:ext cx="1967522" cy="1352820"/>
              <a:chOff x="7096848" y="4077072"/>
              <a:chExt cx="1967522" cy="1352820"/>
            </a:xfrm>
          </p:grpSpPr>
          <p:cxnSp>
            <p:nvCxnSpPr>
              <p:cNvPr id="4" name="Straight Arrow Connector 3">
                <a:extLst>
                  <a:ext uri="{FF2B5EF4-FFF2-40B4-BE49-F238E27FC236}">
                    <a16:creationId xmlns:a16="http://schemas.microsoft.com/office/drawing/2014/main" id="{EDF9D6F7-DF11-9544-9E78-93B2CFC935B8}"/>
                  </a:ext>
                </a:extLst>
              </p:cNvPr>
              <p:cNvCxnSpPr>
                <a:cxnSpLocks/>
              </p:cNvCxnSpPr>
              <p:nvPr/>
            </p:nvCxnSpPr>
            <p:spPr>
              <a:xfrm>
                <a:off x="7258912" y="5155669"/>
                <a:ext cx="1705576" cy="0"/>
              </a:xfrm>
              <a:prstGeom prst="straightConnector1">
                <a:avLst/>
              </a:prstGeom>
              <a:ln>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2" name="Straight Arrow Connector 11">
                <a:extLst>
                  <a:ext uri="{FF2B5EF4-FFF2-40B4-BE49-F238E27FC236}">
                    <a16:creationId xmlns:a16="http://schemas.microsoft.com/office/drawing/2014/main" id="{856C8E3E-DDA3-924A-98DB-A84E8193C516}"/>
                  </a:ext>
                </a:extLst>
              </p:cNvPr>
              <p:cNvCxnSpPr>
                <a:cxnSpLocks/>
              </p:cNvCxnSpPr>
              <p:nvPr/>
            </p:nvCxnSpPr>
            <p:spPr>
              <a:xfrm flipV="1">
                <a:off x="7380312" y="4149080"/>
                <a:ext cx="0" cy="1158989"/>
              </a:xfrm>
              <a:prstGeom prst="straightConnector1">
                <a:avLst/>
              </a:prstGeom>
              <a:ln>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03896F5B-5580-2A44-8F6C-56816135394F}"/>
                  </a:ext>
                </a:extLst>
              </p:cNvPr>
              <p:cNvSpPr txBox="1"/>
              <p:nvPr/>
            </p:nvSpPr>
            <p:spPr>
              <a:xfrm>
                <a:off x="7096848" y="4077072"/>
                <a:ext cx="324128" cy="261610"/>
              </a:xfrm>
              <a:prstGeom prst="rect">
                <a:avLst/>
              </a:prstGeom>
              <a:noFill/>
            </p:spPr>
            <p:txBody>
              <a:bodyPr wrap="none" rtlCol="0">
                <a:spAutoFit/>
              </a:bodyPr>
              <a:lstStyle/>
              <a:p>
                <a:r>
                  <a:rPr lang="en-DE" sz="1100" dirty="0"/>
                  <a:t>U</a:t>
                </a:r>
                <a:r>
                  <a:rPr lang="en-DE" sz="1100" baseline="-25000" dirty="0"/>
                  <a:t>1</a:t>
                </a:r>
              </a:p>
            </p:txBody>
          </p:sp>
          <p:sp>
            <p:nvSpPr>
              <p:cNvPr id="19" name="TextBox 18">
                <a:extLst>
                  <a:ext uri="{FF2B5EF4-FFF2-40B4-BE49-F238E27FC236}">
                    <a16:creationId xmlns:a16="http://schemas.microsoft.com/office/drawing/2014/main" id="{8B1A00A5-6010-9648-AD42-6A5909E032E0}"/>
                  </a:ext>
                </a:extLst>
              </p:cNvPr>
              <p:cNvSpPr txBox="1"/>
              <p:nvPr/>
            </p:nvSpPr>
            <p:spPr>
              <a:xfrm>
                <a:off x="7800724" y="5168282"/>
                <a:ext cx="317716" cy="261610"/>
              </a:xfrm>
              <a:prstGeom prst="rect">
                <a:avLst/>
              </a:prstGeom>
              <a:noFill/>
            </p:spPr>
            <p:txBody>
              <a:bodyPr wrap="none" rtlCol="0">
                <a:spAutoFit/>
              </a:bodyPr>
              <a:lstStyle/>
              <a:p>
                <a:r>
                  <a:rPr lang="en-DE" sz="1100" dirty="0"/>
                  <a:t>2z</a:t>
                </a:r>
                <a:endParaRPr lang="en-DE" sz="1100" baseline="-25000" dirty="0"/>
              </a:p>
            </p:txBody>
          </p:sp>
          <p:sp>
            <p:nvSpPr>
              <p:cNvPr id="20" name="TextBox 19">
                <a:extLst>
                  <a:ext uri="{FF2B5EF4-FFF2-40B4-BE49-F238E27FC236}">
                    <a16:creationId xmlns:a16="http://schemas.microsoft.com/office/drawing/2014/main" id="{A29B0014-AD2F-B14E-88D5-4BC42A38ED4B}"/>
                  </a:ext>
                </a:extLst>
              </p:cNvPr>
              <p:cNvSpPr txBox="1"/>
              <p:nvPr/>
            </p:nvSpPr>
            <p:spPr>
              <a:xfrm>
                <a:off x="8753066" y="5168282"/>
                <a:ext cx="311304" cy="261610"/>
              </a:xfrm>
              <a:prstGeom prst="rect">
                <a:avLst/>
              </a:prstGeom>
              <a:noFill/>
            </p:spPr>
            <p:txBody>
              <a:bodyPr wrap="none" rtlCol="0">
                <a:spAutoFit/>
              </a:bodyPr>
              <a:lstStyle/>
              <a:p>
                <a:r>
                  <a:rPr lang="en-DE" sz="1100" dirty="0"/>
                  <a:t>V</a:t>
                </a:r>
                <a:r>
                  <a:rPr lang="en-DE" sz="1100" baseline="-25000" dirty="0"/>
                  <a:t>2</a:t>
                </a:r>
              </a:p>
            </p:txBody>
          </p:sp>
          <p:cxnSp>
            <p:nvCxnSpPr>
              <p:cNvPr id="21" name="Straight Arrow Connector 20">
                <a:extLst>
                  <a:ext uri="{FF2B5EF4-FFF2-40B4-BE49-F238E27FC236}">
                    <a16:creationId xmlns:a16="http://schemas.microsoft.com/office/drawing/2014/main" id="{A6C05D11-2A39-6B4A-AD6C-4297FB8972F2}"/>
                  </a:ext>
                </a:extLst>
              </p:cNvPr>
              <p:cNvCxnSpPr>
                <a:cxnSpLocks/>
              </p:cNvCxnSpPr>
              <p:nvPr/>
            </p:nvCxnSpPr>
            <p:spPr>
              <a:xfrm>
                <a:off x="7949767" y="5136698"/>
                <a:ext cx="870705"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sp>
          <p:nvSpPr>
            <p:cNvPr id="18" name="Freeform 17">
              <a:extLst>
                <a:ext uri="{FF2B5EF4-FFF2-40B4-BE49-F238E27FC236}">
                  <a16:creationId xmlns:a16="http://schemas.microsoft.com/office/drawing/2014/main" id="{A8423776-52B2-0B4A-B312-D7F0F36384F3}"/>
                </a:ext>
              </a:extLst>
            </p:cNvPr>
            <p:cNvSpPr/>
            <p:nvPr/>
          </p:nvSpPr>
          <p:spPr>
            <a:xfrm>
              <a:off x="7506789" y="3643764"/>
              <a:ext cx="557348" cy="289292"/>
            </a:xfrm>
            <a:custGeom>
              <a:avLst/>
              <a:gdLst>
                <a:gd name="connsiteX0" fmla="*/ 0 w 557348"/>
                <a:gd name="connsiteY0" fmla="*/ 280584 h 289292"/>
                <a:gd name="connsiteX1" fmla="*/ 156754 w 557348"/>
                <a:gd name="connsiteY1" fmla="*/ 58515 h 289292"/>
                <a:gd name="connsiteX2" fmla="*/ 248194 w 557348"/>
                <a:gd name="connsiteY2" fmla="*/ 6264 h 289292"/>
                <a:gd name="connsiteX3" fmla="*/ 283028 w 557348"/>
                <a:gd name="connsiteY3" fmla="*/ 1909 h 289292"/>
                <a:gd name="connsiteX4" fmla="*/ 343988 w 557348"/>
                <a:gd name="connsiteY4" fmla="*/ 14972 h 289292"/>
                <a:gd name="connsiteX5" fmla="*/ 452845 w 557348"/>
                <a:gd name="connsiteY5" fmla="*/ 110766 h 289292"/>
                <a:gd name="connsiteX6" fmla="*/ 500742 w 557348"/>
                <a:gd name="connsiteY6" fmla="*/ 180435 h 289292"/>
                <a:gd name="connsiteX7" fmla="*/ 557348 w 557348"/>
                <a:gd name="connsiteY7" fmla="*/ 289292 h 28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348" h="289292">
                  <a:moveTo>
                    <a:pt x="0" y="280584"/>
                  </a:moveTo>
                  <a:cubicBezTo>
                    <a:pt x="57694" y="192409"/>
                    <a:pt x="115388" y="104235"/>
                    <a:pt x="156754" y="58515"/>
                  </a:cubicBezTo>
                  <a:cubicBezTo>
                    <a:pt x="198120" y="12795"/>
                    <a:pt x="227148" y="15698"/>
                    <a:pt x="248194" y="6264"/>
                  </a:cubicBezTo>
                  <a:cubicBezTo>
                    <a:pt x="269240" y="-3170"/>
                    <a:pt x="267062" y="458"/>
                    <a:pt x="283028" y="1909"/>
                  </a:cubicBezTo>
                  <a:cubicBezTo>
                    <a:pt x="298994" y="3360"/>
                    <a:pt x="315685" y="-3171"/>
                    <a:pt x="343988" y="14972"/>
                  </a:cubicBezTo>
                  <a:cubicBezTo>
                    <a:pt x="372291" y="33115"/>
                    <a:pt x="426719" y="83189"/>
                    <a:pt x="452845" y="110766"/>
                  </a:cubicBezTo>
                  <a:cubicBezTo>
                    <a:pt x="478971" y="138343"/>
                    <a:pt x="483325" y="150681"/>
                    <a:pt x="500742" y="180435"/>
                  </a:cubicBezTo>
                  <a:cubicBezTo>
                    <a:pt x="518159" y="210189"/>
                    <a:pt x="537753" y="249740"/>
                    <a:pt x="557348" y="28929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grpSp>
    </p:spTree>
    <p:extLst>
      <p:ext uri="{BB962C8B-B14F-4D97-AF65-F5344CB8AC3E}">
        <p14:creationId xmlns:p14="http://schemas.microsoft.com/office/powerpoint/2010/main" val="402616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0658">
                                            <p:txEl>
                                              <p:pRg st="2" end="2"/>
                                            </p:txEl>
                                          </p:spTgt>
                                        </p:tgtEl>
                                        <p:attrNameLst>
                                          <p:attrName>style.visibility</p:attrName>
                                        </p:attrNameLst>
                                      </p:cBhvr>
                                      <p:to>
                                        <p:strVal val="visible"/>
                                      </p:to>
                                    </p:set>
                                    <p:animEffect transition="in" filter="dissolve">
                                      <p:cBhvr>
                                        <p:cTn id="7" dur="500"/>
                                        <p:tgtEl>
                                          <p:spTgt spid="7065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0658">
                                            <p:txEl>
                                              <p:pRg st="3" end="3"/>
                                            </p:txEl>
                                          </p:spTgt>
                                        </p:tgtEl>
                                        <p:attrNameLst>
                                          <p:attrName>style.visibility</p:attrName>
                                        </p:attrNameLst>
                                      </p:cBhvr>
                                      <p:to>
                                        <p:strVal val="visible"/>
                                      </p:to>
                                    </p:set>
                                    <p:animEffect transition="in" filter="dissolve">
                                      <p:cBhvr>
                                        <p:cTn id="12" dur="500"/>
                                        <p:tgtEl>
                                          <p:spTgt spid="7065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0661">
                                            <p:txEl>
                                              <p:pRg st="0" end="0"/>
                                            </p:txEl>
                                          </p:spTgt>
                                        </p:tgtEl>
                                        <p:attrNameLst>
                                          <p:attrName>style.visibility</p:attrName>
                                        </p:attrNameLst>
                                      </p:cBhvr>
                                      <p:to>
                                        <p:strVal val="visible"/>
                                      </p:to>
                                    </p:set>
                                    <p:animEffect transition="in" filter="dissolve">
                                      <p:cBhvr>
                                        <p:cTn id="17" dur="500"/>
                                        <p:tgtEl>
                                          <p:spTgt spid="7066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0660"/>
                                        </p:tgtEl>
                                        <p:attrNameLst>
                                          <p:attrName>style.visibility</p:attrName>
                                        </p:attrNameLst>
                                      </p:cBhvr>
                                      <p:to>
                                        <p:strVal val="visible"/>
                                      </p:to>
                                    </p:set>
                                    <p:animEffect transition="in" filter="dissolve">
                                      <p:cBhvr>
                                        <p:cTn id="27" dur="500"/>
                                        <p:tgtEl>
                                          <p:spTgt spid="7066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0661">
                                            <p:txEl>
                                              <p:pRg st="3" end="3"/>
                                            </p:txEl>
                                          </p:spTgt>
                                        </p:tgtEl>
                                        <p:attrNameLst>
                                          <p:attrName>style.visibility</p:attrName>
                                        </p:attrNameLst>
                                      </p:cBhvr>
                                      <p:to>
                                        <p:strVal val="visible"/>
                                      </p:to>
                                    </p:set>
                                    <p:animEffect transition="in" filter="dissolve">
                                      <p:cBhvr>
                                        <p:cTn id="32" dur="500"/>
                                        <p:tgtEl>
                                          <p:spTgt spid="70661">
                                            <p:txEl>
                                              <p:pRg st="3" end="3"/>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70661">
                                            <p:txEl>
                                              <p:pRg st="4" end="4"/>
                                            </p:txEl>
                                          </p:spTgt>
                                        </p:tgtEl>
                                        <p:attrNameLst>
                                          <p:attrName>style.visibility</p:attrName>
                                        </p:attrNameLst>
                                      </p:cBhvr>
                                      <p:to>
                                        <p:strVal val="visible"/>
                                      </p:to>
                                    </p:set>
                                    <p:animEffect transition="in" filter="dissolve">
                                      <p:cBhvr>
                                        <p:cTn id="35" dur="500"/>
                                        <p:tgtEl>
                                          <p:spTgt spid="706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a:latin typeface="Myriad Pro" charset="0"/>
                <a:ea typeface="Myriad Pro" charset="0"/>
                <a:cs typeface="Myriad Pro" charset="0"/>
              </a:rPr>
              <a:t>Example: Matching Pennies</a:t>
            </a:r>
          </a:p>
        </p:txBody>
      </p:sp>
      <p:graphicFrame>
        <p:nvGraphicFramePr>
          <p:cNvPr id="595971" name="Group 3"/>
          <p:cNvGraphicFramePr>
            <a:graphicFrameLocks noGrp="1"/>
          </p:cNvGraphicFramePr>
          <p:nvPr>
            <p:extLst>
              <p:ext uri="{D42A27DB-BD31-4B8C-83A1-F6EECF244321}">
                <p14:modId xmlns:p14="http://schemas.microsoft.com/office/powerpoint/2010/main" val="218205271"/>
              </p:ext>
            </p:extLst>
          </p:nvPr>
        </p:nvGraphicFramePr>
        <p:xfrm>
          <a:off x="2483768" y="2132856"/>
          <a:ext cx="3276600" cy="1408113"/>
        </p:xfrm>
        <a:graphic>
          <a:graphicData uri="http://schemas.openxmlformats.org/drawingml/2006/table">
            <a:tbl>
              <a:tblPr/>
              <a:tblGrid>
                <a:gridCol w="16383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dirty="0">
                          <a:ln>
                            <a:noFill/>
                          </a:ln>
                          <a:solidFill>
                            <a:srgbClr val="008000"/>
                          </a:solidFill>
                          <a:effectLst/>
                          <a:latin typeface="Lucida Grande" charset="0"/>
                          <a:ea typeface="ＭＳ Ｐゴシック" charset="0"/>
                          <a:cs typeface="ＭＳ Ｐゴシック" charset="0"/>
                        </a:rPr>
                        <a:t>-1</a:t>
                      </a: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 </a:t>
                      </a:r>
                      <a:r>
                        <a:rPr kumimoji="0" lang="en-US" sz="2800" b="0" i="0" u="none" strike="noStrike" cap="none" normalizeH="0" baseline="0" dirty="0">
                          <a:ln>
                            <a:noFill/>
                          </a:ln>
                          <a:solidFill>
                            <a:srgbClr val="FF0000"/>
                          </a:solidFill>
                          <a:effectLst/>
                          <a:latin typeface="Lucida Grande" charset="0"/>
                          <a:ea typeface="ＭＳ Ｐゴシック" charset="0"/>
                          <a:cs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dirty="0">
                          <a:ln>
                            <a:noFill/>
                          </a:ln>
                          <a:solidFill>
                            <a:srgbClr val="008000"/>
                          </a:solidFill>
                          <a:effectLst/>
                          <a:latin typeface="Lucida Grande" charset="0"/>
                          <a:ea typeface="ＭＳ Ｐゴシック" charset="0"/>
                          <a:cs typeface="ＭＳ Ｐゴシック" charset="0"/>
                        </a:rPr>
                        <a:t>1</a:t>
                      </a: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a:t>
                      </a:r>
                      <a:r>
                        <a:rPr kumimoji="0" lang="en-US" sz="2800" b="0" i="0" u="none" strike="noStrike" cap="none" normalizeH="0" baseline="0" dirty="0">
                          <a:ln>
                            <a:noFill/>
                          </a:ln>
                          <a:solidFill>
                            <a:srgbClr val="FF0000"/>
                          </a:solidFill>
                          <a:effectLst/>
                          <a:latin typeface="Lucida Grande" charset="0"/>
                          <a:ea typeface="ＭＳ Ｐゴシック" charset="0"/>
                          <a:cs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231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dirty="0">
                          <a:ln>
                            <a:noFill/>
                          </a:ln>
                          <a:solidFill>
                            <a:srgbClr val="008000"/>
                          </a:solidFill>
                          <a:effectLst/>
                          <a:latin typeface="Lucida Grande" charset="0"/>
                          <a:ea typeface="ＭＳ Ｐゴシック" charset="0"/>
                          <a:cs typeface="ＭＳ Ｐゴシック" charset="0"/>
                        </a:rPr>
                        <a:t>1</a:t>
                      </a: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a:t>
                      </a:r>
                      <a:r>
                        <a:rPr kumimoji="0" lang="en-US" sz="2800" b="0" i="0" u="none" strike="noStrike" cap="none" normalizeH="0" baseline="0" dirty="0">
                          <a:ln>
                            <a:noFill/>
                          </a:ln>
                          <a:solidFill>
                            <a:srgbClr val="FF0000"/>
                          </a:solidFill>
                          <a:effectLst/>
                          <a:latin typeface="Lucida Grande" charset="0"/>
                          <a:ea typeface="ＭＳ Ｐゴシック" charset="0"/>
                          <a:cs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dirty="0">
                          <a:ln>
                            <a:noFill/>
                          </a:ln>
                          <a:solidFill>
                            <a:srgbClr val="008000"/>
                          </a:solidFill>
                          <a:effectLst/>
                          <a:latin typeface="Lucida Grande" charset="0"/>
                          <a:ea typeface="ＭＳ Ｐゴシック" charset="0"/>
                          <a:cs typeface="ＭＳ Ｐゴシック" charset="0"/>
                        </a:rPr>
                        <a:t>-1</a:t>
                      </a:r>
                      <a:r>
                        <a:rPr kumimoji="0" lang="en-US" sz="2800" b="0" i="0" u="none" strike="noStrike" cap="none" normalizeH="0" baseline="0" dirty="0">
                          <a:ln>
                            <a:noFill/>
                          </a:ln>
                          <a:solidFill>
                            <a:schemeClr val="tx1"/>
                          </a:solidFill>
                          <a:effectLst/>
                          <a:latin typeface="Lucida Grande" charset="0"/>
                          <a:ea typeface="ＭＳ Ｐゴシック" charset="0"/>
                          <a:cs typeface="ＭＳ Ｐゴシック" charset="0"/>
                        </a:rPr>
                        <a:t>, </a:t>
                      </a:r>
                      <a:r>
                        <a:rPr kumimoji="0" lang="en-US" sz="2800" b="0" i="0" u="none" strike="noStrike" cap="none" normalizeH="0" baseline="0" dirty="0">
                          <a:ln>
                            <a:noFill/>
                          </a:ln>
                          <a:solidFill>
                            <a:srgbClr val="FF0000"/>
                          </a:solidFill>
                          <a:effectLst/>
                          <a:latin typeface="Lucida Grande" charset="0"/>
                          <a:ea typeface="ＭＳ Ｐゴシック" charset="0"/>
                          <a:cs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8382" name="Text Box 15"/>
          <p:cNvSpPr txBox="1">
            <a:spLocks noChangeArrowheads="1"/>
          </p:cNvSpPr>
          <p:nvPr/>
        </p:nvSpPr>
        <p:spPr bwMode="auto">
          <a:xfrm>
            <a:off x="1569368" y="2380506"/>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solidFill>
                  <a:srgbClr val="008000"/>
                </a:solidFill>
                <a:latin typeface="Myriad Pro" charset="0"/>
                <a:ea typeface="Myriad Pro" charset="0"/>
                <a:cs typeface="Myriad Pro" charset="0"/>
              </a:rPr>
              <a:t>H</a:t>
            </a:r>
          </a:p>
        </p:txBody>
      </p:sp>
      <p:sp>
        <p:nvSpPr>
          <p:cNvPr id="58383" name="Text Box 16"/>
          <p:cNvSpPr txBox="1">
            <a:spLocks noChangeArrowheads="1"/>
          </p:cNvSpPr>
          <p:nvPr/>
        </p:nvSpPr>
        <p:spPr bwMode="auto">
          <a:xfrm>
            <a:off x="3017168" y="1466106"/>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FF0000"/>
                </a:solidFill>
                <a:latin typeface="Myriad Pro" charset="0"/>
                <a:ea typeface="Myriad Pro" charset="0"/>
                <a:cs typeface="Myriad Pro" charset="0"/>
              </a:rPr>
              <a:t>H</a:t>
            </a:r>
          </a:p>
        </p:txBody>
      </p:sp>
      <p:sp>
        <p:nvSpPr>
          <p:cNvPr id="58384" name="Text Box 17"/>
          <p:cNvSpPr txBox="1">
            <a:spLocks noChangeArrowheads="1"/>
          </p:cNvSpPr>
          <p:nvPr/>
        </p:nvSpPr>
        <p:spPr bwMode="auto">
          <a:xfrm>
            <a:off x="4617368" y="1466106"/>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solidFill>
                  <a:srgbClr val="FF0000"/>
                </a:solidFill>
                <a:latin typeface="Myriad Pro" charset="0"/>
                <a:ea typeface="Myriad Pro" charset="0"/>
                <a:cs typeface="Myriad Pro" charset="0"/>
              </a:rPr>
              <a:t>T</a:t>
            </a:r>
          </a:p>
        </p:txBody>
      </p:sp>
      <p:sp>
        <p:nvSpPr>
          <p:cNvPr id="58385" name="Text Box 18"/>
          <p:cNvSpPr txBox="1">
            <a:spLocks noChangeArrowheads="1"/>
          </p:cNvSpPr>
          <p:nvPr/>
        </p:nvSpPr>
        <p:spPr bwMode="auto">
          <a:xfrm>
            <a:off x="1569368" y="2990106"/>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solidFill>
                  <a:srgbClr val="008000"/>
                </a:solidFill>
                <a:latin typeface="Myriad Pro" charset="0"/>
                <a:ea typeface="Myriad Pro" charset="0"/>
                <a:cs typeface="Myriad Pro" charset="0"/>
              </a:rPr>
              <a:t>T</a:t>
            </a:r>
          </a:p>
        </p:txBody>
      </p:sp>
      <p:grpSp>
        <p:nvGrpSpPr>
          <p:cNvPr id="2" name="Group 19"/>
          <p:cNvGrpSpPr>
            <a:grpSpLocks/>
          </p:cNvGrpSpPr>
          <p:nvPr/>
        </p:nvGrpSpPr>
        <p:grpSpPr bwMode="auto">
          <a:xfrm>
            <a:off x="2712368" y="2380506"/>
            <a:ext cx="2819400" cy="990600"/>
            <a:chOff x="1920" y="2160"/>
            <a:chExt cx="1776" cy="624"/>
          </a:xfrm>
        </p:grpSpPr>
        <p:sp>
          <p:nvSpPr>
            <p:cNvPr id="58388" name="Line 20"/>
            <p:cNvSpPr>
              <a:spLocks noChangeShapeType="1"/>
            </p:cNvSpPr>
            <p:nvPr/>
          </p:nvSpPr>
          <p:spPr bwMode="auto">
            <a:xfrm>
              <a:off x="1920" y="2304"/>
              <a:ext cx="0" cy="480"/>
            </a:xfrm>
            <a:prstGeom prst="line">
              <a:avLst/>
            </a:prstGeom>
            <a:noFill/>
            <a:ln w="2857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58389" name="Line 21"/>
            <p:cNvSpPr>
              <a:spLocks noChangeShapeType="1"/>
            </p:cNvSpPr>
            <p:nvPr/>
          </p:nvSpPr>
          <p:spPr bwMode="auto">
            <a:xfrm>
              <a:off x="2688" y="2736"/>
              <a:ext cx="624" cy="0"/>
            </a:xfrm>
            <a:prstGeom prst="line">
              <a:avLst/>
            </a:prstGeom>
            <a:noFill/>
            <a:ln w="2857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58390" name="Line 22"/>
            <p:cNvSpPr>
              <a:spLocks noChangeShapeType="1"/>
            </p:cNvSpPr>
            <p:nvPr/>
          </p:nvSpPr>
          <p:spPr bwMode="auto">
            <a:xfrm flipV="1">
              <a:off x="3696" y="2160"/>
              <a:ext cx="0" cy="432"/>
            </a:xfrm>
            <a:prstGeom prst="line">
              <a:avLst/>
            </a:prstGeom>
            <a:noFill/>
            <a:ln w="2857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58391" name="Line 23"/>
            <p:cNvSpPr>
              <a:spLocks noChangeShapeType="1"/>
            </p:cNvSpPr>
            <p:nvPr/>
          </p:nvSpPr>
          <p:spPr bwMode="auto">
            <a:xfrm flipH="1">
              <a:off x="2544" y="2208"/>
              <a:ext cx="384" cy="0"/>
            </a:xfrm>
            <a:prstGeom prst="line">
              <a:avLst/>
            </a:prstGeom>
            <a:noFill/>
            <a:ln w="28575">
              <a:solidFill>
                <a:srgbClr val="CC00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grpSp>
      <p:sp>
        <p:nvSpPr>
          <p:cNvPr id="595992" name="Text Box 24"/>
          <p:cNvSpPr txBox="1">
            <a:spLocks noChangeArrowheads="1"/>
          </p:cNvSpPr>
          <p:nvPr/>
        </p:nvSpPr>
        <p:spPr bwMode="auto">
          <a:xfrm>
            <a:off x="827584" y="3922105"/>
            <a:ext cx="72390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latin typeface="Myriad Pro" charset="0"/>
                <a:ea typeface="Myriad Pro" charset="0"/>
                <a:cs typeface="Myriad Pro" charset="0"/>
              </a:rPr>
              <a:t>So far, we have talked only about </a:t>
            </a:r>
            <a:r>
              <a:rPr lang="en-US" b="1" i="0" dirty="0">
                <a:solidFill>
                  <a:srgbClr val="FF0000"/>
                </a:solidFill>
                <a:latin typeface="Myriad Pro" charset="0"/>
                <a:ea typeface="Myriad Pro" charset="0"/>
                <a:cs typeface="Myriad Pro" charset="0"/>
              </a:rPr>
              <a:t>pure</a:t>
            </a:r>
            <a:r>
              <a:rPr lang="en-US" i="0" dirty="0">
                <a:solidFill>
                  <a:srgbClr val="FF0000"/>
                </a:solidFill>
                <a:latin typeface="Myriad Pro" charset="0"/>
                <a:ea typeface="Myriad Pro" charset="0"/>
                <a:cs typeface="Myriad Pro" charset="0"/>
              </a:rPr>
              <a:t> </a:t>
            </a:r>
            <a:r>
              <a:rPr lang="en-US" i="0" dirty="0">
                <a:latin typeface="Myriad Pro" charset="0"/>
                <a:ea typeface="Myriad Pro" charset="0"/>
                <a:cs typeface="Myriad Pro" charset="0"/>
              </a:rPr>
              <a:t>(deterministic) strategy equilibria.</a:t>
            </a:r>
          </a:p>
          <a:p>
            <a:pPr eaLnBrk="1" hangingPunct="1">
              <a:spcBef>
                <a:spcPct val="50000"/>
              </a:spcBef>
            </a:pPr>
            <a:r>
              <a:rPr lang="en-US" i="0" dirty="0">
                <a:latin typeface="Myriad Pro" charset="0"/>
                <a:ea typeface="Myriad Pro" charset="0"/>
                <a:cs typeface="Myriad Pro" charset="0"/>
              </a:rPr>
              <a:t>Not all games have pure strategy equilibria.  Some equilibria are </a:t>
            </a:r>
            <a:r>
              <a:rPr lang="en-US" b="1" i="0" dirty="0">
                <a:solidFill>
                  <a:srgbClr val="1E0AFF"/>
                </a:solidFill>
                <a:latin typeface="Myriad Pro" charset="0"/>
                <a:ea typeface="Myriad Pro" charset="0"/>
                <a:cs typeface="Myriad Pro" charset="0"/>
              </a:rPr>
              <a:t>mixed </a:t>
            </a:r>
            <a:r>
              <a:rPr lang="en-US" i="0" dirty="0">
                <a:latin typeface="Myriad Pro" charset="0"/>
                <a:ea typeface="Myriad Pro" charset="0"/>
                <a:cs typeface="Myriad Pro" charset="0"/>
              </a:rPr>
              <a:t>(</a:t>
            </a:r>
            <a:r>
              <a:rPr lang="en-US" i="0" dirty="0" err="1">
                <a:latin typeface="Myriad Pro" charset="0"/>
                <a:ea typeface="Myriad Pro" charset="0"/>
                <a:cs typeface="Myriad Pro" charset="0"/>
              </a:rPr>
              <a:t>randomzied</a:t>
            </a:r>
            <a:r>
              <a:rPr lang="en-US" i="0" dirty="0">
                <a:latin typeface="Myriad Pro" charset="0"/>
                <a:ea typeface="Myriad Pro" charset="0"/>
                <a:cs typeface="Myriad Pro" charset="0"/>
              </a:rPr>
              <a:t>)</a:t>
            </a:r>
            <a:r>
              <a:rPr lang="en-US" i="0" dirty="0">
                <a:solidFill>
                  <a:srgbClr val="1E0AFF"/>
                </a:solidFill>
                <a:latin typeface="Myriad Pro" charset="0"/>
                <a:ea typeface="Myriad Pro" charset="0"/>
                <a:cs typeface="Myriad Pro" charset="0"/>
              </a:rPr>
              <a:t> </a:t>
            </a:r>
            <a:r>
              <a:rPr lang="en-US" i="0" dirty="0">
                <a:latin typeface="Myriad Pro" charset="0"/>
                <a:ea typeface="Myriad Pro" charset="0"/>
                <a:cs typeface="Myriad Pro" charset="0"/>
              </a:rPr>
              <a:t>strategy equilibria.</a:t>
            </a:r>
          </a:p>
        </p:txBody>
      </p:sp>
      <p:sp>
        <p:nvSpPr>
          <p:cNvPr id="3" name="TextBox 2">
            <a:extLst>
              <a:ext uri="{FF2B5EF4-FFF2-40B4-BE49-F238E27FC236}">
                <a16:creationId xmlns:a16="http://schemas.microsoft.com/office/drawing/2014/main" id="{6E0D939A-FDB4-984B-9CB3-798E3208FC3F}"/>
              </a:ext>
            </a:extLst>
          </p:cNvPr>
          <p:cNvSpPr txBox="1"/>
          <p:nvPr/>
        </p:nvSpPr>
        <p:spPr>
          <a:xfrm>
            <a:off x="5940152" y="1433096"/>
            <a:ext cx="2422458" cy="523220"/>
          </a:xfrm>
          <a:prstGeom prst="rect">
            <a:avLst/>
          </a:prstGeom>
          <a:noFill/>
        </p:spPr>
        <p:txBody>
          <a:bodyPr wrap="none" rtlCol="0">
            <a:spAutoFit/>
          </a:bodyPr>
          <a:lstStyle/>
          <a:p>
            <a:r>
              <a:rPr lang="en-DE" sz="2800" dirty="0"/>
              <a:t>No equil. exists</a:t>
            </a:r>
          </a:p>
        </p:txBody>
      </p:sp>
      <p:sp>
        <p:nvSpPr>
          <p:cNvPr id="16" name="Slide Number Placeholder 3">
            <a:extLst>
              <a:ext uri="{FF2B5EF4-FFF2-40B4-BE49-F238E27FC236}">
                <a16:creationId xmlns:a16="http://schemas.microsoft.com/office/drawing/2014/main" id="{76A608D3-38D3-CE43-80B8-743C730BB202}"/>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38</a:t>
            </a:fld>
            <a:endParaRPr lang="de-DE"/>
          </a:p>
        </p:txBody>
      </p:sp>
    </p:spTree>
    <p:extLst>
      <p:ext uri="{BB962C8B-B14F-4D97-AF65-F5344CB8AC3E}">
        <p14:creationId xmlns:p14="http://schemas.microsoft.com/office/powerpoint/2010/main" val="1914482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95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92" grpId="0" autoUpdateAnimBg="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188640"/>
            <a:ext cx="7772400" cy="1143000"/>
          </a:xfrm>
        </p:spPr>
        <p:txBody>
          <a:bodyPr/>
          <a:lstStyle/>
          <a:p>
            <a:pPr eaLnBrk="1" hangingPunct="1"/>
            <a:r>
              <a:rPr lang="en-US" dirty="0">
                <a:latin typeface="Myriad Pro" charset="0"/>
                <a:ea typeface="Myriad Pro" charset="0"/>
                <a:cs typeface="Myriad Pro" charset="0"/>
              </a:rPr>
              <a:t>Mixed strategy equilibria</a:t>
            </a:r>
          </a:p>
        </p:txBody>
      </p:sp>
      <p:sp>
        <p:nvSpPr>
          <p:cNvPr id="66562" name="Rectangle 3"/>
          <p:cNvSpPr>
            <a:spLocks noGrp="1" noChangeArrowheads="1"/>
          </p:cNvSpPr>
          <p:nvPr>
            <p:ph type="body" idx="1"/>
          </p:nvPr>
        </p:nvSpPr>
        <p:spPr>
          <a:xfrm>
            <a:off x="457200" y="1311224"/>
            <a:ext cx="8534400" cy="4800600"/>
          </a:xfrm>
        </p:spPr>
        <p:txBody>
          <a:bodyPr/>
          <a:lstStyle/>
          <a:p>
            <a:pPr>
              <a:spcBef>
                <a:spcPct val="50000"/>
              </a:spcBef>
            </a:pPr>
            <a:r>
              <a:rPr lang="en-US" dirty="0">
                <a:latin typeface="Myriad Pro" charset="0"/>
                <a:ea typeface="Myriad Pro" charset="0"/>
                <a:cs typeface="Myriad Pro" charset="0"/>
                <a:sym typeface="Symbol" charset="0"/>
              </a:rPr>
              <a:t>Let </a:t>
            </a:r>
            <a:r>
              <a:rPr lang="en-US" dirty="0">
                <a:solidFill>
                  <a:srgbClr val="008380"/>
                </a:solidFill>
                <a:latin typeface="Myriad Pro" charset="0"/>
                <a:ea typeface="Myriad Pro" charset="0"/>
                <a:cs typeface="Myriad Pro" charset="0"/>
                <a:sym typeface="Symbol" charset="0"/>
              </a:rPr>
              <a:t></a:t>
            </a:r>
            <a:r>
              <a:rPr lang="en-US" baseline="-25000" dirty="0" err="1">
                <a:solidFill>
                  <a:srgbClr val="008380"/>
                </a:solidFill>
                <a:latin typeface="Myriad Pro" charset="0"/>
                <a:ea typeface="Myriad Pro" charset="0"/>
                <a:cs typeface="Myriad Pro" charset="0"/>
                <a:sym typeface="Symbol" charset="0"/>
              </a:rPr>
              <a:t>i</a:t>
            </a:r>
            <a:r>
              <a:rPr lang="en-US" dirty="0">
                <a:latin typeface="Myriad Pro" charset="0"/>
                <a:ea typeface="Myriad Pro" charset="0"/>
                <a:cs typeface="Myriad Pro" charset="0"/>
                <a:sym typeface="Symbol" charset="0"/>
              </a:rPr>
              <a:t> be the set of probability distributions over </a:t>
            </a:r>
            <a:r>
              <a:rPr lang="en-US" dirty="0">
                <a:solidFill>
                  <a:srgbClr val="008380"/>
                </a:solidFill>
                <a:latin typeface="Myriad Pro" charset="0"/>
                <a:ea typeface="Myriad Pro" charset="0"/>
                <a:cs typeface="Myriad Pro" charset="0"/>
                <a:sym typeface="Symbol" charset="0"/>
              </a:rPr>
              <a:t>S</a:t>
            </a:r>
            <a:r>
              <a:rPr lang="en-US" baseline="-25000" dirty="0">
                <a:solidFill>
                  <a:srgbClr val="008380"/>
                </a:solidFill>
                <a:latin typeface="Myriad Pro" charset="0"/>
                <a:ea typeface="Myriad Pro" charset="0"/>
                <a:cs typeface="Myriad Pro" charset="0"/>
                <a:sym typeface="Symbol" charset="0"/>
              </a:rPr>
              <a:t>i</a:t>
            </a:r>
            <a:endParaRPr lang="en-US" dirty="0">
              <a:solidFill>
                <a:srgbClr val="008380"/>
              </a:solidFill>
              <a:latin typeface="Myriad Pro" charset="0"/>
              <a:ea typeface="Myriad Pro" charset="0"/>
              <a:cs typeface="Myriad Pro" charset="0"/>
              <a:sym typeface="Symbol" charset="0"/>
            </a:endParaRPr>
          </a:p>
          <a:p>
            <a:pPr>
              <a:spcBef>
                <a:spcPct val="50000"/>
              </a:spcBef>
            </a:pPr>
            <a:r>
              <a:rPr lang="en-US" dirty="0">
                <a:solidFill>
                  <a:srgbClr val="008380"/>
                </a:solidFill>
                <a:latin typeface="Myriad Pro" charset="0"/>
                <a:ea typeface="Myriad Pro" charset="0"/>
                <a:cs typeface="Myriad Pro" charset="0"/>
                <a:sym typeface="Symbol" charset="0"/>
              </a:rPr>
              <a:t></a:t>
            </a:r>
            <a:r>
              <a:rPr lang="en-US" baseline="-25000" dirty="0" err="1">
                <a:solidFill>
                  <a:srgbClr val="008380"/>
                </a:solidFill>
                <a:latin typeface="Myriad Pro" charset="0"/>
                <a:ea typeface="Myriad Pro" charset="0"/>
                <a:cs typeface="Myriad Pro" charset="0"/>
                <a:sym typeface="Symbol" charset="0"/>
              </a:rPr>
              <a:t>i</a:t>
            </a:r>
            <a:r>
              <a:rPr lang="en-US" baseline="-25000" dirty="0">
                <a:solidFill>
                  <a:srgbClr val="008380"/>
                </a:solidFill>
                <a:latin typeface="Myriad Pro" charset="0"/>
                <a:ea typeface="Myriad Pro" charset="0"/>
                <a:cs typeface="Myriad Pro" charset="0"/>
                <a:sym typeface="Symbol" charset="0"/>
              </a:rPr>
              <a:t> </a:t>
            </a:r>
            <a:r>
              <a:rPr lang="en-US" baseline="-25000" dirty="0">
                <a:latin typeface="Myriad Pro" charset="0"/>
                <a:ea typeface="Myriad Pro" charset="0"/>
                <a:cs typeface="Myriad Pro" charset="0"/>
                <a:sym typeface="Symbol" charset="0"/>
              </a:rPr>
              <a:t> </a:t>
            </a:r>
            <a:r>
              <a:rPr lang="en-US" dirty="0">
                <a:latin typeface="Myriad Pro" charset="0"/>
                <a:ea typeface="Myriad Pro" charset="0"/>
                <a:cs typeface="Myriad Pro" charset="0"/>
                <a:sym typeface="Symbol" charset="0"/>
              </a:rPr>
              <a:t>in </a:t>
            </a:r>
            <a:r>
              <a:rPr lang="en-US" dirty="0">
                <a:solidFill>
                  <a:srgbClr val="008380"/>
                </a:solidFill>
                <a:latin typeface="Myriad Pro" charset="0"/>
                <a:ea typeface="Myriad Pro" charset="0"/>
                <a:cs typeface="Myriad Pro" charset="0"/>
                <a:sym typeface="Symbol" charset="0"/>
              </a:rPr>
              <a:t></a:t>
            </a:r>
            <a:r>
              <a:rPr lang="en-US" baseline="-25000" dirty="0" err="1">
                <a:solidFill>
                  <a:srgbClr val="008380"/>
                </a:solidFill>
                <a:latin typeface="Myriad Pro" charset="0"/>
                <a:ea typeface="Myriad Pro" charset="0"/>
                <a:cs typeface="Myriad Pro" charset="0"/>
                <a:sym typeface="Symbol" charset="0"/>
              </a:rPr>
              <a:t>i</a:t>
            </a:r>
            <a:endParaRPr lang="en-US" dirty="0">
              <a:latin typeface="Myriad Pro" charset="0"/>
              <a:ea typeface="Myriad Pro" charset="0"/>
              <a:cs typeface="Myriad Pro" charset="0"/>
            </a:endParaRPr>
          </a:p>
          <a:p>
            <a:pPr eaLnBrk="1" hangingPunct="1">
              <a:defRPr/>
            </a:pPr>
            <a:r>
              <a:rPr lang="en-US" dirty="0">
                <a:latin typeface="Myriad Pro" charset="0"/>
                <a:ea typeface="Myriad Pro" charset="0"/>
                <a:cs typeface="Myriad Pro" charset="0"/>
              </a:rPr>
              <a:t>Strategy profile: </a:t>
            </a:r>
            <a:r>
              <a:rPr lang="en-US" dirty="0">
                <a:solidFill>
                  <a:srgbClr val="008380"/>
                </a:solidFill>
                <a:latin typeface="Myriad Pro" charset="0"/>
                <a:ea typeface="Myriad Pro" charset="0"/>
                <a:cs typeface="Myriad Pro" charset="0"/>
                <a:sym typeface="Symbol" charset="0"/>
              </a:rPr>
              <a:t>=(</a:t>
            </a:r>
            <a:r>
              <a:rPr lang="en-US" baseline="-25000" dirty="0">
                <a:solidFill>
                  <a:srgbClr val="008380"/>
                </a:solidFill>
                <a:latin typeface="Myriad Pro" charset="0"/>
                <a:ea typeface="Myriad Pro" charset="0"/>
                <a:cs typeface="Myriad Pro" charset="0"/>
                <a:sym typeface="Symbol" charset="0"/>
              </a:rPr>
              <a:t>1</a:t>
            </a:r>
            <a:r>
              <a:rPr lang="en-US" dirty="0">
                <a:solidFill>
                  <a:srgbClr val="008380"/>
                </a:solidFill>
                <a:latin typeface="Myriad Pro" charset="0"/>
                <a:ea typeface="Myriad Pro" charset="0"/>
                <a:cs typeface="Myriad Pro" charset="0"/>
                <a:sym typeface="Symbol" charset="0"/>
              </a:rPr>
              <a:t>,…, </a:t>
            </a:r>
            <a:r>
              <a:rPr lang="en-US" baseline="-25000" dirty="0">
                <a:solidFill>
                  <a:srgbClr val="008380"/>
                </a:solidFill>
                <a:latin typeface="Myriad Pro" charset="0"/>
                <a:ea typeface="Myriad Pro" charset="0"/>
                <a:cs typeface="Myriad Pro" charset="0"/>
                <a:sym typeface="Symbol" charset="0"/>
              </a:rPr>
              <a:t>n</a:t>
            </a:r>
            <a:r>
              <a:rPr lang="en-US" dirty="0">
                <a:solidFill>
                  <a:srgbClr val="008380"/>
                </a:solidFill>
                <a:latin typeface="Myriad Pro" charset="0"/>
                <a:ea typeface="Myriad Pro" charset="0"/>
                <a:cs typeface="Myriad Pro" charset="0"/>
                <a:sym typeface="Symbol" charset="0"/>
              </a:rPr>
              <a:t>)</a:t>
            </a:r>
          </a:p>
          <a:p>
            <a:pPr eaLnBrk="1" hangingPunct="1">
              <a:defRPr/>
            </a:pPr>
            <a:r>
              <a:rPr lang="en-US" dirty="0">
                <a:latin typeface="Myriad Pro" charset="0"/>
                <a:ea typeface="Myriad Pro" charset="0"/>
                <a:cs typeface="Myriad Pro" charset="0"/>
                <a:sym typeface="Symbol" charset="0"/>
              </a:rPr>
              <a:t>Expected utility: </a:t>
            </a:r>
            <a:r>
              <a:rPr lang="en-US" dirty="0" err="1">
                <a:solidFill>
                  <a:srgbClr val="008380"/>
                </a:solidFill>
                <a:latin typeface="Myriad Pro" charset="0"/>
                <a:ea typeface="Myriad Pro" charset="0"/>
                <a:cs typeface="Myriad Pro" charset="0"/>
                <a:sym typeface="Symbol" charset="0"/>
              </a:rPr>
              <a:t>u</a:t>
            </a:r>
            <a:r>
              <a:rPr lang="en-US" baseline="-25000" dirty="0" err="1">
                <a:solidFill>
                  <a:srgbClr val="008380"/>
                </a:solidFill>
                <a:latin typeface="Myriad Pro" charset="0"/>
                <a:ea typeface="Myriad Pro" charset="0"/>
                <a:cs typeface="Myriad Pro" charset="0"/>
                <a:sym typeface="Symbol" charset="0"/>
              </a:rPr>
              <a:t>i</a:t>
            </a:r>
            <a:r>
              <a:rPr lang="en-US" dirty="0">
                <a:solidFill>
                  <a:srgbClr val="008380"/>
                </a:solidFill>
                <a:latin typeface="Myriad Pro" charset="0"/>
                <a:ea typeface="Myriad Pro" charset="0"/>
                <a:cs typeface="Myriad Pro" charset="0"/>
                <a:sym typeface="Symbol" charset="0"/>
              </a:rPr>
              <a:t>()=</a:t>
            </a:r>
            <a:r>
              <a:rPr lang="en-US" baseline="-25000" dirty="0" err="1">
                <a:solidFill>
                  <a:srgbClr val="008380"/>
                </a:solidFill>
                <a:latin typeface="Myriad Pro" charset="0"/>
                <a:ea typeface="Myriad Pro" charset="0"/>
                <a:cs typeface="Myriad Pro" charset="0"/>
                <a:sym typeface="Symbol" charset="0"/>
              </a:rPr>
              <a:t>sS</a:t>
            </a:r>
            <a:r>
              <a:rPr lang="en-US" baseline="-35000" dirty="0" err="1">
                <a:solidFill>
                  <a:srgbClr val="008380"/>
                </a:solidFill>
                <a:latin typeface="Myriad Pro" charset="0"/>
                <a:ea typeface="Myriad Pro" charset="0"/>
                <a:cs typeface="Myriad Pro" charset="0"/>
                <a:sym typeface="Symbol" charset="0"/>
              </a:rPr>
              <a:t>i</a:t>
            </a:r>
            <a:r>
              <a:rPr lang="en-US" dirty="0">
                <a:solidFill>
                  <a:srgbClr val="008380"/>
                </a:solidFill>
                <a:latin typeface="Myriad Pro" charset="0"/>
                <a:ea typeface="Myriad Pro" charset="0"/>
                <a:cs typeface="Myriad Pro" charset="0"/>
                <a:sym typeface="Symbol" charset="0"/>
              </a:rPr>
              <a:t> </a:t>
            </a:r>
            <a:r>
              <a:rPr lang="en-US" baseline="-25000" dirty="0" err="1">
                <a:solidFill>
                  <a:srgbClr val="008380"/>
                </a:solidFill>
                <a:latin typeface="Myriad Pro" charset="0"/>
                <a:ea typeface="Myriad Pro" charset="0"/>
                <a:cs typeface="Myriad Pro" charset="0"/>
                <a:sym typeface="Symbol" charset="0"/>
              </a:rPr>
              <a:t>i</a:t>
            </a:r>
            <a:r>
              <a:rPr lang="en-US" dirty="0">
                <a:solidFill>
                  <a:srgbClr val="008380"/>
                </a:solidFill>
                <a:latin typeface="Myriad Pro" charset="0"/>
                <a:ea typeface="Myriad Pro" charset="0"/>
                <a:cs typeface="Myriad Pro" charset="0"/>
                <a:sym typeface="Symbol" charset="0"/>
              </a:rPr>
              <a:t>(s)</a:t>
            </a:r>
            <a:r>
              <a:rPr lang="en-US" dirty="0" err="1">
                <a:solidFill>
                  <a:srgbClr val="008380"/>
                </a:solidFill>
                <a:latin typeface="Myriad Pro" charset="0"/>
                <a:ea typeface="Myriad Pro" charset="0"/>
                <a:cs typeface="Myriad Pro" charset="0"/>
                <a:sym typeface="Symbol" charset="0"/>
              </a:rPr>
              <a:t>u</a:t>
            </a:r>
            <a:r>
              <a:rPr lang="en-US" baseline="-25000" dirty="0" err="1">
                <a:solidFill>
                  <a:srgbClr val="008380"/>
                </a:solidFill>
                <a:latin typeface="Myriad Pro" charset="0"/>
                <a:ea typeface="Myriad Pro" charset="0"/>
                <a:cs typeface="Myriad Pro" charset="0"/>
                <a:sym typeface="Symbol" charset="0"/>
              </a:rPr>
              <a:t>i</a:t>
            </a:r>
            <a:r>
              <a:rPr lang="en-US" dirty="0">
                <a:solidFill>
                  <a:srgbClr val="008380"/>
                </a:solidFill>
                <a:latin typeface="Myriad Pro" charset="0"/>
                <a:ea typeface="Myriad Pro" charset="0"/>
                <a:cs typeface="Myriad Pro" charset="0"/>
                <a:sym typeface="Symbol" charset="0"/>
              </a:rPr>
              <a:t>(s)</a:t>
            </a:r>
          </a:p>
          <a:p>
            <a:pPr eaLnBrk="1" hangingPunct="1">
              <a:defRPr/>
            </a:pPr>
            <a:r>
              <a:rPr lang="en-US" dirty="0">
                <a:latin typeface="Myriad Pro" charset="0"/>
                <a:ea typeface="Myriad Pro" charset="0"/>
                <a:cs typeface="Myriad Pro" charset="0"/>
                <a:sym typeface="Symbol" charset="0"/>
              </a:rPr>
              <a:t>Nash Equilibrium:</a:t>
            </a:r>
          </a:p>
          <a:p>
            <a:pPr lvl="1" eaLnBrk="1" hangingPunct="1">
              <a:defRPr/>
            </a:pPr>
            <a:r>
              <a:rPr lang="en-US" dirty="0">
                <a:solidFill>
                  <a:srgbClr val="008380"/>
                </a:solidFill>
                <a:latin typeface="Myriad Pro" charset="0"/>
                <a:ea typeface="Myriad Pro" charset="0"/>
                <a:cs typeface="Myriad Pro" charset="0"/>
                <a:sym typeface="Symbol" charset="0"/>
              </a:rPr>
              <a:t>*</a:t>
            </a:r>
            <a:r>
              <a:rPr lang="en-US" dirty="0">
                <a:latin typeface="Myriad Pro" charset="0"/>
                <a:ea typeface="Myriad Pro" charset="0"/>
                <a:cs typeface="Myriad Pro" charset="0"/>
                <a:sym typeface="Symbol" charset="0"/>
              </a:rPr>
              <a:t> is a </a:t>
            </a:r>
            <a:r>
              <a:rPr lang="en-US" dirty="0">
                <a:solidFill>
                  <a:srgbClr val="1E0AFF"/>
                </a:solidFill>
                <a:latin typeface="Myriad Pro" charset="0"/>
                <a:ea typeface="Myriad Pro" charset="0"/>
                <a:cs typeface="Myriad Pro" charset="0"/>
                <a:sym typeface="Symbol" charset="0"/>
              </a:rPr>
              <a:t>(mixed) Nash equilibrium </a:t>
            </a:r>
            <a:r>
              <a:rPr lang="en-US" dirty="0" err="1">
                <a:latin typeface="Myriad Pro" charset="0"/>
                <a:ea typeface="Myriad Pro" charset="0"/>
                <a:cs typeface="Myriad Pro" charset="0"/>
                <a:sym typeface="Symbol" charset="0"/>
              </a:rPr>
              <a:t>iff</a:t>
            </a:r>
            <a:r>
              <a:rPr lang="en-US" dirty="0">
                <a:latin typeface="Myriad Pro" charset="0"/>
                <a:ea typeface="Myriad Pro" charset="0"/>
                <a:cs typeface="Myriad Pro" charset="0"/>
                <a:sym typeface="Symbol" charset="0"/>
              </a:rPr>
              <a:t>   </a:t>
            </a:r>
          </a:p>
          <a:p>
            <a:pPr marL="457200" lvl="1" indent="0" eaLnBrk="1" hangingPunct="1">
              <a:buNone/>
              <a:defRPr/>
            </a:pPr>
            <a:r>
              <a:rPr lang="en-US" dirty="0">
                <a:solidFill>
                  <a:srgbClr val="008380"/>
                </a:solidFill>
                <a:latin typeface="Myriad Pro" charset="0"/>
                <a:ea typeface="Myriad Pro" charset="0"/>
                <a:cs typeface="Myriad Pro" charset="0"/>
              </a:rPr>
              <a:t>     </a:t>
            </a:r>
            <a:r>
              <a:rPr lang="en-US" dirty="0" err="1">
                <a:solidFill>
                  <a:srgbClr val="008380"/>
                </a:solidFill>
                <a:latin typeface="Myriad Pro" charset="0"/>
                <a:ea typeface="Myriad Pro" charset="0"/>
                <a:cs typeface="Myriad Pro" charset="0"/>
              </a:rPr>
              <a:t>u</a:t>
            </a:r>
            <a:r>
              <a:rPr lang="en-US" baseline="-25000" dirty="0" err="1">
                <a:solidFill>
                  <a:srgbClr val="008380"/>
                </a:solidFill>
                <a:latin typeface="Myriad Pro" charset="0"/>
                <a:ea typeface="Myriad Pro" charset="0"/>
                <a:cs typeface="Myriad Pro" charset="0"/>
              </a:rPr>
              <a:t>i</a:t>
            </a:r>
            <a:r>
              <a:rPr lang="en-US" dirty="0">
                <a:solidFill>
                  <a:srgbClr val="008380"/>
                </a:solidFill>
                <a:latin typeface="Myriad Pro" charset="0"/>
                <a:ea typeface="Myriad Pro" charset="0"/>
                <a:cs typeface="Myriad Pro" charset="0"/>
              </a:rPr>
              <a:t>(</a:t>
            </a:r>
            <a:r>
              <a:rPr lang="en-US" dirty="0">
                <a:solidFill>
                  <a:srgbClr val="008380"/>
                </a:solidFill>
                <a:latin typeface="Myriad Pro" charset="0"/>
                <a:ea typeface="Myriad Pro" charset="0"/>
                <a:cs typeface="Myriad Pro" charset="0"/>
                <a:sym typeface="Symbol" charset="0"/>
              </a:rPr>
              <a:t>*</a:t>
            </a:r>
            <a:r>
              <a:rPr lang="en-US" baseline="-25000" dirty="0" err="1">
                <a:solidFill>
                  <a:srgbClr val="008380"/>
                </a:solidFill>
                <a:latin typeface="Myriad Pro" charset="0"/>
                <a:ea typeface="Myriad Pro" charset="0"/>
                <a:cs typeface="Myriad Pro" charset="0"/>
                <a:sym typeface="Symbol" charset="0"/>
              </a:rPr>
              <a:t>i</a:t>
            </a:r>
            <a:r>
              <a:rPr lang="en-US" dirty="0">
                <a:solidFill>
                  <a:srgbClr val="008380"/>
                </a:solidFill>
                <a:latin typeface="Myriad Pro" charset="0"/>
                <a:ea typeface="Myriad Pro" charset="0"/>
                <a:cs typeface="Myriad Pro" charset="0"/>
                <a:sym typeface="Symbol" charset="0"/>
              </a:rPr>
              <a:t>, *</a:t>
            </a:r>
            <a:r>
              <a:rPr lang="en-US" baseline="-25000" dirty="0">
                <a:solidFill>
                  <a:srgbClr val="008380"/>
                </a:solidFill>
                <a:latin typeface="Myriad Pro" charset="0"/>
                <a:ea typeface="Myriad Pro" charset="0"/>
                <a:cs typeface="Myriad Pro" charset="0"/>
                <a:sym typeface="Symbol" charset="0"/>
              </a:rPr>
              <a:t>-</a:t>
            </a:r>
            <a:r>
              <a:rPr lang="en-US" baseline="-25000" dirty="0" err="1">
                <a:solidFill>
                  <a:srgbClr val="008380"/>
                </a:solidFill>
                <a:latin typeface="Myriad Pro" charset="0"/>
                <a:ea typeface="Myriad Pro" charset="0"/>
                <a:cs typeface="Myriad Pro" charset="0"/>
                <a:sym typeface="Symbol" charset="0"/>
              </a:rPr>
              <a:t>i</a:t>
            </a:r>
            <a:r>
              <a:rPr lang="en-US" dirty="0">
                <a:solidFill>
                  <a:srgbClr val="008380"/>
                </a:solidFill>
                <a:latin typeface="Myriad Pro" charset="0"/>
                <a:ea typeface="Myriad Pro" charset="0"/>
                <a:cs typeface="Myriad Pro" charset="0"/>
                <a:sym typeface="Symbol" charset="0"/>
              </a:rPr>
              <a:t>)</a:t>
            </a:r>
            <a:r>
              <a:rPr lang="en-US" dirty="0" err="1">
                <a:solidFill>
                  <a:srgbClr val="008380"/>
                </a:solidFill>
                <a:latin typeface="Myriad Pro" charset="0"/>
                <a:ea typeface="Myriad Pro" charset="0"/>
                <a:cs typeface="Myriad Pro" charset="0"/>
                <a:sym typeface="Symbol" charset="0"/>
              </a:rPr>
              <a:t>u</a:t>
            </a:r>
            <a:r>
              <a:rPr lang="en-US" baseline="-25000" dirty="0" err="1">
                <a:solidFill>
                  <a:srgbClr val="008380"/>
                </a:solidFill>
                <a:latin typeface="Myriad Pro" charset="0"/>
                <a:ea typeface="Myriad Pro" charset="0"/>
                <a:cs typeface="Myriad Pro" charset="0"/>
                <a:sym typeface="Symbol" charset="0"/>
              </a:rPr>
              <a:t>i</a:t>
            </a:r>
            <a:r>
              <a:rPr lang="en-US" dirty="0">
                <a:solidFill>
                  <a:srgbClr val="008380"/>
                </a:solidFill>
                <a:latin typeface="Myriad Pro" charset="0"/>
                <a:ea typeface="Myriad Pro" charset="0"/>
                <a:cs typeface="Myriad Pro" charset="0"/>
                <a:sym typeface="Symbol" charset="0"/>
              </a:rPr>
              <a:t>(</a:t>
            </a:r>
            <a:r>
              <a:rPr lang="en-US" baseline="-25000" dirty="0" err="1">
                <a:solidFill>
                  <a:srgbClr val="008380"/>
                </a:solidFill>
                <a:latin typeface="Myriad Pro" charset="0"/>
                <a:ea typeface="Myriad Pro" charset="0"/>
                <a:cs typeface="Myriad Pro" charset="0"/>
                <a:sym typeface="Symbol" charset="0"/>
              </a:rPr>
              <a:t>i</a:t>
            </a:r>
            <a:r>
              <a:rPr lang="en-US" dirty="0">
                <a:solidFill>
                  <a:srgbClr val="008380"/>
                </a:solidFill>
                <a:latin typeface="Myriad Pro" charset="0"/>
                <a:ea typeface="Myriad Pro" charset="0"/>
                <a:cs typeface="Myriad Pro" charset="0"/>
                <a:sym typeface="Symbol" charset="0"/>
              </a:rPr>
              <a:t>, *</a:t>
            </a:r>
            <a:r>
              <a:rPr lang="en-US" baseline="-25000" dirty="0">
                <a:solidFill>
                  <a:srgbClr val="008380"/>
                </a:solidFill>
                <a:latin typeface="Myriad Pro" charset="0"/>
                <a:ea typeface="Myriad Pro" charset="0"/>
                <a:cs typeface="Myriad Pro" charset="0"/>
                <a:sym typeface="Symbol" charset="0"/>
              </a:rPr>
              <a:t>-</a:t>
            </a:r>
            <a:r>
              <a:rPr lang="en-US" baseline="-25000" dirty="0" err="1">
                <a:solidFill>
                  <a:srgbClr val="008380"/>
                </a:solidFill>
                <a:latin typeface="Myriad Pro" charset="0"/>
                <a:ea typeface="Myriad Pro" charset="0"/>
                <a:cs typeface="Myriad Pro" charset="0"/>
                <a:sym typeface="Symbol" charset="0"/>
              </a:rPr>
              <a:t>i</a:t>
            </a:r>
            <a:r>
              <a:rPr lang="en-US" dirty="0">
                <a:solidFill>
                  <a:srgbClr val="008380"/>
                </a:solidFill>
                <a:latin typeface="Myriad Pro" charset="0"/>
                <a:ea typeface="Myriad Pro" charset="0"/>
                <a:cs typeface="Myriad Pro" charset="0"/>
                <a:sym typeface="Symbol" charset="0"/>
              </a:rPr>
              <a:t>)</a:t>
            </a:r>
            <a:r>
              <a:rPr lang="en-US" dirty="0">
                <a:latin typeface="Myriad Pro" charset="0"/>
                <a:ea typeface="Myriad Pro" charset="0"/>
                <a:cs typeface="Myriad Pro" charset="0"/>
                <a:sym typeface="Symbol" charset="0"/>
              </a:rPr>
              <a:t> for all </a:t>
            </a:r>
            <a:r>
              <a:rPr lang="en-US" dirty="0">
                <a:solidFill>
                  <a:srgbClr val="008380"/>
                </a:solidFill>
                <a:latin typeface="Myriad Pro" charset="0"/>
                <a:ea typeface="Myriad Pro" charset="0"/>
                <a:cs typeface="Myriad Pro" charset="0"/>
                <a:sym typeface="Symbol" charset="0"/>
              </a:rPr>
              <a:t></a:t>
            </a:r>
            <a:r>
              <a:rPr lang="en-US" baseline="-25000" dirty="0" err="1">
                <a:solidFill>
                  <a:srgbClr val="008380"/>
                </a:solidFill>
                <a:latin typeface="Myriad Pro" charset="0"/>
                <a:ea typeface="Myriad Pro" charset="0"/>
                <a:cs typeface="Myriad Pro" charset="0"/>
                <a:sym typeface="Symbol" charset="0"/>
              </a:rPr>
              <a:t>i</a:t>
            </a:r>
            <a:r>
              <a:rPr lang="en-US" dirty="0">
                <a:solidFill>
                  <a:srgbClr val="008380"/>
                </a:solidFill>
                <a:latin typeface="Myriad Pro" charset="0"/>
                <a:ea typeface="Myriad Pro" charset="0"/>
                <a:cs typeface="Myriad Pro" charset="0"/>
                <a:sym typeface="Symbol" charset="0"/>
              </a:rPr>
              <a:t></a:t>
            </a:r>
            <a:r>
              <a:rPr lang="en-US" baseline="-25000" dirty="0" err="1">
                <a:solidFill>
                  <a:srgbClr val="008380"/>
                </a:solidFill>
                <a:latin typeface="Myriad Pro" charset="0"/>
                <a:ea typeface="Myriad Pro" charset="0"/>
                <a:cs typeface="Myriad Pro" charset="0"/>
                <a:sym typeface="Symbol" charset="0"/>
              </a:rPr>
              <a:t>i</a:t>
            </a:r>
            <a:r>
              <a:rPr lang="en-US" dirty="0">
                <a:latin typeface="Myriad Pro" charset="0"/>
                <a:ea typeface="Myriad Pro" charset="0"/>
                <a:cs typeface="Myriad Pro" charset="0"/>
                <a:sym typeface="Symbol" charset="0"/>
              </a:rPr>
              <a:t>, for all </a:t>
            </a:r>
            <a:r>
              <a:rPr lang="en-US" dirty="0" err="1">
                <a:solidFill>
                  <a:srgbClr val="008380"/>
                </a:solidFill>
                <a:latin typeface="Myriad Pro" charset="0"/>
                <a:ea typeface="Myriad Pro" charset="0"/>
                <a:cs typeface="Myriad Pro" charset="0"/>
                <a:sym typeface="Symbol" charset="0"/>
              </a:rPr>
              <a:t>i</a:t>
            </a:r>
            <a:r>
              <a:rPr lang="en-US" dirty="0">
                <a:latin typeface="Myriad Pro" charset="0"/>
                <a:ea typeface="Myriad Pro" charset="0"/>
                <a:cs typeface="Myriad Pro" charset="0"/>
                <a:sym typeface="Symbol" charset="0"/>
              </a:rPr>
              <a:t> </a:t>
            </a:r>
          </a:p>
          <a:p>
            <a:pPr lvl="1" eaLnBrk="1" hangingPunct="1">
              <a:defRPr/>
            </a:pPr>
            <a:endParaRPr lang="en-US" sz="2400" dirty="0">
              <a:latin typeface="Myriad Pro" charset="0"/>
              <a:ea typeface="Myriad Pro" charset="0"/>
              <a:cs typeface="Myriad Pro" charset="0"/>
            </a:endParaRPr>
          </a:p>
          <a:p>
            <a:pPr lvl="1" eaLnBrk="1" hangingPunct="1">
              <a:buFont typeface="Wingdings" charset="0"/>
              <a:buNone/>
              <a:defRPr/>
            </a:pPr>
            <a:endParaRPr lang="en-US" dirty="0">
              <a:latin typeface="Myriad Pro" charset="0"/>
              <a:ea typeface="Myriad Pro" charset="0"/>
              <a:cs typeface="Myriad Pro" charset="0"/>
            </a:endParaRPr>
          </a:p>
        </p:txBody>
      </p:sp>
      <p:sp>
        <p:nvSpPr>
          <p:cNvPr id="60419" name="Text Box 4"/>
          <p:cNvSpPr txBox="1">
            <a:spLocks noChangeArrowheads="1"/>
          </p:cNvSpPr>
          <p:nvPr/>
        </p:nvSpPr>
        <p:spPr bwMode="auto">
          <a:xfrm>
            <a:off x="2803525" y="2327275"/>
            <a:ext cx="3749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endParaRPr lang="en-US" i="0">
              <a:latin typeface="Myriad Pro" charset="0"/>
              <a:ea typeface="Myriad Pro" charset="0"/>
              <a:cs typeface="Myriad Pro" charset="0"/>
            </a:endParaRPr>
          </a:p>
        </p:txBody>
      </p:sp>
      <p:sp>
        <p:nvSpPr>
          <p:cNvPr id="5" name="Slide Number Placeholder 3">
            <a:extLst>
              <a:ext uri="{FF2B5EF4-FFF2-40B4-BE49-F238E27FC236}">
                <a16:creationId xmlns:a16="http://schemas.microsoft.com/office/drawing/2014/main" id="{1E772CBB-D731-9F47-8528-CD3DDE624EB5}"/>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39</a:t>
            </a:fld>
            <a:endParaRPr lang="de-DE"/>
          </a:p>
        </p:txBody>
      </p:sp>
    </p:spTree>
    <p:extLst>
      <p:ext uri="{BB962C8B-B14F-4D97-AF65-F5344CB8AC3E}">
        <p14:creationId xmlns:p14="http://schemas.microsoft.com/office/powerpoint/2010/main" val="163553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04800"/>
            <a:ext cx="7772400" cy="685800"/>
          </a:xfrm>
        </p:spPr>
        <p:txBody>
          <a:bodyPr/>
          <a:lstStyle/>
          <a:p>
            <a:pPr eaLnBrk="1" hangingPunct="1"/>
            <a:r>
              <a:rPr lang="en-US" sz="4000">
                <a:latin typeface="Myriad Pro" charset="0"/>
                <a:ea typeface="Myriad Pro" charset="0"/>
                <a:cs typeface="Myriad Pro" charset="0"/>
              </a:rPr>
              <a:t>Full vs bounded rationality</a:t>
            </a:r>
          </a:p>
        </p:txBody>
      </p:sp>
      <p:sp>
        <p:nvSpPr>
          <p:cNvPr id="19458" name="Text Box 3"/>
          <p:cNvSpPr txBox="1">
            <a:spLocks noChangeArrowheads="1"/>
          </p:cNvSpPr>
          <p:nvPr/>
        </p:nvSpPr>
        <p:spPr bwMode="auto">
          <a:xfrm>
            <a:off x="76200" y="1752600"/>
            <a:ext cx="138050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200" b="1" i="0">
                <a:latin typeface="Myriad Pro" charset="0"/>
                <a:ea typeface="Myriad Pro" charset="0"/>
                <a:cs typeface="Myriad Pro" charset="0"/>
              </a:rPr>
              <a:t>Full</a:t>
            </a:r>
          </a:p>
          <a:p>
            <a:r>
              <a:rPr lang="en-US" sz="2200" b="1" i="0">
                <a:latin typeface="Myriad Pro" charset="0"/>
                <a:ea typeface="Myriad Pro" charset="0"/>
                <a:cs typeface="Myriad Pro" charset="0"/>
              </a:rPr>
              <a:t>rationality</a:t>
            </a:r>
            <a:endParaRPr lang="en-US" sz="2200" i="0">
              <a:latin typeface="Myriad Pro" charset="0"/>
              <a:ea typeface="Myriad Pro" charset="0"/>
              <a:cs typeface="Myriad Pro" charset="0"/>
            </a:endParaRPr>
          </a:p>
        </p:txBody>
      </p:sp>
      <p:sp>
        <p:nvSpPr>
          <p:cNvPr id="19459" name="Text Box 4"/>
          <p:cNvSpPr txBox="1">
            <a:spLocks noChangeArrowheads="1"/>
          </p:cNvSpPr>
          <p:nvPr/>
        </p:nvSpPr>
        <p:spPr bwMode="auto">
          <a:xfrm>
            <a:off x="7315200" y="1828800"/>
            <a:ext cx="138050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200" b="1" i="0">
                <a:latin typeface="Myriad Pro" charset="0"/>
                <a:ea typeface="Myriad Pro" charset="0"/>
                <a:cs typeface="Myriad Pro" charset="0"/>
              </a:rPr>
              <a:t>Bounded</a:t>
            </a:r>
          </a:p>
          <a:p>
            <a:r>
              <a:rPr lang="en-US" sz="2200" b="1" i="0">
                <a:latin typeface="Myriad Pro" charset="0"/>
                <a:ea typeface="Myriad Pro" charset="0"/>
                <a:cs typeface="Myriad Pro" charset="0"/>
              </a:rPr>
              <a:t>rationality</a:t>
            </a:r>
            <a:endParaRPr lang="en-US" sz="2200" i="0">
              <a:latin typeface="Myriad Pro" charset="0"/>
              <a:ea typeface="Myriad Pro" charset="0"/>
              <a:cs typeface="Myriad Pro" charset="0"/>
            </a:endParaRPr>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57400"/>
            <a:ext cx="3441700"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057400"/>
            <a:ext cx="5791200" cy="237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2" name="Line 9"/>
          <p:cNvSpPr>
            <a:spLocks noChangeShapeType="1"/>
          </p:cNvSpPr>
          <p:nvPr/>
        </p:nvSpPr>
        <p:spPr bwMode="auto">
          <a:xfrm flipV="1">
            <a:off x="4684713" y="4613275"/>
            <a:ext cx="1587" cy="13922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19463" name="Freeform 10"/>
          <p:cNvSpPr>
            <a:spLocks/>
          </p:cNvSpPr>
          <p:nvPr/>
        </p:nvSpPr>
        <p:spPr bwMode="auto">
          <a:xfrm>
            <a:off x="4624388" y="4475163"/>
            <a:ext cx="130175" cy="144462"/>
          </a:xfrm>
          <a:custGeom>
            <a:avLst/>
            <a:gdLst>
              <a:gd name="T0" fmla="*/ 2147483647 w 82"/>
              <a:gd name="T1" fmla="*/ 2147483647 h 91"/>
              <a:gd name="T2" fmla="*/ 2147483647 w 82"/>
              <a:gd name="T3" fmla="*/ 2147483647 h 91"/>
              <a:gd name="T4" fmla="*/ 2147483647 w 82"/>
              <a:gd name="T5" fmla="*/ 0 h 91"/>
              <a:gd name="T6" fmla="*/ 0 w 82"/>
              <a:gd name="T7" fmla="*/ 2147483647 h 91"/>
              <a:gd name="T8" fmla="*/ 2147483647 w 82"/>
              <a:gd name="T9" fmla="*/ 2147483647 h 91"/>
              <a:gd name="T10" fmla="*/ 0 60000 65536"/>
              <a:gd name="T11" fmla="*/ 0 60000 65536"/>
              <a:gd name="T12" fmla="*/ 0 60000 65536"/>
              <a:gd name="T13" fmla="*/ 0 60000 65536"/>
              <a:gd name="T14" fmla="*/ 0 60000 65536"/>
              <a:gd name="T15" fmla="*/ 0 w 82"/>
              <a:gd name="T16" fmla="*/ 0 h 91"/>
              <a:gd name="T17" fmla="*/ 82 w 82"/>
              <a:gd name="T18" fmla="*/ 91 h 91"/>
            </a:gdLst>
            <a:ahLst/>
            <a:cxnLst>
              <a:cxn ang="T10">
                <a:pos x="T0" y="T1"/>
              </a:cxn>
              <a:cxn ang="T11">
                <a:pos x="T2" y="T3"/>
              </a:cxn>
              <a:cxn ang="T12">
                <a:pos x="T4" y="T5"/>
              </a:cxn>
              <a:cxn ang="T13">
                <a:pos x="T6" y="T7"/>
              </a:cxn>
              <a:cxn ang="T14">
                <a:pos x="T8" y="T9"/>
              </a:cxn>
            </a:cxnLst>
            <a:rect l="T15" t="T16" r="T17" b="T18"/>
            <a:pathLst>
              <a:path w="82" h="91">
                <a:moveTo>
                  <a:pt x="41" y="91"/>
                </a:moveTo>
                <a:lnTo>
                  <a:pt x="82" y="91"/>
                </a:lnTo>
                <a:lnTo>
                  <a:pt x="41" y="0"/>
                </a:lnTo>
                <a:lnTo>
                  <a:pt x="0" y="91"/>
                </a:lnTo>
                <a:lnTo>
                  <a:pt x="41" y="9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ea typeface="Myriad Pro" charset="0"/>
              <a:cs typeface="Myriad Pro" charset="0"/>
            </a:endParaRPr>
          </a:p>
        </p:txBody>
      </p:sp>
      <p:sp>
        <p:nvSpPr>
          <p:cNvPr id="19464" name="Freeform 11"/>
          <p:cNvSpPr>
            <a:spLocks/>
          </p:cNvSpPr>
          <p:nvPr/>
        </p:nvSpPr>
        <p:spPr bwMode="auto">
          <a:xfrm>
            <a:off x="7859713" y="5945188"/>
            <a:ext cx="142875" cy="130175"/>
          </a:xfrm>
          <a:custGeom>
            <a:avLst/>
            <a:gdLst>
              <a:gd name="T0" fmla="*/ 0 w 90"/>
              <a:gd name="T1" fmla="*/ 2147483647 h 82"/>
              <a:gd name="T2" fmla="*/ 0 w 90"/>
              <a:gd name="T3" fmla="*/ 2147483647 h 82"/>
              <a:gd name="T4" fmla="*/ 2147483647 w 90"/>
              <a:gd name="T5" fmla="*/ 2147483647 h 82"/>
              <a:gd name="T6" fmla="*/ 0 w 90"/>
              <a:gd name="T7" fmla="*/ 0 h 82"/>
              <a:gd name="T8" fmla="*/ 0 w 90"/>
              <a:gd name="T9" fmla="*/ 2147483647 h 82"/>
              <a:gd name="T10" fmla="*/ 0 60000 65536"/>
              <a:gd name="T11" fmla="*/ 0 60000 65536"/>
              <a:gd name="T12" fmla="*/ 0 60000 65536"/>
              <a:gd name="T13" fmla="*/ 0 60000 65536"/>
              <a:gd name="T14" fmla="*/ 0 60000 65536"/>
              <a:gd name="T15" fmla="*/ 0 w 90"/>
              <a:gd name="T16" fmla="*/ 0 h 82"/>
              <a:gd name="T17" fmla="*/ 90 w 90"/>
              <a:gd name="T18" fmla="*/ 82 h 82"/>
            </a:gdLst>
            <a:ahLst/>
            <a:cxnLst>
              <a:cxn ang="T10">
                <a:pos x="T0" y="T1"/>
              </a:cxn>
              <a:cxn ang="T11">
                <a:pos x="T2" y="T3"/>
              </a:cxn>
              <a:cxn ang="T12">
                <a:pos x="T4" y="T5"/>
              </a:cxn>
              <a:cxn ang="T13">
                <a:pos x="T6" y="T7"/>
              </a:cxn>
              <a:cxn ang="T14">
                <a:pos x="T8" y="T9"/>
              </a:cxn>
            </a:cxnLst>
            <a:rect l="T15" t="T16" r="T17" b="T18"/>
            <a:pathLst>
              <a:path w="90" h="82">
                <a:moveTo>
                  <a:pt x="0" y="41"/>
                </a:moveTo>
                <a:lnTo>
                  <a:pt x="0" y="82"/>
                </a:lnTo>
                <a:lnTo>
                  <a:pt x="90" y="41"/>
                </a:lnTo>
                <a:lnTo>
                  <a:pt x="0" y="0"/>
                </a:lnTo>
                <a:lnTo>
                  <a:pt x="0"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de-DE">
              <a:ea typeface="Myriad Pro" charset="0"/>
              <a:cs typeface="Myriad Pro" charset="0"/>
            </a:endParaRPr>
          </a:p>
        </p:txBody>
      </p:sp>
      <p:sp>
        <p:nvSpPr>
          <p:cNvPr id="19465" name="Line 12"/>
          <p:cNvSpPr>
            <a:spLocks noChangeShapeType="1"/>
          </p:cNvSpPr>
          <p:nvPr/>
        </p:nvSpPr>
        <p:spPr bwMode="auto">
          <a:xfrm>
            <a:off x="4684713" y="6005513"/>
            <a:ext cx="3168650" cy="158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19466" name="Rectangle 13"/>
          <p:cNvSpPr>
            <a:spLocks noChangeArrowheads="1"/>
          </p:cNvSpPr>
          <p:nvPr/>
        </p:nvSpPr>
        <p:spPr bwMode="auto">
          <a:xfrm>
            <a:off x="8093075" y="5903913"/>
            <a:ext cx="43922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i="0">
                <a:solidFill>
                  <a:srgbClr val="000000"/>
                </a:solidFill>
                <a:ea typeface="Myriad Pro" charset="0"/>
                <a:cs typeface="Myriad Pro" charset="0"/>
              </a:rPr>
              <a:t>time</a:t>
            </a:r>
            <a:endParaRPr lang="de-DE">
              <a:ea typeface="Myriad Pro" charset="0"/>
              <a:cs typeface="Myriad Pro" charset="0"/>
            </a:endParaRPr>
          </a:p>
        </p:txBody>
      </p:sp>
      <p:sp>
        <p:nvSpPr>
          <p:cNvPr id="19467" name="Bogen 14"/>
          <p:cNvSpPr>
            <a:spLocks/>
          </p:cNvSpPr>
          <p:nvPr/>
        </p:nvSpPr>
        <p:spPr bwMode="auto">
          <a:xfrm>
            <a:off x="4673600" y="4610100"/>
            <a:ext cx="2282825" cy="1382713"/>
          </a:xfrm>
          <a:custGeom>
            <a:avLst/>
            <a:gdLst>
              <a:gd name="T0" fmla="*/ 0 w 21599"/>
              <a:gd name="T1" fmla="*/ 2147483647 h 21600"/>
              <a:gd name="T2" fmla="*/ 2147483647 w 21599"/>
              <a:gd name="T3" fmla="*/ 0 h 21600"/>
              <a:gd name="T4" fmla="*/ 2147483647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575"/>
                </a:moveTo>
                <a:cubicBezTo>
                  <a:pt x="12" y="9656"/>
                  <a:pt x="9679" y="-1"/>
                  <a:pt x="21599" y="-1"/>
                </a:cubicBezTo>
              </a:path>
              <a:path w="21599" h="21600" stroke="0" extrusionOk="0">
                <a:moveTo>
                  <a:pt x="-1" y="21575"/>
                </a:moveTo>
                <a:cubicBezTo>
                  <a:pt x="12" y="9656"/>
                  <a:pt x="9679" y="-1"/>
                  <a:pt x="21599" y="-1"/>
                </a:cubicBezTo>
                <a:lnTo>
                  <a:pt x="21599" y="21600"/>
                </a:lnTo>
                <a:lnTo>
                  <a:pt x="-1" y="21575"/>
                </a:lnTo>
                <a:close/>
              </a:path>
            </a:pathLst>
          </a:custGeom>
          <a:noFill/>
          <a:ln w="476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de-DE">
              <a:ea typeface="Myriad Pro" charset="0"/>
              <a:cs typeface="Myriad Pro" charset="0"/>
            </a:endParaRPr>
          </a:p>
        </p:txBody>
      </p:sp>
      <p:sp>
        <p:nvSpPr>
          <p:cNvPr id="19468" name="Rectangle 15"/>
          <p:cNvSpPr>
            <a:spLocks noChangeArrowheads="1"/>
          </p:cNvSpPr>
          <p:nvPr/>
        </p:nvSpPr>
        <p:spPr bwMode="auto">
          <a:xfrm>
            <a:off x="7062788" y="4521200"/>
            <a:ext cx="14972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i="0">
                <a:solidFill>
                  <a:srgbClr val="000000"/>
                </a:solidFill>
                <a:ea typeface="Myriad Pro" charset="0"/>
                <a:cs typeface="Myriad Pro" charset="0"/>
              </a:rPr>
              <a:t>solution quality</a:t>
            </a:r>
            <a:endParaRPr lang="de-DE">
              <a:ea typeface="Myriad Pro" charset="0"/>
              <a:cs typeface="Myriad Pro" charset="0"/>
            </a:endParaRPr>
          </a:p>
        </p:txBody>
      </p:sp>
      <p:sp>
        <p:nvSpPr>
          <p:cNvPr id="19469" name="Line 16"/>
          <p:cNvSpPr>
            <a:spLocks noChangeShapeType="1"/>
          </p:cNvSpPr>
          <p:nvPr/>
        </p:nvSpPr>
        <p:spPr bwMode="auto">
          <a:xfrm>
            <a:off x="4648200" y="6024563"/>
            <a:ext cx="2470150" cy="528637"/>
          </a:xfrm>
          <a:prstGeom prst="line">
            <a:avLst/>
          </a:prstGeom>
          <a:noFill/>
          <a:ln w="476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19470" name="Rectangle 17"/>
          <p:cNvSpPr>
            <a:spLocks noChangeArrowheads="1"/>
          </p:cNvSpPr>
          <p:nvPr/>
        </p:nvSpPr>
        <p:spPr bwMode="auto">
          <a:xfrm>
            <a:off x="4592638" y="6407150"/>
            <a:ext cx="162223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i="0">
                <a:solidFill>
                  <a:srgbClr val="000000"/>
                </a:solidFill>
                <a:ea typeface="Myriad Pro" charset="0"/>
                <a:cs typeface="Myriad Pro" charset="0"/>
              </a:rPr>
              <a:t>deliberation cost</a:t>
            </a:r>
            <a:endParaRPr lang="de-DE">
              <a:ea typeface="Myriad Pro" charset="0"/>
              <a:cs typeface="Myriad Pro" charset="0"/>
            </a:endParaRPr>
          </a:p>
        </p:txBody>
      </p:sp>
      <p:sp>
        <p:nvSpPr>
          <p:cNvPr id="19471" name="Line 18"/>
          <p:cNvSpPr>
            <a:spLocks noChangeShapeType="1"/>
          </p:cNvSpPr>
          <p:nvPr/>
        </p:nvSpPr>
        <p:spPr bwMode="auto">
          <a:xfrm flipV="1">
            <a:off x="5926138" y="4681538"/>
            <a:ext cx="1587" cy="1427162"/>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19472" name="Rectangle 19"/>
          <p:cNvSpPr>
            <a:spLocks noChangeArrowheads="1"/>
          </p:cNvSpPr>
          <p:nvPr/>
        </p:nvSpPr>
        <p:spPr bwMode="auto">
          <a:xfrm>
            <a:off x="7132638" y="5386388"/>
            <a:ext cx="165590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i="0" dirty="0">
                <a:solidFill>
                  <a:srgbClr val="000000"/>
                </a:solidFill>
                <a:ea typeface="Myriad Pro" charset="0"/>
                <a:cs typeface="Myriad Pro" charset="0"/>
              </a:rPr>
              <a:t>worth of solution</a:t>
            </a:r>
            <a:endParaRPr lang="de-DE" dirty="0">
              <a:ea typeface="Myriad Pro" charset="0"/>
              <a:cs typeface="Myriad Pro" charset="0"/>
            </a:endParaRPr>
          </a:p>
        </p:txBody>
      </p:sp>
      <p:sp>
        <p:nvSpPr>
          <p:cNvPr id="19473" name="Freeform 20"/>
          <p:cNvSpPr>
            <a:spLocks/>
          </p:cNvSpPr>
          <p:nvPr/>
        </p:nvSpPr>
        <p:spPr bwMode="auto">
          <a:xfrm>
            <a:off x="4673600" y="5065713"/>
            <a:ext cx="2317750" cy="903287"/>
          </a:xfrm>
          <a:custGeom>
            <a:avLst/>
            <a:gdLst>
              <a:gd name="T0" fmla="*/ 2147483647 w 1460"/>
              <a:gd name="T1" fmla="*/ 2147483647 h 569"/>
              <a:gd name="T2" fmla="*/ 2147483647 w 1460"/>
              <a:gd name="T3" fmla="*/ 2147483647 h 569"/>
              <a:gd name="T4" fmla="*/ 2147483647 w 1460"/>
              <a:gd name="T5" fmla="*/ 2147483647 h 569"/>
              <a:gd name="T6" fmla="*/ 2147483647 w 1460"/>
              <a:gd name="T7" fmla="*/ 2147483647 h 569"/>
              <a:gd name="T8" fmla="*/ 2147483647 w 1460"/>
              <a:gd name="T9" fmla="*/ 2147483647 h 569"/>
              <a:gd name="T10" fmla="*/ 2147483647 w 1460"/>
              <a:gd name="T11" fmla="*/ 2147483647 h 569"/>
              <a:gd name="T12" fmla="*/ 2147483647 w 1460"/>
              <a:gd name="T13" fmla="*/ 2147483647 h 569"/>
              <a:gd name="T14" fmla="*/ 2147483647 w 1460"/>
              <a:gd name="T15" fmla="*/ 2147483647 h 569"/>
              <a:gd name="T16" fmla="*/ 2147483647 w 1460"/>
              <a:gd name="T17" fmla="*/ 2147483647 h 569"/>
              <a:gd name="T18" fmla="*/ 2147483647 w 1460"/>
              <a:gd name="T19" fmla="*/ 2147483647 h 569"/>
              <a:gd name="T20" fmla="*/ 2147483647 w 1460"/>
              <a:gd name="T21" fmla="*/ 2147483647 h 569"/>
              <a:gd name="T22" fmla="*/ 2147483647 w 1460"/>
              <a:gd name="T23" fmla="*/ 2147483647 h 569"/>
              <a:gd name="T24" fmla="*/ 2147483647 w 1460"/>
              <a:gd name="T25" fmla="*/ 2147483647 h 569"/>
              <a:gd name="T26" fmla="*/ 2147483647 w 1460"/>
              <a:gd name="T27" fmla="*/ 2147483647 h 569"/>
              <a:gd name="T28" fmla="*/ 2147483647 w 1460"/>
              <a:gd name="T29" fmla="*/ 2147483647 h 569"/>
              <a:gd name="T30" fmla="*/ 2147483647 w 1460"/>
              <a:gd name="T31" fmla="*/ 2147483647 h 569"/>
              <a:gd name="T32" fmla="*/ 2147483647 w 1460"/>
              <a:gd name="T33" fmla="*/ 2147483647 h 569"/>
              <a:gd name="T34" fmla="*/ 2147483647 w 1460"/>
              <a:gd name="T35" fmla="*/ 2147483647 h 569"/>
              <a:gd name="T36" fmla="*/ 2147483647 w 1460"/>
              <a:gd name="T37" fmla="*/ 2147483647 h 569"/>
              <a:gd name="T38" fmla="*/ 2147483647 w 1460"/>
              <a:gd name="T39" fmla="*/ 2147483647 h 569"/>
              <a:gd name="T40" fmla="*/ 2147483647 w 1460"/>
              <a:gd name="T41" fmla="*/ 2147483647 h 569"/>
              <a:gd name="T42" fmla="*/ 2147483647 w 1460"/>
              <a:gd name="T43" fmla="*/ 2147483647 h 569"/>
              <a:gd name="T44" fmla="*/ 2147483647 w 1460"/>
              <a:gd name="T45" fmla="*/ 2147483647 h 569"/>
              <a:gd name="T46" fmla="*/ 2147483647 w 1460"/>
              <a:gd name="T47" fmla="*/ 2147483647 h 569"/>
              <a:gd name="T48" fmla="*/ 2147483647 w 1460"/>
              <a:gd name="T49" fmla="*/ 2147483647 h 569"/>
              <a:gd name="T50" fmla="*/ 2147483647 w 1460"/>
              <a:gd name="T51" fmla="*/ 2147483647 h 569"/>
              <a:gd name="T52" fmla="*/ 2147483647 w 1460"/>
              <a:gd name="T53" fmla="*/ 2147483647 h 569"/>
              <a:gd name="T54" fmla="*/ 2147483647 w 1460"/>
              <a:gd name="T55" fmla="*/ 2147483647 h 569"/>
              <a:gd name="T56" fmla="*/ 2147483647 w 1460"/>
              <a:gd name="T57" fmla="*/ 2147483647 h 569"/>
              <a:gd name="T58" fmla="*/ 2147483647 w 1460"/>
              <a:gd name="T59" fmla="*/ 2147483647 h 569"/>
              <a:gd name="T60" fmla="*/ 2147483647 w 1460"/>
              <a:gd name="T61" fmla="*/ 2147483647 h 569"/>
              <a:gd name="T62" fmla="*/ 2147483647 w 1460"/>
              <a:gd name="T63" fmla="*/ 2147483647 h 569"/>
              <a:gd name="T64" fmla="*/ 2147483647 w 1460"/>
              <a:gd name="T65" fmla="*/ 0 h 569"/>
              <a:gd name="T66" fmla="*/ 2147483647 w 1460"/>
              <a:gd name="T67" fmla="*/ 2147483647 h 569"/>
              <a:gd name="T68" fmla="*/ 2147483647 w 1460"/>
              <a:gd name="T69" fmla="*/ 2147483647 h 569"/>
              <a:gd name="T70" fmla="*/ 2147483647 w 1460"/>
              <a:gd name="T71" fmla="*/ 2147483647 h 569"/>
              <a:gd name="T72" fmla="*/ 2147483647 w 1460"/>
              <a:gd name="T73" fmla="*/ 2147483647 h 569"/>
              <a:gd name="T74" fmla="*/ 2147483647 w 1460"/>
              <a:gd name="T75" fmla="*/ 2147483647 h 569"/>
              <a:gd name="T76" fmla="*/ 2147483647 w 1460"/>
              <a:gd name="T77" fmla="*/ 2147483647 h 569"/>
              <a:gd name="T78" fmla="*/ 2147483647 w 1460"/>
              <a:gd name="T79" fmla="*/ 2147483647 h 569"/>
              <a:gd name="T80" fmla="*/ 2147483647 w 1460"/>
              <a:gd name="T81" fmla="*/ 2147483647 h 569"/>
              <a:gd name="T82" fmla="*/ 2147483647 w 1460"/>
              <a:gd name="T83" fmla="*/ 2147483647 h 569"/>
              <a:gd name="T84" fmla="*/ 2147483647 w 1460"/>
              <a:gd name="T85" fmla="*/ 2147483647 h 569"/>
              <a:gd name="T86" fmla="*/ 2147483647 w 1460"/>
              <a:gd name="T87" fmla="*/ 2147483647 h 569"/>
              <a:gd name="T88" fmla="*/ 2147483647 w 1460"/>
              <a:gd name="T89" fmla="*/ 2147483647 h 569"/>
              <a:gd name="T90" fmla="*/ 2147483647 w 1460"/>
              <a:gd name="T91" fmla="*/ 2147483647 h 569"/>
              <a:gd name="T92" fmla="*/ 2147483647 w 1460"/>
              <a:gd name="T93" fmla="*/ 2147483647 h 569"/>
              <a:gd name="T94" fmla="*/ 2147483647 w 1460"/>
              <a:gd name="T95" fmla="*/ 2147483647 h 569"/>
              <a:gd name="T96" fmla="*/ 2147483647 w 1460"/>
              <a:gd name="T97" fmla="*/ 2147483647 h 569"/>
              <a:gd name="T98" fmla="*/ 2147483647 w 1460"/>
              <a:gd name="T99" fmla="*/ 2147483647 h 569"/>
              <a:gd name="T100" fmla="*/ 2147483647 w 1460"/>
              <a:gd name="T101" fmla="*/ 2147483647 h 569"/>
              <a:gd name="T102" fmla="*/ 2147483647 w 1460"/>
              <a:gd name="T103" fmla="*/ 2147483647 h 569"/>
              <a:gd name="T104" fmla="*/ 2147483647 w 1460"/>
              <a:gd name="T105" fmla="*/ 2147483647 h 569"/>
              <a:gd name="T106" fmla="*/ 2147483647 w 1460"/>
              <a:gd name="T107" fmla="*/ 2147483647 h 5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60"/>
              <a:gd name="T163" fmla="*/ 0 h 569"/>
              <a:gd name="T164" fmla="*/ 1460 w 1460"/>
              <a:gd name="T165" fmla="*/ 569 h 5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60" h="569">
                <a:moveTo>
                  <a:pt x="0" y="569"/>
                </a:moveTo>
                <a:lnTo>
                  <a:pt x="0" y="561"/>
                </a:lnTo>
                <a:lnTo>
                  <a:pt x="0" y="554"/>
                </a:lnTo>
                <a:lnTo>
                  <a:pt x="7" y="554"/>
                </a:lnTo>
                <a:lnTo>
                  <a:pt x="7" y="547"/>
                </a:lnTo>
                <a:lnTo>
                  <a:pt x="7" y="538"/>
                </a:lnTo>
                <a:lnTo>
                  <a:pt x="7" y="531"/>
                </a:lnTo>
                <a:lnTo>
                  <a:pt x="7" y="524"/>
                </a:lnTo>
                <a:lnTo>
                  <a:pt x="14" y="524"/>
                </a:lnTo>
                <a:lnTo>
                  <a:pt x="14" y="517"/>
                </a:lnTo>
                <a:lnTo>
                  <a:pt x="14" y="510"/>
                </a:lnTo>
                <a:lnTo>
                  <a:pt x="21" y="510"/>
                </a:lnTo>
                <a:lnTo>
                  <a:pt x="21" y="503"/>
                </a:lnTo>
                <a:lnTo>
                  <a:pt x="21" y="494"/>
                </a:lnTo>
                <a:lnTo>
                  <a:pt x="28" y="494"/>
                </a:lnTo>
                <a:lnTo>
                  <a:pt x="28" y="487"/>
                </a:lnTo>
                <a:lnTo>
                  <a:pt x="28" y="480"/>
                </a:lnTo>
                <a:lnTo>
                  <a:pt x="28" y="473"/>
                </a:lnTo>
                <a:lnTo>
                  <a:pt x="37" y="473"/>
                </a:lnTo>
                <a:lnTo>
                  <a:pt x="37" y="466"/>
                </a:lnTo>
                <a:lnTo>
                  <a:pt x="37" y="459"/>
                </a:lnTo>
                <a:lnTo>
                  <a:pt x="44" y="459"/>
                </a:lnTo>
                <a:lnTo>
                  <a:pt x="44" y="450"/>
                </a:lnTo>
                <a:lnTo>
                  <a:pt x="44" y="443"/>
                </a:lnTo>
                <a:lnTo>
                  <a:pt x="51" y="443"/>
                </a:lnTo>
                <a:lnTo>
                  <a:pt x="51" y="436"/>
                </a:lnTo>
                <a:lnTo>
                  <a:pt x="58" y="436"/>
                </a:lnTo>
                <a:lnTo>
                  <a:pt x="58" y="429"/>
                </a:lnTo>
                <a:lnTo>
                  <a:pt x="58" y="422"/>
                </a:lnTo>
                <a:lnTo>
                  <a:pt x="65" y="422"/>
                </a:lnTo>
                <a:lnTo>
                  <a:pt x="65" y="414"/>
                </a:lnTo>
                <a:lnTo>
                  <a:pt x="72" y="414"/>
                </a:lnTo>
                <a:lnTo>
                  <a:pt x="72" y="406"/>
                </a:lnTo>
                <a:lnTo>
                  <a:pt x="81" y="399"/>
                </a:lnTo>
                <a:lnTo>
                  <a:pt x="81" y="391"/>
                </a:lnTo>
                <a:lnTo>
                  <a:pt x="88" y="384"/>
                </a:lnTo>
                <a:lnTo>
                  <a:pt x="95" y="377"/>
                </a:lnTo>
                <a:lnTo>
                  <a:pt x="95" y="370"/>
                </a:lnTo>
                <a:lnTo>
                  <a:pt x="102" y="370"/>
                </a:lnTo>
                <a:lnTo>
                  <a:pt x="102" y="361"/>
                </a:lnTo>
                <a:lnTo>
                  <a:pt x="109" y="361"/>
                </a:lnTo>
                <a:lnTo>
                  <a:pt x="109" y="354"/>
                </a:lnTo>
                <a:lnTo>
                  <a:pt x="116" y="347"/>
                </a:lnTo>
                <a:lnTo>
                  <a:pt x="116" y="340"/>
                </a:lnTo>
                <a:lnTo>
                  <a:pt x="125" y="340"/>
                </a:lnTo>
                <a:lnTo>
                  <a:pt x="132" y="333"/>
                </a:lnTo>
                <a:lnTo>
                  <a:pt x="139" y="326"/>
                </a:lnTo>
                <a:lnTo>
                  <a:pt x="139" y="317"/>
                </a:lnTo>
                <a:lnTo>
                  <a:pt x="146" y="317"/>
                </a:lnTo>
                <a:lnTo>
                  <a:pt x="154" y="317"/>
                </a:lnTo>
                <a:lnTo>
                  <a:pt x="154" y="310"/>
                </a:lnTo>
                <a:lnTo>
                  <a:pt x="154" y="303"/>
                </a:lnTo>
                <a:lnTo>
                  <a:pt x="161" y="303"/>
                </a:lnTo>
                <a:lnTo>
                  <a:pt x="161" y="296"/>
                </a:lnTo>
                <a:lnTo>
                  <a:pt x="161" y="289"/>
                </a:lnTo>
                <a:lnTo>
                  <a:pt x="169" y="289"/>
                </a:lnTo>
                <a:lnTo>
                  <a:pt x="169" y="282"/>
                </a:lnTo>
                <a:lnTo>
                  <a:pt x="177" y="282"/>
                </a:lnTo>
                <a:lnTo>
                  <a:pt x="177" y="273"/>
                </a:lnTo>
                <a:lnTo>
                  <a:pt x="184" y="266"/>
                </a:lnTo>
                <a:lnTo>
                  <a:pt x="191" y="266"/>
                </a:lnTo>
                <a:lnTo>
                  <a:pt x="191" y="259"/>
                </a:lnTo>
                <a:lnTo>
                  <a:pt x="198" y="259"/>
                </a:lnTo>
                <a:lnTo>
                  <a:pt x="198" y="252"/>
                </a:lnTo>
                <a:lnTo>
                  <a:pt x="205" y="252"/>
                </a:lnTo>
                <a:lnTo>
                  <a:pt x="205" y="245"/>
                </a:lnTo>
                <a:lnTo>
                  <a:pt x="214" y="245"/>
                </a:lnTo>
                <a:lnTo>
                  <a:pt x="214" y="237"/>
                </a:lnTo>
                <a:lnTo>
                  <a:pt x="221" y="237"/>
                </a:lnTo>
                <a:lnTo>
                  <a:pt x="221" y="229"/>
                </a:lnTo>
                <a:lnTo>
                  <a:pt x="228" y="229"/>
                </a:lnTo>
                <a:lnTo>
                  <a:pt x="228" y="222"/>
                </a:lnTo>
                <a:lnTo>
                  <a:pt x="235" y="222"/>
                </a:lnTo>
                <a:lnTo>
                  <a:pt x="242" y="214"/>
                </a:lnTo>
                <a:lnTo>
                  <a:pt x="249" y="214"/>
                </a:lnTo>
                <a:lnTo>
                  <a:pt x="258" y="214"/>
                </a:lnTo>
                <a:lnTo>
                  <a:pt x="258" y="207"/>
                </a:lnTo>
                <a:lnTo>
                  <a:pt x="265" y="207"/>
                </a:lnTo>
                <a:lnTo>
                  <a:pt x="272" y="207"/>
                </a:lnTo>
                <a:lnTo>
                  <a:pt x="272" y="200"/>
                </a:lnTo>
                <a:lnTo>
                  <a:pt x="279" y="200"/>
                </a:lnTo>
                <a:lnTo>
                  <a:pt x="286" y="191"/>
                </a:lnTo>
                <a:lnTo>
                  <a:pt x="293" y="191"/>
                </a:lnTo>
                <a:lnTo>
                  <a:pt x="293" y="184"/>
                </a:lnTo>
                <a:lnTo>
                  <a:pt x="302" y="184"/>
                </a:lnTo>
                <a:lnTo>
                  <a:pt x="309" y="184"/>
                </a:lnTo>
                <a:lnTo>
                  <a:pt x="309" y="177"/>
                </a:lnTo>
                <a:lnTo>
                  <a:pt x="316" y="177"/>
                </a:lnTo>
                <a:lnTo>
                  <a:pt x="323" y="177"/>
                </a:lnTo>
                <a:lnTo>
                  <a:pt x="323" y="170"/>
                </a:lnTo>
                <a:lnTo>
                  <a:pt x="331" y="170"/>
                </a:lnTo>
                <a:lnTo>
                  <a:pt x="338" y="170"/>
                </a:lnTo>
                <a:lnTo>
                  <a:pt x="354" y="163"/>
                </a:lnTo>
                <a:lnTo>
                  <a:pt x="361" y="163"/>
                </a:lnTo>
                <a:lnTo>
                  <a:pt x="361" y="156"/>
                </a:lnTo>
                <a:lnTo>
                  <a:pt x="368" y="156"/>
                </a:lnTo>
                <a:lnTo>
                  <a:pt x="368" y="147"/>
                </a:lnTo>
                <a:lnTo>
                  <a:pt x="375" y="147"/>
                </a:lnTo>
                <a:lnTo>
                  <a:pt x="382" y="147"/>
                </a:lnTo>
                <a:lnTo>
                  <a:pt x="382" y="140"/>
                </a:lnTo>
                <a:lnTo>
                  <a:pt x="391" y="140"/>
                </a:lnTo>
                <a:lnTo>
                  <a:pt x="391" y="133"/>
                </a:lnTo>
                <a:lnTo>
                  <a:pt x="398" y="133"/>
                </a:lnTo>
                <a:lnTo>
                  <a:pt x="405" y="133"/>
                </a:lnTo>
                <a:lnTo>
                  <a:pt x="405" y="126"/>
                </a:lnTo>
                <a:lnTo>
                  <a:pt x="412" y="126"/>
                </a:lnTo>
                <a:lnTo>
                  <a:pt x="412" y="119"/>
                </a:lnTo>
                <a:lnTo>
                  <a:pt x="419" y="119"/>
                </a:lnTo>
                <a:lnTo>
                  <a:pt x="426" y="119"/>
                </a:lnTo>
                <a:lnTo>
                  <a:pt x="426" y="112"/>
                </a:lnTo>
                <a:lnTo>
                  <a:pt x="435" y="112"/>
                </a:lnTo>
                <a:lnTo>
                  <a:pt x="442" y="103"/>
                </a:lnTo>
                <a:lnTo>
                  <a:pt x="449" y="103"/>
                </a:lnTo>
                <a:lnTo>
                  <a:pt x="449" y="96"/>
                </a:lnTo>
                <a:lnTo>
                  <a:pt x="456" y="96"/>
                </a:lnTo>
                <a:lnTo>
                  <a:pt x="463" y="96"/>
                </a:lnTo>
                <a:lnTo>
                  <a:pt x="472" y="96"/>
                </a:lnTo>
                <a:lnTo>
                  <a:pt x="472" y="89"/>
                </a:lnTo>
                <a:lnTo>
                  <a:pt x="479" y="89"/>
                </a:lnTo>
                <a:lnTo>
                  <a:pt x="486" y="82"/>
                </a:lnTo>
                <a:lnTo>
                  <a:pt x="493" y="82"/>
                </a:lnTo>
                <a:lnTo>
                  <a:pt x="501" y="82"/>
                </a:lnTo>
                <a:lnTo>
                  <a:pt x="501" y="75"/>
                </a:lnTo>
                <a:lnTo>
                  <a:pt x="508" y="75"/>
                </a:lnTo>
                <a:lnTo>
                  <a:pt x="516" y="75"/>
                </a:lnTo>
                <a:lnTo>
                  <a:pt x="524" y="75"/>
                </a:lnTo>
                <a:lnTo>
                  <a:pt x="524" y="67"/>
                </a:lnTo>
                <a:lnTo>
                  <a:pt x="531" y="67"/>
                </a:lnTo>
                <a:lnTo>
                  <a:pt x="545" y="67"/>
                </a:lnTo>
                <a:lnTo>
                  <a:pt x="552" y="67"/>
                </a:lnTo>
                <a:lnTo>
                  <a:pt x="561" y="59"/>
                </a:lnTo>
                <a:lnTo>
                  <a:pt x="568" y="59"/>
                </a:lnTo>
                <a:lnTo>
                  <a:pt x="575" y="59"/>
                </a:lnTo>
                <a:lnTo>
                  <a:pt x="582" y="59"/>
                </a:lnTo>
                <a:lnTo>
                  <a:pt x="589" y="59"/>
                </a:lnTo>
                <a:lnTo>
                  <a:pt x="589" y="52"/>
                </a:lnTo>
                <a:lnTo>
                  <a:pt x="596" y="52"/>
                </a:lnTo>
                <a:lnTo>
                  <a:pt x="605" y="52"/>
                </a:lnTo>
                <a:lnTo>
                  <a:pt x="605" y="44"/>
                </a:lnTo>
                <a:lnTo>
                  <a:pt x="612" y="44"/>
                </a:lnTo>
                <a:lnTo>
                  <a:pt x="619" y="44"/>
                </a:lnTo>
                <a:lnTo>
                  <a:pt x="626" y="44"/>
                </a:lnTo>
                <a:lnTo>
                  <a:pt x="633" y="44"/>
                </a:lnTo>
                <a:lnTo>
                  <a:pt x="640" y="44"/>
                </a:lnTo>
                <a:lnTo>
                  <a:pt x="649" y="44"/>
                </a:lnTo>
                <a:lnTo>
                  <a:pt x="656" y="37"/>
                </a:lnTo>
                <a:lnTo>
                  <a:pt x="663" y="37"/>
                </a:lnTo>
                <a:lnTo>
                  <a:pt x="670" y="37"/>
                </a:lnTo>
                <a:lnTo>
                  <a:pt x="678" y="37"/>
                </a:lnTo>
                <a:lnTo>
                  <a:pt x="678" y="30"/>
                </a:lnTo>
                <a:lnTo>
                  <a:pt x="685" y="30"/>
                </a:lnTo>
                <a:lnTo>
                  <a:pt x="693" y="30"/>
                </a:lnTo>
                <a:lnTo>
                  <a:pt x="693" y="23"/>
                </a:lnTo>
                <a:lnTo>
                  <a:pt x="701" y="23"/>
                </a:lnTo>
                <a:lnTo>
                  <a:pt x="708" y="23"/>
                </a:lnTo>
                <a:lnTo>
                  <a:pt x="715" y="14"/>
                </a:lnTo>
                <a:lnTo>
                  <a:pt x="722" y="14"/>
                </a:lnTo>
                <a:lnTo>
                  <a:pt x="729" y="14"/>
                </a:lnTo>
                <a:lnTo>
                  <a:pt x="738" y="14"/>
                </a:lnTo>
                <a:lnTo>
                  <a:pt x="745" y="7"/>
                </a:lnTo>
                <a:lnTo>
                  <a:pt x="752" y="7"/>
                </a:lnTo>
                <a:lnTo>
                  <a:pt x="759" y="7"/>
                </a:lnTo>
                <a:lnTo>
                  <a:pt x="766" y="7"/>
                </a:lnTo>
                <a:lnTo>
                  <a:pt x="766" y="0"/>
                </a:lnTo>
                <a:lnTo>
                  <a:pt x="773" y="0"/>
                </a:lnTo>
                <a:lnTo>
                  <a:pt x="782" y="0"/>
                </a:lnTo>
                <a:lnTo>
                  <a:pt x="782" y="7"/>
                </a:lnTo>
                <a:lnTo>
                  <a:pt x="789" y="7"/>
                </a:lnTo>
                <a:lnTo>
                  <a:pt x="796" y="7"/>
                </a:lnTo>
                <a:lnTo>
                  <a:pt x="803" y="7"/>
                </a:lnTo>
                <a:lnTo>
                  <a:pt x="810" y="7"/>
                </a:lnTo>
                <a:lnTo>
                  <a:pt x="817" y="7"/>
                </a:lnTo>
                <a:lnTo>
                  <a:pt x="826" y="7"/>
                </a:lnTo>
                <a:lnTo>
                  <a:pt x="833" y="7"/>
                </a:lnTo>
                <a:lnTo>
                  <a:pt x="840" y="7"/>
                </a:lnTo>
                <a:lnTo>
                  <a:pt x="847" y="7"/>
                </a:lnTo>
                <a:lnTo>
                  <a:pt x="855" y="7"/>
                </a:lnTo>
                <a:lnTo>
                  <a:pt x="862" y="7"/>
                </a:lnTo>
                <a:lnTo>
                  <a:pt x="862" y="14"/>
                </a:lnTo>
                <a:lnTo>
                  <a:pt x="870" y="14"/>
                </a:lnTo>
                <a:lnTo>
                  <a:pt x="878" y="14"/>
                </a:lnTo>
                <a:lnTo>
                  <a:pt x="878" y="23"/>
                </a:lnTo>
                <a:lnTo>
                  <a:pt x="885" y="23"/>
                </a:lnTo>
                <a:lnTo>
                  <a:pt x="892" y="23"/>
                </a:lnTo>
                <a:lnTo>
                  <a:pt x="899" y="23"/>
                </a:lnTo>
                <a:lnTo>
                  <a:pt x="899" y="30"/>
                </a:lnTo>
                <a:lnTo>
                  <a:pt x="915" y="30"/>
                </a:lnTo>
                <a:lnTo>
                  <a:pt x="922" y="30"/>
                </a:lnTo>
                <a:lnTo>
                  <a:pt x="929" y="30"/>
                </a:lnTo>
                <a:lnTo>
                  <a:pt x="929" y="37"/>
                </a:lnTo>
                <a:lnTo>
                  <a:pt x="936" y="37"/>
                </a:lnTo>
                <a:lnTo>
                  <a:pt x="943" y="37"/>
                </a:lnTo>
                <a:lnTo>
                  <a:pt x="959" y="44"/>
                </a:lnTo>
                <a:lnTo>
                  <a:pt x="966" y="44"/>
                </a:lnTo>
                <a:lnTo>
                  <a:pt x="980" y="44"/>
                </a:lnTo>
                <a:lnTo>
                  <a:pt x="994" y="44"/>
                </a:lnTo>
                <a:lnTo>
                  <a:pt x="1003" y="44"/>
                </a:lnTo>
                <a:lnTo>
                  <a:pt x="1010" y="52"/>
                </a:lnTo>
                <a:lnTo>
                  <a:pt x="1017" y="52"/>
                </a:lnTo>
                <a:lnTo>
                  <a:pt x="1025" y="52"/>
                </a:lnTo>
                <a:lnTo>
                  <a:pt x="1032" y="52"/>
                </a:lnTo>
                <a:lnTo>
                  <a:pt x="1032" y="59"/>
                </a:lnTo>
                <a:lnTo>
                  <a:pt x="1039" y="59"/>
                </a:lnTo>
                <a:lnTo>
                  <a:pt x="1048" y="59"/>
                </a:lnTo>
                <a:lnTo>
                  <a:pt x="1048" y="67"/>
                </a:lnTo>
                <a:lnTo>
                  <a:pt x="1055" y="67"/>
                </a:lnTo>
                <a:lnTo>
                  <a:pt x="1055" y="75"/>
                </a:lnTo>
                <a:lnTo>
                  <a:pt x="1062" y="75"/>
                </a:lnTo>
                <a:lnTo>
                  <a:pt x="1062" y="82"/>
                </a:lnTo>
                <a:lnTo>
                  <a:pt x="1069" y="82"/>
                </a:lnTo>
                <a:lnTo>
                  <a:pt x="1076" y="82"/>
                </a:lnTo>
                <a:lnTo>
                  <a:pt x="1083" y="89"/>
                </a:lnTo>
                <a:lnTo>
                  <a:pt x="1106" y="89"/>
                </a:lnTo>
                <a:lnTo>
                  <a:pt x="1106" y="96"/>
                </a:lnTo>
                <a:lnTo>
                  <a:pt x="1113" y="96"/>
                </a:lnTo>
                <a:lnTo>
                  <a:pt x="1127" y="103"/>
                </a:lnTo>
                <a:lnTo>
                  <a:pt x="1136" y="103"/>
                </a:lnTo>
                <a:lnTo>
                  <a:pt x="1143" y="112"/>
                </a:lnTo>
                <a:lnTo>
                  <a:pt x="1150" y="112"/>
                </a:lnTo>
                <a:lnTo>
                  <a:pt x="1157" y="112"/>
                </a:lnTo>
                <a:lnTo>
                  <a:pt x="1157" y="119"/>
                </a:lnTo>
                <a:lnTo>
                  <a:pt x="1164" y="119"/>
                </a:lnTo>
                <a:lnTo>
                  <a:pt x="1164" y="126"/>
                </a:lnTo>
                <a:lnTo>
                  <a:pt x="1171" y="126"/>
                </a:lnTo>
                <a:lnTo>
                  <a:pt x="1180" y="126"/>
                </a:lnTo>
                <a:lnTo>
                  <a:pt x="1187" y="126"/>
                </a:lnTo>
                <a:lnTo>
                  <a:pt x="1194" y="133"/>
                </a:lnTo>
                <a:lnTo>
                  <a:pt x="1202" y="133"/>
                </a:lnTo>
                <a:lnTo>
                  <a:pt x="1209" y="133"/>
                </a:lnTo>
                <a:lnTo>
                  <a:pt x="1216" y="133"/>
                </a:lnTo>
                <a:lnTo>
                  <a:pt x="1225" y="133"/>
                </a:lnTo>
                <a:lnTo>
                  <a:pt x="1232" y="133"/>
                </a:lnTo>
                <a:lnTo>
                  <a:pt x="1239" y="133"/>
                </a:lnTo>
                <a:lnTo>
                  <a:pt x="1239" y="140"/>
                </a:lnTo>
                <a:lnTo>
                  <a:pt x="1239" y="147"/>
                </a:lnTo>
                <a:lnTo>
                  <a:pt x="1246" y="147"/>
                </a:lnTo>
                <a:lnTo>
                  <a:pt x="1253" y="156"/>
                </a:lnTo>
                <a:lnTo>
                  <a:pt x="1260" y="156"/>
                </a:lnTo>
                <a:lnTo>
                  <a:pt x="1260" y="163"/>
                </a:lnTo>
                <a:lnTo>
                  <a:pt x="1269" y="163"/>
                </a:lnTo>
                <a:lnTo>
                  <a:pt x="1276" y="163"/>
                </a:lnTo>
                <a:lnTo>
                  <a:pt x="1276" y="170"/>
                </a:lnTo>
                <a:lnTo>
                  <a:pt x="1283" y="170"/>
                </a:lnTo>
                <a:lnTo>
                  <a:pt x="1283" y="177"/>
                </a:lnTo>
                <a:lnTo>
                  <a:pt x="1290" y="177"/>
                </a:lnTo>
                <a:lnTo>
                  <a:pt x="1297" y="177"/>
                </a:lnTo>
                <a:lnTo>
                  <a:pt x="1297" y="184"/>
                </a:lnTo>
                <a:lnTo>
                  <a:pt x="1304" y="184"/>
                </a:lnTo>
                <a:lnTo>
                  <a:pt x="1313" y="191"/>
                </a:lnTo>
                <a:lnTo>
                  <a:pt x="1327" y="191"/>
                </a:lnTo>
                <a:lnTo>
                  <a:pt x="1334" y="191"/>
                </a:lnTo>
                <a:lnTo>
                  <a:pt x="1341" y="200"/>
                </a:lnTo>
                <a:lnTo>
                  <a:pt x="1348" y="200"/>
                </a:lnTo>
                <a:lnTo>
                  <a:pt x="1348" y="207"/>
                </a:lnTo>
                <a:lnTo>
                  <a:pt x="1357" y="214"/>
                </a:lnTo>
                <a:lnTo>
                  <a:pt x="1364" y="222"/>
                </a:lnTo>
                <a:lnTo>
                  <a:pt x="1379" y="222"/>
                </a:lnTo>
                <a:lnTo>
                  <a:pt x="1379" y="229"/>
                </a:lnTo>
                <a:lnTo>
                  <a:pt x="1386" y="229"/>
                </a:lnTo>
                <a:lnTo>
                  <a:pt x="1386" y="237"/>
                </a:lnTo>
                <a:lnTo>
                  <a:pt x="1393" y="237"/>
                </a:lnTo>
                <a:lnTo>
                  <a:pt x="1402" y="237"/>
                </a:lnTo>
                <a:lnTo>
                  <a:pt x="1409" y="237"/>
                </a:lnTo>
                <a:lnTo>
                  <a:pt x="1416" y="237"/>
                </a:lnTo>
                <a:lnTo>
                  <a:pt x="1423" y="237"/>
                </a:lnTo>
                <a:lnTo>
                  <a:pt x="1430" y="237"/>
                </a:lnTo>
                <a:lnTo>
                  <a:pt x="1430" y="245"/>
                </a:lnTo>
                <a:lnTo>
                  <a:pt x="1437" y="245"/>
                </a:lnTo>
                <a:lnTo>
                  <a:pt x="1446" y="245"/>
                </a:lnTo>
                <a:lnTo>
                  <a:pt x="1446" y="252"/>
                </a:lnTo>
                <a:lnTo>
                  <a:pt x="1453" y="252"/>
                </a:lnTo>
                <a:lnTo>
                  <a:pt x="1460" y="252"/>
                </a:lnTo>
                <a:lnTo>
                  <a:pt x="1453" y="252"/>
                </a:lnTo>
              </a:path>
            </a:pathLst>
          </a:custGeom>
          <a:noFill/>
          <a:ln w="476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de-DE">
              <a:ea typeface="Myriad Pro" charset="0"/>
              <a:cs typeface="Myriad Pro" charset="0"/>
            </a:endParaRPr>
          </a:p>
        </p:txBody>
      </p:sp>
      <p:sp>
        <p:nvSpPr>
          <p:cNvPr id="19474" name="Freeform 21"/>
          <p:cNvSpPr>
            <a:spLocks/>
          </p:cNvSpPr>
          <p:nvPr/>
        </p:nvSpPr>
        <p:spPr bwMode="auto">
          <a:xfrm>
            <a:off x="4673600" y="5065713"/>
            <a:ext cx="2317750" cy="903287"/>
          </a:xfrm>
          <a:custGeom>
            <a:avLst/>
            <a:gdLst>
              <a:gd name="T0" fmla="*/ 2147483647 w 1460"/>
              <a:gd name="T1" fmla="*/ 2147483647 h 569"/>
              <a:gd name="T2" fmla="*/ 2147483647 w 1460"/>
              <a:gd name="T3" fmla="*/ 2147483647 h 569"/>
              <a:gd name="T4" fmla="*/ 2147483647 w 1460"/>
              <a:gd name="T5" fmla="*/ 2147483647 h 569"/>
              <a:gd name="T6" fmla="*/ 2147483647 w 1460"/>
              <a:gd name="T7" fmla="*/ 2147483647 h 569"/>
              <a:gd name="T8" fmla="*/ 2147483647 w 1460"/>
              <a:gd name="T9" fmla="*/ 2147483647 h 569"/>
              <a:gd name="T10" fmla="*/ 2147483647 w 1460"/>
              <a:gd name="T11" fmla="*/ 2147483647 h 569"/>
              <a:gd name="T12" fmla="*/ 2147483647 w 1460"/>
              <a:gd name="T13" fmla="*/ 2147483647 h 569"/>
              <a:gd name="T14" fmla="*/ 2147483647 w 1460"/>
              <a:gd name="T15" fmla="*/ 2147483647 h 569"/>
              <a:gd name="T16" fmla="*/ 2147483647 w 1460"/>
              <a:gd name="T17" fmla="*/ 2147483647 h 569"/>
              <a:gd name="T18" fmla="*/ 2147483647 w 1460"/>
              <a:gd name="T19" fmla="*/ 2147483647 h 569"/>
              <a:gd name="T20" fmla="*/ 2147483647 w 1460"/>
              <a:gd name="T21" fmla="*/ 2147483647 h 569"/>
              <a:gd name="T22" fmla="*/ 2147483647 w 1460"/>
              <a:gd name="T23" fmla="*/ 2147483647 h 569"/>
              <a:gd name="T24" fmla="*/ 2147483647 w 1460"/>
              <a:gd name="T25" fmla="*/ 2147483647 h 569"/>
              <a:gd name="T26" fmla="*/ 2147483647 w 1460"/>
              <a:gd name="T27" fmla="*/ 2147483647 h 569"/>
              <a:gd name="T28" fmla="*/ 2147483647 w 1460"/>
              <a:gd name="T29" fmla="*/ 2147483647 h 569"/>
              <a:gd name="T30" fmla="*/ 2147483647 w 1460"/>
              <a:gd name="T31" fmla="*/ 2147483647 h 569"/>
              <a:gd name="T32" fmla="*/ 2147483647 w 1460"/>
              <a:gd name="T33" fmla="*/ 2147483647 h 569"/>
              <a:gd name="T34" fmla="*/ 2147483647 w 1460"/>
              <a:gd name="T35" fmla="*/ 2147483647 h 569"/>
              <a:gd name="T36" fmla="*/ 2147483647 w 1460"/>
              <a:gd name="T37" fmla="*/ 2147483647 h 569"/>
              <a:gd name="T38" fmla="*/ 2147483647 w 1460"/>
              <a:gd name="T39" fmla="*/ 2147483647 h 569"/>
              <a:gd name="T40" fmla="*/ 2147483647 w 1460"/>
              <a:gd name="T41" fmla="*/ 2147483647 h 569"/>
              <a:gd name="T42" fmla="*/ 2147483647 w 1460"/>
              <a:gd name="T43" fmla="*/ 2147483647 h 569"/>
              <a:gd name="T44" fmla="*/ 2147483647 w 1460"/>
              <a:gd name="T45" fmla="*/ 2147483647 h 569"/>
              <a:gd name="T46" fmla="*/ 2147483647 w 1460"/>
              <a:gd name="T47" fmla="*/ 2147483647 h 569"/>
              <a:gd name="T48" fmla="*/ 2147483647 w 1460"/>
              <a:gd name="T49" fmla="*/ 2147483647 h 569"/>
              <a:gd name="T50" fmla="*/ 2147483647 w 1460"/>
              <a:gd name="T51" fmla="*/ 2147483647 h 569"/>
              <a:gd name="T52" fmla="*/ 2147483647 w 1460"/>
              <a:gd name="T53" fmla="*/ 2147483647 h 569"/>
              <a:gd name="T54" fmla="*/ 2147483647 w 1460"/>
              <a:gd name="T55" fmla="*/ 2147483647 h 569"/>
              <a:gd name="T56" fmla="*/ 2147483647 w 1460"/>
              <a:gd name="T57" fmla="*/ 2147483647 h 569"/>
              <a:gd name="T58" fmla="*/ 2147483647 w 1460"/>
              <a:gd name="T59" fmla="*/ 2147483647 h 569"/>
              <a:gd name="T60" fmla="*/ 2147483647 w 1460"/>
              <a:gd name="T61" fmla="*/ 2147483647 h 569"/>
              <a:gd name="T62" fmla="*/ 2147483647 w 1460"/>
              <a:gd name="T63" fmla="*/ 2147483647 h 569"/>
              <a:gd name="T64" fmla="*/ 2147483647 w 1460"/>
              <a:gd name="T65" fmla="*/ 0 h 569"/>
              <a:gd name="T66" fmla="*/ 2147483647 w 1460"/>
              <a:gd name="T67" fmla="*/ 2147483647 h 569"/>
              <a:gd name="T68" fmla="*/ 2147483647 w 1460"/>
              <a:gd name="T69" fmla="*/ 2147483647 h 569"/>
              <a:gd name="T70" fmla="*/ 2147483647 w 1460"/>
              <a:gd name="T71" fmla="*/ 2147483647 h 569"/>
              <a:gd name="T72" fmla="*/ 2147483647 w 1460"/>
              <a:gd name="T73" fmla="*/ 2147483647 h 569"/>
              <a:gd name="T74" fmla="*/ 2147483647 w 1460"/>
              <a:gd name="T75" fmla="*/ 2147483647 h 569"/>
              <a:gd name="T76" fmla="*/ 2147483647 w 1460"/>
              <a:gd name="T77" fmla="*/ 2147483647 h 569"/>
              <a:gd name="T78" fmla="*/ 2147483647 w 1460"/>
              <a:gd name="T79" fmla="*/ 2147483647 h 569"/>
              <a:gd name="T80" fmla="*/ 2147483647 w 1460"/>
              <a:gd name="T81" fmla="*/ 2147483647 h 569"/>
              <a:gd name="T82" fmla="*/ 2147483647 w 1460"/>
              <a:gd name="T83" fmla="*/ 2147483647 h 569"/>
              <a:gd name="T84" fmla="*/ 2147483647 w 1460"/>
              <a:gd name="T85" fmla="*/ 2147483647 h 569"/>
              <a:gd name="T86" fmla="*/ 2147483647 w 1460"/>
              <a:gd name="T87" fmla="*/ 2147483647 h 569"/>
              <a:gd name="T88" fmla="*/ 2147483647 w 1460"/>
              <a:gd name="T89" fmla="*/ 2147483647 h 569"/>
              <a:gd name="T90" fmla="*/ 2147483647 w 1460"/>
              <a:gd name="T91" fmla="*/ 2147483647 h 569"/>
              <a:gd name="T92" fmla="*/ 2147483647 w 1460"/>
              <a:gd name="T93" fmla="*/ 2147483647 h 569"/>
              <a:gd name="T94" fmla="*/ 2147483647 w 1460"/>
              <a:gd name="T95" fmla="*/ 2147483647 h 569"/>
              <a:gd name="T96" fmla="*/ 2147483647 w 1460"/>
              <a:gd name="T97" fmla="*/ 2147483647 h 569"/>
              <a:gd name="T98" fmla="*/ 2147483647 w 1460"/>
              <a:gd name="T99" fmla="*/ 2147483647 h 569"/>
              <a:gd name="T100" fmla="*/ 2147483647 w 1460"/>
              <a:gd name="T101" fmla="*/ 2147483647 h 569"/>
              <a:gd name="T102" fmla="*/ 2147483647 w 1460"/>
              <a:gd name="T103" fmla="*/ 2147483647 h 569"/>
              <a:gd name="T104" fmla="*/ 2147483647 w 1460"/>
              <a:gd name="T105" fmla="*/ 2147483647 h 569"/>
              <a:gd name="T106" fmla="*/ 2147483647 w 1460"/>
              <a:gd name="T107" fmla="*/ 2147483647 h 5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60"/>
              <a:gd name="T163" fmla="*/ 0 h 569"/>
              <a:gd name="T164" fmla="*/ 1460 w 1460"/>
              <a:gd name="T165" fmla="*/ 569 h 5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60" h="569">
                <a:moveTo>
                  <a:pt x="0" y="569"/>
                </a:moveTo>
                <a:lnTo>
                  <a:pt x="0" y="561"/>
                </a:lnTo>
                <a:lnTo>
                  <a:pt x="0" y="554"/>
                </a:lnTo>
                <a:lnTo>
                  <a:pt x="7" y="554"/>
                </a:lnTo>
                <a:lnTo>
                  <a:pt x="7" y="547"/>
                </a:lnTo>
                <a:lnTo>
                  <a:pt x="7" y="538"/>
                </a:lnTo>
                <a:lnTo>
                  <a:pt x="7" y="531"/>
                </a:lnTo>
                <a:lnTo>
                  <a:pt x="7" y="524"/>
                </a:lnTo>
                <a:lnTo>
                  <a:pt x="14" y="524"/>
                </a:lnTo>
                <a:lnTo>
                  <a:pt x="14" y="517"/>
                </a:lnTo>
                <a:lnTo>
                  <a:pt x="14" y="510"/>
                </a:lnTo>
                <a:lnTo>
                  <a:pt x="21" y="510"/>
                </a:lnTo>
                <a:lnTo>
                  <a:pt x="21" y="503"/>
                </a:lnTo>
                <a:lnTo>
                  <a:pt x="21" y="494"/>
                </a:lnTo>
                <a:lnTo>
                  <a:pt x="28" y="494"/>
                </a:lnTo>
                <a:lnTo>
                  <a:pt x="28" y="487"/>
                </a:lnTo>
                <a:lnTo>
                  <a:pt x="28" y="480"/>
                </a:lnTo>
                <a:lnTo>
                  <a:pt x="28" y="473"/>
                </a:lnTo>
                <a:lnTo>
                  <a:pt x="37" y="473"/>
                </a:lnTo>
                <a:lnTo>
                  <a:pt x="37" y="466"/>
                </a:lnTo>
                <a:lnTo>
                  <a:pt x="37" y="459"/>
                </a:lnTo>
                <a:lnTo>
                  <a:pt x="44" y="459"/>
                </a:lnTo>
                <a:lnTo>
                  <a:pt x="44" y="450"/>
                </a:lnTo>
                <a:lnTo>
                  <a:pt x="44" y="443"/>
                </a:lnTo>
                <a:lnTo>
                  <a:pt x="51" y="443"/>
                </a:lnTo>
                <a:lnTo>
                  <a:pt x="51" y="436"/>
                </a:lnTo>
                <a:lnTo>
                  <a:pt x="58" y="436"/>
                </a:lnTo>
                <a:lnTo>
                  <a:pt x="58" y="429"/>
                </a:lnTo>
                <a:lnTo>
                  <a:pt x="58" y="422"/>
                </a:lnTo>
                <a:lnTo>
                  <a:pt x="65" y="422"/>
                </a:lnTo>
                <a:lnTo>
                  <a:pt x="65" y="414"/>
                </a:lnTo>
                <a:lnTo>
                  <a:pt x="72" y="414"/>
                </a:lnTo>
                <a:lnTo>
                  <a:pt x="72" y="406"/>
                </a:lnTo>
                <a:lnTo>
                  <a:pt x="81" y="399"/>
                </a:lnTo>
                <a:lnTo>
                  <a:pt x="81" y="391"/>
                </a:lnTo>
                <a:lnTo>
                  <a:pt x="88" y="384"/>
                </a:lnTo>
                <a:lnTo>
                  <a:pt x="95" y="377"/>
                </a:lnTo>
                <a:lnTo>
                  <a:pt x="95" y="370"/>
                </a:lnTo>
                <a:lnTo>
                  <a:pt x="102" y="370"/>
                </a:lnTo>
                <a:lnTo>
                  <a:pt x="102" y="361"/>
                </a:lnTo>
                <a:lnTo>
                  <a:pt x="109" y="361"/>
                </a:lnTo>
                <a:lnTo>
                  <a:pt x="109" y="354"/>
                </a:lnTo>
                <a:lnTo>
                  <a:pt x="116" y="347"/>
                </a:lnTo>
                <a:lnTo>
                  <a:pt x="116" y="340"/>
                </a:lnTo>
                <a:lnTo>
                  <a:pt x="125" y="340"/>
                </a:lnTo>
                <a:lnTo>
                  <a:pt x="132" y="333"/>
                </a:lnTo>
                <a:lnTo>
                  <a:pt x="139" y="326"/>
                </a:lnTo>
                <a:lnTo>
                  <a:pt x="139" y="317"/>
                </a:lnTo>
                <a:lnTo>
                  <a:pt x="146" y="317"/>
                </a:lnTo>
                <a:lnTo>
                  <a:pt x="154" y="317"/>
                </a:lnTo>
                <a:lnTo>
                  <a:pt x="154" y="310"/>
                </a:lnTo>
                <a:lnTo>
                  <a:pt x="154" y="303"/>
                </a:lnTo>
                <a:lnTo>
                  <a:pt x="161" y="303"/>
                </a:lnTo>
                <a:lnTo>
                  <a:pt x="161" y="296"/>
                </a:lnTo>
                <a:lnTo>
                  <a:pt x="161" y="289"/>
                </a:lnTo>
                <a:lnTo>
                  <a:pt x="169" y="289"/>
                </a:lnTo>
                <a:lnTo>
                  <a:pt x="169" y="282"/>
                </a:lnTo>
                <a:lnTo>
                  <a:pt x="177" y="282"/>
                </a:lnTo>
                <a:lnTo>
                  <a:pt x="177" y="273"/>
                </a:lnTo>
                <a:lnTo>
                  <a:pt x="184" y="266"/>
                </a:lnTo>
                <a:lnTo>
                  <a:pt x="191" y="266"/>
                </a:lnTo>
                <a:lnTo>
                  <a:pt x="191" y="259"/>
                </a:lnTo>
                <a:lnTo>
                  <a:pt x="198" y="259"/>
                </a:lnTo>
                <a:lnTo>
                  <a:pt x="198" y="252"/>
                </a:lnTo>
                <a:lnTo>
                  <a:pt x="205" y="252"/>
                </a:lnTo>
                <a:lnTo>
                  <a:pt x="205" y="245"/>
                </a:lnTo>
                <a:lnTo>
                  <a:pt x="214" y="245"/>
                </a:lnTo>
                <a:lnTo>
                  <a:pt x="214" y="237"/>
                </a:lnTo>
                <a:lnTo>
                  <a:pt x="221" y="237"/>
                </a:lnTo>
                <a:lnTo>
                  <a:pt x="221" y="229"/>
                </a:lnTo>
                <a:lnTo>
                  <a:pt x="228" y="229"/>
                </a:lnTo>
                <a:lnTo>
                  <a:pt x="228" y="222"/>
                </a:lnTo>
                <a:lnTo>
                  <a:pt x="235" y="222"/>
                </a:lnTo>
                <a:lnTo>
                  <a:pt x="242" y="214"/>
                </a:lnTo>
                <a:lnTo>
                  <a:pt x="249" y="214"/>
                </a:lnTo>
                <a:lnTo>
                  <a:pt x="258" y="214"/>
                </a:lnTo>
                <a:lnTo>
                  <a:pt x="258" y="207"/>
                </a:lnTo>
                <a:lnTo>
                  <a:pt x="265" y="207"/>
                </a:lnTo>
                <a:lnTo>
                  <a:pt x="272" y="207"/>
                </a:lnTo>
                <a:lnTo>
                  <a:pt x="272" y="200"/>
                </a:lnTo>
                <a:lnTo>
                  <a:pt x="279" y="200"/>
                </a:lnTo>
                <a:lnTo>
                  <a:pt x="286" y="191"/>
                </a:lnTo>
                <a:lnTo>
                  <a:pt x="293" y="191"/>
                </a:lnTo>
                <a:lnTo>
                  <a:pt x="293" y="184"/>
                </a:lnTo>
                <a:lnTo>
                  <a:pt x="302" y="184"/>
                </a:lnTo>
                <a:lnTo>
                  <a:pt x="309" y="184"/>
                </a:lnTo>
                <a:lnTo>
                  <a:pt x="309" y="177"/>
                </a:lnTo>
                <a:lnTo>
                  <a:pt x="316" y="177"/>
                </a:lnTo>
                <a:lnTo>
                  <a:pt x="323" y="177"/>
                </a:lnTo>
                <a:lnTo>
                  <a:pt x="323" y="170"/>
                </a:lnTo>
                <a:lnTo>
                  <a:pt x="331" y="170"/>
                </a:lnTo>
                <a:lnTo>
                  <a:pt x="338" y="170"/>
                </a:lnTo>
                <a:lnTo>
                  <a:pt x="354" y="163"/>
                </a:lnTo>
                <a:lnTo>
                  <a:pt x="361" y="163"/>
                </a:lnTo>
                <a:lnTo>
                  <a:pt x="361" y="156"/>
                </a:lnTo>
                <a:lnTo>
                  <a:pt x="368" y="156"/>
                </a:lnTo>
                <a:lnTo>
                  <a:pt x="368" y="147"/>
                </a:lnTo>
                <a:lnTo>
                  <a:pt x="375" y="147"/>
                </a:lnTo>
                <a:lnTo>
                  <a:pt x="382" y="147"/>
                </a:lnTo>
                <a:lnTo>
                  <a:pt x="382" y="140"/>
                </a:lnTo>
                <a:lnTo>
                  <a:pt x="391" y="140"/>
                </a:lnTo>
                <a:lnTo>
                  <a:pt x="391" y="133"/>
                </a:lnTo>
                <a:lnTo>
                  <a:pt x="398" y="133"/>
                </a:lnTo>
                <a:lnTo>
                  <a:pt x="405" y="133"/>
                </a:lnTo>
                <a:lnTo>
                  <a:pt x="405" y="126"/>
                </a:lnTo>
                <a:lnTo>
                  <a:pt x="412" y="126"/>
                </a:lnTo>
                <a:lnTo>
                  <a:pt x="412" y="119"/>
                </a:lnTo>
                <a:lnTo>
                  <a:pt x="419" y="119"/>
                </a:lnTo>
                <a:lnTo>
                  <a:pt x="426" y="119"/>
                </a:lnTo>
                <a:lnTo>
                  <a:pt x="426" y="112"/>
                </a:lnTo>
                <a:lnTo>
                  <a:pt x="435" y="112"/>
                </a:lnTo>
                <a:lnTo>
                  <a:pt x="442" y="103"/>
                </a:lnTo>
                <a:lnTo>
                  <a:pt x="449" y="103"/>
                </a:lnTo>
                <a:lnTo>
                  <a:pt x="449" y="96"/>
                </a:lnTo>
                <a:lnTo>
                  <a:pt x="456" y="96"/>
                </a:lnTo>
                <a:lnTo>
                  <a:pt x="463" y="96"/>
                </a:lnTo>
                <a:lnTo>
                  <a:pt x="472" y="96"/>
                </a:lnTo>
                <a:lnTo>
                  <a:pt x="472" y="89"/>
                </a:lnTo>
                <a:lnTo>
                  <a:pt x="479" y="89"/>
                </a:lnTo>
                <a:lnTo>
                  <a:pt x="486" y="82"/>
                </a:lnTo>
                <a:lnTo>
                  <a:pt x="493" y="82"/>
                </a:lnTo>
                <a:lnTo>
                  <a:pt x="501" y="82"/>
                </a:lnTo>
                <a:lnTo>
                  <a:pt x="501" y="75"/>
                </a:lnTo>
                <a:lnTo>
                  <a:pt x="508" y="75"/>
                </a:lnTo>
                <a:lnTo>
                  <a:pt x="516" y="75"/>
                </a:lnTo>
                <a:lnTo>
                  <a:pt x="524" y="75"/>
                </a:lnTo>
                <a:lnTo>
                  <a:pt x="524" y="67"/>
                </a:lnTo>
                <a:lnTo>
                  <a:pt x="531" y="67"/>
                </a:lnTo>
                <a:lnTo>
                  <a:pt x="545" y="67"/>
                </a:lnTo>
                <a:lnTo>
                  <a:pt x="552" y="67"/>
                </a:lnTo>
                <a:lnTo>
                  <a:pt x="561" y="59"/>
                </a:lnTo>
                <a:lnTo>
                  <a:pt x="568" y="59"/>
                </a:lnTo>
                <a:lnTo>
                  <a:pt x="575" y="59"/>
                </a:lnTo>
                <a:lnTo>
                  <a:pt x="582" y="59"/>
                </a:lnTo>
                <a:lnTo>
                  <a:pt x="589" y="59"/>
                </a:lnTo>
                <a:lnTo>
                  <a:pt x="589" y="52"/>
                </a:lnTo>
                <a:lnTo>
                  <a:pt x="596" y="52"/>
                </a:lnTo>
                <a:lnTo>
                  <a:pt x="605" y="52"/>
                </a:lnTo>
                <a:lnTo>
                  <a:pt x="605" y="44"/>
                </a:lnTo>
                <a:lnTo>
                  <a:pt x="612" y="44"/>
                </a:lnTo>
                <a:lnTo>
                  <a:pt x="619" y="44"/>
                </a:lnTo>
                <a:lnTo>
                  <a:pt x="626" y="44"/>
                </a:lnTo>
                <a:lnTo>
                  <a:pt x="633" y="44"/>
                </a:lnTo>
                <a:lnTo>
                  <a:pt x="640" y="44"/>
                </a:lnTo>
                <a:lnTo>
                  <a:pt x="649" y="44"/>
                </a:lnTo>
                <a:lnTo>
                  <a:pt x="656" y="37"/>
                </a:lnTo>
                <a:lnTo>
                  <a:pt x="663" y="37"/>
                </a:lnTo>
                <a:lnTo>
                  <a:pt x="670" y="37"/>
                </a:lnTo>
                <a:lnTo>
                  <a:pt x="678" y="37"/>
                </a:lnTo>
                <a:lnTo>
                  <a:pt x="678" y="30"/>
                </a:lnTo>
                <a:lnTo>
                  <a:pt x="685" y="30"/>
                </a:lnTo>
                <a:lnTo>
                  <a:pt x="693" y="30"/>
                </a:lnTo>
                <a:lnTo>
                  <a:pt x="693" y="23"/>
                </a:lnTo>
                <a:lnTo>
                  <a:pt x="701" y="23"/>
                </a:lnTo>
                <a:lnTo>
                  <a:pt x="708" y="23"/>
                </a:lnTo>
                <a:lnTo>
                  <a:pt x="715" y="14"/>
                </a:lnTo>
                <a:lnTo>
                  <a:pt x="722" y="14"/>
                </a:lnTo>
                <a:lnTo>
                  <a:pt x="729" y="14"/>
                </a:lnTo>
                <a:lnTo>
                  <a:pt x="738" y="14"/>
                </a:lnTo>
                <a:lnTo>
                  <a:pt x="745" y="7"/>
                </a:lnTo>
                <a:lnTo>
                  <a:pt x="752" y="7"/>
                </a:lnTo>
                <a:lnTo>
                  <a:pt x="759" y="7"/>
                </a:lnTo>
                <a:lnTo>
                  <a:pt x="766" y="7"/>
                </a:lnTo>
                <a:lnTo>
                  <a:pt x="766" y="0"/>
                </a:lnTo>
                <a:lnTo>
                  <a:pt x="773" y="0"/>
                </a:lnTo>
                <a:lnTo>
                  <a:pt x="782" y="0"/>
                </a:lnTo>
                <a:lnTo>
                  <a:pt x="782" y="7"/>
                </a:lnTo>
                <a:lnTo>
                  <a:pt x="789" y="7"/>
                </a:lnTo>
                <a:lnTo>
                  <a:pt x="796" y="7"/>
                </a:lnTo>
                <a:lnTo>
                  <a:pt x="803" y="7"/>
                </a:lnTo>
                <a:lnTo>
                  <a:pt x="810" y="7"/>
                </a:lnTo>
                <a:lnTo>
                  <a:pt x="817" y="7"/>
                </a:lnTo>
                <a:lnTo>
                  <a:pt x="826" y="7"/>
                </a:lnTo>
                <a:lnTo>
                  <a:pt x="833" y="7"/>
                </a:lnTo>
                <a:lnTo>
                  <a:pt x="840" y="7"/>
                </a:lnTo>
                <a:lnTo>
                  <a:pt x="847" y="7"/>
                </a:lnTo>
                <a:lnTo>
                  <a:pt x="855" y="7"/>
                </a:lnTo>
                <a:lnTo>
                  <a:pt x="862" y="7"/>
                </a:lnTo>
                <a:lnTo>
                  <a:pt x="862" y="14"/>
                </a:lnTo>
                <a:lnTo>
                  <a:pt x="870" y="14"/>
                </a:lnTo>
                <a:lnTo>
                  <a:pt x="878" y="14"/>
                </a:lnTo>
                <a:lnTo>
                  <a:pt x="878" y="23"/>
                </a:lnTo>
                <a:lnTo>
                  <a:pt x="885" y="23"/>
                </a:lnTo>
                <a:lnTo>
                  <a:pt x="892" y="23"/>
                </a:lnTo>
                <a:lnTo>
                  <a:pt x="899" y="23"/>
                </a:lnTo>
                <a:lnTo>
                  <a:pt x="899" y="30"/>
                </a:lnTo>
                <a:lnTo>
                  <a:pt x="915" y="30"/>
                </a:lnTo>
                <a:lnTo>
                  <a:pt x="922" y="30"/>
                </a:lnTo>
                <a:lnTo>
                  <a:pt x="929" y="30"/>
                </a:lnTo>
                <a:lnTo>
                  <a:pt x="929" y="37"/>
                </a:lnTo>
                <a:lnTo>
                  <a:pt x="936" y="37"/>
                </a:lnTo>
                <a:lnTo>
                  <a:pt x="943" y="37"/>
                </a:lnTo>
                <a:lnTo>
                  <a:pt x="959" y="44"/>
                </a:lnTo>
                <a:lnTo>
                  <a:pt x="966" y="44"/>
                </a:lnTo>
                <a:lnTo>
                  <a:pt x="980" y="44"/>
                </a:lnTo>
                <a:lnTo>
                  <a:pt x="994" y="44"/>
                </a:lnTo>
                <a:lnTo>
                  <a:pt x="1003" y="44"/>
                </a:lnTo>
                <a:lnTo>
                  <a:pt x="1010" y="52"/>
                </a:lnTo>
                <a:lnTo>
                  <a:pt x="1017" y="52"/>
                </a:lnTo>
                <a:lnTo>
                  <a:pt x="1025" y="52"/>
                </a:lnTo>
                <a:lnTo>
                  <a:pt x="1032" y="52"/>
                </a:lnTo>
                <a:lnTo>
                  <a:pt x="1032" y="59"/>
                </a:lnTo>
                <a:lnTo>
                  <a:pt x="1039" y="59"/>
                </a:lnTo>
                <a:lnTo>
                  <a:pt x="1048" y="59"/>
                </a:lnTo>
                <a:lnTo>
                  <a:pt x="1048" y="67"/>
                </a:lnTo>
                <a:lnTo>
                  <a:pt x="1055" y="67"/>
                </a:lnTo>
                <a:lnTo>
                  <a:pt x="1055" y="75"/>
                </a:lnTo>
                <a:lnTo>
                  <a:pt x="1062" y="75"/>
                </a:lnTo>
                <a:lnTo>
                  <a:pt x="1062" y="82"/>
                </a:lnTo>
                <a:lnTo>
                  <a:pt x="1069" y="82"/>
                </a:lnTo>
                <a:lnTo>
                  <a:pt x="1076" y="82"/>
                </a:lnTo>
                <a:lnTo>
                  <a:pt x="1083" y="89"/>
                </a:lnTo>
                <a:lnTo>
                  <a:pt x="1106" y="89"/>
                </a:lnTo>
                <a:lnTo>
                  <a:pt x="1106" y="96"/>
                </a:lnTo>
                <a:lnTo>
                  <a:pt x="1113" y="96"/>
                </a:lnTo>
                <a:lnTo>
                  <a:pt x="1127" y="103"/>
                </a:lnTo>
                <a:lnTo>
                  <a:pt x="1136" y="103"/>
                </a:lnTo>
                <a:lnTo>
                  <a:pt x="1143" y="112"/>
                </a:lnTo>
                <a:lnTo>
                  <a:pt x="1150" y="112"/>
                </a:lnTo>
                <a:lnTo>
                  <a:pt x="1157" y="112"/>
                </a:lnTo>
                <a:lnTo>
                  <a:pt x="1157" y="119"/>
                </a:lnTo>
                <a:lnTo>
                  <a:pt x="1164" y="119"/>
                </a:lnTo>
                <a:lnTo>
                  <a:pt x="1164" y="126"/>
                </a:lnTo>
                <a:lnTo>
                  <a:pt x="1171" y="126"/>
                </a:lnTo>
                <a:lnTo>
                  <a:pt x="1180" y="126"/>
                </a:lnTo>
                <a:lnTo>
                  <a:pt x="1187" y="126"/>
                </a:lnTo>
                <a:lnTo>
                  <a:pt x="1194" y="133"/>
                </a:lnTo>
                <a:lnTo>
                  <a:pt x="1202" y="133"/>
                </a:lnTo>
                <a:lnTo>
                  <a:pt x="1209" y="133"/>
                </a:lnTo>
                <a:lnTo>
                  <a:pt x="1216" y="133"/>
                </a:lnTo>
                <a:lnTo>
                  <a:pt x="1225" y="133"/>
                </a:lnTo>
                <a:lnTo>
                  <a:pt x="1232" y="133"/>
                </a:lnTo>
                <a:lnTo>
                  <a:pt x="1239" y="133"/>
                </a:lnTo>
                <a:lnTo>
                  <a:pt x="1239" y="140"/>
                </a:lnTo>
                <a:lnTo>
                  <a:pt x="1239" y="147"/>
                </a:lnTo>
                <a:lnTo>
                  <a:pt x="1246" y="147"/>
                </a:lnTo>
                <a:lnTo>
                  <a:pt x="1253" y="156"/>
                </a:lnTo>
                <a:lnTo>
                  <a:pt x="1260" y="156"/>
                </a:lnTo>
                <a:lnTo>
                  <a:pt x="1260" y="163"/>
                </a:lnTo>
                <a:lnTo>
                  <a:pt x="1269" y="163"/>
                </a:lnTo>
                <a:lnTo>
                  <a:pt x="1276" y="163"/>
                </a:lnTo>
                <a:lnTo>
                  <a:pt x="1276" y="170"/>
                </a:lnTo>
                <a:lnTo>
                  <a:pt x="1283" y="170"/>
                </a:lnTo>
                <a:lnTo>
                  <a:pt x="1283" y="177"/>
                </a:lnTo>
                <a:lnTo>
                  <a:pt x="1290" y="177"/>
                </a:lnTo>
                <a:lnTo>
                  <a:pt x="1297" y="177"/>
                </a:lnTo>
                <a:lnTo>
                  <a:pt x="1297" y="184"/>
                </a:lnTo>
                <a:lnTo>
                  <a:pt x="1304" y="184"/>
                </a:lnTo>
                <a:lnTo>
                  <a:pt x="1313" y="191"/>
                </a:lnTo>
                <a:lnTo>
                  <a:pt x="1327" y="191"/>
                </a:lnTo>
                <a:lnTo>
                  <a:pt x="1334" y="191"/>
                </a:lnTo>
                <a:lnTo>
                  <a:pt x="1341" y="200"/>
                </a:lnTo>
                <a:lnTo>
                  <a:pt x="1348" y="200"/>
                </a:lnTo>
                <a:lnTo>
                  <a:pt x="1348" y="207"/>
                </a:lnTo>
                <a:lnTo>
                  <a:pt x="1357" y="214"/>
                </a:lnTo>
                <a:lnTo>
                  <a:pt x="1364" y="222"/>
                </a:lnTo>
                <a:lnTo>
                  <a:pt x="1379" y="222"/>
                </a:lnTo>
                <a:lnTo>
                  <a:pt x="1379" y="229"/>
                </a:lnTo>
                <a:lnTo>
                  <a:pt x="1386" y="229"/>
                </a:lnTo>
                <a:lnTo>
                  <a:pt x="1386" y="237"/>
                </a:lnTo>
                <a:lnTo>
                  <a:pt x="1393" y="237"/>
                </a:lnTo>
                <a:lnTo>
                  <a:pt x="1402" y="237"/>
                </a:lnTo>
                <a:lnTo>
                  <a:pt x="1409" y="237"/>
                </a:lnTo>
                <a:lnTo>
                  <a:pt x="1416" y="237"/>
                </a:lnTo>
                <a:lnTo>
                  <a:pt x="1423" y="237"/>
                </a:lnTo>
                <a:lnTo>
                  <a:pt x="1430" y="237"/>
                </a:lnTo>
                <a:lnTo>
                  <a:pt x="1430" y="245"/>
                </a:lnTo>
                <a:lnTo>
                  <a:pt x="1437" y="245"/>
                </a:lnTo>
                <a:lnTo>
                  <a:pt x="1446" y="245"/>
                </a:lnTo>
                <a:lnTo>
                  <a:pt x="1446" y="252"/>
                </a:lnTo>
                <a:lnTo>
                  <a:pt x="1453" y="252"/>
                </a:lnTo>
                <a:lnTo>
                  <a:pt x="1460" y="252"/>
                </a:lnTo>
                <a:lnTo>
                  <a:pt x="1453" y="252"/>
                </a:lnTo>
              </a:path>
            </a:pathLst>
          </a:custGeom>
          <a:noFill/>
          <a:ln w="476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de-DE">
              <a:ea typeface="Myriad Pro" charset="0"/>
              <a:cs typeface="Myriad Pro" charset="0"/>
            </a:endParaRPr>
          </a:p>
        </p:txBody>
      </p:sp>
      <p:sp>
        <p:nvSpPr>
          <p:cNvPr id="19475" name="Text Box 8"/>
          <p:cNvSpPr txBox="1">
            <a:spLocks noChangeArrowheads="1"/>
          </p:cNvSpPr>
          <p:nvPr/>
        </p:nvSpPr>
        <p:spPr bwMode="auto">
          <a:xfrm>
            <a:off x="220624" y="4508081"/>
            <a:ext cx="350448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b="1" i="0" dirty="0">
                <a:latin typeface="Myriad Pro" charset="0"/>
                <a:ea typeface="Myriad Pro" charset="0"/>
                <a:cs typeface="Myriad Pro" charset="0"/>
              </a:rPr>
              <a:t>Descriptive vs. prescriptive </a:t>
            </a:r>
          </a:p>
          <a:p>
            <a:r>
              <a:rPr lang="en-US" sz="2000" b="1" i="0" dirty="0">
                <a:latin typeface="Myriad Pro" charset="0"/>
                <a:ea typeface="Myriad Pro" charset="0"/>
                <a:cs typeface="Myriad Pro" charset="0"/>
              </a:rPr>
              <a:t>theories of bounded rationality</a:t>
            </a:r>
          </a:p>
        </p:txBody>
      </p:sp>
      <p:sp>
        <p:nvSpPr>
          <p:cNvPr id="21" name="Text Box 8">
            <a:extLst>
              <a:ext uri="{FF2B5EF4-FFF2-40B4-BE49-F238E27FC236}">
                <a16:creationId xmlns:a16="http://schemas.microsoft.com/office/drawing/2014/main" id="{45798D16-52A1-A14F-B1DC-10FC3B67F8E7}"/>
              </a:ext>
            </a:extLst>
          </p:cNvPr>
          <p:cNvSpPr txBox="1">
            <a:spLocks noChangeArrowheads="1"/>
          </p:cNvSpPr>
          <p:nvPr/>
        </p:nvSpPr>
        <p:spPr bwMode="auto">
          <a:xfrm>
            <a:off x="254491" y="5377325"/>
            <a:ext cx="356700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b="1" i="0" dirty="0">
                <a:latin typeface="Myriad Pro" charset="0"/>
                <a:ea typeface="Myriad Pro" charset="0"/>
                <a:cs typeface="Myriad Pro" charset="0"/>
              </a:rPr>
              <a:t>Notion of Utility: </a:t>
            </a:r>
            <a:r>
              <a:rPr lang="en-US" sz="2000" b="1" i="0" dirty="0" err="1">
                <a:latin typeface="Myriad Pro" charset="0"/>
                <a:ea typeface="Myriad Pro" charset="0"/>
                <a:cs typeface="Myriad Pro" charset="0"/>
              </a:rPr>
              <a:t>u</a:t>
            </a:r>
            <a:r>
              <a:rPr lang="en-US" sz="2000" b="1" i="0" baseline="-25000" dirty="0" err="1">
                <a:latin typeface="Myriad Pro" charset="0"/>
                <a:ea typeface="Myriad Pro" charset="0"/>
                <a:cs typeface="Myriad Pro" charset="0"/>
              </a:rPr>
              <a:t>i</a:t>
            </a:r>
            <a:r>
              <a:rPr lang="en-US" sz="2000" b="1" i="0">
                <a:latin typeface="Myriad Pro" charset="0"/>
                <a:ea typeface="Myriad Pro" charset="0"/>
                <a:cs typeface="Myriad Pro" charset="0"/>
              </a:rPr>
              <a:t>(outcome)</a:t>
            </a:r>
            <a:endParaRPr lang="en-US" sz="2000" b="1" i="0" baseline="-25000" dirty="0">
              <a:latin typeface="Myriad Pro" charset="0"/>
              <a:ea typeface="Myriad Pro" charset="0"/>
              <a:cs typeface="Myriad Pro" charset="0"/>
            </a:endParaRPr>
          </a:p>
        </p:txBody>
      </p:sp>
      <p:sp>
        <p:nvSpPr>
          <p:cNvPr id="22" name="Slide Number Placeholder 3">
            <a:extLst>
              <a:ext uri="{FF2B5EF4-FFF2-40B4-BE49-F238E27FC236}">
                <a16:creationId xmlns:a16="http://schemas.microsoft.com/office/drawing/2014/main" id="{DB15B0CC-4B20-A245-AA4A-ED49A13A536F}"/>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a:t>
            </a:fld>
            <a:endParaRPr lang="de-DE"/>
          </a:p>
        </p:txBody>
      </p:sp>
    </p:spTree>
    <p:extLst>
      <p:ext uri="{BB962C8B-B14F-4D97-AF65-F5344CB8AC3E}">
        <p14:creationId xmlns:p14="http://schemas.microsoft.com/office/powerpoint/2010/main" val="756779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419100" y="192024"/>
            <a:ext cx="9144000" cy="1143000"/>
          </a:xfrm>
        </p:spPr>
        <p:txBody>
          <a:bodyPr/>
          <a:lstStyle/>
          <a:p>
            <a:pPr eaLnBrk="1" hangingPunct="1"/>
            <a:r>
              <a:rPr lang="en-US" dirty="0">
                <a:latin typeface="Myriad Pro" charset="0"/>
                <a:ea typeface="Myriad Pro" charset="0"/>
                <a:cs typeface="Myriad Pro" charset="0"/>
              </a:rPr>
              <a:t>Example: Matching Pennies</a:t>
            </a:r>
          </a:p>
        </p:txBody>
      </p:sp>
      <p:graphicFrame>
        <p:nvGraphicFramePr>
          <p:cNvPr id="598019" name="Group 3"/>
          <p:cNvGraphicFramePr>
            <a:graphicFrameLocks noGrp="1"/>
          </p:cNvGraphicFramePr>
          <p:nvPr>
            <p:extLst>
              <p:ext uri="{D42A27DB-BD31-4B8C-83A1-F6EECF244321}">
                <p14:modId xmlns:p14="http://schemas.microsoft.com/office/powerpoint/2010/main" val="4537898"/>
              </p:ext>
            </p:extLst>
          </p:nvPr>
        </p:nvGraphicFramePr>
        <p:xfrm>
          <a:off x="2819400" y="1797968"/>
          <a:ext cx="3276600" cy="1408113"/>
        </p:xfrm>
        <a:graphic>
          <a:graphicData uri="http://schemas.openxmlformats.org/drawingml/2006/table">
            <a:tbl>
              <a:tblPr/>
              <a:tblGrid>
                <a:gridCol w="16383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-1, 1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231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0" i="0" u="none" strike="noStrike" cap="none" normalizeH="0" baseline="0">
                          <a:ln>
                            <a:noFill/>
                          </a:ln>
                          <a:solidFill>
                            <a:schemeClr val="tx1"/>
                          </a:solidFill>
                          <a:effectLst/>
                          <a:latin typeface="Lucida Grande" charset="0"/>
                          <a:ea typeface="ＭＳ Ｐゴシック" charset="0"/>
                          <a:cs typeface="ＭＳ Ｐゴシック" charset="0"/>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2478" name="Text Box 15"/>
          <p:cNvSpPr txBox="1">
            <a:spLocks noChangeArrowheads="1"/>
          </p:cNvSpPr>
          <p:nvPr/>
        </p:nvSpPr>
        <p:spPr bwMode="auto">
          <a:xfrm>
            <a:off x="1447800" y="1950368"/>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p   H</a:t>
            </a:r>
          </a:p>
        </p:txBody>
      </p:sp>
      <p:sp>
        <p:nvSpPr>
          <p:cNvPr id="62479" name="Text Box 16"/>
          <p:cNvSpPr txBox="1">
            <a:spLocks noChangeArrowheads="1"/>
          </p:cNvSpPr>
          <p:nvPr/>
        </p:nvSpPr>
        <p:spPr bwMode="auto">
          <a:xfrm>
            <a:off x="3048000" y="1340768"/>
            <a:ext cx="121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q  H</a:t>
            </a:r>
          </a:p>
        </p:txBody>
      </p:sp>
      <p:sp>
        <p:nvSpPr>
          <p:cNvPr id="62480" name="Text Box 17"/>
          <p:cNvSpPr txBox="1">
            <a:spLocks noChangeArrowheads="1"/>
          </p:cNvSpPr>
          <p:nvPr/>
        </p:nvSpPr>
        <p:spPr bwMode="auto">
          <a:xfrm>
            <a:off x="4648200" y="1340768"/>
            <a:ext cx="1295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1-q  T</a:t>
            </a:r>
          </a:p>
        </p:txBody>
      </p:sp>
      <p:sp>
        <p:nvSpPr>
          <p:cNvPr id="62481" name="Text Box 18"/>
          <p:cNvSpPr txBox="1">
            <a:spLocks noChangeArrowheads="1"/>
          </p:cNvSpPr>
          <p:nvPr/>
        </p:nvSpPr>
        <p:spPr bwMode="auto">
          <a:xfrm>
            <a:off x="1371600" y="2559968"/>
            <a:ext cx="1752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1-p  T</a:t>
            </a:r>
          </a:p>
        </p:txBody>
      </p:sp>
      <p:sp>
        <p:nvSpPr>
          <p:cNvPr id="62482" name="Text Box 19"/>
          <p:cNvSpPr txBox="1">
            <a:spLocks noChangeArrowheads="1"/>
          </p:cNvSpPr>
          <p:nvPr/>
        </p:nvSpPr>
        <p:spPr bwMode="auto">
          <a:xfrm>
            <a:off x="304800" y="3398168"/>
            <a:ext cx="8382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latin typeface="Myriad Pro" charset="0"/>
                <a:ea typeface="Myriad Pro" charset="0"/>
                <a:cs typeface="Myriad Pro" charset="0"/>
              </a:rPr>
              <a:t>Want to play each strategy with a certain probability so that the competitor is indifferent between its own strategies.</a:t>
            </a:r>
          </a:p>
        </p:txBody>
      </p:sp>
      <p:grpSp>
        <p:nvGrpSpPr>
          <p:cNvPr id="62483" name="Group 20"/>
          <p:cNvGrpSpPr>
            <a:grpSpLocks/>
          </p:cNvGrpSpPr>
          <p:nvPr/>
        </p:nvGrpSpPr>
        <p:grpSpPr bwMode="auto">
          <a:xfrm>
            <a:off x="1524000" y="4769768"/>
            <a:ext cx="6721475" cy="457200"/>
            <a:chOff x="960" y="3072"/>
            <a:chExt cx="4234" cy="288"/>
          </a:xfrm>
        </p:grpSpPr>
        <p:sp>
          <p:nvSpPr>
            <p:cNvPr id="62494" name="Text Box 21"/>
            <p:cNvSpPr txBox="1">
              <a:spLocks noChangeArrowheads="1"/>
            </p:cNvSpPr>
            <p:nvPr/>
          </p:nvSpPr>
          <p:spPr bwMode="auto">
            <a:xfrm>
              <a:off x="960" y="3072"/>
              <a:ext cx="379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008380"/>
                  </a:solidFill>
                  <a:latin typeface="Myriad Pro" charset="0"/>
                  <a:ea typeface="Myriad Pro" charset="0"/>
                  <a:cs typeface="Myriad Pro" charset="0"/>
                </a:rPr>
                <a:t>1p+(-1)(1-p)=(-1)p+1(1-p) </a:t>
              </a:r>
            </a:p>
          </p:txBody>
        </p:sp>
        <p:sp>
          <p:nvSpPr>
            <p:cNvPr id="62495" name="AutoShape 22"/>
            <p:cNvSpPr>
              <a:spLocks noChangeArrowheads="1"/>
            </p:cNvSpPr>
            <p:nvPr/>
          </p:nvSpPr>
          <p:spPr bwMode="auto">
            <a:xfrm>
              <a:off x="3312" y="3120"/>
              <a:ext cx="615" cy="210"/>
            </a:xfrm>
            <a:prstGeom prst="rightArrow">
              <a:avLst>
                <a:gd name="adj1" fmla="val 50000"/>
                <a:gd name="adj2" fmla="val 73214"/>
              </a:avLst>
            </a:prstGeom>
            <a:noFill/>
            <a:ln w="2857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ea typeface="Myriad Pro" charset="0"/>
                <a:cs typeface="Myriad Pro" charset="0"/>
              </a:endParaRPr>
            </a:p>
          </p:txBody>
        </p:sp>
        <p:sp>
          <p:nvSpPr>
            <p:cNvPr id="62496" name="Text Box 23"/>
            <p:cNvSpPr txBox="1">
              <a:spLocks noChangeArrowheads="1"/>
            </p:cNvSpPr>
            <p:nvPr/>
          </p:nvSpPr>
          <p:spPr bwMode="auto">
            <a:xfrm>
              <a:off x="4032" y="3072"/>
              <a:ext cx="116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dirty="0">
                  <a:solidFill>
                    <a:srgbClr val="008380"/>
                  </a:solidFill>
                  <a:latin typeface="Myriad Pro" charset="0"/>
                  <a:ea typeface="Myriad Pro" charset="0"/>
                  <a:cs typeface="Myriad Pro" charset="0"/>
                </a:rPr>
                <a:t>p=1/2</a:t>
              </a:r>
            </a:p>
          </p:txBody>
        </p:sp>
      </p:grpSp>
      <p:grpSp>
        <p:nvGrpSpPr>
          <p:cNvPr id="62484" name="Group 24"/>
          <p:cNvGrpSpPr>
            <a:grpSpLocks/>
          </p:cNvGrpSpPr>
          <p:nvPr/>
        </p:nvGrpSpPr>
        <p:grpSpPr bwMode="auto">
          <a:xfrm>
            <a:off x="2819400" y="5531768"/>
            <a:ext cx="5426075" cy="457200"/>
            <a:chOff x="1776" y="3072"/>
            <a:chExt cx="3418" cy="288"/>
          </a:xfrm>
        </p:grpSpPr>
        <p:sp>
          <p:nvSpPr>
            <p:cNvPr id="62491" name="Text Box 25"/>
            <p:cNvSpPr txBox="1">
              <a:spLocks noChangeArrowheads="1"/>
            </p:cNvSpPr>
            <p:nvPr/>
          </p:nvSpPr>
          <p:spPr bwMode="auto">
            <a:xfrm>
              <a:off x="1776" y="3072"/>
              <a:ext cx="297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008380"/>
                  </a:solidFill>
                  <a:latin typeface="Myriad Pro" charset="0"/>
                  <a:ea typeface="Myriad Pro" charset="0"/>
                  <a:cs typeface="Myriad Pro" charset="0"/>
                </a:rPr>
                <a:t>q-(1-q)=-q+(1-q) </a:t>
              </a:r>
            </a:p>
          </p:txBody>
        </p:sp>
        <p:sp>
          <p:nvSpPr>
            <p:cNvPr id="62492" name="AutoShape 26"/>
            <p:cNvSpPr>
              <a:spLocks noChangeArrowheads="1"/>
            </p:cNvSpPr>
            <p:nvPr/>
          </p:nvSpPr>
          <p:spPr bwMode="auto">
            <a:xfrm>
              <a:off x="3312" y="3120"/>
              <a:ext cx="615" cy="210"/>
            </a:xfrm>
            <a:prstGeom prst="rightArrow">
              <a:avLst>
                <a:gd name="adj1" fmla="val 50000"/>
                <a:gd name="adj2" fmla="val 73214"/>
              </a:avLst>
            </a:prstGeom>
            <a:noFill/>
            <a:ln w="2857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ea typeface="Myriad Pro" charset="0"/>
                <a:cs typeface="Myriad Pro" charset="0"/>
              </a:endParaRPr>
            </a:p>
          </p:txBody>
        </p:sp>
        <p:sp>
          <p:nvSpPr>
            <p:cNvPr id="62493" name="Text Box 27"/>
            <p:cNvSpPr txBox="1">
              <a:spLocks noChangeArrowheads="1"/>
            </p:cNvSpPr>
            <p:nvPr/>
          </p:nvSpPr>
          <p:spPr bwMode="auto">
            <a:xfrm>
              <a:off x="4032" y="3072"/>
              <a:ext cx="116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dirty="0">
                  <a:solidFill>
                    <a:srgbClr val="008380"/>
                  </a:solidFill>
                  <a:latin typeface="Myriad Pro" charset="0"/>
                  <a:ea typeface="Myriad Pro" charset="0"/>
                  <a:cs typeface="Myriad Pro" charset="0"/>
                </a:rPr>
                <a:t>q=1/2</a:t>
              </a:r>
            </a:p>
          </p:txBody>
        </p:sp>
      </p:grpSp>
      <p:sp>
        <p:nvSpPr>
          <p:cNvPr id="62485" name="Oval 16"/>
          <p:cNvSpPr>
            <a:spLocks noChangeArrowheads="1"/>
          </p:cNvSpPr>
          <p:nvPr/>
        </p:nvSpPr>
        <p:spPr bwMode="auto">
          <a:xfrm>
            <a:off x="3276600" y="4769768"/>
            <a:ext cx="1905000" cy="5334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ea typeface="Myriad Pro" charset="0"/>
              <a:cs typeface="Myriad Pro" charset="0"/>
            </a:endParaRPr>
          </a:p>
        </p:txBody>
      </p:sp>
      <p:cxnSp>
        <p:nvCxnSpPr>
          <p:cNvPr id="62486" name="Gerade Verbindung mit Pfeil 18"/>
          <p:cNvCxnSpPr>
            <a:cxnSpLocks noChangeShapeType="1"/>
            <a:stCxn id="62485" idx="0"/>
            <a:endCxn id="62487" idx="4"/>
          </p:cNvCxnSpPr>
          <p:nvPr/>
        </p:nvCxnSpPr>
        <p:spPr bwMode="auto">
          <a:xfrm rot="16200000" flipV="1">
            <a:off x="2971800" y="3512468"/>
            <a:ext cx="1676400" cy="838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62487" name="Oval 19"/>
          <p:cNvSpPr>
            <a:spLocks noChangeArrowheads="1"/>
          </p:cNvSpPr>
          <p:nvPr/>
        </p:nvSpPr>
        <p:spPr bwMode="auto">
          <a:xfrm>
            <a:off x="3048000" y="1797968"/>
            <a:ext cx="685800" cy="12954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ea typeface="Myriad Pro" charset="0"/>
              <a:cs typeface="Myriad Pro" charset="0"/>
            </a:endParaRPr>
          </a:p>
        </p:txBody>
      </p:sp>
      <p:sp>
        <p:nvSpPr>
          <p:cNvPr id="62488" name="Oval 21"/>
          <p:cNvSpPr>
            <a:spLocks noChangeArrowheads="1"/>
          </p:cNvSpPr>
          <p:nvPr/>
        </p:nvSpPr>
        <p:spPr bwMode="auto">
          <a:xfrm>
            <a:off x="4648200" y="1797968"/>
            <a:ext cx="685800" cy="12954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ea typeface="Myriad Pro" charset="0"/>
              <a:cs typeface="Myriad Pro" charset="0"/>
            </a:endParaRPr>
          </a:p>
        </p:txBody>
      </p:sp>
      <p:sp>
        <p:nvSpPr>
          <p:cNvPr id="62489" name="Oval 22"/>
          <p:cNvSpPr>
            <a:spLocks noChangeArrowheads="1"/>
          </p:cNvSpPr>
          <p:nvPr/>
        </p:nvSpPr>
        <p:spPr bwMode="auto">
          <a:xfrm>
            <a:off x="1371600" y="4769768"/>
            <a:ext cx="1905000" cy="5334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ea typeface="Myriad Pro" charset="0"/>
              <a:cs typeface="Myriad Pro" charset="0"/>
            </a:endParaRPr>
          </a:p>
        </p:txBody>
      </p:sp>
      <p:cxnSp>
        <p:nvCxnSpPr>
          <p:cNvPr id="62490" name="Gerade Verbindung mit Pfeil 23"/>
          <p:cNvCxnSpPr>
            <a:cxnSpLocks noChangeShapeType="1"/>
            <a:stCxn id="62489" idx="0"/>
            <a:endCxn id="62488" idx="3"/>
          </p:cNvCxnSpPr>
          <p:nvPr/>
        </p:nvCxnSpPr>
        <p:spPr bwMode="auto">
          <a:xfrm rot="5400000" flipH="1" flipV="1">
            <a:off x="2603501" y="2625055"/>
            <a:ext cx="1865312" cy="242411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3" name="Slide Number Placeholder 3">
            <a:extLst>
              <a:ext uri="{FF2B5EF4-FFF2-40B4-BE49-F238E27FC236}">
                <a16:creationId xmlns:a16="http://schemas.microsoft.com/office/drawing/2014/main" id="{7BF741DB-2124-3B4D-9999-20F6A817B90F}"/>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40</a:t>
            </a:fld>
            <a:endParaRPr lang="de-DE"/>
          </a:p>
        </p:txBody>
      </p:sp>
    </p:spTree>
    <p:extLst>
      <p:ext uri="{BB962C8B-B14F-4D97-AF65-F5344CB8AC3E}">
        <p14:creationId xmlns:p14="http://schemas.microsoft.com/office/powerpoint/2010/main" val="2026018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477824" y="250676"/>
            <a:ext cx="7772400" cy="1143000"/>
          </a:xfrm>
        </p:spPr>
        <p:txBody>
          <a:bodyPr/>
          <a:lstStyle/>
          <a:p>
            <a:pPr eaLnBrk="1" hangingPunct="1"/>
            <a:r>
              <a:rPr lang="en-US" dirty="0">
                <a:latin typeface="Myriad Pro" charset="0"/>
                <a:ea typeface="Myriad Pro" charset="0"/>
                <a:cs typeface="Myriad Pro" charset="0"/>
              </a:rPr>
              <a:t>Mixed Nash Equilibrium</a:t>
            </a:r>
          </a:p>
        </p:txBody>
      </p:sp>
      <p:sp>
        <p:nvSpPr>
          <p:cNvPr id="64514" name="Rectangle 3"/>
          <p:cNvSpPr>
            <a:spLocks noGrp="1" noChangeArrowheads="1"/>
          </p:cNvSpPr>
          <p:nvPr>
            <p:ph type="body" idx="1"/>
          </p:nvPr>
        </p:nvSpPr>
        <p:spPr>
          <a:xfrm>
            <a:off x="304800" y="1235224"/>
            <a:ext cx="8382000" cy="4800600"/>
          </a:xfrm>
        </p:spPr>
        <p:txBody>
          <a:bodyPr/>
          <a:lstStyle/>
          <a:p>
            <a:pPr eaLnBrk="1" hangingPunct="1">
              <a:lnSpc>
                <a:spcPct val="90000"/>
              </a:lnSpc>
            </a:pPr>
            <a:r>
              <a:rPr lang="en-US" b="1" dirty="0">
                <a:solidFill>
                  <a:srgbClr val="00B050"/>
                </a:solidFill>
                <a:latin typeface="Myriad Pro" charset="0"/>
                <a:ea typeface="Myriad Pro" charset="0"/>
                <a:cs typeface="Myriad Pro" charset="0"/>
              </a:rPr>
              <a:t>Theorem (Nash 50):</a:t>
            </a:r>
          </a:p>
          <a:p>
            <a:pPr lvl="1" eaLnBrk="1" hangingPunct="1">
              <a:lnSpc>
                <a:spcPct val="90000"/>
              </a:lnSpc>
            </a:pPr>
            <a:r>
              <a:rPr lang="en-US" dirty="0">
                <a:latin typeface="Myriad Pro" charset="0"/>
                <a:ea typeface="Myriad Pro" charset="0"/>
                <a:cs typeface="Myriad Pro" charset="0"/>
              </a:rPr>
              <a:t>Every game in which the strategy sets, </a:t>
            </a:r>
            <a:r>
              <a:rPr lang="en-US" dirty="0">
                <a:solidFill>
                  <a:srgbClr val="008380"/>
                </a:solidFill>
                <a:latin typeface="Myriad Pro" charset="0"/>
                <a:ea typeface="Myriad Pro" charset="0"/>
                <a:cs typeface="Myriad Pro" charset="0"/>
              </a:rPr>
              <a:t>S</a:t>
            </a:r>
            <a:r>
              <a:rPr lang="en-US" baseline="-25000" dirty="0">
                <a:solidFill>
                  <a:srgbClr val="008380"/>
                </a:solidFill>
                <a:latin typeface="Myriad Pro" charset="0"/>
                <a:ea typeface="Myriad Pro" charset="0"/>
                <a:cs typeface="Myriad Pro" charset="0"/>
              </a:rPr>
              <a:t>1</a:t>
            </a:r>
            <a:r>
              <a:rPr lang="en-US" dirty="0">
                <a:solidFill>
                  <a:srgbClr val="008380"/>
                </a:solidFill>
                <a:latin typeface="Myriad Pro" charset="0"/>
                <a:ea typeface="Myriad Pro" charset="0"/>
                <a:cs typeface="Myriad Pro" charset="0"/>
              </a:rPr>
              <a:t>,…,S</a:t>
            </a:r>
            <a:r>
              <a:rPr lang="en-US" baseline="-25000" dirty="0">
                <a:solidFill>
                  <a:srgbClr val="008380"/>
                </a:solidFill>
                <a:latin typeface="Myriad Pro" charset="0"/>
                <a:ea typeface="Myriad Pro" charset="0"/>
                <a:cs typeface="Myriad Pro" charset="0"/>
              </a:rPr>
              <a:t>n</a:t>
            </a:r>
            <a:r>
              <a:rPr lang="en-US" dirty="0">
                <a:solidFill>
                  <a:srgbClr val="008380"/>
                </a:solidFill>
                <a:latin typeface="Myriad Pro" charset="0"/>
                <a:ea typeface="Myriad Pro" charset="0"/>
                <a:cs typeface="Myriad Pro" charset="0"/>
              </a:rPr>
              <a:t> </a:t>
            </a:r>
            <a:r>
              <a:rPr lang="en-US" dirty="0">
                <a:latin typeface="Myriad Pro" charset="0"/>
                <a:ea typeface="Myriad Pro" charset="0"/>
                <a:cs typeface="Myriad Pro" charset="0"/>
              </a:rPr>
              <a:t>have a finite number of elements has a mixed strategy equilibrium</a:t>
            </a:r>
          </a:p>
          <a:p>
            <a:pPr eaLnBrk="1" hangingPunct="1">
              <a:lnSpc>
                <a:spcPct val="90000"/>
              </a:lnSpc>
            </a:pPr>
            <a:r>
              <a:rPr lang="en-US" dirty="0">
                <a:solidFill>
                  <a:srgbClr val="0B05FF"/>
                </a:solidFill>
                <a:latin typeface="Myriad Pro" charset="0"/>
                <a:ea typeface="Myriad Pro" charset="0"/>
                <a:cs typeface="Myriad Pro" charset="0"/>
              </a:rPr>
              <a:t>Complexity of finding Nash Equilibria </a:t>
            </a:r>
          </a:p>
          <a:p>
            <a:pPr lvl="1" eaLnBrk="1" hangingPunct="1">
              <a:lnSpc>
                <a:spcPct val="90000"/>
              </a:lnSpc>
            </a:pPr>
            <a:r>
              <a:rPr lang="en-US" dirty="0">
                <a:latin typeface="Myriad Pro" charset="0"/>
                <a:ea typeface="Myriad Pro" charset="0"/>
                <a:cs typeface="Myriad Pro" charset="0"/>
              </a:rPr>
              <a:t>“Together with prime factoring, the complexity of finding a Nash </a:t>
            </a:r>
            <a:r>
              <a:rPr lang="en-US" dirty="0" err="1">
                <a:latin typeface="Myriad Pro" charset="0"/>
                <a:ea typeface="Myriad Pro" charset="0"/>
                <a:cs typeface="Myriad Pro" charset="0"/>
              </a:rPr>
              <a:t>Equils</a:t>
            </a:r>
            <a:r>
              <a:rPr lang="en-US" dirty="0">
                <a:latin typeface="Myriad Pro" charset="0"/>
                <a:ea typeface="Myriad Pro" charset="0"/>
                <a:cs typeface="Myriad Pro" charset="0"/>
              </a:rPr>
              <a:t> is, in my opinion, the most important concrete open question on the boundary of </a:t>
            </a:r>
            <a:r>
              <a:rPr lang="en-US" dirty="0">
                <a:solidFill>
                  <a:srgbClr val="008380"/>
                </a:solidFill>
                <a:latin typeface="Myriad Pro" charset="0"/>
                <a:ea typeface="Myriad Pro" charset="0"/>
                <a:cs typeface="Myriad Pro" charset="0"/>
              </a:rPr>
              <a:t>P</a:t>
            </a:r>
            <a:r>
              <a:rPr lang="en-US" dirty="0">
                <a:latin typeface="Myriad Pro" charset="0"/>
                <a:ea typeface="Myriad Pro" charset="0"/>
                <a:cs typeface="Myriad Pro" charset="0"/>
              </a:rPr>
              <a:t> today.” (Papadimitriou)</a:t>
            </a:r>
          </a:p>
          <a:p>
            <a:pPr lvl="1" eaLnBrk="1" hangingPunct="1">
              <a:lnSpc>
                <a:spcPct val="90000"/>
              </a:lnSpc>
            </a:pPr>
            <a:r>
              <a:rPr lang="en-US" dirty="0">
                <a:latin typeface="Myriad Pro" charset="0"/>
                <a:ea typeface="Myriad Pro" charset="0"/>
                <a:cs typeface="Myriad Pro" charset="0"/>
              </a:rPr>
              <a:t>(Daskalakis, Goldberg/Papadimitriou, 2005): Finding Nash equilibrium is very hard (though not NP complete):  </a:t>
            </a:r>
            <a:br>
              <a:rPr lang="en-US" dirty="0">
                <a:latin typeface="Myriad Pro" charset="0"/>
                <a:ea typeface="Myriad Pro" charset="0"/>
                <a:cs typeface="Myriad Pro" charset="0"/>
              </a:rPr>
            </a:br>
            <a:r>
              <a:rPr lang="en-US" dirty="0">
                <a:latin typeface="Myriad Pro" charset="0"/>
                <a:ea typeface="Myriad Pro" charset="0"/>
                <a:cs typeface="Myriad Pro" charset="0"/>
              </a:rPr>
              <a:t>PPAD  complete (</a:t>
            </a:r>
            <a:r>
              <a:rPr lang="en-US" dirty="0"/>
              <a:t>Polynomial Parity Arguments on Directed graphs</a:t>
            </a:r>
            <a:r>
              <a:rPr lang="en-US" dirty="0">
                <a:latin typeface="Myriad Pro" charset="0"/>
                <a:ea typeface="Myriad Pro" charset="0"/>
                <a:cs typeface="Myriad Pro" charset="0"/>
              </a:rPr>
              <a:t>) </a:t>
            </a:r>
          </a:p>
        </p:txBody>
      </p:sp>
      <p:sp>
        <p:nvSpPr>
          <p:cNvPr id="4" name="Slide Number Placeholder 3">
            <a:extLst>
              <a:ext uri="{FF2B5EF4-FFF2-40B4-BE49-F238E27FC236}">
                <a16:creationId xmlns:a16="http://schemas.microsoft.com/office/drawing/2014/main" id="{C7761465-8C13-C04B-8AD3-207C36F25761}"/>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41</a:t>
            </a:fld>
            <a:endParaRPr lang="de-DE"/>
          </a:p>
        </p:txBody>
      </p:sp>
    </p:spTree>
    <p:extLst>
      <p:ext uri="{BB962C8B-B14F-4D97-AF65-F5344CB8AC3E}">
        <p14:creationId xmlns:p14="http://schemas.microsoft.com/office/powerpoint/2010/main" val="25305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228600" y="260350"/>
            <a:ext cx="8915400" cy="882650"/>
          </a:xfrm>
        </p:spPr>
        <p:txBody>
          <a:bodyPr/>
          <a:lstStyle/>
          <a:p>
            <a:pPr eaLnBrk="1" hangingPunct="1"/>
            <a:r>
              <a:rPr lang="en-US" dirty="0">
                <a:latin typeface="Myriad Pro" charset="0"/>
                <a:ea typeface="Myriad Pro" charset="0"/>
                <a:cs typeface="Myriad Pro" charset="0"/>
              </a:rPr>
              <a:t>Imperfect Information about Strategies and Payoffs</a:t>
            </a:r>
          </a:p>
        </p:txBody>
      </p:sp>
      <p:sp>
        <p:nvSpPr>
          <p:cNvPr id="66562" name="Rectangle 3"/>
          <p:cNvSpPr>
            <a:spLocks noGrp="1" noChangeArrowheads="1"/>
          </p:cNvSpPr>
          <p:nvPr>
            <p:ph type="body" idx="1"/>
          </p:nvPr>
        </p:nvSpPr>
        <p:spPr>
          <a:xfrm>
            <a:off x="228600" y="1412776"/>
            <a:ext cx="8686800" cy="4572000"/>
          </a:xfrm>
        </p:spPr>
        <p:txBody>
          <a:bodyPr/>
          <a:lstStyle/>
          <a:p>
            <a:pPr eaLnBrk="1" hangingPunct="1"/>
            <a:r>
              <a:rPr lang="en-US" sz="2800" dirty="0">
                <a:latin typeface="Myriad Pro" charset="0"/>
                <a:ea typeface="Myriad Pro" charset="0"/>
                <a:cs typeface="Myriad Pro" charset="0"/>
              </a:rPr>
              <a:t>So far, we have assumed that agents have complete information about each other (including payoffs)</a:t>
            </a:r>
          </a:p>
          <a:p>
            <a:pPr lvl="1" eaLnBrk="1" hangingPunct="1"/>
            <a:r>
              <a:rPr lang="en-US" sz="2400" dirty="0">
                <a:solidFill>
                  <a:srgbClr val="CC0000"/>
                </a:solidFill>
                <a:latin typeface="Myriad Pro" charset="0"/>
                <a:ea typeface="Myriad Pro" charset="0"/>
                <a:cs typeface="Myriad Pro" charset="0"/>
              </a:rPr>
              <a:t>Very strong assumption!</a:t>
            </a:r>
          </a:p>
          <a:p>
            <a:pPr eaLnBrk="1" hangingPunct="1"/>
            <a:r>
              <a:rPr lang="en-US" sz="2800" dirty="0">
                <a:latin typeface="Myriad Pro" charset="0"/>
                <a:ea typeface="Myriad Pro" charset="0"/>
                <a:cs typeface="Myriad Pro" charset="0"/>
              </a:rPr>
              <a:t>Assume agent </a:t>
            </a:r>
            <a:r>
              <a:rPr lang="en-US" sz="2800" dirty="0" err="1">
                <a:solidFill>
                  <a:srgbClr val="008380"/>
                </a:solidFill>
                <a:latin typeface="Myriad Pro" charset="0"/>
                <a:ea typeface="Myriad Pro" charset="0"/>
                <a:cs typeface="Myriad Pro" charset="0"/>
              </a:rPr>
              <a:t>i</a:t>
            </a:r>
            <a:r>
              <a:rPr lang="en-US" sz="2800" dirty="0">
                <a:latin typeface="Myriad Pro" charset="0"/>
                <a:ea typeface="Myriad Pro" charset="0"/>
                <a:cs typeface="Myriad Pro" charset="0"/>
              </a:rPr>
              <a:t> has </a:t>
            </a:r>
            <a:r>
              <a:rPr lang="en-US" sz="2800" dirty="0">
                <a:solidFill>
                  <a:srgbClr val="1E0AFF"/>
                </a:solidFill>
                <a:latin typeface="Myriad Pro" charset="0"/>
                <a:ea typeface="Myriad Pro" charset="0"/>
                <a:cs typeface="Myriad Pro" charset="0"/>
              </a:rPr>
              <a:t>type </a:t>
            </a:r>
            <a:r>
              <a:rPr lang="en-US" sz="2800" dirty="0">
                <a:solidFill>
                  <a:srgbClr val="008380"/>
                </a:solidFill>
                <a:latin typeface="Myriad Pro" charset="0"/>
                <a:ea typeface="Myriad Pro" charset="0"/>
                <a:cs typeface="Myriad Pro" charset="0"/>
                <a:sym typeface="Symbol" charset="0"/>
              </a:rPr>
              <a:t></a:t>
            </a:r>
            <a:r>
              <a:rPr lang="en-US" sz="2800" baseline="-25000" dirty="0" err="1">
                <a:solidFill>
                  <a:srgbClr val="008380"/>
                </a:solidFill>
                <a:latin typeface="Myriad Pro" charset="0"/>
                <a:ea typeface="Myriad Pro" charset="0"/>
                <a:cs typeface="Myriad Pro" charset="0"/>
                <a:sym typeface="Symbol" charset="0"/>
              </a:rPr>
              <a:t>i</a:t>
            </a:r>
            <a:r>
              <a:rPr lang="en-US" sz="2800" dirty="0">
                <a:solidFill>
                  <a:srgbClr val="008380"/>
                </a:solidFill>
                <a:latin typeface="Myriad Pro" charset="0"/>
                <a:ea typeface="Myriad Pro" charset="0"/>
                <a:cs typeface="Myriad Pro" charset="0"/>
                <a:sym typeface="Symbol" charset="0"/>
              </a:rPr>
              <a:t></a:t>
            </a:r>
            <a:r>
              <a:rPr lang="en-US" sz="2800" baseline="-25000" dirty="0" err="1">
                <a:solidFill>
                  <a:srgbClr val="008380"/>
                </a:solidFill>
                <a:latin typeface="Myriad Pro" charset="0"/>
                <a:ea typeface="Myriad Pro" charset="0"/>
                <a:cs typeface="Myriad Pro" charset="0"/>
                <a:sym typeface="Symbol" charset="0"/>
              </a:rPr>
              <a:t>i</a:t>
            </a:r>
            <a:r>
              <a:rPr lang="en-US" sz="2800" dirty="0">
                <a:solidFill>
                  <a:srgbClr val="008380"/>
                </a:solidFill>
                <a:latin typeface="Myriad Pro" charset="0"/>
                <a:ea typeface="Myriad Pro" charset="0"/>
                <a:cs typeface="Myriad Pro" charset="0"/>
                <a:sym typeface="Symbol" charset="0"/>
              </a:rPr>
              <a:t>,</a:t>
            </a:r>
            <a:r>
              <a:rPr lang="en-US" sz="2800" dirty="0">
                <a:latin typeface="Myriad Pro" charset="0"/>
                <a:ea typeface="Myriad Pro" charset="0"/>
                <a:cs typeface="Myriad Pro" charset="0"/>
                <a:sym typeface="Symbol" charset="0"/>
              </a:rPr>
              <a:t> which defines the payoff </a:t>
            </a:r>
            <a:r>
              <a:rPr lang="en-US" sz="2800" dirty="0" err="1">
                <a:solidFill>
                  <a:srgbClr val="008380"/>
                </a:solidFill>
                <a:latin typeface="Myriad Pro" charset="0"/>
                <a:ea typeface="Myriad Pro" charset="0"/>
                <a:cs typeface="Myriad Pro" charset="0"/>
                <a:sym typeface="Symbol" charset="0"/>
              </a:rPr>
              <a:t>u</a:t>
            </a:r>
            <a:r>
              <a:rPr lang="en-US" sz="2800" baseline="-25000" dirty="0" err="1">
                <a:solidFill>
                  <a:srgbClr val="008380"/>
                </a:solidFill>
                <a:latin typeface="Myriad Pro" charset="0"/>
                <a:ea typeface="Myriad Pro" charset="0"/>
                <a:cs typeface="Myriad Pro" charset="0"/>
                <a:sym typeface="Symbol" charset="0"/>
              </a:rPr>
              <a:t>i</a:t>
            </a:r>
            <a:r>
              <a:rPr lang="en-US" sz="2800" dirty="0">
                <a:solidFill>
                  <a:srgbClr val="008380"/>
                </a:solidFill>
                <a:latin typeface="Myriad Pro" charset="0"/>
                <a:ea typeface="Myriad Pro" charset="0"/>
                <a:cs typeface="Myriad Pro" charset="0"/>
                <a:sym typeface="Symbol" charset="0"/>
              </a:rPr>
              <a:t>(s, </a:t>
            </a:r>
            <a:r>
              <a:rPr lang="en-US" sz="2800" baseline="-25000" dirty="0" err="1">
                <a:solidFill>
                  <a:srgbClr val="008380"/>
                </a:solidFill>
                <a:latin typeface="Myriad Pro" charset="0"/>
                <a:ea typeface="Myriad Pro" charset="0"/>
                <a:cs typeface="Myriad Pro" charset="0"/>
                <a:sym typeface="Symbol" charset="0"/>
              </a:rPr>
              <a:t>i</a:t>
            </a:r>
            <a:r>
              <a:rPr lang="en-US" sz="2800" dirty="0">
                <a:solidFill>
                  <a:srgbClr val="008380"/>
                </a:solidFill>
                <a:latin typeface="Myriad Pro" charset="0"/>
                <a:ea typeface="Myriad Pro" charset="0"/>
                <a:cs typeface="Myriad Pro" charset="0"/>
                <a:sym typeface="Symbol" charset="0"/>
              </a:rPr>
              <a:t>)</a:t>
            </a:r>
          </a:p>
          <a:p>
            <a:pPr eaLnBrk="1" hangingPunct="1"/>
            <a:r>
              <a:rPr lang="en-US" sz="2800" dirty="0">
                <a:latin typeface="Myriad Pro" charset="0"/>
                <a:ea typeface="Myriad Pro" charset="0"/>
                <a:cs typeface="Myriad Pro" charset="0"/>
                <a:sym typeface="Symbol" charset="0"/>
              </a:rPr>
              <a:t>Agents have common prior over distribution of types </a:t>
            </a:r>
            <a:r>
              <a:rPr lang="en-US" sz="2800" dirty="0">
                <a:solidFill>
                  <a:srgbClr val="008380"/>
                </a:solidFill>
                <a:latin typeface="Myriad Pro" charset="0"/>
                <a:ea typeface="Myriad Pro" charset="0"/>
                <a:cs typeface="Myriad Pro" charset="0"/>
                <a:sym typeface="Symbol" charset="0"/>
              </a:rPr>
              <a:t>p()</a:t>
            </a:r>
          </a:p>
          <a:p>
            <a:pPr lvl="1" eaLnBrk="1" hangingPunct="1"/>
            <a:r>
              <a:rPr lang="en-US" sz="2400" dirty="0">
                <a:latin typeface="Myriad Pro" charset="0"/>
                <a:ea typeface="Myriad Pro" charset="0"/>
                <a:cs typeface="Myriad Pro" charset="0"/>
                <a:sym typeface="Symbol" charset="0"/>
              </a:rPr>
              <a:t>Conditional probability </a:t>
            </a:r>
            <a:r>
              <a:rPr lang="en-US" sz="2400" dirty="0">
                <a:solidFill>
                  <a:srgbClr val="008380"/>
                </a:solidFill>
                <a:latin typeface="Myriad Pro" charset="0"/>
                <a:ea typeface="Myriad Pro" charset="0"/>
                <a:cs typeface="Myriad Pro" charset="0"/>
                <a:sym typeface="Symbol" charset="0"/>
              </a:rPr>
              <a:t>p(</a:t>
            </a:r>
            <a:r>
              <a:rPr lang="en-US" sz="2400" baseline="-25000" dirty="0">
                <a:solidFill>
                  <a:srgbClr val="008380"/>
                </a:solidFill>
                <a:latin typeface="Myriad Pro" charset="0"/>
                <a:ea typeface="Myriad Pro" charset="0"/>
                <a:cs typeface="Myriad Pro" charset="0"/>
                <a:sym typeface="Symbol" charset="0"/>
              </a:rPr>
              <a:t>-</a:t>
            </a:r>
            <a:r>
              <a:rPr lang="en-US" sz="2400" baseline="-25000" dirty="0" err="1">
                <a:solidFill>
                  <a:srgbClr val="008380"/>
                </a:solidFill>
                <a:latin typeface="Myriad Pro" charset="0"/>
                <a:ea typeface="Myriad Pro" charset="0"/>
                <a:cs typeface="Myriad Pro" charset="0"/>
                <a:sym typeface="Symbol" charset="0"/>
              </a:rPr>
              <a:t>i</a:t>
            </a:r>
            <a:r>
              <a:rPr lang="en-US" sz="2400" dirty="0">
                <a:solidFill>
                  <a:srgbClr val="008380"/>
                </a:solidFill>
                <a:latin typeface="Myriad Pro" charset="0"/>
                <a:ea typeface="Myriad Pro" charset="0"/>
                <a:cs typeface="Myriad Pro" charset="0"/>
                <a:sym typeface="Symbol" charset="0"/>
              </a:rPr>
              <a:t>| </a:t>
            </a:r>
            <a:r>
              <a:rPr lang="en-US" sz="2400" baseline="-25000" dirty="0" err="1">
                <a:solidFill>
                  <a:srgbClr val="008380"/>
                </a:solidFill>
                <a:latin typeface="Myriad Pro" charset="0"/>
                <a:ea typeface="Myriad Pro" charset="0"/>
                <a:cs typeface="Myriad Pro" charset="0"/>
                <a:sym typeface="Symbol" charset="0"/>
              </a:rPr>
              <a:t>i</a:t>
            </a:r>
            <a:r>
              <a:rPr lang="en-US" sz="2400" dirty="0">
                <a:solidFill>
                  <a:srgbClr val="008380"/>
                </a:solidFill>
                <a:latin typeface="Myriad Pro" charset="0"/>
                <a:ea typeface="Myriad Pro" charset="0"/>
                <a:cs typeface="Myriad Pro" charset="0"/>
                <a:sym typeface="Symbol" charset="0"/>
              </a:rPr>
              <a:t>) </a:t>
            </a:r>
            <a:r>
              <a:rPr lang="en-US" sz="2400" dirty="0">
                <a:latin typeface="Myriad Pro" charset="0"/>
                <a:ea typeface="Myriad Pro" charset="0"/>
                <a:cs typeface="Myriad Pro" charset="0"/>
                <a:sym typeface="Symbol" charset="0"/>
              </a:rPr>
              <a:t>(obtained by Bayes Rule)</a:t>
            </a:r>
          </a:p>
        </p:txBody>
      </p:sp>
      <p:sp>
        <p:nvSpPr>
          <p:cNvPr id="4" name="Slide Number Placeholder 3">
            <a:extLst>
              <a:ext uri="{FF2B5EF4-FFF2-40B4-BE49-F238E27FC236}">
                <a16:creationId xmlns:a16="http://schemas.microsoft.com/office/drawing/2014/main" id="{956EA5B7-CDFE-8B4A-9951-BB92AFA4F603}"/>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42</a:t>
            </a:fld>
            <a:endParaRPr lang="de-DE"/>
          </a:p>
        </p:txBody>
      </p:sp>
    </p:spTree>
    <p:extLst>
      <p:ext uri="{BB962C8B-B14F-4D97-AF65-F5344CB8AC3E}">
        <p14:creationId xmlns:p14="http://schemas.microsoft.com/office/powerpoint/2010/main" val="541298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67544" y="238070"/>
            <a:ext cx="7772400" cy="1143000"/>
          </a:xfrm>
        </p:spPr>
        <p:txBody>
          <a:bodyPr/>
          <a:lstStyle/>
          <a:p>
            <a:pPr eaLnBrk="1" hangingPunct="1"/>
            <a:r>
              <a:rPr lang="en-US" dirty="0">
                <a:latin typeface="Lucida Grande" charset="0"/>
                <a:ea typeface="ＭＳ Ｐゴシック" charset="0"/>
                <a:cs typeface="ＭＳ Ｐゴシック" charset="0"/>
              </a:rPr>
              <a:t>Bayesian-Nash </a:t>
            </a:r>
            <a:r>
              <a:rPr lang="en-US" dirty="0" err="1">
                <a:latin typeface="Lucida Grande" charset="0"/>
                <a:ea typeface="ＭＳ Ｐゴシック" charset="0"/>
                <a:cs typeface="ＭＳ Ｐゴシック" charset="0"/>
              </a:rPr>
              <a:t>Equil</a:t>
            </a:r>
            <a:endParaRPr lang="en-US" dirty="0">
              <a:latin typeface="Lucida Grande" charset="0"/>
              <a:ea typeface="ＭＳ Ｐゴシック" charset="0"/>
              <a:cs typeface="ＭＳ Ｐゴシック" charset="0"/>
            </a:endParaRPr>
          </a:p>
        </p:txBody>
      </p:sp>
      <p:sp>
        <p:nvSpPr>
          <p:cNvPr id="68610" name="Rectangle 3"/>
          <p:cNvSpPr>
            <a:spLocks noGrp="1" noChangeArrowheads="1"/>
          </p:cNvSpPr>
          <p:nvPr>
            <p:ph type="body" idx="1"/>
          </p:nvPr>
        </p:nvSpPr>
        <p:spPr>
          <a:xfrm>
            <a:off x="288031" y="1381070"/>
            <a:ext cx="8676581" cy="4572000"/>
          </a:xfrm>
        </p:spPr>
        <p:txBody>
          <a:bodyPr/>
          <a:lstStyle/>
          <a:p>
            <a:pPr eaLnBrk="1" hangingPunct="1">
              <a:lnSpc>
                <a:spcPct val="90000"/>
              </a:lnSpc>
            </a:pPr>
            <a:r>
              <a:rPr lang="en-US" sz="2400" dirty="0">
                <a:solidFill>
                  <a:srgbClr val="1E0AFF"/>
                </a:solidFill>
                <a:latin typeface="Myriad Pro" charset="0"/>
                <a:ea typeface="Myriad Pro" charset="0"/>
                <a:cs typeface="Myriad Pro" charset="0"/>
              </a:rPr>
              <a:t>Strategy</a:t>
            </a:r>
            <a:r>
              <a:rPr lang="en-US" sz="2400" dirty="0">
                <a:latin typeface="Myriad Pro" charset="0"/>
                <a:ea typeface="Myriad Pro" charset="0"/>
                <a:cs typeface="Myriad Pro" charset="0"/>
              </a:rPr>
              <a:t>: </a:t>
            </a:r>
            <a:r>
              <a:rPr lang="en-US" sz="2400" dirty="0">
                <a:solidFill>
                  <a:srgbClr val="008380"/>
                </a:solidFill>
                <a:latin typeface="Myriad Pro" charset="0"/>
                <a:ea typeface="Myriad Pro" charset="0"/>
                <a:cs typeface="Myriad Pro" charset="0"/>
                <a:sym typeface="Symbol" charset="0"/>
              </a:rPr>
              <a:t></a:t>
            </a:r>
            <a:r>
              <a:rPr lang="en-US" sz="2400" baseline="-25000" dirty="0" err="1">
                <a:solidFill>
                  <a:srgbClr val="008380"/>
                </a:solidFill>
                <a:latin typeface="Myriad Pro" charset="0"/>
                <a:ea typeface="Myriad Pro" charset="0"/>
                <a:cs typeface="Myriad Pro" charset="0"/>
                <a:sym typeface="Symbol" charset="0"/>
              </a:rPr>
              <a:t>i</a:t>
            </a:r>
            <a:r>
              <a:rPr lang="en-US" sz="2400" dirty="0">
                <a:solidFill>
                  <a:srgbClr val="008380"/>
                </a:solidFill>
                <a:latin typeface="Myriad Pro" charset="0"/>
                <a:ea typeface="Myriad Pro" charset="0"/>
                <a:cs typeface="Myriad Pro" charset="0"/>
                <a:sym typeface="Symbol" charset="0"/>
              </a:rPr>
              <a:t>(</a:t>
            </a:r>
            <a:r>
              <a:rPr lang="en-US" sz="2400" baseline="-25000" dirty="0" err="1">
                <a:solidFill>
                  <a:srgbClr val="008380"/>
                </a:solidFill>
                <a:latin typeface="Myriad Pro" charset="0"/>
                <a:ea typeface="Myriad Pro" charset="0"/>
                <a:cs typeface="Myriad Pro" charset="0"/>
                <a:sym typeface="Symbol" charset="0"/>
              </a:rPr>
              <a:t>i</a:t>
            </a:r>
            <a:r>
              <a:rPr lang="en-US" sz="2400" dirty="0">
                <a:solidFill>
                  <a:srgbClr val="008380"/>
                </a:solidFill>
                <a:latin typeface="Myriad Pro" charset="0"/>
                <a:ea typeface="Myriad Pro" charset="0"/>
                <a:cs typeface="Myriad Pro" charset="0"/>
                <a:sym typeface="Symbol" charset="0"/>
              </a:rPr>
              <a:t>) </a:t>
            </a:r>
            <a:r>
              <a:rPr lang="en-US" sz="2400" dirty="0">
                <a:latin typeface="Myriad Pro" charset="0"/>
                <a:ea typeface="Myriad Pro" charset="0"/>
                <a:cs typeface="Myriad Pro" charset="0"/>
                <a:sym typeface="Symbol" charset="0"/>
              </a:rPr>
              <a:t>is the (mixed) strategy agent </a:t>
            </a:r>
            <a:r>
              <a:rPr lang="en-US" sz="2400" dirty="0" err="1">
                <a:solidFill>
                  <a:srgbClr val="008380"/>
                </a:solidFill>
                <a:latin typeface="Myriad Pro" charset="0"/>
                <a:ea typeface="Myriad Pro" charset="0"/>
                <a:cs typeface="Myriad Pro" charset="0"/>
                <a:sym typeface="Symbol" charset="0"/>
              </a:rPr>
              <a:t>i</a:t>
            </a:r>
            <a:r>
              <a:rPr lang="en-US" sz="2400" dirty="0">
                <a:latin typeface="Myriad Pro" charset="0"/>
                <a:ea typeface="Myriad Pro" charset="0"/>
                <a:cs typeface="Myriad Pro" charset="0"/>
                <a:sym typeface="Symbol" charset="0"/>
              </a:rPr>
              <a:t> plays if its type is </a:t>
            </a:r>
            <a:r>
              <a:rPr lang="en-US" sz="2400" dirty="0">
                <a:solidFill>
                  <a:srgbClr val="008380"/>
                </a:solidFill>
                <a:latin typeface="Myriad Pro" charset="0"/>
                <a:ea typeface="Myriad Pro" charset="0"/>
                <a:cs typeface="Myriad Pro" charset="0"/>
                <a:sym typeface="Symbol" charset="0"/>
              </a:rPr>
              <a:t></a:t>
            </a:r>
            <a:r>
              <a:rPr lang="en-US" sz="2400" baseline="-25000" dirty="0" err="1">
                <a:solidFill>
                  <a:srgbClr val="008380"/>
                </a:solidFill>
                <a:latin typeface="Myriad Pro" charset="0"/>
                <a:ea typeface="Myriad Pro" charset="0"/>
                <a:cs typeface="Myriad Pro" charset="0"/>
                <a:sym typeface="Symbol" charset="0"/>
              </a:rPr>
              <a:t>i</a:t>
            </a:r>
            <a:endParaRPr lang="en-US" sz="2400" baseline="-25000" dirty="0">
              <a:solidFill>
                <a:srgbClr val="008380"/>
              </a:solidFill>
              <a:latin typeface="Myriad Pro" charset="0"/>
              <a:ea typeface="Myriad Pro" charset="0"/>
              <a:cs typeface="Myriad Pro" charset="0"/>
              <a:sym typeface="Symbol" charset="0"/>
            </a:endParaRPr>
          </a:p>
          <a:p>
            <a:pPr eaLnBrk="1" hangingPunct="1">
              <a:lnSpc>
                <a:spcPct val="90000"/>
              </a:lnSpc>
            </a:pPr>
            <a:r>
              <a:rPr lang="en-US" sz="2400" dirty="0">
                <a:solidFill>
                  <a:srgbClr val="1E0AFF"/>
                </a:solidFill>
                <a:latin typeface="Myriad Pro" charset="0"/>
                <a:ea typeface="Myriad Pro" charset="0"/>
                <a:cs typeface="Myriad Pro" charset="0"/>
                <a:sym typeface="Symbol" charset="0"/>
              </a:rPr>
              <a:t>Strategy profile</a:t>
            </a:r>
            <a:r>
              <a:rPr lang="en-US" sz="2400" dirty="0">
                <a:latin typeface="Myriad Pro" charset="0"/>
                <a:ea typeface="Myriad Pro" charset="0"/>
                <a:cs typeface="Myriad Pro" charset="0"/>
                <a:sym typeface="Symbol" charset="0"/>
              </a:rPr>
              <a:t>: </a:t>
            </a:r>
            <a:r>
              <a:rPr lang="en-US" sz="2400" dirty="0">
                <a:solidFill>
                  <a:srgbClr val="008380"/>
                </a:solidFill>
                <a:latin typeface="Myriad Pro" charset="0"/>
                <a:ea typeface="Myriad Pro" charset="0"/>
                <a:cs typeface="Myriad Pro" charset="0"/>
                <a:sym typeface="Symbol" charset="0"/>
              </a:rPr>
              <a:t>=(</a:t>
            </a:r>
            <a:r>
              <a:rPr lang="en-US" sz="2400" baseline="-25000" dirty="0">
                <a:solidFill>
                  <a:srgbClr val="008380"/>
                </a:solidFill>
                <a:latin typeface="Myriad Pro" charset="0"/>
                <a:ea typeface="Myriad Pro" charset="0"/>
                <a:cs typeface="Myriad Pro" charset="0"/>
                <a:sym typeface="Symbol" charset="0"/>
              </a:rPr>
              <a:t>1</a:t>
            </a:r>
            <a:r>
              <a:rPr lang="en-US" sz="2400" dirty="0">
                <a:solidFill>
                  <a:srgbClr val="008380"/>
                </a:solidFill>
                <a:latin typeface="Myriad Pro" charset="0"/>
                <a:ea typeface="Myriad Pro" charset="0"/>
                <a:cs typeface="Myriad Pro" charset="0"/>
                <a:sym typeface="Symbol" charset="0"/>
              </a:rPr>
              <a:t>,…, </a:t>
            </a:r>
            <a:r>
              <a:rPr lang="en-US" sz="2400" baseline="-25000" dirty="0">
                <a:solidFill>
                  <a:srgbClr val="008380"/>
                </a:solidFill>
                <a:latin typeface="Myriad Pro" charset="0"/>
                <a:ea typeface="Myriad Pro" charset="0"/>
                <a:cs typeface="Myriad Pro" charset="0"/>
                <a:sym typeface="Symbol" charset="0"/>
              </a:rPr>
              <a:t>n</a:t>
            </a:r>
            <a:r>
              <a:rPr lang="en-US" sz="2400" dirty="0">
                <a:solidFill>
                  <a:srgbClr val="008380"/>
                </a:solidFill>
                <a:latin typeface="Myriad Pro" charset="0"/>
                <a:ea typeface="Myriad Pro" charset="0"/>
                <a:cs typeface="Myriad Pro" charset="0"/>
                <a:sym typeface="Symbol" charset="0"/>
              </a:rPr>
              <a:t>)</a:t>
            </a:r>
          </a:p>
          <a:p>
            <a:pPr eaLnBrk="1" hangingPunct="1">
              <a:lnSpc>
                <a:spcPct val="90000"/>
              </a:lnSpc>
            </a:pPr>
            <a:r>
              <a:rPr lang="en-US" sz="2400" dirty="0">
                <a:solidFill>
                  <a:srgbClr val="1E0AFF"/>
                </a:solidFill>
                <a:latin typeface="Myriad Pro" charset="0"/>
                <a:ea typeface="Myriad Pro" charset="0"/>
                <a:cs typeface="Myriad Pro" charset="0"/>
                <a:sym typeface="Symbol" charset="0"/>
              </a:rPr>
              <a:t>Expected utility:</a:t>
            </a:r>
          </a:p>
          <a:p>
            <a:pPr lvl="1" eaLnBrk="1" hangingPunct="1">
              <a:lnSpc>
                <a:spcPct val="90000"/>
              </a:lnSpc>
            </a:pPr>
            <a:r>
              <a:rPr lang="en-US" sz="2000" dirty="0" err="1">
                <a:solidFill>
                  <a:srgbClr val="008380"/>
                </a:solidFill>
                <a:latin typeface="Myriad Pro" charset="0"/>
                <a:ea typeface="Myriad Pro" charset="0"/>
                <a:cs typeface="Myriad Pro" charset="0"/>
                <a:sym typeface="Symbol" charset="0"/>
              </a:rPr>
              <a:t>EU</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a:solidFill>
                  <a:srgbClr val="008380"/>
                </a:solidFill>
                <a:latin typeface="Myriad Pro" charset="0"/>
                <a:ea typeface="Myriad Pro" charset="0"/>
                <a:cs typeface="Myriad Pro" charset="0"/>
                <a:sym typeface="Symbol" charset="0"/>
              </a:rPr>
              <a:t></a:t>
            </a:r>
            <a:r>
              <a:rPr lang="en-US" sz="2000" baseline="-35000" dirty="0">
                <a:solidFill>
                  <a:srgbClr val="008380"/>
                </a:solidFill>
                <a:latin typeface="Myriad Pro" charset="0"/>
                <a:ea typeface="Myriad Pro" charset="0"/>
                <a:cs typeface="Myriad Pro" charset="0"/>
                <a:sym typeface="Symbol" charset="0"/>
              </a:rPr>
              <a:t>-</a:t>
            </a:r>
            <a:r>
              <a:rPr lang="en-US" sz="2000" baseline="-3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 p(</a:t>
            </a:r>
            <a:r>
              <a:rPr lang="en-US" sz="2000" baseline="-25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dirty="0" err="1">
                <a:solidFill>
                  <a:srgbClr val="008380"/>
                </a:solidFill>
                <a:latin typeface="Myriad Pro" charset="0"/>
                <a:ea typeface="Myriad Pro" charset="0"/>
                <a:cs typeface="Myriad Pro" charset="0"/>
                <a:sym typeface="Symbol" charset="0"/>
              </a:rPr>
              <a:t>u</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p>
          <a:p>
            <a:pPr lvl="1" eaLnBrk="1" hangingPunct="1">
              <a:lnSpc>
                <a:spcPct val="90000"/>
              </a:lnSpc>
            </a:pPr>
            <a:endParaRPr lang="en-US" sz="2000" dirty="0">
              <a:latin typeface="Myriad Pro" charset="0"/>
              <a:ea typeface="Myriad Pro" charset="0"/>
              <a:cs typeface="Myriad Pro" charset="0"/>
              <a:sym typeface="Symbol" charset="0"/>
            </a:endParaRPr>
          </a:p>
          <a:p>
            <a:pPr eaLnBrk="1" hangingPunct="1">
              <a:lnSpc>
                <a:spcPct val="90000"/>
              </a:lnSpc>
            </a:pPr>
            <a:r>
              <a:rPr lang="en-US" sz="2400" dirty="0">
                <a:solidFill>
                  <a:srgbClr val="1E0AFF"/>
                </a:solidFill>
                <a:latin typeface="Myriad Pro" charset="0"/>
                <a:ea typeface="Myriad Pro" charset="0"/>
                <a:cs typeface="Myriad Pro" charset="0"/>
                <a:sym typeface="Symbol" charset="0"/>
              </a:rPr>
              <a:t>Bayesian Nash </a:t>
            </a:r>
            <a:r>
              <a:rPr lang="en-US" sz="2400" dirty="0" err="1">
                <a:solidFill>
                  <a:srgbClr val="1E0AFF"/>
                </a:solidFill>
                <a:latin typeface="Myriad Pro" charset="0"/>
                <a:ea typeface="Myriad Pro" charset="0"/>
                <a:cs typeface="Myriad Pro" charset="0"/>
                <a:sym typeface="Symbol" charset="0"/>
              </a:rPr>
              <a:t>Equil</a:t>
            </a:r>
            <a:r>
              <a:rPr lang="en-US" sz="2400" dirty="0">
                <a:latin typeface="Myriad Pro" charset="0"/>
                <a:ea typeface="Myriad Pro" charset="0"/>
                <a:cs typeface="Myriad Pro" charset="0"/>
                <a:sym typeface="Symbol" charset="0"/>
              </a:rPr>
              <a:t>: Strategy profile </a:t>
            </a:r>
            <a:r>
              <a:rPr lang="en-US" sz="2400" dirty="0">
                <a:solidFill>
                  <a:srgbClr val="008380"/>
                </a:solidFill>
                <a:latin typeface="Myriad Pro" charset="0"/>
                <a:ea typeface="Myriad Pro" charset="0"/>
                <a:cs typeface="Myriad Pro" charset="0"/>
                <a:sym typeface="Symbol" charset="0"/>
              </a:rPr>
              <a:t>*</a:t>
            </a:r>
            <a:r>
              <a:rPr lang="en-US" sz="2400" dirty="0">
                <a:latin typeface="Myriad Pro" charset="0"/>
                <a:ea typeface="Myriad Pro" charset="0"/>
                <a:cs typeface="Myriad Pro" charset="0"/>
                <a:sym typeface="Symbol" charset="0"/>
              </a:rPr>
              <a:t> is a Bayesian-Nash </a:t>
            </a:r>
            <a:r>
              <a:rPr lang="en-US" sz="2400" dirty="0" err="1">
                <a:latin typeface="Myriad Pro" charset="0"/>
                <a:ea typeface="Myriad Pro" charset="0"/>
                <a:cs typeface="Myriad Pro" charset="0"/>
                <a:sym typeface="Symbol" charset="0"/>
              </a:rPr>
              <a:t>Equil</a:t>
            </a:r>
            <a:br>
              <a:rPr lang="en-US" sz="2400" dirty="0">
                <a:latin typeface="Myriad Pro" charset="0"/>
                <a:ea typeface="Myriad Pro" charset="0"/>
                <a:cs typeface="Myriad Pro" charset="0"/>
                <a:sym typeface="Symbol" charset="0"/>
              </a:rPr>
            </a:br>
            <a:r>
              <a:rPr lang="en-US" sz="2400" dirty="0" err="1">
                <a:latin typeface="Myriad Pro" charset="0"/>
                <a:ea typeface="Myriad Pro" charset="0"/>
                <a:cs typeface="Myriad Pro" charset="0"/>
                <a:sym typeface="Symbol" charset="0"/>
              </a:rPr>
              <a:t>iff</a:t>
            </a:r>
            <a:r>
              <a:rPr lang="en-US" sz="2400" dirty="0">
                <a:latin typeface="Myriad Pro" charset="0"/>
                <a:ea typeface="Myriad Pro" charset="0"/>
                <a:cs typeface="Myriad Pro" charset="0"/>
                <a:sym typeface="Symbol" charset="0"/>
              </a:rPr>
              <a:t> for all </a:t>
            </a:r>
            <a:r>
              <a:rPr lang="en-US" sz="2400" dirty="0" err="1">
                <a:solidFill>
                  <a:srgbClr val="008380"/>
                </a:solidFill>
                <a:latin typeface="Myriad Pro" charset="0"/>
                <a:ea typeface="Myriad Pro" charset="0"/>
                <a:cs typeface="Myriad Pro" charset="0"/>
                <a:sym typeface="Symbol" charset="0"/>
              </a:rPr>
              <a:t>i</a:t>
            </a:r>
            <a:r>
              <a:rPr lang="en-US" sz="2400" dirty="0">
                <a:latin typeface="Myriad Pro" charset="0"/>
                <a:ea typeface="Myriad Pro" charset="0"/>
                <a:cs typeface="Myriad Pro" charset="0"/>
                <a:sym typeface="Symbol" charset="0"/>
              </a:rPr>
              <a:t>, for all </a:t>
            </a:r>
            <a:r>
              <a:rPr lang="en-US" sz="2400" dirty="0">
                <a:solidFill>
                  <a:srgbClr val="008380"/>
                </a:solidFill>
                <a:latin typeface="Myriad Pro" charset="0"/>
                <a:ea typeface="Myriad Pro" charset="0"/>
                <a:cs typeface="Myriad Pro" charset="0"/>
                <a:sym typeface="Symbol" charset="0"/>
              </a:rPr>
              <a:t></a:t>
            </a:r>
            <a:r>
              <a:rPr lang="en-US" sz="2400" baseline="-25000" dirty="0" err="1">
                <a:solidFill>
                  <a:srgbClr val="008380"/>
                </a:solidFill>
                <a:latin typeface="Myriad Pro" charset="0"/>
                <a:ea typeface="Myriad Pro" charset="0"/>
                <a:cs typeface="Myriad Pro" charset="0"/>
                <a:sym typeface="Symbol" charset="0"/>
              </a:rPr>
              <a:t>i</a:t>
            </a:r>
            <a:r>
              <a:rPr lang="en-US" sz="2400" dirty="0">
                <a:latin typeface="Myriad Pro" charset="0"/>
                <a:ea typeface="Myriad Pro" charset="0"/>
                <a:cs typeface="Myriad Pro" charset="0"/>
                <a:sym typeface="Symbol" charset="0"/>
              </a:rPr>
              <a:t>,</a:t>
            </a:r>
            <a:endParaRPr lang="en-US" sz="2000" dirty="0">
              <a:latin typeface="Myriad Pro" charset="0"/>
              <a:ea typeface="Myriad Pro" charset="0"/>
              <a:cs typeface="Myriad Pro" charset="0"/>
              <a:sym typeface="Symbol" charset="0"/>
            </a:endParaRPr>
          </a:p>
          <a:p>
            <a:pPr lvl="1" eaLnBrk="1" hangingPunct="1">
              <a:lnSpc>
                <a:spcPct val="90000"/>
              </a:lnSpc>
              <a:buFont typeface="Wingdings" charset="0"/>
              <a:buNone/>
            </a:pPr>
            <a:r>
              <a:rPr lang="en-US" sz="2000" dirty="0" err="1">
                <a:solidFill>
                  <a:srgbClr val="008380"/>
                </a:solidFill>
                <a:latin typeface="Myriad Pro" charset="0"/>
                <a:ea typeface="Myriad Pro" charset="0"/>
                <a:cs typeface="Myriad Pro" charset="0"/>
                <a:sym typeface="Symbol" charset="0"/>
              </a:rPr>
              <a:t>EU</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 </a:t>
            </a:r>
            <a:r>
              <a:rPr lang="en-US" sz="2000" dirty="0" err="1">
                <a:solidFill>
                  <a:srgbClr val="008380"/>
                </a:solidFill>
                <a:latin typeface="Myriad Pro" charset="0"/>
                <a:ea typeface="Myriad Pro" charset="0"/>
                <a:cs typeface="Myriad Pro" charset="0"/>
                <a:sym typeface="Symbol" charset="0"/>
              </a:rPr>
              <a:t>EU</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r>
              <a:rPr lang="en-US" sz="2000" baseline="-25000" dirty="0" err="1">
                <a:solidFill>
                  <a:srgbClr val="008380"/>
                </a:solidFill>
                <a:latin typeface="Myriad Pro" charset="0"/>
                <a:ea typeface="Myriad Pro" charset="0"/>
                <a:cs typeface="Myriad Pro" charset="0"/>
                <a:sym typeface="Symbol" charset="0"/>
              </a:rPr>
              <a:t>i</a:t>
            </a:r>
            <a:r>
              <a:rPr lang="en-US" sz="2000" dirty="0">
                <a:solidFill>
                  <a:srgbClr val="008380"/>
                </a:solidFill>
                <a:latin typeface="Myriad Pro" charset="0"/>
                <a:ea typeface="Myriad Pro" charset="0"/>
                <a:cs typeface="Myriad Pro" charset="0"/>
                <a:sym typeface="Symbol" charset="0"/>
              </a:rPr>
              <a:t>)</a:t>
            </a:r>
          </a:p>
          <a:p>
            <a:pPr lvl="1" eaLnBrk="1" hangingPunct="1">
              <a:lnSpc>
                <a:spcPct val="90000"/>
              </a:lnSpc>
              <a:buFont typeface="Wingdings" charset="0"/>
              <a:buNone/>
            </a:pPr>
            <a:endParaRPr lang="en-US" sz="2000" dirty="0">
              <a:latin typeface="Myriad Pro" charset="0"/>
              <a:ea typeface="Myriad Pro" charset="0"/>
              <a:cs typeface="Myriad Pro" charset="0"/>
              <a:sym typeface="Symbol" charset="0"/>
            </a:endParaRPr>
          </a:p>
          <a:p>
            <a:pPr lvl="1" eaLnBrk="1" hangingPunct="1">
              <a:lnSpc>
                <a:spcPct val="90000"/>
              </a:lnSpc>
              <a:buFont typeface="Wingdings" charset="0"/>
              <a:buNone/>
            </a:pPr>
            <a:r>
              <a:rPr lang="en-US" sz="2000" dirty="0">
                <a:latin typeface="Myriad Pro" charset="0"/>
                <a:ea typeface="Myriad Pro" charset="0"/>
                <a:cs typeface="Myriad Pro" charset="0"/>
                <a:sym typeface="Symbol" charset="0"/>
              </a:rPr>
              <a:t>(best responding </a:t>
            </a:r>
            <a:r>
              <a:rPr lang="en-US" sz="2000" dirty="0" err="1">
                <a:latin typeface="Myriad Pro" charset="0"/>
                <a:ea typeface="Myriad Pro" charset="0"/>
                <a:cs typeface="Myriad Pro" charset="0"/>
                <a:sym typeface="Symbol" charset="0"/>
              </a:rPr>
              <a:t>w.r.t</a:t>
            </a:r>
            <a:r>
              <a:rPr lang="en-US" sz="2000" dirty="0">
                <a:latin typeface="Myriad Pro" charset="0"/>
                <a:ea typeface="Myriad Pro" charset="0"/>
                <a:cs typeface="Myriad Pro" charset="0"/>
                <a:sym typeface="Symbol" charset="0"/>
              </a:rPr>
              <a:t>. its beliefs about the types of the other agents, assuming they are also playing a best response)</a:t>
            </a:r>
          </a:p>
        </p:txBody>
      </p:sp>
      <p:sp>
        <p:nvSpPr>
          <p:cNvPr id="2" name="Rechteck 1"/>
          <p:cNvSpPr/>
          <p:nvPr/>
        </p:nvSpPr>
        <p:spPr>
          <a:xfrm>
            <a:off x="288032" y="5662989"/>
            <a:ext cx="5184576" cy="646331"/>
          </a:xfrm>
          <a:prstGeom prst="rect">
            <a:avLst/>
          </a:prstGeom>
        </p:spPr>
        <p:txBody>
          <a:bodyPr wrap="square">
            <a:spAutoFit/>
          </a:bodyPr>
          <a:lstStyle/>
          <a:p>
            <a:r>
              <a:rPr lang="de-DE" sz="1200" dirty="0" err="1">
                <a:solidFill>
                  <a:srgbClr val="0000FF"/>
                </a:solidFill>
              </a:rPr>
              <a:t>Harsanyi</a:t>
            </a:r>
            <a:r>
              <a:rPr lang="de-DE" sz="1200" dirty="0">
                <a:solidFill>
                  <a:srgbClr val="0000FF"/>
                </a:solidFill>
              </a:rPr>
              <a:t>, John C., "Games </a:t>
            </a:r>
            <a:r>
              <a:rPr lang="de-DE" sz="1200" dirty="0" err="1">
                <a:solidFill>
                  <a:srgbClr val="0000FF"/>
                </a:solidFill>
              </a:rPr>
              <a:t>with</a:t>
            </a:r>
            <a:r>
              <a:rPr lang="de-DE" sz="1200" dirty="0">
                <a:solidFill>
                  <a:srgbClr val="0000FF"/>
                </a:solidFill>
              </a:rPr>
              <a:t> </a:t>
            </a:r>
            <a:r>
              <a:rPr lang="de-DE" sz="1200" dirty="0" err="1">
                <a:solidFill>
                  <a:srgbClr val="0000FF"/>
                </a:solidFill>
              </a:rPr>
              <a:t>Incomplete</a:t>
            </a:r>
            <a:r>
              <a:rPr lang="de-DE" sz="1200" dirty="0">
                <a:solidFill>
                  <a:srgbClr val="0000FF"/>
                </a:solidFill>
              </a:rPr>
              <a:t> Information </a:t>
            </a:r>
            <a:r>
              <a:rPr lang="de-DE" sz="1200" dirty="0" err="1">
                <a:solidFill>
                  <a:srgbClr val="0000FF"/>
                </a:solidFill>
              </a:rPr>
              <a:t>Played</a:t>
            </a:r>
            <a:r>
              <a:rPr lang="de-DE" sz="1200" dirty="0">
                <a:solidFill>
                  <a:srgbClr val="0000FF"/>
                </a:solidFill>
              </a:rPr>
              <a:t> </a:t>
            </a:r>
            <a:r>
              <a:rPr lang="de-DE" sz="1200" dirty="0" err="1">
                <a:solidFill>
                  <a:srgbClr val="0000FF"/>
                </a:solidFill>
              </a:rPr>
              <a:t>by</a:t>
            </a:r>
            <a:r>
              <a:rPr lang="de-DE" sz="1200" dirty="0">
                <a:solidFill>
                  <a:srgbClr val="0000FF"/>
                </a:solidFill>
              </a:rPr>
              <a:t> </a:t>
            </a:r>
            <a:r>
              <a:rPr lang="de-DE" sz="1200" dirty="0" err="1">
                <a:solidFill>
                  <a:srgbClr val="0000FF"/>
                </a:solidFill>
              </a:rPr>
              <a:t>Bayesian</a:t>
            </a:r>
            <a:r>
              <a:rPr lang="de-DE" sz="1200" dirty="0">
                <a:solidFill>
                  <a:srgbClr val="0000FF"/>
                </a:solidFill>
              </a:rPr>
              <a:t> Players, I-III." Management Science 14 (3): 159-183 (Part I), 14 (5): 320-334 (Part II), 14 (7): 486-502 (Part III)</a:t>
            </a:r>
            <a:r>
              <a:rPr lang="de-DE" sz="1200" dirty="0"/>
              <a:t> </a:t>
            </a:r>
            <a:r>
              <a:rPr lang="de-DE" sz="1200" i="0" dirty="0">
                <a:solidFill>
                  <a:srgbClr val="0000FF"/>
                </a:solidFill>
              </a:rPr>
              <a:t>(</a:t>
            </a:r>
            <a:r>
              <a:rPr lang="de-DE" sz="1200" b="1" i="0" dirty="0">
                <a:solidFill>
                  <a:srgbClr val="FF0000"/>
                </a:solidFill>
              </a:rPr>
              <a:t>1967/68</a:t>
            </a:r>
            <a:r>
              <a:rPr lang="de-DE" sz="1200" i="0" dirty="0">
                <a:solidFill>
                  <a:srgbClr val="0000FF"/>
                </a:solidFill>
              </a:rPr>
              <a:t>)</a:t>
            </a:r>
            <a:endParaRPr lang="de-DE" sz="1200" dirty="0">
              <a:solidFill>
                <a:srgbClr val="0000FF"/>
              </a:solidFill>
            </a:endParaRPr>
          </a:p>
        </p:txBody>
      </p:sp>
      <p:sp>
        <p:nvSpPr>
          <p:cNvPr id="4" name="Rechteck 3"/>
          <p:cNvSpPr/>
          <p:nvPr/>
        </p:nvSpPr>
        <p:spPr>
          <a:xfrm>
            <a:off x="5616624" y="5662989"/>
            <a:ext cx="3203848" cy="646331"/>
          </a:xfrm>
          <a:prstGeom prst="rect">
            <a:avLst/>
          </a:prstGeom>
        </p:spPr>
        <p:txBody>
          <a:bodyPr wrap="square">
            <a:spAutoFit/>
          </a:bodyPr>
          <a:lstStyle/>
          <a:p>
            <a:r>
              <a:rPr lang="de-DE" sz="1200" dirty="0">
                <a:solidFill>
                  <a:srgbClr val="0000FF"/>
                </a:solidFill>
              </a:rPr>
              <a:t>John </a:t>
            </a:r>
            <a:r>
              <a:rPr lang="de-DE" sz="1200" dirty="0" err="1">
                <a:solidFill>
                  <a:srgbClr val="0000FF"/>
                </a:solidFill>
              </a:rPr>
              <a:t>Harsanyi</a:t>
            </a:r>
            <a:r>
              <a:rPr lang="de-DE" sz="1200" dirty="0">
                <a:solidFill>
                  <a:srgbClr val="0000FF"/>
                </a:solidFill>
              </a:rPr>
              <a:t> was a </a:t>
            </a:r>
            <a:r>
              <a:rPr lang="de-DE" sz="1200" dirty="0" err="1">
                <a:solidFill>
                  <a:srgbClr val="0000FF"/>
                </a:solidFill>
              </a:rPr>
              <a:t>co-recipient</a:t>
            </a:r>
            <a:r>
              <a:rPr lang="de-DE" sz="1200" dirty="0">
                <a:solidFill>
                  <a:srgbClr val="0000FF"/>
                </a:solidFill>
              </a:rPr>
              <a:t> </a:t>
            </a:r>
            <a:r>
              <a:rPr lang="de-DE" sz="1200" dirty="0" err="1">
                <a:solidFill>
                  <a:srgbClr val="0000FF"/>
                </a:solidFill>
              </a:rPr>
              <a:t>along</a:t>
            </a:r>
            <a:r>
              <a:rPr lang="de-DE" sz="1200" dirty="0">
                <a:solidFill>
                  <a:srgbClr val="0000FF"/>
                </a:solidFill>
              </a:rPr>
              <a:t> </a:t>
            </a:r>
            <a:r>
              <a:rPr lang="de-DE" sz="1200" dirty="0" err="1">
                <a:solidFill>
                  <a:srgbClr val="0000FF"/>
                </a:solidFill>
              </a:rPr>
              <a:t>with</a:t>
            </a:r>
            <a:r>
              <a:rPr lang="de-DE" sz="1200" dirty="0">
                <a:solidFill>
                  <a:srgbClr val="0000FF"/>
                </a:solidFill>
              </a:rPr>
              <a:t> John Nash </a:t>
            </a:r>
            <a:r>
              <a:rPr lang="de-DE" sz="1200" dirty="0" err="1">
                <a:solidFill>
                  <a:srgbClr val="0000FF"/>
                </a:solidFill>
              </a:rPr>
              <a:t>and</a:t>
            </a:r>
            <a:r>
              <a:rPr lang="de-DE" sz="1200" dirty="0">
                <a:solidFill>
                  <a:srgbClr val="0000FF"/>
                </a:solidFill>
              </a:rPr>
              <a:t> Reinhard Selten of </a:t>
            </a:r>
            <a:r>
              <a:rPr lang="de-DE" sz="1200" dirty="0" err="1">
                <a:solidFill>
                  <a:srgbClr val="0000FF"/>
                </a:solidFill>
              </a:rPr>
              <a:t>the</a:t>
            </a:r>
            <a:r>
              <a:rPr lang="de-DE" sz="1200" dirty="0">
                <a:solidFill>
                  <a:srgbClr val="0000FF"/>
                </a:solidFill>
              </a:rPr>
              <a:t> 1994 Nobel Memorial </a:t>
            </a:r>
            <a:r>
              <a:rPr lang="de-DE" sz="1200" dirty="0" err="1">
                <a:solidFill>
                  <a:srgbClr val="0000FF"/>
                </a:solidFill>
              </a:rPr>
              <a:t>Prize</a:t>
            </a:r>
            <a:r>
              <a:rPr lang="de-DE" sz="1200" dirty="0">
                <a:solidFill>
                  <a:srgbClr val="0000FF"/>
                </a:solidFill>
              </a:rPr>
              <a:t> in Economics</a:t>
            </a:r>
          </a:p>
        </p:txBody>
      </p:sp>
      <p:sp>
        <p:nvSpPr>
          <p:cNvPr id="6" name="Slide Number Placeholder 3">
            <a:extLst>
              <a:ext uri="{FF2B5EF4-FFF2-40B4-BE49-F238E27FC236}">
                <a16:creationId xmlns:a16="http://schemas.microsoft.com/office/drawing/2014/main" id="{1E16510E-69A3-2B44-9165-17066A931777}"/>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43</a:t>
            </a:fld>
            <a:endParaRPr lang="de-DE"/>
          </a:p>
        </p:txBody>
      </p:sp>
    </p:spTree>
    <p:extLst>
      <p:ext uri="{BB962C8B-B14F-4D97-AF65-F5344CB8AC3E}">
        <p14:creationId xmlns:p14="http://schemas.microsoft.com/office/powerpoint/2010/main" val="151109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61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6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6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945" y="1520720"/>
            <a:ext cx="6900530" cy="3133991"/>
          </a:xfrm>
          <a:prstGeom prst="rect">
            <a:avLst/>
          </a:prstGeom>
        </p:spPr>
      </p:pic>
      <p:sp>
        <p:nvSpPr>
          <p:cNvPr id="4" name="Title 1"/>
          <p:cNvSpPr txBox="1">
            <a:spLocks/>
          </p:cNvSpPr>
          <p:nvPr/>
        </p:nvSpPr>
        <p:spPr>
          <a:xfrm>
            <a:off x="412512" y="219359"/>
            <a:ext cx="7886700" cy="57457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Example: GAN Architecture</a:t>
            </a:r>
          </a:p>
        </p:txBody>
      </p:sp>
      <p:sp>
        <p:nvSpPr>
          <p:cNvPr id="5" name="TextBox 4"/>
          <p:cNvSpPr txBox="1"/>
          <p:nvPr/>
        </p:nvSpPr>
        <p:spPr>
          <a:xfrm>
            <a:off x="662378" y="5041152"/>
            <a:ext cx="7886700" cy="646331"/>
          </a:xfrm>
          <a:prstGeom prst="rect">
            <a:avLst/>
          </a:prstGeom>
          <a:noFill/>
        </p:spPr>
        <p:txBody>
          <a:bodyPr wrap="square" rtlCol="0">
            <a:spAutoFit/>
          </a:bodyPr>
          <a:lstStyle/>
          <a:p>
            <a:pPr marL="214313" indent="-214313">
              <a:buFont typeface="Arial" charset="0"/>
              <a:buChar char="•"/>
            </a:pPr>
            <a:r>
              <a:rPr lang="en-US" b="1" dirty="0">
                <a:solidFill>
                  <a:prstClr val="black"/>
                </a:solidFill>
              </a:rPr>
              <a:t>Z</a:t>
            </a:r>
            <a:r>
              <a:rPr lang="en-US" dirty="0">
                <a:solidFill>
                  <a:prstClr val="black"/>
                </a:solidFill>
              </a:rPr>
              <a:t> is some multidimensional random noise (Gaussian/Uniform).</a:t>
            </a:r>
          </a:p>
          <a:p>
            <a:pPr marL="214313" indent="-214313">
              <a:buFont typeface="Arial" charset="0"/>
              <a:buChar char="•"/>
            </a:pPr>
            <a:r>
              <a:rPr lang="en-US" b="1" dirty="0">
                <a:solidFill>
                  <a:prstClr val="black"/>
                </a:solidFill>
              </a:rPr>
              <a:t>Z</a:t>
            </a:r>
            <a:r>
              <a:rPr lang="en-US" dirty="0">
                <a:solidFill>
                  <a:prstClr val="black"/>
                </a:solidFill>
              </a:rPr>
              <a:t> can be thought as the latent representation of the image.</a:t>
            </a:r>
          </a:p>
        </p:txBody>
      </p:sp>
      <p:sp>
        <p:nvSpPr>
          <p:cNvPr id="6" name="TextBox 5"/>
          <p:cNvSpPr txBox="1"/>
          <p:nvPr/>
        </p:nvSpPr>
        <p:spPr>
          <a:xfrm>
            <a:off x="1843790" y="2903408"/>
            <a:ext cx="281066" cy="369332"/>
          </a:xfrm>
          <a:prstGeom prst="rect">
            <a:avLst/>
          </a:prstGeom>
          <a:noFill/>
        </p:spPr>
        <p:txBody>
          <a:bodyPr wrap="square" rtlCol="0">
            <a:spAutoFit/>
          </a:bodyPr>
          <a:lstStyle/>
          <a:p>
            <a:r>
              <a:rPr lang="en-US" b="1" dirty="0"/>
              <a:t>z</a:t>
            </a:r>
          </a:p>
        </p:txBody>
      </p:sp>
      <p:sp>
        <p:nvSpPr>
          <p:cNvPr id="8" name="TextBox 7"/>
          <p:cNvSpPr txBox="1"/>
          <p:nvPr/>
        </p:nvSpPr>
        <p:spPr>
          <a:xfrm>
            <a:off x="4016057" y="3041907"/>
            <a:ext cx="679611" cy="369332"/>
          </a:xfrm>
          <a:prstGeom prst="rect">
            <a:avLst/>
          </a:prstGeom>
          <a:noFill/>
        </p:spPr>
        <p:txBody>
          <a:bodyPr wrap="square" rtlCol="0">
            <a:spAutoFit/>
          </a:bodyPr>
          <a:lstStyle/>
          <a:p>
            <a:r>
              <a:rPr lang="en-US" dirty="0"/>
              <a:t>G(</a:t>
            </a:r>
            <a:r>
              <a:rPr lang="en-US" b="1" dirty="0"/>
              <a:t>z</a:t>
            </a:r>
            <a:r>
              <a:rPr lang="en-US" dirty="0"/>
              <a:t>)</a:t>
            </a:r>
          </a:p>
        </p:txBody>
      </p:sp>
      <p:sp>
        <p:nvSpPr>
          <p:cNvPr id="10" name="TextBox 9"/>
          <p:cNvSpPr txBox="1"/>
          <p:nvPr/>
        </p:nvSpPr>
        <p:spPr>
          <a:xfrm>
            <a:off x="7008469" y="2245555"/>
            <a:ext cx="679611" cy="369332"/>
          </a:xfrm>
          <a:prstGeom prst="rect">
            <a:avLst/>
          </a:prstGeom>
          <a:noFill/>
        </p:spPr>
        <p:txBody>
          <a:bodyPr wrap="square" rtlCol="0">
            <a:spAutoFit/>
          </a:bodyPr>
          <a:lstStyle/>
          <a:p>
            <a:r>
              <a:rPr lang="en-US" dirty="0"/>
              <a:t>D(</a:t>
            </a:r>
            <a:r>
              <a:rPr lang="en-US" b="1" dirty="0"/>
              <a:t>x</a:t>
            </a:r>
            <a:r>
              <a:rPr lang="en-US" dirty="0"/>
              <a:t>)</a:t>
            </a:r>
          </a:p>
        </p:txBody>
      </p:sp>
      <p:sp>
        <p:nvSpPr>
          <p:cNvPr id="11" name="TextBox 10"/>
          <p:cNvSpPr txBox="1"/>
          <p:nvPr/>
        </p:nvSpPr>
        <p:spPr>
          <a:xfrm>
            <a:off x="4101599" y="1601330"/>
            <a:ext cx="679611" cy="369332"/>
          </a:xfrm>
          <a:prstGeom prst="rect">
            <a:avLst/>
          </a:prstGeom>
          <a:noFill/>
        </p:spPr>
        <p:txBody>
          <a:bodyPr wrap="square" rtlCol="0">
            <a:spAutoFit/>
          </a:bodyPr>
          <a:lstStyle/>
          <a:p>
            <a:r>
              <a:rPr lang="en-US" b="1" dirty="0"/>
              <a:t>x</a:t>
            </a:r>
          </a:p>
        </p:txBody>
      </p:sp>
      <p:sp>
        <p:nvSpPr>
          <p:cNvPr id="12" name="TextBox 11"/>
          <p:cNvSpPr txBox="1"/>
          <p:nvPr/>
        </p:nvSpPr>
        <p:spPr>
          <a:xfrm>
            <a:off x="7019711" y="3281589"/>
            <a:ext cx="886039" cy="369332"/>
          </a:xfrm>
          <a:prstGeom prst="rect">
            <a:avLst/>
          </a:prstGeom>
          <a:noFill/>
        </p:spPr>
        <p:txBody>
          <a:bodyPr wrap="square" rtlCol="0">
            <a:spAutoFit/>
          </a:bodyPr>
          <a:lstStyle/>
          <a:p>
            <a:r>
              <a:rPr lang="en-US" dirty="0"/>
              <a:t>D(G(</a:t>
            </a:r>
            <a:r>
              <a:rPr lang="en-US" b="1" dirty="0"/>
              <a:t>z</a:t>
            </a:r>
            <a:r>
              <a:rPr lang="en-US" dirty="0"/>
              <a:t>))</a:t>
            </a:r>
          </a:p>
        </p:txBody>
      </p:sp>
      <p:sp>
        <p:nvSpPr>
          <p:cNvPr id="13" name="TextBox 12"/>
          <p:cNvSpPr txBox="1"/>
          <p:nvPr/>
        </p:nvSpPr>
        <p:spPr>
          <a:xfrm>
            <a:off x="2932081" y="2796920"/>
            <a:ext cx="679611" cy="369332"/>
          </a:xfrm>
          <a:prstGeom prst="rect">
            <a:avLst/>
          </a:prstGeom>
          <a:noFill/>
        </p:spPr>
        <p:txBody>
          <a:bodyPr wrap="square" rtlCol="0">
            <a:spAutoFit/>
          </a:bodyPr>
          <a:lstStyle/>
          <a:p>
            <a:r>
              <a:rPr lang="en-US" dirty="0"/>
              <a:t>G</a:t>
            </a:r>
          </a:p>
        </p:txBody>
      </p:sp>
      <p:sp>
        <p:nvSpPr>
          <p:cNvPr id="14" name="TextBox 13"/>
          <p:cNvSpPr txBox="1"/>
          <p:nvPr/>
        </p:nvSpPr>
        <p:spPr>
          <a:xfrm>
            <a:off x="5785463" y="2245555"/>
            <a:ext cx="679611" cy="369332"/>
          </a:xfrm>
          <a:prstGeom prst="rect">
            <a:avLst/>
          </a:prstGeom>
          <a:noFill/>
        </p:spPr>
        <p:txBody>
          <a:bodyPr wrap="square" rtlCol="0">
            <a:spAutoFit/>
          </a:bodyPr>
          <a:lstStyle/>
          <a:p>
            <a:r>
              <a:rPr lang="en-US" dirty="0"/>
              <a:t>D</a:t>
            </a:r>
          </a:p>
        </p:txBody>
      </p:sp>
      <p:sp>
        <p:nvSpPr>
          <p:cNvPr id="15" name="Footer Placeholder 5"/>
          <p:cNvSpPr>
            <a:spLocks noGrp="1"/>
          </p:cNvSpPr>
          <p:nvPr>
            <p:ph type="ftr" sz="quarter" idx="11"/>
          </p:nvPr>
        </p:nvSpPr>
        <p:spPr>
          <a:xfrm>
            <a:off x="1025865" y="5683853"/>
            <a:ext cx="7886700" cy="273844"/>
          </a:xfrm>
        </p:spPr>
        <p:txBody>
          <a:bodyPr/>
          <a:lstStyle/>
          <a:p>
            <a:pPr algn="r"/>
            <a:r>
              <a:rPr lang="en-US" dirty="0">
                <a:solidFill>
                  <a:prstClr val="black">
                    <a:lumMod val="50000"/>
                    <a:lumOff val="50000"/>
                  </a:prstClr>
                </a:solidFill>
              </a:rPr>
              <a:t>https://</a:t>
            </a:r>
            <a:r>
              <a:rPr lang="en-US" dirty="0" err="1">
                <a:solidFill>
                  <a:prstClr val="black">
                    <a:lumMod val="50000"/>
                    <a:lumOff val="50000"/>
                  </a:prstClr>
                </a:solidFill>
              </a:rPr>
              <a:t>www.slideshare.net</a:t>
            </a:r>
            <a:r>
              <a:rPr lang="en-US" dirty="0">
                <a:solidFill>
                  <a:prstClr val="black">
                    <a:lumMod val="50000"/>
                    <a:lumOff val="50000"/>
                  </a:prstClr>
                </a:solidFill>
              </a:rPr>
              <a:t>/</a:t>
            </a:r>
            <a:r>
              <a:rPr lang="en-US" dirty="0" err="1">
                <a:solidFill>
                  <a:prstClr val="black">
                    <a:lumMod val="50000"/>
                    <a:lumOff val="50000"/>
                  </a:prstClr>
                </a:solidFill>
              </a:rPr>
              <a:t>xavigiro</a:t>
            </a:r>
            <a:r>
              <a:rPr lang="en-US" dirty="0">
                <a:solidFill>
                  <a:prstClr val="black">
                    <a:lumMod val="50000"/>
                    <a:lumOff val="50000"/>
                  </a:prstClr>
                </a:solidFill>
              </a:rPr>
              <a:t>/deep-learning-for-computer-vision-generative-models-and-adversarial-training-upc-2016</a:t>
            </a:r>
          </a:p>
        </p:txBody>
      </p:sp>
      <p:sp>
        <p:nvSpPr>
          <p:cNvPr id="16" name="Slide Number Placeholder 3">
            <a:extLst>
              <a:ext uri="{FF2B5EF4-FFF2-40B4-BE49-F238E27FC236}">
                <a16:creationId xmlns:a16="http://schemas.microsoft.com/office/drawing/2014/main" id="{A1353D10-F939-7442-A927-ECCED0D8B186}"/>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44</a:t>
            </a:fld>
            <a:endParaRPr lang="de-DE"/>
          </a:p>
        </p:txBody>
      </p:sp>
    </p:spTree>
    <p:extLst>
      <p:ext uri="{BB962C8B-B14F-4D97-AF65-F5344CB8AC3E}">
        <p14:creationId xmlns:p14="http://schemas.microsoft.com/office/powerpoint/2010/main" val="3517957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1700808"/>
            <a:ext cx="7543800" cy="3426143"/>
          </a:xfrm>
          <a:prstGeom prst="rect">
            <a:avLst/>
          </a:prstGeom>
        </p:spPr>
      </p:pic>
      <p:sp>
        <p:nvSpPr>
          <p:cNvPr id="4" name="Title 1"/>
          <p:cNvSpPr txBox="1">
            <a:spLocks/>
          </p:cNvSpPr>
          <p:nvPr/>
        </p:nvSpPr>
        <p:spPr>
          <a:xfrm>
            <a:off x="395536" y="300931"/>
            <a:ext cx="7886700" cy="5357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Training Discriminator</a:t>
            </a:r>
          </a:p>
        </p:txBody>
      </p:sp>
      <p:sp>
        <p:nvSpPr>
          <p:cNvPr id="5" name="Footer Placeholder 5"/>
          <p:cNvSpPr>
            <a:spLocks noGrp="1"/>
          </p:cNvSpPr>
          <p:nvPr>
            <p:ph type="ftr" sz="quarter" idx="11"/>
          </p:nvPr>
        </p:nvSpPr>
        <p:spPr>
          <a:xfrm>
            <a:off x="1025865" y="5683853"/>
            <a:ext cx="7886700" cy="273844"/>
          </a:xfrm>
        </p:spPr>
        <p:txBody>
          <a:bodyPr/>
          <a:lstStyle/>
          <a:p>
            <a:pPr algn="r"/>
            <a:r>
              <a:rPr lang="en-US" dirty="0">
                <a:solidFill>
                  <a:prstClr val="black">
                    <a:lumMod val="50000"/>
                    <a:lumOff val="50000"/>
                  </a:prstClr>
                </a:solidFill>
              </a:rPr>
              <a:t>https://</a:t>
            </a:r>
            <a:r>
              <a:rPr lang="en-US" dirty="0" err="1">
                <a:solidFill>
                  <a:prstClr val="black">
                    <a:lumMod val="50000"/>
                    <a:lumOff val="50000"/>
                  </a:prstClr>
                </a:solidFill>
              </a:rPr>
              <a:t>www.slideshare.net</a:t>
            </a:r>
            <a:r>
              <a:rPr lang="en-US" dirty="0">
                <a:solidFill>
                  <a:prstClr val="black">
                    <a:lumMod val="50000"/>
                    <a:lumOff val="50000"/>
                  </a:prstClr>
                </a:solidFill>
              </a:rPr>
              <a:t>/</a:t>
            </a:r>
            <a:r>
              <a:rPr lang="en-US" dirty="0" err="1">
                <a:solidFill>
                  <a:prstClr val="black">
                    <a:lumMod val="50000"/>
                    <a:lumOff val="50000"/>
                  </a:prstClr>
                </a:solidFill>
              </a:rPr>
              <a:t>xavigiro</a:t>
            </a:r>
            <a:r>
              <a:rPr lang="en-US" dirty="0">
                <a:solidFill>
                  <a:prstClr val="black">
                    <a:lumMod val="50000"/>
                    <a:lumOff val="50000"/>
                  </a:prstClr>
                </a:solidFill>
              </a:rPr>
              <a:t>/deep-learning-for-computer-vision-generative-models-and-adversarial-training-upc-2016</a:t>
            </a:r>
          </a:p>
        </p:txBody>
      </p:sp>
      <p:sp>
        <p:nvSpPr>
          <p:cNvPr id="2" name="Cloud Callout 1">
            <a:extLst>
              <a:ext uri="{FF2B5EF4-FFF2-40B4-BE49-F238E27FC236}">
                <a16:creationId xmlns:a16="http://schemas.microsoft.com/office/drawing/2014/main" id="{B7A66476-54FE-174C-8E95-48CAC6C27A0E}"/>
              </a:ext>
            </a:extLst>
          </p:cNvPr>
          <p:cNvSpPr/>
          <p:nvPr/>
        </p:nvSpPr>
        <p:spPr>
          <a:xfrm>
            <a:off x="6372200" y="300931"/>
            <a:ext cx="2771800" cy="2047949"/>
          </a:xfrm>
          <a:prstGeom prst="cloudCallout">
            <a:avLst>
              <a:gd name="adj1" fmla="val -49941"/>
              <a:gd name="adj2" fmla="val 572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Agent D changes its actions to maximize payoff (minimize loss)</a:t>
            </a:r>
          </a:p>
        </p:txBody>
      </p:sp>
      <p:sp>
        <p:nvSpPr>
          <p:cNvPr id="7" name="Slide Number Placeholder 3">
            <a:extLst>
              <a:ext uri="{FF2B5EF4-FFF2-40B4-BE49-F238E27FC236}">
                <a16:creationId xmlns:a16="http://schemas.microsoft.com/office/drawing/2014/main" id="{7FFDBE9D-EEDB-2C4C-8D8D-A47FA22AB58E}"/>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45</a:t>
            </a:fld>
            <a:endParaRPr lang="de-DE"/>
          </a:p>
        </p:txBody>
      </p:sp>
    </p:spTree>
    <p:extLst>
      <p:ext uri="{BB962C8B-B14F-4D97-AF65-F5344CB8AC3E}">
        <p14:creationId xmlns:p14="http://schemas.microsoft.com/office/powerpoint/2010/main" val="1494334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100" y="2060718"/>
            <a:ext cx="7543800" cy="3426143"/>
          </a:xfrm>
        </p:spPr>
      </p:pic>
      <p:sp>
        <p:nvSpPr>
          <p:cNvPr id="5" name="Title 1"/>
          <p:cNvSpPr txBox="1">
            <a:spLocks/>
          </p:cNvSpPr>
          <p:nvPr/>
        </p:nvSpPr>
        <p:spPr>
          <a:xfrm>
            <a:off x="467544" y="300931"/>
            <a:ext cx="7886700" cy="5357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Training Generator</a:t>
            </a:r>
          </a:p>
        </p:txBody>
      </p:sp>
      <p:sp>
        <p:nvSpPr>
          <p:cNvPr id="6" name="Footer Placeholder 5"/>
          <p:cNvSpPr>
            <a:spLocks noGrp="1"/>
          </p:cNvSpPr>
          <p:nvPr>
            <p:ph type="ftr" sz="quarter" idx="11"/>
          </p:nvPr>
        </p:nvSpPr>
        <p:spPr>
          <a:xfrm>
            <a:off x="1025865" y="5683853"/>
            <a:ext cx="7886700" cy="273844"/>
          </a:xfrm>
        </p:spPr>
        <p:txBody>
          <a:bodyPr/>
          <a:lstStyle/>
          <a:p>
            <a:pPr algn="r"/>
            <a:r>
              <a:rPr lang="en-US" dirty="0">
                <a:solidFill>
                  <a:prstClr val="black">
                    <a:lumMod val="50000"/>
                    <a:lumOff val="50000"/>
                  </a:prstClr>
                </a:solidFill>
              </a:rPr>
              <a:t>https://</a:t>
            </a:r>
            <a:r>
              <a:rPr lang="en-US" dirty="0" err="1">
                <a:solidFill>
                  <a:prstClr val="black">
                    <a:lumMod val="50000"/>
                    <a:lumOff val="50000"/>
                  </a:prstClr>
                </a:solidFill>
              </a:rPr>
              <a:t>www.slideshare.net</a:t>
            </a:r>
            <a:r>
              <a:rPr lang="en-US" dirty="0">
                <a:solidFill>
                  <a:prstClr val="black">
                    <a:lumMod val="50000"/>
                    <a:lumOff val="50000"/>
                  </a:prstClr>
                </a:solidFill>
              </a:rPr>
              <a:t>/</a:t>
            </a:r>
            <a:r>
              <a:rPr lang="en-US" dirty="0" err="1">
                <a:solidFill>
                  <a:prstClr val="black">
                    <a:lumMod val="50000"/>
                    <a:lumOff val="50000"/>
                  </a:prstClr>
                </a:solidFill>
              </a:rPr>
              <a:t>xavigiro</a:t>
            </a:r>
            <a:r>
              <a:rPr lang="en-US" dirty="0">
                <a:solidFill>
                  <a:prstClr val="black">
                    <a:lumMod val="50000"/>
                    <a:lumOff val="50000"/>
                  </a:prstClr>
                </a:solidFill>
              </a:rPr>
              <a:t>/deep-learning-for-computer-vision-generative-models-and-adversarial-training-upc-2016</a:t>
            </a:r>
          </a:p>
        </p:txBody>
      </p:sp>
      <p:sp>
        <p:nvSpPr>
          <p:cNvPr id="7" name="Cloud Callout 6">
            <a:extLst>
              <a:ext uri="{FF2B5EF4-FFF2-40B4-BE49-F238E27FC236}">
                <a16:creationId xmlns:a16="http://schemas.microsoft.com/office/drawing/2014/main" id="{57997DC7-4EB8-934C-9EB4-3BEAF20EFF2E}"/>
              </a:ext>
            </a:extLst>
          </p:cNvPr>
          <p:cNvSpPr/>
          <p:nvPr/>
        </p:nvSpPr>
        <p:spPr>
          <a:xfrm>
            <a:off x="6372200" y="300931"/>
            <a:ext cx="2771800" cy="2047949"/>
          </a:xfrm>
          <a:prstGeom prst="cloudCallout">
            <a:avLst>
              <a:gd name="adj1" fmla="val -49941"/>
              <a:gd name="adj2" fmla="val 572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Agent G changes its actions to maximize payoff (minimize loss)</a:t>
            </a:r>
          </a:p>
        </p:txBody>
      </p:sp>
      <p:sp>
        <p:nvSpPr>
          <p:cNvPr id="2" name="Cloud Callout 1">
            <a:extLst>
              <a:ext uri="{FF2B5EF4-FFF2-40B4-BE49-F238E27FC236}">
                <a16:creationId xmlns:a16="http://schemas.microsoft.com/office/drawing/2014/main" id="{3AB6D3C9-39B3-094F-9483-A467AC094E91}"/>
              </a:ext>
            </a:extLst>
          </p:cNvPr>
          <p:cNvSpPr/>
          <p:nvPr/>
        </p:nvSpPr>
        <p:spPr>
          <a:xfrm>
            <a:off x="611560" y="1124744"/>
            <a:ext cx="5256584" cy="1080120"/>
          </a:xfrm>
          <a:prstGeom prst="cloudCallout">
            <a:avLst>
              <a:gd name="adj1" fmla="val 40221"/>
              <a:gd name="adj2" fmla="val 1142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Do not change action, if other agent does not change action: Nash Equil. computed</a:t>
            </a:r>
          </a:p>
        </p:txBody>
      </p:sp>
      <p:sp>
        <p:nvSpPr>
          <p:cNvPr id="8" name="Slide Number Placeholder 3">
            <a:extLst>
              <a:ext uri="{FF2B5EF4-FFF2-40B4-BE49-F238E27FC236}">
                <a16:creationId xmlns:a16="http://schemas.microsoft.com/office/drawing/2014/main" id="{CF3A308A-B628-EC4F-9694-545567B88B4A}"/>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46</a:t>
            </a:fld>
            <a:endParaRPr lang="de-DE"/>
          </a:p>
        </p:txBody>
      </p:sp>
    </p:spTree>
    <p:extLst>
      <p:ext uri="{BB962C8B-B14F-4D97-AF65-F5344CB8AC3E}">
        <p14:creationId xmlns:p14="http://schemas.microsoft.com/office/powerpoint/2010/main" val="331752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F59CA359-EA8A-F64A-AFEF-831DE4A48604}"/>
              </a:ext>
            </a:extLst>
          </p:cNvPr>
          <p:cNvSpPr>
            <a:spLocks noGrp="1" noChangeArrowheads="1"/>
          </p:cNvSpPr>
          <p:nvPr>
            <p:ph type="title"/>
          </p:nvPr>
        </p:nvSpPr>
        <p:spPr>
          <a:xfrm>
            <a:off x="349555" y="225200"/>
            <a:ext cx="8763000" cy="553615"/>
          </a:xfrm>
        </p:spPr>
        <p:txBody>
          <a:bodyPr/>
          <a:lstStyle/>
          <a:p>
            <a:pPr eaLnBrk="1" hangingPunct="1"/>
            <a:r>
              <a:rPr lang="en-US" altLang="en-DE" dirty="0">
                <a:ea typeface="ＭＳ Ｐゴシック" panose="020B0600070205080204" pitchFamily="34" charset="-128"/>
              </a:rPr>
              <a:t>Example: Cuban Missile Crisis – Credible Threats</a:t>
            </a:r>
          </a:p>
        </p:txBody>
      </p:sp>
      <p:sp>
        <p:nvSpPr>
          <p:cNvPr id="82946" name="Oval 3">
            <a:extLst>
              <a:ext uri="{FF2B5EF4-FFF2-40B4-BE49-F238E27FC236}">
                <a16:creationId xmlns:a16="http://schemas.microsoft.com/office/drawing/2014/main" id="{E9CF2959-96DC-3E44-8AFD-E17A69AE67D8}"/>
              </a:ext>
            </a:extLst>
          </p:cNvPr>
          <p:cNvSpPr>
            <a:spLocks noChangeArrowheads="1"/>
          </p:cNvSpPr>
          <p:nvPr/>
        </p:nvSpPr>
        <p:spPr bwMode="auto">
          <a:xfrm>
            <a:off x="1828800" y="2765202"/>
            <a:ext cx="457200" cy="381000"/>
          </a:xfrm>
          <a:prstGeom prst="ellipse">
            <a:avLst/>
          </a:prstGeom>
          <a:solidFill>
            <a:srgbClr val="CC0000"/>
          </a:solidFill>
          <a:ln w="9525">
            <a:solidFill>
              <a:schemeClr val="tx1"/>
            </a:solidFill>
            <a:round/>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endParaRPr lang="en-US" altLang="en-DE" sz="1800">
              <a:latin typeface="+mn-lt"/>
            </a:endParaRPr>
          </a:p>
        </p:txBody>
      </p:sp>
      <p:sp>
        <p:nvSpPr>
          <p:cNvPr id="82947" name="Rectangle 4">
            <a:extLst>
              <a:ext uri="{FF2B5EF4-FFF2-40B4-BE49-F238E27FC236}">
                <a16:creationId xmlns:a16="http://schemas.microsoft.com/office/drawing/2014/main" id="{30414E88-9AD7-BA41-8FBD-39AA99FBDADB}"/>
              </a:ext>
            </a:extLst>
          </p:cNvPr>
          <p:cNvSpPr>
            <a:spLocks noChangeArrowheads="1"/>
          </p:cNvSpPr>
          <p:nvPr/>
        </p:nvSpPr>
        <p:spPr bwMode="auto">
          <a:xfrm>
            <a:off x="685800" y="2312765"/>
            <a:ext cx="1697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i="0">
                <a:solidFill>
                  <a:srgbClr val="CC0000"/>
                </a:solidFill>
                <a:latin typeface="+mn-lt"/>
              </a:rPr>
              <a:t>Khrushchev</a:t>
            </a:r>
          </a:p>
        </p:txBody>
      </p:sp>
      <p:sp>
        <p:nvSpPr>
          <p:cNvPr id="82948" name="Oval 5">
            <a:extLst>
              <a:ext uri="{FF2B5EF4-FFF2-40B4-BE49-F238E27FC236}">
                <a16:creationId xmlns:a16="http://schemas.microsoft.com/office/drawing/2014/main" id="{BA2321AE-21E9-FA40-BF9F-B2A71F95BDC9}"/>
              </a:ext>
            </a:extLst>
          </p:cNvPr>
          <p:cNvSpPr>
            <a:spLocks noChangeArrowheads="1"/>
          </p:cNvSpPr>
          <p:nvPr/>
        </p:nvSpPr>
        <p:spPr bwMode="auto">
          <a:xfrm>
            <a:off x="3886200" y="1927002"/>
            <a:ext cx="457200" cy="457200"/>
          </a:xfrm>
          <a:prstGeom prst="ellipse">
            <a:avLst/>
          </a:prstGeom>
          <a:solidFill>
            <a:srgbClr val="008000"/>
          </a:solidFill>
          <a:ln w="9525">
            <a:solidFill>
              <a:schemeClr val="tx1"/>
            </a:solidFill>
            <a:round/>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endParaRPr lang="en-US" altLang="en-DE" sz="1800">
              <a:latin typeface="+mn-lt"/>
            </a:endParaRPr>
          </a:p>
        </p:txBody>
      </p:sp>
      <p:sp>
        <p:nvSpPr>
          <p:cNvPr id="82949" name="Rectangle 6">
            <a:extLst>
              <a:ext uri="{FF2B5EF4-FFF2-40B4-BE49-F238E27FC236}">
                <a16:creationId xmlns:a16="http://schemas.microsoft.com/office/drawing/2014/main" id="{CAE460F7-3E66-CF4A-BBDB-7B915C35060F}"/>
              </a:ext>
            </a:extLst>
          </p:cNvPr>
          <p:cNvSpPr>
            <a:spLocks noChangeArrowheads="1"/>
          </p:cNvSpPr>
          <p:nvPr/>
        </p:nvSpPr>
        <p:spPr bwMode="auto">
          <a:xfrm>
            <a:off x="3429000" y="1393602"/>
            <a:ext cx="1360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i="0">
                <a:solidFill>
                  <a:srgbClr val="008000"/>
                </a:solidFill>
                <a:latin typeface="+mn-lt"/>
              </a:rPr>
              <a:t>Kennedy</a:t>
            </a:r>
          </a:p>
        </p:txBody>
      </p:sp>
      <p:sp>
        <p:nvSpPr>
          <p:cNvPr id="82950" name="Rectangle 7">
            <a:extLst>
              <a:ext uri="{FF2B5EF4-FFF2-40B4-BE49-F238E27FC236}">
                <a16:creationId xmlns:a16="http://schemas.microsoft.com/office/drawing/2014/main" id="{B0D1C76A-8DBC-E148-A2B7-2EAD48FB49F4}"/>
              </a:ext>
            </a:extLst>
          </p:cNvPr>
          <p:cNvSpPr>
            <a:spLocks noChangeArrowheads="1"/>
          </p:cNvSpPr>
          <p:nvPr/>
        </p:nvSpPr>
        <p:spPr bwMode="auto">
          <a:xfrm>
            <a:off x="2667000" y="2158777"/>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sz="2000" b="1" i="0">
                <a:latin typeface="+mn-lt"/>
              </a:rPr>
              <a:t>Arm</a:t>
            </a:r>
          </a:p>
        </p:txBody>
      </p:sp>
      <p:sp>
        <p:nvSpPr>
          <p:cNvPr id="82951" name="Rectangle 8">
            <a:extLst>
              <a:ext uri="{FF2B5EF4-FFF2-40B4-BE49-F238E27FC236}">
                <a16:creationId xmlns:a16="http://schemas.microsoft.com/office/drawing/2014/main" id="{F66A8168-1C7F-F64C-B755-C680EC949631}"/>
              </a:ext>
            </a:extLst>
          </p:cNvPr>
          <p:cNvSpPr>
            <a:spLocks noChangeArrowheads="1"/>
          </p:cNvSpPr>
          <p:nvPr/>
        </p:nvSpPr>
        <p:spPr bwMode="auto">
          <a:xfrm>
            <a:off x="2362200" y="3479577"/>
            <a:ext cx="10086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sz="2000" b="1" i="0">
                <a:latin typeface="+mn-lt"/>
              </a:rPr>
              <a:t>Retract</a:t>
            </a:r>
          </a:p>
        </p:txBody>
      </p:sp>
      <p:sp>
        <p:nvSpPr>
          <p:cNvPr id="82952" name="Rectangle 9">
            <a:extLst>
              <a:ext uri="{FF2B5EF4-FFF2-40B4-BE49-F238E27FC236}">
                <a16:creationId xmlns:a16="http://schemas.microsoft.com/office/drawing/2014/main" id="{C968256C-8488-AD4D-9CC8-CC3A4B921FC3}"/>
              </a:ext>
            </a:extLst>
          </p:cNvPr>
          <p:cNvSpPr>
            <a:spLocks noChangeArrowheads="1"/>
          </p:cNvSpPr>
          <p:nvPr/>
        </p:nvSpPr>
        <p:spPr bwMode="auto">
          <a:xfrm>
            <a:off x="4876800" y="2463577"/>
            <a:ext cx="690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sz="2000" b="1" i="0">
                <a:latin typeface="+mn-lt"/>
              </a:rPr>
              <a:t>Fold</a:t>
            </a:r>
          </a:p>
        </p:txBody>
      </p:sp>
      <p:sp>
        <p:nvSpPr>
          <p:cNvPr id="82953" name="Rectangle 10">
            <a:extLst>
              <a:ext uri="{FF2B5EF4-FFF2-40B4-BE49-F238E27FC236}">
                <a16:creationId xmlns:a16="http://schemas.microsoft.com/office/drawing/2014/main" id="{BA941127-C116-A04A-8B1D-051302E096A2}"/>
              </a:ext>
            </a:extLst>
          </p:cNvPr>
          <p:cNvSpPr>
            <a:spLocks noChangeArrowheads="1"/>
          </p:cNvSpPr>
          <p:nvPr/>
        </p:nvSpPr>
        <p:spPr bwMode="auto">
          <a:xfrm>
            <a:off x="4800600" y="1241202"/>
            <a:ext cx="801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sz="2000" b="1" i="0">
                <a:latin typeface="+mn-lt"/>
              </a:rPr>
              <a:t>Nuke</a:t>
            </a:r>
          </a:p>
        </p:txBody>
      </p:sp>
      <p:sp>
        <p:nvSpPr>
          <p:cNvPr id="82954" name="Rectangle 11">
            <a:extLst>
              <a:ext uri="{FF2B5EF4-FFF2-40B4-BE49-F238E27FC236}">
                <a16:creationId xmlns:a16="http://schemas.microsoft.com/office/drawing/2014/main" id="{9F76C8CD-333F-8E42-A58F-7E948350E1A6}"/>
              </a:ext>
            </a:extLst>
          </p:cNvPr>
          <p:cNvSpPr>
            <a:spLocks noChangeArrowheads="1"/>
          </p:cNvSpPr>
          <p:nvPr/>
        </p:nvSpPr>
        <p:spPr bwMode="auto">
          <a:xfrm>
            <a:off x="3733800" y="3254152"/>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i="0" dirty="0">
                <a:latin typeface="+mn-lt"/>
              </a:rPr>
              <a:t>2, 2</a:t>
            </a:r>
          </a:p>
        </p:txBody>
      </p:sp>
      <p:sp>
        <p:nvSpPr>
          <p:cNvPr id="82955" name="Rectangle 12">
            <a:extLst>
              <a:ext uri="{FF2B5EF4-FFF2-40B4-BE49-F238E27FC236}">
                <a16:creationId xmlns:a16="http://schemas.microsoft.com/office/drawing/2014/main" id="{F89A770A-986A-634A-97B8-03966E5D333A}"/>
              </a:ext>
            </a:extLst>
          </p:cNvPr>
          <p:cNvSpPr>
            <a:spLocks noChangeArrowheads="1"/>
          </p:cNvSpPr>
          <p:nvPr/>
        </p:nvSpPr>
        <p:spPr bwMode="auto">
          <a:xfrm>
            <a:off x="6096000" y="1196752"/>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i="0" dirty="0">
                <a:latin typeface="+mn-lt"/>
              </a:rPr>
              <a:t>0, 0</a:t>
            </a:r>
          </a:p>
        </p:txBody>
      </p:sp>
      <p:sp>
        <p:nvSpPr>
          <p:cNvPr id="82956" name="Rectangle 13">
            <a:extLst>
              <a:ext uri="{FF2B5EF4-FFF2-40B4-BE49-F238E27FC236}">
                <a16:creationId xmlns:a16="http://schemas.microsoft.com/office/drawing/2014/main" id="{843D3256-5DE0-A44B-A49C-DD3AA2EC1C6C}"/>
              </a:ext>
            </a:extLst>
          </p:cNvPr>
          <p:cNvSpPr>
            <a:spLocks noChangeArrowheads="1"/>
          </p:cNvSpPr>
          <p:nvPr/>
        </p:nvSpPr>
        <p:spPr bwMode="auto">
          <a:xfrm>
            <a:off x="6172200" y="2492152"/>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i="0" dirty="0">
                <a:latin typeface="+mn-lt"/>
              </a:rPr>
              <a:t>3, 1</a:t>
            </a:r>
          </a:p>
        </p:txBody>
      </p:sp>
      <p:cxnSp>
        <p:nvCxnSpPr>
          <p:cNvPr id="82957" name="AutoShape 14">
            <a:extLst>
              <a:ext uri="{FF2B5EF4-FFF2-40B4-BE49-F238E27FC236}">
                <a16:creationId xmlns:a16="http://schemas.microsoft.com/office/drawing/2014/main" id="{11C3372F-E729-E44E-A382-4BC0626606FD}"/>
              </a:ext>
            </a:extLst>
          </p:cNvPr>
          <p:cNvCxnSpPr>
            <a:cxnSpLocks noChangeShapeType="1"/>
            <a:stCxn id="82946" idx="6"/>
            <a:endCxn id="82954" idx="1"/>
          </p:cNvCxnSpPr>
          <p:nvPr/>
        </p:nvCxnSpPr>
        <p:spPr bwMode="auto">
          <a:xfrm>
            <a:off x="2286000" y="2955702"/>
            <a:ext cx="1447800" cy="529283"/>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82958" name="AutoShape 15">
            <a:extLst>
              <a:ext uri="{FF2B5EF4-FFF2-40B4-BE49-F238E27FC236}">
                <a16:creationId xmlns:a16="http://schemas.microsoft.com/office/drawing/2014/main" id="{D0DDC22E-C47D-4D43-8769-1727BB7E52CE}"/>
              </a:ext>
            </a:extLst>
          </p:cNvPr>
          <p:cNvCxnSpPr>
            <a:cxnSpLocks noChangeShapeType="1"/>
            <a:stCxn id="82946" idx="6"/>
            <a:endCxn id="82948" idx="2"/>
          </p:cNvCxnSpPr>
          <p:nvPr/>
        </p:nvCxnSpPr>
        <p:spPr bwMode="auto">
          <a:xfrm flipV="1">
            <a:off x="2286000" y="2155602"/>
            <a:ext cx="1600200" cy="80010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82959" name="AutoShape 16">
            <a:extLst>
              <a:ext uri="{FF2B5EF4-FFF2-40B4-BE49-F238E27FC236}">
                <a16:creationId xmlns:a16="http://schemas.microsoft.com/office/drawing/2014/main" id="{8AF5CE1A-4B93-2F44-B760-4E378CAA0DAD}"/>
              </a:ext>
            </a:extLst>
          </p:cNvPr>
          <p:cNvCxnSpPr>
            <a:cxnSpLocks noChangeShapeType="1"/>
            <a:stCxn id="82948" idx="6"/>
            <a:endCxn id="82955" idx="1"/>
          </p:cNvCxnSpPr>
          <p:nvPr/>
        </p:nvCxnSpPr>
        <p:spPr bwMode="auto">
          <a:xfrm flipV="1">
            <a:off x="4343400" y="1427585"/>
            <a:ext cx="1752600" cy="728017"/>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82960" name="AutoShape 17">
            <a:extLst>
              <a:ext uri="{FF2B5EF4-FFF2-40B4-BE49-F238E27FC236}">
                <a16:creationId xmlns:a16="http://schemas.microsoft.com/office/drawing/2014/main" id="{AB61E4EE-92A7-A74C-A8F4-DAD520D8966B}"/>
              </a:ext>
            </a:extLst>
          </p:cNvPr>
          <p:cNvCxnSpPr>
            <a:cxnSpLocks noChangeShapeType="1"/>
            <a:stCxn id="82948" idx="6"/>
            <a:endCxn id="82956" idx="1"/>
          </p:cNvCxnSpPr>
          <p:nvPr/>
        </p:nvCxnSpPr>
        <p:spPr bwMode="auto">
          <a:xfrm>
            <a:off x="4343400" y="2155602"/>
            <a:ext cx="1828800" cy="567383"/>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82961" name="Text Box 18">
            <a:extLst>
              <a:ext uri="{FF2B5EF4-FFF2-40B4-BE49-F238E27FC236}">
                <a16:creationId xmlns:a16="http://schemas.microsoft.com/office/drawing/2014/main" id="{141E3470-BAD5-6F46-8450-34E33CC809D9}"/>
              </a:ext>
            </a:extLst>
          </p:cNvPr>
          <p:cNvSpPr txBox="1">
            <a:spLocks noChangeArrowheads="1"/>
          </p:cNvSpPr>
          <p:nvPr/>
        </p:nvSpPr>
        <p:spPr bwMode="auto">
          <a:xfrm>
            <a:off x="457200" y="4060602"/>
            <a:ext cx="43322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DE" sz="1600" i="0" dirty="0">
                <a:latin typeface="+mn-lt"/>
              </a:rPr>
              <a:t>Pure strategy Nash equilibria: </a:t>
            </a:r>
            <a:br>
              <a:rPr lang="en-US" altLang="en-DE" sz="1600" i="0" dirty="0">
                <a:latin typeface="+mn-lt"/>
              </a:rPr>
            </a:br>
            <a:r>
              <a:rPr lang="en-US" altLang="en-DE" sz="1600" i="0" dirty="0">
                <a:latin typeface="+mn-lt"/>
              </a:rPr>
              <a:t>(Arm, Fold) and (Retract, Nuke) if </a:t>
            </a:r>
            <a:br>
              <a:rPr lang="en-US" altLang="en-DE" sz="1600" i="0" dirty="0">
                <a:latin typeface="+mn-lt"/>
              </a:rPr>
            </a:br>
            <a:r>
              <a:rPr lang="en-US" altLang="en-DE" sz="1600" i="0" dirty="0">
                <a:latin typeface="+mn-lt"/>
              </a:rPr>
              <a:t>Kennedy ever was in a position to react</a:t>
            </a:r>
          </a:p>
        </p:txBody>
      </p:sp>
      <p:sp>
        <p:nvSpPr>
          <p:cNvPr id="82962" name="Text Box 19">
            <a:extLst>
              <a:ext uri="{FF2B5EF4-FFF2-40B4-BE49-F238E27FC236}">
                <a16:creationId xmlns:a16="http://schemas.microsoft.com/office/drawing/2014/main" id="{494F614B-E1A8-9F47-B15E-65E4FE429E8F}"/>
              </a:ext>
            </a:extLst>
          </p:cNvPr>
          <p:cNvSpPr txBox="1">
            <a:spLocks noChangeArrowheads="1"/>
          </p:cNvSpPr>
          <p:nvPr/>
        </p:nvSpPr>
        <p:spPr bwMode="auto">
          <a:xfrm>
            <a:off x="457200" y="4986472"/>
            <a:ext cx="792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DE" sz="1600" i="0" dirty="0">
                <a:latin typeface="+mn-lt"/>
              </a:rPr>
              <a:t>Proper case distinction: If </a:t>
            </a:r>
            <a:r>
              <a:rPr lang="en-US" altLang="en-DE" sz="1600" i="0" dirty="0" err="1">
                <a:latin typeface="+mn-lt"/>
              </a:rPr>
              <a:t>Krushchev</a:t>
            </a:r>
            <a:r>
              <a:rPr lang="en-US" altLang="en-DE" sz="1600" i="0" dirty="0">
                <a:latin typeface="+mn-lt"/>
              </a:rPr>
              <a:t> did arm, </a:t>
            </a:r>
            <a:br>
              <a:rPr lang="en-US" altLang="en-DE" sz="1600" i="0" dirty="0">
                <a:latin typeface="+mn-lt"/>
              </a:rPr>
            </a:br>
            <a:r>
              <a:rPr lang="en-US" altLang="en-DE" sz="1600" i="0" dirty="0">
                <a:latin typeface="+mn-lt"/>
              </a:rPr>
              <a:t>it would not be a good idea for Kennedy to nuke</a:t>
            </a:r>
            <a:br>
              <a:rPr lang="en-US" altLang="en-DE" sz="1600" i="0" dirty="0">
                <a:latin typeface="+mn-lt"/>
              </a:rPr>
            </a:br>
            <a:r>
              <a:rPr lang="en-US" altLang="en-DE" sz="1600" i="0" dirty="0">
                <a:solidFill>
                  <a:srgbClr val="0B05FF"/>
                </a:solidFill>
              </a:rPr>
              <a:t>Pure strategy subgame perfect equilibria</a:t>
            </a:r>
            <a:r>
              <a:rPr lang="en-US" altLang="en-DE" sz="1600" i="0" dirty="0"/>
              <a:t>: (Arm, Fold)</a:t>
            </a:r>
            <a:r>
              <a:rPr lang="en-US" altLang="en-DE" sz="1600" i="0" dirty="0">
                <a:latin typeface="+mn-lt"/>
              </a:rPr>
              <a:t> </a:t>
            </a:r>
          </a:p>
        </p:txBody>
      </p:sp>
      <p:sp>
        <p:nvSpPr>
          <p:cNvPr id="82963" name="Text Box 20">
            <a:extLst>
              <a:ext uri="{FF2B5EF4-FFF2-40B4-BE49-F238E27FC236}">
                <a16:creationId xmlns:a16="http://schemas.microsoft.com/office/drawing/2014/main" id="{E4CE9A67-D688-064A-8BB8-6C06E4B48728}"/>
              </a:ext>
            </a:extLst>
          </p:cNvPr>
          <p:cNvSpPr txBox="1">
            <a:spLocks noChangeArrowheads="1"/>
          </p:cNvSpPr>
          <p:nvPr/>
        </p:nvSpPr>
        <p:spPr bwMode="auto">
          <a:xfrm>
            <a:off x="457200" y="5849851"/>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DE" sz="1600" i="0" dirty="0">
                <a:latin typeface="+mn-lt"/>
              </a:rPr>
              <a:t>In case of Khrushchev doing a proper case distinction:</a:t>
            </a:r>
            <a:br>
              <a:rPr lang="en-US" altLang="en-DE" sz="1600" i="0" dirty="0">
                <a:latin typeface="+mn-lt"/>
              </a:rPr>
            </a:br>
            <a:r>
              <a:rPr lang="en-US" altLang="en-DE" sz="1600" i="0" dirty="0">
                <a:solidFill>
                  <a:srgbClr val="0B05FF"/>
                </a:solidFill>
                <a:latin typeface="+mn-lt"/>
              </a:rPr>
              <a:t>Kennedy</a:t>
            </a:r>
            <a:r>
              <a:rPr lang="en-US" altLang="en-US" sz="1600" i="0" dirty="0">
                <a:solidFill>
                  <a:srgbClr val="0B05FF"/>
                </a:solidFill>
                <a:latin typeface="+mn-lt"/>
              </a:rPr>
              <a:t>’</a:t>
            </a:r>
            <a:r>
              <a:rPr lang="en-US" altLang="en-DE" sz="1600" i="0" dirty="0">
                <a:solidFill>
                  <a:srgbClr val="0B05FF"/>
                </a:solidFill>
                <a:latin typeface="+mn-lt"/>
              </a:rPr>
              <a:t>s Nuke threat is not credible </a:t>
            </a:r>
          </a:p>
        </p:txBody>
      </p:sp>
      <p:sp>
        <p:nvSpPr>
          <p:cNvPr id="82964" name="Rechteck 20">
            <a:extLst>
              <a:ext uri="{FF2B5EF4-FFF2-40B4-BE49-F238E27FC236}">
                <a16:creationId xmlns:a16="http://schemas.microsoft.com/office/drawing/2014/main" id="{E2A28CBA-EF66-814B-B34D-E573D67896F7}"/>
              </a:ext>
            </a:extLst>
          </p:cNvPr>
          <p:cNvSpPr>
            <a:spLocks noChangeArrowheads="1"/>
          </p:cNvSpPr>
          <p:nvPr/>
        </p:nvSpPr>
        <p:spPr bwMode="auto">
          <a:xfrm>
            <a:off x="4050908" y="6407750"/>
            <a:ext cx="13131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sz="1100" dirty="0">
                <a:solidFill>
                  <a:srgbClr val="0000FC"/>
                </a:solidFill>
                <a:latin typeface="+mn-lt"/>
              </a:rPr>
              <a:t>[Reinhard </a:t>
            </a:r>
            <a:r>
              <a:rPr lang="en-US" altLang="en-DE" sz="1100" dirty="0" err="1">
                <a:solidFill>
                  <a:srgbClr val="0000FC"/>
                </a:solidFill>
                <a:latin typeface="+mn-lt"/>
              </a:rPr>
              <a:t>Selten</a:t>
            </a:r>
            <a:r>
              <a:rPr lang="en-US" altLang="en-DE" sz="1100" dirty="0">
                <a:solidFill>
                  <a:srgbClr val="0000FC"/>
                </a:solidFill>
                <a:latin typeface="+mn-lt"/>
              </a:rPr>
              <a:t> 72]</a:t>
            </a:r>
            <a:endParaRPr lang="de-DE" altLang="en-DE" sz="1100" dirty="0">
              <a:latin typeface="+mn-lt"/>
            </a:endParaRPr>
          </a:p>
        </p:txBody>
      </p:sp>
      <p:sp>
        <p:nvSpPr>
          <p:cNvPr id="22" name="Slide Number Placeholder 3">
            <a:extLst>
              <a:ext uri="{FF2B5EF4-FFF2-40B4-BE49-F238E27FC236}">
                <a16:creationId xmlns:a16="http://schemas.microsoft.com/office/drawing/2014/main" id="{A1155AE3-18F9-3646-B04F-1E59DEE1C995}"/>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47</a:t>
            </a:fld>
            <a:endParaRPr lang="de-DE"/>
          </a:p>
        </p:txBody>
      </p:sp>
      <p:pic>
        <p:nvPicPr>
          <p:cNvPr id="23" name="Picture 22" descr="Table&#10;&#10;Description automatically generated">
            <a:extLst>
              <a:ext uri="{FF2B5EF4-FFF2-40B4-BE49-F238E27FC236}">
                <a16:creationId xmlns:a16="http://schemas.microsoft.com/office/drawing/2014/main" id="{7B983DD6-48D5-4F4E-93A5-197099F33F1A}"/>
              </a:ext>
            </a:extLst>
          </p:cNvPr>
          <p:cNvPicPr>
            <a:picLocks noChangeAspect="1"/>
          </p:cNvPicPr>
          <p:nvPr/>
        </p:nvPicPr>
        <p:blipFill>
          <a:blip r:embed="rId3"/>
          <a:stretch>
            <a:fillRect/>
          </a:stretch>
        </p:blipFill>
        <p:spPr>
          <a:xfrm>
            <a:off x="5122104" y="3684999"/>
            <a:ext cx="3357587" cy="1104930"/>
          </a:xfrm>
          <a:prstGeom prst="rect">
            <a:avLst/>
          </a:prstGeom>
        </p:spPr>
      </p:pic>
    </p:spTree>
    <p:extLst>
      <p:ext uri="{BB962C8B-B14F-4D97-AF65-F5344CB8AC3E}">
        <p14:creationId xmlns:p14="http://schemas.microsoft.com/office/powerpoint/2010/main" val="35110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61"/>
                                        </p:tgtEl>
                                        <p:attrNameLst>
                                          <p:attrName>style.visibility</p:attrName>
                                        </p:attrNameLst>
                                      </p:cBhvr>
                                      <p:to>
                                        <p:strVal val="visible"/>
                                      </p:to>
                                    </p:set>
                                    <p:animEffect transition="in" filter="dissolve">
                                      <p:cBhvr>
                                        <p:cTn id="7" dur="500"/>
                                        <p:tgtEl>
                                          <p:spTgt spid="82961"/>
                                        </p:tgtEl>
                                      </p:cBhvr>
                                    </p:animEffect>
                                  </p:childTnLst>
                                </p:cTn>
                              </p:par>
                              <p:par>
                                <p:cTn id="8" presetID="9"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2962"/>
                                        </p:tgtEl>
                                        <p:attrNameLst>
                                          <p:attrName>style.visibility</p:attrName>
                                        </p:attrNameLst>
                                      </p:cBhvr>
                                      <p:to>
                                        <p:strVal val="visible"/>
                                      </p:to>
                                    </p:set>
                                    <p:animEffect transition="in" filter="dissolve">
                                      <p:cBhvr>
                                        <p:cTn id="15" dur="500"/>
                                        <p:tgtEl>
                                          <p:spTgt spid="8296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2963"/>
                                        </p:tgtEl>
                                        <p:attrNameLst>
                                          <p:attrName>style.visibility</p:attrName>
                                        </p:attrNameLst>
                                      </p:cBhvr>
                                      <p:to>
                                        <p:strVal val="visible"/>
                                      </p:to>
                                    </p:set>
                                    <p:animEffect transition="in" filter="dissolve">
                                      <p:cBhvr>
                                        <p:cTn id="20" dur="500"/>
                                        <p:tgtEl>
                                          <p:spTgt spid="82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1" grpId="0"/>
      <p:bldP spid="82962" grpId="0"/>
      <p:bldP spid="8296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F59CA359-EA8A-F64A-AFEF-831DE4A48604}"/>
              </a:ext>
            </a:extLst>
          </p:cNvPr>
          <p:cNvSpPr>
            <a:spLocks noGrp="1" noChangeArrowheads="1"/>
          </p:cNvSpPr>
          <p:nvPr>
            <p:ph type="title"/>
          </p:nvPr>
        </p:nvSpPr>
        <p:spPr>
          <a:xfrm>
            <a:off x="349555" y="225200"/>
            <a:ext cx="8763000" cy="553615"/>
          </a:xfrm>
        </p:spPr>
        <p:txBody>
          <a:bodyPr/>
          <a:lstStyle/>
          <a:p>
            <a:pPr eaLnBrk="1" hangingPunct="1"/>
            <a:r>
              <a:rPr lang="en-US" altLang="en-DE" dirty="0">
                <a:ea typeface="ＭＳ Ｐゴシック" panose="020B0600070205080204" pitchFamily="34" charset="-128"/>
              </a:rPr>
              <a:t>Example: Markets – Credible Threats</a:t>
            </a:r>
          </a:p>
        </p:txBody>
      </p:sp>
      <p:sp>
        <p:nvSpPr>
          <p:cNvPr id="82946" name="Oval 3">
            <a:extLst>
              <a:ext uri="{FF2B5EF4-FFF2-40B4-BE49-F238E27FC236}">
                <a16:creationId xmlns:a16="http://schemas.microsoft.com/office/drawing/2014/main" id="{E9CF2959-96DC-3E44-8AFD-E17A69AE67D8}"/>
              </a:ext>
            </a:extLst>
          </p:cNvPr>
          <p:cNvSpPr>
            <a:spLocks noChangeArrowheads="1"/>
          </p:cNvSpPr>
          <p:nvPr/>
        </p:nvSpPr>
        <p:spPr bwMode="auto">
          <a:xfrm>
            <a:off x="1828800" y="2765202"/>
            <a:ext cx="457200" cy="381000"/>
          </a:xfrm>
          <a:prstGeom prst="ellipse">
            <a:avLst/>
          </a:prstGeom>
          <a:solidFill>
            <a:srgbClr val="CC0000"/>
          </a:solidFill>
          <a:ln w="9525">
            <a:solidFill>
              <a:schemeClr val="tx1"/>
            </a:solidFill>
            <a:round/>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endParaRPr lang="en-US" altLang="en-DE" sz="1800">
              <a:latin typeface="+mn-lt"/>
            </a:endParaRPr>
          </a:p>
        </p:txBody>
      </p:sp>
      <p:sp>
        <p:nvSpPr>
          <p:cNvPr id="82947" name="Rectangle 4">
            <a:extLst>
              <a:ext uri="{FF2B5EF4-FFF2-40B4-BE49-F238E27FC236}">
                <a16:creationId xmlns:a16="http://schemas.microsoft.com/office/drawing/2014/main" id="{30414E88-9AD7-BA41-8FBD-39AA99FBDADB}"/>
              </a:ext>
            </a:extLst>
          </p:cNvPr>
          <p:cNvSpPr>
            <a:spLocks noChangeArrowheads="1"/>
          </p:cNvSpPr>
          <p:nvPr/>
        </p:nvSpPr>
        <p:spPr bwMode="auto">
          <a:xfrm>
            <a:off x="685800" y="2312765"/>
            <a:ext cx="16498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i="0" dirty="0">
                <a:solidFill>
                  <a:srgbClr val="CC0000"/>
                </a:solidFill>
                <a:latin typeface="+mn-lt"/>
              </a:rPr>
              <a:t>Company 1</a:t>
            </a:r>
          </a:p>
        </p:txBody>
      </p:sp>
      <p:sp>
        <p:nvSpPr>
          <p:cNvPr id="82948" name="Oval 5">
            <a:extLst>
              <a:ext uri="{FF2B5EF4-FFF2-40B4-BE49-F238E27FC236}">
                <a16:creationId xmlns:a16="http://schemas.microsoft.com/office/drawing/2014/main" id="{BA2321AE-21E9-FA40-BF9F-B2A71F95BDC9}"/>
              </a:ext>
            </a:extLst>
          </p:cNvPr>
          <p:cNvSpPr>
            <a:spLocks noChangeArrowheads="1"/>
          </p:cNvSpPr>
          <p:nvPr/>
        </p:nvSpPr>
        <p:spPr bwMode="auto">
          <a:xfrm>
            <a:off x="3886200" y="1927002"/>
            <a:ext cx="457200" cy="457200"/>
          </a:xfrm>
          <a:prstGeom prst="ellipse">
            <a:avLst/>
          </a:prstGeom>
          <a:solidFill>
            <a:srgbClr val="008000"/>
          </a:solidFill>
          <a:ln w="9525">
            <a:solidFill>
              <a:schemeClr val="tx1"/>
            </a:solidFill>
            <a:round/>
            <a:headEnd/>
            <a:tailEnd/>
          </a:ln>
        </p:spPr>
        <p:txBody>
          <a:bodyPr wrap="none" anchor="ct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endParaRPr lang="en-US" altLang="en-DE" sz="1800">
              <a:latin typeface="+mn-lt"/>
            </a:endParaRPr>
          </a:p>
        </p:txBody>
      </p:sp>
      <p:sp>
        <p:nvSpPr>
          <p:cNvPr id="82949" name="Rectangle 6">
            <a:extLst>
              <a:ext uri="{FF2B5EF4-FFF2-40B4-BE49-F238E27FC236}">
                <a16:creationId xmlns:a16="http://schemas.microsoft.com/office/drawing/2014/main" id="{CAE460F7-3E66-CF4A-BBDB-7B915C35060F}"/>
              </a:ext>
            </a:extLst>
          </p:cNvPr>
          <p:cNvSpPr>
            <a:spLocks noChangeArrowheads="1"/>
          </p:cNvSpPr>
          <p:nvPr/>
        </p:nvSpPr>
        <p:spPr bwMode="auto">
          <a:xfrm>
            <a:off x="3429000" y="1393602"/>
            <a:ext cx="16498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i="0" dirty="0">
                <a:solidFill>
                  <a:srgbClr val="008000"/>
                </a:solidFill>
                <a:latin typeface="+mn-lt"/>
              </a:rPr>
              <a:t>Company 2</a:t>
            </a:r>
          </a:p>
        </p:txBody>
      </p:sp>
      <p:sp>
        <p:nvSpPr>
          <p:cNvPr id="82950" name="Rectangle 7">
            <a:extLst>
              <a:ext uri="{FF2B5EF4-FFF2-40B4-BE49-F238E27FC236}">
                <a16:creationId xmlns:a16="http://schemas.microsoft.com/office/drawing/2014/main" id="{B0D1C76A-8DBC-E148-A2B7-2EAD48FB49F4}"/>
              </a:ext>
            </a:extLst>
          </p:cNvPr>
          <p:cNvSpPr>
            <a:spLocks noChangeArrowheads="1"/>
          </p:cNvSpPr>
          <p:nvPr/>
        </p:nvSpPr>
        <p:spPr bwMode="auto">
          <a:xfrm>
            <a:off x="2667000" y="2158777"/>
            <a:ext cx="409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sz="2000" b="1" i="0" dirty="0">
                <a:latin typeface="+mn-lt"/>
              </a:rPr>
              <a:t>In</a:t>
            </a:r>
          </a:p>
        </p:txBody>
      </p:sp>
      <p:sp>
        <p:nvSpPr>
          <p:cNvPr id="82951" name="Rectangle 8">
            <a:extLst>
              <a:ext uri="{FF2B5EF4-FFF2-40B4-BE49-F238E27FC236}">
                <a16:creationId xmlns:a16="http://schemas.microsoft.com/office/drawing/2014/main" id="{F66A8168-1C7F-F64C-B755-C680EC949631}"/>
              </a:ext>
            </a:extLst>
          </p:cNvPr>
          <p:cNvSpPr>
            <a:spLocks noChangeArrowheads="1"/>
          </p:cNvSpPr>
          <p:nvPr/>
        </p:nvSpPr>
        <p:spPr bwMode="auto">
          <a:xfrm>
            <a:off x="2362200" y="3479577"/>
            <a:ext cx="612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sz="2000" b="1" i="0" dirty="0">
                <a:latin typeface="+mn-lt"/>
              </a:rPr>
              <a:t>Out</a:t>
            </a:r>
          </a:p>
        </p:txBody>
      </p:sp>
      <p:sp>
        <p:nvSpPr>
          <p:cNvPr id="82953" name="Rectangle 10">
            <a:extLst>
              <a:ext uri="{FF2B5EF4-FFF2-40B4-BE49-F238E27FC236}">
                <a16:creationId xmlns:a16="http://schemas.microsoft.com/office/drawing/2014/main" id="{BA941127-C116-A04A-8B1D-051302E096A2}"/>
              </a:ext>
            </a:extLst>
          </p:cNvPr>
          <p:cNvSpPr>
            <a:spLocks noChangeArrowheads="1"/>
          </p:cNvSpPr>
          <p:nvPr/>
        </p:nvSpPr>
        <p:spPr bwMode="auto">
          <a:xfrm>
            <a:off x="4529447" y="1137073"/>
            <a:ext cx="1380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sz="2000" b="1" i="0" dirty="0">
                <a:latin typeface="+mn-lt"/>
              </a:rPr>
              <a:t>Prince war</a:t>
            </a:r>
          </a:p>
        </p:txBody>
      </p:sp>
      <p:sp>
        <p:nvSpPr>
          <p:cNvPr id="82954" name="Rectangle 11">
            <a:extLst>
              <a:ext uri="{FF2B5EF4-FFF2-40B4-BE49-F238E27FC236}">
                <a16:creationId xmlns:a16="http://schemas.microsoft.com/office/drawing/2014/main" id="{9F76C8CD-333F-8E42-A58F-7E948350E1A6}"/>
              </a:ext>
            </a:extLst>
          </p:cNvPr>
          <p:cNvSpPr>
            <a:spLocks noChangeArrowheads="1"/>
          </p:cNvSpPr>
          <p:nvPr/>
        </p:nvSpPr>
        <p:spPr bwMode="auto">
          <a:xfrm>
            <a:off x="3733800" y="3254152"/>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i="0" dirty="0">
                <a:latin typeface="+mn-lt"/>
              </a:rPr>
              <a:t>2, 2</a:t>
            </a:r>
          </a:p>
        </p:txBody>
      </p:sp>
      <p:sp>
        <p:nvSpPr>
          <p:cNvPr id="82955" name="Rectangle 12">
            <a:extLst>
              <a:ext uri="{FF2B5EF4-FFF2-40B4-BE49-F238E27FC236}">
                <a16:creationId xmlns:a16="http://schemas.microsoft.com/office/drawing/2014/main" id="{F89A770A-986A-634A-97B8-03966E5D333A}"/>
              </a:ext>
            </a:extLst>
          </p:cNvPr>
          <p:cNvSpPr>
            <a:spLocks noChangeArrowheads="1"/>
          </p:cNvSpPr>
          <p:nvPr/>
        </p:nvSpPr>
        <p:spPr bwMode="auto">
          <a:xfrm>
            <a:off x="6096000" y="1196752"/>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i="0" dirty="0">
                <a:latin typeface="+mn-lt"/>
              </a:rPr>
              <a:t>0, 0</a:t>
            </a:r>
          </a:p>
        </p:txBody>
      </p:sp>
      <p:sp>
        <p:nvSpPr>
          <p:cNvPr id="82956" name="Rectangle 13">
            <a:extLst>
              <a:ext uri="{FF2B5EF4-FFF2-40B4-BE49-F238E27FC236}">
                <a16:creationId xmlns:a16="http://schemas.microsoft.com/office/drawing/2014/main" id="{843D3256-5DE0-A44B-A49C-DD3AA2EC1C6C}"/>
              </a:ext>
            </a:extLst>
          </p:cNvPr>
          <p:cNvSpPr>
            <a:spLocks noChangeArrowheads="1"/>
          </p:cNvSpPr>
          <p:nvPr/>
        </p:nvSpPr>
        <p:spPr bwMode="auto">
          <a:xfrm>
            <a:off x="6172200" y="2492152"/>
            <a:ext cx="628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i="0" dirty="0">
                <a:latin typeface="+mn-lt"/>
              </a:rPr>
              <a:t>3, 1</a:t>
            </a:r>
          </a:p>
        </p:txBody>
      </p:sp>
      <p:cxnSp>
        <p:nvCxnSpPr>
          <p:cNvPr id="82957" name="AutoShape 14">
            <a:extLst>
              <a:ext uri="{FF2B5EF4-FFF2-40B4-BE49-F238E27FC236}">
                <a16:creationId xmlns:a16="http://schemas.microsoft.com/office/drawing/2014/main" id="{11C3372F-E729-E44E-A382-4BC0626606FD}"/>
              </a:ext>
            </a:extLst>
          </p:cNvPr>
          <p:cNvCxnSpPr>
            <a:cxnSpLocks noChangeShapeType="1"/>
            <a:stCxn id="82946" idx="6"/>
            <a:endCxn id="82954" idx="1"/>
          </p:cNvCxnSpPr>
          <p:nvPr/>
        </p:nvCxnSpPr>
        <p:spPr bwMode="auto">
          <a:xfrm>
            <a:off x="2286000" y="2955702"/>
            <a:ext cx="1447800" cy="529283"/>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82958" name="AutoShape 15">
            <a:extLst>
              <a:ext uri="{FF2B5EF4-FFF2-40B4-BE49-F238E27FC236}">
                <a16:creationId xmlns:a16="http://schemas.microsoft.com/office/drawing/2014/main" id="{D0DDC22E-C47D-4D43-8769-1727BB7E52CE}"/>
              </a:ext>
            </a:extLst>
          </p:cNvPr>
          <p:cNvCxnSpPr>
            <a:cxnSpLocks noChangeShapeType="1"/>
            <a:stCxn id="82946" idx="6"/>
            <a:endCxn id="82948" idx="2"/>
          </p:cNvCxnSpPr>
          <p:nvPr/>
        </p:nvCxnSpPr>
        <p:spPr bwMode="auto">
          <a:xfrm flipV="1">
            <a:off x="2286000" y="2155602"/>
            <a:ext cx="1600200" cy="80010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82959" name="AutoShape 16">
            <a:extLst>
              <a:ext uri="{FF2B5EF4-FFF2-40B4-BE49-F238E27FC236}">
                <a16:creationId xmlns:a16="http://schemas.microsoft.com/office/drawing/2014/main" id="{8AF5CE1A-4B93-2F44-B760-4E378CAA0DAD}"/>
              </a:ext>
            </a:extLst>
          </p:cNvPr>
          <p:cNvCxnSpPr>
            <a:cxnSpLocks noChangeShapeType="1"/>
            <a:stCxn id="82948" idx="6"/>
            <a:endCxn id="82955" idx="1"/>
          </p:cNvCxnSpPr>
          <p:nvPr/>
        </p:nvCxnSpPr>
        <p:spPr bwMode="auto">
          <a:xfrm flipV="1">
            <a:off x="4343400" y="1427585"/>
            <a:ext cx="1752600" cy="728017"/>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82960" name="AutoShape 17">
            <a:extLst>
              <a:ext uri="{FF2B5EF4-FFF2-40B4-BE49-F238E27FC236}">
                <a16:creationId xmlns:a16="http://schemas.microsoft.com/office/drawing/2014/main" id="{AB61E4EE-92A7-A74C-A8F4-DAD520D8966B}"/>
              </a:ext>
            </a:extLst>
          </p:cNvPr>
          <p:cNvCxnSpPr>
            <a:cxnSpLocks noChangeShapeType="1"/>
            <a:stCxn id="82948" idx="6"/>
            <a:endCxn id="82956" idx="1"/>
          </p:cNvCxnSpPr>
          <p:nvPr/>
        </p:nvCxnSpPr>
        <p:spPr bwMode="auto">
          <a:xfrm>
            <a:off x="4343400" y="2155602"/>
            <a:ext cx="1828800" cy="567383"/>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2" name="Slide Number Placeholder 3">
            <a:extLst>
              <a:ext uri="{FF2B5EF4-FFF2-40B4-BE49-F238E27FC236}">
                <a16:creationId xmlns:a16="http://schemas.microsoft.com/office/drawing/2014/main" id="{A1155AE3-18F9-3646-B04F-1E59DEE1C995}"/>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48</a:t>
            </a:fld>
            <a:endParaRPr lang="de-DE"/>
          </a:p>
        </p:txBody>
      </p:sp>
      <p:pic>
        <p:nvPicPr>
          <p:cNvPr id="23" name="Picture 22" descr="Table&#10;&#10;Description automatically generated">
            <a:extLst>
              <a:ext uri="{FF2B5EF4-FFF2-40B4-BE49-F238E27FC236}">
                <a16:creationId xmlns:a16="http://schemas.microsoft.com/office/drawing/2014/main" id="{7B983DD6-48D5-4F4E-93A5-197099F33F1A}"/>
              </a:ext>
            </a:extLst>
          </p:cNvPr>
          <p:cNvPicPr>
            <a:picLocks noChangeAspect="1"/>
          </p:cNvPicPr>
          <p:nvPr/>
        </p:nvPicPr>
        <p:blipFill>
          <a:blip r:embed="rId3"/>
          <a:stretch>
            <a:fillRect/>
          </a:stretch>
        </p:blipFill>
        <p:spPr>
          <a:xfrm>
            <a:off x="5122104" y="3684999"/>
            <a:ext cx="3357587" cy="1104930"/>
          </a:xfrm>
          <a:prstGeom prst="rect">
            <a:avLst/>
          </a:prstGeom>
        </p:spPr>
      </p:pic>
      <p:sp>
        <p:nvSpPr>
          <p:cNvPr id="24" name="Rechteck 20">
            <a:extLst>
              <a:ext uri="{FF2B5EF4-FFF2-40B4-BE49-F238E27FC236}">
                <a16:creationId xmlns:a16="http://schemas.microsoft.com/office/drawing/2014/main" id="{FE706CDA-E26C-134E-884A-62F68E26599E}"/>
              </a:ext>
            </a:extLst>
          </p:cNvPr>
          <p:cNvSpPr>
            <a:spLocks noChangeArrowheads="1"/>
          </p:cNvSpPr>
          <p:nvPr/>
        </p:nvSpPr>
        <p:spPr bwMode="auto">
          <a:xfrm>
            <a:off x="4050908" y="6407750"/>
            <a:ext cx="13131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ea typeface="ＭＳ Ｐゴシック" panose="020B0600070205080204" pitchFamily="34" charset="-128"/>
              </a:defRPr>
            </a:lvl1pPr>
            <a:lvl2pPr marL="742950" indent="-285750">
              <a:defRPr sz="2400" i="1">
                <a:solidFill>
                  <a:schemeClr val="tx1"/>
                </a:solidFill>
                <a:latin typeface="Arial" panose="020B0604020202020204" pitchFamily="34" charset="0"/>
                <a:ea typeface="ＭＳ Ｐゴシック" panose="020B0600070205080204" pitchFamily="34" charset="-128"/>
              </a:defRPr>
            </a:lvl2pPr>
            <a:lvl3pPr marL="1143000" indent="-228600">
              <a:defRPr sz="2400" i="1">
                <a:solidFill>
                  <a:schemeClr val="tx1"/>
                </a:solidFill>
                <a:latin typeface="Arial" panose="020B0604020202020204" pitchFamily="34" charset="0"/>
                <a:ea typeface="ＭＳ Ｐゴシック" panose="020B0600070205080204" pitchFamily="34" charset="-128"/>
              </a:defRPr>
            </a:lvl3pPr>
            <a:lvl4pPr marL="1600200" indent="-228600">
              <a:defRPr sz="2400" i="1">
                <a:solidFill>
                  <a:schemeClr val="tx1"/>
                </a:solidFill>
                <a:latin typeface="Arial" panose="020B0604020202020204" pitchFamily="34" charset="0"/>
                <a:ea typeface="ＭＳ Ｐゴシック" panose="020B0600070205080204" pitchFamily="34" charset="-128"/>
              </a:defRPr>
            </a:lvl4pPr>
            <a:lvl5pPr marL="2057400" indent="-228600">
              <a:defRPr sz="2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ＭＳ Ｐゴシック" panose="020B0600070205080204" pitchFamily="34" charset="-128"/>
              </a:defRPr>
            </a:lvl9pPr>
          </a:lstStyle>
          <a:p>
            <a:r>
              <a:rPr lang="en-US" altLang="en-DE" sz="1100" dirty="0">
                <a:solidFill>
                  <a:srgbClr val="0000FC"/>
                </a:solidFill>
                <a:latin typeface="+mn-lt"/>
              </a:rPr>
              <a:t>[Reinhard </a:t>
            </a:r>
            <a:r>
              <a:rPr lang="en-US" altLang="en-DE" sz="1100" dirty="0" err="1">
                <a:solidFill>
                  <a:srgbClr val="0000FC"/>
                </a:solidFill>
                <a:latin typeface="+mn-lt"/>
              </a:rPr>
              <a:t>Selten</a:t>
            </a:r>
            <a:r>
              <a:rPr lang="en-US" altLang="en-DE" sz="1100" dirty="0">
                <a:solidFill>
                  <a:srgbClr val="0000FC"/>
                </a:solidFill>
                <a:latin typeface="+mn-lt"/>
              </a:rPr>
              <a:t> 72]</a:t>
            </a:r>
            <a:endParaRPr lang="de-DE" altLang="en-DE" sz="1100" dirty="0">
              <a:latin typeface="+mn-lt"/>
            </a:endParaRPr>
          </a:p>
        </p:txBody>
      </p:sp>
      <p:sp>
        <p:nvSpPr>
          <p:cNvPr id="2" name="Cloud Callout 1">
            <a:extLst>
              <a:ext uri="{FF2B5EF4-FFF2-40B4-BE49-F238E27FC236}">
                <a16:creationId xmlns:a16="http://schemas.microsoft.com/office/drawing/2014/main" id="{3DF78AFC-FF62-A245-9035-3AF3854BB55D}"/>
              </a:ext>
            </a:extLst>
          </p:cNvPr>
          <p:cNvSpPr/>
          <p:nvPr/>
        </p:nvSpPr>
        <p:spPr>
          <a:xfrm>
            <a:off x="539552" y="4653136"/>
            <a:ext cx="4032448" cy="1296144"/>
          </a:xfrm>
          <a:prstGeom prst="cloudCallout">
            <a:avLst>
              <a:gd name="adj1" fmla="val 57132"/>
              <a:gd name="adj2" fmla="val -809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Extract effort of case distinctions pays off</a:t>
            </a:r>
          </a:p>
        </p:txBody>
      </p:sp>
    </p:spTree>
    <p:extLst>
      <p:ext uri="{BB962C8B-B14F-4D97-AF65-F5344CB8AC3E}">
        <p14:creationId xmlns:p14="http://schemas.microsoft.com/office/powerpoint/2010/main" val="48949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1628800"/>
            <a:ext cx="8784976" cy="1224136"/>
          </a:xfrm>
        </p:spPr>
        <p:txBody>
          <a:bodyPr/>
          <a:lstStyle/>
          <a:p>
            <a:pPr eaLnBrk="1" hangingPunct="1">
              <a:defRPr/>
            </a:pPr>
            <a:r>
              <a:rPr lang="de-DE" sz="3600" b="1" dirty="0">
                <a:cs typeface="+mj-cs"/>
              </a:rPr>
              <a:t>Intelligent </a:t>
            </a:r>
            <a:r>
              <a:rPr lang="de-DE" sz="3600" b="1" dirty="0" err="1">
                <a:cs typeface="+mj-cs"/>
              </a:rPr>
              <a:t>Agents</a:t>
            </a:r>
            <a:br>
              <a:rPr lang="de-DE" sz="3600" b="1" dirty="0">
                <a:cs typeface="+mj-cs"/>
              </a:rPr>
            </a:br>
            <a:r>
              <a:rPr lang="de-DE" sz="3600" b="1" dirty="0">
                <a:cs typeface="+mj-cs"/>
              </a:rPr>
              <a:t>Game </a:t>
            </a:r>
            <a:r>
              <a:rPr lang="de-DE" sz="3600" b="1" dirty="0" err="1">
                <a:cs typeface="+mj-cs"/>
              </a:rPr>
              <a:t>Theory</a:t>
            </a:r>
            <a:r>
              <a:rPr lang="de-DE" sz="3600" b="1" dirty="0">
                <a:cs typeface="+mj-cs"/>
              </a:rPr>
              <a:t> </a:t>
            </a:r>
            <a:r>
              <a:rPr lang="de-DE" sz="3600" b="1" dirty="0" err="1">
                <a:cs typeface="+mj-cs"/>
              </a:rPr>
              <a:t>and</a:t>
            </a:r>
            <a:r>
              <a:rPr lang="de-DE" sz="3600" b="1" dirty="0">
                <a:cs typeface="+mj-cs"/>
              </a:rPr>
              <a:t> </a:t>
            </a:r>
            <a:r>
              <a:rPr lang="de-DE" sz="3600" b="1" dirty="0" err="1">
                <a:cs typeface="+mj-cs"/>
              </a:rPr>
              <a:t>Social</a:t>
            </a:r>
            <a:r>
              <a:rPr lang="de-DE" sz="3600" b="1" dirty="0">
                <a:cs typeface="+mj-cs"/>
              </a:rPr>
              <a:t> Choice </a:t>
            </a:r>
          </a:p>
        </p:txBody>
      </p:sp>
      <p:sp>
        <p:nvSpPr>
          <p:cNvPr id="3" name="Untertitel 2"/>
          <p:cNvSpPr>
            <a:spLocks noGrp="1"/>
          </p:cNvSpPr>
          <p:nvPr>
            <p:ph type="subTitle" idx="1"/>
          </p:nvPr>
        </p:nvSpPr>
        <p:spPr>
          <a:xfrm>
            <a:off x="1371600" y="3429000"/>
            <a:ext cx="6400800" cy="2592388"/>
          </a:xfrm>
        </p:spPr>
        <p:txBody>
          <a:bodyPr/>
          <a:lstStyle/>
          <a:p>
            <a:pPr eaLnBrk="1" hangingPunct="1">
              <a:defRPr/>
            </a:pPr>
            <a:r>
              <a:rPr lang="de-DE" dirty="0">
                <a:cs typeface="+mn-cs"/>
              </a:rPr>
              <a:t>Ralf Möller</a:t>
            </a:r>
          </a:p>
          <a:p>
            <a:pPr eaLnBrk="1" hangingPunct="1">
              <a:defRPr/>
            </a:pPr>
            <a:r>
              <a:rPr lang="de-DE" dirty="0">
                <a:cs typeface="+mn-cs"/>
              </a:rPr>
              <a:t>Universität zu Lübeck</a:t>
            </a:r>
          </a:p>
          <a:p>
            <a:pPr eaLnBrk="1" hangingPunct="1">
              <a:defRPr/>
            </a:pPr>
            <a:r>
              <a:rPr lang="de-DE" dirty="0">
                <a:cs typeface="+mn-cs"/>
              </a:rPr>
              <a:t>Institut für Informationssysteme</a:t>
            </a:r>
          </a:p>
          <a:p>
            <a:pPr eaLnBrk="1" hangingPunct="1">
              <a:defRPr/>
            </a:pPr>
            <a:endParaRPr lang="de-DE" dirty="0">
              <a:cs typeface="+mn-cs"/>
            </a:endParaRPr>
          </a:p>
        </p:txBody>
      </p:sp>
    </p:spTree>
    <p:extLst>
      <p:ext uri="{BB962C8B-B14F-4D97-AF65-F5344CB8AC3E}">
        <p14:creationId xmlns:p14="http://schemas.microsoft.com/office/powerpoint/2010/main" val="317752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433C-C3C6-C242-BA1D-47392DB14375}"/>
              </a:ext>
            </a:extLst>
          </p:cNvPr>
          <p:cNvSpPr>
            <a:spLocks noGrp="1"/>
          </p:cNvSpPr>
          <p:nvPr>
            <p:ph type="title"/>
          </p:nvPr>
        </p:nvSpPr>
        <p:spPr/>
        <p:txBody>
          <a:bodyPr/>
          <a:lstStyle/>
          <a:p>
            <a:r>
              <a:rPr lang="en-DE" dirty="0"/>
              <a:t>Impact of Reasoning Machinery</a:t>
            </a:r>
          </a:p>
        </p:txBody>
      </p:sp>
      <p:sp>
        <p:nvSpPr>
          <p:cNvPr id="3" name="Content Placeholder 2">
            <a:extLst>
              <a:ext uri="{FF2B5EF4-FFF2-40B4-BE49-F238E27FC236}">
                <a16:creationId xmlns:a16="http://schemas.microsoft.com/office/drawing/2014/main" id="{3381FE56-9D88-FD41-A9EF-BCE9658A956B}"/>
              </a:ext>
            </a:extLst>
          </p:cNvPr>
          <p:cNvSpPr>
            <a:spLocks noGrp="1"/>
          </p:cNvSpPr>
          <p:nvPr>
            <p:ph idx="1"/>
          </p:nvPr>
        </p:nvSpPr>
        <p:spPr/>
        <p:txBody>
          <a:bodyPr/>
          <a:lstStyle/>
          <a:p>
            <a:r>
              <a:rPr lang="en-US" dirty="0"/>
              <a:t>Everything else being equal, an agent that has </a:t>
            </a:r>
            <a:r>
              <a:rPr lang="en-US" dirty="0">
                <a:solidFill>
                  <a:srgbClr val="1E0AFF"/>
                </a:solidFill>
              </a:rPr>
              <a:t>better algorithms and heuristics </a:t>
            </a:r>
            <a:r>
              <a:rPr lang="en-US" dirty="0"/>
              <a:t>could make "more rational" </a:t>
            </a:r>
            <a:r>
              <a:rPr lang="en-US" dirty="0">
                <a:solidFill>
                  <a:srgbClr val="1E0AFF"/>
                </a:solidFill>
              </a:rPr>
              <a:t>(more optimal) decisions </a:t>
            </a:r>
            <a:r>
              <a:rPr lang="en-US" dirty="0"/>
              <a:t>than one that has poorer heuristics and algorithms</a:t>
            </a:r>
          </a:p>
          <a:p>
            <a:r>
              <a:rPr lang="en-US" dirty="0"/>
              <a:t>An agent should be able to </a:t>
            </a:r>
            <a:r>
              <a:rPr lang="en-US" dirty="0">
                <a:solidFill>
                  <a:srgbClr val="1E0AFF"/>
                </a:solidFill>
              </a:rPr>
              <a:t>learn heuristics</a:t>
            </a:r>
          </a:p>
          <a:p>
            <a:pPr lvl="1"/>
            <a:r>
              <a:rPr lang="en-US" dirty="0"/>
              <a:t>Possibly </a:t>
            </a:r>
            <a:r>
              <a:rPr lang="en-US" dirty="0">
                <a:solidFill>
                  <a:srgbClr val="1E0AFF"/>
                </a:solidFill>
              </a:rPr>
              <a:t>as important as learning models</a:t>
            </a:r>
          </a:p>
          <a:p>
            <a:pPr lvl="1"/>
            <a:endParaRPr lang="en-US" dirty="0"/>
          </a:p>
          <a:p>
            <a:r>
              <a:rPr lang="en-US" dirty="0"/>
              <a:t>Rather than trying to solve a (too) difficult problem alone, an agent might decide to </a:t>
            </a:r>
            <a:r>
              <a:rPr lang="en-US" dirty="0">
                <a:solidFill>
                  <a:srgbClr val="1E0AFF"/>
                </a:solidFill>
              </a:rPr>
              <a:t>collaborate with others</a:t>
            </a:r>
          </a:p>
          <a:p>
            <a:endParaRPr lang="en-US" dirty="0"/>
          </a:p>
          <a:p>
            <a:r>
              <a:rPr lang="en-US" dirty="0"/>
              <a:t>Need to analyze </a:t>
            </a:r>
            <a:r>
              <a:rPr lang="en-US" dirty="0">
                <a:solidFill>
                  <a:srgbClr val="1E0AFF"/>
                </a:solidFill>
              </a:rPr>
              <a:t>multiagent systems</a:t>
            </a:r>
          </a:p>
        </p:txBody>
      </p:sp>
      <p:sp>
        <p:nvSpPr>
          <p:cNvPr id="4" name="Slide Number Placeholder 3">
            <a:extLst>
              <a:ext uri="{FF2B5EF4-FFF2-40B4-BE49-F238E27FC236}">
                <a16:creationId xmlns:a16="http://schemas.microsoft.com/office/drawing/2014/main" id="{1AB6D15A-F95F-5448-AF62-31B2A1CA85D5}"/>
              </a:ext>
            </a:extLst>
          </p:cNvPr>
          <p:cNvSpPr>
            <a:spLocks noGrp="1"/>
          </p:cNvSpPr>
          <p:nvPr>
            <p:ph type="sldNum" sz="quarter" idx="12"/>
          </p:nvPr>
        </p:nvSpPr>
        <p:spPr/>
        <p:txBody>
          <a:bodyPr/>
          <a:lstStyle/>
          <a:p>
            <a:pPr>
              <a:defRPr/>
            </a:pPr>
            <a:fld id="{A4C577E2-95DD-1F4B-A688-E8FB02007787}" type="slidenum">
              <a:rPr lang="de-DE" smtClean="0"/>
              <a:pPr>
                <a:defRPr/>
              </a:pPr>
              <a:t>5</a:t>
            </a:fld>
            <a:endParaRPr lang="de-DE"/>
          </a:p>
        </p:txBody>
      </p:sp>
    </p:spTree>
    <p:extLst>
      <p:ext uri="{BB962C8B-B14F-4D97-AF65-F5344CB8AC3E}">
        <p14:creationId xmlns:p14="http://schemas.microsoft.com/office/powerpoint/2010/main" val="148187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539552" y="260648"/>
            <a:ext cx="7772400" cy="1143000"/>
          </a:xfrm>
        </p:spPr>
        <p:txBody>
          <a:bodyPr/>
          <a:lstStyle/>
          <a:p>
            <a:pPr eaLnBrk="1" hangingPunct="1"/>
            <a:r>
              <a:rPr lang="en-US" dirty="0">
                <a:latin typeface="Myriad Pro" charset="0"/>
                <a:ea typeface="Myriad Pro" charset="0"/>
                <a:cs typeface="Myriad Pro" charset="0"/>
              </a:rPr>
              <a:t>Social Choice Theory</a:t>
            </a:r>
          </a:p>
        </p:txBody>
      </p:sp>
      <p:sp>
        <p:nvSpPr>
          <p:cNvPr id="93186" name="Rectangle 3"/>
          <p:cNvSpPr>
            <a:spLocks noGrp="1" noChangeArrowheads="1"/>
          </p:cNvSpPr>
          <p:nvPr>
            <p:ph type="body" idx="1"/>
          </p:nvPr>
        </p:nvSpPr>
        <p:spPr>
          <a:xfrm>
            <a:off x="342900" y="1588368"/>
            <a:ext cx="8458200" cy="3712840"/>
          </a:xfrm>
        </p:spPr>
        <p:txBody>
          <a:bodyPr/>
          <a:lstStyle/>
          <a:p>
            <a:pPr marL="0" indent="0" eaLnBrk="1" hangingPunct="1">
              <a:lnSpc>
                <a:spcPct val="90000"/>
              </a:lnSpc>
              <a:buFont typeface="Times" charset="0"/>
              <a:buNone/>
              <a:defRPr/>
            </a:pPr>
            <a:r>
              <a:rPr lang="en-US" sz="2800" dirty="0">
                <a:latin typeface="Myriad Pro" charset="0"/>
                <a:ea typeface="Myriad Pro" charset="0"/>
                <a:cs typeface="Myriad Pro" charset="0"/>
              </a:rPr>
              <a:t>Assume a group of agents make a decision</a:t>
            </a:r>
          </a:p>
          <a:p>
            <a:pPr marL="609600" indent="-609600" eaLnBrk="1" hangingPunct="1">
              <a:lnSpc>
                <a:spcPct val="90000"/>
              </a:lnSpc>
              <a:buFontTx/>
              <a:buAutoNum type="arabicPeriod"/>
              <a:defRPr/>
            </a:pPr>
            <a:endParaRPr lang="en-US" sz="2000" dirty="0">
              <a:latin typeface="Myriad Pro" charset="0"/>
              <a:ea typeface="Myriad Pro" charset="0"/>
              <a:cs typeface="Myriad Pro" charset="0"/>
            </a:endParaRPr>
          </a:p>
          <a:p>
            <a:pPr marL="609600" indent="-609600" eaLnBrk="1" hangingPunct="1">
              <a:lnSpc>
                <a:spcPct val="90000"/>
              </a:lnSpc>
              <a:buFontTx/>
              <a:buAutoNum type="arabicPeriod"/>
              <a:defRPr/>
            </a:pPr>
            <a:r>
              <a:rPr lang="en-US" sz="2000" dirty="0">
                <a:latin typeface="Myriad Pro" charset="0"/>
                <a:ea typeface="Myriad Pro" charset="0"/>
                <a:cs typeface="Myriad Pro" charset="0"/>
              </a:rPr>
              <a:t>Agents have preferences over alternatives</a:t>
            </a:r>
          </a:p>
          <a:p>
            <a:pPr marL="990600" lvl="1" indent="-366713" eaLnBrk="1" hangingPunct="1">
              <a:lnSpc>
                <a:spcPct val="90000"/>
              </a:lnSpc>
              <a:buFontTx/>
              <a:buChar char="•"/>
              <a:defRPr/>
            </a:pPr>
            <a:r>
              <a:rPr lang="en-US" sz="1800" dirty="0">
                <a:latin typeface="Myriad Pro" charset="0"/>
                <a:ea typeface="Myriad Pro" charset="0"/>
                <a:cs typeface="Myriad Pro" charset="0"/>
              </a:rPr>
              <a:t>Agents can </a:t>
            </a:r>
            <a:r>
              <a:rPr lang="en-US" sz="1800" dirty="0">
                <a:solidFill>
                  <a:srgbClr val="FF0000"/>
                </a:solidFill>
                <a:latin typeface="Myriad Pro" charset="0"/>
                <a:ea typeface="Myriad Pro" charset="0"/>
                <a:cs typeface="Myriad Pro" charset="0"/>
              </a:rPr>
              <a:t>rank order </a:t>
            </a:r>
            <a:r>
              <a:rPr lang="en-US" sz="1800" dirty="0">
                <a:latin typeface="Myriad Pro" charset="0"/>
                <a:ea typeface="Myriad Pro" charset="0"/>
                <a:cs typeface="Myriad Pro" charset="0"/>
              </a:rPr>
              <a:t>the outcomes:</a:t>
            </a:r>
          </a:p>
          <a:p>
            <a:pPr marL="1023938" lvl="2" indent="0" eaLnBrk="1" hangingPunct="1">
              <a:lnSpc>
                <a:spcPct val="90000"/>
              </a:lnSpc>
              <a:buNone/>
              <a:defRPr/>
            </a:pPr>
            <a:r>
              <a:rPr lang="en-US" sz="1600" dirty="0">
                <a:solidFill>
                  <a:srgbClr val="008380"/>
                </a:solidFill>
                <a:latin typeface="Myriad Pro" charset="0"/>
                <a:ea typeface="Myriad Pro" charset="0"/>
                <a:cs typeface="Myriad Pro" charset="0"/>
              </a:rPr>
              <a:t>a&gt;b&gt;c=d</a:t>
            </a:r>
            <a:r>
              <a:rPr lang="en-US" sz="1600" dirty="0">
                <a:latin typeface="Myriad Pro" charset="0"/>
                <a:ea typeface="Myriad Pro" charset="0"/>
                <a:cs typeface="Myriad Pro" charset="0"/>
              </a:rPr>
              <a:t> is read as “</a:t>
            </a:r>
            <a:r>
              <a:rPr lang="en-US" sz="1600" dirty="0">
                <a:solidFill>
                  <a:srgbClr val="008380"/>
                </a:solidFill>
                <a:latin typeface="Myriad Pro" charset="0"/>
                <a:ea typeface="Myriad Pro" charset="0"/>
                <a:cs typeface="Myriad Pro" charset="0"/>
              </a:rPr>
              <a:t>a</a:t>
            </a:r>
            <a:r>
              <a:rPr lang="en-US" sz="1600" dirty="0">
                <a:latin typeface="Myriad Pro" charset="0"/>
                <a:ea typeface="Myriad Pro" charset="0"/>
                <a:cs typeface="Myriad Pro" charset="0"/>
              </a:rPr>
              <a:t> is preferred to </a:t>
            </a:r>
            <a:r>
              <a:rPr lang="en-US" sz="1600" dirty="0">
                <a:solidFill>
                  <a:srgbClr val="008380"/>
                </a:solidFill>
                <a:latin typeface="Myriad Pro" charset="0"/>
                <a:ea typeface="Myriad Pro" charset="0"/>
                <a:cs typeface="Myriad Pro" charset="0"/>
              </a:rPr>
              <a:t>b</a:t>
            </a:r>
            <a:r>
              <a:rPr lang="en-US" sz="1600" dirty="0">
                <a:latin typeface="Myriad Pro" charset="0"/>
                <a:ea typeface="Myriad Pro" charset="0"/>
                <a:cs typeface="Myriad Pro" charset="0"/>
              </a:rPr>
              <a:t> </a:t>
            </a:r>
            <a:br>
              <a:rPr lang="en-US" sz="1600" dirty="0">
                <a:latin typeface="Myriad Pro" charset="0"/>
                <a:ea typeface="Myriad Pro" charset="0"/>
                <a:cs typeface="Myriad Pro" charset="0"/>
              </a:rPr>
            </a:br>
            <a:r>
              <a:rPr lang="en-US" sz="1600" dirty="0">
                <a:latin typeface="Myriad Pro" charset="0"/>
                <a:ea typeface="Myriad Pro" charset="0"/>
                <a:cs typeface="Myriad Pro" charset="0"/>
              </a:rPr>
              <a:t>which is preferred to </a:t>
            </a:r>
            <a:r>
              <a:rPr lang="en-US" sz="1600" dirty="0">
                <a:solidFill>
                  <a:srgbClr val="008380"/>
                </a:solidFill>
                <a:latin typeface="Myriad Pro" charset="0"/>
                <a:ea typeface="Myriad Pro" charset="0"/>
                <a:cs typeface="Myriad Pro" charset="0"/>
              </a:rPr>
              <a:t>c </a:t>
            </a:r>
            <a:r>
              <a:rPr lang="en-US" sz="1600" dirty="0">
                <a:latin typeface="Myriad Pro" charset="0"/>
                <a:ea typeface="Myriad Pro" charset="0"/>
                <a:cs typeface="Myriad Pro" charset="0"/>
              </a:rPr>
              <a:t>which is equivalent to </a:t>
            </a:r>
            <a:r>
              <a:rPr lang="en-US" sz="1600" dirty="0">
                <a:solidFill>
                  <a:srgbClr val="008380"/>
                </a:solidFill>
                <a:latin typeface="Myriad Pro" charset="0"/>
                <a:ea typeface="Myriad Pro" charset="0"/>
                <a:cs typeface="Myriad Pro" charset="0"/>
              </a:rPr>
              <a:t>d</a:t>
            </a:r>
            <a:r>
              <a:rPr lang="en-US" sz="1600" dirty="0">
                <a:latin typeface="Myriad Pro" charset="0"/>
                <a:ea typeface="Myriad Pro" charset="0"/>
                <a:cs typeface="Myriad Pro" charset="0"/>
              </a:rPr>
              <a:t>”</a:t>
            </a:r>
          </a:p>
          <a:p>
            <a:pPr marL="609600" indent="-609600" eaLnBrk="1" hangingPunct="1">
              <a:lnSpc>
                <a:spcPct val="90000"/>
              </a:lnSpc>
              <a:buFontTx/>
              <a:buAutoNum type="arabicPeriod"/>
              <a:defRPr/>
            </a:pPr>
            <a:endParaRPr lang="en-US" sz="2000" dirty="0">
              <a:latin typeface="Myriad Pro" charset="0"/>
              <a:ea typeface="Myriad Pro" charset="0"/>
              <a:cs typeface="Myriad Pro" charset="0"/>
            </a:endParaRPr>
          </a:p>
          <a:p>
            <a:pPr marL="609600" indent="-609600" eaLnBrk="1" hangingPunct="1">
              <a:lnSpc>
                <a:spcPct val="90000"/>
              </a:lnSpc>
              <a:buFontTx/>
              <a:buAutoNum type="arabicPeriod"/>
              <a:defRPr/>
            </a:pPr>
            <a:r>
              <a:rPr lang="en-US" sz="2000" dirty="0">
                <a:latin typeface="Myriad Pro" charset="0"/>
                <a:ea typeface="Myriad Pro" charset="0"/>
                <a:cs typeface="Myriad Pro" charset="0"/>
              </a:rPr>
              <a:t>Voters are </a:t>
            </a:r>
            <a:r>
              <a:rPr lang="en-US" sz="2000" dirty="0">
                <a:solidFill>
                  <a:srgbClr val="FF0000"/>
                </a:solidFill>
                <a:latin typeface="Myriad Pro" charset="0"/>
                <a:ea typeface="Myriad Pro" charset="0"/>
                <a:cs typeface="Myriad Pro" charset="0"/>
              </a:rPr>
              <a:t>sincere</a:t>
            </a:r>
          </a:p>
          <a:p>
            <a:pPr marL="990600" lvl="1" indent="-366713" eaLnBrk="1" hangingPunct="1">
              <a:lnSpc>
                <a:spcPct val="90000"/>
              </a:lnSpc>
              <a:buFontTx/>
              <a:buChar char="•"/>
              <a:defRPr/>
            </a:pPr>
            <a:r>
              <a:rPr lang="en-US" sz="1800" dirty="0">
                <a:latin typeface="Myriad Pro" charset="0"/>
                <a:ea typeface="Myriad Pro" charset="0"/>
                <a:cs typeface="Myriad Pro" charset="0"/>
              </a:rPr>
              <a:t>They truthfully tell their preferences</a:t>
            </a:r>
          </a:p>
          <a:p>
            <a:pPr marL="609600" indent="-609600" eaLnBrk="1" hangingPunct="1">
              <a:lnSpc>
                <a:spcPct val="90000"/>
              </a:lnSpc>
              <a:buFontTx/>
              <a:buAutoNum type="arabicPeriod"/>
              <a:defRPr/>
            </a:pPr>
            <a:endParaRPr lang="en-US" sz="2000" dirty="0">
              <a:latin typeface="Myriad Pro" charset="0"/>
              <a:ea typeface="Myriad Pro" charset="0"/>
              <a:cs typeface="Myriad Pro" charset="0"/>
            </a:endParaRPr>
          </a:p>
          <a:p>
            <a:pPr marL="609600" indent="-609600" eaLnBrk="1" hangingPunct="1">
              <a:lnSpc>
                <a:spcPct val="90000"/>
              </a:lnSpc>
              <a:buFontTx/>
              <a:buAutoNum type="arabicPeriod"/>
              <a:defRPr/>
            </a:pPr>
            <a:r>
              <a:rPr lang="en-US" sz="2000" dirty="0">
                <a:latin typeface="Myriad Pro" charset="0"/>
                <a:ea typeface="Myriad Pro" charset="0"/>
                <a:cs typeface="Myriad Pro" charset="0"/>
              </a:rPr>
              <a:t>Outcome is enforced on all agents</a:t>
            </a:r>
          </a:p>
        </p:txBody>
      </p:sp>
      <p:sp>
        <p:nvSpPr>
          <p:cNvPr id="4" name="Slide Number Placeholder 3">
            <a:extLst>
              <a:ext uri="{FF2B5EF4-FFF2-40B4-BE49-F238E27FC236}">
                <a16:creationId xmlns:a16="http://schemas.microsoft.com/office/drawing/2014/main" id="{8007D9EE-7BA6-DC47-90C0-B293B0CE6965}"/>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50</a:t>
            </a:fld>
            <a:endParaRPr lang="de-DE"/>
          </a:p>
        </p:txBody>
      </p:sp>
      <p:sp>
        <p:nvSpPr>
          <p:cNvPr id="2" name="TextBox 1">
            <a:extLst>
              <a:ext uri="{FF2B5EF4-FFF2-40B4-BE49-F238E27FC236}">
                <a16:creationId xmlns:a16="http://schemas.microsoft.com/office/drawing/2014/main" id="{0FCB42A4-A81E-8A4C-AA43-219B4867B455}"/>
              </a:ext>
            </a:extLst>
          </p:cNvPr>
          <p:cNvSpPr txBox="1"/>
          <p:nvPr/>
        </p:nvSpPr>
        <p:spPr>
          <a:xfrm>
            <a:off x="10201275" y="8686800"/>
            <a:ext cx="184731" cy="369332"/>
          </a:xfrm>
          <a:prstGeom prst="rect">
            <a:avLst/>
          </a:prstGeom>
          <a:noFill/>
        </p:spPr>
        <p:txBody>
          <a:bodyPr wrap="none" rtlCol="0">
            <a:spAutoFit/>
          </a:bodyPr>
          <a:lstStyle/>
          <a:p>
            <a:endParaRPr lang="en-DE" dirty="0"/>
          </a:p>
        </p:txBody>
      </p:sp>
    </p:spTree>
    <p:extLst>
      <p:ext uri="{BB962C8B-B14F-4D97-AF65-F5344CB8AC3E}">
        <p14:creationId xmlns:p14="http://schemas.microsoft.com/office/powerpoint/2010/main" val="1276884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467544" y="260648"/>
            <a:ext cx="7772400" cy="1143000"/>
          </a:xfrm>
        </p:spPr>
        <p:txBody>
          <a:bodyPr/>
          <a:lstStyle/>
          <a:p>
            <a:pPr eaLnBrk="1" hangingPunct="1"/>
            <a:r>
              <a:rPr lang="en-US" dirty="0">
                <a:latin typeface="Myriad Pro" charset="0"/>
                <a:ea typeface="Myriad Pro" charset="0"/>
                <a:cs typeface="Myriad Pro" charset="0"/>
              </a:rPr>
              <a:t>The problem</a:t>
            </a:r>
          </a:p>
        </p:txBody>
      </p:sp>
      <p:sp>
        <p:nvSpPr>
          <p:cNvPr id="778243" name="Rectangle 3"/>
          <p:cNvSpPr>
            <a:spLocks noGrp="1" noChangeArrowheads="1"/>
          </p:cNvSpPr>
          <p:nvPr>
            <p:ph type="body" idx="1"/>
          </p:nvPr>
        </p:nvSpPr>
        <p:spPr>
          <a:xfrm>
            <a:off x="685800" y="1828800"/>
            <a:ext cx="7772400" cy="4572000"/>
          </a:xfrm>
        </p:spPr>
        <p:txBody>
          <a:bodyPr/>
          <a:lstStyle/>
          <a:p>
            <a:pPr eaLnBrk="1" hangingPunct="1"/>
            <a:r>
              <a:rPr lang="en-US" dirty="0">
                <a:latin typeface="Myriad Pro" charset="0"/>
                <a:ea typeface="Myriad Pro" charset="0"/>
                <a:cs typeface="Myriad Pro" charset="0"/>
              </a:rPr>
              <a:t>Majority decision:</a:t>
            </a:r>
          </a:p>
          <a:p>
            <a:pPr lvl="1" eaLnBrk="1" hangingPunct="1"/>
            <a:r>
              <a:rPr lang="en-US" dirty="0">
                <a:latin typeface="Myriad Pro" charset="0"/>
                <a:ea typeface="Myriad Pro" charset="0"/>
                <a:cs typeface="Myriad Pro" charset="0"/>
              </a:rPr>
              <a:t>If more agents prefer </a:t>
            </a:r>
            <a:r>
              <a:rPr lang="en-US" dirty="0">
                <a:solidFill>
                  <a:srgbClr val="008380"/>
                </a:solidFill>
                <a:latin typeface="Myriad Pro" charset="0"/>
                <a:ea typeface="Myriad Pro" charset="0"/>
                <a:cs typeface="Myriad Pro" charset="0"/>
              </a:rPr>
              <a:t>a</a:t>
            </a:r>
            <a:r>
              <a:rPr lang="en-US" dirty="0">
                <a:latin typeface="Myriad Pro" charset="0"/>
                <a:ea typeface="Myriad Pro" charset="0"/>
                <a:cs typeface="Myriad Pro" charset="0"/>
              </a:rPr>
              <a:t> to </a:t>
            </a:r>
            <a:r>
              <a:rPr lang="en-US" dirty="0">
                <a:solidFill>
                  <a:srgbClr val="008380"/>
                </a:solidFill>
                <a:latin typeface="Myriad Pro" charset="0"/>
                <a:ea typeface="Myriad Pro" charset="0"/>
                <a:cs typeface="Myriad Pro" charset="0"/>
              </a:rPr>
              <a:t>b</a:t>
            </a:r>
            <a:r>
              <a:rPr lang="en-US" dirty="0">
                <a:latin typeface="Myriad Pro" charset="0"/>
                <a:ea typeface="Myriad Pro" charset="0"/>
                <a:cs typeface="Myriad Pro" charset="0"/>
              </a:rPr>
              <a:t>, then </a:t>
            </a:r>
            <a:r>
              <a:rPr lang="en-US" dirty="0">
                <a:solidFill>
                  <a:srgbClr val="008380"/>
                </a:solidFill>
                <a:latin typeface="Myriad Pro" charset="0"/>
                <a:ea typeface="Myriad Pro" charset="0"/>
                <a:cs typeface="Myriad Pro" charset="0"/>
              </a:rPr>
              <a:t>a</a:t>
            </a:r>
            <a:r>
              <a:rPr lang="en-US" dirty="0">
                <a:latin typeface="Myriad Pro" charset="0"/>
                <a:ea typeface="Myriad Pro" charset="0"/>
                <a:cs typeface="Myriad Pro" charset="0"/>
              </a:rPr>
              <a:t> should be chosen</a:t>
            </a:r>
          </a:p>
          <a:p>
            <a:pPr eaLnBrk="1" hangingPunct="1"/>
            <a:endParaRPr lang="en-US" dirty="0">
              <a:latin typeface="Myriad Pro" charset="0"/>
              <a:ea typeface="Myriad Pro" charset="0"/>
              <a:cs typeface="Myriad Pro" charset="0"/>
            </a:endParaRPr>
          </a:p>
          <a:p>
            <a:pPr eaLnBrk="1" hangingPunct="1"/>
            <a:r>
              <a:rPr lang="en-US" dirty="0">
                <a:latin typeface="Myriad Pro" charset="0"/>
                <a:ea typeface="Myriad Pro" charset="0"/>
                <a:cs typeface="Myriad Pro" charset="0"/>
              </a:rPr>
              <a:t>Two-outcome setting is easy</a:t>
            </a:r>
          </a:p>
          <a:p>
            <a:pPr lvl="1" eaLnBrk="1" hangingPunct="1"/>
            <a:r>
              <a:rPr lang="en-US" dirty="0">
                <a:latin typeface="Myriad Pro" charset="0"/>
                <a:ea typeface="Myriad Pro" charset="0"/>
                <a:cs typeface="Myriad Pro" charset="0"/>
              </a:rPr>
              <a:t>Choose outcome with more votes!</a:t>
            </a:r>
          </a:p>
          <a:p>
            <a:pPr lvl="1" eaLnBrk="1" hangingPunct="1"/>
            <a:endParaRPr lang="en-US" dirty="0">
              <a:latin typeface="Myriad Pro" charset="0"/>
              <a:ea typeface="Myriad Pro" charset="0"/>
              <a:cs typeface="Myriad Pro" charset="0"/>
            </a:endParaRPr>
          </a:p>
          <a:p>
            <a:pPr eaLnBrk="1" hangingPunct="1"/>
            <a:r>
              <a:rPr lang="en-US" dirty="0">
                <a:latin typeface="Myriad Pro" charset="0"/>
                <a:ea typeface="Myriad Pro" charset="0"/>
                <a:cs typeface="Myriad Pro" charset="0"/>
              </a:rPr>
              <a:t>What happens if you have </a:t>
            </a:r>
            <a:br>
              <a:rPr lang="en-US" dirty="0">
                <a:latin typeface="Myriad Pro" charset="0"/>
                <a:ea typeface="Myriad Pro" charset="0"/>
                <a:cs typeface="Myriad Pro" charset="0"/>
              </a:rPr>
            </a:br>
            <a:r>
              <a:rPr lang="en-US" dirty="0">
                <a:latin typeface="Myriad Pro" charset="0"/>
                <a:ea typeface="Myriad Pro" charset="0"/>
                <a:cs typeface="Myriad Pro" charset="0"/>
              </a:rPr>
              <a:t>3 or more possible outcomes?</a:t>
            </a:r>
          </a:p>
        </p:txBody>
      </p:sp>
      <p:sp>
        <p:nvSpPr>
          <p:cNvPr id="4" name="Slide Number Placeholder 3">
            <a:extLst>
              <a:ext uri="{FF2B5EF4-FFF2-40B4-BE49-F238E27FC236}">
                <a16:creationId xmlns:a16="http://schemas.microsoft.com/office/drawing/2014/main" id="{8FCD0844-686E-BF40-878D-9B2CEAD3AF2F}"/>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51</a:t>
            </a:fld>
            <a:endParaRPr lang="de-DE"/>
          </a:p>
        </p:txBody>
      </p:sp>
    </p:spTree>
    <p:extLst>
      <p:ext uri="{BB962C8B-B14F-4D97-AF65-F5344CB8AC3E}">
        <p14:creationId xmlns:p14="http://schemas.microsoft.com/office/powerpoint/2010/main" val="196572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4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824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78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3" grpId="0" uiExpand="1"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468313" y="260350"/>
            <a:ext cx="8229600" cy="1224434"/>
          </a:xfrm>
        </p:spPr>
        <p:txBody>
          <a:bodyPr/>
          <a:lstStyle/>
          <a:p>
            <a:pPr eaLnBrk="1" hangingPunct="1"/>
            <a:r>
              <a:rPr lang="en-US" sz="2800" dirty="0">
                <a:latin typeface="Lucida Grande" charset="0"/>
                <a:ea typeface="ＭＳ Ｐゴシック" charset="0"/>
                <a:cs typeface="ＭＳ Ｐゴシック" charset="0"/>
              </a:rPr>
              <a:t>Case 1: Agents specify their top preference</a:t>
            </a:r>
          </a:p>
        </p:txBody>
      </p:sp>
      <p:sp>
        <p:nvSpPr>
          <p:cNvPr id="76802" name="Text Box 3"/>
          <p:cNvSpPr txBox="1">
            <a:spLocks noChangeArrowheads="1"/>
          </p:cNvSpPr>
          <p:nvPr/>
        </p:nvSpPr>
        <p:spPr bwMode="auto">
          <a:xfrm>
            <a:off x="4648200" y="2743200"/>
            <a:ext cx="1143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Comic Sans MS" charset="0"/>
              </a:rPr>
              <a:t>Ballot</a:t>
            </a:r>
          </a:p>
        </p:txBody>
      </p:sp>
      <p:pic>
        <p:nvPicPr>
          <p:cNvPr id="76803" name="Picture 4" descr="top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81400"/>
            <a:ext cx="2540000"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4" name="Text Box 5"/>
          <p:cNvSpPr txBox="1">
            <a:spLocks noChangeArrowheads="1"/>
          </p:cNvSpPr>
          <p:nvPr/>
        </p:nvSpPr>
        <p:spPr bwMode="auto">
          <a:xfrm>
            <a:off x="4876800" y="3429000"/>
            <a:ext cx="381000" cy="4953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Comic Sans MS" charset="0"/>
              </a:rPr>
              <a:t>X</a:t>
            </a:r>
          </a:p>
        </p:txBody>
      </p:sp>
      <p:sp>
        <p:nvSpPr>
          <p:cNvPr id="6" name="Slide Number Placeholder 3">
            <a:extLst>
              <a:ext uri="{FF2B5EF4-FFF2-40B4-BE49-F238E27FC236}">
                <a16:creationId xmlns:a16="http://schemas.microsoft.com/office/drawing/2014/main" id="{904FD85A-8255-7744-9F53-2D3D5E568D92}"/>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52</a:t>
            </a:fld>
            <a:endParaRPr lang="de-DE"/>
          </a:p>
        </p:txBody>
      </p:sp>
    </p:spTree>
    <p:extLst>
      <p:ext uri="{BB962C8B-B14F-4D97-AF65-F5344CB8AC3E}">
        <p14:creationId xmlns:p14="http://schemas.microsoft.com/office/powerpoint/2010/main" val="1934342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09600" y="318075"/>
            <a:ext cx="7772400" cy="1143000"/>
          </a:xfrm>
        </p:spPr>
        <p:txBody>
          <a:bodyPr/>
          <a:lstStyle/>
          <a:p>
            <a:pPr eaLnBrk="1" hangingPunct="1"/>
            <a:r>
              <a:rPr lang="en-US" dirty="0">
                <a:latin typeface="Myriad Pro" charset="0"/>
                <a:ea typeface="Myriad Pro" charset="0"/>
                <a:cs typeface="Myriad Pro" charset="0"/>
              </a:rPr>
              <a:t>Election System</a:t>
            </a:r>
          </a:p>
        </p:txBody>
      </p:sp>
      <p:sp>
        <p:nvSpPr>
          <p:cNvPr id="78850" name="Rectangle 3"/>
          <p:cNvSpPr>
            <a:spLocks noGrp="1" noChangeArrowheads="1"/>
          </p:cNvSpPr>
          <p:nvPr>
            <p:ph type="body" idx="1"/>
          </p:nvPr>
        </p:nvSpPr>
        <p:spPr>
          <a:xfrm>
            <a:off x="685800" y="1828800"/>
            <a:ext cx="7772400" cy="4572000"/>
          </a:xfrm>
        </p:spPr>
        <p:txBody>
          <a:bodyPr/>
          <a:lstStyle/>
          <a:p>
            <a:pPr eaLnBrk="1" hangingPunct="1"/>
            <a:r>
              <a:rPr lang="en-US">
                <a:latin typeface="Myriad Pro" charset="0"/>
                <a:ea typeface="Myriad Pro" charset="0"/>
                <a:cs typeface="Myriad Pro" charset="0"/>
              </a:rPr>
              <a:t>Plurality Voting</a:t>
            </a:r>
          </a:p>
          <a:p>
            <a:pPr lvl="1" eaLnBrk="1" hangingPunct="1"/>
            <a:r>
              <a:rPr lang="en-US">
                <a:latin typeface="Myriad Pro" charset="0"/>
                <a:ea typeface="Myriad Pro" charset="0"/>
                <a:cs typeface="Myriad Pro" charset="0"/>
              </a:rPr>
              <a:t>One name is ticked on a ballot</a:t>
            </a:r>
          </a:p>
          <a:p>
            <a:pPr lvl="1" eaLnBrk="1" hangingPunct="1"/>
            <a:r>
              <a:rPr lang="en-US">
                <a:latin typeface="Myriad Pro" charset="0"/>
                <a:ea typeface="Myriad Pro" charset="0"/>
                <a:cs typeface="Myriad Pro" charset="0"/>
              </a:rPr>
              <a:t>One round of voting</a:t>
            </a:r>
          </a:p>
          <a:p>
            <a:pPr lvl="1" eaLnBrk="1" hangingPunct="1"/>
            <a:r>
              <a:rPr lang="en-US">
                <a:latin typeface="Myriad Pro" charset="0"/>
                <a:ea typeface="Myriad Pro" charset="0"/>
                <a:cs typeface="Myriad Pro" charset="0"/>
              </a:rPr>
              <a:t>One candidate is chosen</a:t>
            </a:r>
          </a:p>
          <a:p>
            <a:pPr lvl="1" eaLnBrk="1" hangingPunct="1"/>
            <a:endParaRPr lang="en-US">
              <a:latin typeface="Myriad Pro" charset="0"/>
              <a:ea typeface="Myriad Pro" charset="0"/>
              <a:cs typeface="Myriad Pro" charset="0"/>
            </a:endParaRPr>
          </a:p>
          <a:p>
            <a:pPr lvl="1" eaLnBrk="1" hangingPunct="1"/>
            <a:endParaRPr lang="en-US">
              <a:latin typeface="Myriad Pro" charset="0"/>
              <a:ea typeface="Myriad Pro" charset="0"/>
              <a:cs typeface="Myriad Pro" charset="0"/>
            </a:endParaRPr>
          </a:p>
          <a:p>
            <a:pPr lvl="1" eaLnBrk="1" hangingPunct="1"/>
            <a:endParaRPr lang="en-US">
              <a:latin typeface="Myriad Pro" charset="0"/>
              <a:ea typeface="Myriad Pro" charset="0"/>
              <a:cs typeface="Myriad Pro" charset="0"/>
            </a:endParaRPr>
          </a:p>
          <a:p>
            <a:pPr lvl="1" eaLnBrk="1" hangingPunct="1"/>
            <a:endParaRPr lang="en-US">
              <a:latin typeface="Myriad Pro" charset="0"/>
              <a:ea typeface="Myriad Pro" charset="0"/>
              <a:cs typeface="Myriad Pro" charset="0"/>
            </a:endParaRPr>
          </a:p>
        </p:txBody>
      </p:sp>
      <p:sp>
        <p:nvSpPr>
          <p:cNvPr id="78851" name="Text Box 4"/>
          <p:cNvSpPr txBox="1">
            <a:spLocks noChangeArrowheads="1"/>
          </p:cNvSpPr>
          <p:nvPr/>
        </p:nvSpPr>
        <p:spPr bwMode="auto">
          <a:xfrm>
            <a:off x="2438400" y="4648200"/>
            <a:ext cx="4267200" cy="584775"/>
          </a:xfrm>
          <a:prstGeom prst="rect">
            <a:avLst/>
          </a:prstGeom>
          <a:noFill/>
          <a:ln w="2857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en-US" sz="3200" i="0">
                <a:latin typeface="Myriad Pro" charset="0"/>
                <a:ea typeface="Myriad Pro" charset="0"/>
                <a:cs typeface="Myriad Pro" charset="0"/>
              </a:rPr>
              <a:t>Is this a “good” system?</a:t>
            </a:r>
          </a:p>
        </p:txBody>
      </p:sp>
      <p:sp>
        <p:nvSpPr>
          <p:cNvPr id="78852" name="Text Box 5"/>
          <p:cNvSpPr txBox="1">
            <a:spLocks noChangeArrowheads="1"/>
          </p:cNvSpPr>
          <p:nvPr/>
        </p:nvSpPr>
        <p:spPr bwMode="auto">
          <a:xfrm>
            <a:off x="971600" y="5733256"/>
            <a:ext cx="411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000" i="0" dirty="0">
                <a:latin typeface="Myriad Pro" charset="0"/>
                <a:ea typeface="Myriad Pro" charset="0"/>
                <a:cs typeface="Myriad Pro" charset="0"/>
              </a:rPr>
              <a:t>What do we mean by good?</a:t>
            </a:r>
          </a:p>
        </p:txBody>
      </p:sp>
      <p:sp>
        <p:nvSpPr>
          <p:cNvPr id="6" name="Slide Number Placeholder 3">
            <a:extLst>
              <a:ext uri="{FF2B5EF4-FFF2-40B4-BE49-F238E27FC236}">
                <a16:creationId xmlns:a16="http://schemas.microsoft.com/office/drawing/2014/main" id="{0FAF7D4A-58BA-7B47-9B13-14F4DD045B9B}"/>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53</a:t>
            </a:fld>
            <a:endParaRPr lang="de-DE"/>
          </a:p>
        </p:txBody>
      </p:sp>
    </p:spTree>
    <p:extLst>
      <p:ext uri="{BB962C8B-B14F-4D97-AF65-F5344CB8AC3E}">
        <p14:creationId xmlns:p14="http://schemas.microsoft.com/office/powerpoint/2010/main" val="131501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467544" y="271000"/>
            <a:ext cx="7772400" cy="1143000"/>
          </a:xfrm>
        </p:spPr>
        <p:txBody>
          <a:bodyPr/>
          <a:lstStyle/>
          <a:p>
            <a:pPr eaLnBrk="1" hangingPunct="1"/>
            <a:r>
              <a:rPr lang="en-US" dirty="0">
                <a:latin typeface="Myriad Pro" charset="0"/>
                <a:ea typeface="Myriad Pro" charset="0"/>
                <a:cs typeface="Myriad Pro" charset="0"/>
              </a:rPr>
              <a:t>Example: Plurality</a:t>
            </a:r>
          </a:p>
        </p:txBody>
      </p:sp>
      <p:sp>
        <p:nvSpPr>
          <p:cNvPr id="781315" name="Rectangle 3"/>
          <p:cNvSpPr>
            <a:spLocks noGrp="1" noChangeArrowheads="1"/>
          </p:cNvSpPr>
          <p:nvPr>
            <p:ph type="body" idx="1"/>
          </p:nvPr>
        </p:nvSpPr>
        <p:spPr>
          <a:xfrm>
            <a:off x="685800" y="1445960"/>
            <a:ext cx="7772400" cy="4953000"/>
          </a:xfrm>
        </p:spPr>
        <p:txBody>
          <a:bodyPr/>
          <a:lstStyle/>
          <a:p>
            <a:pPr eaLnBrk="1" hangingPunct="1"/>
            <a:r>
              <a:rPr lang="en-US">
                <a:latin typeface="Myriad Pro" charset="0"/>
                <a:ea typeface="Myriad Pro" charset="0"/>
                <a:cs typeface="Myriad Pro" charset="0"/>
              </a:rPr>
              <a:t>3 candidates </a:t>
            </a:r>
          </a:p>
          <a:p>
            <a:pPr lvl="1" eaLnBrk="1" hangingPunct="1"/>
            <a:r>
              <a:rPr lang="en-US" dirty="0">
                <a:latin typeface="Myriad Pro" charset="0"/>
                <a:ea typeface="Myriad Pro" charset="0"/>
                <a:cs typeface="Myriad Pro" charset="0"/>
              </a:rPr>
              <a:t>Lib, NDP, C</a:t>
            </a:r>
          </a:p>
          <a:p>
            <a:pPr eaLnBrk="1" hangingPunct="1"/>
            <a:r>
              <a:rPr lang="en-US" dirty="0">
                <a:latin typeface="Myriad Pro" charset="0"/>
                <a:ea typeface="Myriad Pro" charset="0"/>
                <a:cs typeface="Myriad Pro" charset="0"/>
              </a:rPr>
              <a:t>21 voters with the preferences</a:t>
            </a:r>
          </a:p>
          <a:p>
            <a:pPr lvl="1" eaLnBrk="1" hangingPunct="1"/>
            <a:r>
              <a:rPr lang="en-US" dirty="0">
                <a:latin typeface="Myriad Pro" charset="0"/>
                <a:ea typeface="Myriad Pro" charset="0"/>
                <a:cs typeface="Myriad Pro" charset="0"/>
              </a:rPr>
              <a:t>10 Lib&gt;NDP&gt;C</a:t>
            </a:r>
          </a:p>
          <a:p>
            <a:pPr lvl="1" eaLnBrk="1" hangingPunct="1"/>
            <a:r>
              <a:rPr lang="en-US" dirty="0">
                <a:latin typeface="Myriad Pro" charset="0"/>
                <a:ea typeface="Myriad Pro" charset="0"/>
                <a:cs typeface="Myriad Pro" charset="0"/>
              </a:rPr>
              <a:t>6 NDP&gt;C&gt;Lib</a:t>
            </a:r>
          </a:p>
          <a:p>
            <a:pPr lvl="1" eaLnBrk="1" hangingPunct="1"/>
            <a:r>
              <a:rPr lang="en-US" dirty="0">
                <a:latin typeface="Myriad Pro" charset="0"/>
                <a:ea typeface="Myriad Pro" charset="0"/>
                <a:cs typeface="Myriad Pro" charset="0"/>
              </a:rPr>
              <a:t>5 C&gt;NDP&gt;Lib</a:t>
            </a:r>
          </a:p>
          <a:p>
            <a:pPr eaLnBrk="1" hangingPunct="1"/>
            <a:r>
              <a:rPr lang="en-US" dirty="0">
                <a:latin typeface="Myriad Pro" charset="0"/>
                <a:ea typeface="Myriad Pro" charset="0"/>
                <a:cs typeface="Myriad Pro" charset="0"/>
              </a:rPr>
              <a:t>Result: </a:t>
            </a:r>
            <a:r>
              <a:rPr lang="en-US" dirty="0">
                <a:solidFill>
                  <a:srgbClr val="CC0000"/>
                </a:solidFill>
                <a:latin typeface="Myriad Pro" charset="0"/>
                <a:ea typeface="Myriad Pro" charset="0"/>
                <a:cs typeface="Myriad Pro" charset="0"/>
              </a:rPr>
              <a:t>Lib 10</a:t>
            </a:r>
            <a:r>
              <a:rPr lang="en-US" dirty="0">
                <a:latin typeface="Myriad Pro" charset="0"/>
                <a:ea typeface="Myriad Pro" charset="0"/>
                <a:cs typeface="Myriad Pro" charset="0"/>
              </a:rPr>
              <a:t>, NDP 6, C 5</a:t>
            </a:r>
          </a:p>
          <a:p>
            <a:pPr lvl="1" eaLnBrk="1" hangingPunct="1"/>
            <a:r>
              <a:rPr lang="en-US" dirty="0">
                <a:latin typeface="Myriad Pro" charset="0"/>
                <a:ea typeface="Myriad Pro" charset="0"/>
                <a:cs typeface="Myriad Pro" charset="0"/>
              </a:rPr>
              <a:t>But a majority of voters (11) prefer all other parties more than the Libs!</a:t>
            </a:r>
          </a:p>
        </p:txBody>
      </p:sp>
      <p:sp>
        <p:nvSpPr>
          <p:cNvPr id="4" name="Slide Number Placeholder 3">
            <a:extLst>
              <a:ext uri="{FF2B5EF4-FFF2-40B4-BE49-F238E27FC236}">
                <a16:creationId xmlns:a16="http://schemas.microsoft.com/office/drawing/2014/main" id="{9F59ADD8-7CF5-F746-804A-2BB720473768}"/>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54</a:t>
            </a:fld>
            <a:endParaRPr lang="de-DE"/>
          </a:p>
        </p:txBody>
      </p:sp>
    </p:spTree>
    <p:extLst>
      <p:ext uri="{BB962C8B-B14F-4D97-AF65-F5344CB8AC3E}">
        <p14:creationId xmlns:p14="http://schemas.microsoft.com/office/powerpoint/2010/main" val="933407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1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813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81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813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813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8131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8131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81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539552" y="228600"/>
            <a:ext cx="7772400" cy="1143000"/>
          </a:xfrm>
        </p:spPr>
        <p:txBody>
          <a:bodyPr/>
          <a:lstStyle/>
          <a:p>
            <a:pPr eaLnBrk="1" hangingPunct="1"/>
            <a:r>
              <a:rPr lang="en-US" dirty="0">
                <a:latin typeface="Myriad Pro" charset="0"/>
                <a:ea typeface="Myriad Pro" charset="0"/>
                <a:cs typeface="Myriad Pro" charset="0"/>
              </a:rPr>
              <a:t>What can we do?</a:t>
            </a:r>
          </a:p>
        </p:txBody>
      </p:sp>
      <p:sp>
        <p:nvSpPr>
          <p:cNvPr id="782339" name="Rectangle 3"/>
          <p:cNvSpPr>
            <a:spLocks noGrp="1" noChangeArrowheads="1"/>
          </p:cNvSpPr>
          <p:nvPr>
            <p:ph type="body" idx="1"/>
          </p:nvPr>
        </p:nvSpPr>
        <p:spPr>
          <a:xfrm>
            <a:off x="381000" y="1828800"/>
            <a:ext cx="8305800" cy="4800600"/>
          </a:xfrm>
        </p:spPr>
        <p:txBody>
          <a:bodyPr/>
          <a:lstStyle/>
          <a:p>
            <a:pPr eaLnBrk="1" hangingPunct="1">
              <a:lnSpc>
                <a:spcPct val="90000"/>
              </a:lnSpc>
            </a:pPr>
            <a:r>
              <a:rPr lang="en-US" sz="2800" dirty="0">
                <a:latin typeface="Myriad Pro" charset="0"/>
                <a:ea typeface="Myriad Pro" charset="0"/>
                <a:cs typeface="Myriad Pro" charset="0"/>
              </a:rPr>
              <a:t>Majority system</a:t>
            </a:r>
          </a:p>
          <a:p>
            <a:pPr lvl="1" eaLnBrk="1" hangingPunct="1">
              <a:lnSpc>
                <a:spcPct val="90000"/>
              </a:lnSpc>
            </a:pPr>
            <a:r>
              <a:rPr lang="en-US" sz="2400" dirty="0">
                <a:latin typeface="Myriad Pro" charset="0"/>
                <a:ea typeface="Myriad Pro" charset="0"/>
                <a:cs typeface="Myriad Pro" charset="0"/>
              </a:rPr>
              <a:t>Works well when there are 2 alternatives</a:t>
            </a:r>
          </a:p>
          <a:p>
            <a:pPr lvl="1" eaLnBrk="1" hangingPunct="1">
              <a:lnSpc>
                <a:spcPct val="90000"/>
              </a:lnSpc>
            </a:pPr>
            <a:r>
              <a:rPr lang="en-US" sz="2400" dirty="0">
                <a:latin typeface="Myriad Pro" charset="0"/>
                <a:ea typeface="Myriad Pro" charset="0"/>
                <a:cs typeface="Myriad Pro" charset="0"/>
              </a:rPr>
              <a:t>Not great when there are more than 2 choices</a:t>
            </a:r>
          </a:p>
          <a:p>
            <a:pPr lvl="1" eaLnBrk="1" hangingPunct="1">
              <a:lnSpc>
                <a:spcPct val="90000"/>
              </a:lnSpc>
            </a:pPr>
            <a:endParaRPr lang="en-US" sz="2400" dirty="0">
              <a:latin typeface="Myriad Pro" charset="0"/>
              <a:ea typeface="Myriad Pro" charset="0"/>
              <a:cs typeface="Myriad Pro" charset="0"/>
            </a:endParaRPr>
          </a:p>
          <a:p>
            <a:pPr eaLnBrk="1" hangingPunct="1">
              <a:lnSpc>
                <a:spcPct val="90000"/>
              </a:lnSpc>
            </a:pPr>
            <a:r>
              <a:rPr lang="en-US" sz="2800" dirty="0">
                <a:latin typeface="Myriad Pro" charset="0"/>
                <a:ea typeface="Myriad Pro" charset="0"/>
                <a:cs typeface="Myriad Pro" charset="0"/>
              </a:rPr>
              <a:t>Proposal:</a:t>
            </a:r>
          </a:p>
          <a:p>
            <a:pPr lvl="1" eaLnBrk="1" hangingPunct="1">
              <a:lnSpc>
                <a:spcPct val="90000"/>
              </a:lnSpc>
            </a:pPr>
            <a:r>
              <a:rPr lang="en-US" sz="2400" dirty="0">
                <a:latin typeface="Myriad Pro" charset="0"/>
                <a:ea typeface="Myriad Pro" charset="0"/>
                <a:cs typeface="Myriad Pro" charset="0"/>
              </a:rPr>
              <a:t>Organize a series of votes between 2 alternatives at a time</a:t>
            </a:r>
          </a:p>
          <a:p>
            <a:pPr lvl="1" eaLnBrk="1" hangingPunct="1">
              <a:lnSpc>
                <a:spcPct val="90000"/>
              </a:lnSpc>
            </a:pPr>
            <a:r>
              <a:rPr lang="en-US" sz="2400" dirty="0">
                <a:latin typeface="Myriad Pro" charset="0"/>
                <a:ea typeface="Myriad Pro" charset="0"/>
                <a:cs typeface="Myriad Pro" charset="0"/>
              </a:rPr>
              <a:t>How this is organized is called an agenda </a:t>
            </a:r>
          </a:p>
          <a:p>
            <a:pPr marL="1143000" lvl="2" eaLnBrk="1" hangingPunct="1">
              <a:lnSpc>
                <a:spcPct val="90000"/>
              </a:lnSpc>
            </a:pPr>
            <a:r>
              <a:rPr lang="en-US" sz="2000" dirty="0">
                <a:latin typeface="Myriad Pro" charset="0"/>
                <a:ea typeface="Myriad Pro" charset="0"/>
                <a:cs typeface="Myriad Pro" charset="0"/>
              </a:rPr>
              <a:t>Or a cup (often in sports)</a:t>
            </a:r>
          </a:p>
          <a:p>
            <a:pPr lvl="1" eaLnBrk="1" hangingPunct="1">
              <a:lnSpc>
                <a:spcPct val="90000"/>
              </a:lnSpc>
            </a:pPr>
            <a:endParaRPr lang="en-US" sz="2400" dirty="0">
              <a:latin typeface="Myriad Pro" charset="0"/>
              <a:ea typeface="Myriad Pro" charset="0"/>
              <a:cs typeface="Myriad Pro" charset="0"/>
            </a:endParaRPr>
          </a:p>
        </p:txBody>
      </p:sp>
      <p:sp>
        <p:nvSpPr>
          <p:cNvPr id="4" name="Slide Number Placeholder 3">
            <a:extLst>
              <a:ext uri="{FF2B5EF4-FFF2-40B4-BE49-F238E27FC236}">
                <a16:creationId xmlns:a16="http://schemas.microsoft.com/office/drawing/2014/main" id="{43B58813-42AE-7442-AAB7-2E193D7AB402}"/>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55</a:t>
            </a:fld>
            <a:endParaRPr lang="de-DE"/>
          </a:p>
        </p:txBody>
      </p:sp>
    </p:spTree>
    <p:extLst>
      <p:ext uri="{BB962C8B-B14F-4D97-AF65-F5344CB8AC3E}">
        <p14:creationId xmlns:p14="http://schemas.microsoft.com/office/powerpoint/2010/main" val="739890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2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82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82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23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823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8233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82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39"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467544" y="195116"/>
            <a:ext cx="7772400" cy="1143000"/>
          </a:xfrm>
        </p:spPr>
        <p:txBody>
          <a:bodyPr/>
          <a:lstStyle/>
          <a:p>
            <a:pPr eaLnBrk="1" hangingPunct="1"/>
            <a:r>
              <a:rPr lang="en-US" dirty="0">
                <a:latin typeface="Myriad Pro" charset="0"/>
                <a:ea typeface="Myriad Pro" charset="0"/>
                <a:cs typeface="Myriad Pro" charset="0"/>
              </a:rPr>
              <a:t>Agendas</a:t>
            </a:r>
          </a:p>
        </p:txBody>
      </p:sp>
      <p:sp>
        <p:nvSpPr>
          <p:cNvPr id="84994" name="Rectangle 3"/>
          <p:cNvSpPr>
            <a:spLocks noGrp="1" noChangeArrowheads="1"/>
          </p:cNvSpPr>
          <p:nvPr>
            <p:ph type="body" idx="1"/>
          </p:nvPr>
        </p:nvSpPr>
        <p:spPr>
          <a:xfrm>
            <a:off x="685800" y="1981200"/>
            <a:ext cx="7772400" cy="4114800"/>
          </a:xfrm>
        </p:spPr>
        <p:txBody>
          <a:bodyPr/>
          <a:lstStyle/>
          <a:p>
            <a:pPr eaLnBrk="1" hangingPunct="1"/>
            <a:r>
              <a:rPr lang="en-US">
                <a:latin typeface="Myriad Pro" charset="0"/>
                <a:ea typeface="Myriad Pro" charset="0"/>
                <a:cs typeface="Myriad Pro" charset="0"/>
              </a:rPr>
              <a:t>3 candidates </a:t>
            </a:r>
            <a:r>
              <a:rPr lang="en-US" dirty="0">
                <a:solidFill>
                  <a:srgbClr val="008380"/>
                </a:solidFill>
                <a:latin typeface="Myriad Pro" charset="0"/>
                <a:ea typeface="Myriad Pro" charset="0"/>
                <a:cs typeface="Myriad Pro" charset="0"/>
              </a:rPr>
              <a:t>{</a:t>
            </a:r>
            <a:r>
              <a:rPr lang="en-US" dirty="0" err="1">
                <a:solidFill>
                  <a:srgbClr val="008380"/>
                </a:solidFill>
                <a:latin typeface="Myriad Pro" charset="0"/>
                <a:ea typeface="Myriad Pro" charset="0"/>
                <a:cs typeface="Myriad Pro" charset="0"/>
              </a:rPr>
              <a:t>a,b,c</a:t>
            </a:r>
            <a:r>
              <a:rPr lang="en-US" dirty="0">
                <a:solidFill>
                  <a:srgbClr val="008380"/>
                </a:solidFill>
                <a:latin typeface="Myriad Pro" charset="0"/>
                <a:ea typeface="Myriad Pro" charset="0"/>
                <a:cs typeface="Myriad Pro" charset="0"/>
              </a:rPr>
              <a:t>}</a:t>
            </a:r>
          </a:p>
          <a:p>
            <a:pPr eaLnBrk="1" hangingPunct="1"/>
            <a:r>
              <a:rPr lang="en-US" dirty="0">
                <a:latin typeface="Myriad Pro" charset="0"/>
                <a:ea typeface="Myriad Pro" charset="0"/>
                <a:cs typeface="Myriad Pro" charset="0"/>
              </a:rPr>
              <a:t>Agenda </a:t>
            </a:r>
            <a:r>
              <a:rPr lang="en-US" dirty="0" err="1">
                <a:solidFill>
                  <a:srgbClr val="008380"/>
                </a:solidFill>
                <a:latin typeface="Myriad Pro" charset="0"/>
                <a:ea typeface="Myriad Pro" charset="0"/>
                <a:cs typeface="Myriad Pro" charset="0"/>
              </a:rPr>
              <a:t>a,b,c</a:t>
            </a:r>
            <a:endParaRPr lang="en-US" dirty="0">
              <a:solidFill>
                <a:srgbClr val="008380"/>
              </a:solidFill>
              <a:latin typeface="Myriad Pro" charset="0"/>
              <a:ea typeface="Myriad Pro" charset="0"/>
              <a:cs typeface="Myriad Pro" charset="0"/>
            </a:endParaRPr>
          </a:p>
        </p:txBody>
      </p:sp>
      <p:sp>
        <p:nvSpPr>
          <p:cNvPr id="84995" name="Text Box 4"/>
          <p:cNvSpPr txBox="1">
            <a:spLocks noChangeArrowheads="1"/>
          </p:cNvSpPr>
          <p:nvPr/>
        </p:nvSpPr>
        <p:spPr bwMode="auto">
          <a:xfrm>
            <a:off x="1412875" y="4038600"/>
            <a:ext cx="333746" cy="461665"/>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a</a:t>
            </a:r>
          </a:p>
        </p:txBody>
      </p:sp>
      <p:sp>
        <p:nvSpPr>
          <p:cNvPr id="84996" name="Text Box 5"/>
          <p:cNvSpPr txBox="1">
            <a:spLocks noChangeArrowheads="1"/>
          </p:cNvSpPr>
          <p:nvPr/>
        </p:nvSpPr>
        <p:spPr bwMode="auto">
          <a:xfrm>
            <a:off x="1387475" y="4876800"/>
            <a:ext cx="359394" cy="461665"/>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b</a:t>
            </a:r>
          </a:p>
        </p:txBody>
      </p:sp>
      <p:sp>
        <p:nvSpPr>
          <p:cNvPr id="84997" name="Text Box 6"/>
          <p:cNvSpPr txBox="1">
            <a:spLocks noChangeArrowheads="1"/>
          </p:cNvSpPr>
          <p:nvPr/>
        </p:nvSpPr>
        <p:spPr bwMode="auto">
          <a:xfrm>
            <a:off x="1382713" y="5791200"/>
            <a:ext cx="322524" cy="461665"/>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c</a:t>
            </a:r>
          </a:p>
        </p:txBody>
      </p:sp>
      <p:sp>
        <p:nvSpPr>
          <p:cNvPr id="84998" name="Text Box 7"/>
          <p:cNvSpPr txBox="1">
            <a:spLocks noChangeArrowheads="1"/>
          </p:cNvSpPr>
          <p:nvPr/>
        </p:nvSpPr>
        <p:spPr bwMode="auto">
          <a:xfrm>
            <a:off x="3200400" y="4038600"/>
            <a:ext cx="250390" cy="461665"/>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 </a:t>
            </a:r>
          </a:p>
        </p:txBody>
      </p:sp>
      <p:sp>
        <p:nvSpPr>
          <p:cNvPr id="84999" name="Text Box 8"/>
          <p:cNvSpPr txBox="1">
            <a:spLocks noChangeArrowheads="1"/>
          </p:cNvSpPr>
          <p:nvPr/>
        </p:nvSpPr>
        <p:spPr bwMode="auto">
          <a:xfrm>
            <a:off x="4800600" y="4038600"/>
            <a:ext cx="250390" cy="461665"/>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 </a:t>
            </a:r>
          </a:p>
        </p:txBody>
      </p:sp>
      <p:cxnSp>
        <p:nvCxnSpPr>
          <p:cNvPr id="85000" name="AutoShape 9"/>
          <p:cNvCxnSpPr>
            <a:cxnSpLocks noChangeShapeType="1"/>
            <a:stCxn id="84995" idx="3"/>
            <a:endCxn id="84998" idx="1"/>
          </p:cNvCxnSpPr>
          <p:nvPr/>
        </p:nvCxnSpPr>
        <p:spPr bwMode="auto">
          <a:xfrm>
            <a:off x="1746621" y="4269433"/>
            <a:ext cx="1453779" cy="0"/>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5001" name="AutoShape 10"/>
          <p:cNvCxnSpPr>
            <a:cxnSpLocks noChangeShapeType="1"/>
            <a:stCxn id="84996" idx="3"/>
            <a:endCxn id="84998" idx="1"/>
          </p:cNvCxnSpPr>
          <p:nvPr/>
        </p:nvCxnSpPr>
        <p:spPr bwMode="auto">
          <a:xfrm flipV="1">
            <a:off x="1746869" y="4269433"/>
            <a:ext cx="1453531" cy="838200"/>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5002" name="AutoShape 11"/>
          <p:cNvCxnSpPr>
            <a:cxnSpLocks noChangeShapeType="1"/>
            <a:stCxn id="84998" idx="3"/>
            <a:endCxn id="84999" idx="1"/>
          </p:cNvCxnSpPr>
          <p:nvPr/>
        </p:nvCxnSpPr>
        <p:spPr bwMode="auto">
          <a:xfrm>
            <a:off x="3450790" y="4269433"/>
            <a:ext cx="1349810" cy="0"/>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5003" name="AutoShape 12"/>
          <p:cNvCxnSpPr>
            <a:cxnSpLocks noChangeShapeType="1"/>
            <a:stCxn id="84997" idx="3"/>
            <a:endCxn id="84999" idx="1"/>
          </p:cNvCxnSpPr>
          <p:nvPr/>
        </p:nvCxnSpPr>
        <p:spPr bwMode="auto">
          <a:xfrm flipV="1">
            <a:off x="1705237" y="4269433"/>
            <a:ext cx="3095363" cy="1752600"/>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sp>
        <p:nvSpPr>
          <p:cNvPr id="85004" name="Text Box 13"/>
          <p:cNvSpPr txBox="1">
            <a:spLocks noChangeArrowheads="1"/>
          </p:cNvSpPr>
          <p:nvPr/>
        </p:nvSpPr>
        <p:spPr bwMode="auto">
          <a:xfrm>
            <a:off x="3810000" y="5943600"/>
            <a:ext cx="2497800" cy="461665"/>
          </a:xfrm>
          <a:prstGeom prst="rect">
            <a:avLst/>
          </a:prstGeom>
          <a:noFill/>
          <a:ln w="28575">
            <a:solidFill>
              <a:srgbClr val="CC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dirty="0">
                <a:latin typeface="Myriad Pro" charset="0"/>
                <a:ea typeface="Myriad Pro" charset="0"/>
                <a:cs typeface="Myriad Pro" charset="0"/>
              </a:rPr>
              <a:t>Chosen candidate</a:t>
            </a:r>
          </a:p>
        </p:txBody>
      </p:sp>
      <p:cxnSp>
        <p:nvCxnSpPr>
          <p:cNvPr id="85005" name="AutoShape 14"/>
          <p:cNvCxnSpPr>
            <a:cxnSpLocks noChangeShapeType="1"/>
            <a:stCxn id="85004" idx="0"/>
            <a:endCxn id="84999" idx="2"/>
          </p:cNvCxnSpPr>
          <p:nvPr/>
        </p:nvCxnSpPr>
        <p:spPr bwMode="auto">
          <a:xfrm flipH="1" flipV="1">
            <a:off x="4925795" y="4500265"/>
            <a:ext cx="133105" cy="1443335"/>
          </a:xfrm>
          <a:prstGeom prst="straightConnector1">
            <a:avLst/>
          </a:prstGeom>
          <a:noFill/>
          <a:ln w="38100">
            <a:solidFill>
              <a:srgbClr val="CC0000"/>
            </a:solidFill>
            <a:round/>
            <a:headEnd/>
            <a:tailEnd type="triangle" w="med" len="med"/>
          </a:ln>
          <a:extLst>
            <a:ext uri="{909E8E84-426E-40dd-AFC4-6F175D3DCCD1}">
              <a14:hiddenFill xmlns:a14="http://schemas.microsoft.com/office/drawing/2010/main" xmlns="">
                <a:noFill/>
              </a14:hiddenFill>
            </a:ext>
          </a:extLst>
        </p:spPr>
      </p:cxnSp>
      <p:sp>
        <p:nvSpPr>
          <p:cNvPr id="85006" name="Text Box 15"/>
          <p:cNvSpPr txBox="1">
            <a:spLocks noChangeArrowheads="1"/>
          </p:cNvSpPr>
          <p:nvPr/>
        </p:nvSpPr>
        <p:spPr bwMode="auto">
          <a:xfrm>
            <a:off x="3657600" y="3276600"/>
            <a:ext cx="344357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dirty="0">
                <a:latin typeface="Myriad Pro" charset="0"/>
                <a:ea typeface="Myriad Pro" charset="0"/>
                <a:cs typeface="Myriad Pro" charset="0"/>
              </a:rPr>
              <a:t>Majority vote between </a:t>
            </a:r>
            <a:r>
              <a:rPr lang="en-US" sz="2000" i="0" dirty="0">
                <a:solidFill>
                  <a:srgbClr val="008380"/>
                </a:solidFill>
                <a:latin typeface="Myriad Pro" charset="0"/>
                <a:ea typeface="Myriad Pro" charset="0"/>
                <a:cs typeface="Myriad Pro" charset="0"/>
              </a:rPr>
              <a:t>a </a:t>
            </a:r>
            <a:r>
              <a:rPr lang="en-US" sz="2000" i="0" dirty="0">
                <a:latin typeface="Myriad Pro" charset="0"/>
                <a:ea typeface="Myriad Pro" charset="0"/>
                <a:cs typeface="Myriad Pro" charset="0"/>
              </a:rPr>
              <a:t>and </a:t>
            </a:r>
            <a:r>
              <a:rPr lang="en-US" sz="2000" i="0" dirty="0">
                <a:solidFill>
                  <a:srgbClr val="008380"/>
                </a:solidFill>
                <a:latin typeface="Myriad Pro" charset="0"/>
                <a:ea typeface="Myriad Pro" charset="0"/>
                <a:cs typeface="Myriad Pro" charset="0"/>
              </a:rPr>
              <a:t>b</a:t>
            </a:r>
          </a:p>
        </p:txBody>
      </p:sp>
      <p:sp>
        <p:nvSpPr>
          <p:cNvPr id="85007" name="Line 16"/>
          <p:cNvSpPr>
            <a:spLocks noChangeShapeType="1"/>
          </p:cNvSpPr>
          <p:nvPr/>
        </p:nvSpPr>
        <p:spPr bwMode="auto">
          <a:xfrm flipH="1">
            <a:off x="3429000" y="3581400"/>
            <a:ext cx="304800" cy="304800"/>
          </a:xfrm>
          <a:prstGeom prst="line">
            <a:avLst/>
          </a:prstGeom>
          <a:noFill/>
          <a:ln w="38100">
            <a:solidFill>
              <a:schemeClr val="tx1"/>
            </a:solidFill>
            <a:round/>
            <a:headEnd/>
            <a:tailEnd type="arrow" w="med" len="med"/>
          </a:ln>
          <a:extLst>
            <a:ext uri="{909E8E84-426E-40dd-AFC4-6F175D3DCCD1}">
              <a14:hiddenFill xmlns:a14="http://schemas.microsoft.com/office/drawing/2010/main" xmlns="">
                <a:noFill/>
              </a14:hiddenFill>
            </a:ext>
          </a:extLst>
        </p:spPr>
        <p:txBody>
          <a:bodyPr/>
          <a:lstStyle/>
          <a:p>
            <a:endParaRPr lang="de-DE">
              <a:ea typeface="Myriad Pro" charset="0"/>
              <a:cs typeface="Myriad Pro" charset="0"/>
            </a:endParaRPr>
          </a:p>
        </p:txBody>
      </p:sp>
      <p:sp>
        <p:nvSpPr>
          <p:cNvPr id="17" name="Slide Number Placeholder 3">
            <a:extLst>
              <a:ext uri="{FF2B5EF4-FFF2-40B4-BE49-F238E27FC236}">
                <a16:creationId xmlns:a16="http://schemas.microsoft.com/office/drawing/2014/main" id="{4DF5BF15-2BF7-7E44-A764-C8975C9E8274}"/>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56</a:t>
            </a:fld>
            <a:endParaRPr lang="de-DE"/>
          </a:p>
        </p:txBody>
      </p:sp>
    </p:spTree>
    <p:extLst>
      <p:ext uri="{BB962C8B-B14F-4D97-AF65-F5344CB8AC3E}">
        <p14:creationId xmlns:p14="http://schemas.microsoft.com/office/powerpoint/2010/main" val="18066123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533400" y="235117"/>
            <a:ext cx="7772400" cy="533400"/>
          </a:xfrm>
        </p:spPr>
        <p:txBody>
          <a:bodyPr/>
          <a:lstStyle/>
          <a:p>
            <a:pPr eaLnBrk="1" hangingPunct="1"/>
            <a:r>
              <a:rPr lang="en-US">
                <a:latin typeface="Myriad Pro" charset="0"/>
                <a:ea typeface="Myriad Pro" charset="0"/>
                <a:cs typeface="Myriad Pro" charset="0"/>
              </a:rPr>
              <a:t>Agenda paradox</a:t>
            </a:r>
          </a:p>
        </p:txBody>
      </p:sp>
      <p:sp>
        <p:nvSpPr>
          <p:cNvPr id="87042" name="Rectangle 3"/>
          <p:cNvSpPr>
            <a:spLocks noGrp="1" noChangeArrowheads="1"/>
          </p:cNvSpPr>
          <p:nvPr>
            <p:ph type="body" idx="1"/>
          </p:nvPr>
        </p:nvSpPr>
        <p:spPr>
          <a:xfrm>
            <a:off x="685800" y="1052736"/>
            <a:ext cx="7772400" cy="914400"/>
          </a:xfrm>
        </p:spPr>
        <p:txBody>
          <a:bodyPr/>
          <a:lstStyle/>
          <a:p>
            <a:pPr eaLnBrk="1" hangingPunct="1"/>
            <a:r>
              <a:rPr lang="en-US" sz="2000" i="1">
                <a:latin typeface="Myriad Pro" charset="0"/>
                <a:ea typeface="Myriad Pro" charset="0"/>
                <a:cs typeface="Myriad Pro" charset="0"/>
              </a:rPr>
              <a:t>Binary protocol (majority rule) = cup</a:t>
            </a:r>
            <a:endParaRPr lang="en-US" sz="2000">
              <a:latin typeface="Myriad Pro" charset="0"/>
              <a:ea typeface="Myriad Pro" charset="0"/>
              <a:cs typeface="Myriad Pro" charset="0"/>
            </a:endParaRPr>
          </a:p>
          <a:p>
            <a:pPr eaLnBrk="1" hangingPunct="1"/>
            <a:r>
              <a:rPr lang="en-US" sz="2000">
                <a:latin typeface="Myriad Pro" charset="0"/>
                <a:ea typeface="Myriad Pro" charset="0"/>
                <a:cs typeface="Myriad Pro" charset="0"/>
              </a:rPr>
              <a:t>Three types of agents:</a:t>
            </a:r>
          </a:p>
        </p:txBody>
      </p:sp>
      <p:sp>
        <p:nvSpPr>
          <p:cNvPr id="784388" name="Text Box 4"/>
          <p:cNvSpPr txBox="1">
            <a:spLocks noChangeArrowheads="1"/>
          </p:cNvSpPr>
          <p:nvPr/>
        </p:nvSpPr>
        <p:spPr bwMode="auto">
          <a:xfrm>
            <a:off x="805656" y="4765119"/>
            <a:ext cx="8014816"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600" i="0" dirty="0">
                <a:latin typeface="Myriad Pro" charset="0"/>
                <a:ea typeface="Myriad Pro" charset="0"/>
                <a:cs typeface="Myriad Pro" charset="0"/>
              </a:rPr>
              <a:t>Power of agenda setter (e.g., chairman)</a:t>
            </a:r>
          </a:p>
          <a:p>
            <a:r>
              <a:rPr lang="en-US" sz="2600" i="0" dirty="0">
                <a:latin typeface="Myriad Pro" charset="0"/>
                <a:ea typeface="Myriad Pro" charset="0"/>
                <a:cs typeface="Myriad Pro" charset="0"/>
              </a:rPr>
              <a:t>Vulnerable to irrelevant alternatives (z)</a:t>
            </a:r>
          </a:p>
          <a:p>
            <a:pPr lvl="1">
              <a:buFontTx/>
              <a:buChar char="•"/>
            </a:pPr>
            <a:r>
              <a:rPr lang="en-US" sz="2600" i="0" dirty="0">
                <a:latin typeface="Myriad Pro" charset="0"/>
                <a:ea typeface="Myriad Pro" charset="0"/>
                <a:cs typeface="Myriad Pro" charset="0"/>
              </a:rPr>
              <a:t>x vs. y only lets y win</a:t>
            </a:r>
          </a:p>
          <a:p>
            <a:pPr lvl="1">
              <a:buFontTx/>
              <a:buChar char="•"/>
            </a:pPr>
            <a:r>
              <a:rPr lang="en-US" sz="2600" i="0" dirty="0">
                <a:latin typeface="Myriad Pro" charset="0"/>
                <a:ea typeface="Myriad Pro" charset="0"/>
                <a:cs typeface="Myriad Pro" charset="0"/>
              </a:rPr>
              <a:t>But adding z may lead to y winning (last agenda) </a:t>
            </a:r>
          </a:p>
        </p:txBody>
      </p:sp>
      <p:sp>
        <p:nvSpPr>
          <p:cNvPr id="87044" name="Text Box 5"/>
          <p:cNvSpPr txBox="1">
            <a:spLocks noChangeArrowheads="1"/>
          </p:cNvSpPr>
          <p:nvPr/>
        </p:nvSpPr>
        <p:spPr bwMode="auto">
          <a:xfrm>
            <a:off x="4419600" y="1403574"/>
            <a:ext cx="30480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AutoNum type="arabicPeriod"/>
            </a:pPr>
            <a:r>
              <a:rPr lang="en-US" sz="2200" i="0" dirty="0">
                <a:solidFill>
                  <a:srgbClr val="008380"/>
                </a:solidFill>
                <a:latin typeface="Myriad Pro" charset="0"/>
                <a:ea typeface="Myriad Pro" charset="0"/>
                <a:cs typeface="Myriad Pro" charset="0"/>
              </a:rPr>
              <a:t>x &gt; z &gt; y	(35%)  </a:t>
            </a:r>
          </a:p>
          <a:p>
            <a:pPr>
              <a:buFontTx/>
              <a:buAutoNum type="arabicPeriod"/>
            </a:pPr>
            <a:r>
              <a:rPr lang="en-US" sz="2200" i="0" dirty="0">
                <a:solidFill>
                  <a:srgbClr val="008380"/>
                </a:solidFill>
                <a:latin typeface="Myriad Pro" charset="0"/>
                <a:ea typeface="Myriad Pro" charset="0"/>
                <a:cs typeface="Myriad Pro" charset="0"/>
              </a:rPr>
              <a:t>y &gt; x &gt; z	(33%)</a:t>
            </a:r>
          </a:p>
          <a:p>
            <a:pPr>
              <a:buFontTx/>
              <a:buAutoNum type="arabicPeriod"/>
            </a:pPr>
            <a:r>
              <a:rPr lang="en-US" sz="2200" i="0" dirty="0">
                <a:solidFill>
                  <a:srgbClr val="008380"/>
                </a:solidFill>
                <a:latin typeface="Myriad Pro" charset="0"/>
                <a:ea typeface="Myriad Pro" charset="0"/>
                <a:cs typeface="Myriad Pro" charset="0"/>
              </a:rPr>
              <a:t>z &gt; y &gt; x	(32%)</a:t>
            </a:r>
          </a:p>
        </p:txBody>
      </p:sp>
      <p:grpSp>
        <p:nvGrpSpPr>
          <p:cNvPr id="2" name="Group 6"/>
          <p:cNvGrpSpPr>
            <a:grpSpLocks/>
          </p:cNvGrpSpPr>
          <p:nvPr/>
        </p:nvGrpSpPr>
        <p:grpSpPr bwMode="auto">
          <a:xfrm>
            <a:off x="1066800" y="2513237"/>
            <a:ext cx="1611313" cy="2062163"/>
            <a:chOff x="672" y="1584"/>
            <a:chExt cx="1015" cy="1299"/>
          </a:xfrm>
        </p:grpSpPr>
        <p:sp>
          <p:nvSpPr>
            <p:cNvPr id="87066" name="Text Box 7"/>
            <p:cNvSpPr txBox="1">
              <a:spLocks noChangeArrowheads="1"/>
            </p:cNvSpPr>
            <p:nvPr/>
          </p:nvSpPr>
          <p:spPr bwMode="auto">
            <a:xfrm>
              <a:off x="672" y="1584"/>
              <a:ext cx="206" cy="291"/>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x</a:t>
              </a:r>
            </a:p>
          </p:txBody>
        </p:sp>
        <p:sp>
          <p:nvSpPr>
            <p:cNvPr id="87067" name="Text Box 8"/>
            <p:cNvSpPr txBox="1">
              <a:spLocks noChangeArrowheads="1"/>
            </p:cNvSpPr>
            <p:nvPr/>
          </p:nvSpPr>
          <p:spPr bwMode="auto">
            <a:xfrm>
              <a:off x="1104" y="1584"/>
              <a:ext cx="207" cy="291"/>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y</a:t>
              </a:r>
            </a:p>
          </p:txBody>
        </p:sp>
        <p:sp>
          <p:nvSpPr>
            <p:cNvPr id="87068" name="Text Box 9"/>
            <p:cNvSpPr txBox="1">
              <a:spLocks noChangeArrowheads="1"/>
            </p:cNvSpPr>
            <p:nvPr/>
          </p:nvSpPr>
          <p:spPr bwMode="auto">
            <a:xfrm>
              <a:off x="1488" y="1584"/>
              <a:ext cx="199" cy="291"/>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z</a:t>
              </a:r>
            </a:p>
          </p:txBody>
        </p:sp>
        <p:sp>
          <p:nvSpPr>
            <p:cNvPr id="87069" name="Text Box 10"/>
            <p:cNvSpPr txBox="1">
              <a:spLocks noChangeArrowheads="1"/>
            </p:cNvSpPr>
            <p:nvPr/>
          </p:nvSpPr>
          <p:spPr bwMode="auto">
            <a:xfrm>
              <a:off x="672" y="2112"/>
              <a:ext cx="207" cy="291"/>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y</a:t>
              </a:r>
            </a:p>
          </p:txBody>
        </p:sp>
        <p:sp>
          <p:nvSpPr>
            <p:cNvPr id="87070" name="Text Box 11"/>
            <p:cNvSpPr txBox="1">
              <a:spLocks noChangeArrowheads="1"/>
            </p:cNvSpPr>
            <p:nvPr/>
          </p:nvSpPr>
          <p:spPr bwMode="auto">
            <a:xfrm>
              <a:off x="683" y="2592"/>
              <a:ext cx="199" cy="291"/>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CC0000"/>
                  </a:solidFill>
                  <a:latin typeface="Myriad Pro" charset="0"/>
                  <a:ea typeface="Myriad Pro" charset="0"/>
                  <a:cs typeface="Myriad Pro" charset="0"/>
                </a:rPr>
                <a:t>z</a:t>
              </a:r>
            </a:p>
          </p:txBody>
        </p:sp>
        <p:cxnSp>
          <p:nvCxnSpPr>
            <p:cNvPr id="87071" name="AutoShape 12"/>
            <p:cNvCxnSpPr>
              <a:cxnSpLocks noChangeShapeType="1"/>
              <a:endCxn id="87069" idx="0"/>
            </p:cNvCxnSpPr>
            <p:nvPr/>
          </p:nvCxnSpPr>
          <p:spPr bwMode="auto">
            <a:xfrm flipH="1">
              <a:off x="776" y="1863"/>
              <a:ext cx="1" cy="249"/>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7072" name="AutoShape 13"/>
            <p:cNvCxnSpPr>
              <a:cxnSpLocks noChangeShapeType="1"/>
              <a:stCxn id="87069" idx="2"/>
              <a:endCxn id="87070" idx="0"/>
            </p:cNvCxnSpPr>
            <p:nvPr/>
          </p:nvCxnSpPr>
          <p:spPr bwMode="auto">
            <a:xfrm>
              <a:off x="776" y="2403"/>
              <a:ext cx="7" cy="189"/>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7073" name="AutoShape 14"/>
            <p:cNvCxnSpPr>
              <a:cxnSpLocks noChangeShapeType="1"/>
              <a:stCxn id="87067" idx="2"/>
              <a:endCxn id="87069" idx="0"/>
            </p:cNvCxnSpPr>
            <p:nvPr/>
          </p:nvCxnSpPr>
          <p:spPr bwMode="auto">
            <a:xfrm flipH="1">
              <a:off x="776" y="1875"/>
              <a:ext cx="432" cy="237"/>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7074" name="AutoShape 15"/>
            <p:cNvCxnSpPr>
              <a:cxnSpLocks noChangeShapeType="1"/>
              <a:stCxn id="87068" idx="2"/>
              <a:endCxn id="87070" idx="0"/>
            </p:cNvCxnSpPr>
            <p:nvPr/>
          </p:nvCxnSpPr>
          <p:spPr bwMode="auto">
            <a:xfrm flipH="1">
              <a:off x="783" y="1875"/>
              <a:ext cx="805" cy="717"/>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grpSp>
      <p:grpSp>
        <p:nvGrpSpPr>
          <p:cNvPr id="3" name="Group 16"/>
          <p:cNvGrpSpPr>
            <a:grpSpLocks/>
          </p:cNvGrpSpPr>
          <p:nvPr/>
        </p:nvGrpSpPr>
        <p:grpSpPr bwMode="auto">
          <a:xfrm>
            <a:off x="3657600" y="2513237"/>
            <a:ext cx="1624013" cy="2062163"/>
            <a:chOff x="672" y="1584"/>
            <a:chExt cx="1023" cy="1299"/>
          </a:xfrm>
        </p:grpSpPr>
        <p:sp>
          <p:nvSpPr>
            <p:cNvPr id="87057" name="Text Box 17"/>
            <p:cNvSpPr txBox="1">
              <a:spLocks noChangeArrowheads="1"/>
            </p:cNvSpPr>
            <p:nvPr/>
          </p:nvSpPr>
          <p:spPr bwMode="auto">
            <a:xfrm>
              <a:off x="672" y="1584"/>
              <a:ext cx="206" cy="291"/>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x</a:t>
              </a:r>
            </a:p>
          </p:txBody>
        </p:sp>
        <p:sp>
          <p:nvSpPr>
            <p:cNvPr id="87058" name="Text Box 18"/>
            <p:cNvSpPr txBox="1">
              <a:spLocks noChangeArrowheads="1"/>
            </p:cNvSpPr>
            <p:nvPr/>
          </p:nvSpPr>
          <p:spPr bwMode="auto">
            <a:xfrm>
              <a:off x="1104" y="1584"/>
              <a:ext cx="199" cy="291"/>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z</a:t>
              </a:r>
            </a:p>
          </p:txBody>
        </p:sp>
        <p:sp>
          <p:nvSpPr>
            <p:cNvPr id="87059" name="Text Box 19"/>
            <p:cNvSpPr txBox="1">
              <a:spLocks noChangeArrowheads="1"/>
            </p:cNvSpPr>
            <p:nvPr/>
          </p:nvSpPr>
          <p:spPr bwMode="auto">
            <a:xfrm>
              <a:off x="1488" y="1584"/>
              <a:ext cx="207" cy="291"/>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y</a:t>
              </a:r>
            </a:p>
          </p:txBody>
        </p:sp>
        <p:sp>
          <p:nvSpPr>
            <p:cNvPr id="87060" name="Text Box 20"/>
            <p:cNvSpPr txBox="1">
              <a:spLocks noChangeArrowheads="1"/>
            </p:cNvSpPr>
            <p:nvPr/>
          </p:nvSpPr>
          <p:spPr bwMode="auto">
            <a:xfrm>
              <a:off x="672" y="2112"/>
              <a:ext cx="206" cy="291"/>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x</a:t>
              </a:r>
            </a:p>
          </p:txBody>
        </p:sp>
        <p:sp>
          <p:nvSpPr>
            <p:cNvPr id="87061" name="Text Box 21"/>
            <p:cNvSpPr txBox="1">
              <a:spLocks noChangeArrowheads="1"/>
            </p:cNvSpPr>
            <p:nvPr/>
          </p:nvSpPr>
          <p:spPr bwMode="auto">
            <a:xfrm>
              <a:off x="683" y="2592"/>
              <a:ext cx="207" cy="291"/>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CC0000"/>
                  </a:solidFill>
                  <a:latin typeface="Myriad Pro" charset="0"/>
                  <a:ea typeface="Myriad Pro" charset="0"/>
                  <a:cs typeface="Myriad Pro" charset="0"/>
                </a:rPr>
                <a:t>y</a:t>
              </a:r>
            </a:p>
          </p:txBody>
        </p:sp>
        <p:cxnSp>
          <p:nvCxnSpPr>
            <p:cNvPr id="87062" name="AutoShape 22"/>
            <p:cNvCxnSpPr>
              <a:cxnSpLocks noChangeShapeType="1"/>
              <a:endCxn id="87060" idx="0"/>
            </p:cNvCxnSpPr>
            <p:nvPr/>
          </p:nvCxnSpPr>
          <p:spPr bwMode="auto">
            <a:xfrm flipH="1">
              <a:off x="775" y="1863"/>
              <a:ext cx="2" cy="249"/>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7063" name="AutoShape 23"/>
            <p:cNvCxnSpPr>
              <a:cxnSpLocks noChangeShapeType="1"/>
              <a:stCxn id="87060" idx="2"/>
              <a:endCxn id="87061" idx="0"/>
            </p:cNvCxnSpPr>
            <p:nvPr/>
          </p:nvCxnSpPr>
          <p:spPr bwMode="auto">
            <a:xfrm>
              <a:off x="775" y="2403"/>
              <a:ext cx="12" cy="189"/>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7064" name="AutoShape 24"/>
            <p:cNvCxnSpPr>
              <a:cxnSpLocks noChangeShapeType="1"/>
              <a:stCxn id="87058" idx="2"/>
              <a:endCxn id="87060" idx="0"/>
            </p:cNvCxnSpPr>
            <p:nvPr/>
          </p:nvCxnSpPr>
          <p:spPr bwMode="auto">
            <a:xfrm flipH="1">
              <a:off x="775" y="1875"/>
              <a:ext cx="429" cy="237"/>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7065" name="AutoShape 25"/>
            <p:cNvCxnSpPr>
              <a:cxnSpLocks noChangeShapeType="1"/>
              <a:stCxn id="87059" idx="2"/>
              <a:endCxn id="87061" idx="0"/>
            </p:cNvCxnSpPr>
            <p:nvPr/>
          </p:nvCxnSpPr>
          <p:spPr bwMode="auto">
            <a:xfrm flipH="1">
              <a:off x="787" y="1875"/>
              <a:ext cx="805" cy="717"/>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grpSp>
      <p:grpSp>
        <p:nvGrpSpPr>
          <p:cNvPr id="4" name="Group 26"/>
          <p:cNvGrpSpPr>
            <a:grpSpLocks/>
          </p:cNvGrpSpPr>
          <p:nvPr/>
        </p:nvGrpSpPr>
        <p:grpSpPr bwMode="auto">
          <a:xfrm>
            <a:off x="6477000" y="2513237"/>
            <a:ext cx="1622425" cy="2062163"/>
            <a:chOff x="672" y="1584"/>
            <a:chExt cx="1022" cy="1299"/>
          </a:xfrm>
        </p:grpSpPr>
        <p:sp>
          <p:nvSpPr>
            <p:cNvPr id="87048" name="Text Box 27"/>
            <p:cNvSpPr txBox="1">
              <a:spLocks noChangeArrowheads="1"/>
            </p:cNvSpPr>
            <p:nvPr/>
          </p:nvSpPr>
          <p:spPr bwMode="auto">
            <a:xfrm>
              <a:off x="672" y="1584"/>
              <a:ext cx="207" cy="291"/>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y</a:t>
              </a:r>
            </a:p>
          </p:txBody>
        </p:sp>
        <p:sp>
          <p:nvSpPr>
            <p:cNvPr id="87049" name="Text Box 28"/>
            <p:cNvSpPr txBox="1">
              <a:spLocks noChangeArrowheads="1"/>
            </p:cNvSpPr>
            <p:nvPr/>
          </p:nvSpPr>
          <p:spPr bwMode="auto">
            <a:xfrm>
              <a:off x="1104" y="1584"/>
              <a:ext cx="199" cy="291"/>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z</a:t>
              </a:r>
            </a:p>
          </p:txBody>
        </p:sp>
        <p:sp>
          <p:nvSpPr>
            <p:cNvPr id="87050" name="Text Box 29"/>
            <p:cNvSpPr txBox="1">
              <a:spLocks noChangeArrowheads="1"/>
            </p:cNvSpPr>
            <p:nvPr/>
          </p:nvSpPr>
          <p:spPr bwMode="auto">
            <a:xfrm>
              <a:off x="1488" y="1584"/>
              <a:ext cx="206" cy="291"/>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x</a:t>
              </a:r>
            </a:p>
          </p:txBody>
        </p:sp>
        <p:sp>
          <p:nvSpPr>
            <p:cNvPr id="87051" name="Text Box 30"/>
            <p:cNvSpPr txBox="1">
              <a:spLocks noChangeArrowheads="1"/>
            </p:cNvSpPr>
            <p:nvPr/>
          </p:nvSpPr>
          <p:spPr bwMode="auto">
            <a:xfrm>
              <a:off x="672" y="2112"/>
              <a:ext cx="199" cy="291"/>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z</a:t>
              </a:r>
            </a:p>
          </p:txBody>
        </p:sp>
        <p:sp>
          <p:nvSpPr>
            <p:cNvPr id="87052" name="Text Box 31"/>
            <p:cNvSpPr txBox="1">
              <a:spLocks noChangeArrowheads="1"/>
            </p:cNvSpPr>
            <p:nvPr/>
          </p:nvSpPr>
          <p:spPr bwMode="auto">
            <a:xfrm>
              <a:off x="683" y="2592"/>
              <a:ext cx="206" cy="291"/>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solidFill>
                    <a:srgbClr val="CC0000"/>
                  </a:solidFill>
                  <a:latin typeface="Myriad Pro" charset="0"/>
                  <a:ea typeface="Myriad Pro" charset="0"/>
                  <a:cs typeface="Myriad Pro" charset="0"/>
                </a:rPr>
                <a:t>x</a:t>
              </a:r>
            </a:p>
          </p:txBody>
        </p:sp>
        <p:cxnSp>
          <p:nvCxnSpPr>
            <p:cNvPr id="87053" name="AutoShape 32"/>
            <p:cNvCxnSpPr>
              <a:cxnSpLocks noChangeShapeType="1"/>
              <a:endCxn id="87051" idx="0"/>
            </p:cNvCxnSpPr>
            <p:nvPr/>
          </p:nvCxnSpPr>
          <p:spPr bwMode="auto">
            <a:xfrm flipH="1">
              <a:off x="772" y="1863"/>
              <a:ext cx="5" cy="249"/>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7054" name="AutoShape 33"/>
            <p:cNvCxnSpPr>
              <a:cxnSpLocks noChangeShapeType="1"/>
              <a:stCxn id="87051" idx="2"/>
              <a:endCxn id="87052" idx="0"/>
            </p:cNvCxnSpPr>
            <p:nvPr/>
          </p:nvCxnSpPr>
          <p:spPr bwMode="auto">
            <a:xfrm>
              <a:off x="772" y="2403"/>
              <a:ext cx="15" cy="189"/>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7055" name="AutoShape 34"/>
            <p:cNvCxnSpPr>
              <a:cxnSpLocks noChangeShapeType="1"/>
              <a:stCxn id="87049" idx="2"/>
              <a:endCxn id="87051" idx="0"/>
            </p:cNvCxnSpPr>
            <p:nvPr/>
          </p:nvCxnSpPr>
          <p:spPr bwMode="auto">
            <a:xfrm flipH="1">
              <a:off x="772" y="1875"/>
              <a:ext cx="432" cy="237"/>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7056" name="AutoShape 35"/>
            <p:cNvCxnSpPr>
              <a:cxnSpLocks noChangeShapeType="1"/>
              <a:stCxn id="87050" idx="2"/>
              <a:endCxn id="87052" idx="0"/>
            </p:cNvCxnSpPr>
            <p:nvPr/>
          </p:nvCxnSpPr>
          <p:spPr bwMode="auto">
            <a:xfrm flipH="1">
              <a:off x="786" y="1875"/>
              <a:ext cx="805" cy="717"/>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grpSp>
      <p:sp>
        <p:nvSpPr>
          <p:cNvPr id="36" name="Slide Number Placeholder 3">
            <a:extLst>
              <a:ext uri="{FF2B5EF4-FFF2-40B4-BE49-F238E27FC236}">
                <a16:creationId xmlns:a16="http://schemas.microsoft.com/office/drawing/2014/main" id="{C2A1CC3F-97CF-DF42-B8A9-80A6026C56B0}"/>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57</a:t>
            </a:fld>
            <a:endParaRPr lang="de-DE"/>
          </a:p>
        </p:txBody>
      </p:sp>
    </p:spTree>
    <p:extLst>
      <p:ext uri="{BB962C8B-B14F-4D97-AF65-F5344CB8AC3E}">
        <p14:creationId xmlns:p14="http://schemas.microsoft.com/office/powerpoint/2010/main" val="1238017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4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388"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381000" y="264815"/>
            <a:ext cx="8534400" cy="609600"/>
          </a:xfrm>
        </p:spPr>
        <p:txBody>
          <a:bodyPr/>
          <a:lstStyle/>
          <a:p>
            <a:pPr eaLnBrk="1" hangingPunct="1"/>
            <a:r>
              <a:rPr lang="en-US" sz="2800" dirty="0">
                <a:latin typeface="Myriad Pro" charset="0"/>
                <a:ea typeface="Myriad Pro" charset="0"/>
                <a:cs typeface="Myriad Pro" charset="0"/>
              </a:rPr>
              <a:t>Another problem: Pareto dominated winner paradox</a:t>
            </a:r>
          </a:p>
        </p:txBody>
      </p:sp>
      <p:sp>
        <p:nvSpPr>
          <p:cNvPr id="89090" name="Text Box 3"/>
          <p:cNvSpPr txBox="1">
            <a:spLocks noChangeArrowheads="1"/>
          </p:cNvSpPr>
          <p:nvPr/>
        </p:nvSpPr>
        <p:spPr bwMode="auto">
          <a:xfrm>
            <a:off x="457200" y="1412776"/>
            <a:ext cx="1075936"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200" i="0">
                <a:latin typeface="Myriad Pro" charset="0"/>
                <a:ea typeface="Myriad Pro" charset="0"/>
                <a:cs typeface="Myriad Pro" charset="0"/>
              </a:rPr>
              <a:t>Agents</a:t>
            </a:r>
            <a:r>
              <a:rPr lang="en-US" sz="2200" b="1" i="0">
                <a:latin typeface="Myriad Pro" charset="0"/>
                <a:ea typeface="Myriad Pro" charset="0"/>
                <a:cs typeface="Myriad Pro" charset="0"/>
              </a:rPr>
              <a:t>:</a:t>
            </a:r>
          </a:p>
        </p:txBody>
      </p:sp>
      <p:sp>
        <p:nvSpPr>
          <p:cNvPr id="89091" name="Text Box 4"/>
          <p:cNvSpPr txBox="1">
            <a:spLocks noChangeArrowheads="1"/>
          </p:cNvSpPr>
          <p:nvPr/>
        </p:nvSpPr>
        <p:spPr bwMode="auto">
          <a:xfrm>
            <a:off x="381000" y="1863626"/>
            <a:ext cx="22098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AutoNum type="arabicPeriod"/>
            </a:pPr>
            <a:r>
              <a:rPr lang="en-US" i="0" dirty="0">
                <a:solidFill>
                  <a:srgbClr val="008380"/>
                </a:solidFill>
                <a:latin typeface="Myriad Pro" charset="0"/>
                <a:ea typeface="Myriad Pro" charset="0"/>
                <a:cs typeface="Myriad Pro" charset="0"/>
              </a:rPr>
              <a:t>x</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y</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b</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a</a:t>
            </a:r>
          </a:p>
          <a:p>
            <a:pPr>
              <a:buFontTx/>
              <a:buAutoNum type="arabicPeriod"/>
            </a:pPr>
            <a:r>
              <a:rPr lang="en-US" i="0" dirty="0">
                <a:solidFill>
                  <a:srgbClr val="008380"/>
                </a:solidFill>
                <a:latin typeface="Myriad Pro" charset="0"/>
                <a:ea typeface="Myriad Pro" charset="0"/>
                <a:cs typeface="Myriad Pro" charset="0"/>
              </a:rPr>
              <a:t>a</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x</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y</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b</a:t>
            </a:r>
          </a:p>
          <a:p>
            <a:pPr>
              <a:buFontTx/>
              <a:buAutoNum type="arabicPeriod"/>
            </a:pPr>
            <a:r>
              <a:rPr lang="en-US" i="0" dirty="0">
                <a:solidFill>
                  <a:srgbClr val="008380"/>
                </a:solidFill>
                <a:latin typeface="Myriad Pro" charset="0"/>
                <a:ea typeface="Myriad Pro" charset="0"/>
                <a:cs typeface="Myriad Pro" charset="0"/>
              </a:rPr>
              <a:t>b</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a</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x</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y</a:t>
            </a:r>
          </a:p>
        </p:txBody>
      </p:sp>
      <p:sp>
        <p:nvSpPr>
          <p:cNvPr id="89092" name="Text Box 5"/>
          <p:cNvSpPr txBox="1">
            <a:spLocks noChangeArrowheads="1"/>
          </p:cNvSpPr>
          <p:nvPr/>
        </p:nvSpPr>
        <p:spPr bwMode="auto">
          <a:xfrm>
            <a:off x="2895600" y="2517676"/>
            <a:ext cx="327334" cy="461665"/>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x</a:t>
            </a:r>
          </a:p>
        </p:txBody>
      </p:sp>
      <p:sp>
        <p:nvSpPr>
          <p:cNvPr id="89093" name="Text Box 6"/>
          <p:cNvSpPr txBox="1">
            <a:spLocks noChangeArrowheads="1"/>
          </p:cNvSpPr>
          <p:nvPr/>
        </p:nvSpPr>
        <p:spPr bwMode="auto">
          <a:xfrm>
            <a:off x="3733800" y="2517676"/>
            <a:ext cx="333746" cy="461665"/>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a</a:t>
            </a:r>
          </a:p>
        </p:txBody>
      </p:sp>
      <p:sp>
        <p:nvSpPr>
          <p:cNvPr id="89094" name="Text Box 7"/>
          <p:cNvSpPr txBox="1">
            <a:spLocks noChangeArrowheads="1"/>
          </p:cNvSpPr>
          <p:nvPr/>
        </p:nvSpPr>
        <p:spPr bwMode="auto">
          <a:xfrm>
            <a:off x="4495800" y="2517676"/>
            <a:ext cx="359394" cy="461665"/>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b</a:t>
            </a:r>
          </a:p>
        </p:txBody>
      </p:sp>
      <p:sp>
        <p:nvSpPr>
          <p:cNvPr id="89095" name="Text Box 8"/>
          <p:cNvSpPr txBox="1">
            <a:spLocks noChangeArrowheads="1"/>
          </p:cNvSpPr>
          <p:nvPr/>
        </p:nvSpPr>
        <p:spPr bwMode="auto">
          <a:xfrm>
            <a:off x="2895600" y="3355876"/>
            <a:ext cx="333746" cy="461665"/>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a</a:t>
            </a:r>
          </a:p>
        </p:txBody>
      </p:sp>
      <p:sp>
        <p:nvSpPr>
          <p:cNvPr id="89096" name="Text Box 9"/>
          <p:cNvSpPr txBox="1">
            <a:spLocks noChangeArrowheads="1"/>
          </p:cNvSpPr>
          <p:nvPr/>
        </p:nvSpPr>
        <p:spPr bwMode="auto">
          <a:xfrm>
            <a:off x="2895600" y="4498876"/>
            <a:ext cx="359394" cy="461665"/>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b</a:t>
            </a:r>
          </a:p>
        </p:txBody>
      </p:sp>
      <p:cxnSp>
        <p:nvCxnSpPr>
          <p:cNvPr id="89097" name="AutoShape 10"/>
          <p:cNvCxnSpPr>
            <a:cxnSpLocks noChangeShapeType="1"/>
            <a:stCxn id="89095" idx="2"/>
            <a:endCxn id="89096" idx="0"/>
          </p:cNvCxnSpPr>
          <p:nvPr/>
        </p:nvCxnSpPr>
        <p:spPr bwMode="auto">
          <a:xfrm>
            <a:off x="3062473" y="3817541"/>
            <a:ext cx="12824" cy="681335"/>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9098" name="AutoShape 11"/>
          <p:cNvCxnSpPr>
            <a:cxnSpLocks noChangeShapeType="1"/>
            <a:stCxn id="89093" idx="2"/>
            <a:endCxn id="89095" idx="0"/>
          </p:cNvCxnSpPr>
          <p:nvPr/>
        </p:nvCxnSpPr>
        <p:spPr bwMode="auto">
          <a:xfrm flipH="1">
            <a:off x="3062473" y="2979341"/>
            <a:ext cx="838200" cy="376535"/>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9099" name="AutoShape 12"/>
          <p:cNvCxnSpPr>
            <a:cxnSpLocks noChangeShapeType="1"/>
            <a:stCxn id="89094" idx="2"/>
            <a:endCxn id="89096" idx="0"/>
          </p:cNvCxnSpPr>
          <p:nvPr/>
        </p:nvCxnSpPr>
        <p:spPr bwMode="auto">
          <a:xfrm flipH="1">
            <a:off x="3075297" y="2979341"/>
            <a:ext cx="1600200" cy="1519535"/>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sp>
        <p:nvSpPr>
          <p:cNvPr id="89100" name="Text Box 13"/>
          <p:cNvSpPr txBox="1">
            <a:spLocks noChangeArrowheads="1"/>
          </p:cNvSpPr>
          <p:nvPr/>
        </p:nvSpPr>
        <p:spPr bwMode="auto">
          <a:xfrm>
            <a:off x="5181600" y="2517676"/>
            <a:ext cx="328936" cy="461665"/>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i="0">
                <a:latin typeface="Myriad Pro" charset="0"/>
                <a:ea typeface="Myriad Pro" charset="0"/>
                <a:cs typeface="Myriad Pro" charset="0"/>
              </a:rPr>
              <a:t>y</a:t>
            </a:r>
          </a:p>
        </p:txBody>
      </p:sp>
      <p:sp>
        <p:nvSpPr>
          <p:cNvPr id="89101" name="Text Box 14"/>
          <p:cNvSpPr txBox="1">
            <a:spLocks noChangeArrowheads="1"/>
          </p:cNvSpPr>
          <p:nvPr/>
        </p:nvSpPr>
        <p:spPr bwMode="auto">
          <a:xfrm>
            <a:off x="2895600" y="5565676"/>
            <a:ext cx="328936" cy="461665"/>
          </a:xfrm>
          <a:prstGeom prst="rect">
            <a:avLst/>
          </a:prstGeom>
          <a:noFill/>
          <a:ln w="28575">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b="1" i="0">
                <a:solidFill>
                  <a:srgbClr val="CC0000"/>
                </a:solidFill>
                <a:latin typeface="Myriad Pro" charset="0"/>
                <a:ea typeface="Myriad Pro" charset="0"/>
                <a:cs typeface="Myriad Pro" charset="0"/>
              </a:rPr>
              <a:t>y</a:t>
            </a:r>
          </a:p>
        </p:txBody>
      </p:sp>
      <p:cxnSp>
        <p:nvCxnSpPr>
          <p:cNvPr id="89102" name="AutoShape 15"/>
          <p:cNvCxnSpPr>
            <a:cxnSpLocks noChangeShapeType="1"/>
            <a:stCxn id="89092" idx="2"/>
            <a:endCxn id="89095" idx="0"/>
          </p:cNvCxnSpPr>
          <p:nvPr/>
        </p:nvCxnSpPr>
        <p:spPr bwMode="auto">
          <a:xfrm>
            <a:off x="3059267" y="2979341"/>
            <a:ext cx="3206" cy="376535"/>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9103" name="AutoShape 16"/>
          <p:cNvCxnSpPr>
            <a:cxnSpLocks noChangeShapeType="1"/>
            <a:stCxn id="89096" idx="2"/>
            <a:endCxn id="89101" idx="0"/>
          </p:cNvCxnSpPr>
          <p:nvPr/>
        </p:nvCxnSpPr>
        <p:spPr bwMode="auto">
          <a:xfrm flipH="1">
            <a:off x="3060068" y="4960541"/>
            <a:ext cx="15229" cy="605135"/>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89104" name="AutoShape 17"/>
          <p:cNvCxnSpPr>
            <a:cxnSpLocks noChangeShapeType="1"/>
            <a:stCxn id="89100" idx="2"/>
            <a:endCxn id="89101" idx="0"/>
          </p:cNvCxnSpPr>
          <p:nvPr/>
        </p:nvCxnSpPr>
        <p:spPr bwMode="auto">
          <a:xfrm flipH="1">
            <a:off x="3060068" y="2979341"/>
            <a:ext cx="2286000" cy="2586335"/>
          </a:xfrm>
          <a:prstGeom prst="straightConnector1">
            <a:avLst/>
          </a:prstGeom>
          <a:noFill/>
          <a:ln w="38100">
            <a:solidFill>
              <a:schemeClr val="tx1"/>
            </a:solidFill>
            <a:round/>
            <a:headEnd/>
            <a:tailEnd/>
          </a:ln>
          <a:extLst>
            <a:ext uri="{909E8E84-426E-40dd-AFC4-6F175D3DCCD1}">
              <a14:hiddenFill xmlns:a14="http://schemas.microsoft.com/office/drawing/2010/main" xmlns="">
                <a:noFill/>
              </a14:hiddenFill>
            </a:ext>
          </a:extLst>
        </p:spPr>
      </p:cxnSp>
      <p:sp>
        <p:nvSpPr>
          <p:cNvPr id="785426" name="Text Box 18"/>
          <p:cNvSpPr txBox="1">
            <a:spLocks noChangeArrowheads="1"/>
          </p:cNvSpPr>
          <p:nvPr/>
        </p:nvSpPr>
        <p:spPr bwMode="auto">
          <a:xfrm>
            <a:off x="4648200" y="4422676"/>
            <a:ext cx="4267200" cy="1104900"/>
          </a:xfrm>
          <a:prstGeom prst="rect">
            <a:avLst/>
          </a:prstGeom>
          <a:noFill/>
          <a:ln w="38100">
            <a:solidFill>
              <a:srgbClr val="CC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en-US" sz="2800" i="0" dirty="0">
                <a:latin typeface="Myriad Pro" charset="0"/>
                <a:ea typeface="Myriad Pro" charset="0"/>
                <a:cs typeface="Myriad Pro" charset="0"/>
              </a:rPr>
              <a:t>BUT</a:t>
            </a:r>
          </a:p>
          <a:p>
            <a:pPr algn="ctr" eaLnBrk="1" hangingPunct="1">
              <a:spcBef>
                <a:spcPct val="50000"/>
              </a:spcBef>
            </a:pPr>
            <a:r>
              <a:rPr lang="en-US" i="0" dirty="0">
                <a:latin typeface="Myriad Pro" charset="0"/>
                <a:ea typeface="Myriad Pro" charset="0"/>
                <a:cs typeface="Myriad Pro" charset="0"/>
              </a:rPr>
              <a:t>Everyone prefers </a:t>
            </a:r>
            <a:r>
              <a:rPr lang="en-US" i="0" dirty="0">
                <a:solidFill>
                  <a:srgbClr val="008380"/>
                </a:solidFill>
                <a:latin typeface="Myriad Pro" charset="0"/>
                <a:ea typeface="Myriad Pro" charset="0"/>
                <a:cs typeface="Myriad Pro" charset="0"/>
              </a:rPr>
              <a:t>x</a:t>
            </a:r>
            <a:r>
              <a:rPr lang="en-US" i="0" dirty="0">
                <a:latin typeface="Myriad Pro" charset="0"/>
                <a:ea typeface="Myriad Pro" charset="0"/>
                <a:cs typeface="Myriad Pro" charset="0"/>
              </a:rPr>
              <a:t> to </a:t>
            </a:r>
            <a:r>
              <a:rPr lang="en-US" i="0" dirty="0">
                <a:solidFill>
                  <a:srgbClr val="008380"/>
                </a:solidFill>
                <a:latin typeface="Myriad Pro" charset="0"/>
                <a:ea typeface="Myriad Pro" charset="0"/>
                <a:cs typeface="Myriad Pro" charset="0"/>
              </a:rPr>
              <a:t>y</a:t>
            </a:r>
            <a:r>
              <a:rPr lang="en-US" i="0" dirty="0">
                <a:latin typeface="Myriad Pro" charset="0"/>
                <a:ea typeface="Myriad Pro" charset="0"/>
                <a:cs typeface="Myriad Pro" charset="0"/>
              </a:rPr>
              <a:t>!</a:t>
            </a:r>
          </a:p>
        </p:txBody>
      </p:sp>
      <p:sp>
        <p:nvSpPr>
          <p:cNvPr id="19" name="Slide Number Placeholder 3">
            <a:extLst>
              <a:ext uri="{FF2B5EF4-FFF2-40B4-BE49-F238E27FC236}">
                <a16:creationId xmlns:a16="http://schemas.microsoft.com/office/drawing/2014/main" id="{397F39C7-9E80-704A-9D34-D1A5B6A84C7F}"/>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58</a:t>
            </a:fld>
            <a:endParaRPr lang="de-DE"/>
          </a:p>
        </p:txBody>
      </p:sp>
    </p:spTree>
    <p:extLst>
      <p:ext uri="{BB962C8B-B14F-4D97-AF65-F5344CB8AC3E}">
        <p14:creationId xmlns:p14="http://schemas.microsoft.com/office/powerpoint/2010/main" val="453088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5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26"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sz="2800" dirty="0">
                <a:latin typeface="Myriad Pro" charset="0"/>
                <a:ea typeface="Myriad Pro" charset="0"/>
                <a:cs typeface="Myriad Pro" charset="0"/>
              </a:rPr>
              <a:t>Case 2: Agents specify their complete preferences</a:t>
            </a:r>
          </a:p>
        </p:txBody>
      </p:sp>
      <p:sp>
        <p:nvSpPr>
          <p:cNvPr id="91138" name="Text Box 3"/>
          <p:cNvSpPr txBox="1">
            <a:spLocks noChangeArrowheads="1"/>
          </p:cNvSpPr>
          <p:nvPr/>
        </p:nvSpPr>
        <p:spPr bwMode="auto">
          <a:xfrm>
            <a:off x="4724400" y="2743200"/>
            <a:ext cx="1143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Ballot</a:t>
            </a:r>
          </a:p>
        </p:txBody>
      </p:sp>
      <p:pic>
        <p:nvPicPr>
          <p:cNvPr id="91139" name="Picture 4" descr="top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81400"/>
            <a:ext cx="2540000"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40" name="Text Box 5"/>
          <p:cNvSpPr txBox="1">
            <a:spLocks noChangeArrowheads="1"/>
          </p:cNvSpPr>
          <p:nvPr/>
        </p:nvSpPr>
        <p:spPr bwMode="auto">
          <a:xfrm>
            <a:off x="4648200" y="3429000"/>
            <a:ext cx="1143000" cy="46166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008380"/>
                </a:solidFill>
                <a:latin typeface="Myriad Pro" charset="0"/>
                <a:ea typeface="Myriad Pro" charset="0"/>
                <a:cs typeface="Myriad Pro" charset="0"/>
              </a:rPr>
              <a:t>X&gt;Y&gt;Z</a:t>
            </a:r>
          </a:p>
        </p:txBody>
      </p:sp>
      <p:sp>
        <p:nvSpPr>
          <p:cNvPr id="91141" name="Text Box 6"/>
          <p:cNvSpPr txBox="1">
            <a:spLocks noChangeArrowheads="1"/>
          </p:cNvSpPr>
          <p:nvPr/>
        </p:nvSpPr>
        <p:spPr bwMode="auto">
          <a:xfrm>
            <a:off x="609600" y="2514600"/>
            <a:ext cx="3048000"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2800" i="0">
                <a:solidFill>
                  <a:srgbClr val="CC0000"/>
                </a:solidFill>
                <a:latin typeface="Myriad Pro" charset="0"/>
                <a:ea typeface="Myriad Pro" charset="0"/>
                <a:cs typeface="Myriad Pro" charset="0"/>
              </a:rPr>
              <a:t>Maybe the problem was with the ballots!</a:t>
            </a:r>
          </a:p>
        </p:txBody>
      </p:sp>
      <p:sp>
        <p:nvSpPr>
          <p:cNvPr id="91142" name="Text Box 7"/>
          <p:cNvSpPr txBox="1">
            <a:spLocks noChangeArrowheads="1"/>
          </p:cNvSpPr>
          <p:nvPr/>
        </p:nvSpPr>
        <p:spPr bwMode="auto">
          <a:xfrm>
            <a:off x="6324600" y="4267200"/>
            <a:ext cx="24384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sz="3200" i="0">
                <a:solidFill>
                  <a:srgbClr val="008000"/>
                </a:solidFill>
                <a:latin typeface="Myriad Pro" charset="0"/>
                <a:ea typeface="Myriad Pro" charset="0"/>
                <a:cs typeface="Myriad Pro" charset="0"/>
              </a:rPr>
              <a:t>Now have more information</a:t>
            </a:r>
          </a:p>
        </p:txBody>
      </p:sp>
      <p:sp>
        <p:nvSpPr>
          <p:cNvPr id="8" name="Slide Number Placeholder 3">
            <a:extLst>
              <a:ext uri="{FF2B5EF4-FFF2-40B4-BE49-F238E27FC236}">
                <a16:creationId xmlns:a16="http://schemas.microsoft.com/office/drawing/2014/main" id="{7F3670F8-FB99-0D4D-9382-E53E32F3A9D2}"/>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59</a:t>
            </a:fld>
            <a:endParaRPr lang="de-DE"/>
          </a:p>
        </p:txBody>
      </p:sp>
    </p:spTree>
    <p:extLst>
      <p:ext uri="{BB962C8B-B14F-4D97-AF65-F5344CB8AC3E}">
        <p14:creationId xmlns:p14="http://schemas.microsoft.com/office/powerpoint/2010/main" val="43452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US" altLang="x-none"/>
              <a:t>Mechanisms, Protocols, and Strategies</a:t>
            </a:r>
          </a:p>
        </p:txBody>
      </p:sp>
      <p:sp>
        <p:nvSpPr>
          <p:cNvPr id="111619" name="Rectangle 3"/>
          <p:cNvSpPr>
            <a:spLocks noGrp="1" noChangeArrowheads="1"/>
          </p:cNvSpPr>
          <p:nvPr>
            <p:ph type="body" idx="1"/>
          </p:nvPr>
        </p:nvSpPr>
        <p:spPr>
          <a:xfrm>
            <a:off x="457200" y="1295400"/>
            <a:ext cx="8229600" cy="4835525"/>
          </a:xfrm>
        </p:spPr>
        <p:txBody>
          <a:bodyPr/>
          <a:lstStyle/>
          <a:p>
            <a:pPr eaLnBrk="1" hangingPunct="1"/>
            <a:r>
              <a:rPr lang="en-US" altLang="x-none" dirty="0"/>
              <a:t>A mechanism defines the “rules of encounter” or </a:t>
            </a:r>
            <a:r>
              <a:rPr lang="en-US" altLang="x-none" dirty="0">
                <a:solidFill>
                  <a:srgbClr val="0305FF"/>
                </a:solidFill>
              </a:rPr>
              <a:t>protocol</a:t>
            </a:r>
            <a:r>
              <a:rPr lang="en-US" altLang="x-none" dirty="0"/>
              <a:t> between agents</a:t>
            </a:r>
          </a:p>
          <a:p>
            <a:pPr eaLnBrk="1" hangingPunct="1"/>
            <a:r>
              <a:rPr lang="en-US" altLang="x-none" dirty="0">
                <a:solidFill>
                  <a:srgbClr val="0305FF"/>
                </a:solidFill>
              </a:rPr>
              <a:t>Mechanism design </a:t>
            </a:r>
            <a:r>
              <a:rPr lang="en-US" altLang="x-none" dirty="0"/>
              <a:t>is the theory about designing mechanisms so that they have certain desirable properties</a:t>
            </a:r>
          </a:p>
          <a:p>
            <a:pPr eaLnBrk="1" hangingPunct="1"/>
            <a:r>
              <a:rPr lang="en-US" altLang="x-none" dirty="0"/>
              <a:t>Given a particular protocol, how can a particular </a:t>
            </a:r>
            <a:r>
              <a:rPr lang="en-US" altLang="x-none" dirty="0">
                <a:solidFill>
                  <a:srgbClr val="0305FF"/>
                </a:solidFill>
              </a:rPr>
              <a:t>strategy</a:t>
            </a:r>
            <a:r>
              <a:rPr lang="en-US" altLang="x-none" i="1" dirty="0">
                <a:solidFill>
                  <a:srgbClr val="0305FF"/>
                </a:solidFill>
              </a:rPr>
              <a:t> </a:t>
            </a:r>
            <a:r>
              <a:rPr lang="en-US" altLang="x-none" dirty="0"/>
              <a:t>be designed that individual agents can use?</a:t>
            </a:r>
          </a:p>
          <a:p>
            <a:pPr eaLnBrk="1" hangingPunct="1"/>
            <a:r>
              <a:rPr lang="en-US" altLang="x-none" dirty="0"/>
              <a:t>Notion of a </a:t>
            </a:r>
            <a:r>
              <a:rPr lang="en-US" altLang="x-none" dirty="0">
                <a:solidFill>
                  <a:srgbClr val="1E0AFF"/>
                </a:solidFill>
              </a:rPr>
              <a:t>dominant strategy</a:t>
            </a:r>
          </a:p>
          <a:p>
            <a:pPr lvl="1" eaLnBrk="1" hangingPunct="1"/>
            <a:r>
              <a:rPr lang="en-US" altLang="x-none" dirty="0"/>
              <a:t>Best strategy to be determined w/o knowing the (best) strategies of other agents</a:t>
            </a:r>
          </a:p>
        </p:txBody>
      </p:sp>
      <p:sp>
        <p:nvSpPr>
          <p:cNvPr id="5" name="Slide Number Placeholder 3">
            <a:extLst>
              <a:ext uri="{FF2B5EF4-FFF2-40B4-BE49-F238E27FC236}">
                <a16:creationId xmlns:a16="http://schemas.microsoft.com/office/drawing/2014/main" id="{8D22DD20-22A8-ED4B-9172-5FF3EF5B8612}"/>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a:t>
            </a:fld>
            <a:endParaRPr lang="de-DE"/>
          </a:p>
        </p:txBody>
      </p:sp>
    </p:spTree>
    <p:extLst>
      <p:ext uri="{BB962C8B-B14F-4D97-AF65-F5344CB8AC3E}">
        <p14:creationId xmlns:p14="http://schemas.microsoft.com/office/powerpoint/2010/main" val="132335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1619">
                                            <p:txEl>
                                              <p:pRg st="2" end="2"/>
                                            </p:txEl>
                                          </p:spTgt>
                                        </p:tgtEl>
                                        <p:attrNameLst>
                                          <p:attrName>style.visibility</p:attrName>
                                        </p:attrNameLst>
                                      </p:cBhvr>
                                      <p:to>
                                        <p:strVal val="visible"/>
                                      </p:to>
                                    </p:set>
                                    <p:animEffect transition="in" filter="dissolve">
                                      <p:cBhvr>
                                        <p:cTn id="7" dur="500"/>
                                        <p:tgtEl>
                                          <p:spTgt spid="1116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1619">
                                            <p:txEl>
                                              <p:pRg st="3" end="3"/>
                                            </p:txEl>
                                          </p:spTgt>
                                        </p:tgtEl>
                                        <p:attrNameLst>
                                          <p:attrName>style.visibility</p:attrName>
                                        </p:attrNameLst>
                                      </p:cBhvr>
                                      <p:to>
                                        <p:strVal val="visible"/>
                                      </p:to>
                                    </p:set>
                                    <p:animEffect transition="in" filter="dissolve">
                                      <p:cBhvr>
                                        <p:cTn id="12" dur="500"/>
                                        <p:tgtEl>
                                          <p:spTgt spid="111619">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11619">
                                            <p:txEl>
                                              <p:pRg st="4" end="4"/>
                                            </p:txEl>
                                          </p:spTgt>
                                        </p:tgtEl>
                                        <p:attrNameLst>
                                          <p:attrName>style.visibility</p:attrName>
                                        </p:attrNameLst>
                                      </p:cBhvr>
                                      <p:to>
                                        <p:strVal val="visible"/>
                                      </p:to>
                                    </p:set>
                                    <p:animEffect transition="in" filter="dissolve">
                                      <p:cBhvr>
                                        <p:cTn id="15" dur="500"/>
                                        <p:tgtEl>
                                          <p:spTgt spid="111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a:latin typeface="Lucida Grande" charset="0"/>
                <a:ea typeface="ＭＳ Ｐゴシック" charset="0"/>
                <a:cs typeface="ＭＳ Ｐゴシック" charset="0"/>
              </a:rPr>
              <a:t>Condorcet</a:t>
            </a:r>
          </a:p>
        </p:txBody>
      </p:sp>
      <p:sp>
        <p:nvSpPr>
          <p:cNvPr id="93186" name="Rectangle 3"/>
          <p:cNvSpPr>
            <a:spLocks noGrp="1" noChangeArrowheads="1"/>
          </p:cNvSpPr>
          <p:nvPr>
            <p:ph type="body" idx="1"/>
          </p:nvPr>
        </p:nvSpPr>
        <p:spPr/>
        <p:txBody>
          <a:bodyPr/>
          <a:lstStyle/>
          <a:p>
            <a:pPr eaLnBrk="1" hangingPunct="1"/>
            <a:r>
              <a:rPr lang="en-US" dirty="0">
                <a:latin typeface="Lucida Grande" charset="0"/>
                <a:ea typeface="ＭＳ Ｐゴシック" charset="0"/>
                <a:cs typeface="ＭＳ Ｐゴシック" charset="0"/>
              </a:rPr>
              <a:t>Proposed the following </a:t>
            </a:r>
          </a:p>
          <a:p>
            <a:pPr lvl="1" eaLnBrk="1" hangingPunct="1"/>
            <a:r>
              <a:rPr lang="en-US" dirty="0">
                <a:latin typeface="Lucida Grande" charset="0"/>
                <a:ea typeface="ＭＳ Ｐゴシック" charset="0"/>
              </a:rPr>
              <a:t>Compare each pair of alternatives</a:t>
            </a:r>
          </a:p>
          <a:p>
            <a:pPr lvl="1" eaLnBrk="1" hangingPunct="1"/>
            <a:r>
              <a:rPr lang="en-US" dirty="0">
                <a:latin typeface="Lucida Grande" charset="0"/>
                <a:ea typeface="ＭＳ Ｐゴシック" charset="0"/>
              </a:rPr>
              <a:t>Declare “</a:t>
            </a:r>
            <a:r>
              <a:rPr lang="en-US" dirty="0">
                <a:solidFill>
                  <a:srgbClr val="008380"/>
                </a:solidFill>
                <a:latin typeface="Lucida Grande" charset="0"/>
                <a:ea typeface="ＭＳ Ｐゴシック" charset="0"/>
              </a:rPr>
              <a:t>a</a:t>
            </a:r>
            <a:r>
              <a:rPr lang="en-US" dirty="0">
                <a:latin typeface="Lucida Grande" charset="0"/>
                <a:ea typeface="ＭＳ Ｐゴシック" charset="0"/>
              </a:rPr>
              <a:t>” is socially preferred to “</a:t>
            </a:r>
            <a:r>
              <a:rPr lang="en-US" dirty="0">
                <a:solidFill>
                  <a:srgbClr val="008380"/>
                </a:solidFill>
                <a:latin typeface="Lucida Grande" charset="0"/>
                <a:ea typeface="ＭＳ Ｐゴシック" charset="0"/>
              </a:rPr>
              <a:t>b</a:t>
            </a:r>
            <a:r>
              <a:rPr lang="en-US" dirty="0">
                <a:latin typeface="Lucida Grande" charset="0"/>
                <a:ea typeface="ＭＳ Ｐゴシック" charset="0"/>
              </a:rPr>
              <a:t>”  if more voters strictly prefer </a:t>
            </a:r>
            <a:r>
              <a:rPr lang="en-US" dirty="0">
                <a:solidFill>
                  <a:srgbClr val="008380"/>
                </a:solidFill>
                <a:latin typeface="Lucida Grande" charset="0"/>
                <a:ea typeface="ＭＳ Ｐゴシック" charset="0"/>
              </a:rPr>
              <a:t>a</a:t>
            </a:r>
            <a:r>
              <a:rPr lang="en-US" dirty="0">
                <a:latin typeface="Lucida Grande" charset="0"/>
                <a:ea typeface="ＭＳ Ｐゴシック" charset="0"/>
              </a:rPr>
              <a:t> to </a:t>
            </a:r>
            <a:r>
              <a:rPr lang="en-US" dirty="0">
                <a:solidFill>
                  <a:srgbClr val="008380"/>
                </a:solidFill>
                <a:latin typeface="Lucida Grande" charset="0"/>
                <a:ea typeface="ＭＳ Ｐゴシック" charset="0"/>
              </a:rPr>
              <a:t>b</a:t>
            </a:r>
          </a:p>
          <a:p>
            <a:pPr lvl="1" eaLnBrk="1" hangingPunct="1"/>
            <a:endParaRPr lang="en-US" dirty="0">
              <a:latin typeface="Lucida Grande" charset="0"/>
              <a:ea typeface="ＭＳ Ｐゴシック" charset="0"/>
            </a:endParaRPr>
          </a:p>
          <a:p>
            <a:pPr eaLnBrk="1" hangingPunct="1"/>
            <a:r>
              <a:rPr lang="en-US" dirty="0">
                <a:solidFill>
                  <a:srgbClr val="1E0AFF"/>
                </a:solidFill>
                <a:latin typeface="Lucida Grande" charset="0"/>
                <a:ea typeface="ＭＳ Ｐゴシック" charset="0"/>
                <a:cs typeface="ＭＳ Ｐゴシック" charset="0"/>
              </a:rPr>
              <a:t>Condorcet Principle</a:t>
            </a:r>
            <a:r>
              <a:rPr lang="en-US" dirty="0">
                <a:solidFill>
                  <a:srgbClr val="008000"/>
                </a:solidFill>
                <a:latin typeface="Lucida Grande" charset="0"/>
                <a:ea typeface="ＭＳ Ｐゴシック" charset="0"/>
                <a:cs typeface="ＭＳ Ｐゴシック" charset="0"/>
              </a:rPr>
              <a:t>:</a:t>
            </a:r>
            <a:r>
              <a:rPr lang="en-US" dirty="0">
                <a:latin typeface="Lucida Grande" charset="0"/>
                <a:ea typeface="ＭＳ Ｐゴシック" charset="0"/>
                <a:cs typeface="ＭＳ Ｐゴシック" charset="0"/>
              </a:rPr>
              <a:t> If one alternative is preferred to </a:t>
            </a:r>
            <a:r>
              <a:rPr lang="en-US" dirty="0">
                <a:solidFill>
                  <a:srgbClr val="FF0000"/>
                </a:solidFill>
                <a:latin typeface="Lucida Grande" charset="0"/>
                <a:ea typeface="ＭＳ Ｐゴシック" charset="0"/>
                <a:cs typeface="ＭＳ Ｐゴシック" charset="0"/>
              </a:rPr>
              <a:t>all other </a:t>
            </a:r>
            <a:r>
              <a:rPr lang="en-US" dirty="0">
                <a:latin typeface="Lucida Grande" charset="0"/>
                <a:ea typeface="ＭＳ Ｐゴシック" charset="0"/>
                <a:cs typeface="ＭＳ Ｐゴシック" charset="0"/>
              </a:rPr>
              <a:t>candidates then it should be selected</a:t>
            </a:r>
          </a:p>
        </p:txBody>
      </p:sp>
      <p:sp>
        <p:nvSpPr>
          <p:cNvPr id="4" name="Slide Number Placeholder 3">
            <a:extLst>
              <a:ext uri="{FF2B5EF4-FFF2-40B4-BE49-F238E27FC236}">
                <a16:creationId xmlns:a16="http://schemas.microsoft.com/office/drawing/2014/main" id="{E93A67A9-7996-4C46-A73F-DF64107DEF49}"/>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60</a:t>
            </a:fld>
            <a:endParaRPr lang="de-DE"/>
          </a:p>
        </p:txBody>
      </p:sp>
      <p:sp>
        <p:nvSpPr>
          <p:cNvPr id="2" name="Rectangle 1">
            <a:extLst>
              <a:ext uri="{FF2B5EF4-FFF2-40B4-BE49-F238E27FC236}">
                <a16:creationId xmlns:a16="http://schemas.microsoft.com/office/drawing/2014/main" id="{EF8CC0C1-2B6B-3745-B658-4457E1928BDB}"/>
              </a:ext>
            </a:extLst>
          </p:cNvPr>
          <p:cNvSpPr/>
          <p:nvPr/>
        </p:nvSpPr>
        <p:spPr>
          <a:xfrm>
            <a:off x="2339752" y="5858986"/>
            <a:ext cx="4680520" cy="738664"/>
          </a:xfrm>
          <a:prstGeom prst="rect">
            <a:avLst/>
          </a:prstGeom>
        </p:spPr>
        <p:txBody>
          <a:bodyPr wrap="square">
            <a:spAutoFit/>
          </a:bodyPr>
          <a:lstStyle/>
          <a:p>
            <a:r>
              <a:rPr lang="en-DE" sz="1050" dirty="0">
                <a:solidFill>
                  <a:srgbClr val="0B05FF"/>
                </a:solidFill>
              </a:rPr>
              <a:t>Wikipedia: Condorcet voting methods are named for the 18th-century French mathematician and philosopher Marie Jean Antoine Nicolas Caritat, the Marquis de Condorcet, who championed such voting systems. However, Ramon Llull devised the earliest known Condorcet method in 1299.</a:t>
            </a:r>
          </a:p>
        </p:txBody>
      </p:sp>
    </p:spTree>
    <p:extLst>
      <p:ext uri="{BB962C8B-B14F-4D97-AF65-F5344CB8AC3E}">
        <p14:creationId xmlns:p14="http://schemas.microsoft.com/office/powerpoint/2010/main" val="187790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467544" y="197768"/>
            <a:ext cx="7772400" cy="1143000"/>
          </a:xfrm>
        </p:spPr>
        <p:txBody>
          <a:bodyPr/>
          <a:lstStyle/>
          <a:p>
            <a:pPr eaLnBrk="1" hangingPunct="1"/>
            <a:r>
              <a:rPr lang="en-US" dirty="0">
                <a:latin typeface="Myriad Pro" charset="0"/>
                <a:ea typeface="Myriad Pro" charset="0"/>
                <a:cs typeface="Myriad Pro" charset="0"/>
              </a:rPr>
              <a:t>Example: Condorcet</a:t>
            </a:r>
          </a:p>
        </p:txBody>
      </p:sp>
      <p:sp>
        <p:nvSpPr>
          <p:cNvPr id="788483" name="Rectangle 3"/>
          <p:cNvSpPr>
            <a:spLocks noGrp="1" noChangeArrowheads="1"/>
          </p:cNvSpPr>
          <p:nvPr>
            <p:ph type="body" idx="1"/>
          </p:nvPr>
        </p:nvSpPr>
        <p:spPr>
          <a:xfrm>
            <a:off x="701824" y="1340768"/>
            <a:ext cx="7772400" cy="4953000"/>
          </a:xfrm>
        </p:spPr>
        <p:txBody>
          <a:bodyPr/>
          <a:lstStyle/>
          <a:p>
            <a:pPr eaLnBrk="1" hangingPunct="1"/>
            <a:r>
              <a:rPr lang="en-US" dirty="0">
                <a:latin typeface="Myriad Pro" charset="0"/>
                <a:ea typeface="Myriad Pro" charset="0"/>
                <a:cs typeface="Myriad Pro" charset="0"/>
              </a:rPr>
              <a:t>3 candidates </a:t>
            </a:r>
          </a:p>
          <a:p>
            <a:pPr lvl="1" eaLnBrk="1" hangingPunct="1"/>
            <a:r>
              <a:rPr lang="en-US" dirty="0">
                <a:latin typeface="Myriad Pro" charset="0"/>
                <a:ea typeface="Myriad Pro" charset="0"/>
                <a:cs typeface="Myriad Pro" charset="0"/>
              </a:rPr>
              <a:t>Lib, NDP, C</a:t>
            </a:r>
          </a:p>
          <a:p>
            <a:pPr eaLnBrk="1" hangingPunct="1"/>
            <a:r>
              <a:rPr lang="en-US" dirty="0">
                <a:latin typeface="Myriad Pro" charset="0"/>
                <a:ea typeface="Myriad Pro" charset="0"/>
                <a:cs typeface="Myriad Pro" charset="0"/>
              </a:rPr>
              <a:t>21 voters with the preferences</a:t>
            </a:r>
          </a:p>
          <a:p>
            <a:pPr lvl="1" eaLnBrk="1" hangingPunct="1"/>
            <a:r>
              <a:rPr lang="en-US" dirty="0">
                <a:latin typeface="Myriad Pro" charset="0"/>
                <a:ea typeface="Myriad Pro" charset="0"/>
                <a:cs typeface="Myriad Pro" charset="0"/>
              </a:rPr>
              <a:t>10 Lib&gt;NDP&gt;C</a:t>
            </a:r>
          </a:p>
          <a:p>
            <a:pPr lvl="1" eaLnBrk="1" hangingPunct="1"/>
            <a:r>
              <a:rPr lang="en-US" dirty="0">
                <a:latin typeface="Myriad Pro" charset="0"/>
                <a:ea typeface="Myriad Pro" charset="0"/>
                <a:cs typeface="Myriad Pro" charset="0"/>
              </a:rPr>
              <a:t>6 NDP&gt;C&gt;Lib</a:t>
            </a:r>
          </a:p>
          <a:p>
            <a:pPr lvl="1" eaLnBrk="1" hangingPunct="1"/>
            <a:r>
              <a:rPr lang="en-US" dirty="0">
                <a:latin typeface="Myriad Pro" charset="0"/>
                <a:ea typeface="Myriad Pro" charset="0"/>
                <a:cs typeface="Myriad Pro" charset="0"/>
              </a:rPr>
              <a:t>5 C&gt;NDP&gt;Lib</a:t>
            </a:r>
          </a:p>
          <a:p>
            <a:pPr eaLnBrk="1" hangingPunct="1"/>
            <a:r>
              <a:rPr lang="en-US" dirty="0">
                <a:latin typeface="Myriad Pro" charset="0"/>
                <a:ea typeface="Myriad Pro" charset="0"/>
                <a:cs typeface="Myriad Pro" charset="0"/>
              </a:rPr>
              <a:t>Result: </a:t>
            </a:r>
            <a:endParaRPr lang="en-US" dirty="0">
              <a:solidFill>
                <a:srgbClr val="CC0000"/>
              </a:solidFill>
              <a:latin typeface="Myriad Pro" charset="0"/>
              <a:ea typeface="Myriad Pro" charset="0"/>
              <a:cs typeface="Myriad Pro" charset="0"/>
            </a:endParaRPr>
          </a:p>
          <a:p>
            <a:pPr lvl="1" eaLnBrk="1" hangingPunct="1"/>
            <a:r>
              <a:rPr lang="en-US" dirty="0">
                <a:solidFill>
                  <a:srgbClr val="CC0000"/>
                </a:solidFill>
                <a:latin typeface="Myriad Pro" charset="0"/>
                <a:ea typeface="Myriad Pro" charset="0"/>
                <a:cs typeface="Myriad Pro" charset="0"/>
              </a:rPr>
              <a:t>NDP win!</a:t>
            </a:r>
            <a:r>
              <a:rPr lang="en-US" dirty="0">
                <a:latin typeface="Myriad Pro" charset="0"/>
                <a:ea typeface="Myriad Pro" charset="0"/>
                <a:cs typeface="Myriad Pro" charset="0"/>
              </a:rPr>
              <a:t> (11/21 prefer them to Lib, 16/21 prefer them to C)</a:t>
            </a:r>
          </a:p>
        </p:txBody>
      </p:sp>
      <p:sp>
        <p:nvSpPr>
          <p:cNvPr id="4" name="Slide Number Placeholder 3">
            <a:extLst>
              <a:ext uri="{FF2B5EF4-FFF2-40B4-BE49-F238E27FC236}">
                <a16:creationId xmlns:a16="http://schemas.microsoft.com/office/drawing/2014/main" id="{7E2E17C0-4979-7548-8A60-3B98BB8156E8}"/>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61</a:t>
            </a:fld>
            <a:endParaRPr lang="de-DE"/>
          </a:p>
        </p:txBody>
      </p:sp>
    </p:spTree>
    <p:extLst>
      <p:ext uri="{BB962C8B-B14F-4D97-AF65-F5344CB8AC3E}">
        <p14:creationId xmlns:p14="http://schemas.microsoft.com/office/powerpoint/2010/main" val="1636169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884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884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884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884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8848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8848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88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395536" y="263759"/>
            <a:ext cx="7772400" cy="1143000"/>
          </a:xfrm>
        </p:spPr>
        <p:txBody>
          <a:bodyPr/>
          <a:lstStyle/>
          <a:p>
            <a:pPr eaLnBrk="1" hangingPunct="1"/>
            <a:r>
              <a:rPr lang="en-US" dirty="0">
                <a:latin typeface="Lucida Grande" charset="0"/>
                <a:ea typeface="ＭＳ Ｐゴシック" charset="0"/>
                <a:cs typeface="ＭＳ Ｐゴシック" charset="0"/>
              </a:rPr>
              <a:t> A </a:t>
            </a:r>
            <a:r>
              <a:rPr lang="en-US" dirty="0">
                <a:latin typeface="Myriad Pro" charset="0"/>
                <a:ea typeface="Myriad Pro" charset="0"/>
                <a:cs typeface="Myriad Pro" charset="0"/>
              </a:rPr>
              <a:t>Problem</a:t>
            </a:r>
          </a:p>
        </p:txBody>
      </p:sp>
      <p:sp>
        <p:nvSpPr>
          <p:cNvPr id="97282" name="Rectangle 3"/>
          <p:cNvSpPr>
            <a:spLocks noGrp="1" noChangeArrowheads="1"/>
          </p:cNvSpPr>
          <p:nvPr>
            <p:ph type="body" idx="1"/>
          </p:nvPr>
        </p:nvSpPr>
        <p:spPr>
          <a:xfrm>
            <a:off x="683568" y="1363663"/>
            <a:ext cx="7772400" cy="4953000"/>
          </a:xfrm>
        </p:spPr>
        <p:txBody>
          <a:bodyPr/>
          <a:lstStyle/>
          <a:p>
            <a:pPr eaLnBrk="1" hangingPunct="1"/>
            <a:r>
              <a:rPr lang="en-US" dirty="0">
                <a:latin typeface="Lucida Grande" charset="0"/>
                <a:ea typeface="ＭＳ Ｐゴシック" charset="0"/>
                <a:cs typeface="ＭＳ Ｐゴシック" charset="0"/>
              </a:rPr>
              <a:t>3 candidates </a:t>
            </a:r>
          </a:p>
          <a:p>
            <a:pPr lvl="1" eaLnBrk="1" hangingPunct="1"/>
            <a:r>
              <a:rPr lang="en-US" dirty="0">
                <a:latin typeface="Lucida Grande" charset="0"/>
                <a:ea typeface="ＭＳ Ｐゴシック" charset="0"/>
              </a:rPr>
              <a:t>Lib, NDP, C</a:t>
            </a:r>
          </a:p>
          <a:p>
            <a:pPr eaLnBrk="1" hangingPunct="1"/>
            <a:r>
              <a:rPr lang="en-US" dirty="0">
                <a:latin typeface="Lucida Grande" charset="0"/>
                <a:ea typeface="ＭＳ Ｐゴシック" charset="0"/>
                <a:cs typeface="ＭＳ Ｐゴシック" charset="0"/>
              </a:rPr>
              <a:t>3 </a:t>
            </a:r>
            <a:r>
              <a:rPr lang="en-US" dirty="0">
                <a:latin typeface="Myriad Pro" charset="0"/>
                <a:ea typeface="Myriad Pro" charset="0"/>
                <a:cs typeface="Myriad Pro" charset="0"/>
              </a:rPr>
              <a:t>voters</a:t>
            </a:r>
            <a:r>
              <a:rPr lang="en-US" dirty="0">
                <a:latin typeface="Lucida Grande" charset="0"/>
                <a:ea typeface="ＭＳ Ｐゴシック" charset="0"/>
                <a:cs typeface="ＭＳ Ｐゴシック" charset="0"/>
              </a:rPr>
              <a:t> with the preferences</a:t>
            </a:r>
          </a:p>
          <a:p>
            <a:pPr lvl="1" eaLnBrk="1" hangingPunct="1"/>
            <a:r>
              <a:rPr lang="en-US" dirty="0">
                <a:latin typeface="Lucida Grande" charset="0"/>
                <a:ea typeface="ＭＳ Ｐゴシック" charset="0"/>
              </a:rPr>
              <a:t>Lib&gt;NDP&gt;C</a:t>
            </a:r>
          </a:p>
          <a:p>
            <a:pPr lvl="1" eaLnBrk="1" hangingPunct="1"/>
            <a:r>
              <a:rPr lang="en-US" dirty="0">
                <a:latin typeface="Lucida Grande" charset="0"/>
                <a:ea typeface="ＭＳ Ｐゴシック" charset="0"/>
              </a:rPr>
              <a:t>NDP&gt;C&gt;Lib</a:t>
            </a:r>
          </a:p>
          <a:p>
            <a:pPr lvl="1" eaLnBrk="1" hangingPunct="1"/>
            <a:r>
              <a:rPr lang="en-US" dirty="0">
                <a:latin typeface="Lucida Grande" charset="0"/>
                <a:ea typeface="ＭＳ Ｐゴシック" charset="0"/>
              </a:rPr>
              <a:t>C&gt;Lib&gt;NDP</a:t>
            </a:r>
          </a:p>
          <a:p>
            <a:pPr eaLnBrk="1" hangingPunct="1"/>
            <a:r>
              <a:rPr lang="en-US" dirty="0">
                <a:latin typeface="Lucida Grande" charset="0"/>
                <a:ea typeface="ＭＳ Ｐゴシック" charset="0"/>
                <a:cs typeface="ＭＳ Ｐゴシック" charset="0"/>
              </a:rPr>
              <a:t>Result: </a:t>
            </a:r>
          </a:p>
          <a:p>
            <a:pPr lvl="1" eaLnBrk="1" hangingPunct="1"/>
            <a:r>
              <a:rPr lang="en-US" dirty="0">
                <a:solidFill>
                  <a:srgbClr val="CC0000"/>
                </a:solidFill>
                <a:latin typeface="Lucida Grande" charset="0"/>
                <a:ea typeface="ＭＳ Ｐゴシック" charset="0"/>
              </a:rPr>
              <a:t>No Condorcet Winner</a:t>
            </a:r>
          </a:p>
        </p:txBody>
      </p:sp>
      <p:sp>
        <p:nvSpPr>
          <p:cNvPr id="97283" name="Text Box 4"/>
          <p:cNvSpPr txBox="1">
            <a:spLocks noChangeArrowheads="1"/>
          </p:cNvSpPr>
          <p:nvPr/>
        </p:nvSpPr>
        <p:spPr bwMode="auto">
          <a:xfrm>
            <a:off x="6324600" y="4487863"/>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latin typeface="Myriad Pro" charset="0"/>
                <a:ea typeface="Myriad Pro" charset="0"/>
                <a:cs typeface="Myriad Pro" charset="0"/>
              </a:rPr>
              <a:t>Lib</a:t>
            </a:r>
          </a:p>
        </p:txBody>
      </p:sp>
      <p:sp>
        <p:nvSpPr>
          <p:cNvPr id="97284" name="Text Box 5"/>
          <p:cNvSpPr txBox="1">
            <a:spLocks noChangeArrowheads="1"/>
          </p:cNvSpPr>
          <p:nvPr/>
        </p:nvSpPr>
        <p:spPr bwMode="auto">
          <a:xfrm>
            <a:off x="6400800" y="55626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C</a:t>
            </a:r>
          </a:p>
        </p:txBody>
      </p:sp>
      <p:sp>
        <p:nvSpPr>
          <p:cNvPr id="97285" name="Text Box 6"/>
          <p:cNvSpPr txBox="1">
            <a:spLocks noChangeArrowheads="1"/>
          </p:cNvSpPr>
          <p:nvPr/>
        </p:nvSpPr>
        <p:spPr bwMode="auto">
          <a:xfrm>
            <a:off x="7467600" y="487680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a:latin typeface="Myriad Pro" charset="0"/>
                <a:ea typeface="Myriad Pro" charset="0"/>
                <a:cs typeface="Myriad Pro" charset="0"/>
              </a:rPr>
              <a:t>NDP</a:t>
            </a:r>
          </a:p>
        </p:txBody>
      </p:sp>
      <p:cxnSp>
        <p:nvCxnSpPr>
          <p:cNvPr id="97286" name="AutoShape 7"/>
          <p:cNvCxnSpPr>
            <a:cxnSpLocks noChangeShapeType="1"/>
            <a:stCxn id="97284" idx="0"/>
            <a:endCxn id="97283" idx="2"/>
          </p:cNvCxnSpPr>
          <p:nvPr/>
        </p:nvCxnSpPr>
        <p:spPr bwMode="auto">
          <a:xfrm flipV="1">
            <a:off x="6591300" y="4945063"/>
            <a:ext cx="76200" cy="61753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97287" name="AutoShape 8"/>
          <p:cNvCxnSpPr>
            <a:cxnSpLocks noChangeShapeType="1"/>
            <a:stCxn id="97283" idx="3"/>
            <a:endCxn id="97285" idx="0"/>
          </p:cNvCxnSpPr>
          <p:nvPr/>
        </p:nvCxnSpPr>
        <p:spPr bwMode="auto">
          <a:xfrm>
            <a:off x="7010400" y="4716463"/>
            <a:ext cx="876300" cy="16033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97288" name="AutoShape 9"/>
          <p:cNvCxnSpPr>
            <a:cxnSpLocks noChangeShapeType="1"/>
            <a:stCxn id="97285" idx="2"/>
            <a:endCxn id="97284" idx="3"/>
          </p:cNvCxnSpPr>
          <p:nvPr/>
        </p:nvCxnSpPr>
        <p:spPr bwMode="auto">
          <a:xfrm flipH="1">
            <a:off x="6781800" y="5334000"/>
            <a:ext cx="1104900" cy="4572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97289" name="Text Box 10"/>
          <p:cNvSpPr txBox="1">
            <a:spLocks noChangeArrowheads="1"/>
          </p:cNvSpPr>
          <p:nvPr/>
        </p:nvSpPr>
        <p:spPr bwMode="auto">
          <a:xfrm>
            <a:off x="1447800" y="6316663"/>
            <a:ext cx="426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endParaRPr lang="en-US" i="0">
              <a:latin typeface="Times New Roman" charset="0"/>
            </a:endParaRPr>
          </a:p>
        </p:txBody>
      </p:sp>
      <p:sp>
        <p:nvSpPr>
          <p:cNvPr id="11" name="Slide Number Placeholder 3">
            <a:extLst>
              <a:ext uri="{FF2B5EF4-FFF2-40B4-BE49-F238E27FC236}">
                <a16:creationId xmlns:a16="http://schemas.microsoft.com/office/drawing/2014/main" id="{9B462FA7-E588-484E-B465-1C1444FAEB4E}"/>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62</a:t>
            </a:fld>
            <a:endParaRPr lang="de-DE"/>
          </a:p>
        </p:txBody>
      </p:sp>
    </p:spTree>
    <p:extLst>
      <p:ext uri="{BB962C8B-B14F-4D97-AF65-F5344CB8AC3E}">
        <p14:creationId xmlns:p14="http://schemas.microsoft.com/office/powerpoint/2010/main" val="1109687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467544" y="297617"/>
            <a:ext cx="7772400" cy="1143000"/>
          </a:xfrm>
        </p:spPr>
        <p:txBody>
          <a:bodyPr/>
          <a:lstStyle/>
          <a:p>
            <a:pPr eaLnBrk="1" hangingPunct="1"/>
            <a:r>
              <a:rPr lang="en-US" dirty="0" err="1">
                <a:latin typeface="Lucida Grande" charset="0"/>
                <a:ea typeface="ＭＳ Ｐゴシック" charset="0"/>
                <a:cs typeface="ＭＳ Ｐゴシック" charset="0"/>
              </a:rPr>
              <a:t>Borda</a:t>
            </a:r>
            <a:r>
              <a:rPr lang="en-US" dirty="0">
                <a:latin typeface="Lucida Grande" charset="0"/>
                <a:ea typeface="ＭＳ Ｐゴシック" charset="0"/>
                <a:cs typeface="ＭＳ Ｐゴシック" charset="0"/>
              </a:rPr>
              <a:t> Count</a:t>
            </a:r>
          </a:p>
        </p:txBody>
      </p:sp>
      <p:sp>
        <p:nvSpPr>
          <p:cNvPr id="99330" name="Rectangle 3"/>
          <p:cNvSpPr>
            <a:spLocks noGrp="1" noChangeArrowheads="1"/>
          </p:cNvSpPr>
          <p:nvPr>
            <p:ph type="body" idx="1"/>
          </p:nvPr>
        </p:nvSpPr>
        <p:spPr>
          <a:xfrm>
            <a:off x="609600" y="1340768"/>
            <a:ext cx="7772400" cy="4114800"/>
          </a:xfrm>
        </p:spPr>
        <p:txBody>
          <a:bodyPr/>
          <a:lstStyle/>
          <a:p>
            <a:pPr eaLnBrk="1" hangingPunct="1"/>
            <a:r>
              <a:rPr lang="en-US" dirty="0">
                <a:latin typeface="Myriad Pro" charset="0"/>
                <a:ea typeface="Myriad Pro" charset="0"/>
                <a:cs typeface="Myriad Pro" charset="0"/>
              </a:rPr>
              <a:t>Each ballot is a list of ordered alternatives</a:t>
            </a:r>
          </a:p>
          <a:p>
            <a:pPr eaLnBrk="1" hangingPunct="1"/>
            <a:r>
              <a:rPr lang="en-US" dirty="0">
                <a:latin typeface="Myriad Pro" charset="0"/>
                <a:ea typeface="Myriad Pro" charset="0"/>
                <a:cs typeface="Myriad Pro" charset="0"/>
              </a:rPr>
              <a:t>On each ballot compute the rank of each alternative</a:t>
            </a:r>
          </a:p>
          <a:p>
            <a:pPr eaLnBrk="1" hangingPunct="1"/>
            <a:r>
              <a:rPr lang="en-US" dirty="0">
                <a:latin typeface="Myriad Pro" charset="0"/>
                <a:ea typeface="Myriad Pro" charset="0"/>
                <a:cs typeface="Myriad Pro" charset="0"/>
              </a:rPr>
              <a:t>Rank order alternatives based on sum of their ranks</a:t>
            </a:r>
            <a:br>
              <a:rPr lang="en-US" dirty="0">
                <a:latin typeface="Myriad Pro" charset="0"/>
                <a:ea typeface="Myriad Pro" charset="0"/>
                <a:cs typeface="Myriad Pro" charset="0"/>
              </a:rPr>
            </a:br>
            <a:r>
              <a:rPr lang="en-US" dirty="0">
                <a:latin typeface="Myriad Pro" charset="0"/>
                <a:ea typeface="Myriad Pro" charset="0"/>
                <a:cs typeface="Myriad Pro" charset="0"/>
              </a:rPr>
              <a:t>(lowest rank preferred)</a:t>
            </a:r>
          </a:p>
        </p:txBody>
      </p:sp>
      <p:sp>
        <p:nvSpPr>
          <p:cNvPr id="99331" name="Text Box 4"/>
          <p:cNvSpPr txBox="1">
            <a:spLocks noChangeArrowheads="1"/>
          </p:cNvSpPr>
          <p:nvPr/>
        </p:nvSpPr>
        <p:spPr bwMode="auto">
          <a:xfrm>
            <a:off x="1463993" y="3905647"/>
            <a:ext cx="21336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008380"/>
                </a:solidFill>
                <a:latin typeface="Myriad Pro" charset="0"/>
                <a:ea typeface="Myriad Pro" charset="0"/>
                <a:cs typeface="Myriad Pro" charset="0"/>
              </a:rPr>
              <a:t>A&gt;B&gt;C</a:t>
            </a:r>
          </a:p>
          <a:p>
            <a:pPr eaLnBrk="1" hangingPunct="1">
              <a:spcBef>
                <a:spcPct val="50000"/>
              </a:spcBef>
            </a:pPr>
            <a:r>
              <a:rPr lang="en-US" i="0" dirty="0">
                <a:solidFill>
                  <a:srgbClr val="008380"/>
                </a:solidFill>
                <a:latin typeface="Myriad Pro" charset="0"/>
                <a:ea typeface="Myriad Pro" charset="0"/>
                <a:cs typeface="Myriad Pro" charset="0"/>
              </a:rPr>
              <a:t>A&gt;C&gt;B</a:t>
            </a:r>
          </a:p>
          <a:p>
            <a:pPr eaLnBrk="1" hangingPunct="1">
              <a:spcBef>
                <a:spcPct val="50000"/>
              </a:spcBef>
            </a:pPr>
            <a:r>
              <a:rPr lang="en-US" i="0" dirty="0">
                <a:solidFill>
                  <a:srgbClr val="008380"/>
                </a:solidFill>
                <a:latin typeface="Myriad Pro" charset="0"/>
                <a:ea typeface="Myriad Pro" charset="0"/>
                <a:cs typeface="Myriad Pro" charset="0"/>
              </a:rPr>
              <a:t>C&gt;A&gt;B</a:t>
            </a:r>
          </a:p>
        </p:txBody>
      </p:sp>
      <p:sp>
        <p:nvSpPr>
          <p:cNvPr id="99332" name="Text Box 5"/>
          <p:cNvSpPr txBox="1">
            <a:spLocks noChangeArrowheads="1"/>
          </p:cNvSpPr>
          <p:nvPr/>
        </p:nvSpPr>
        <p:spPr bwMode="auto">
          <a:xfrm>
            <a:off x="4191000" y="3905647"/>
            <a:ext cx="21336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dirty="0">
                <a:solidFill>
                  <a:srgbClr val="008380"/>
                </a:solidFill>
                <a:latin typeface="Myriad Pro" charset="0"/>
                <a:ea typeface="Myriad Pro" charset="0"/>
                <a:cs typeface="Myriad Pro" charset="0"/>
              </a:rPr>
              <a:t>A: 4</a:t>
            </a:r>
          </a:p>
          <a:p>
            <a:pPr eaLnBrk="1" hangingPunct="1">
              <a:spcBef>
                <a:spcPct val="50000"/>
              </a:spcBef>
            </a:pPr>
            <a:r>
              <a:rPr lang="en-US" i="0" dirty="0">
                <a:solidFill>
                  <a:srgbClr val="008380"/>
                </a:solidFill>
                <a:latin typeface="Myriad Pro" charset="0"/>
                <a:ea typeface="Myriad Pro" charset="0"/>
                <a:cs typeface="Myriad Pro" charset="0"/>
              </a:rPr>
              <a:t>B: 8</a:t>
            </a:r>
          </a:p>
          <a:p>
            <a:pPr eaLnBrk="1" hangingPunct="1">
              <a:spcBef>
                <a:spcPct val="50000"/>
              </a:spcBef>
            </a:pPr>
            <a:r>
              <a:rPr lang="en-US" i="0" dirty="0">
                <a:solidFill>
                  <a:srgbClr val="008380"/>
                </a:solidFill>
                <a:latin typeface="Myriad Pro" charset="0"/>
                <a:ea typeface="Myriad Pro" charset="0"/>
                <a:cs typeface="Myriad Pro" charset="0"/>
              </a:rPr>
              <a:t>C: 6</a:t>
            </a:r>
          </a:p>
        </p:txBody>
      </p:sp>
      <p:sp>
        <p:nvSpPr>
          <p:cNvPr id="99333" name="AutoShape 6"/>
          <p:cNvSpPr>
            <a:spLocks noChangeArrowheads="1"/>
          </p:cNvSpPr>
          <p:nvPr/>
        </p:nvSpPr>
        <p:spPr bwMode="auto">
          <a:xfrm>
            <a:off x="2895600" y="4439047"/>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99334" name="Oval 7"/>
          <p:cNvSpPr>
            <a:spLocks noChangeArrowheads="1"/>
          </p:cNvSpPr>
          <p:nvPr/>
        </p:nvSpPr>
        <p:spPr bwMode="auto">
          <a:xfrm>
            <a:off x="4038600" y="3905647"/>
            <a:ext cx="1143000" cy="457200"/>
          </a:xfrm>
          <a:prstGeom prst="ellipse">
            <a:avLst/>
          </a:prstGeom>
          <a:noFill/>
          <a:ln w="28575">
            <a:solidFill>
              <a:srgbClr val="CC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en-US" sz="2400" i="0">
              <a:solidFill>
                <a:srgbClr val="CC0000"/>
              </a:solidFill>
              <a:latin typeface="Times New Roman" charset="0"/>
            </a:endParaRPr>
          </a:p>
        </p:txBody>
      </p:sp>
      <p:sp>
        <p:nvSpPr>
          <p:cNvPr id="8" name="Slide Number Placeholder 3">
            <a:extLst>
              <a:ext uri="{FF2B5EF4-FFF2-40B4-BE49-F238E27FC236}">
                <a16:creationId xmlns:a16="http://schemas.microsoft.com/office/drawing/2014/main" id="{50999E69-F60E-094D-9792-22183D7FE2EB}"/>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63</a:t>
            </a:fld>
            <a:endParaRPr lang="de-DE"/>
          </a:p>
        </p:txBody>
      </p:sp>
      <p:sp>
        <p:nvSpPr>
          <p:cNvPr id="9" name="Rectangle 8">
            <a:extLst>
              <a:ext uri="{FF2B5EF4-FFF2-40B4-BE49-F238E27FC236}">
                <a16:creationId xmlns:a16="http://schemas.microsoft.com/office/drawing/2014/main" id="{47B71EEA-1649-8D45-9354-DA3671D1E62B}"/>
              </a:ext>
            </a:extLst>
          </p:cNvPr>
          <p:cNvSpPr/>
          <p:nvPr/>
        </p:nvSpPr>
        <p:spPr>
          <a:xfrm>
            <a:off x="2495153" y="6023029"/>
            <a:ext cx="4093071" cy="646331"/>
          </a:xfrm>
          <a:prstGeom prst="rect">
            <a:avLst/>
          </a:prstGeom>
        </p:spPr>
        <p:txBody>
          <a:bodyPr wrap="square">
            <a:spAutoFit/>
          </a:bodyPr>
          <a:lstStyle/>
          <a:p>
            <a:r>
              <a:rPr lang="en-DE" sz="1200" dirty="0">
                <a:solidFill>
                  <a:srgbClr val="0B05FF"/>
                </a:solidFill>
              </a:rPr>
              <a:t>Wikipedia: Jean-Charles de Borda devised the system in June 1770, as a fair way to elect members to the French Academy of Sciences. The ideas were also propsed earlier.</a:t>
            </a:r>
          </a:p>
        </p:txBody>
      </p:sp>
      <p:sp>
        <p:nvSpPr>
          <p:cNvPr id="2" name="TextBox 1">
            <a:extLst>
              <a:ext uri="{FF2B5EF4-FFF2-40B4-BE49-F238E27FC236}">
                <a16:creationId xmlns:a16="http://schemas.microsoft.com/office/drawing/2014/main" id="{ED7BC80A-58E2-A740-841D-781D7C8EC26C}"/>
              </a:ext>
            </a:extLst>
          </p:cNvPr>
          <p:cNvSpPr txBox="1"/>
          <p:nvPr/>
        </p:nvSpPr>
        <p:spPr>
          <a:xfrm>
            <a:off x="10115550" y="8729663"/>
            <a:ext cx="184731" cy="369332"/>
          </a:xfrm>
          <a:prstGeom prst="rect">
            <a:avLst/>
          </a:prstGeom>
          <a:noFill/>
        </p:spPr>
        <p:txBody>
          <a:bodyPr wrap="none" rtlCol="0">
            <a:spAutoFit/>
          </a:bodyPr>
          <a:lstStyle/>
          <a:p>
            <a:endParaRPr lang="en-DE" dirty="0"/>
          </a:p>
        </p:txBody>
      </p:sp>
    </p:spTree>
    <p:extLst>
      <p:ext uri="{BB962C8B-B14F-4D97-AF65-F5344CB8AC3E}">
        <p14:creationId xmlns:p14="http://schemas.microsoft.com/office/powerpoint/2010/main" val="1373606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a:latin typeface="Lucida Grande" charset="0"/>
                <a:ea typeface="ＭＳ Ｐゴシック" charset="0"/>
                <a:cs typeface="ＭＳ Ｐゴシック" charset="0"/>
              </a:rPr>
              <a:t>Borda Count</a:t>
            </a:r>
          </a:p>
        </p:txBody>
      </p:sp>
      <p:sp>
        <p:nvSpPr>
          <p:cNvPr id="101378" name="Rectangle 3"/>
          <p:cNvSpPr>
            <a:spLocks noGrp="1" noChangeArrowheads="1"/>
          </p:cNvSpPr>
          <p:nvPr>
            <p:ph type="body" idx="1"/>
          </p:nvPr>
        </p:nvSpPr>
        <p:spPr>
          <a:xfrm>
            <a:off x="468313" y="1314624"/>
            <a:ext cx="8458200" cy="4114800"/>
          </a:xfrm>
        </p:spPr>
        <p:txBody>
          <a:bodyPr/>
          <a:lstStyle/>
          <a:p>
            <a:pPr eaLnBrk="1" hangingPunct="1"/>
            <a:r>
              <a:rPr lang="en-US" dirty="0">
                <a:latin typeface="Lucida Grande" charset="0"/>
                <a:ea typeface="ＭＳ Ｐゴシック" charset="0"/>
                <a:cs typeface="ＭＳ Ｐゴシック" charset="0"/>
              </a:rPr>
              <a:t>Simple</a:t>
            </a:r>
          </a:p>
          <a:p>
            <a:pPr eaLnBrk="1" hangingPunct="1"/>
            <a:r>
              <a:rPr lang="en-US" dirty="0">
                <a:latin typeface="Lucida Grande" charset="0"/>
                <a:ea typeface="ＭＳ Ｐゴシック" charset="0"/>
                <a:cs typeface="ＭＳ Ｐゴシック" charset="0"/>
              </a:rPr>
              <a:t>Always a </a:t>
            </a:r>
            <a:r>
              <a:rPr lang="en-US" dirty="0" err="1">
                <a:latin typeface="Lucida Grande" charset="0"/>
                <a:ea typeface="ＭＳ Ｐゴシック" charset="0"/>
                <a:cs typeface="ＭＳ Ｐゴシック" charset="0"/>
              </a:rPr>
              <a:t>Borda</a:t>
            </a:r>
            <a:r>
              <a:rPr lang="en-US" dirty="0">
                <a:latin typeface="Lucida Grande" charset="0"/>
                <a:ea typeface="ＭＳ Ｐゴシック" charset="0"/>
                <a:cs typeface="ＭＳ Ｐゴシック" charset="0"/>
              </a:rPr>
              <a:t> Winner</a:t>
            </a:r>
          </a:p>
          <a:p>
            <a:pPr eaLnBrk="1" hangingPunct="1"/>
            <a:r>
              <a:rPr lang="en-US" dirty="0">
                <a:latin typeface="Lucida Grande" charset="0"/>
                <a:ea typeface="ＭＳ Ｐゴシック" charset="0"/>
                <a:cs typeface="ＭＳ Ｐゴシック" charset="0"/>
              </a:rPr>
              <a:t>BUT does not always choose Condorcet winner!</a:t>
            </a:r>
          </a:p>
          <a:p>
            <a:pPr eaLnBrk="1" hangingPunct="1"/>
            <a:r>
              <a:rPr lang="en-US" dirty="0">
                <a:latin typeface="Lucida Grande" charset="0"/>
                <a:ea typeface="ＭＳ Ｐゴシック" charset="0"/>
                <a:cs typeface="ＭＳ Ｐゴシック" charset="0"/>
              </a:rPr>
              <a:t>3 voters</a:t>
            </a:r>
          </a:p>
          <a:p>
            <a:pPr lvl="1" eaLnBrk="1" hangingPunct="1"/>
            <a:r>
              <a:rPr lang="en-US" dirty="0">
                <a:latin typeface="Lucida Grande" charset="0"/>
                <a:ea typeface="ＭＳ Ｐゴシック" charset="0"/>
              </a:rPr>
              <a:t>2: </a:t>
            </a:r>
            <a:r>
              <a:rPr lang="en-US" dirty="0">
                <a:solidFill>
                  <a:srgbClr val="008380"/>
                </a:solidFill>
                <a:latin typeface="Lucida Grande" charset="0"/>
                <a:ea typeface="ＭＳ Ｐゴシック" charset="0"/>
              </a:rPr>
              <a:t>b&gt;a&gt;c&gt;d</a:t>
            </a:r>
          </a:p>
          <a:p>
            <a:pPr lvl="1" eaLnBrk="1" hangingPunct="1"/>
            <a:r>
              <a:rPr lang="en-US" dirty="0">
                <a:latin typeface="Lucida Grande" charset="0"/>
                <a:ea typeface="ＭＳ Ｐゴシック" charset="0"/>
              </a:rPr>
              <a:t>1: </a:t>
            </a:r>
            <a:r>
              <a:rPr lang="en-US" dirty="0">
                <a:solidFill>
                  <a:srgbClr val="008380"/>
                </a:solidFill>
                <a:latin typeface="Lucida Grande" charset="0"/>
                <a:ea typeface="ＭＳ Ｐゴシック" charset="0"/>
              </a:rPr>
              <a:t>a&gt;c&gt;d&gt;b</a:t>
            </a:r>
          </a:p>
        </p:txBody>
      </p:sp>
      <p:sp>
        <p:nvSpPr>
          <p:cNvPr id="101379" name="Text Box 4"/>
          <p:cNvSpPr txBox="1">
            <a:spLocks noChangeArrowheads="1"/>
          </p:cNvSpPr>
          <p:nvPr/>
        </p:nvSpPr>
        <p:spPr bwMode="auto">
          <a:xfrm>
            <a:off x="4565129" y="3140968"/>
            <a:ext cx="3276600"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50000"/>
              </a:spcBef>
            </a:pPr>
            <a:r>
              <a:rPr lang="en-US" i="0" u="sng" dirty="0" err="1">
                <a:latin typeface="Myriad Pro" charset="0"/>
                <a:ea typeface="Myriad Pro" charset="0"/>
                <a:cs typeface="Myriad Pro" charset="0"/>
              </a:rPr>
              <a:t>Borda</a:t>
            </a:r>
            <a:r>
              <a:rPr lang="en-US" i="0" u="sng" dirty="0">
                <a:latin typeface="Myriad Pro" charset="0"/>
                <a:ea typeface="Myriad Pro" charset="0"/>
                <a:cs typeface="Myriad Pro" charset="0"/>
              </a:rPr>
              <a:t> scores:</a:t>
            </a:r>
          </a:p>
          <a:p>
            <a:pPr eaLnBrk="1" hangingPunct="1">
              <a:spcBef>
                <a:spcPct val="50000"/>
              </a:spcBef>
            </a:pPr>
            <a:r>
              <a:rPr lang="en-US" i="0" dirty="0">
                <a:latin typeface="Myriad Pro" charset="0"/>
                <a:ea typeface="Myriad Pro" charset="0"/>
                <a:cs typeface="Myriad Pro" charset="0"/>
              </a:rPr>
              <a:t>a:5, b:6, c:8, d:11 </a:t>
            </a:r>
          </a:p>
          <a:p>
            <a:pPr eaLnBrk="1" hangingPunct="1">
              <a:spcBef>
                <a:spcPct val="50000"/>
              </a:spcBef>
            </a:pPr>
            <a:r>
              <a:rPr lang="en-US" i="0" dirty="0">
                <a:latin typeface="Myriad Pro" charset="0"/>
                <a:ea typeface="Myriad Pro" charset="0"/>
                <a:cs typeface="Myriad Pro" charset="0"/>
              </a:rPr>
              <a:t>Therefore </a:t>
            </a:r>
            <a:r>
              <a:rPr lang="en-US" i="0" dirty="0">
                <a:solidFill>
                  <a:srgbClr val="008380"/>
                </a:solidFill>
                <a:latin typeface="Myriad Pro" charset="0"/>
                <a:ea typeface="Myriad Pro" charset="0"/>
                <a:cs typeface="Myriad Pro" charset="0"/>
              </a:rPr>
              <a:t>a</a:t>
            </a:r>
            <a:r>
              <a:rPr lang="en-US" i="0" dirty="0">
                <a:latin typeface="Myriad Pro" charset="0"/>
                <a:ea typeface="Myriad Pro" charset="0"/>
                <a:cs typeface="Myriad Pro" charset="0"/>
              </a:rPr>
              <a:t> wins</a:t>
            </a:r>
          </a:p>
          <a:p>
            <a:pPr eaLnBrk="1" hangingPunct="1">
              <a:spcBef>
                <a:spcPct val="50000"/>
              </a:spcBef>
            </a:pPr>
            <a:r>
              <a:rPr lang="en-US" i="0" dirty="0">
                <a:solidFill>
                  <a:srgbClr val="FF0000"/>
                </a:solidFill>
                <a:latin typeface="Myriad Pro" charset="0"/>
                <a:ea typeface="Myriad Pro" charset="0"/>
                <a:cs typeface="Myriad Pro" charset="0"/>
              </a:rPr>
              <a:t>BUT</a:t>
            </a:r>
            <a:r>
              <a:rPr lang="en-US" i="0" dirty="0">
                <a:latin typeface="Myriad Pro" charset="0"/>
                <a:ea typeface="Myriad Pro" charset="0"/>
                <a:cs typeface="Myriad Pro" charset="0"/>
              </a:rPr>
              <a:t> </a:t>
            </a:r>
            <a:r>
              <a:rPr lang="en-US" i="0" dirty="0">
                <a:solidFill>
                  <a:srgbClr val="008380"/>
                </a:solidFill>
                <a:latin typeface="Myriad Pro" charset="0"/>
                <a:ea typeface="Myriad Pro" charset="0"/>
                <a:cs typeface="Myriad Pro" charset="0"/>
              </a:rPr>
              <a:t>b</a:t>
            </a:r>
            <a:r>
              <a:rPr lang="en-US" i="0" dirty="0">
                <a:latin typeface="Myriad Pro" charset="0"/>
                <a:ea typeface="Myriad Pro" charset="0"/>
                <a:cs typeface="Myriad Pro" charset="0"/>
              </a:rPr>
              <a:t> is the Condorcet</a:t>
            </a:r>
            <a:r>
              <a:rPr lang="en-US" i="0" dirty="0">
                <a:solidFill>
                  <a:srgbClr val="008000"/>
                </a:solidFill>
                <a:latin typeface="Myriad Pro" charset="0"/>
                <a:ea typeface="Myriad Pro" charset="0"/>
                <a:cs typeface="Myriad Pro" charset="0"/>
              </a:rPr>
              <a:t> </a:t>
            </a:r>
            <a:r>
              <a:rPr lang="en-US" i="0" dirty="0">
                <a:latin typeface="Myriad Pro" charset="0"/>
                <a:ea typeface="Myriad Pro" charset="0"/>
                <a:cs typeface="Myriad Pro" charset="0"/>
              </a:rPr>
              <a:t>winner</a:t>
            </a:r>
          </a:p>
        </p:txBody>
      </p:sp>
      <p:sp>
        <p:nvSpPr>
          <p:cNvPr id="5" name="Slide Number Placeholder 3">
            <a:extLst>
              <a:ext uri="{FF2B5EF4-FFF2-40B4-BE49-F238E27FC236}">
                <a16:creationId xmlns:a16="http://schemas.microsoft.com/office/drawing/2014/main" id="{8A75EFE3-BFC6-5D4A-BDE7-62E346218571}"/>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64</a:t>
            </a:fld>
            <a:endParaRPr lang="de-DE"/>
          </a:p>
        </p:txBody>
      </p:sp>
    </p:spTree>
    <p:extLst>
      <p:ext uri="{BB962C8B-B14F-4D97-AF65-F5344CB8AC3E}">
        <p14:creationId xmlns:p14="http://schemas.microsoft.com/office/powerpoint/2010/main" val="5579094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467544" y="208872"/>
            <a:ext cx="7772400" cy="762000"/>
          </a:xfrm>
        </p:spPr>
        <p:txBody>
          <a:bodyPr/>
          <a:lstStyle/>
          <a:p>
            <a:pPr eaLnBrk="1" hangingPunct="1"/>
            <a:r>
              <a:rPr lang="en-US" sz="3600" dirty="0">
                <a:latin typeface="Myriad Pro" charset="0"/>
                <a:ea typeface="Myriad Pro" charset="0"/>
                <a:cs typeface="Myriad Pro" charset="0"/>
              </a:rPr>
              <a:t>Inverted-order paradox</a:t>
            </a:r>
          </a:p>
        </p:txBody>
      </p:sp>
      <p:sp>
        <p:nvSpPr>
          <p:cNvPr id="103426" name="Rectangle 3"/>
          <p:cNvSpPr>
            <a:spLocks noGrp="1" noChangeArrowheads="1"/>
          </p:cNvSpPr>
          <p:nvPr>
            <p:ph type="body" idx="1"/>
          </p:nvPr>
        </p:nvSpPr>
        <p:spPr>
          <a:xfrm>
            <a:off x="342900" y="1268760"/>
            <a:ext cx="8458200" cy="4953000"/>
          </a:xfrm>
        </p:spPr>
        <p:txBody>
          <a:bodyPr/>
          <a:lstStyle/>
          <a:p>
            <a:pPr eaLnBrk="1" hangingPunct="1">
              <a:lnSpc>
                <a:spcPct val="90000"/>
              </a:lnSpc>
            </a:pPr>
            <a:r>
              <a:rPr lang="en-US" sz="2400" dirty="0" err="1">
                <a:latin typeface="Lucida Grande" charset="0"/>
                <a:ea typeface="ＭＳ Ｐゴシック" charset="0"/>
                <a:cs typeface="ＭＳ Ｐゴシック" charset="0"/>
              </a:rPr>
              <a:t>Borda</a:t>
            </a:r>
            <a:r>
              <a:rPr lang="en-US" sz="2400" dirty="0">
                <a:latin typeface="Lucida Grande" charset="0"/>
                <a:ea typeface="ＭＳ Ｐゴシック" charset="0"/>
                <a:cs typeface="ＭＳ Ｐゴシック" charset="0"/>
              </a:rPr>
              <a:t> rule with 4 alternatives</a:t>
            </a:r>
          </a:p>
          <a:p>
            <a:pPr lvl="1" eaLnBrk="1" hangingPunct="1">
              <a:lnSpc>
                <a:spcPct val="90000"/>
              </a:lnSpc>
            </a:pPr>
            <a:r>
              <a:rPr lang="en-US" sz="2400" dirty="0">
                <a:latin typeface="Lucida Grande" charset="0"/>
                <a:ea typeface="ＭＳ Ｐゴシック" charset="0"/>
              </a:rPr>
              <a:t>Each agent gives 1 point to best option, 2 to second best...</a:t>
            </a:r>
          </a:p>
          <a:p>
            <a:pPr eaLnBrk="1" hangingPunct="1">
              <a:lnSpc>
                <a:spcPct val="90000"/>
              </a:lnSpc>
            </a:pPr>
            <a:r>
              <a:rPr lang="en-US" sz="2400" dirty="0">
                <a:latin typeface="Lucida Grande" charset="0"/>
                <a:ea typeface="ＭＳ Ｐゴシック" charset="0"/>
                <a:cs typeface="ＭＳ Ｐゴシック" charset="0"/>
              </a:rPr>
              <a:t>Agents:</a:t>
            </a:r>
          </a:p>
          <a:p>
            <a:pPr eaLnBrk="1" hangingPunct="1">
              <a:lnSpc>
                <a:spcPct val="90000"/>
              </a:lnSpc>
            </a:pPr>
            <a:endParaRPr lang="en-US" sz="2400" dirty="0">
              <a:latin typeface="Lucida Grande" charset="0"/>
              <a:ea typeface="ＭＳ Ｐゴシック" charset="0"/>
              <a:cs typeface="ＭＳ Ｐゴシック" charset="0"/>
            </a:endParaRPr>
          </a:p>
          <a:p>
            <a:pPr eaLnBrk="1" hangingPunct="1">
              <a:lnSpc>
                <a:spcPct val="90000"/>
              </a:lnSpc>
            </a:pPr>
            <a:endParaRPr lang="en-US" sz="2400" dirty="0">
              <a:latin typeface="Lucida Grande" charset="0"/>
              <a:ea typeface="ＭＳ Ｐゴシック" charset="0"/>
              <a:cs typeface="ＭＳ Ｐゴシック" charset="0"/>
            </a:endParaRPr>
          </a:p>
          <a:p>
            <a:pPr eaLnBrk="1" hangingPunct="1">
              <a:lnSpc>
                <a:spcPct val="90000"/>
              </a:lnSpc>
            </a:pPr>
            <a:endParaRPr lang="en-US" sz="2400" dirty="0">
              <a:latin typeface="Lucida Grande" charset="0"/>
              <a:ea typeface="ＭＳ Ｐゴシック" charset="0"/>
              <a:cs typeface="ＭＳ Ｐゴシック" charset="0"/>
            </a:endParaRPr>
          </a:p>
          <a:p>
            <a:pPr eaLnBrk="1" hangingPunct="1">
              <a:lnSpc>
                <a:spcPct val="90000"/>
              </a:lnSpc>
            </a:pPr>
            <a:endParaRPr lang="en-US" sz="2400" dirty="0">
              <a:latin typeface="Lucida Grande" charset="0"/>
              <a:ea typeface="ＭＳ Ｐゴシック" charset="0"/>
              <a:cs typeface="ＭＳ Ｐゴシック" charset="0"/>
            </a:endParaRPr>
          </a:p>
          <a:p>
            <a:pPr eaLnBrk="1" hangingPunct="1">
              <a:lnSpc>
                <a:spcPct val="90000"/>
              </a:lnSpc>
            </a:pPr>
            <a:endParaRPr lang="en-US" sz="2400" dirty="0">
              <a:latin typeface="Lucida Grande" charset="0"/>
              <a:ea typeface="ＭＳ Ｐゴシック" charset="0"/>
              <a:cs typeface="ＭＳ Ｐゴシック" charset="0"/>
            </a:endParaRPr>
          </a:p>
          <a:p>
            <a:pPr eaLnBrk="1" hangingPunct="1">
              <a:lnSpc>
                <a:spcPct val="90000"/>
              </a:lnSpc>
            </a:pPr>
            <a:endParaRPr lang="en-US" sz="2400" dirty="0">
              <a:latin typeface="Lucida Grande" charset="0"/>
              <a:ea typeface="ＭＳ Ｐゴシック" charset="0"/>
              <a:cs typeface="ＭＳ Ｐゴシック" charset="0"/>
            </a:endParaRPr>
          </a:p>
          <a:p>
            <a:pPr eaLnBrk="1" hangingPunct="1">
              <a:lnSpc>
                <a:spcPct val="90000"/>
              </a:lnSpc>
            </a:pPr>
            <a:r>
              <a:rPr lang="en-US" sz="2400" dirty="0">
                <a:solidFill>
                  <a:srgbClr val="DC0000"/>
                </a:solidFill>
                <a:latin typeface="Lucida Grande" charset="0"/>
                <a:ea typeface="ＭＳ Ｐゴシック" charset="0"/>
                <a:cs typeface="ＭＳ Ｐゴシック" charset="0"/>
              </a:rPr>
              <a:t>x</a:t>
            </a:r>
            <a:r>
              <a:rPr lang="en-US" sz="2400" dirty="0">
                <a:solidFill>
                  <a:srgbClr val="008380"/>
                </a:solidFill>
                <a:latin typeface="Lucida Grande" charset="0"/>
                <a:ea typeface="ＭＳ Ｐゴシック" charset="0"/>
                <a:cs typeface="ＭＳ Ｐゴシック" charset="0"/>
              </a:rPr>
              <a:t>=13</a:t>
            </a:r>
            <a:r>
              <a:rPr lang="en-US" sz="2400" dirty="0">
                <a:latin typeface="Lucida Grande" charset="0"/>
                <a:ea typeface="ＭＳ Ｐゴシック" charset="0"/>
                <a:cs typeface="ＭＳ Ｐゴシック" charset="0"/>
              </a:rPr>
              <a:t>, </a:t>
            </a:r>
            <a:r>
              <a:rPr lang="en-US" sz="2400" dirty="0">
                <a:solidFill>
                  <a:srgbClr val="66FF33"/>
                </a:solidFill>
                <a:latin typeface="Lucida Grande" charset="0"/>
                <a:ea typeface="ＭＳ Ｐゴシック" charset="0"/>
                <a:cs typeface="ＭＳ Ｐゴシック" charset="0"/>
              </a:rPr>
              <a:t>a</a:t>
            </a:r>
            <a:r>
              <a:rPr lang="en-US" sz="2400" dirty="0">
                <a:solidFill>
                  <a:srgbClr val="008380"/>
                </a:solidFill>
                <a:latin typeface="Lucida Grande" charset="0"/>
                <a:ea typeface="ＭＳ Ｐゴシック" charset="0"/>
                <a:cs typeface="ＭＳ Ｐゴシック" charset="0"/>
              </a:rPr>
              <a:t>=18</a:t>
            </a:r>
            <a:r>
              <a:rPr lang="en-US" sz="2400" dirty="0">
                <a:latin typeface="Lucida Grande" charset="0"/>
                <a:ea typeface="ＭＳ Ｐゴシック" charset="0"/>
                <a:cs typeface="ＭＳ Ｐゴシック" charset="0"/>
              </a:rPr>
              <a:t>, </a:t>
            </a:r>
            <a:r>
              <a:rPr lang="en-US" sz="2400" dirty="0">
                <a:solidFill>
                  <a:srgbClr val="008380"/>
                </a:solidFill>
                <a:latin typeface="Lucida Grande" charset="0"/>
                <a:ea typeface="ＭＳ Ｐゴシック" charset="0"/>
                <a:cs typeface="ＭＳ Ｐゴシック" charset="0"/>
              </a:rPr>
              <a:t>b=19, c=20</a:t>
            </a:r>
          </a:p>
          <a:p>
            <a:pPr eaLnBrk="1" hangingPunct="1">
              <a:lnSpc>
                <a:spcPct val="90000"/>
              </a:lnSpc>
            </a:pPr>
            <a:r>
              <a:rPr lang="en-US" sz="2400" dirty="0">
                <a:latin typeface="Lucida Grande" charset="0"/>
                <a:ea typeface="ＭＳ Ｐゴシック" charset="0"/>
                <a:cs typeface="ＭＳ Ｐゴシック" charset="0"/>
              </a:rPr>
              <a:t>Remove </a:t>
            </a:r>
            <a:r>
              <a:rPr lang="en-US" sz="2400" dirty="0">
                <a:solidFill>
                  <a:srgbClr val="008380"/>
                </a:solidFill>
                <a:latin typeface="Lucida Grande" charset="0"/>
                <a:ea typeface="ＭＳ Ｐゴシック" charset="0"/>
                <a:cs typeface="ＭＳ Ｐゴシック" charset="0"/>
              </a:rPr>
              <a:t>x</a:t>
            </a:r>
            <a:r>
              <a:rPr lang="en-US" sz="2400" dirty="0">
                <a:latin typeface="Lucida Grande" charset="0"/>
                <a:ea typeface="ＭＳ Ｐゴシック" charset="0"/>
                <a:cs typeface="ＭＳ Ｐゴシック" charset="0"/>
              </a:rPr>
              <a:t>: </a:t>
            </a:r>
            <a:r>
              <a:rPr lang="en-US" sz="2400" dirty="0">
                <a:solidFill>
                  <a:srgbClr val="FF0000"/>
                </a:solidFill>
                <a:latin typeface="Lucida Grande" charset="0"/>
                <a:ea typeface="ＭＳ Ｐゴシック" charset="0"/>
                <a:cs typeface="ＭＳ Ｐゴシック" charset="0"/>
              </a:rPr>
              <a:t>c</a:t>
            </a:r>
            <a:r>
              <a:rPr lang="en-US" sz="2400" dirty="0">
                <a:solidFill>
                  <a:srgbClr val="008380"/>
                </a:solidFill>
                <a:latin typeface="Lucida Grande" charset="0"/>
                <a:ea typeface="ＭＳ Ｐゴシック" charset="0"/>
                <a:cs typeface="ＭＳ Ｐゴシック" charset="0"/>
              </a:rPr>
              <a:t>=13, b=14, a=15</a:t>
            </a:r>
          </a:p>
        </p:txBody>
      </p:sp>
      <p:sp>
        <p:nvSpPr>
          <p:cNvPr id="103427" name="Text Box 4"/>
          <p:cNvSpPr txBox="1">
            <a:spLocks noChangeArrowheads="1"/>
          </p:cNvSpPr>
          <p:nvPr/>
        </p:nvSpPr>
        <p:spPr bwMode="auto">
          <a:xfrm>
            <a:off x="2286000" y="2564904"/>
            <a:ext cx="22860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AutoNum type="arabicPeriod"/>
            </a:pPr>
            <a:r>
              <a:rPr lang="en-US" i="0" dirty="0">
                <a:solidFill>
                  <a:srgbClr val="008380"/>
                </a:solidFill>
                <a:latin typeface="Myriad Pro" charset="0"/>
                <a:ea typeface="Myriad Pro" charset="0"/>
                <a:cs typeface="Myriad Pro" charset="0"/>
              </a:rPr>
              <a:t>x</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c</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b</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a</a:t>
            </a:r>
          </a:p>
          <a:p>
            <a:pPr>
              <a:buFontTx/>
              <a:buAutoNum type="arabicPeriod"/>
            </a:pPr>
            <a:r>
              <a:rPr lang="en-US" i="0" dirty="0">
                <a:solidFill>
                  <a:srgbClr val="008380"/>
                </a:solidFill>
                <a:latin typeface="Myriad Pro" charset="0"/>
                <a:ea typeface="Myriad Pro" charset="0"/>
                <a:cs typeface="Myriad Pro" charset="0"/>
              </a:rPr>
              <a:t>a</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x</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c</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b</a:t>
            </a:r>
          </a:p>
          <a:p>
            <a:pPr>
              <a:buFontTx/>
              <a:buAutoNum type="arabicPeriod"/>
            </a:pPr>
            <a:r>
              <a:rPr lang="en-US" i="0" dirty="0">
                <a:solidFill>
                  <a:srgbClr val="008380"/>
                </a:solidFill>
                <a:latin typeface="Myriad Pro" charset="0"/>
                <a:ea typeface="Myriad Pro" charset="0"/>
                <a:cs typeface="Myriad Pro" charset="0"/>
              </a:rPr>
              <a:t>b</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a</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x</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c</a:t>
            </a:r>
          </a:p>
          <a:p>
            <a:pPr>
              <a:buFontTx/>
              <a:buAutoNum type="arabicPeriod"/>
            </a:pPr>
            <a:r>
              <a:rPr lang="en-US" i="0" dirty="0">
                <a:solidFill>
                  <a:srgbClr val="008380"/>
                </a:solidFill>
                <a:latin typeface="Myriad Pro" charset="0"/>
                <a:ea typeface="Myriad Pro" charset="0"/>
                <a:cs typeface="Myriad Pro" charset="0"/>
              </a:rPr>
              <a:t>x</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c</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b</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a</a:t>
            </a:r>
          </a:p>
          <a:p>
            <a:pPr>
              <a:buFontTx/>
              <a:buAutoNum type="arabicPeriod"/>
            </a:pPr>
            <a:r>
              <a:rPr lang="en-US" i="0" dirty="0">
                <a:solidFill>
                  <a:srgbClr val="008380"/>
                </a:solidFill>
                <a:latin typeface="Myriad Pro" charset="0"/>
                <a:ea typeface="Myriad Pro" charset="0"/>
                <a:cs typeface="Myriad Pro" charset="0"/>
              </a:rPr>
              <a:t>a</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x</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c</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b</a:t>
            </a:r>
          </a:p>
          <a:p>
            <a:pPr>
              <a:buFontTx/>
              <a:buAutoNum type="arabicPeriod"/>
            </a:pPr>
            <a:r>
              <a:rPr lang="en-US" i="0" dirty="0">
                <a:solidFill>
                  <a:srgbClr val="008380"/>
                </a:solidFill>
                <a:latin typeface="Myriad Pro" charset="0"/>
                <a:ea typeface="Myriad Pro" charset="0"/>
                <a:cs typeface="Myriad Pro" charset="0"/>
              </a:rPr>
              <a:t>b</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a</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x</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c</a:t>
            </a:r>
          </a:p>
          <a:p>
            <a:pPr>
              <a:buFontTx/>
              <a:buAutoNum type="arabicPeriod"/>
            </a:pPr>
            <a:r>
              <a:rPr lang="en-US" i="0" dirty="0">
                <a:solidFill>
                  <a:srgbClr val="008380"/>
                </a:solidFill>
                <a:latin typeface="Myriad Pro" charset="0"/>
                <a:ea typeface="Myriad Pro" charset="0"/>
                <a:cs typeface="Myriad Pro" charset="0"/>
              </a:rPr>
              <a:t>x</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c</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b</a:t>
            </a:r>
            <a:r>
              <a:rPr lang="en-US" sz="2200" i="0" dirty="0">
                <a:solidFill>
                  <a:srgbClr val="008380"/>
                </a:solidFill>
                <a:latin typeface="Myriad Pro" charset="0"/>
                <a:ea typeface="Myriad Pro" charset="0"/>
                <a:cs typeface="Myriad Pro" charset="0"/>
              </a:rPr>
              <a:t> &gt; </a:t>
            </a:r>
            <a:r>
              <a:rPr lang="en-US" i="0" dirty="0">
                <a:solidFill>
                  <a:srgbClr val="008380"/>
                </a:solidFill>
                <a:latin typeface="Myriad Pro" charset="0"/>
                <a:ea typeface="Myriad Pro" charset="0"/>
                <a:cs typeface="Myriad Pro" charset="0"/>
              </a:rPr>
              <a:t>a</a:t>
            </a:r>
          </a:p>
          <a:p>
            <a:pPr>
              <a:buFontTx/>
              <a:buAutoNum type="arabicPeriod"/>
            </a:pPr>
            <a:endParaRPr lang="en-US" i="0" dirty="0">
              <a:latin typeface="Myriad Pro" charset="0"/>
              <a:ea typeface="Myriad Pro" charset="0"/>
              <a:cs typeface="Myriad Pro" charset="0"/>
            </a:endParaRPr>
          </a:p>
        </p:txBody>
      </p:sp>
      <p:sp>
        <p:nvSpPr>
          <p:cNvPr id="5" name="Slide Number Placeholder 3">
            <a:extLst>
              <a:ext uri="{FF2B5EF4-FFF2-40B4-BE49-F238E27FC236}">
                <a16:creationId xmlns:a16="http://schemas.microsoft.com/office/drawing/2014/main" id="{AAE695FC-EFCA-4044-8741-23978F4C97FA}"/>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65</a:t>
            </a:fld>
            <a:endParaRPr lang="de-DE"/>
          </a:p>
        </p:txBody>
      </p:sp>
    </p:spTree>
    <p:extLst>
      <p:ext uri="{BB962C8B-B14F-4D97-AF65-F5344CB8AC3E}">
        <p14:creationId xmlns:p14="http://schemas.microsoft.com/office/powerpoint/2010/main" val="9850871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395536" y="269776"/>
            <a:ext cx="8568952" cy="1143000"/>
          </a:xfrm>
        </p:spPr>
        <p:txBody>
          <a:bodyPr/>
          <a:lstStyle/>
          <a:p>
            <a:pPr eaLnBrk="1" hangingPunct="1"/>
            <a:r>
              <a:rPr lang="en-US" dirty="0" err="1">
                <a:latin typeface="Myriad Pro" charset="0"/>
                <a:ea typeface="Myriad Pro" charset="0"/>
                <a:cs typeface="Myriad Pro" charset="0"/>
              </a:rPr>
              <a:t>Borda</a:t>
            </a:r>
            <a:r>
              <a:rPr lang="en-US" dirty="0">
                <a:latin typeface="Myriad Pro" charset="0"/>
                <a:ea typeface="Myriad Pro" charset="0"/>
                <a:cs typeface="Myriad Pro" charset="0"/>
              </a:rPr>
              <a:t> rule vulnerable to irrelevant alternatives</a:t>
            </a:r>
            <a:br>
              <a:rPr lang="en-US" sz="4000" b="0" dirty="0">
                <a:latin typeface="Times New Roman" charset="0"/>
                <a:ea typeface="ＭＳ Ｐゴシック" charset="0"/>
                <a:cs typeface="ＭＳ Ｐゴシック" charset="0"/>
              </a:rPr>
            </a:br>
            <a:endParaRPr lang="en-US" sz="4000" b="0" dirty="0">
              <a:latin typeface="Times New Roman" charset="0"/>
              <a:ea typeface="ＭＳ Ｐゴシック" charset="0"/>
              <a:cs typeface="ＭＳ Ｐゴシック" charset="0"/>
            </a:endParaRPr>
          </a:p>
        </p:txBody>
      </p:sp>
      <p:sp>
        <p:nvSpPr>
          <p:cNvPr id="105474" name="Text Box 3"/>
          <p:cNvSpPr txBox="1">
            <a:spLocks noChangeArrowheads="1"/>
          </p:cNvSpPr>
          <p:nvPr/>
        </p:nvSpPr>
        <p:spPr bwMode="auto">
          <a:xfrm>
            <a:off x="4572000" y="2708920"/>
            <a:ext cx="30480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AutoNum type="arabicPeriod"/>
            </a:pPr>
            <a:r>
              <a:rPr lang="en-US" sz="2200" i="0" dirty="0">
                <a:solidFill>
                  <a:srgbClr val="008380"/>
                </a:solidFill>
                <a:latin typeface="Myriad Pro" charset="0"/>
                <a:ea typeface="Myriad Pro" charset="0"/>
                <a:cs typeface="Myriad Pro" charset="0"/>
              </a:rPr>
              <a:t>x &gt; z &gt; y	(35%)  </a:t>
            </a:r>
          </a:p>
          <a:p>
            <a:pPr>
              <a:buFontTx/>
              <a:buAutoNum type="arabicPeriod"/>
            </a:pPr>
            <a:r>
              <a:rPr lang="en-US" sz="2200" i="0" dirty="0">
                <a:solidFill>
                  <a:srgbClr val="008380"/>
                </a:solidFill>
                <a:latin typeface="Myriad Pro" charset="0"/>
                <a:ea typeface="Myriad Pro" charset="0"/>
                <a:cs typeface="Myriad Pro" charset="0"/>
              </a:rPr>
              <a:t>y &gt; x &gt; z	(33%)</a:t>
            </a:r>
          </a:p>
          <a:p>
            <a:pPr>
              <a:buFontTx/>
              <a:buAutoNum type="arabicPeriod"/>
            </a:pPr>
            <a:r>
              <a:rPr lang="en-US" sz="2200" i="0" dirty="0">
                <a:solidFill>
                  <a:srgbClr val="008380"/>
                </a:solidFill>
                <a:latin typeface="Myriad Pro" charset="0"/>
                <a:ea typeface="Myriad Pro" charset="0"/>
                <a:cs typeface="Myriad Pro" charset="0"/>
              </a:rPr>
              <a:t>z &gt; y &gt; x	(32%)</a:t>
            </a:r>
          </a:p>
        </p:txBody>
      </p:sp>
      <p:sp>
        <p:nvSpPr>
          <p:cNvPr id="105475" name="Rectangle 4"/>
          <p:cNvSpPr>
            <a:spLocks noGrp="1" noChangeArrowheads="1"/>
          </p:cNvSpPr>
          <p:nvPr>
            <p:ph type="body" idx="1"/>
          </p:nvPr>
        </p:nvSpPr>
        <p:spPr>
          <a:xfrm>
            <a:off x="685800" y="2057400"/>
            <a:ext cx="7772400" cy="4114800"/>
          </a:xfrm>
          <a:noFill/>
        </p:spPr>
        <p:txBody>
          <a:bodyPr/>
          <a:lstStyle/>
          <a:p>
            <a:pPr eaLnBrk="1" hangingPunct="1">
              <a:spcAft>
                <a:spcPct val="500000"/>
              </a:spcAft>
            </a:pPr>
            <a:r>
              <a:rPr lang="en-US" sz="2400" dirty="0">
                <a:latin typeface="Myriad Pro" charset="0"/>
                <a:ea typeface="Myriad Pro" charset="0"/>
                <a:cs typeface="Myriad Pro" charset="0"/>
              </a:rPr>
              <a:t>Three types of agents: </a:t>
            </a:r>
          </a:p>
          <a:p>
            <a:pPr eaLnBrk="1" hangingPunct="1"/>
            <a:r>
              <a:rPr lang="en-US" sz="2400" dirty="0" err="1">
                <a:latin typeface="Myriad Pro" charset="0"/>
                <a:ea typeface="Myriad Pro" charset="0"/>
                <a:cs typeface="Myriad Pro" charset="0"/>
              </a:rPr>
              <a:t>Borda</a:t>
            </a:r>
            <a:r>
              <a:rPr lang="en-US" sz="2400" dirty="0">
                <a:latin typeface="Myriad Pro" charset="0"/>
                <a:ea typeface="Myriad Pro" charset="0"/>
                <a:cs typeface="Myriad Pro" charset="0"/>
              </a:rPr>
              <a:t> winner is x</a:t>
            </a:r>
          </a:p>
          <a:p>
            <a:pPr eaLnBrk="1" hangingPunct="1"/>
            <a:r>
              <a:rPr lang="en-US" sz="2400" dirty="0">
                <a:latin typeface="Myriad Pro" charset="0"/>
                <a:ea typeface="Myriad Pro" charset="0"/>
                <a:cs typeface="Myriad Pro" charset="0"/>
              </a:rPr>
              <a:t>Remove z:  </a:t>
            </a:r>
            <a:r>
              <a:rPr lang="en-US" sz="2400" dirty="0" err="1">
                <a:latin typeface="Myriad Pro" charset="0"/>
                <a:ea typeface="Myriad Pro" charset="0"/>
                <a:cs typeface="Myriad Pro" charset="0"/>
              </a:rPr>
              <a:t>Borda</a:t>
            </a:r>
            <a:r>
              <a:rPr lang="en-US" sz="2400" dirty="0">
                <a:latin typeface="Myriad Pro" charset="0"/>
                <a:ea typeface="Myriad Pro" charset="0"/>
                <a:cs typeface="Myriad Pro" charset="0"/>
              </a:rPr>
              <a:t> winner is y</a:t>
            </a:r>
          </a:p>
        </p:txBody>
      </p:sp>
      <p:sp>
        <p:nvSpPr>
          <p:cNvPr id="5" name="Slide Number Placeholder 3">
            <a:extLst>
              <a:ext uri="{FF2B5EF4-FFF2-40B4-BE49-F238E27FC236}">
                <a16:creationId xmlns:a16="http://schemas.microsoft.com/office/drawing/2014/main" id="{3A124C44-C652-E54C-8DA7-927249DA6121}"/>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66</a:t>
            </a:fld>
            <a:endParaRPr lang="de-DE"/>
          </a:p>
        </p:txBody>
      </p:sp>
    </p:spTree>
    <p:extLst>
      <p:ext uri="{BB962C8B-B14F-4D97-AF65-F5344CB8AC3E}">
        <p14:creationId xmlns:p14="http://schemas.microsoft.com/office/powerpoint/2010/main" val="7302248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381000" y="338356"/>
            <a:ext cx="8458200" cy="1143000"/>
          </a:xfrm>
        </p:spPr>
        <p:txBody>
          <a:bodyPr/>
          <a:lstStyle/>
          <a:p>
            <a:pPr eaLnBrk="1" hangingPunct="1"/>
            <a:r>
              <a:rPr lang="en-US" sz="2800" dirty="0">
                <a:latin typeface="Myriad Pro" charset="0"/>
                <a:ea typeface="Myriad Pro" charset="0"/>
                <a:cs typeface="Myriad Pro" charset="0"/>
              </a:rPr>
              <a:t>Desirable properties for a voting protocol</a:t>
            </a:r>
          </a:p>
        </p:txBody>
      </p:sp>
      <p:sp>
        <p:nvSpPr>
          <p:cNvPr id="794627" name="Rectangle 3"/>
          <p:cNvSpPr>
            <a:spLocks noGrp="1" noChangeArrowheads="1"/>
          </p:cNvSpPr>
          <p:nvPr>
            <p:ph type="body" idx="1"/>
          </p:nvPr>
        </p:nvSpPr>
        <p:spPr>
          <a:xfrm>
            <a:off x="381000" y="1412776"/>
            <a:ext cx="8458200" cy="4495800"/>
          </a:xfrm>
        </p:spPr>
        <p:txBody>
          <a:bodyPr/>
          <a:lstStyle/>
          <a:p>
            <a:pPr eaLnBrk="1" hangingPunct="1">
              <a:lnSpc>
                <a:spcPct val="90000"/>
              </a:lnSpc>
            </a:pPr>
            <a:r>
              <a:rPr lang="en-US" sz="2000" dirty="0">
                <a:solidFill>
                  <a:srgbClr val="1E0AFF"/>
                </a:solidFill>
                <a:latin typeface="Myriad Pro" charset="0"/>
                <a:ea typeface="Myriad Pro" charset="0"/>
                <a:cs typeface="Myriad Pro" charset="0"/>
              </a:rPr>
              <a:t>No dictators</a:t>
            </a:r>
          </a:p>
          <a:p>
            <a:pPr eaLnBrk="1" hangingPunct="1">
              <a:lnSpc>
                <a:spcPct val="90000"/>
              </a:lnSpc>
            </a:pPr>
            <a:r>
              <a:rPr lang="en-US" sz="2000" dirty="0">
                <a:solidFill>
                  <a:srgbClr val="1E0AFF"/>
                </a:solidFill>
                <a:latin typeface="Myriad Pro" charset="0"/>
                <a:ea typeface="Myriad Pro" charset="0"/>
                <a:cs typeface="Myriad Pro" charset="0"/>
              </a:rPr>
              <a:t>Universality (unrestricted domain)</a:t>
            </a:r>
          </a:p>
          <a:p>
            <a:pPr lvl="1" eaLnBrk="1" hangingPunct="1">
              <a:lnSpc>
                <a:spcPct val="90000"/>
              </a:lnSpc>
            </a:pPr>
            <a:r>
              <a:rPr lang="en-US" sz="1800" dirty="0">
                <a:latin typeface="Myriad Pro" charset="0"/>
                <a:ea typeface="Myriad Pro" charset="0"/>
                <a:cs typeface="Myriad Pro" charset="0"/>
              </a:rPr>
              <a:t>It should work with any set of preferences</a:t>
            </a:r>
          </a:p>
          <a:p>
            <a:pPr eaLnBrk="1" hangingPunct="1">
              <a:lnSpc>
                <a:spcPct val="90000"/>
              </a:lnSpc>
            </a:pPr>
            <a:r>
              <a:rPr lang="en-US" sz="2000" dirty="0">
                <a:solidFill>
                  <a:srgbClr val="1E0AFF"/>
                </a:solidFill>
                <a:latin typeface="Myriad Pro" charset="0"/>
                <a:ea typeface="Myriad Pro" charset="0"/>
                <a:cs typeface="Myriad Pro" charset="0"/>
              </a:rPr>
              <a:t>Non-imposition (citizen sovereignty)</a:t>
            </a:r>
          </a:p>
          <a:p>
            <a:pPr lvl="1" eaLnBrk="1" hangingPunct="1">
              <a:lnSpc>
                <a:spcPct val="90000"/>
              </a:lnSpc>
            </a:pPr>
            <a:r>
              <a:rPr lang="de-DE" sz="1800" dirty="0">
                <a:latin typeface="Myriad Pro" charset="0"/>
                <a:ea typeface="Myriad Pro" charset="0"/>
                <a:cs typeface="Myriad Pro" charset="0"/>
              </a:rPr>
              <a:t>Every </a:t>
            </a:r>
            <a:r>
              <a:rPr lang="de-DE" sz="1800" dirty="0" err="1">
                <a:latin typeface="Myriad Pro" charset="0"/>
                <a:ea typeface="Myriad Pro" charset="0"/>
                <a:cs typeface="Myriad Pro" charset="0"/>
              </a:rPr>
              <a:t>possible</a:t>
            </a:r>
            <a:r>
              <a:rPr lang="de-DE" sz="1800" dirty="0">
                <a:latin typeface="Myriad Pro" charset="0"/>
                <a:ea typeface="Myriad Pro" charset="0"/>
                <a:cs typeface="Myriad Pro" charset="0"/>
              </a:rPr>
              <a:t> </a:t>
            </a:r>
            <a:r>
              <a:rPr lang="de-DE" sz="1800" dirty="0" err="1">
                <a:latin typeface="Myriad Pro" charset="0"/>
                <a:ea typeface="Myriad Pro" charset="0"/>
                <a:cs typeface="Myriad Pro" charset="0"/>
              </a:rPr>
              <a:t>societal</a:t>
            </a:r>
            <a:r>
              <a:rPr lang="de-DE" sz="1800" dirty="0">
                <a:latin typeface="Myriad Pro" charset="0"/>
                <a:ea typeface="Myriad Pro" charset="0"/>
                <a:cs typeface="Myriad Pro" charset="0"/>
              </a:rPr>
              <a:t> </a:t>
            </a:r>
            <a:r>
              <a:rPr lang="de-DE" sz="1800" dirty="0" err="1">
                <a:latin typeface="Myriad Pro" charset="0"/>
                <a:ea typeface="Myriad Pro" charset="0"/>
                <a:cs typeface="Myriad Pro" charset="0"/>
              </a:rPr>
              <a:t>preference</a:t>
            </a:r>
            <a:r>
              <a:rPr lang="de-DE" sz="1800" dirty="0">
                <a:latin typeface="Myriad Pro" charset="0"/>
                <a:ea typeface="Myriad Pro" charset="0"/>
                <a:cs typeface="Myriad Pro" charset="0"/>
              </a:rPr>
              <a:t> </a:t>
            </a:r>
            <a:r>
              <a:rPr lang="de-DE" sz="1800" dirty="0" err="1">
                <a:latin typeface="Myriad Pro" charset="0"/>
                <a:ea typeface="Myriad Pro" charset="0"/>
                <a:cs typeface="Myriad Pro" charset="0"/>
              </a:rPr>
              <a:t>order</a:t>
            </a:r>
            <a:r>
              <a:rPr lang="de-DE" sz="1800" dirty="0">
                <a:latin typeface="Myriad Pro" charset="0"/>
                <a:ea typeface="Myriad Pro" charset="0"/>
                <a:cs typeface="Myriad Pro" charset="0"/>
              </a:rPr>
              <a:t> </a:t>
            </a:r>
            <a:r>
              <a:rPr lang="de-DE" sz="1800" dirty="0" err="1">
                <a:latin typeface="Myriad Pro" charset="0"/>
                <a:ea typeface="Myriad Pro" charset="0"/>
                <a:cs typeface="Myriad Pro" charset="0"/>
              </a:rPr>
              <a:t>should</a:t>
            </a:r>
            <a:r>
              <a:rPr lang="de-DE" sz="1800" dirty="0">
                <a:latin typeface="Myriad Pro" charset="0"/>
                <a:ea typeface="Myriad Pro" charset="0"/>
                <a:cs typeface="Myriad Pro" charset="0"/>
              </a:rPr>
              <a:t> </a:t>
            </a:r>
            <a:r>
              <a:rPr lang="de-DE" sz="1800" dirty="0" err="1">
                <a:latin typeface="Myriad Pro" charset="0"/>
                <a:ea typeface="Myriad Pro" charset="0"/>
                <a:cs typeface="Myriad Pro" charset="0"/>
              </a:rPr>
              <a:t>be</a:t>
            </a:r>
            <a:r>
              <a:rPr lang="de-DE" sz="1800" dirty="0">
                <a:latin typeface="Myriad Pro" charset="0"/>
                <a:ea typeface="Myriad Pro" charset="0"/>
                <a:cs typeface="Myriad Pro" charset="0"/>
              </a:rPr>
              <a:t> </a:t>
            </a:r>
            <a:r>
              <a:rPr lang="de-DE" sz="1800" dirty="0" err="1">
                <a:latin typeface="Myriad Pro" charset="0"/>
                <a:ea typeface="Myriad Pro" charset="0"/>
                <a:cs typeface="Myriad Pro" charset="0"/>
              </a:rPr>
              <a:t>achievable</a:t>
            </a:r>
            <a:r>
              <a:rPr lang="de-DE" sz="1800" dirty="0">
                <a:latin typeface="Myriad Pro" charset="0"/>
                <a:ea typeface="Myriad Pro" charset="0"/>
                <a:cs typeface="Myriad Pro" charset="0"/>
              </a:rPr>
              <a:t> </a:t>
            </a:r>
          </a:p>
          <a:p>
            <a:pPr eaLnBrk="1" hangingPunct="1">
              <a:lnSpc>
                <a:spcPct val="90000"/>
              </a:lnSpc>
            </a:pPr>
            <a:r>
              <a:rPr lang="en-US" sz="2000" dirty="0">
                <a:solidFill>
                  <a:srgbClr val="1E0AFF"/>
                </a:solidFill>
                <a:latin typeface="Myriad Pro" charset="0"/>
                <a:ea typeface="Myriad Pro" charset="0"/>
                <a:cs typeface="Myriad Pro" charset="0"/>
              </a:rPr>
              <a:t>Independence of irrelevant alternatives (IIA)</a:t>
            </a:r>
          </a:p>
          <a:p>
            <a:pPr lvl="1" eaLnBrk="1" hangingPunct="1">
              <a:lnSpc>
                <a:spcPct val="90000"/>
              </a:lnSpc>
            </a:pPr>
            <a:r>
              <a:rPr lang="en-US" sz="1800" dirty="0">
                <a:latin typeface="Myriad Pro" charset="0"/>
                <a:ea typeface="Myriad Pro" charset="0"/>
                <a:cs typeface="Myriad Pro" charset="0"/>
              </a:rPr>
              <a:t>The comparison of two alternatives should depend only on their standings among agents’ preferences, not on the ranking of other alternatives</a:t>
            </a:r>
          </a:p>
          <a:p>
            <a:pPr eaLnBrk="1" hangingPunct="1">
              <a:lnSpc>
                <a:spcPct val="90000"/>
              </a:lnSpc>
            </a:pPr>
            <a:r>
              <a:rPr lang="en-US" sz="2000" dirty="0">
                <a:solidFill>
                  <a:srgbClr val="1E0AFF"/>
                </a:solidFill>
                <a:latin typeface="Myriad Pro" charset="0"/>
                <a:ea typeface="Myriad Pro" charset="0"/>
                <a:cs typeface="Myriad Pro" charset="0"/>
              </a:rPr>
              <a:t>Monotonicity</a:t>
            </a:r>
          </a:p>
          <a:p>
            <a:pPr lvl="1" eaLnBrk="1" hangingPunct="1">
              <a:lnSpc>
                <a:spcPct val="90000"/>
              </a:lnSpc>
            </a:pPr>
            <a:r>
              <a:rPr lang="de-DE" sz="1800" dirty="0">
                <a:latin typeface="Myriad Pro" charset="0"/>
                <a:ea typeface="Myriad Pro" charset="0"/>
                <a:cs typeface="Myriad Pro" charset="0"/>
              </a:rPr>
              <a:t>An individual </a:t>
            </a:r>
            <a:r>
              <a:rPr lang="de-DE" sz="1800" dirty="0" err="1">
                <a:latin typeface="Myriad Pro" charset="0"/>
                <a:ea typeface="Myriad Pro" charset="0"/>
                <a:cs typeface="Myriad Pro" charset="0"/>
              </a:rPr>
              <a:t>should</a:t>
            </a:r>
            <a:r>
              <a:rPr lang="de-DE" sz="1800" dirty="0">
                <a:latin typeface="Myriad Pro" charset="0"/>
                <a:ea typeface="Myriad Pro" charset="0"/>
                <a:cs typeface="Myriad Pro" charset="0"/>
              </a:rPr>
              <a:t> not </a:t>
            </a:r>
            <a:r>
              <a:rPr lang="de-DE" sz="1800" dirty="0" err="1">
                <a:latin typeface="Myriad Pro" charset="0"/>
                <a:ea typeface="Myriad Pro" charset="0"/>
                <a:cs typeface="Myriad Pro" charset="0"/>
              </a:rPr>
              <a:t>be</a:t>
            </a:r>
            <a:r>
              <a:rPr lang="de-DE" sz="1800" dirty="0">
                <a:latin typeface="Myriad Pro" charset="0"/>
                <a:ea typeface="Myriad Pro" charset="0"/>
                <a:cs typeface="Myriad Pro" charset="0"/>
              </a:rPr>
              <a:t> </a:t>
            </a:r>
            <a:r>
              <a:rPr lang="de-DE" sz="1800" dirty="0" err="1">
                <a:latin typeface="Myriad Pro" charset="0"/>
                <a:ea typeface="Myriad Pro" charset="0"/>
                <a:cs typeface="Myriad Pro" charset="0"/>
              </a:rPr>
              <a:t>able</a:t>
            </a:r>
            <a:r>
              <a:rPr lang="de-DE" sz="1800" dirty="0">
                <a:latin typeface="Myriad Pro" charset="0"/>
                <a:ea typeface="Myriad Pro" charset="0"/>
                <a:cs typeface="Myriad Pro" charset="0"/>
              </a:rPr>
              <a:t> </a:t>
            </a:r>
            <a:r>
              <a:rPr lang="de-DE" sz="1800" dirty="0" err="1">
                <a:latin typeface="Myriad Pro" charset="0"/>
                <a:ea typeface="Myriad Pro" charset="0"/>
                <a:cs typeface="Myriad Pro" charset="0"/>
              </a:rPr>
              <a:t>to</a:t>
            </a:r>
            <a:r>
              <a:rPr lang="de-DE" sz="1800" dirty="0">
                <a:latin typeface="Myriad Pro" charset="0"/>
                <a:ea typeface="Myriad Pro" charset="0"/>
                <a:cs typeface="Myriad Pro" charset="0"/>
              </a:rPr>
              <a:t> hurt an </a:t>
            </a:r>
            <a:r>
              <a:rPr lang="de-DE" sz="1800" dirty="0" err="1">
                <a:latin typeface="Myriad Pro" charset="0"/>
                <a:ea typeface="Myriad Pro" charset="0"/>
                <a:cs typeface="Myriad Pro" charset="0"/>
              </a:rPr>
              <a:t>option</a:t>
            </a:r>
            <a:r>
              <a:rPr lang="de-DE" sz="1800" dirty="0">
                <a:latin typeface="Myriad Pro" charset="0"/>
                <a:ea typeface="Myriad Pro" charset="0"/>
                <a:cs typeface="Myriad Pro" charset="0"/>
              </a:rPr>
              <a:t> </a:t>
            </a:r>
            <a:r>
              <a:rPr lang="de-DE" sz="1800" dirty="0" err="1">
                <a:latin typeface="Myriad Pro" charset="0"/>
                <a:ea typeface="Myriad Pro" charset="0"/>
                <a:cs typeface="Myriad Pro" charset="0"/>
              </a:rPr>
              <a:t>by</a:t>
            </a:r>
            <a:r>
              <a:rPr lang="de-DE" sz="1800" dirty="0">
                <a:latin typeface="Myriad Pro" charset="0"/>
                <a:ea typeface="Myriad Pro" charset="0"/>
                <a:cs typeface="Myriad Pro" charset="0"/>
              </a:rPr>
              <a:t> </a:t>
            </a:r>
            <a:r>
              <a:rPr lang="de-DE" sz="1800" dirty="0" err="1">
                <a:latin typeface="Myriad Pro" charset="0"/>
                <a:ea typeface="Myriad Pro" charset="0"/>
                <a:cs typeface="Myriad Pro" charset="0"/>
              </a:rPr>
              <a:t>ranking</a:t>
            </a:r>
            <a:r>
              <a:rPr lang="de-DE" sz="1800" dirty="0">
                <a:latin typeface="Myriad Pro" charset="0"/>
                <a:ea typeface="Myriad Pro" charset="0"/>
                <a:cs typeface="Myriad Pro" charset="0"/>
              </a:rPr>
              <a:t> </a:t>
            </a:r>
            <a:r>
              <a:rPr lang="de-DE" sz="1800" dirty="0" err="1">
                <a:latin typeface="Myriad Pro" charset="0"/>
                <a:ea typeface="Myriad Pro" charset="0"/>
                <a:cs typeface="Myriad Pro" charset="0"/>
              </a:rPr>
              <a:t>it</a:t>
            </a:r>
            <a:r>
              <a:rPr lang="de-DE" sz="1800" dirty="0">
                <a:latin typeface="Myriad Pro" charset="0"/>
                <a:ea typeface="Myriad Pro" charset="0"/>
                <a:cs typeface="Myriad Pro" charset="0"/>
              </a:rPr>
              <a:t> </a:t>
            </a:r>
            <a:r>
              <a:rPr lang="de-DE" sz="1800" dirty="0" err="1">
                <a:latin typeface="Myriad Pro" charset="0"/>
                <a:ea typeface="Myriad Pro" charset="0"/>
                <a:cs typeface="Myriad Pro" charset="0"/>
              </a:rPr>
              <a:t>higher</a:t>
            </a:r>
            <a:r>
              <a:rPr lang="de-DE" sz="1800" i="1" dirty="0">
                <a:latin typeface="Myriad Pro" charset="0"/>
                <a:ea typeface="Myriad Pro" charset="0"/>
                <a:cs typeface="Myriad Pro" charset="0"/>
              </a:rPr>
              <a:t>.</a:t>
            </a:r>
            <a:endParaRPr lang="en-US" sz="1800" dirty="0">
              <a:latin typeface="Myriad Pro" charset="0"/>
              <a:ea typeface="Myriad Pro" charset="0"/>
              <a:cs typeface="Myriad Pro" charset="0"/>
            </a:endParaRPr>
          </a:p>
          <a:p>
            <a:pPr eaLnBrk="1" hangingPunct="1">
              <a:lnSpc>
                <a:spcPct val="90000"/>
              </a:lnSpc>
            </a:pPr>
            <a:r>
              <a:rPr lang="en-US" sz="2000" dirty="0" err="1">
                <a:solidFill>
                  <a:srgbClr val="1E0AFF"/>
                </a:solidFill>
                <a:latin typeface="Myriad Pro" charset="0"/>
                <a:ea typeface="Myriad Pro" charset="0"/>
                <a:cs typeface="Myriad Pro" charset="0"/>
              </a:rPr>
              <a:t>Paretian</a:t>
            </a:r>
            <a:r>
              <a:rPr lang="en-US" sz="2000" dirty="0">
                <a:solidFill>
                  <a:srgbClr val="1E0AFF"/>
                </a:solidFill>
                <a:latin typeface="Myriad Pro" charset="0"/>
                <a:ea typeface="Myriad Pro" charset="0"/>
                <a:cs typeface="Myriad Pro" charset="0"/>
              </a:rPr>
              <a:t> </a:t>
            </a:r>
          </a:p>
          <a:p>
            <a:pPr lvl="1" eaLnBrk="1" hangingPunct="1">
              <a:lnSpc>
                <a:spcPct val="90000"/>
              </a:lnSpc>
            </a:pPr>
            <a:r>
              <a:rPr lang="en-US" sz="1800" dirty="0">
                <a:latin typeface="Myriad Pro" charset="0"/>
                <a:ea typeface="Myriad Pro" charset="0"/>
                <a:cs typeface="Myriad Pro" charset="0"/>
              </a:rPr>
              <a:t>If all all agents prefer x to y then in the outcome x should be preferred to y</a:t>
            </a:r>
          </a:p>
          <a:p>
            <a:pPr eaLnBrk="1" hangingPunct="1">
              <a:lnSpc>
                <a:spcPct val="90000"/>
              </a:lnSpc>
            </a:pPr>
            <a:endParaRPr lang="en-US" sz="2000" dirty="0">
              <a:latin typeface="Myriad Pro" charset="0"/>
              <a:ea typeface="Myriad Pro" charset="0"/>
              <a:cs typeface="Myriad Pro" charset="0"/>
            </a:endParaRPr>
          </a:p>
        </p:txBody>
      </p:sp>
      <p:sp>
        <p:nvSpPr>
          <p:cNvPr id="4" name="Slide Number Placeholder 3">
            <a:extLst>
              <a:ext uri="{FF2B5EF4-FFF2-40B4-BE49-F238E27FC236}">
                <a16:creationId xmlns:a16="http://schemas.microsoft.com/office/drawing/2014/main" id="{2CC5013E-41FD-C04E-BB3A-B599369875CF}"/>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67</a:t>
            </a:fld>
            <a:endParaRPr lang="de-DE"/>
          </a:p>
        </p:txBody>
      </p:sp>
    </p:spTree>
    <p:extLst>
      <p:ext uri="{BB962C8B-B14F-4D97-AF65-F5344CB8AC3E}">
        <p14:creationId xmlns:p14="http://schemas.microsoft.com/office/powerpoint/2010/main" val="1265387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4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46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9462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946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946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9462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94627">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94627">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79462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94627">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794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7"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pPr eaLnBrk="1" hangingPunct="1"/>
            <a:r>
              <a:rPr lang="en-US" dirty="0">
                <a:latin typeface="Myriad Pro" charset="0"/>
                <a:ea typeface="Myriad Pro" charset="0"/>
                <a:cs typeface="Myriad Pro" charset="0"/>
              </a:rPr>
              <a:t>Arrow’s Theorem (1951)</a:t>
            </a:r>
          </a:p>
        </p:txBody>
      </p:sp>
      <p:sp>
        <p:nvSpPr>
          <p:cNvPr id="109570" name="Rectangle 3"/>
          <p:cNvSpPr>
            <a:spLocks noGrp="1" noChangeArrowheads="1"/>
          </p:cNvSpPr>
          <p:nvPr>
            <p:ph type="body" idx="1"/>
          </p:nvPr>
        </p:nvSpPr>
        <p:spPr>
          <a:xfrm>
            <a:off x="381000" y="1981200"/>
            <a:ext cx="8382000" cy="4114800"/>
          </a:xfrm>
        </p:spPr>
        <p:txBody>
          <a:bodyPr/>
          <a:lstStyle/>
          <a:p>
            <a:pPr marL="0" indent="0" eaLnBrk="1" hangingPunct="1">
              <a:buNone/>
            </a:pPr>
            <a:r>
              <a:rPr lang="en-US" dirty="0">
                <a:latin typeface="Myriad Pro" charset="0"/>
                <a:ea typeface="Myriad Pro" charset="0"/>
                <a:cs typeface="Myriad Pro" charset="0"/>
              </a:rPr>
              <a:t>If there are 3 or more alternatives and a finite number of agents then there is </a:t>
            </a:r>
            <a:r>
              <a:rPr lang="en-US" b="1" u="sng" dirty="0">
                <a:solidFill>
                  <a:srgbClr val="CC0000"/>
                </a:solidFill>
                <a:latin typeface="Myriad Pro" charset="0"/>
                <a:ea typeface="Myriad Pro" charset="0"/>
                <a:cs typeface="Myriad Pro" charset="0"/>
              </a:rPr>
              <a:t>no</a:t>
            </a:r>
            <a:r>
              <a:rPr lang="en-US" b="1" dirty="0">
                <a:solidFill>
                  <a:srgbClr val="CC0000"/>
                </a:solidFill>
                <a:latin typeface="Myriad Pro" charset="0"/>
                <a:ea typeface="Myriad Pro" charset="0"/>
                <a:cs typeface="Myriad Pro" charset="0"/>
              </a:rPr>
              <a:t> </a:t>
            </a:r>
            <a:r>
              <a:rPr lang="en-US" dirty="0">
                <a:latin typeface="Myriad Pro" charset="0"/>
                <a:ea typeface="Myriad Pro" charset="0"/>
                <a:cs typeface="Myriad Pro" charset="0"/>
              </a:rPr>
              <a:t>protocol which satisfies all desired properties</a:t>
            </a:r>
          </a:p>
        </p:txBody>
      </p:sp>
      <p:sp>
        <p:nvSpPr>
          <p:cNvPr id="4" name="Slide Number Placeholder 3">
            <a:extLst>
              <a:ext uri="{FF2B5EF4-FFF2-40B4-BE49-F238E27FC236}">
                <a16:creationId xmlns:a16="http://schemas.microsoft.com/office/drawing/2014/main" id="{42A61F51-7635-8744-BBF9-02FF512D0A93}"/>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68</a:t>
            </a:fld>
            <a:endParaRPr lang="de-DE"/>
          </a:p>
        </p:txBody>
      </p:sp>
    </p:spTree>
    <p:extLst>
      <p:ext uri="{BB962C8B-B14F-4D97-AF65-F5344CB8AC3E}">
        <p14:creationId xmlns:p14="http://schemas.microsoft.com/office/powerpoint/2010/main" val="14302948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B3DCBB8A-1EC4-8844-9178-90FAE4AA1B58}"/>
              </a:ext>
            </a:extLst>
          </p:cNvPr>
          <p:cNvSpPr>
            <a:spLocks noGrp="1" noChangeArrowheads="1"/>
          </p:cNvSpPr>
          <p:nvPr>
            <p:ph type="title"/>
          </p:nvPr>
        </p:nvSpPr>
        <p:spPr>
          <a:xfrm>
            <a:off x="419100" y="190500"/>
            <a:ext cx="8305800" cy="646212"/>
          </a:xfrm>
        </p:spPr>
        <p:txBody>
          <a:bodyPr/>
          <a:lstStyle/>
          <a:p>
            <a:pPr eaLnBrk="1" hangingPunct="1"/>
            <a:r>
              <a:rPr lang="en-US" altLang="en-DE" dirty="0">
                <a:ea typeface="ＭＳ Ｐゴシック" panose="020B0600070205080204" pitchFamily="34" charset="-128"/>
              </a:rPr>
              <a:t>Proof of Arrow’s theorem </a:t>
            </a:r>
            <a:r>
              <a:rPr lang="en-US" altLang="en-DE" sz="2400" dirty="0">
                <a:ea typeface="ＭＳ Ｐゴシック" panose="020B0600070205080204" pitchFamily="34" charset="-128"/>
              </a:rPr>
              <a:t>(slide 1 of 3)</a:t>
            </a:r>
          </a:p>
        </p:txBody>
      </p:sp>
      <p:sp>
        <p:nvSpPr>
          <p:cNvPr id="61443" name="Rectangle 3">
            <a:extLst>
              <a:ext uri="{FF2B5EF4-FFF2-40B4-BE49-F238E27FC236}">
                <a16:creationId xmlns:a16="http://schemas.microsoft.com/office/drawing/2014/main" id="{3A701156-6ECC-9647-912B-6D936436ADD7}"/>
              </a:ext>
            </a:extLst>
          </p:cNvPr>
          <p:cNvSpPr>
            <a:spLocks noGrp="1" noChangeArrowheads="1"/>
          </p:cNvSpPr>
          <p:nvPr>
            <p:ph type="body" idx="1"/>
          </p:nvPr>
        </p:nvSpPr>
        <p:spPr>
          <a:xfrm>
            <a:off x="209550" y="1828800"/>
            <a:ext cx="8724900" cy="4648200"/>
          </a:xfrm>
        </p:spPr>
        <p:txBody>
          <a:bodyPr/>
          <a:lstStyle/>
          <a:p>
            <a:pPr eaLnBrk="1" hangingPunct="1">
              <a:lnSpc>
                <a:spcPct val="80000"/>
              </a:lnSpc>
            </a:pPr>
            <a:r>
              <a:rPr lang="en-US" altLang="en-DE" sz="1600">
                <a:ea typeface="ＭＳ Ｐゴシック" panose="020B0600070205080204" pitchFamily="34" charset="-128"/>
              </a:rPr>
              <a:t>Follows [Mas-Colell, Whinston &amp; Green, 1995]</a:t>
            </a:r>
          </a:p>
          <a:p>
            <a:pPr eaLnBrk="1" hangingPunct="1">
              <a:lnSpc>
                <a:spcPct val="80000"/>
              </a:lnSpc>
            </a:pPr>
            <a:r>
              <a:rPr lang="en-US" altLang="en-DE" sz="1600">
                <a:ea typeface="ＭＳ Ｐゴシック" panose="020B0600070205080204" pitchFamily="34" charset="-128"/>
              </a:rPr>
              <a:t>Assuming G is Paretian and independent of irrelevant alternatives, we show that G is dictatorial</a:t>
            </a:r>
          </a:p>
          <a:p>
            <a:pPr eaLnBrk="1" hangingPunct="1">
              <a:lnSpc>
                <a:spcPct val="80000"/>
              </a:lnSpc>
            </a:pPr>
            <a:r>
              <a:rPr lang="en-US" altLang="en-DE" sz="1600" b="1">
                <a:ea typeface="ＭＳ Ｐゴシック" panose="020B0600070205080204" pitchFamily="34" charset="-128"/>
              </a:rPr>
              <a:t>Def.</a:t>
            </a:r>
            <a:r>
              <a:rPr lang="en-US" altLang="en-DE" sz="1600">
                <a:ea typeface="ＭＳ Ｐゴシック" panose="020B0600070205080204" pitchFamily="34" charset="-128"/>
              </a:rPr>
              <a:t>  Set S </a:t>
            </a:r>
            <a:r>
              <a:rPr lang="en-US" altLang="en-DE" sz="1600">
                <a:ea typeface="ＭＳ Ｐゴシック" panose="020B0600070205080204" pitchFamily="34" charset="-128"/>
                <a:sym typeface="Symbol" pitchFamily="2" charset="2"/>
              </a:rPr>
              <a:t> </a:t>
            </a:r>
            <a:r>
              <a:rPr lang="en-US" altLang="en-DE" sz="1600">
                <a:ea typeface="ＭＳ Ｐゴシック" panose="020B0600070205080204" pitchFamily="34" charset="-128"/>
              </a:rPr>
              <a:t>A is </a:t>
            </a:r>
            <a:r>
              <a:rPr lang="en-US" altLang="en-DE" sz="1600">
                <a:solidFill>
                  <a:srgbClr val="DC0000"/>
                </a:solidFill>
                <a:ea typeface="ＭＳ Ｐゴシック" panose="020B0600070205080204" pitchFamily="34" charset="-128"/>
              </a:rPr>
              <a:t>decisive</a:t>
            </a:r>
            <a:r>
              <a:rPr lang="en-US" altLang="en-DE" sz="1600">
                <a:ea typeface="ＭＳ Ｐゴシック" panose="020B0600070205080204" pitchFamily="34" charset="-128"/>
              </a:rPr>
              <a:t> for x over y whenever</a:t>
            </a:r>
          </a:p>
          <a:p>
            <a:pPr lvl="1" eaLnBrk="1" hangingPunct="1">
              <a:lnSpc>
                <a:spcPct val="80000"/>
              </a:lnSpc>
            </a:pPr>
            <a:r>
              <a:rPr lang="en-US" altLang="en-DE" sz="1400">
                <a:ea typeface="ＭＳ Ｐゴシック" panose="020B0600070205080204" pitchFamily="34" charset="-128"/>
              </a:rPr>
              <a:t>x  &gt;</a:t>
            </a:r>
            <a:r>
              <a:rPr lang="en-US" altLang="en-DE" sz="1400" baseline="-25000">
                <a:ea typeface="ＭＳ Ｐゴシック" panose="020B0600070205080204" pitchFamily="34" charset="-128"/>
              </a:rPr>
              <a:t>i</a:t>
            </a:r>
            <a:r>
              <a:rPr lang="en-US" altLang="en-DE" sz="1400">
                <a:ea typeface="ＭＳ Ｐゴシック" panose="020B0600070205080204" pitchFamily="34" charset="-128"/>
              </a:rPr>
              <a:t>  y   for all i </a:t>
            </a:r>
            <a:r>
              <a:rPr lang="en-US" altLang="en-DE" sz="1400">
                <a:ea typeface="ＭＳ Ｐゴシック" panose="020B0600070205080204" pitchFamily="34" charset="-128"/>
                <a:sym typeface="Symbol" pitchFamily="2" charset="2"/>
              </a:rPr>
              <a:t></a:t>
            </a:r>
            <a:r>
              <a:rPr lang="en-US" altLang="en-DE" sz="1400">
                <a:ea typeface="ＭＳ Ｐゴシック" panose="020B0600070205080204" pitchFamily="34" charset="-128"/>
              </a:rPr>
              <a:t> S</a:t>
            </a:r>
          </a:p>
          <a:p>
            <a:pPr lvl="1" eaLnBrk="1" hangingPunct="1">
              <a:lnSpc>
                <a:spcPct val="80000"/>
              </a:lnSpc>
            </a:pPr>
            <a:r>
              <a:rPr lang="en-US" altLang="en-DE" sz="1400">
                <a:ea typeface="ＭＳ Ｐゴシック" panose="020B0600070205080204" pitchFamily="34" charset="-128"/>
              </a:rPr>
              <a:t>x  &lt; </a:t>
            </a:r>
            <a:r>
              <a:rPr lang="en-US" altLang="en-DE" sz="1400" baseline="-25000">
                <a:ea typeface="ＭＳ Ｐゴシック" panose="020B0600070205080204" pitchFamily="34" charset="-128"/>
              </a:rPr>
              <a:t>i</a:t>
            </a:r>
            <a:r>
              <a:rPr lang="en-US" altLang="en-DE" sz="1400">
                <a:ea typeface="ＭＳ Ｐゴシック" panose="020B0600070205080204" pitchFamily="34" charset="-128"/>
              </a:rPr>
              <a:t>  y  for all i </a:t>
            </a:r>
            <a:r>
              <a:rPr lang="en-US" altLang="en-DE" sz="1400">
                <a:ea typeface="ＭＳ Ｐゴシック" panose="020B0600070205080204" pitchFamily="34" charset="-128"/>
                <a:sym typeface="Symbol" pitchFamily="2" charset="2"/>
              </a:rPr>
              <a:t></a:t>
            </a:r>
            <a:r>
              <a:rPr lang="en-US" altLang="en-DE" sz="1400">
                <a:ea typeface="ＭＳ Ｐゴシック" panose="020B0600070205080204" pitchFamily="34" charset="-128"/>
              </a:rPr>
              <a:t> A-S</a:t>
            </a:r>
          </a:p>
          <a:p>
            <a:pPr lvl="1" eaLnBrk="1" hangingPunct="1">
              <a:lnSpc>
                <a:spcPct val="80000"/>
              </a:lnSpc>
            </a:pPr>
            <a:r>
              <a:rPr lang="en-US" altLang="en-DE" sz="1400">
                <a:ea typeface="ＭＳ Ｐゴシック" panose="020B0600070205080204" pitchFamily="34" charset="-128"/>
              </a:rPr>
              <a:t>=&gt;   x &gt; y</a:t>
            </a:r>
          </a:p>
          <a:p>
            <a:pPr eaLnBrk="1" hangingPunct="1">
              <a:lnSpc>
                <a:spcPct val="80000"/>
              </a:lnSpc>
            </a:pPr>
            <a:r>
              <a:rPr lang="en-US" altLang="en-DE" sz="1600" b="1">
                <a:ea typeface="ＭＳ Ｐゴシック" panose="020B0600070205080204" pitchFamily="34" charset="-128"/>
              </a:rPr>
              <a:t>Lemma 1.</a:t>
            </a:r>
            <a:r>
              <a:rPr lang="en-US" altLang="en-DE" sz="1600">
                <a:ea typeface="ＭＳ Ｐゴシック" panose="020B0600070205080204" pitchFamily="34" charset="-128"/>
              </a:rPr>
              <a:t>  If S is decisive for x over y, then for any other candidate z, S is decisive for x over z and for z over y</a:t>
            </a:r>
          </a:p>
          <a:p>
            <a:pPr eaLnBrk="1" hangingPunct="1">
              <a:lnSpc>
                <a:spcPct val="80000"/>
              </a:lnSpc>
            </a:pPr>
            <a:r>
              <a:rPr lang="en-US" altLang="en-DE" sz="1600" b="1">
                <a:ea typeface="ＭＳ Ｐゴシック" panose="020B0600070205080204" pitchFamily="34" charset="-128"/>
              </a:rPr>
              <a:t>Proof.</a:t>
            </a:r>
            <a:r>
              <a:rPr lang="en-US" altLang="en-DE" sz="1600">
                <a:ea typeface="ＭＳ Ｐゴシック" panose="020B0600070205080204" pitchFamily="34" charset="-128"/>
              </a:rPr>
              <a:t>  Let S be decisive for x over y.     Consider:  x  &gt;</a:t>
            </a:r>
            <a:r>
              <a:rPr lang="en-US" altLang="en-DE" sz="1600" baseline="-25000">
                <a:ea typeface="ＭＳ Ｐゴシック" panose="020B0600070205080204" pitchFamily="34" charset="-128"/>
              </a:rPr>
              <a:t>i</a:t>
            </a:r>
            <a:r>
              <a:rPr lang="en-US" altLang="en-DE" sz="1600">
                <a:ea typeface="ＭＳ Ｐゴシック" panose="020B0600070205080204" pitchFamily="34" charset="-128"/>
              </a:rPr>
              <a:t>  y &gt;</a:t>
            </a:r>
            <a:r>
              <a:rPr lang="en-US" altLang="en-DE" sz="1600" baseline="-25000">
                <a:ea typeface="ＭＳ Ｐゴシック" panose="020B0600070205080204" pitchFamily="34" charset="-128"/>
              </a:rPr>
              <a:t>i</a:t>
            </a:r>
            <a:r>
              <a:rPr lang="en-US" altLang="en-DE" sz="1600">
                <a:ea typeface="ＭＳ Ｐゴシック" panose="020B0600070205080204" pitchFamily="34" charset="-128"/>
              </a:rPr>
              <a:t>  z for all i </a:t>
            </a:r>
            <a:r>
              <a:rPr lang="en-US" altLang="en-DE" sz="1600">
                <a:ea typeface="ＭＳ Ｐゴシック" panose="020B0600070205080204" pitchFamily="34" charset="-128"/>
                <a:sym typeface="Symbol" pitchFamily="2" charset="2"/>
              </a:rPr>
              <a:t></a:t>
            </a:r>
            <a:r>
              <a:rPr lang="en-US" altLang="en-DE" sz="1600">
                <a:ea typeface="ＭＳ Ｐゴシック" panose="020B0600070205080204" pitchFamily="34" charset="-128"/>
              </a:rPr>
              <a:t> S and y  &gt;</a:t>
            </a:r>
            <a:r>
              <a:rPr lang="en-US" altLang="en-DE" sz="1600" baseline="-25000">
                <a:ea typeface="ＭＳ Ｐゴシック" panose="020B0600070205080204" pitchFamily="34" charset="-128"/>
              </a:rPr>
              <a:t>i</a:t>
            </a:r>
            <a:r>
              <a:rPr lang="en-US" altLang="en-DE" sz="1600">
                <a:ea typeface="ＭＳ Ｐゴシック" panose="020B0600070205080204" pitchFamily="34" charset="-128"/>
              </a:rPr>
              <a:t>  z &gt;</a:t>
            </a:r>
            <a:r>
              <a:rPr lang="en-US" altLang="en-DE" sz="1600" baseline="-25000">
                <a:ea typeface="ＭＳ Ｐゴシック" panose="020B0600070205080204" pitchFamily="34" charset="-128"/>
              </a:rPr>
              <a:t>i</a:t>
            </a:r>
            <a:r>
              <a:rPr lang="en-US" altLang="en-DE" sz="1600">
                <a:ea typeface="ＭＳ Ｐゴシック" panose="020B0600070205080204" pitchFamily="34" charset="-128"/>
              </a:rPr>
              <a:t>  x  for all i </a:t>
            </a:r>
            <a:r>
              <a:rPr lang="en-US" altLang="en-DE" sz="1600">
                <a:ea typeface="ＭＳ Ｐゴシック" panose="020B0600070205080204" pitchFamily="34" charset="-128"/>
                <a:sym typeface="Symbol" pitchFamily="2" charset="2"/>
              </a:rPr>
              <a:t></a:t>
            </a:r>
            <a:r>
              <a:rPr lang="en-US" altLang="en-DE" sz="1600">
                <a:ea typeface="ＭＳ Ｐゴシック" panose="020B0600070205080204" pitchFamily="34" charset="-128"/>
              </a:rPr>
              <a:t> A-S</a:t>
            </a:r>
          </a:p>
          <a:p>
            <a:pPr lvl="1" eaLnBrk="1" hangingPunct="1">
              <a:lnSpc>
                <a:spcPct val="80000"/>
              </a:lnSpc>
            </a:pPr>
            <a:r>
              <a:rPr lang="en-US" altLang="en-DE" sz="1400">
                <a:ea typeface="ＭＳ Ｐゴシック" panose="020B0600070205080204" pitchFamily="34" charset="-128"/>
              </a:rPr>
              <a:t>Since S is decisive for x over y, we have x &gt; y</a:t>
            </a:r>
          </a:p>
          <a:p>
            <a:pPr lvl="1" eaLnBrk="1" hangingPunct="1">
              <a:lnSpc>
                <a:spcPct val="80000"/>
              </a:lnSpc>
            </a:pPr>
            <a:r>
              <a:rPr lang="en-US" altLang="en-DE" sz="1400">
                <a:ea typeface="ＭＳ Ｐゴシック" panose="020B0600070205080204" pitchFamily="34" charset="-128"/>
              </a:rPr>
              <a:t>Because y  &gt;</a:t>
            </a:r>
            <a:r>
              <a:rPr lang="en-US" altLang="en-DE" sz="1400" baseline="-25000">
                <a:ea typeface="ＭＳ Ｐゴシック" panose="020B0600070205080204" pitchFamily="34" charset="-128"/>
              </a:rPr>
              <a:t>i</a:t>
            </a:r>
            <a:r>
              <a:rPr lang="en-US" altLang="en-DE" sz="1400">
                <a:ea typeface="ＭＳ Ｐゴシック" panose="020B0600070205080204" pitchFamily="34" charset="-128"/>
              </a:rPr>
              <a:t>  z  for every agent, by the Pareto principle we have y &gt; z</a:t>
            </a:r>
          </a:p>
          <a:p>
            <a:pPr lvl="1" eaLnBrk="1" hangingPunct="1">
              <a:lnSpc>
                <a:spcPct val="80000"/>
              </a:lnSpc>
            </a:pPr>
            <a:r>
              <a:rPr lang="en-US" altLang="en-DE" sz="1400">
                <a:ea typeface="ＭＳ Ｐゴシック" panose="020B0600070205080204" pitchFamily="34" charset="-128"/>
              </a:rPr>
              <a:t>Then, by transitivity, x &gt; z</a:t>
            </a:r>
          </a:p>
          <a:p>
            <a:pPr lvl="1" eaLnBrk="1" hangingPunct="1">
              <a:lnSpc>
                <a:spcPct val="80000"/>
              </a:lnSpc>
            </a:pPr>
            <a:r>
              <a:rPr lang="en-US" altLang="en-DE" sz="1400">
                <a:ea typeface="ＭＳ Ｐゴシック" panose="020B0600070205080204" pitchFamily="34" charset="-128"/>
              </a:rPr>
              <a:t>By independence of irrelevant alternatives (y), x &gt; z whenever every agent in S prefers x to z and every agent not in S prefers z to x.  I.e., S is decisive for x over z</a:t>
            </a:r>
          </a:p>
          <a:p>
            <a:pPr eaLnBrk="1" hangingPunct="1">
              <a:lnSpc>
                <a:spcPct val="80000"/>
              </a:lnSpc>
            </a:pPr>
            <a:r>
              <a:rPr lang="en-US" altLang="en-DE" sz="1600">
                <a:ea typeface="ＭＳ Ｐゴシック" panose="020B0600070205080204" pitchFamily="34" charset="-128"/>
              </a:rPr>
              <a:t>To show that S is decisive for z over y, consider:   z  &gt;</a:t>
            </a:r>
            <a:r>
              <a:rPr lang="en-US" altLang="en-DE" sz="1600" baseline="-25000">
                <a:ea typeface="ＭＳ Ｐゴシック" panose="020B0600070205080204" pitchFamily="34" charset="-128"/>
              </a:rPr>
              <a:t>i</a:t>
            </a:r>
            <a:r>
              <a:rPr lang="en-US" altLang="en-DE" sz="1600">
                <a:ea typeface="ＭＳ Ｐゴシック" panose="020B0600070205080204" pitchFamily="34" charset="-128"/>
              </a:rPr>
              <a:t>  x &gt;</a:t>
            </a:r>
            <a:r>
              <a:rPr lang="en-US" altLang="en-DE" sz="1600" baseline="-25000">
                <a:ea typeface="ＭＳ Ｐゴシック" panose="020B0600070205080204" pitchFamily="34" charset="-128"/>
              </a:rPr>
              <a:t>i</a:t>
            </a:r>
            <a:r>
              <a:rPr lang="en-US" altLang="en-DE" sz="1600">
                <a:ea typeface="ＭＳ Ｐゴシック" panose="020B0600070205080204" pitchFamily="34" charset="-128"/>
              </a:rPr>
              <a:t>  y for all i </a:t>
            </a:r>
            <a:r>
              <a:rPr lang="en-US" altLang="en-DE" sz="1600">
                <a:ea typeface="ＭＳ Ｐゴシック" panose="020B0600070205080204" pitchFamily="34" charset="-128"/>
                <a:sym typeface="Symbol" pitchFamily="2" charset="2"/>
              </a:rPr>
              <a:t></a:t>
            </a:r>
            <a:r>
              <a:rPr lang="en-US" altLang="en-DE" sz="1600">
                <a:ea typeface="ＭＳ Ｐゴシック" panose="020B0600070205080204" pitchFamily="34" charset="-128"/>
              </a:rPr>
              <a:t> S and y  &gt;</a:t>
            </a:r>
            <a:r>
              <a:rPr lang="en-US" altLang="en-DE" sz="1600" baseline="-25000">
                <a:ea typeface="ＭＳ Ｐゴシック" panose="020B0600070205080204" pitchFamily="34" charset="-128"/>
              </a:rPr>
              <a:t>i</a:t>
            </a:r>
            <a:r>
              <a:rPr lang="en-US" altLang="en-DE" sz="1600">
                <a:ea typeface="ＭＳ Ｐゴシック" panose="020B0600070205080204" pitchFamily="34" charset="-128"/>
              </a:rPr>
              <a:t>  z &gt;</a:t>
            </a:r>
            <a:r>
              <a:rPr lang="en-US" altLang="en-DE" sz="1600" baseline="-25000">
                <a:ea typeface="ＭＳ Ｐゴシック" panose="020B0600070205080204" pitchFamily="34" charset="-128"/>
              </a:rPr>
              <a:t>i</a:t>
            </a:r>
            <a:r>
              <a:rPr lang="en-US" altLang="en-DE" sz="1600">
                <a:ea typeface="ＭＳ Ｐゴシック" panose="020B0600070205080204" pitchFamily="34" charset="-128"/>
              </a:rPr>
              <a:t>  x  for all i </a:t>
            </a:r>
            <a:r>
              <a:rPr lang="en-US" altLang="en-DE" sz="1600">
                <a:ea typeface="ＭＳ Ｐゴシック" panose="020B0600070205080204" pitchFamily="34" charset="-128"/>
                <a:sym typeface="Symbol" pitchFamily="2" charset="2"/>
              </a:rPr>
              <a:t></a:t>
            </a:r>
            <a:r>
              <a:rPr lang="en-US" altLang="en-DE" sz="1600">
                <a:ea typeface="ＭＳ Ｐゴシック" panose="020B0600070205080204" pitchFamily="34" charset="-128"/>
              </a:rPr>
              <a:t> A-S</a:t>
            </a:r>
          </a:p>
          <a:p>
            <a:pPr lvl="1" eaLnBrk="1" hangingPunct="1">
              <a:lnSpc>
                <a:spcPct val="80000"/>
              </a:lnSpc>
            </a:pPr>
            <a:r>
              <a:rPr lang="en-US" altLang="en-DE" sz="1400">
                <a:ea typeface="ＭＳ Ｐゴシック" panose="020B0600070205080204" pitchFamily="34" charset="-128"/>
              </a:rPr>
              <a:t>Then x &gt; y since S is decisive for x over y</a:t>
            </a:r>
          </a:p>
          <a:p>
            <a:pPr lvl="1" eaLnBrk="1" hangingPunct="1">
              <a:lnSpc>
                <a:spcPct val="80000"/>
              </a:lnSpc>
            </a:pPr>
            <a:r>
              <a:rPr lang="en-US" altLang="en-DE" sz="1400">
                <a:ea typeface="ＭＳ Ｐゴシック" panose="020B0600070205080204" pitchFamily="34" charset="-128"/>
              </a:rPr>
              <a:t>z &gt; x  from the Pareto principle and z &gt; y from transitivity</a:t>
            </a:r>
          </a:p>
          <a:p>
            <a:pPr lvl="1" eaLnBrk="1" hangingPunct="1">
              <a:lnSpc>
                <a:spcPct val="80000"/>
              </a:lnSpc>
            </a:pPr>
            <a:r>
              <a:rPr lang="en-US" altLang="en-DE" sz="1400">
                <a:ea typeface="ＭＳ Ｐゴシック" panose="020B0600070205080204" pitchFamily="34" charset="-128"/>
              </a:rPr>
              <a:t>Thus S is decisive for z over y </a:t>
            </a:r>
            <a:r>
              <a:rPr lang="en-US" altLang="en-DE" sz="1400">
                <a:ea typeface="ＭＳ Ｐゴシック" panose="020B0600070205080204" pitchFamily="34" charset="-128"/>
                <a:sym typeface="Math1" pitchFamily="2" charset="2"/>
              </a:rPr>
              <a:t></a:t>
            </a:r>
          </a:p>
          <a:p>
            <a:pPr eaLnBrk="1" hangingPunct="1">
              <a:lnSpc>
                <a:spcPct val="80000"/>
              </a:lnSpc>
            </a:pPr>
            <a:endParaRPr lang="en-US" altLang="en-DE" sz="160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29CC7AC4-AB6E-3D4E-8141-E41DABD03E0B}"/>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69</a:t>
            </a:fld>
            <a:endParaRPr lang="de-DE"/>
          </a:p>
        </p:txBody>
      </p:sp>
    </p:spTree>
    <p:extLst>
      <p:ext uri="{BB962C8B-B14F-4D97-AF65-F5344CB8AC3E}">
        <p14:creationId xmlns:p14="http://schemas.microsoft.com/office/powerpoint/2010/main" val="364342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0500" y="260648"/>
            <a:ext cx="9144000" cy="838200"/>
          </a:xfrm>
        </p:spPr>
        <p:txBody>
          <a:bodyPr/>
          <a:lstStyle/>
          <a:p>
            <a:pPr eaLnBrk="1" hangingPunct="1"/>
            <a:r>
              <a:rPr lang="en-US" sz="3200" dirty="0">
                <a:latin typeface="Lucida Grande" charset="0"/>
                <a:ea typeface="ＭＳ Ｐゴシック" charset="0"/>
                <a:cs typeface="ＭＳ Ｐゴシック" charset="0"/>
              </a:rPr>
              <a:t>Multiagent Systems: Criteria</a:t>
            </a:r>
          </a:p>
        </p:txBody>
      </p:sp>
      <p:sp>
        <p:nvSpPr>
          <p:cNvPr id="21506" name="Rectangle 3"/>
          <p:cNvSpPr>
            <a:spLocks noGrp="1" noChangeArrowheads="1"/>
          </p:cNvSpPr>
          <p:nvPr>
            <p:ph type="body" idx="1"/>
          </p:nvPr>
        </p:nvSpPr>
        <p:spPr>
          <a:xfrm>
            <a:off x="381000" y="1340768"/>
            <a:ext cx="8763000" cy="4572000"/>
          </a:xfrm>
        </p:spPr>
        <p:txBody>
          <a:bodyPr/>
          <a:lstStyle/>
          <a:p>
            <a:pPr eaLnBrk="1" hangingPunct="1"/>
            <a:r>
              <a:rPr lang="en-US" sz="2000" dirty="0">
                <a:solidFill>
                  <a:srgbClr val="0000FC"/>
                </a:solidFill>
                <a:latin typeface="Myriad Pro" charset="0"/>
                <a:ea typeface="Myriad Pro" charset="0"/>
                <a:cs typeface="Myriad Pro" charset="0"/>
              </a:rPr>
              <a:t>Social welfare</a:t>
            </a:r>
            <a:r>
              <a:rPr lang="en-US" sz="2000" dirty="0">
                <a:latin typeface="Myriad Pro" charset="0"/>
                <a:ea typeface="Myriad Pro" charset="0"/>
                <a:cs typeface="Myriad Pro" charset="0"/>
              </a:rPr>
              <a:t>: </a:t>
            </a:r>
            <a:r>
              <a:rPr lang="en-US" sz="2000" dirty="0" err="1">
                <a:latin typeface="Myriad Pro" charset="0"/>
                <a:ea typeface="Myriad Pro" charset="0"/>
                <a:cs typeface="Myriad Pro" charset="0"/>
              </a:rPr>
              <a:t>max</a:t>
            </a:r>
            <a:r>
              <a:rPr lang="en-US" sz="2000" baseline="-25000" dirty="0" err="1">
                <a:latin typeface="Myriad Pro" charset="0"/>
                <a:ea typeface="Myriad Pro" charset="0"/>
                <a:cs typeface="Myriad Pro" charset="0"/>
              </a:rPr>
              <a:t>outcome</a:t>
            </a:r>
            <a:r>
              <a:rPr lang="en-US" sz="2000" dirty="0">
                <a:latin typeface="Myriad Pro" charset="0"/>
                <a:ea typeface="Myriad Pro" charset="0"/>
                <a:cs typeface="Myriad Pro" charset="0"/>
              </a:rPr>
              <a:t> ∑</a:t>
            </a:r>
            <a:r>
              <a:rPr lang="en-US" sz="2000" baseline="-25000" dirty="0" err="1">
                <a:latin typeface="Myriad Pro" charset="0"/>
                <a:ea typeface="Myriad Pro" charset="0"/>
                <a:cs typeface="Myriad Pro" charset="0"/>
              </a:rPr>
              <a:t>i</a:t>
            </a:r>
            <a:r>
              <a:rPr lang="en-US" sz="2000" dirty="0">
                <a:latin typeface="Myriad Pro" charset="0"/>
                <a:ea typeface="Myriad Pro" charset="0"/>
                <a:cs typeface="Myriad Pro" charset="0"/>
              </a:rPr>
              <a:t> </a:t>
            </a:r>
            <a:r>
              <a:rPr lang="en-US" sz="2000" dirty="0" err="1">
                <a:latin typeface="Myriad Pro" charset="0"/>
                <a:ea typeface="Myriad Pro" charset="0"/>
                <a:cs typeface="Myriad Pro" charset="0"/>
              </a:rPr>
              <a:t>u</a:t>
            </a:r>
            <a:r>
              <a:rPr lang="en-US" sz="2000" baseline="-25000" dirty="0" err="1">
                <a:latin typeface="Myriad Pro" charset="0"/>
                <a:ea typeface="Myriad Pro" charset="0"/>
                <a:cs typeface="Myriad Pro" charset="0"/>
              </a:rPr>
              <a:t>i</a:t>
            </a:r>
            <a:r>
              <a:rPr lang="en-US" sz="2000" dirty="0">
                <a:latin typeface="Myriad Pro" charset="0"/>
                <a:ea typeface="Myriad Pro" charset="0"/>
                <a:cs typeface="Myriad Pro" charset="0"/>
              </a:rPr>
              <a:t>(outcome)</a:t>
            </a:r>
          </a:p>
          <a:p>
            <a:pPr eaLnBrk="1" hangingPunct="1"/>
            <a:r>
              <a:rPr lang="en-US" sz="2000" dirty="0">
                <a:solidFill>
                  <a:srgbClr val="0000FC"/>
                </a:solidFill>
                <a:latin typeface="Myriad Pro" charset="0"/>
                <a:ea typeface="Myriad Pro" charset="0"/>
                <a:cs typeface="Myriad Pro" charset="0"/>
              </a:rPr>
              <a:t>Surplus</a:t>
            </a:r>
            <a:r>
              <a:rPr lang="en-US" sz="2000" dirty="0">
                <a:latin typeface="Myriad Pro" charset="0"/>
                <a:ea typeface="Myriad Pro" charset="0"/>
                <a:cs typeface="Myriad Pro" charset="0"/>
              </a:rPr>
              <a:t>: social welfare of outcome – social welfare of status quo</a:t>
            </a:r>
            <a:endParaRPr lang="en-US" sz="2400" dirty="0">
              <a:latin typeface="Myriad Pro" charset="0"/>
              <a:ea typeface="Myriad Pro" charset="0"/>
              <a:cs typeface="Myriad Pro" charset="0"/>
            </a:endParaRPr>
          </a:p>
          <a:p>
            <a:pPr lvl="1" eaLnBrk="1" hangingPunct="1"/>
            <a:r>
              <a:rPr lang="en-US" sz="2000" dirty="0">
                <a:latin typeface="Myriad Pro" charset="0"/>
                <a:ea typeface="Myriad Pro" charset="0"/>
                <a:cs typeface="Myriad Pro" charset="0"/>
              </a:rPr>
              <a:t>Constant sum games have 0 surplus.  </a:t>
            </a:r>
          </a:p>
          <a:p>
            <a:pPr lvl="1" eaLnBrk="1" hangingPunct="1"/>
            <a:r>
              <a:rPr lang="en-US" sz="2000" dirty="0">
                <a:latin typeface="Myriad Pro" charset="0"/>
                <a:ea typeface="Myriad Pro" charset="0"/>
                <a:cs typeface="Myriad Pro" charset="0"/>
              </a:rPr>
              <a:t>Markets are not constant sum </a:t>
            </a:r>
          </a:p>
          <a:p>
            <a:pPr eaLnBrk="1" hangingPunct="1"/>
            <a:r>
              <a:rPr lang="en-US" sz="2000" dirty="0">
                <a:solidFill>
                  <a:srgbClr val="0000FC"/>
                </a:solidFill>
                <a:latin typeface="Myriad Pro" charset="0"/>
                <a:ea typeface="Myriad Pro" charset="0"/>
                <a:cs typeface="Myriad Pro" charset="0"/>
              </a:rPr>
              <a:t>Pareto efficiency</a:t>
            </a:r>
            <a:r>
              <a:rPr lang="en-US" sz="2000" dirty="0">
                <a:latin typeface="Myriad Pro" charset="0"/>
                <a:ea typeface="Myriad Pro" charset="0"/>
                <a:cs typeface="Myriad Pro" charset="0"/>
              </a:rPr>
              <a:t>: An outcome </a:t>
            </a:r>
            <a:r>
              <a:rPr lang="en-US" sz="2000" dirty="0">
                <a:solidFill>
                  <a:srgbClr val="008380"/>
                </a:solidFill>
                <a:latin typeface="Myriad Pro" charset="0"/>
                <a:ea typeface="Myriad Pro" charset="0"/>
                <a:cs typeface="Myriad Pro" charset="0"/>
              </a:rPr>
              <a:t>o</a:t>
            </a:r>
            <a:r>
              <a:rPr lang="en-US" sz="2000" dirty="0">
                <a:latin typeface="Myriad Pro" charset="0"/>
                <a:ea typeface="Myriad Pro" charset="0"/>
                <a:cs typeface="Myriad Pro" charset="0"/>
              </a:rPr>
              <a:t> is Pareto efficient if there exists no other outcome </a:t>
            </a:r>
            <a:r>
              <a:rPr lang="en-US" sz="2000" dirty="0">
                <a:solidFill>
                  <a:srgbClr val="008380"/>
                </a:solidFill>
                <a:latin typeface="Myriad Pro" charset="0"/>
                <a:ea typeface="Myriad Pro" charset="0"/>
                <a:cs typeface="Myriad Pro" charset="0"/>
              </a:rPr>
              <a:t>o’</a:t>
            </a:r>
            <a:r>
              <a:rPr lang="en-US" sz="2000" dirty="0">
                <a:latin typeface="Myriad Pro" charset="0"/>
                <a:ea typeface="Myriad Pro" charset="0"/>
                <a:cs typeface="Myriad Pro" charset="0"/>
              </a:rPr>
              <a:t> </a:t>
            </a:r>
            <a:r>
              <a:rPr lang="en-US" sz="2000" dirty="0" err="1">
                <a:latin typeface="Myriad Pro" charset="0"/>
                <a:ea typeface="Myriad Pro" charset="0"/>
                <a:cs typeface="Myriad Pro" charset="0"/>
              </a:rPr>
              <a:t>s.t.</a:t>
            </a:r>
            <a:r>
              <a:rPr lang="en-US" sz="2000" dirty="0">
                <a:latin typeface="Myriad Pro" charset="0"/>
                <a:ea typeface="Myriad Pro" charset="0"/>
                <a:cs typeface="Myriad Pro" charset="0"/>
              </a:rPr>
              <a:t> some agent has higher utility in </a:t>
            </a:r>
            <a:r>
              <a:rPr lang="en-US" sz="2000" dirty="0">
                <a:solidFill>
                  <a:srgbClr val="008380"/>
                </a:solidFill>
                <a:latin typeface="Myriad Pro" charset="0"/>
                <a:ea typeface="Myriad Pro" charset="0"/>
                <a:cs typeface="Myriad Pro" charset="0"/>
              </a:rPr>
              <a:t>o’</a:t>
            </a:r>
            <a:r>
              <a:rPr lang="en-US" sz="2000" dirty="0">
                <a:latin typeface="Myriad Pro" charset="0"/>
                <a:ea typeface="Myriad Pro" charset="0"/>
                <a:cs typeface="Myriad Pro" charset="0"/>
              </a:rPr>
              <a:t> than in </a:t>
            </a:r>
            <a:r>
              <a:rPr lang="en-US" sz="2000" dirty="0">
                <a:solidFill>
                  <a:srgbClr val="008380"/>
                </a:solidFill>
                <a:latin typeface="Myriad Pro" charset="0"/>
                <a:ea typeface="Myriad Pro" charset="0"/>
                <a:cs typeface="Myriad Pro" charset="0"/>
              </a:rPr>
              <a:t>o</a:t>
            </a:r>
            <a:r>
              <a:rPr lang="en-US" sz="2000" dirty="0">
                <a:latin typeface="Myriad Pro" charset="0"/>
                <a:ea typeface="Myriad Pro" charset="0"/>
                <a:cs typeface="Myriad Pro" charset="0"/>
              </a:rPr>
              <a:t> and no agent has lower</a:t>
            </a:r>
          </a:p>
          <a:p>
            <a:pPr lvl="1" eaLnBrk="1" hangingPunct="1"/>
            <a:r>
              <a:rPr lang="en-US" sz="2000" dirty="0">
                <a:latin typeface="Myriad Pro" charset="0"/>
                <a:ea typeface="Myriad Pro" charset="0"/>
                <a:cs typeface="Myriad Pro" charset="0"/>
              </a:rPr>
              <a:t>Implied by social welfare maximization</a:t>
            </a:r>
          </a:p>
          <a:p>
            <a:pPr eaLnBrk="1" hangingPunct="1"/>
            <a:r>
              <a:rPr lang="en-US" sz="2000" dirty="0">
                <a:solidFill>
                  <a:srgbClr val="0000FC"/>
                </a:solidFill>
                <a:latin typeface="Myriad Pro" charset="0"/>
                <a:ea typeface="Myriad Pro" charset="0"/>
                <a:cs typeface="Myriad Pro" charset="0"/>
              </a:rPr>
              <a:t>Individual rationality</a:t>
            </a:r>
            <a:r>
              <a:rPr lang="en-US" sz="2000" dirty="0">
                <a:latin typeface="Myriad Pro" charset="0"/>
                <a:ea typeface="Myriad Pro" charset="0"/>
                <a:cs typeface="Myriad Pro" charset="0"/>
              </a:rPr>
              <a:t>: Participating in a negotiation (or individual deal) is no worse than not participating</a:t>
            </a:r>
          </a:p>
          <a:p>
            <a:pPr eaLnBrk="1" hangingPunct="1"/>
            <a:r>
              <a:rPr lang="en-US" sz="2000" dirty="0">
                <a:solidFill>
                  <a:srgbClr val="0000FC"/>
                </a:solidFill>
                <a:latin typeface="Myriad Pro" charset="0"/>
                <a:ea typeface="Myriad Pro" charset="0"/>
                <a:cs typeface="Myriad Pro" charset="0"/>
              </a:rPr>
              <a:t>Stability</a:t>
            </a:r>
            <a:r>
              <a:rPr lang="en-US" sz="2000" dirty="0">
                <a:latin typeface="Myriad Pro" charset="0"/>
                <a:ea typeface="Myriad Pro" charset="0"/>
                <a:cs typeface="Myriad Pro" charset="0"/>
              </a:rPr>
              <a:t>: No agents can increase their utility by changing their strategies </a:t>
            </a:r>
            <a:br>
              <a:rPr lang="en-US" sz="2000" dirty="0">
                <a:latin typeface="Myriad Pro" charset="0"/>
                <a:ea typeface="Myriad Pro" charset="0"/>
                <a:cs typeface="Myriad Pro" charset="0"/>
              </a:rPr>
            </a:br>
            <a:r>
              <a:rPr lang="en-US" sz="2000" dirty="0">
                <a:latin typeface="Myriad Pro" charset="0"/>
                <a:ea typeface="Myriad Pro" charset="0"/>
                <a:cs typeface="Myriad Pro" charset="0"/>
              </a:rPr>
              <a:t>(aka policies)</a:t>
            </a:r>
          </a:p>
          <a:p>
            <a:pPr eaLnBrk="1" hangingPunct="1"/>
            <a:r>
              <a:rPr lang="en-US" sz="2000" dirty="0">
                <a:solidFill>
                  <a:srgbClr val="0000FC"/>
                </a:solidFill>
                <a:latin typeface="Myriad Pro" charset="0"/>
                <a:ea typeface="Myriad Pro" charset="0"/>
                <a:cs typeface="Myriad Pro" charset="0"/>
              </a:rPr>
              <a:t>Symmetry</a:t>
            </a:r>
            <a:r>
              <a:rPr lang="en-US" sz="2000" dirty="0">
                <a:latin typeface="Myriad Pro" charset="0"/>
                <a:ea typeface="Myriad Pro" charset="0"/>
                <a:cs typeface="Myriad Pro" charset="0"/>
              </a:rPr>
              <a:t>: No agent should be inherently preferred, e.g., as a dictator</a:t>
            </a:r>
          </a:p>
        </p:txBody>
      </p:sp>
      <p:sp>
        <p:nvSpPr>
          <p:cNvPr id="4" name="Slide Number Placeholder 3">
            <a:extLst>
              <a:ext uri="{FF2B5EF4-FFF2-40B4-BE49-F238E27FC236}">
                <a16:creationId xmlns:a16="http://schemas.microsoft.com/office/drawing/2014/main" id="{E6BACF0D-E24F-D547-B23C-5C5F18A198F4}"/>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a:t>
            </a:fld>
            <a:endParaRPr lang="de-DE"/>
          </a:p>
        </p:txBody>
      </p:sp>
    </p:spTree>
    <p:extLst>
      <p:ext uri="{BB962C8B-B14F-4D97-AF65-F5344CB8AC3E}">
        <p14:creationId xmlns:p14="http://schemas.microsoft.com/office/powerpoint/2010/main" val="3654086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B54BCB4E-0872-EE42-8118-BE231F96AEA2}"/>
              </a:ext>
            </a:extLst>
          </p:cNvPr>
          <p:cNvSpPr>
            <a:spLocks noGrp="1" noChangeArrowheads="1"/>
          </p:cNvSpPr>
          <p:nvPr>
            <p:ph type="title"/>
          </p:nvPr>
        </p:nvSpPr>
        <p:spPr>
          <a:xfrm>
            <a:off x="467544" y="260648"/>
            <a:ext cx="8534400" cy="762000"/>
          </a:xfrm>
        </p:spPr>
        <p:txBody>
          <a:bodyPr/>
          <a:lstStyle/>
          <a:p>
            <a:pPr eaLnBrk="1" hangingPunct="1"/>
            <a:r>
              <a:rPr lang="en-US" altLang="en-DE" dirty="0">
                <a:ea typeface="ＭＳ Ｐゴシック" panose="020B0600070205080204" pitchFamily="34" charset="-128"/>
              </a:rPr>
              <a:t>Proof of Arrow’s theorem </a:t>
            </a:r>
            <a:r>
              <a:rPr lang="en-US" altLang="en-DE" sz="2400" dirty="0">
                <a:ea typeface="ＭＳ Ｐゴシック" panose="020B0600070205080204" pitchFamily="34" charset="-128"/>
              </a:rPr>
              <a:t>(slide 2 of 3)</a:t>
            </a:r>
          </a:p>
        </p:txBody>
      </p:sp>
      <p:sp>
        <p:nvSpPr>
          <p:cNvPr id="63491" name="Rectangle 3">
            <a:extLst>
              <a:ext uri="{FF2B5EF4-FFF2-40B4-BE49-F238E27FC236}">
                <a16:creationId xmlns:a16="http://schemas.microsoft.com/office/drawing/2014/main" id="{93FF0853-CE14-BB41-925F-C3C34C850991}"/>
              </a:ext>
            </a:extLst>
          </p:cNvPr>
          <p:cNvSpPr>
            <a:spLocks noGrp="1" noChangeArrowheads="1"/>
          </p:cNvSpPr>
          <p:nvPr>
            <p:ph type="body" idx="1"/>
          </p:nvPr>
        </p:nvSpPr>
        <p:spPr>
          <a:xfrm>
            <a:off x="0" y="1905000"/>
            <a:ext cx="8648700" cy="4114800"/>
          </a:xfrm>
        </p:spPr>
        <p:txBody>
          <a:bodyPr/>
          <a:lstStyle/>
          <a:p>
            <a:pPr eaLnBrk="1" hangingPunct="1">
              <a:lnSpc>
                <a:spcPct val="80000"/>
              </a:lnSpc>
            </a:pPr>
            <a:r>
              <a:rPr lang="en-US" altLang="en-DE" sz="1800">
                <a:ea typeface="ＭＳ Ｐゴシック" panose="020B0600070205080204" pitchFamily="34" charset="-128"/>
              </a:rPr>
              <a:t>Given that S is decisive for x over y, we deduced that S is decisive for x over z and z over y.  </a:t>
            </a:r>
          </a:p>
          <a:p>
            <a:pPr eaLnBrk="1" hangingPunct="1">
              <a:lnSpc>
                <a:spcPct val="80000"/>
              </a:lnSpc>
            </a:pPr>
            <a:r>
              <a:rPr lang="en-US" altLang="en-DE" sz="1800">
                <a:ea typeface="ＭＳ Ｐゴシック" panose="020B0600070205080204" pitchFamily="34" charset="-128"/>
              </a:rPr>
              <a:t>Now reapply Lemma 1 with decision </a:t>
            </a:r>
            <a:r>
              <a:rPr lang="en-US" altLang="en-DE" sz="1800">
                <a:solidFill>
                  <a:srgbClr val="DC0000"/>
                </a:solidFill>
                <a:ea typeface="ＭＳ Ｐゴシック" panose="020B0600070205080204" pitchFamily="34" charset="-128"/>
              </a:rPr>
              <a:t>z</a:t>
            </a:r>
            <a:r>
              <a:rPr lang="en-US" altLang="en-DE" sz="1800">
                <a:ea typeface="ＭＳ Ｐゴシック" panose="020B0600070205080204" pitchFamily="34" charset="-128"/>
              </a:rPr>
              <a:t> over </a:t>
            </a:r>
            <a:r>
              <a:rPr lang="en-US" altLang="en-DE" sz="1800">
                <a:solidFill>
                  <a:srgbClr val="0000FC"/>
                </a:solidFill>
                <a:ea typeface="ＭＳ Ｐゴシック" panose="020B0600070205080204" pitchFamily="34" charset="-128"/>
              </a:rPr>
              <a:t>y</a:t>
            </a:r>
            <a:r>
              <a:rPr lang="en-US" altLang="en-DE" sz="1800">
                <a:ea typeface="ＭＳ Ｐゴシック" panose="020B0600070205080204" pitchFamily="34" charset="-128"/>
              </a:rPr>
              <a:t> as the hypothesis and conclude that </a:t>
            </a:r>
          </a:p>
          <a:p>
            <a:pPr lvl="1" eaLnBrk="1" hangingPunct="1">
              <a:lnSpc>
                <a:spcPct val="80000"/>
              </a:lnSpc>
            </a:pPr>
            <a:r>
              <a:rPr lang="en-US" altLang="en-DE" sz="1600">
                <a:ea typeface="ＭＳ Ｐゴシック" panose="020B0600070205080204" pitchFamily="34" charset="-128"/>
              </a:rPr>
              <a:t>S is decisive for </a:t>
            </a:r>
            <a:r>
              <a:rPr lang="en-US" altLang="en-DE" sz="1600">
                <a:solidFill>
                  <a:srgbClr val="DC0000"/>
                </a:solidFill>
                <a:ea typeface="ＭＳ Ｐゴシック" panose="020B0600070205080204" pitchFamily="34" charset="-128"/>
              </a:rPr>
              <a:t>z</a:t>
            </a:r>
            <a:r>
              <a:rPr lang="en-US" altLang="en-DE" sz="1600">
                <a:ea typeface="ＭＳ Ｐゴシック" panose="020B0600070205080204" pitchFamily="34" charset="-128"/>
              </a:rPr>
              <a:t> over </a:t>
            </a:r>
            <a:r>
              <a:rPr lang="en-US" altLang="en-DE" sz="1600">
                <a:solidFill>
                  <a:srgbClr val="66FF33"/>
                </a:solidFill>
                <a:ea typeface="ＭＳ Ｐゴシック" panose="020B0600070205080204" pitchFamily="34" charset="-128"/>
              </a:rPr>
              <a:t>x</a:t>
            </a:r>
          </a:p>
          <a:p>
            <a:pPr lvl="1" eaLnBrk="1" hangingPunct="1">
              <a:lnSpc>
                <a:spcPct val="80000"/>
              </a:lnSpc>
            </a:pPr>
            <a:r>
              <a:rPr lang="en-US" altLang="en-DE" sz="1600">
                <a:ea typeface="ＭＳ Ｐゴシック" panose="020B0600070205080204" pitchFamily="34" charset="-128"/>
              </a:rPr>
              <a:t>which implies (by Lemma 1) that S is decisive for </a:t>
            </a:r>
            <a:r>
              <a:rPr lang="en-US" altLang="en-DE" sz="1600">
                <a:solidFill>
                  <a:srgbClr val="0000FC"/>
                </a:solidFill>
                <a:ea typeface="ＭＳ Ｐゴシック" panose="020B0600070205080204" pitchFamily="34" charset="-128"/>
              </a:rPr>
              <a:t>y</a:t>
            </a:r>
            <a:r>
              <a:rPr lang="en-US" altLang="en-DE" sz="1600">
                <a:ea typeface="ＭＳ Ｐゴシック" panose="020B0600070205080204" pitchFamily="34" charset="-128"/>
              </a:rPr>
              <a:t> over </a:t>
            </a:r>
            <a:r>
              <a:rPr lang="en-US" altLang="en-DE" sz="1600">
                <a:solidFill>
                  <a:srgbClr val="66FF33"/>
                </a:solidFill>
                <a:ea typeface="ＭＳ Ｐゴシック" panose="020B0600070205080204" pitchFamily="34" charset="-128"/>
              </a:rPr>
              <a:t>x</a:t>
            </a:r>
          </a:p>
          <a:p>
            <a:pPr lvl="1" eaLnBrk="1" hangingPunct="1">
              <a:lnSpc>
                <a:spcPct val="80000"/>
              </a:lnSpc>
            </a:pPr>
            <a:r>
              <a:rPr lang="en-US" altLang="en-DE" sz="1600">
                <a:ea typeface="ＭＳ Ｐゴシック" panose="020B0600070205080204" pitchFamily="34" charset="-128"/>
              </a:rPr>
              <a:t>which implies (by Lemma 1) that S is decisive for </a:t>
            </a:r>
            <a:r>
              <a:rPr lang="en-US" altLang="en-DE" sz="1600">
                <a:solidFill>
                  <a:srgbClr val="0000FC"/>
                </a:solidFill>
                <a:ea typeface="ＭＳ Ｐゴシック" panose="020B0600070205080204" pitchFamily="34" charset="-128"/>
              </a:rPr>
              <a:t>y</a:t>
            </a:r>
            <a:r>
              <a:rPr lang="en-US" altLang="en-DE" sz="1600">
                <a:ea typeface="ＭＳ Ｐゴシック" panose="020B0600070205080204" pitchFamily="34" charset="-128"/>
              </a:rPr>
              <a:t> over </a:t>
            </a:r>
            <a:r>
              <a:rPr lang="en-US" altLang="en-DE" sz="1600">
                <a:solidFill>
                  <a:srgbClr val="DC0000"/>
                </a:solidFill>
                <a:ea typeface="ＭＳ Ｐゴシック" panose="020B0600070205080204" pitchFamily="34" charset="-128"/>
              </a:rPr>
              <a:t>z</a:t>
            </a:r>
          </a:p>
          <a:p>
            <a:pPr lvl="1" eaLnBrk="1" hangingPunct="1">
              <a:lnSpc>
                <a:spcPct val="80000"/>
              </a:lnSpc>
            </a:pPr>
            <a:r>
              <a:rPr lang="en-US" altLang="en-DE" sz="1600">
                <a:ea typeface="ＭＳ Ｐゴシック" panose="020B0600070205080204" pitchFamily="34" charset="-128"/>
              </a:rPr>
              <a:t>Thus:  </a:t>
            </a:r>
            <a:r>
              <a:rPr lang="en-US" altLang="en-DE" sz="1600" b="1">
                <a:ea typeface="ＭＳ Ｐゴシック" panose="020B0600070205080204" pitchFamily="34" charset="-128"/>
              </a:rPr>
              <a:t>Lemma 2</a:t>
            </a:r>
            <a:r>
              <a:rPr lang="en-US" altLang="en-DE" sz="1600">
                <a:ea typeface="ＭＳ Ｐゴシック" panose="020B0600070205080204" pitchFamily="34" charset="-128"/>
              </a:rPr>
              <a:t>. </a:t>
            </a:r>
            <a:r>
              <a:rPr lang="en-US" altLang="en-DE" sz="1400">
                <a:ea typeface="ＭＳ Ｐゴシック" panose="020B0600070205080204" pitchFamily="34" charset="-128"/>
              </a:rPr>
              <a:t>If S is decisive for x over y, then for any candidates u and v, S is decisive for u over v  (i.e., S is </a:t>
            </a:r>
            <a:r>
              <a:rPr lang="en-US" altLang="en-DE" sz="1400" i="1">
                <a:ea typeface="ＭＳ Ｐゴシック" panose="020B0600070205080204" pitchFamily="34" charset="-128"/>
              </a:rPr>
              <a:t>decisive</a:t>
            </a:r>
            <a:r>
              <a:rPr lang="en-US" altLang="en-DE" sz="1400">
                <a:ea typeface="ＭＳ Ｐゴシック" panose="020B0600070205080204" pitchFamily="34" charset="-128"/>
              </a:rPr>
              <a:t>)</a:t>
            </a:r>
          </a:p>
          <a:p>
            <a:pPr eaLnBrk="1" hangingPunct="1">
              <a:lnSpc>
                <a:spcPct val="80000"/>
              </a:lnSpc>
            </a:pPr>
            <a:r>
              <a:rPr lang="en-US" altLang="en-DE" sz="1600" b="1">
                <a:ea typeface="ＭＳ Ｐゴシック" panose="020B0600070205080204" pitchFamily="34" charset="-128"/>
              </a:rPr>
              <a:t>Lemma 3.</a:t>
            </a:r>
            <a:r>
              <a:rPr lang="en-US" altLang="en-DE" sz="1600">
                <a:ea typeface="ＭＳ Ｐゴシック" panose="020B0600070205080204" pitchFamily="34" charset="-128"/>
              </a:rPr>
              <a:t>  For every S </a:t>
            </a:r>
            <a:r>
              <a:rPr lang="en-US" altLang="en-DE" sz="1600">
                <a:ea typeface="ＭＳ Ｐゴシック" panose="020B0600070205080204" pitchFamily="34" charset="-128"/>
                <a:sym typeface="Symbol" pitchFamily="2" charset="2"/>
              </a:rPr>
              <a:t> </a:t>
            </a:r>
            <a:r>
              <a:rPr lang="en-US" altLang="en-DE" sz="1600">
                <a:ea typeface="ＭＳ Ｐゴシック" panose="020B0600070205080204" pitchFamily="34" charset="-128"/>
              </a:rPr>
              <a:t>A, either S or A-S is decisive (not both)</a:t>
            </a:r>
          </a:p>
          <a:p>
            <a:pPr eaLnBrk="1" hangingPunct="1">
              <a:lnSpc>
                <a:spcPct val="80000"/>
              </a:lnSpc>
            </a:pPr>
            <a:r>
              <a:rPr lang="en-US" altLang="en-DE" sz="1600" b="1">
                <a:ea typeface="ＭＳ Ｐゴシック" panose="020B0600070205080204" pitchFamily="34" charset="-128"/>
              </a:rPr>
              <a:t>Proof</a:t>
            </a:r>
            <a:r>
              <a:rPr lang="en-US" altLang="en-DE" sz="1600">
                <a:ea typeface="ＭＳ Ｐゴシック" panose="020B0600070205080204" pitchFamily="34" charset="-128"/>
              </a:rPr>
              <a:t>. Suppose x  &gt;</a:t>
            </a:r>
            <a:r>
              <a:rPr lang="en-US" altLang="en-DE" sz="1600" baseline="-25000">
                <a:ea typeface="ＭＳ Ｐゴシック" panose="020B0600070205080204" pitchFamily="34" charset="-128"/>
              </a:rPr>
              <a:t>i</a:t>
            </a:r>
            <a:r>
              <a:rPr lang="en-US" altLang="en-DE" sz="1600">
                <a:ea typeface="ＭＳ Ｐゴシック" panose="020B0600070205080204" pitchFamily="34" charset="-128"/>
              </a:rPr>
              <a:t>  y  for all i </a:t>
            </a:r>
            <a:r>
              <a:rPr lang="en-US" altLang="en-DE" sz="1600">
                <a:ea typeface="ＭＳ Ｐゴシック" panose="020B0600070205080204" pitchFamily="34" charset="-128"/>
                <a:sym typeface="Symbol" pitchFamily="2" charset="2"/>
              </a:rPr>
              <a:t></a:t>
            </a:r>
            <a:r>
              <a:rPr lang="en-US" altLang="en-DE" sz="1600">
                <a:ea typeface="ＭＳ Ｐゴシック" panose="020B0600070205080204" pitchFamily="34" charset="-128"/>
              </a:rPr>
              <a:t> S and y  &gt;</a:t>
            </a:r>
            <a:r>
              <a:rPr lang="en-US" altLang="en-DE" sz="1600" baseline="-25000">
                <a:ea typeface="ＭＳ Ｐゴシック" panose="020B0600070205080204" pitchFamily="34" charset="-128"/>
              </a:rPr>
              <a:t>i</a:t>
            </a:r>
            <a:r>
              <a:rPr lang="en-US" altLang="en-DE" sz="1600">
                <a:ea typeface="ＭＳ Ｐゴシック" panose="020B0600070205080204" pitchFamily="34" charset="-128"/>
              </a:rPr>
              <a:t>  x  for all i </a:t>
            </a:r>
            <a:r>
              <a:rPr lang="en-US" altLang="en-DE" sz="1600">
                <a:ea typeface="ＭＳ Ｐゴシック" panose="020B0600070205080204" pitchFamily="34" charset="-128"/>
                <a:sym typeface="Symbol" pitchFamily="2" charset="2"/>
              </a:rPr>
              <a:t></a:t>
            </a:r>
            <a:r>
              <a:rPr lang="en-US" altLang="en-DE" sz="1600">
                <a:ea typeface="ＭＳ Ｐゴシック" panose="020B0600070205080204" pitchFamily="34" charset="-128"/>
              </a:rPr>
              <a:t> A-S (only such cases need to be addressed, because otherwise the left side of the implication in the definition of decisiveness between candidates does not hold).  Because either x &gt; y  or  y &gt; x, S is decisive or A-S is decisive </a:t>
            </a:r>
            <a:r>
              <a:rPr lang="en-US" altLang="en-DE" sz="1800">
                <a:ea typeface="ＭＳ Ｐゴシック" panose="020B0600070205080204" pitchFamily="34" charset="-128"/>
                <a:sym typeface="Math1" pitchFamily="2" charset="2"/>
              </a:rPr>
              <a:t></a:t>
            </a:r>
            <a:endParaRPr lang="en-US" altLang="en-DE" sz="1600">
              <a:ea typeface="ＭＳ Ｐゴシック" panose="020B0600070205080204" pitchFamily="34" charset="-128"/>
            </a:endParaRPr>
          </a:p>
          <a:p>
            <a:pPr eaLnBrk="1" hangingPunct="1">
              <a:lnSpc>
                <a:spcPct val="80000"/>
              </a:lnSpc>
            </a:pPr>
            <a:endParaRPr lang="en-US" altLang="en-DE" sz="180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8FE4C1F2-C133-5E49-941F-723EA02FAD4E}"/>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70</a:t>
            </a:fld>
            <a:endParaRPr lang="de-DE"/>
          </a:p>
        </p:txBody>
      </p:sp>
    </p:spTree>
    <p:extLst>
      <p:ext uri="{BB962C8B-B14F-4D97-AF65-F5344CB8AC3E}">
        <p14:creationId xmlns:p14="http://schemas.microsoft.com/office/powerpoint/2010/main" val="34319233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2D04B5D-8426-B341-B5F5-F0C680C0902C}"/>
              </a:ext>
            </a:extLst>
          </p:cNvPr>
          <p:cNvSpPr>
            <a:spLocks noGrp="1" noChangeArrowheads="1"/>
          </p:cNvSpPr>
          <p:nvPr>
            <p:ph type="title"/>
          </p:nvPr>
        </p:nvSpPr>
        <p:spPr>
          <a:xfrm>
            <a:off x="381000" y="228600"/>
            <a:ext cx="8305800" cy="685800"/>
          </a:xfrm>
        </p:spPr>
        <p:txBody>
          <a:bodyPr/>
          <a:lstStyle/>
          <a:p>
            <a:pPr eaLnBrk="1" hangingPunct="1"/>
            <a:r>
              <a:rPr lang="en-US" altLang="en-DE" dirty="0">
                <a:ea typeface="ＭＳ Ｐゴシック" panose="020B0600070205080204" pitchFamily="34" charset="-128"/>
              </a:rPr>
              <a:t>Proof of Arrow’s theorem</a:t>
            </a:r>
            <a:r>
              <a:rPr lang="en-US" altLang="en-DE" sz="3600" dirty="0">
                <a:ea typeface="ＭＳ Ｐゴシック" panose="020B0600070205080204" pitchFamily="34" charset="-128"/>
              </a:rPr>
              <a:t> </a:t>
            </a:r>
            <a:r>
              <a:rPr lang="en-US" altLang="en-DE" sz="2400" dirty="0">
                <a:ea typeface="ＭＳ Ｐゴシック" panose="020B0600070205080204" pitchFamily="34" charset="-128"/>
              </a:rPr>
              <a:t>(slide 3 of 3)</a:t>
            </a:r>
            <a:endParaRPr lang="en-US" altLang="en-DE" sz="3600" dirty="0">
              <a:ea typeface="ＭＳ Ｐゴシック" panose="020B0600070205080204" pitchFamily="34" charset="-128"/>
            </a:endParaRPr>
          </a:p>
        </p:txBody>
      </p:sp>
      <p:sp>
        <p:nvSpPr>
          <p:cNvPr id="65539" name="Rectangle 3">
            <a:extLst>
              <a:ext uri="{FF2B5EF4-FFF2-40B4-BE49-F238E27FC236}">
                <a16:creationId xmlns:a16="http://schemas.microsoft.com/office/drawing/2014/main" id="{661097F1-3369-B049-8BFE-B709A8931189}"/>
              </a:ext>
            </a:extLst>
          </p:cNvPr>
          <p:cNvSpPr>
            <a:spLocks noGrp="1" noChangeArrowheads="1"/>
          </p:cNvSpPr>
          <p:nvPr>
            <p:ph type="body" idx="1"/>
          </p:nvPr>
        </p:nvSpPr>
        <p:spPr>
          <a:xfrm>
            <a:off x="0" y="1143000"/>
            <a:ext cx="9144000" cy="5486400"/>
          </a:xfrm>
        </p:spPr>
        <p:txBody>
          <a:bodyPr/>
          <a:lstStyle/>
          <a:p>
            <a:pPr eaLnBrk="1" hangingPunct="1">
              <a:lnSpc>
                <a:spcPct val="80000"/>
              </a:lnSpc>
            </a:pPr>
            <a:r>
              <a:rPr lang="en-US" altLang="en-DE" sz="1800" b="1" dirty="0">
                <a:ea typeface="ＭＳ Ｐゴシック" panose="020B0600070205080204" pitchFamily="34" charset="-128"/>
              </a:rPr>
              <a:t>Lemma 4.</a:t>
            </a:r>
            <a:r>
              <a:rPr lang="en-US" altLang="en-DE" sz="1800" dirty="0">
                <a:ea typeface="ＭＳ Ｐゴシック" panose="020B0600070205080204" pitchFamily="34" charset="-128"/>
              </a:rPr>
              <a:t>  If S is decisive and T is decisive, then S </a:t>
            </a:r>
            <a:r>
              <a:rPr lang="en-US" altLang="en-DE" sz="1800" dirty="0">
                <a:ea typeface="ＭＳ Ｐゴシック" panose="020B0600070205080204" pitchFamily="34" charset="-128"/>
                <a:sym typeface="Symbol" pitchFamily="2" charset="2"/>
              </a:rPr>
              <a:t></a:t>
            </a:r>
            <a:r>
              <a:rPr lang="en-US" altLang="en-DE" sz="1800" dirty="0">
                <a:ea typeface="ＭＳ Ｐゴシック" panose="020B0600070205080204" pitchFamily="34" charset="-128"/>
              </a:rPr>
              <a:t> T is decisive</a:t>
            </a:r>
          </a:p>
          <a:p>
            <a:pPr eaLnBrk="1" hangingPunct="1">
              <a:lnSpc>
                <a:spcPct val="80000"/>
              </a:lnSpc>
            </a:pPr>
            <a:r>
              <a:rPr lang="en-US" altLang="en-DE" sz="1800" b="1" dirty="0">
                <a:ea typeface="ＭＳ Ｐゴシック" panose="020B0600070205080204" pitchFamily="34" charset="-128"/>
              </a:rPr>
              <a:t>Proof.</a:t>
            </a:r>
            <a:r>
              <a:rPr lang="en-US" altLang="en-DE" sz="1800" dirty="0">
                <a:ea typeface="ＭＳ Ｐゴシック" panose="020B0600070205080204" pitchFamily="34" charset="-128"/>
              </a:rPr>
              <a:t> </a:t>
            </a:r>
          </a:p>
          <a:p>
            <a:pPr lvl="1" eaLnBrk="1" hangingPunct="1">
              <a:lnSpc>
                <a:spcPct val="80000"/>
              </a:lnSpc>
            </a:pPr>
            <a:r>
              <a:rPr lang="en-US" altLang="en-DE" sz="1600" dirty="0">
                <a:ea typeface="ＭＳ Ｐゴシック" panose="020B0600070205080204" pitchFamily="34" charset="-128"/>
              </a:rPr>
              <a:t>Let S = {</a:t>
            </a:r>
            <a:r>
              <a:rPr lang="en-US" altLang="en-DE" sz="1600" dirty="0" err="1">
                <a:ea typeface="ＭＳ Ｐゴシック" panose="020B0600070205080204" pitchFamily="34" charset="-128"/>
              </a:rPr>
              <a:t>i</a:t>
            </a:r>
            <a:r>
              <a:rPr lang="en-US" altLang="en-DE" sz="1600" dirty="0">
                <a:ea typeface="ＭＳ Ｐゴシック" panose="020B0600070205080204" pitchFamily="34" charset="-128"/>
              </a:rPr>
              <a:t>: z  &gt;</a:t>
            </a:r>
            <a:r>
              <a:rPr lang="en-US" altLang="en-DE" sz="1600" baseline="-25000" dirty="0" err="1">
                <a:ea typeface="ＭＳ Ｐゴシック" panose="020B0600070205080204" pitchFamily="34" charset="-128"/>
              </a:rPr>
              <a:t>i</a:t>
            </a:r>
            <a:r>
              <a:rPr lang="en-US" altLang="en-DE" sz="1600" dirty="0">
                <a:ea typeface="ＭＳ Ｐゴシック" panose="020B0600070205080204" pitchFamily="34" charset="-128"/>
              </a:rPr>
              <a:t>  y &gt;</a:t>
            </a:r>
            <a:r>
              <a:rPr lang="en-US" altLang="en-DE" sz="1600" baseline="-25000" dirty="0" err="1">
                <a:ea typeface="ＭＳ Ｐゴシック" panose="020B0600070205080204" pitchFamily="34" charset="-128"/>
              </a:rPr>
              <a:t>i</a:t>
            </a:r>
            <a:r>
              <a:rPr lang="en-US" altLang="en-DE" sz="1600" dirty="0">
                <a:ea typeface="ＭＳ Ｐゴシック" panose="020B0600070205080204" pitchFamily="34" charset="-128"/>
              </a:rPr>
              <a:t>  x } </a:t>
            </a:r>
            <a:r>
              <a:rPr lang="en-US" altLang="en-DE" sz="1600" dirty="0">
                <a:ea typeface="ＭＳ Ｐゴシック" panose="020B0600070205080204" pitchFamily="34" charset="-128"/>
                <a:sym typeface="Symbol" pitchFamily="2" charset="2"/>
              </a:rPr>
              <a:t> </a:t>
            </a:r>
            <a:r>
              <a:rPr lang="en-US" altLang="en-DE" sz="1600" dirty="0">
                <a:ea typeface="ＭＳ Ｐゴシック" panose="020B0600070205080204" pitchFamily="34" charset="-128"/>
              </a:rPr>
              <a:t>{</a:t>
            </a:r>
            <a:r>
              <a:rPr lang="en-US" altLang="en-DE" sz="1600" dirty="0" err="1">
                <a:ea typeface="ＭＳ Ｐゴシック" panose="020B0600070205080204" pitchFamily="34" charset="-128"/>
              </a:rPr>
              <a:t>i</a:t>
            </a:r>
            <a:r>
              <a:rPr lang="en-US" altLang="en-DE" sz="1600" dirty="0">
                <a:ea typeface="ＭＳ Ｐゴシック" panose="020B0600070205080204" pitchFamily="34" charset="-128"/>
              </a:rPr>
              <a:t>: x  &gt;</a:t>
            </a:r>
            <a:r>
              <a:rPr lang="en-US" altLang="en-DE" sz="1600" baseline="-25000" dirty="0" err="1">
                <a:ea typeface="ＭＳ Ｐゴシック" panose="020B0600070205080204" pitchFamily="34" charset="-128"/>
              </a:rPr>
              <a:t>i</a:t>
            </a:r>
            <a:r>
              <a:rPr lang="en-US" altLang="en-DE" sz="1600" dirty="0">
                <a:ea typeface="ＭＳ Ｐゴシック" panose="020B0600070205080204" pitchFamily="34" charset="-128"/>
              </a:rPr>
              <a:t>  z  &gt;</a:t>
            </a:r>
            <a:r>
              <a:rPr lang="en-US" altLang="en-DE" sz="1600" baseline="-25000" dirty="0" err="1">
                <a:ea typeface="ＭＳ Ｐゴシック" panose="020B0600070205080204" pitchFamily="34" charset="-128"/>
              </a:rPr>
              <a:t>i</a:t>
            </a:r>
            <a:r>
              <a:rPr lang="en-US" altLang="en-DE" sz="1600" dirty="0">
                <a:ea typeface="ＭＳ Ｐゴシック" panose="020B0600070205080204" pitchFamily="34" charset="-128"/>
              </a:rPr>
              <a:t>  y }</a:t>
            </a:r>
          </a:p>
          <a:p>
            <a:pPr lvl="1" eaLnBrk="1" hangingPunct="1">
              <a:lnSpc>
                <a:spcPct val="80000"/>
              </a:lnSpc>
            </a:pPr>
            <a:r>
              <a:rPr lang="en-US" altLang="en-DE" sz="1600" dirty="0">
                <a:ea typeface="ＭＳ Ｐゴシック" panose="020B0600070205080204" pitchFamily="34" charset="-128"/>
              </a:rPr>
              <a:t>Let T = {</a:t>
            </a:r>
            <a:r>
              <a:rPr lang="en-US" altLang="en-DE" sz="1600" dirty="0" err="1">
                <a:ea typeface="ＭＳ Ｐゴシック" panose="020B0600070205080204" pitchFamily="34" charset="-128"/>
              </a:rPr>
              <a:t>i</a:t>
            </a:r>
            <a:r>
              <a:rPr lang="en-US" altLang="en-DE" sz="1600" dirty="0">
                <a:ea typeface="ＭＳ Ｐゴシック" panose="020B0600070205080204" pitchFamily="34" charset="-128"/>
              </a:rPr>
              <a:t>: y  &gt;</a:t>
            </a:r>
            <a:r>
              <a:rPr lang="en-US" altLang="en-DE" sz="1600" baseline="-25000" dirty="0" err="1">
                <a:ea typeface="ＭＳ Ｐゴシック" panose="020B0600070205080204" pitchFamily="34" charset="-128"/>
              </a:rPr>
              <a:t>i</a:t>
            </a:r>
            <a:r>
              <a:rPr lang="en-US" altLang="en-DE" sz="1600" dirty="0">
                <a:ea typeface="ＭＳ Ｐゴシック" panose="020B0600070205080204" pitchFamily="34" charset="-128"/>
              </a:rPr>
              <a:t>  x &gt;</a:t>
            </a:r>
            <a:r>
              <a:rPr lang="en-US" altLang="en-DE" sz="1600" baseline="-25000" dirty="0" err="1">
                <a:ea typeface="ＭＳ Ｐゴシック" panose="020B0600070205080204" pitchFamily="34" charset="-128"/>
              </a:rPr>
              <a:t>i</a:t>
            </a:r>
            <a:r>
              <a:rPr lang="en-US" altLang="en-DE" sz="1600" dirty="0">
                <a:ea typeface="ＭＳ Ｐゴシック" panose="020B0600070205080204" pitchFamily="34" charset="-128"/>
              </a:rPr>
              <a:t>  z } </a:t>
            </a:r>
            <a:r>
              <a:rPr lang="en-US" altLang="en-DE" sz="1600" dirty="0">
                <a:ea typeface="ＭＳ Ｐゴシック" panose="020B0600070205080204" pitchFamily="34" charset="-128"/>
                <a:sym typeface="Symbol" pitchFamily="2" charset="2"/>
              </a:rPr>
              <a:t> </a:t>
            </a:r>
            <a:r>
              <a:rPr lang="en-US" altLang="en-DE" sz="1600" dirty="0">
                <a:ea typeface="ＭＳ Ｐゴシック" panose="020B0600070205080204" pitchFamily="34" charset="-128"/>
              </a:rPr>
              <a:t>{</a:t>
            </a:r>
            <a:r>
              <a:rPr lang="en-US" altLang="en-DE" sz="1600" dirty="0" err="1">
                <a:ea typeface="ＭＳ Ｐゴシック" panose="020B0600070205080204" pitchFamily="34" charset="-128"/>
              </a:rPr>
              <a:t>i</a:t>
            </a:r>
            <a:r>
              <a:rPr lang="en-US" altLang="en-DE" sz="1600" dirty="0">
                <a:ea typeface="ＭＳ Ｐゴシック" panose="020B0600070205080204" pitchFamily="34" charset="-128"/>
              </a:rPr>
              <a:t>: x  &gt;</a:t>
            </a:r>
            <a:r>
              <a:rPr lang="en-US" altLang="en-DE" sz="1600" baseline="-25000" dirty="0" err="1">
                <a:ea typeface="ＭＳ Ｐゴシック" panose="020B0600070205080204" pitchFamily="34" charset="-128"/>
              </a:rPr>
              <a:t>i</a:t>
            </a:r>
            <a:r>
              <a:rPr lang="en-US" altLang="en-DE" sz="1600" dirty="0">
                <a:ea typeface="ＭＳ Ｐゴシック" panose="020B0600070205080204" pitchFamily="34" charset="-128"/>
              </a:rPr>
              <a:t>  z  &gt;</a:t>
            </a:r>
            <a:r>
              <a:rPr lang="en-US" altLang="en-DE" sz="1600" baseline="-25000" dirty="0" err="1">
                <a:ea typeface="ＭＳ Ｐゴシック" panose="020B0600070205080204" pitchFamily="34" charset="-128"/>
              </a:rPr>
              <a:t>i</a:t>
            </a:r>
            <a:r>
              <a:rPr lang="en-US" altLang="en-DE" sz="1600" dirty="0">
                <a:ea typeface="ＭＳ Ｐゴシック" panose="020B0600070205080204" pitchFamily="34" charset="-128"/>
              </a:rPr>
              <a:t>  y }</a:t>
            </a:r>
          </a:p>
          <a:p>
            <a:pPr lvl="1" eaLnBrk="1" hangingPunct="1">
              <a:lnSpc>
                <a:spcPct val="80000"/>
              </a:lnSpc>
            </a:pPr>
            <a:r>
              <a:rPr lang="en-US" altLang="en-DE" sz="1600" dirty="0">
                <a:ea typeface="ＭＳ Ｐゴシック" panose="020B0600070205080204" pitchFamily="34" charset="-128"/>
              </a:rPr>
              <a:t>For </a:t>
            </a:r>
            <a:r>
              <a:rPr lang="en-US" altLang="en-DE" sz="1600" dirty="0" err="1">
                <a:ea typeface="ＭＳ Ｐゴシック" panose="020B0600070205080204" pitchFamily="34" charset="-128"/>
              </a:rPr>
              <a:t>i</a:t>
            </a:r>
            <a:r>
              <a:rPr lang="en-US" altLang="en-DE" sz="1600" dirty="0">
                <a:ea typeface="ＭＳ Ｐゴシック" panose="020B0600070205080204" pitchFamily="34" charset="-128"/>
              </a:rPr>
              <a:t> </a:t>
            </a:r>
            <a:r>
              <a:rPr lang="en-US" altLang="en-DE" sz="1600" dirty="0">
                <a:ea typeface="ＭＳ Ｐゴシック" panose="020B0600070205080204" pitchFamily="34" charset="-128"/>
                <a:sym typeface="Symbol" pitchFamily="2" charset="2"/>
              </a:rPr>
              <a:t></a:t>
            </a:r>
            <a:r>
              <a:rPr lang="en-US" altLang="en-DE" sz="1600" dirty="0">
                <a:ea typeface="ＭＳ Ｐゴシック" panose="020B0600070205080204" pitchFamily="34" charset="-128"/>
              </a:rPr>
              <a:t> S </a:t>
            </a:r>
            <a:r>
              <a:rPr lang="en-US" altLang="en-DE" sz="1600" dirty="0">
                <a:ea typeface="ＭＳ Ｐゴシック" panose="020B0600070205080204" pitchFamily="34" charset="-128"/>
                <a:sym typeface="Symbol" pitchFamily="2" charset="2"/>
              </a:rPr>
              <a:t></a:t>
            </a:r>
            <a:r>
              <a:rPr lang="en-US" altLang="en-DE" sz="1600" dirty="0">
                <a:ea typeface="ＭＳ Ｐゴシック" panose="020B0600070205080204" pitchFamily="34" charset="-128"/>
              </a:rPr>
              <a:t> T, let  y  &gt;</a:t>
            </a:r>
            <a:r>
              <a:rPr lang="en-US" altLang="en-DE" sz="1600" baseline="-25000" dirty="0" err="1">
                <a:ea typeface="ＭＳ Ｐゴシック" panose="020B0600070205080204" pitchFamily="34" charset="-128"/>
              </a:rPr>
              <a:t>i</a:t>
            </a:r>
            <a:r>
              <a:rPr lang="en-US" altLang="en-DE" sz="1600" dirty="0">
                <a:ea typeface="ＭＳ Ｐゴシック" panose="020B0600070205080204" pitchFamily="34" charset="-128"/>
              </a:rPr>
              <a:t>  z &gt;</a:t>
            </a:r>
            <a:r>
              <a:rPr lang="en-US" altLang="en-DE" sz="1600" baseline="-25000" dirty="0" err="1">
                <a:ea typeface="ＭＳ Ｐゴシック" panose="020B0600070205080204" pitchFamily="34" charset="-128"/>
              </a:rPr>
              <a:t>i</a:t>
            </a:r>
            <a:r>
              <a:rPr lang="en-US" altLang="en-DE" sz="1600" dirty="0">
                <a:ea typeface="ＭＳ Ｐゴシック" panose="020B0600070205080204" pitchFamily="34" charset="-128"/>
              </a:rPr>
              <a:t> x</a:t>
            </a:r>
          </a:p>
          <a:p>
            <a:pPr lvl="1" eaLnBrk="1" hangingPunct="1">
              <a:lnSpc>
                <a:spcPct val="80000"/>
              </a:lnSpc>
            </a:pPr>
            <a:r>
              <a:rPr lang="en-US" altLang="en-DE" sz="1600" dirty="0">
                <a:ea typeface="ＭＳ Ｐゴシック" panose="020B0600070205080204" pitchFamily="34" charset="-128"/>
              </a:rPr>
              <a:t>Now, since S is decisive, z &gt; y</a:t>
            </a:r>
          </a:p>
          <a:p>
            <a:pPr lvl="1" eaLnBrk="1" hangingPunct="1">
              <a:lnSpc>
                <a:spcPct val="80000"/>
              </a:lnSpc>
            </a:pPr>
            <a:r>
              <a:rPr lang="en-US" altLang="en-DE" sz="1600" dirty="0">
                <a:ea typeface="ＭＳ Ｐゴシック" panose="020B0600070205080204" pitchFamily="34" charset="-128"/>
              </a:rPr>
              <a:t>Since T is decisive, x &gt; z</a:t>
            </a:r>
          </a:p>
          <a:p>
            <a:pPr lvl="1" eaLnBrk="1" hangingPunct="1">
              <a:lnSpc>
                <a:spcPct val="80000"/>
              </a:lnSpc>
            </a:pPr>
            <a:r>
              <a:rPr lang="en-US" altLang="en-DE" sz="1600" dirty="0">
                <a:ea typeface="ＭＳ Ｐゴシック" panose="020B0600070205080204" pitchFamily="34" charset="-128"/>
              </a:rPr>
              <a:t>Then by transitivity, x &gt; y</a:t>
            </a:r>
          </a:p>
          <a:p>
            <a:pPr lvl="1" eaLnBrk="1" hangingPunct="1">
              <a:lnSpc>
                <a:spcPct val="80000"/>
              </a:lnSpc>
            </a:pPr>
            <a:r>
              <a:rPr lang="en-US" altLang="en-DE" sz="1600" dirty="0">
                <a:ea typeface="ＭＳ Ｐゴシック" panose="020B0600070205080204" pitchFamily="34" charset="-128"/>
              </a:rPr>
              <a:t>So, by independence of irrelevant alternatives (z), S </a:t>
            </a:r>
            <a:r>
              <a:rPr lang="en-US" altLang="en-DE" sz="1600" dirty="0">
                <a:ea typeface="ＭＳ Ｐゴシック" panose="020B0600070205080204" pitchFamily="34" charset="-128"/>
                <a:sym typeface="Symbol" pitchFamily="2" charset="2"/>
              </a:rPr>
              <a:t></a:t>
            </a:r>
            <a:r>
              <a:rPr lang="en-US" altLang="en-DE" sz="1600" dirty="0">
                <a:ea typeface="ＭＳ Ｐゴシック" panose="020B0600070205080204" pitchFamily="34" charset="-128"/>
              </a:rPr>
              <a:t> T is decisive for x over y.</a:t>
            </a:r>
          </a:p>
          <a:p>
            <a:pPr marL="1143000" lvl="2" eaLnBrk="1" hangingPunct="1">
              <a:lnSpc>
                <a:spcPct val="80000"/>
              </a:lnSpc>
            </a:pPr>
            <a:r>
              <a:rPr lang="en-US" altLang="en-DE" sz="1400" dirty="0">
                <a:ea typeface="ＭＳ Ｐゴシック" panose="020B0600070205080204" pitchFamily="34" charset="-128"/>
              </a:rPr>
              <a:t>(Note that if x  &gt;</a:t>
            </a:r>
            <a:r>
              <a:rPr lang="en-US" altLang="en-DE" sz="1400" baseline="-25000" dirty="0" err="1">
                <a:ea typeface="ＭＳ Ｐゴシック" panose="020B0600070205080204" pitchFamily="34" charset="-128"/>
              </a:rPr>
              <a:t>i</a:t>
            </a:r>
            <a:r>
              <a:rPr lang="en-US" altLang="en-DE" sz="1400" dirty="0">
                <a:ea typeface="ＭＳ Ｐゴシック" panose="020B0600070205080204" pitchFamily="34" charset="-128"/>
              </a:rPr>
              <a:t>  y, then </a:t>
            </a:r>
            <a:r>
              <a:rPr lang="en-US" altLang="en-DE" sz="1400" dirty="0" err="1">
                <a:ea typeface="ＭＳ Ｐゴシック" panose="020B0600070205080204" pitchFamily="34" charset="-128"/>
              </a:rPr>
              <a:t>i</a:t>
            </a:r>
            <a:r>
              <a:rPr lang="en-US" altLang="en-DE" sz="1400" dirty="0">
                <a:ea typeface="ＭＳ Ｐゴシック" panose="020B0600070205080204" pitchFamily="34" charset="-128"/>
              </a:rPr>
              <a:t> </a:t>
            </a:r>
            <a:r>
              <a:rPr lang="en-US" altLang="en-DE" sz="1400" dirty="0">
                <a:ea typeface="ＭＳ Ｐゴシック" panose="020B0600070205080204" pitchFamily="34" charset="-128"/>
                <a:sym typeface="Symbol" pitchFamily="2" charset="2"/>
              </a:rPr>
              <a:t></a:t>
            </a:r>
            <a:r>
              <a:rPr lang="en-US" altLang="en-DE" sz="1400" dirty="0">
                <a:ea typeface="ＭＳ Ｐゴシック" panose="020B0600070205080204" pitchFamily="34" charset="-128"/>
              </a:rPr>
              <a:t> S </a:t>
            </a:r>
            <a:r>
              <a:rPr lang="en-US" altLang="en-DE" sz="1400" dirty="0">
                <a:ea typeface="ＭＳ Ｐゴシック" panose="020B0600070205080204" pitchFamily="34" charset="-128"/>
                <a:sym typeface="Symbol" pitchFamily="2" charset="2"/>
              </a:rPr>
              <a:t></a:t>
            </a:r>
            <a:r>
              <a:rPr lang="en-US" altLang="en-DE" sz="1400" dirty="0">
                <a:ea typeface="ＭＳ Ｐゴシック" panose="020B0600070205080204" pitchFamily="34" charset="-128"/>
              </a:rPr>
              <a:t> T.)</a:t>
            </a:r>
          </a:p>
          <a:p>
            <a:pPr lvl="1" eaLnBrk="1" hangingPunct="1">
              <a:lnSpc>
                <a:spcPct val="80000"/>
              </a:lnSpc>
            </a:pPr>
            <a:r>
              <a:rPr lang="en-US" altLang="en-DE" sz="1600" dirty="0">
                <a:ea typeface="ＭＳ Ｐゴシック" panose="020B0600070205080204" pitchFamily="34" charset="-128"/>
              </a:rPr>
              <a:t>Thus, by Lemma 2, S </a:t>
            </a:r>
            <a:r>
              <a:rPr lang="en-US" altLang="en-DE" sz="1600" dirty="0">
                <a:ea typeface="ＭＳ Ｐゴシック" panose="020B0600070205080204" pitchFamily="34" charset="-128"/>
                <a:sym typeface="Symbol" pitchFamily="2" charset="2"/>
              </a:rPr>
              <a:t></a:t>
            </a:r>
            <a:r>
              <a:rPr lang="en-US" altLang="en-DE" sz="1600" dirty="0">
                <a:ea typeface="ＭＳ Ｐゴシック" panose="020B0600070205080204" pitchFamily="34" charset="-128"/>
              </a:rPr>
              <a:t> T is decisive </a:t>
            </a:r>
            <a:r>
              <a:rPr lang="en-US" altLang="en-DE" sz="1800" dirty="0">
                <a:ea typeface="ＭＳ Ｐゴシック" panose="020B0600070205080204" pitchFamily="34" charset="-128"/>
                <a:sym typeface="Math1" pitchFamily="2" charset="2"/>
              </a:rPr>
              <a:t></a:t>
            </a:r>
            <a:endParaRPr lang="en-US" altLang="en-DE" sz="1600" dirty="0">
              <a:ea typeface="ＭＳ Ｐゴシック" panose="020B0600070205080204" pitchFamily="34" charset="-128"/>
            </a:endParaRPr>
          </a:p>
          <a:p>
            <a:pPr eaLnBrk="1" hangingPunct="1">
              <a:lnSpc>
                <a:spcPct val="80000"/>
              </a:lnSpc>
            </a:pPr>
            <a:r>
              <a:rPr lang="en-US" altLang="en-DE" sz="1800" b="1" dirty="0">
                <a:ea typeface="ＭＳ Ｐゴシック" panose="020B0600070205080204" pitchFamily="34" charset="-128"/>
              </a:rPr>
              <a:t>Lemma 5.</a:t>
            </a:r>
            <a:r>
              <a:rPr lang="en-US" altLang="en-DE" sz="1800" dirty="0">
                <a:ea typeface="ＭＳ Ｐゴシック" panose="020B0600070205080204" pitchFamily="34" charset="-128"/>
              </a:rPr>
              <a:t> If S = S</a:t>
            </a:r>
            <a:r>
              <a:rPr lang="en-US" altLang="en-DE" sz="1800" baseline="-25000" dirty="0">
                <a:ea typeface="ＭＳ Ｐゴシック" panose="020B0600070205080204" pitchFamily="34" charset="-128"/>
              </a:rPr>
              <a:t>1</a:t>
            </a:r>
            <a:r>
              <a:rPr lang="en-US" altLang="en-DE" sz="1800" dirty="0">
                <a:ea typeface="ＭＳ Ｐゴシック" panose="020B0600070205080204" pitchFamily="34" charset="-128"/>
              </a:rPr>
              <a:t> </a:t>
            </a:r>
            <a:r>
              <a:rPr lang="en-US" altLang="en-DE" sz="1800" dirty="0">
                <a:ea typeface="ＭＳ Ｐゴシック" panose="020B0600070205080204" pitchFamily="34" charset="-128"/>
                <a:sym typeface="Symbol" pitchFamily="2" charset="2"/>
              </a:rPr>
              <a:t></a:t>
            </a:r>
            <a:r>
              <a:rPr lang="en-US" altLang="en-DE" sz="1800" dirty="0">
                <a:ea typeface="ＭＳ Ｐゴシック" panose="020B0600070205080204" pitchFamily="34" charset="-128"/>
              </a:rPr>
              <a:t> S</a:t>
            </a:r>
            <a:r>
              <a:rPr lang="en-US" altLang="en-DE" sz="1800" baseline="-25000" dirty="0">
                <a:ea typeface="ＭＳ Ｐゴシック" panose="020B0600070205080204" pitchFamily="34" charset="-128"/>
              </a:rPr>
              <a:t>2</a:t>
            </a:r>
            <a:r>
              <a:rPr lang="en-US" altLang="en-DE" sz="1800" dirty="0">
                <a:ea typeface="ＭＳ Ｐゴシック" panose="020B0600070205080204" pitchFamily="34" charset="-128"/>
              </a:rPr>
              <a:t>  (where S</a:t>
            </a:r>
            <a:r>
              <a:rPr lang="en-US" altLang="en-DE" sz="1800" baseline="-25000" dirty="0">
                <a:ea typeface="ＭＳ Ｐゴシック" panose="020B0600070205080204" pitchFamily="34" charset="-128"/>
              </a:rPr>
              <a:t>1</a:t>
            </a:r>
            <a:r>
              <a:rPr lang="en-US" altLang="en-DE" sz="1800" dirty="0">
                <a:ea typeface="ＭＳ Ｐゴシック" panose="020B0600070205080204" pitchFamily="34" charset="-128"/>
              </a:rPr>
              <a:t> and S</a:t>
            </a:r>
            <a:r>
              <a:rPr lang="en-US" altLang="en-DE" sz="1800" baseline="-25000" dirty="0">
                <a:ea typeface="ＭＳ Ｐゴシック" panose="020B0600070205080204" pitchFamily="34" charset="-128"/>
              </a:rPr>
              <a:t>2</a:t>
            </a:r>
            <a:r>
              <a:rPr lang="en-US" altLang="en-DE" sz="1800" dirty="0">
                <a:ea typeface="ＭＳ Ｐゴシック" panose="020B0600070205080204" pitchFamily="34" charset="-128"/>
              </a:rPr>
              <a:t> are disjoint and exhaustive) is decisive, then S</a:t>
            </a:r>
            <a:r>
              <a:rPr lang="en-US" altLang="en-DE" sz="1800" baseline="-25000" dirty="0">
                <a:ea typeface="ＭＳ Ｐゴシック" panose="020B0600070205080204" pitchFamily="34" charset="-128"/>
              </a:rPr>
              <a:t>1</a:t>
            </a:r>
            <a:r>
              <a:rPr lang="en-US" altLang="en-DE" sz="1800" dirty="0">
                <a:ea typeface="ＭＳ Ｐゴシック" panose="020B0600070205080204" pitchFamily="34" charset="-128"/>
              </a:rPr>
              <a:t> is decisive or S</a:t>
            </a:r>
            <a:r>
              <a:rPr lang="en-US" altLang="en-DE" sz="1800" baseline="-25000" dirty="0">
                <a:ea typeface="ＭＳ Ｐゴシック" panose="020B0600070205080204" pitchFamily="34" charset="-128"/>
              </a:rPr>
              <a:t>2 </a:t>
            </a:r>
            <a:r>
              <a:rPr lang="en-US" altLang="en-DE" sz="1800" dirty="0">
                <a:ea typeface="ＭＳ Ｐゴシック" panose="020B0600070205080204" pitchFamily="34" charset="-128"/>
              </a:rPr>
              <a:t>is decisive</a:t>
            </a:r>
          </a:p>
          <a:p>
            <a:pPr eaLnBrk="1" hangingPunct="1">
              <a:lnSpc>
                <a:spcPct val="80000"/>
              </a:lnSpc>
            </a:pPr>
            <a:r>
              <a:rPr lang="en-US" altLang="en-DE" sz="1800" b="1" dirty="0">
                <a:ea typeface="ＭＳ Ｐゴシック" panose="020B0600070205080204" pitchFamily="34" charset="-128"/>
              </a:rPr>
              <a:t>Proof.</a:t>
            </a:r>
            <a:r>
              <a:rPr lang="en-US" altLang="en-DE" sz="1800" dirty="0">
                <a:ea typeface="ＭＳ Ｐゴシック" panose="020B0600070205080204" pitchFamily="34" charset="-128"/>
              </a:rPr>
              <a:t> Suppose neither S</a:t>
            </a:r>
            <a:r>
              <a:rPr lang="en-US" altLang="en-DE" sz="1800" baseline="-25000" dirty="0">
                <a:ea typeface="ＭＳ Ｐゴシック" panose="020B0600070205080204" pitchFamily="34" charset="-128"/>
              </a:rPr>
              <a:t>1</a:t>
            </a:r>
            <a:r>
              <a:rPr lang="en-US" altLang="en-DE" sz="1800" dirty="0">
                <a:ea typeface="ＭＳ Ｐゴシック" panose="020B0600070205080204" pitchFamily="34" charset="-128"/>
              </a:rPr>
              <a:t> nor S</a:t>
            </a:r>
            <a:r>
              <a:rPr lang="en-US" altLang="en-DE" sz="1800" baseline="-25000" dirty="0">
                <a:ea typeface="ＭＳ Ｐゴシック" panose="020B0600070205080204" pitchFamily="34" charset="-128"/>
              </a:rPr>
              <a:t>2</a:t>
            </a:r>
            <a:r>
              <a:rPr lang="en-US" altLang="en-DE" sz="1800" dirty="0">
                <a:ea typeface="ＭＳ Ｐゴシック" panose="020B0600070205080204" pitchFamily="34" charset="-128"/>
              </a:rPr>
              <a:t> is decisive.  Then ~ S</a:t>
            </a:r>
            <a:r>
              <a:rPr lang="en-US" altLang="en-DE" sz="1800" baseline="-25000" dirty="0">
                <a:ea typeface="ＭＳ Ｐゴシック" panose="020B0600070205080204" pitchFamily="34" charset="-128"/>
              </a:rPr>
              <a:t>1 </a:t>
            </a:r>
            <a:r>
              <a:rPr lang="en-US" altLang="en-DE" sz="1800" dirty="0">
                <a:ea typeface="ＭＳ Ｐゴシック" panose="020B0600070205080204" pitchFamily="34" charset="-128"/>
              </a:rPr>
              <a:t>and ~ S</a:t>
            </a:r>
            <a:r>
              <a:rPr lang="en-US" altLang="en-DE" sz="1800" baseline="-25000" dirty="0">
                <a:ea typeface="ＭＳ Ｐゴシック" panose="020B0600070205080204" pitchFamily="34" charset="-128"/>
              </a:rPr>
              <a:t>2</a:t>
            </a:r>
            <a:r>
              <a:rPr lang="en-US" altLang="en-DE" sz="1800" dirty="0">
                <a:ea typeface="ＭＳ Ｐゴシック" panose="020B0600070205080204" pitchFamily="34" charset="-128"/>
              </a:rPr>
              <a:t> are decisive.  By Lemma 4, ~ S</a:t>
            </a:r>
            <a:r>
              <a:rPr lang="en-US" altLang="en-DE" sz="1800" baseline="-25000" dirty="0">
                <a:ea typeface="ＭＳ Ｐゴシック" panose="020B0600070205080204" pitchFamily="34" charset="-128"/>
              </a:rPr>
              <a:t>1 </a:t>
            </a:r>
            <a:r>
              <a:rPr lang="en-US" altLang="en-DE" sz="1800" dirty="0">
                <a:ea typeface="ＭＳ Ｐゴシック" panose="020B0600070205080204" pitchFamily="34" charset="-128"/>
                <a:sym typeface="Symbol" pitchFamily="2" charset="2"/>
              </a:rPr>
              <a:t></a:t>
            </a:r>
            <a:r>
              <a:rPr lang="en-US" altLang="en-DE" sz="1800" dirty="0">
                <a:ea typeface="ＭＳ Ｐゴシック" panose="020B0600070205080204" pitchFamily="34" charset="-128"/>
              </a:rPr>
              <a:t> ~ S</a:t>
            </a:r>
            <a:r>
              <a:rPr lang="en-US" altLang="en-DE" sz="1800" baseline="-25000" dirty="0">
                <a:ea typeface="ＭＳ Ｐゴシック" panose="020B0600070205080204" pitchFamily="34" charset="-128"/>
              </a:rPr>
              <a:t>2</a:t>
            </a:r>
            <a:r>
              <a:rPr lang="en-US" altLang="en-DE" sz="1800" dirty="0">
                <a:ea typeface="ＭＳ Ｐゴシック" panose="020B0600070205080204" pitchFamily="34" charset="-128"/>
              </a:rPr>
              <a:t> = ~S is decisive. But we assumed S is decisive. Contradiction </a:t>
            </a:r>
            <a:r>
              <a:rPr lang="en-US" altLang="en-DE" sz="2000" dirty="0">
                <a:ea typeface="ＭＳ Ｐゴシック" panose="020B0600070205080204" pitchFamily="34" charset="-128"/>
                <a:sym typeface="Math1" pitchFamily="2" charset="2"/>
              </a:rPr>
              <a:t></a:t>
            </a:r>
            <a:r>
              <a:rPr lang="en-US" altLang="en-DE" sz="1800" dirty="0">
                <a:ea typeface="ＭＳ Ｐゴシック" panose="020B0600070205080204" pitchFamily="34" charset="-128"/>
              </a:rPr>
              <a:t> </a:t>
            </a:r>
          </a:p>
          <a:p>
            <a:pPr eaLnBrk="1" hangingPunct="1">
              <a:lnSpc>
                <a:spcPct val="80000"/>
              </a:lnSpc>
            </a:pPr>
            <a:r>
              <a:rPr lang="en-US" altLang="en-DE" sz="1800" b="1" dirty="0">
                <a:ea typeface="ＭＳ Ｐゴシック" panose="020B0600070205080204" pitchFamily="34" charset="-128"/>
              </a:rPr>
              <a:t>Proof of Arrow’s theorem</a:t>
            </a:r>
          </a:p>
          <a:p>
            <a:pPr lvl="1" eaLnBrk="1" hangingPunct="1">
              <a:lnSpc>
                <a:spcPct val="80000"/>
              </a:lnSpc>
            </a:pPr>
            <a:r>
              <a:rPr lang="en-US" altLang="en-DE" sz="1600" dirty="0">
                <a:ea typeface="ＭＳ Ｐゴシック" panose="020B0600070205080204" pitchFamily="34" charset="-128"/>
              </a:rPr>
              <a:t>Clearly the set of all agents is decisive.  By Lemma 5 we can keep splitting a decisive set into two subsets, at least one of which is decisive.  Keep splitting the decisive set(s) further until only one agent remains in any decisive set.  That agent is a dictator.  QED</a:t>
            </a:r>
          </a:p>
          <a:p>
            <a:pPr lvl="1" eaLnBrk="1" hangingPunct="1">
              <a:lnSpc>
                <a:spcPct val="80000"/>
              </a:lnSpc>
            </a:pPr>
            <a:endParaRPr lang="en-US" altLang="en-DE" sz="1600"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EDE17B52-0D67-884B-93FE-045AC85CC443}"/>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71</a:t>
            </a:fld>
            <a:endParaRPr lang="de-DE"/>
          </a:p>
        </p:txBody>
      </p:sp>
    </p:spTree>
    <p:extLst>
      <p:ext uri="{BB962C8B-B14F-4D97-AF65-F5344CB8AC3E}">
        <p14:creationId xmlns:p14="http://schemas.microsoft.com/office/powerpoint/2010/main" val="3875447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E902F37-A9A1-6246-86B3-F74AE766DFBB}"/>
              </a:ext>
            </a:extLst>
          </p:cNvPr>
          <p:cNvSpPr>
            <a:spLocks noGrp="1" noChangeArrowheads="1"/>
          </p:cNvSpPr>
          <p:nvPr>
            <p:ph type="title"/>
          </p:nvPr>
        </p:nvSpPr>
        <p:spPr>
          <a:xfrm>
            <a:off x="457200" y="228600"/>
            <a:ext cx="8686800" cy="695325"/>
          </a:xfrm>
        </p:spPr>
        <p:txBody>
          <a:bodyPr/>
          <a:lstStyle/>
          <a:p>
            <a:pPr eaLnBrk="1" hangingPunct="1"/>
            <a:r>
              <a:rPr lang="en-US" altLang="en-DE">
                <a:ea typeface="ＭＳ Ｐゴシック" panose="020B0600070205080204" pitchFamily="34" charset="-128"/>
              </a:rPr>
              <a:t>Stronger version of Arrow’s theorem</a:t>
            </a:r>
          </a:p>
        </p:txBody>
      </p:sp>
      <p:sp>
        <p:nvSpPr>
          <p:cNvPr id="67587" name="Rectangle 3">
            <a:extLst>
              <a:ext uri="{FF2B5EF4-FFF2-40B4-BE49-F238E27FC236}">
                <a16:creationId xmlns:a16="http://schemas.microsoft.com/office/drawing/2014/main" id="{EA7E194A-0358-6546-98E1-6F16894C0949}"/>
              </a:ext>
            </a:extLst>
          </p:cNvPr>
          <p:cNvSpPr>
            <a:spLocks noGrp="1" noChangeArrowheads="1"/>
          </p:cNvSpPr>
          <p:nvPr>
            <p:ph type="body" idx="1"/>
          </p:nvPr>
        </p:nvSpPr>
        <p:spPr>
          <a:xfrm>
            <a:off x="457200" y="1905000"/>
            <a:ext cx="8077200" cy="4724400"/>
          </a:xfrm>
        </p:spPr>
        <p:txBody>
          <a:bodyPr/>
          <a:lstStyle/>
          <a:p>
            <a:pPr eaLnBrk="1" hangingPunct="1"/>
            <a:r>
              <a:rPr lang="en-US" altLang="en-DE" sz="2000">
                <a:ea typeface="ＭＳ Ｐゴシック" panose="020B0600070205080204" pitchFamily="34" charset="-128"/>
              </a:rPr>
              <a:t>In Arrow’s theorem, social choice functional G outputs a ranking of the outcomes</a:t>
            </a:r>
          </a:p>
          <a:p>
            <a:pPr eaLnBrk="1" hangingPunct="1"/>
            <a:r>
              <a:rPr lang="en-US" altLang="en-DE" sz="2000">
                <a:ea typeface="ＭＳ Ｐゴシック" panose="020B0600070205080204" pitchFamily="34" charset="-128"/>
              </a:rPr>
              <a:t>The impossibility holds even if only the highest ranked outcome is sought:</a:t>
            </a:r>
          </a:p>
          <a:p>
            <a:pPr eaLnBrk="1" hangingPunct="1"/>
            <a:r>
              <a:rPr lang="en-US" altLang="en-DE" sz="2000" b="1">
                <a:ea typeface="ＭＳ Ｐゴシック" panose="020B0600070205080204" pitchFamily="34" charset="-128"/>
              </a:rPr>
              <a:t>Thrm</a:t>
            </a:r>
            <a:r>
              <a:rPr lang="en-US" altLang="en-DE" sz="2000">
                <a:ea typeface="ＭＳ Ｐゴシック" panose="020B0600070205080204" pitchFamily="34" charset="-128"/>
              </a:rPr>
              <a:t>.  Let </a:t>
            </a:r>
            <a:r>
              <a:rPr lang="en-US" altLang="en-DE" sz="2000" b="1">
                <a:ea typeface="ＭＳ Ｐゴシック" panose="020B0600070205080204" pitchFamily="34" charset="-128"/>
              </a:rPr>
              <a:t>|</a:t>
            </a:r>
            <a:r>
              <a:rPr lang="en-US" altLang="en-DE" sz="2000" i="1">
                <a:ea typeface="ＭＳ Ｐゴシック" panose="020B0600070205080204" pitchFamily="34" charset="-128"/>
              </a:rPr>
              <a:t>O</a:t>
            </a:r>
            <a:r>
              <a:rPr lang="en-US" altLang="en-DE" sz="2000" b="1" i="1">
                <a:ea typeface="ＭＳ Ｐゴシック" panose="020B0600070205080204" pitchFamily="34" charset="-128"/>
              </a:rPr>
              <a:t> </a:t>
            </a:r>
            <a:r>
              <a:rPr lang="en-US" altLang="en-DE" sz="2000" b="1">
                <a:ea typeface="ＭＳ Ｐゴシック" panose="020B0600070205080204" pitchFamily="34" charset="-128"/>
              </a:rPr>
              <a:t>| ≥ 3.  If a</a:t>
            </a:r>
            <a:r>
              <a:rPr lang="en-US" altLang="en-DE" sz="2000">
                <a:ea typeface="ＭＳ Ｐゴシック" panose="020B0600070205080204" pitchFamily="34" charset="-128"/>
              </a:rPr>
              <a:t> social choice </a:t>
            </a:r>
            <a:r>
              <a:rPr lang="en-US" altLang="en-DE" sz="2000" i="1">
                <a:ea typeface="ＭＳ Ｐゴシック" panose="020B0600070205080204" pitchFamily="34" charset="-128"/>
              </a:rPr>
              <a:t>function</a:t>
            </a:r>
            <a:r>
              <a:rPr lang="en-US" altLang="en-DE" sz="2000">
                <a:ea typeface="ＭＳ Ｐゴシック" panose="020B0600070205080204" pitchFamily="34" charset="-128"/>
              </a:rPr>
              <a:t> f: R -&gt; outcomes is </a:t>
            </a:r>
            <a:r>
              <a:rPr lang="en-US" altLang="en-DE" sz="2000" i="1">
                <a:ea typeface="ＭＳ Ｐゴシック" panose="020B0600070205080204" pitchFamily="34" charset="-128"/>
              </a:rPr>
              <a:t>monotonic </a:t>
            </a:r>
            <a:r>
              <a:rPr lang="en-US" altLang="en-DE" sz="2000">
                <a:ea typeface="ＭＳ Ｐゴシック" panose="020B0600070205080204" pitchFamily="34" charset="-128"/>
              </a:rPr>
              <a:t>and</a:t>
            </a:r>
            <a:r>
              <a:rPr lang="en-US" altLang="en-DE" sz="2000" i="1">
                <a:ea typeface="ＭＳ Ｐゴシック" panose="020B0600070205080204" pitchFamily="34" charset="-128"/>
              </a:rPr>
              <a:t> Paretian, </a:t>
            </a:r>
            <a:r>
              <a:rPr lang="en-US" altLang="en-DE" sz="2000">
                <a:ea typeface="ＭＳ Ｐゴシック" panose="020B0600070205080204" pitchFamily="34" charset="-128"/>
              </a:rPr>
              <a:t>then f is dictatorial</a:t>
            </a:r>
          </a:p>
          <a:p>
            <a:pPr lvl="1" eaLnBrk="1" hangingPunct="1"/>
            <a:r>
              <a:rPr lang="en-US" altLang="en-DE" sz="1800">
                <a:ea typeface="ＭＳ Ｐゴシック" panose="020B0600070205080204" pitchFamily="34" charset="-128"/>
              </a:rPr>
              <a:t>f is </a:t>
            </a:r>
            <a:r>
              <a:rPr lang="en-US" altLang="en-DE" sz="1800" i="1">
                <a:ea typeface="ＭＳ Ｐゴシック" panose="020B0600070205080204" pitchFamily="34" charset="-128"/>
              </a:rPr>
              <a:t>monotonic</a:t>
            </a:r>
            <a:r>
              <a:rPr lang="en-US" altLang="en-DE" sz="1800">
                <a:ea typeface="ＭＳ Ｐゴシック" panose="020B0600070205080204" pitchFamily="34" charset="-128"/>
              </a:rPr>
              <a:t> if [ x = f(R) and x </a:t>
            </a:r>
            <a:r>
              <a:rPr lang="en-US" altLang="en-DE" sz="1800" i="1">
                <a:ea typeface="ＭＳ Ｐゴシック" panose="020B0600070205080204" pitchFamily="34" charset="-128"/>
              </a:rPr>
              <a:t>maintains its position</a:t>
            </a:r>
            <a:r>
              <a:rPr lang="en-US" altLang="en-DE" sz="1800">
                <a:ea typeface="ＭＳ Ｐゴシック" panose="020B0600070205080204" pitchFamily="34" charset="-128"/>
              </a:rPr>
              <a:t> in R’ ] =&gt;  f(R’) = x</a:t>
            </a:r>
          </a:p>
          <a:p>
            <a:pPr lvl="1" eaLnBrk="1" hangingPunct="1"/>
            <a:r>
              <a:rPr lang="en-US" altLang="en-DE" sz="1800">
                <a:ea typeface="ＭＳ Ｐゴシック" panose="020B0600070205080204" pitchFamily="34" charset="-128"/>
              </a:rPr>
              <a:t>x </a:t>
            </a:r>
            <a:r>
              <a:rPr lang="en-US" altLang="en-DE" sz="1800" i="1">
                <a:ea typeface="ＭＳ Ｐゴシック" panose="020B0600070205080204" pitchFamily="34" charset="-128"/>
              </a:rPr>
              <a:t>maintains its position</a:t>
            </a:r>
            <a:r>
              <a:rPr lang="en-US" altLang="en-DE" sz="1800">
                <a:ea typeface="ＭＳ Ｐゴシック" panose="020B0600070205080204" pitchFamily="34" charset="-128"/>
              </a:rPr>
              <a:t> whenever x &gt;</a:t>
            </a:r>
            <a:r>
              <a:rPr lang="en-US" altLang="en-DE" sz="1800" baseline="-25000">
                <a:ea typeface="ＭＳ Ｐゴシック" panose="020B0600070205080204" pitchFamily="34" charset="-128"/>
              </a:rPr>
              <a:t>i</a:t>
            </a:r>
            <a:r>
              <a:rPr lang="en-US" altLang="en-DE" sz="1800">
                <a:ea typeface="ＭＳ Ｐゴシック" panose="020B0600070205080204" pitchFamily="34" charset="-128"/>
              </a:rPr>
              <a:t> y  =&gt;  x &gt; </a:t>
            </a:r>
            <a:r>
              <a:rPr lang="en-US" altLang="en-DE" sz="1800" baseline="-25000">
                <a:ea typeface="ＭＳ Ｐゴシック" panose="020B0600070205080204" pitchFamily="34" charset="-128"/>
              </a:rPr>
              <a:t>i</a:t>
            </a:r>
            <a:r>
              <a:rPr lang="en-US" altLang="en-DE" sz="1800">
                <a:ea typeface="ＭＳ Ｐゴシック" panose="020B0600070205080204" pitchFamily="34" charset="-128"/>
              </a:rPr>
              <a:t>’ y </a:t>
            </a:r>
          </a:p>
          <a:p>
            <a:pPr lvl="1" eaLnBrk="1" hangingPunct="1"/>
            <a:endParaRPr lang="en-US" altLang="en-DE" sz="1800">
              <a:ea typeface="ＭＳ Ｐゴシック" panose="020B0600070205080204" pitchFamily="34" charset="-128"/>
            </a:endParaRPr>
          </a:p>
          <a:p>
            <a:pPr lvl="1" eaLnBrk="1" hangingPunct="1"/>
            <a:endParaRPr lang="en-US" altLang="en-DE" sz="1800">
              <a:ea typeface="ＭＳ Ｐゴシック" panose="020B0600070205080204" pitchFamily="34" charset="-128"/>
            </a:endParaRPr>
          </a:p>
          <a:p>
            <a:pPr lvl="1" eaLnBrk="1" hangingPunct="1"/>
            <a:endParaRPr lang="en-US" altLang="en-DE" sz="1800">
              <a:ea typeface="ＭＳ Ｐゴシック" panose="020B0600070205080204" pitchFamily="34" charset="-128"/>
            </a:endParaRPr>
          </a:p>
          <a:p>
            <a:pPr eaLnBrk="1" hangingPunct="1">
              <a:lnSpc>
                <a:spcPct val="90000"/>
              </a:lnSpc>
            </a:pPr>
            <a:endParaRPr lang="en-US" altLang="en-DE" sz="280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F046F238-FF2A-EA45-AFB1-AD1D1CA84804}"/>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72</a:t>
            </a:fld>
            <a:endParaRPr lang="de-DE"/>
          </a:p>
        </p:txBody>
      </p:sp>
    </p:spTree>
    <p:extLst>
      <p:ext uri="{BB962C8B-B14F-4D97-AF65-F5344CB8AC3E}">
        <p14:creationId xmlns:p14="http://schemas.microsoft.com/office/powerpoint/2010/main" val="25929075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pPr eaLnBrk="1" hangingPunct="1"/>
            <a:r>
              <a:rPr lang="en-US">
                <a:latin typeface="Myriad Pro" charset="0"/>
                <a:ea typeface="Myriad Pro" charset="0"/>
                <a:cs typeface="Myriad Pro" charset="0"/>
              </a:rPr>
              <a:t>Take-home Message</a:t>
            </a:r>
          </a:p>
        </p:txBody>
      </p:sp>
      <p:sp>
        <p:nvSpPr>
          <p:cNvPr id="797699" name="Rectangle 3"/>
          <p:cNvSpPr>
            <a:spLocks noGrp="1" noChangeArrowheads="1"/>
          </p:cNvSpPr>
          <p:nvPr>
            <p:ph type="body" idx="1"/>
          </p:nvPr>
        </p:nvSpPr>
        <p:spPr>
          <a:xfrm>
            <a:off x="685800" y="1340768"/>
            <a:ext cx="7772400" cy="4876800"/>
          </a:xfrm>
        </p:spPr>
        <p:txBody>
          <a:bodyPr/>
          <a:lstStyle/>
          <a:p>
            <a:pPr eaLnBrk="1" hangingPunct="1">
              <a:lnSpc>
                <a:spcPct val="90000"/>
              </a:lnSpc>
            </a:pPr>
            <a:r>
              <a:rPr lang="en-US" sz="2400" dirty="0">
                <a:latin typeface="Myriad Pro" charset="0"/>
                <a:ea typeface="Myriad Pro" charset="0"/>
                <a:cs typeface="Myriad Pro" charset="0"/>
              </a:rPr>
              <a:t>Despair?</a:t>
            </a:r>
          </a:p>
          <a:p>
            <a:pPr lvl="1" eaLnBrk="1" hangingPunct="1">
              <a:lnSpc>
                <a:spcPct val="90000"/>
              </a:lnSpc>
            </a:pPr>
            <a:r>
              <a:rPr lang="en-US" sz="2000" dirty="0">
                <a:latin typeface="Myriad Pro" charset="0"/>
                <a:ea typeface="Myriad Pro" charset="0"/>
                <a:cs typeface="Myriad Pro" charset="0"/>
              </a:rPr>
              <a:t>No ideal voting method</a:t>
            </a:r>
          </a:p>
          <a:p>
            <a:pPr lvl="1" eaLnBrk="1" hangingPunct="1">
              <a:lnSpc>
                <a:spcPct val="90000"/>
              </a:lnSpc>
            </a:pPr>
            <a:r>
              <a:rPr lang="en-US" sz="2000" dirty="0">
                <a:latin typeface="Myriad Pro" charset="0"/>
                <a:ea typeface="Myriad Pro" charset="0"/>
                <a:cs typeface="Myriad Pro" charset="0"/>
              </a:rPr>
              <a:t>That would be boring!</a:t>
            </a:r>
          </a:p>
          <a:p>
            <a:pPr lvl="1" eaLnBrk="1" hangingPunct="1">
              <a:lnSpc>
                <a:spcPct val="90000"/>
              </a:lnSpc>
            </a:pPr>
            <a:endParaRPr lang="en-US" sz="2000" dirty="0">
              <a:latin typeface="Myriad Pro" charset="0"/>
              <a:ea typeface="Myriad Pro" charset="0"/>
              <a:cs typeface="Myriad Pro" charset="0"/>
            </a:endParaRPr>
          </a:p>
          <a:p>
            <a:pPr eaLnBrk="1" hangingPunct="1">
              <a:lnSpc>
                <a:spcPct val="90000"/>
              </a:lnSpc>
            </a:pPr>
            <a:r>
              <a:rPr lang="en-US" sz="2400" dirty="0">
                <a:latin typeface="Myriad Pro" charset="0"/>
                <a:ea typeface="Myriad Pro" charset="0"/>
                <a:cs typeface="Myriad Pro" charset="0"/>
              </a:rPr>
              <a:t>A group is more complex than an individual</a:t>
            </a:r>
          </a:p>
          <a:p>
            <a:pPr eaLnBrk="1" hangingPunct="1">
              <a:lnSpc>
                <a:spcPct val="90000"/>
              </a:lnSpc>
            </a:pPr>
            <a:r>
              <a:rPr lang="en-US" sz="2400" dirty="0">
                <a:latin typeface="Myriad Pro" charset="0"/>
                <a:ea typeface="Myriad Pro" charset="0"/>
                <a:cs typeface="Myriad Pro" charset="0"/>
              </a:rPr>
              <a:t>Weigh the pro’s and con’s of each system and understand the setting they will be used in</a:t>
            </a:r>
          </a:p>
          <a:p>
            <a:pPr eaLnBrk="1" hangingPunct="1">
              <a:lnSpc>
                <a:spcPct val="90000"/>
              </a:lnSpc>
            </a:pPr>
            <a:endParaRPr lang="en-US" sz="2400" dirty="0">
              <a:latin typeface="Myriad Pro" charset="0"/>
              <a:ea typeface="Myriad Pro" charset="0"/>
              <a:cs typeface="Myriad Pro" charset="0"/>
            </a:endParaRPr>
          </a:p>
          <a:p>
            <a:pPr eaLnBrk="1" hangingPunct="1">
              <a:lnSpc>
                <a:spcPct val="90000"/>
              </a:lnSpc>
            </a:pPr>
            <a:r>
              <a:rPr lang="en-US" sz="2400" dirty="0">
                <a:solidFill>
                  <a:srgbClr val="CC0000"/>
                </a:solidFill>
                <a:latin typeface="Myriad Pro" charset="0"/>
                <a:ea typeface="Myriad Pro" charset="0"/>
                <a:cs typeface="Myriad Pro" charset="0"/>
              </a:rPr>
              <a:t>Do not believe anyone who says they have the best voting system out there!</a:t>
            </a:r>
          </a:p>
          <a:p>
            <a:pPr lvl="1" eaLnBrk="1" hangingPunct="1">
              <a:lnSpc>
                <a:spcPct val="90000"/>
              </a:lnSpc>
              <a:buFont typeface="Wingdings" charset="0"/>
              <a:buNone/>
            </a:pPr>
            <a:endParaRPr lang="en-US" sz="2000" dirty="0">
              <a:solidFill>
                <a:srgbClr val="CC0000"/>
              </a:solidFill>
              <a:latin typeface="Myriad Pro" charset="0"/>
              <a:ea typeface="Myriad Pro" charset="0"/>
              <a:cs typeface="Myriad Pro" charset="0"/>
            </a:endParaRPr>
          </a:p>
          <a:p>
            <a:pPr eaLnBrk="1" hangingPunct="1">
              <a:lnSpc>
                <a:spcPct val="90000"/>
              </a:lnSpc>
              <a:buFont typeface="Times" charset="0"/>
              <a:buNone/>
            </a:pPr>
            <a:r>
              <a:rPr lang="en-US" sz="2400" dirty="0">
                <a:latin typeface="Myriad Pro" charset="0"/>
                <a:ea typeface="Myriad Pro" charset="0"/>
                <a:cs typeface="Myriad Pro" charset="0"/>
              </a:rPr>
              <a:t>	</a:t>
            </a:r>
          </a:p>
        </p:txBody>
      </p:sp>
      <p:sp>
        <p:nvSpPr>
          <p:cNvPr id="4" name="Slide Number Placeholder 3">
            <a:extLst>
              <a:ext uri="{FF2B5EF4-FFF2-40B4-BE49-F238E27FC236}">
                <a16:creationId xmlns:a16="http://schemas.microsoft.com/office/drawing/2014/main" id="{5EB57BF9-A94C-DB43-9E45-361BA36B505F}"/>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73</a:t>
            </a:fld>
            <a:endParaRPr lang="de-DE"/>
          </a:p>
        </p:txBody>
      </p:sp>
    </p:spTree>
    <p:extLst>
      <p:ext uri="{BB962C8B-B14F-4D97-AF65-F5344CB8AC3E}">
        <p14:creationId xmlns:p14="http://schemas.microsoft.com/office/powerpoint/2010/main" val="594723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7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97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97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976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9769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9769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976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69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en-US" altLang="x-none" dirty="0"/>
              <a:t>Example Mechanisms: Auctions</a:t>
            </a:r>
          </a:p>
        </p:txBody>
      </p:sp>
      <p:sp>
        <p:nvSpPr>
          <p:cNvPr id="113667" name="Rectangle 3"/>
          <p:cNvSpPr>
            <a:spLocks noGrp="1" noChangeArrowheads="1"/>
          </p:cNvSpPr>
          <p:nvPr>
            <p:ph type="body" idx="1"/>
          </p:nvPr>
        </p:nvSpPr>
        <p:spPr/>
        <p:txBody>
          <a:bodyPr/>
          <a:lstStyle/>
          <a:p>
            <a:pPr eaLnBrk="1" hangingPunct="1">
              <a:defRPr/>
            </a:pPr>
            <a:r>
              <a:rPr lang="en-US" altLang="x-none"/>
              <a:t>An auction takes place between an agent known as the </a:t>
            </a:r>
            <a:r>
              <a:rPr lang="en-US" altLang="x-none" i="1">
                <a:solidFill>
                  <a:srgbClr val="003399"/>
                </a:solidFill>
              </a:rPr>
              <a:t>auctioneer</a:t>
            </a:r>
            <a:r>
              <a:rPr lang="en-US" altLang="x-none" i="1"/>
              <a:t> </a:t>
            </a:r>
            <a:r>
              <a:rPr lang="en-US" altLang="x-none"/>
              <a:t>and a collection of agents known as the </a:t>
            </a:r>
            <a:r>
              <a:rPr lang="en-US" altLang="x-none" i="1">
                <a:solidFill>
                  <a:srgbClr val="003399"/>
                </a:solidFill>
              </a:rPr>
              <a:t>bidders</a:t>
            </a:r>
          </a:p>
          <a:p>
            <a:pPr eaLnBrk="1" hangingPunct="1">
              <a:defRPr/>
            </a:pPr>
            <a:r>
              <a:rPr lang="en-US" altLang="x-none"/>
              <a:t>The goal of the auction is for the auctioneer to allocate the </a:t>
            </a:r>
            <a:r>
              <a:rPr lang="en-US" altLang="x-none" i="1">
                <a:solidFill>
                  <a:srgbClr val="003399"/>
                </a:solidFill>
              </a:rPr>
              <a:t>good</a:t>
            </a:r>
            <a:r>
              <a:rPr lang="en-US" altLang="x-none" i="1"/>
              <a:t> </a:t>
            </a:r>
            <a:r>
              <a:rPr lang="en-US" altLang="x-none"/>
              <a:t>to one of the bidders</a:t>
            </a:r>
          </a:p>
          <a:p>
            <a:pPr eaLnBrk="1" hangingPunct="1">
              <a:defRPr/>
            </a:pPr>
            <a:r>
              <a:rPr lang="en-US" altLang="x-none"/>
              <a:t>In most settings the auctioneer desires to maximize the price; bidders desire to minimize price</a:t>
            </a:r>
          </a:p>
        </p:txBody>
      </p:sp>
      <p:sp>
        <p:nvSpPr>
          <p:cNvPr id="5" name="Slide Number Placeholder 3">
            <a:extLst>
              <a:ext uri="{FF2B5EF4-FFF2-40B4-BE49-F238E27FC236}">
                <a16:creationId xmlns:a16="http://schemas.microsoft.com/office/drawing/2014/main" id="{5A697498-1179-6843-A6CE-1754E04EA3C3}"/>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8</a:t>
            </a:fld>
            <a:endParaRPr lang="de-DE"/>
          </a:p>
        </p:txBody>
      </p:sp>
    </p:spTree>
    <p:extLst>
      <p:ext uri="{BB962C8B-B14F-4D97-AF65-F5344CB8AC3E}">
        <p14:creationId xmlns:p14="http://schemas.microsoft.com/office/powerpoint/2010/main" val="27286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200943"/>
            <a:ext cx="8229600" cy="1139825"/>
          </a:xfrm>
        </p:spPr>
        <p:txBody>
          <a:bodyPr/>
          <a:lstStyle/>
          <a:p>
            <a:pPr eaLnBrk="1" hangingPunct="1">
              <a:defRPr/>
            </a:pPr>
            <a:r>
              <a:rPr lang="en-US" altLang="x-none"/>
              <a:t>Auction Parameters</a:t>
            </a:r>
          </a:p>
        </p:txBody>
      </p:sp>
      <p:sp>
        <p:nvSpPr>
          <p:cNvPr id="114691" name="Rectangle 3"/>
          <p:cNvSpPr>
            <a:spLocks noGrp="1" noChangeArrowheads="1"/>
          </p:cNvSpPr>
          <p:nvPr>
            <p:ph type="body" idx="1"/>
          </p:nvPr>
        </p:nvSpPr>
        <p:spPr>
          <a:xfrm>
            <a:off x="1835696" y="1124744"/>
            <a:ext cx="5784304" cy="5108575"/>
          </a:xfrm>
        </p:spPr>
        <p:txBody>
          <a:bodyPr/>
          <a:lstStyle/>
          <a:p>
            <a:pPr eaLnBrk="1" hangingPunct="1">
              <a:lnSpc>
                <a:spcPct val="90000"/>
              </a:lnSpc>
              <a:defRPr/>
            </a:pPr>
            <a:r>
              <a:rPr lang="en-US" altLang="x-none" sz="2600" i="1" dirty="0"/>
              <a:t>Goods can have</a:t>
            </a:r>
          </a:p>
          <a:p>
            <a:pPr lvl="1" eaLnBrk="1" hangingPunct="1">
              <a:lnSpc>
                <a:spcPct val="90000"/>
              </a:lnSpc>
              <a:defRPr/>
            </a:pPr>
            <a:r>
              <a:rPr lang="en-US" altLang="x-none" sz="2200" i="1" dirty="0">
                <a:solidFill>
                  <a:srgbClr val="003399"/>
                </a:solidFill>
              </a:rPr>
              <a:t>private value</a:t>
            </a:r>
          </a:p>
          <a:p>
            <a:pPr lvl="1" eaLnBrk="1" hangingPunct="1">
              <a:lnSpc>
                <a:spcPct val="90000"/>
              </a:lnSpc>
              <a:defRPr/>
            </a:pPr>
            <a:r>
              <a:rPr lang="en-US" altLang="x-none" sz="2200" i="1" dirty="0">
                <a:solidFill>
                  <a:srgbClr val="003399"/>
                </a:solidFill>
              </a:rPr>
              <a:t>publi</a:t>
            </a:r>
            <a:r>
              <a:rPr lang="en-US" altLang="x-none" sz="2200" dirty="0">
                <a:solidFill>
                  <a:srgbClr val="003399"/>
                </a:solidFill>
              </a:rPr>
              <a:t>c/</a:t>
            </a:r>
            <a:r>
              <a:rPr lang="en-US" altLang="x-none" sz="2200" i="1" dirty="0">
                <a:solidFill>
                  <a:srgbClr val="003399"/>
                </a:solidFill>
              </a:rPr>
              <a:t>common value</a:t>
            </a:r>
          </a:p>
          <a:p>
            <a:pPr lvl="1" eaLnBrk="1" hangingPunct="1">
              <a:lnSpc>
                <a:spcPct val="90000"/>
              </a:lnSpc>
              <a:defRPr/>
            </a:pPr>
            <a:r>
              <a:rPr lang="en-US" altLang="x-none" sz="2200" i="1" dirty="0">
                <a:solidFill>
                  <a:srgbClr val="003399"/>
                </a:solidFill>
              </a:rPr>
              <a:t>correlated value</a:t>
            </a:r>
          </a:p>
          <a:p>
            <a:pPr eaLnBrk="1" hangingPunct="1">
              <a:lnSpc>
                <a:spcPct val="90000"/>
              </a:lnSpc>
              <a:defRPr/>
            </a:pPr>
            <a:r>
              <a:rPr lang="en-US" altLang="x-none" sz="2600" i="1" dirty="0"/>
              <a:t>Winner determination may be</a:t>
            </a:r>
          </a:p>
          <a:p>
            <a:pPr lvl="1" eaLnBrk="1" hangingPunct="1">
              <a:lnSpc>
                <a:spcPct val="90000"/>
              </a:lnSpc>
              <a:defRPr/>
            </a:pPr>
            <a:r>
              <a:rPr lang="en-US" altLang="x-none" sz="2200" i="1" dirty="0">
                <a:solidFill>
                  <a:srgbClr val="003399"/>
                </a:solidFill>
              </a:rPr>
              <a:t>first price</a:t>
            </a:r>
          </a:p>
          <a:p>
            <a:pPr lvl="1" eaLnBrk="1" hangingPunct="1">
              <a:lnSpc>
                <a:spcPct val="90000"/>
              </a:lnSpc>
              <a:defRPr/>
            </a:pPr>
            <a:r>
              <a:rPr lang="en-US" altLang="x-none" sz="2200" i="1" dirty="0">
                <a:solidFill>
                  <a:srgbClr val="003399"/>
                </a:solidFill>
              </a:rPr>
              <a:t>second price</a:t>
            </a:r>
          </a:p>
          <a:p>
            <a:pPr eaLnBrk="1" hangingPunct="1">
              <a:lnSpc>
                <a:spcPct val="90000"/>
              </a:lnSpc>
              <a:defRPr/>
            </a:pPr>
            <a:r>
              <a:rPr lang="en-US" altLang="x-none" sz="2600" i="1" dirty="0"/>
              <a:t>Bids may be</a:t>
            </a:r>
          </a:p>
          <a:p>
            <a:pPr lvl="1" eaLnBrk="1" hangingPunct="1">
              <a:lnSpc>
                <a:spcPct val="90000"/>
              </a:lnSpc>
              <a:defRPr/>
            </a:pPr>
            <a:r>
              <a:rPr lang="en-US" altLang="x-none" sz="2200" i="1" dirty="0">
                <a:solidFill>
                  <a:srgbClr val="003399"/>
                </a:solidFill>
              </a:rPr>
              <a:t>open cry</a:t>
            </a:r>
          </a:p>
          <a:p>
            <a:pPr lvl="1" eaLnBrk="1" hangingPunct="1">
              <a:lnSpc>
                <a:spcPct val="90000"/>
              </a:lnSpc>
              <a:defRPr/>
            </a:pPr>
            <a:r>
              <a:rPr lang="en-US" altLang="x-none" sz="2200" i="1" dirty="0">
                <a:solidFill>
                  <a:srgbClr val="003399"/>
                </a:solidFill>
              </a:rPr>
              <a:t>sealed bid</a:t>
            </a:r>
          </a:p>
          <a:p>
            <a:pPr eaLnBrk="1" hangingPunct="1">
              <a:lnSpc>
                <a:spcPct val="90000"/>
              </a:lnSpc>
              <a:defRPr/>
            </a:pPr>
            <a:r>
              <a:rPr lang="en-US" altLang="x-none" sz="2600" i="1" dirty="0"/>
              <a:t>Bidding may be</a:t>
            </a:r>
          </a:p>
          <a:p>
            <a:pPr lvl="1" eaLnBrk="1" hangingPunct="1">
              <a:lnSpc>
                <a:spcPct val="90000"/>
              </a:lnSpc>
              <a:defRPr/>
            </a:pPr>
            <a:r>
              <a:rPr lang="en-US" altLang="x-none" sz="2200" i="1" dirty="0">
                <a:solidFill>
                  <a:srgbClr val="003399"/>
                </a:solidFill>
              </a:rPr>
              <a:t>one shot</a:t>
            </a:r>
          </a:p>
          <a:p>
            <a:pPr lvl="1" eaLnBrk="1" hangingPunct="1">
              <a:lnSpc>
                <a:spcPct val="90000"/>
              </a:lnSpc>
              <a:defRPr/>
            </a:pPr>
            <a:r>
              <a:rPr lang="en-US" altLang="x-none" sz="2200" i="1" dirty="0">
                <a:solidFill>
                  <a:srgbClr val="003399"/>
                </a:solidFill>
              </a:rPr>
              <a:t>ascending</a:t>
            </a:r>
          </a:p>
          <a:p>
            <a:pPr lvl="1" eaLnBrk="1" hangingPunct="1">
              <a:lnSpc>
                <a:spcPct val="90000"/>
              </a:lnSpc>
              <a:defRPr/>
            </a:pPr>
            <a:r>
              <a:rPr lang="en-US" altLang="x-none" sz="2200" i="1" dirty="0">
                <a:solidFill>
                  <a:srgbClr val="003399"/>
                </a:solidFill>
              </a:rPr>
              <a:t>descending</a:t>
            </a:r>
          </a:p>
        </p:txBody>
      </p:sp>
      <p:sp>
        <p:nvSpPr>
          <p:cNvPr id="5" name="Slide Number Placeholder 3">
            <a:extLst>
              <a:ext uri="{FF2B5EF4-FFF2-40B4-BE49-F238E27FC236}">
                <a16:creationId xmlns:a16="http://schemas.microsoft.com/office/drawing/2014/main" id="{E3DDDCC2-A4A5-4940-88E6-28DAC821177A}"/>
              </a:ext>
            </a:extLst>
          </p:cNvPr>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9</a:t>
            </a:fld>
            <a:endParaRPr lang="de-DE"/>
          </a:p>
        </p:txBody>
      </p:sp>
    </p:spTree>
    <p:extLst>
      <p:ext uri="{BB962C8B-B14F-4D97-AF65-F5344CB8AC3E}">
        <p14:creationId xmlns:p14="http://schemas.microsoft.com/office/powerpoint/2010/main" val="941132239"/>
      </p:ext>
    </p:extLst>
  </p:cSld>
  <p:clrMapOvr>
    <a:masterClrMapping/>
  </p:clrMapOvr>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631</TotalTime>
  <Words>5782</Words>
  <Application>Microsoft Macintosh PowerPoint</Application>
  <PresentationFormat>On-screen Show (4:3)</PresentationFormat>
  <Paragraphs>916</Paragraphs>
  <Slides>73</Slides>
  <Notes>57</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73</vt:i4>
      </vt:variant>
    </vt:vector>
  </HeadingPairs>
  <TitlesOfParts>
    <vt:vector size="83" baseType="lpstr">
      <vt:lpstr>Arial</vt:lpstr>
      <vt:lpstr>Calibri</vt:lpstr>
      <vt:lpstr>Cambria Math</vt:lpstr>
      <vt:lpstr>Comic Sans MS</vt:lpstr>
      <vt:lpstr>Lucida Grande</vt:lpstr>
      <vt:lpstr>Myriad Pro</vt:lpstr>
      <vt:lpstr>Times</vt:lpstr>
      <vt:lpstr>Times New Roman</vt:lpstr>
      <vt:lpstr>Wingdings</vt:lpstr>
      <vt:lpstr>7_Standarddesign</vt:lpstr>
      <vt:lpstr>Intelligent Agents Game Theory and Social Choice </vt:lpstr>
      <vt:lpstr>Literature</vt:lpstr>
      <vt:lpstr>Acknowledgements also to…</vt:lpstr>
      <vt:lpstr>Full vs bounded rationality</vt:lpstr>
      <vt:lpstr>Impact of Reasoning Machinery</vt:lpstr>
      <vt:lpstr>Mechanisms, Protocols, and Strategies</vt:lpstr>
      <vt:lpstr>Multiagent Systems: Criteria</vt:lpstr>
      <vt:lpstr>Example Mechanisms: Auctions</vt:lpstr>
      <vt:lpstr>Auction Parameters</vt:lpstr>
      <vt:lpstr>English Auctions</vt:lpstr>
      <vt:lpstr>Dutch Auctions</vt:lpstr>
      <vt:lpstr>Game Theory: Describing the Interaction of Agents</vt:lpstr>
      <vt:lpstr>Normal form game* (matching pennies)</vt:lpstr>
      <vt:lpstr>Extensive form game (matching pennies)</vt:lpstr>
      <vt:lpstr>Strategies (aka Policies)</vt:lpstr>
      <vt:lpstr>Normal form game* (matching pennies)</vt:lpstr>
      <vt:lpstr>Extensive form game (matching pennies)</vt:lpstr>
      <vt:lpstr>Extensive form game (matching pennies, seq moves)</vt:lpstr>
      <vt:lpstr>Game Representation</vt:lpstr>
      <vt:lpstr>Ascending Auction</vt:lpstr>
      <vt:lpstr>Dominant Strategies</vt:lpstr>
      <vt:lpstr>Dominant Strategy Equilibrium</vt:lpstr>
      <vt:lpstr>Example: Prisoner’s Dilemma</vt:lpstr>
      <vt:lpstr>Example: Split or Steal</vt:lpstr>
      <vt:lpstr>Vickrey *) Auctions</vt:lpstr>
      <vt:lpstr>Example: Vickrey Auction (2nd price sealed bid)</vt:lpstr>
      <vt:lpstr>Phone Call Competition Example</vt:lpstr>
      <vt:lpstr>Best Bid Wins</vt:lpstr>
      <vt:lpstr>Attributes of the Mechanism</vt:lpstr>
      <vt:lpstr>Best Bid Wins, Gets Second Price (Vickrey Auction)</vt:lpstr>
      <vt:lpstr>Attributes of the Vickrey Mechanism</vt:lpstr>
      <vt:lpstr>Lies and Collusion</vt:lpstr>
      <vt:lpstr>Does a dom. str. equil always exist?</vt:lpstr>
      <vt:lpstr>Nash Equilibrium</vt:lpstr>
      <vt:lpstr>Nash Equilibrium</vt:lpstr>
      <vt:lpstr>Extensive Form Games</vt:lpstr>
      <vt:lpstr>Example: 1st price sealed-bid auction</vt:lpstr>
      <vt:lpstr>Example: Matching Pennies</vt:lpstr>
      <vt:lpstr>Mixed strategy equilibria</vt:lpstr>
      <vt:lpstr>Example: Matching Pennies</vt:lpstr>
      <vt:lpstr>Mixed Nash Equilibrium</vt:lpstr>
      <vt:lpstr>Imperfect Information about Strategies and Payoffs</vt:lpstr>
      <vt:lpstr>Bayesian-Nash Equil</vt:lpstr>
      <vt:lpstr>PowerPoint Presentation</vt:lpstr>
      <vt:lpstr>PowerPoint Presentation</vt:lpstr>
      <vt:lpstr>PowerPoint Presentation</vt:lpstr>
      <vt:lpstr>Example: Cuban Missile Crisis – Credible Threats</vt:lpstr>
      <vt:lpstr>Example: Markets – Credible Threats</vt:lpstr>
      <vt:lpstr>Intelligent Agents Game Theory and Social Choice </vt:lpstr>
      <vt:lpstr>Social Choice Theory</vt:lpstr>
      <vt:lpstr>The problem</vt:lpstr>
      <vt:lpstr>Case 1: Agents specify their top preference</vt:lpstr>
      <vt:lpstr>Election System</vt:lpstr>
      <vt:lpstr>Example: Plurality</vt:lpstr>
      <vt:lpstr>What can we do?</vt:lpstr>
      <vt:lpstr>Agendas</vt:lpstr>
      <vt:lpstr>Agenda paradox</vt:lpstr>
      <vt:lpstr>Another problem: Pareto dominated winner paradox</vt:lpstr>
      <vt:lpstr>Case 2: Agents specify their complete preferences</vt:lpstr>
      <vt:lpstr>Condorcet</vt:lpstr>
      <vt:lpstr>Example: Condorcet</vt:lpstr>
      <vt:lpstr> A Problem</vt:lpstr>
      <vt:lpstr>Borda Count</vt:lpstr>
      <vt:lpstr>Borda Count</vt:lpstr>
      <vt:lpstr>Inverted-order paradox</vt:lpstr>
      <vt:lpstr>Borda rule vulnerable to irrelevant alternatives </vt:lpstr>
      <vt:lpstr>Desirable properties for a voting protocol</vt:lpstr>
      <vt:lpstr>Arrow’s Theorem (1951)</vt:lpstr>
      <vt:lpstr>Proof of Arrow’s theorem (slide 1 of 3)</vt:lpstr>
      <vt:lpstr>Proof of Arrow’s theorem (slide 2 of 3)</vt:lpstr>
      <vt:lpstr>Proof of Arrow’s theorem (slide 3 of 3)</vt:lpstr>
      <vt:lpstr>Stronger version of Arrow’s theorem</vt:lpstr>
      <vt:lpstr>Take-home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1383</cp:revision>
  <cp:lastPrinted>2014-10-18T14:57:02Z</cp:lastPrinted>
  <dcterms:created xsi:type="dcterms:W3CDTF">2010-04-27T12:26:40Z</dcterms:created>
  <dcterms:modified xsi:type="dcterms:W3CDTF">2021-01-25T12:56:19Z</dcterms:modified>
</cp:coreProperties>
</file>