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8"/>
  </p:notesMasterIdLst>
  <p:handoutMasterIdLst>
    <p:handoutMasterId r:id="rId49"/>
  </p:handoutMasterIdLst>
  <p:sldIdLst>
    <p:sldId id="273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8" r:id="rId20"/>
    <p:sldId id="299" r:id="rId21"/>
    <p:sldId id="300" r:id="rId22"/>
    <p:sldId id="301" r:id="rId23"/>
    <p:sldId id="370" r:id="rId24"/>
    <p:sldId id="372" r:id="rId25"/>
    <p:sldId id="371" r:id="rId26"/>
    <p:sldId id="394" r:id="rId27"/>
    <p:sldId id="379" r:id="rId28"/>
    <p:sldId id="382" r:id="rId29"/>
    <p:sldId id="383" r:id="rId30"/>
    <p:sldId id="384" r:id="rId31"/>
    <p:sldId id="385" r:id="rId32"/>
    <p:sldId id="386" r:id="rId33"/>
    <p:sldId id="387" r:id="rId34"/>
    <p:sldId id="388" r:id="rId35"/>
    <p:sldId id="389" r:id="rId36"/>
    <p:sldId id="390" r:id="rId37"/>
    <p:sldId id="256" r:id="rId38"/>
    <p:sldId id="260" r:id="rId39"/>
    <p:sldId id="259" r:id="rId40"/>
    <p:sldId id="263" r:id="rId41"/>
    <p:sldId id="264" r:id="rId42"/>
    <p:sldId id="265" r:id="rId43"/>
    <p:sldId id="266" r:id="rId44"/>
    <p:sldId id="267" r:id="rId45"/>
    <p:sldId id="268" r:id="rId46"/>
    <p:sldId id="270" r:id="rId4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05FF"/>
    <a:srgbClr val="008380"/>
    <a:srgbClr val="1E0AFF"/>
    <a:srgbClr val="7DA031"/>
    <a:srgbClr val="AADB42"/>
    <a:srgbClr val="9C3DBC"/>
    <a:srgbClr val="6D7CFF"/>
    <a:srgbClr val="807CFF"/>
    <a:srgbClr val="00394A"/>
    <a:srgbClr val="003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29"/>
    <p:restoredTop sz="92177"/>
  </p:normalViewPr>
  <p:slideViewPr>
    <p:cSldViewPr>
      <p:cViewPr varScale="1">
        <p:scale>
          <a:sx n="113" d="100"/>
          <a:sy n="113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25.01.21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25.01.21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FAD18B-6AB4-9E4A-8E11-7E5178DF32D3}" type="slidenum">
              <a:rPr lang="de-DE" sz="1200" i="0">
                <a:latin typeface="Myriad Pro" charset="0"/>
              </a:rPr>
              <a:pPr/>
              <a:t>2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27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8E02D1-8B7D-EA4B-8F7A-26B1ABD2906F}" type="slidenum">
              <a:rPr lang="de-DE" sz="1200" i="0">
                <a:latin typeface="Myriad Pro" charset="0"/>
              </a:rPr>
              <a:pPr/>
              <a:t>11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43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C53252-AAAF-2342-B5AD-A6B5FE0BC2A2}" type="slidenum">
              <a:rPr lang="de-DE" sz="1200" i="0">
                <a:latin typeface="Myriad Pro" charset="0"/>
              </a:rPr>
              <a:pPr/>
              <a:t>12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80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CF8593D-6791-5E48-91A0-B924CF3A8351}" type="slidenum">
              <a:rPr lang="de-DE" sz="1200" i="0">
                <a:latin typeface="Myriad Pro" charset="0"/>
              </a:rPr>
              <a:pPr/>
              <a:t>13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7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5B62D1-83F0-DB44-902C-1D3C9E768C99}" type="slidenum">
              <a:rPr lang="de-DE" sz="1200" i="0">
                <a:latin typeface="Myriad Pro" charset="0"/>
              </a:rPr>
              <a:pPr/>
              <a:t>14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02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653DE8-304A-EC46-B7B9-44F97D96C528}" type="slidenum">
              <a:rPr lang="de-DE" sz="1200" i="0">
                <a:latin typeface="Myriad Pro" charset="0"/>
              </a:rPr>
              <a:pPr/>
              <a:t>15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71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721A49-B578-C342-9097-E0A927321F42}" type="slidenum">
              <a:rPr lang="de-DE" sz="1200" i="0">
                <a:latin typeface="Myriad Pro" charset="0"/>
              </a:rPr>
              <a:pPr/>
              <a:t>16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96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AB1636-52D6-9346-BA56-0133AA0A20F9}" type="slidenum">
              <a:rPr lang="de-DE" sz="1200" i="0">
                <a:latin typeface="Myriad Pro" charset="0"/>
              </a:rPr>
              <a:pPr/>
              <a:t>17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829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AD1880-40A2-B342-98F4-F953B1D0344E}" type="slidenum">
              <a:rPr lang="de-DE" sz="1200" i="0">
                <a:latin typeface="Myriad Pro" charset="0"/>
              </a:rPr>
              <a:pPr/>
              <a:t>18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2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076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59BB40-22FC-0B4D-8E00-020C036AC2A5}" type="slidenum">
              <a:rPr lang="de-DE" sz="1200" i="0">
                <a:latin typeface="Myriad Pro" charset="0"/>
              </a:rPr>
              <a:pPr/>
              <a:t>19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075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D6ADE4-3DD2-124A-A71C-41D3C8633D27}" type="slidenum">
              <a:rPr lang="de-DE" sz="1200" i="0">
                <a:latin typeface="Myriad Pro" charset="0"/>
              </a:rPr>
              <a:pPr/>
              <a:t>20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45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6AC5CA-78DE-2F41-A108-BC1949C3E43B}" type="slidenum">
              <a:rPr lang="de-DE" sz="1200" i="0">
                <a:latin typeface="Myriad Pro" charset="0"/>
              </a:rPr>
              <a:pPr/>
              <a:t>3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806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9F7BDE-90D0-774F-89B1-73F18440C4C5}" type="slidenum">
              <a:rPr lang="de-DE" sz="1200" i="0">
                <a:latin typeface="Myriad Pro" charset="0"/>
              </a:rPr>
              <a:pPr/>
              <a:t>21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71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CAB11E3-71A7-0D4A-AECC-EE6B632A5975}" type="slidenum">
              <a:rPr lang="de-DE" sz="1200" i="0">
                <a:latin typeface="Myriad Pro" charset="0"/>
              </a:rPr>
              <a:pPr/>
              <a:t>22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2782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8EEF98-40C6-A24A-99B8-939FB652E4DD}" type="slidenum">
              <a:rPr lang="de-DE" sz="1200"/>
              <a:pPr/>
              <a:t>23</a:t>
            </a:fld>
            <a:endParaRPr lang="de-DE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2271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5AC5BEF-BB6C-604C-8CB5-847482905B1C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880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66C484-8425-234C-9461-0529D234E11F}" type="slidenum">
              <a:rPr lang="de-DE" sz="1200"/>
              <a:pPr/>
              <a:t>25</a:t>
            </a:fld>
            <a:endParaRPr lang="de-DE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221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65D362-3DBB-F049-8B14-0FB339606A99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755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4B4F33-7C6B-6A4D-8395-84F98AFCDD11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786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66F0EEC-A403-9540-A86C-A3EB4CEABAFF}" type="slidenum">
              <a:rPr lang="de-DE" sz="1200"/>
              <a:pPr/>
              <a:t>29</a:t>
            </a:fld>
            <a:endParaRPr lang="de-DE" sz="120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4379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7224EC-B22E-ED47-9131-7403E5741273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341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E7B15-3CEC-9A41-9260-8AEB612AF47B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34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044B18-7516-3041-BC69-A8658805A1AF}" type="slidenum">
              <a:rPr lang="de-DE" sz="1200" i="0">
                <a:latin typeface="Myriad Pro" charset="0"/>
              </a:rPr>
              <a:pPr/>
              <a:t>4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0162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A14F4A6-69A4-F14B-B39C-3B42D01B95FB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620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250094-9720-8741-B370-FA11B9536523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690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1CE249-E4E7-314B-9935-3AE7D139EE4F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5366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AA2FC9-2A72-C344-BB28-6F6D27512346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365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2CC7-39DA-5449-9988-03D7CF941222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71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50BA3B-3481-8648-97D8-C11430B9F43A}" type="slidenum">
              <a:rPr lang="de-DE" sz="1200" i="0">
                <a:latin typeface="Myriad Pro" charset="0"/>
              </a:rPr>
              <a:pPr/>
              <a:t>5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690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55E531-DE6D-C943-A8EE-BE3A0E3F6A73}" type="slidenum">
              <a:rPr lang="de-DE" sz="1200" i="0">
                <a:latin typeface="Myriad Pro" charset="0"/>
              </a:rPr>
              <a:pPr/>
              <a:t>6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366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C22A622-98D5-1747-86DC-B50FE1847BD7}" type="slidenum">
              <a:rPr lang="de-DE" sz="1200" i="0">
                <a:latin typeface="Myriad Pro" charset="0"/>
              </a:rPr>
              <a:pPr/>
              <a:t>7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4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72EF254-991E-1341-9E4E-3042DF8D70D4}" type="slidenum">
              <a:rPr lang="de-DE" sz="1200" i="0">
                <a:latin typeface="Myriad Pro" charset="0"/>
              </a:rPr>
              <a:pPr/>
              <a:t>8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32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C8E796-04F9-654A-9B6D-85EE535F0293}" type="slidenum">
              <a:rPr lang="de-DE" sz="1200" i="0">
                <a:latin typeface="Myriad Pro" charset="0"/>
              </a:rPr>
              <a:pPr/>
              <a:t>9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14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110A23-3A5F-484F-841F-44388B3F6B37}" type="slidenum">
              <a:rPr lang="de-DE" sz="1200" i="0">
                <a:latin typeface="Myriad Pro" charset="0"/>
              </a:rPr>
              <a:pPr/>
              <a:t>10</a:t>
            </a:fld>
            <a:endParaRPr lang="de-DE" sz="1200" i="0" dirty="0">
              <a:latin typeface="Myriad Pro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30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1628800"/>
            <a:ext cx="8784976" cy="1224136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Intelligent </a:t>
            </a:r>
            <a:r>
              <a:rPr lang="de-DE" sz="3600" b="1" dirty="0" err="1">
                <a:cs typeface="+mj-cs"/>
              </a:rPr>
              <a:t>Agents</a:t>
            </a:r>
            <a:br>
              <a:rPr lang="de-DE" sz="3600" b="1" dirty="0">
                <a:cs typeface="+mj-cs"/>
              </a:rPr>
            </a:br>
            <a:r>
              <a:rPr lang="de-DE" sz="2800" b="1" dirty="0" err="1">
                <a:cs typeface="+mj-cs"/>
              </a:rPr>
              <a:t>Mechanism</a:t>
            </a:r>
            <a:r>
              <a:rPr lang="de-DE" sz="2800" b="1" dirty="0">
                <a:cs typeface="+mj-cs"/>
              </a:rPr>
              <a:t> Design</a:t>
            </a:r>
            <a:endParaRPr lang="de-DE" sz="36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n-cs"/>
              </a:rPr>
              <a:t>Ralf Möller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8640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Myriad Pro" charset="0"/>
                <a:ea typeface="ＭＳ Ｐゴシック" charset="0"/>
                <a:cs typeface="ＭＳ Ｐゴシック" charset="0"/>
              </a:rPr>
              <a:t>Dominant Strategy Implementation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3164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Is a certain social choice function implementable in dominant strategies?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In principle we would need to consider all possible mechanisms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latin typeface="Myriad Pro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Revelation Principle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(for Dom Strategies)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Suppose there exists a mechanism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M=(S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,…,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,g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400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.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 </a:t>
            </a:r>
            <a:r>
              <a:rPr lang="en-US" sz="2400" dirty="0">
                <a:latin typeface="Myriad Pro" charset="0"/>
                <a:ea typeface="ＭＳ Ｐゴシック" charset="0"/>
              </a:rPr>
              <a:t>that implements social choice function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f() </a:t>
            </a:r>
            <a:r>
              <a:rPr lang="en-US" sz="2400" dirty="0">
                <a:latin typeface="Myriad Pro" charset="0"/>
                <a:ea typeface="ＭＳ Ｐゴシック" charset="0"/>
              </a:rPr>
              <a:t>in dominant strategies. Then there is a direct strategy-proof mechanism,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M’,  </a:t>
            </a:r>
            <a:r>
              <a:rPr lang="en-US" sz="2400" dirty="0">
                <a:latin typeface="Myriad Pro" charset="0"/>
                <a:ea typeface="ＭＳ Ｐゴシック" charset="0"/>
              </a:rPr>
              <a:t>which also implements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f()</a:t>
            </a:r>
            <a:r>
              <a:rPr lang="en-US" sz="2400" dirty="0">
                <a:latin typeface="Myriad Pro" charset="0"/>
                <a:ea typeface="ＭＳ Ｐゴシック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1C3D9-1356-5B47-8319-62346237B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420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Revelation Principle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“The computations that go on within the mind of any bidder in the </a:t>
            </a:r>
            <a:r>
              <a:rPr lang="en-US" sz="2800" dirty="0" err="1">
                <a:latin typeface="Myriad Pro" charset="0"/>
                <a:ea typeface="ＭＳ Ｐゴシック" charset="0"/>
                <a:cs typeface="ＭＳ Ｐゴシック" charset="0"/>
              </a:rPr>
              <a:t>nondirect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 mechanism are shifted to become part of the mechanism in the direct mechanism” [</a:t>
            </a:r>
            <a:r>
              <a:rPr lang="en-US" sz="2800" dirty="0" err="1">
                <a:latin typeface="Myriad Pro" charset="0"/>
                <a:ea typeface="ＭＳ Ｐゴシック" charset="0"/>
                <a:cs typeface="ＭＳ Ｐゴシック" charset="0"/>
              </a:rPr>
              <a:t>McAfee&amp;McMillian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 87]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sz="28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Consider the incentive-compatible direct-revelation implementation of an English auction (open-bid)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6B2CC-AE0B-8A48-823C-ABAE24AA8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9CD622-1509-BA47-9D69-080F6F3D63EE}"/>
              </a:ext>
            </a:extLst>
          </p:cNvPr>
          <p:cNvSpPr/>
          <p:nvPr/>
        </p:nvSpPr>
        <p:spPr>
          <a:xfrm>
            <a:off x="3203848" y="6185356"/>
            <a:ext cx="33123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B05FF"/>
                </a:solidFill>
                <a:latin typeface="Roboto"/>
              </a:rPr>
              <a:t>McAfee, R., &amp; McMillan, J. Auctions with entry. </a:t>
            </a:r>
            <a:br>
              <a:rPr lang="en-US" sz="1100" dirty="0">
                <a:solidFill>
                  <a:srgbClr val="0B05FF"/>
                </a:solidFill>
                <a:latin typeface="Roboto"/>
              </a:rPr>
            </a:br>
            <a:r>
              <a:rPr lang="en-US" sz="1100" i="1" dirty="0">
                <a:solidFill>
                  <a:srgbClr val="0B05FF"/>
                </a:solidFill>
                <a:latin typeface="Roboto"/>
              </a:rPr>
              <a:t>Economics Letters, 23</a:t>
            </a:r>
            <a:r>
              <a:rPr lang="en-US" sz="1100" dirty="0">
                <a:solidFill>
                  <a:srgbClr val="0B05FF"/>
                </a:solidFill>
                <a:latin typeface="Roboto"/>
              </a:rPr>
              <a:t>, 343-347. </a:t>
            </a:r>
            <a:r>
              <a:rPr lang="en-US" sz="1100" b="1" dirty="0">
                <a:solidFill>
                  <a:srgbClr val="FF0000"/>
                </a:solidFill>
                <a:latin typeface="Roboto"/>
              </a:rPr>
              <a:t>1987</a:t>
            </a:r>
            <a:r>
              <a:rPr lang="en-US" sz="1100" dirty="0">
                <a:solidFill>
                  <a:srgbClr val="0B05FF"/>
                </a:solidFill>
                <a:latin typeface="Roboto"/>
              </a:rPr>
              <a:t>.</a:t>
            </a:r>
            <a:endParaRPr lang="en-DE" sz="1100" dirty="0">
              <a:solidFill>
                <a:srgbClr val="0B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79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Revelation Principle: Proof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648"/>
            <a:ext cx="8305800" cy="4495800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M=(S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,g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()) 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implements SCF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f()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2400" dirty="0" err="1">
                <a:latin typeface="Myriad Pro" charset="0"/>
                <a:ea typeface="ＭＳ Ｐゴシック" charset="0"/>
                <a:cs typeface="ＭＳ Ｐゴシック" charset="0"/>
              </a:rPr>
              <a:t>dom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 str. 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Construct direct mechanism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M’=(</a:t>
            </a:r>
            <a:r>
              <a:rPr lang="en-US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,f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By contradiction, assume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 </a:t>
            </a:r>
            <a:r>
              <a:rPr lang="en-US" sz="2000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∃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s.t.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(f(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)&gt;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(f(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for some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</a:rPr>
              <a:t>, some 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</a:rPr>
              <a:t>.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But, because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)=g(s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)), </a:t>
            </a:r>
            <a:r>
              <a:rPr lang="en-US" sz="2000" dirty="0">
                <a:latin typeface="Myriad Pro" charset="0"/>
                <a:ea typeface="ＭＳ Ｐゴシック" charset="0"/>
              </a:rPr>
              <a:t>this entails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(g(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),s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)&gt;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(g(s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),s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endParaRPr lang="en-US" sz="2000" dirty="0">
              <a:latin typeface="Myriad Pro" charset="0"/>
              <a:ea typeface="ＭＳ Ｐゴシック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Which contradicts the fact that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latin typeface="Myriad Pro" charset="0"/>
                <a:ea typeface="ＭＳ Ｐゴシック" charset="0"/>
              </a:rPr>
              <a:t> is a </a:t>
            </a:r>
            <a:br>
              <a:rPr lang="en-US" sz="2000" dirty="0">
                <a:latin typeface="Myriad Pro" charset="0"/>
                <a:ea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</a:rPr>
              <a:t>dominant-strategy equilibrium in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CDBFD-C8BB-0842-B437-F5F2F7F0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621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45286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Revelation Principle: Intuition</a:t>
            </a:r>
          </a:p>
        </p:txBody>
      </p:sp>
      <p:grpSp>
        <p:nvGrpSpPr>
          <p:cNvPr id="40962" name="Group 3"/>
          <p:cNvGrpSpPr>
            <a:grpSpLocks/>
          </p:cNvGrpSpPr>
          <p:nvPr/>
        </p:nvGrpSpPr>
        <p:grpSpPr bwMode="auto">
          <a:xfrm>
            <a:off x="395536" y="1484784"/>
            <a:ext cx="8331200" cy="3851275"/>
            <a:chOff x="368" y="2192"/>
            <a:chExt cx="5248" cy="1962"/>
          </a:xfrm>
        </p:grpSpPr>
        <p:sp>
          <p:nvSpPr>
            <p:cNvPr id="40963" name="Rectangle 4"/>
            <p:cNvSpPr>
              <a:spLocks noChangeArrowheads="1"/>
            </p:cNvSpPr>
            <p:nvPr/>
          </p:nvSpPr>
          <p:spPr bwMode="auto">
            <a:xfrm>
              <a:off x="1904" y="3546"/>
              <a:ext cx="873" cy="537"/>
            </a:xfrm>
            <a:prstGeom prst="rect">
              <a:avLst/>
            </a:prstGeom>
            <a:noFill/>
            <a:ln w="23813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4" name="Rectangle 5"/>
            <p:cNvSpPr>
              <a:spLocks noChangeArrowheads="1"/>
            </p:cNvSpPr>
            <p:nvPr/>
          </p:nvSpPr>
          <p:spPr bwMode="auto">
            <a:xfrm>
              <a:off x="1912" y="2616"/>
              <a:ext cx="873" cy="538"/>
            </a:xfrm>
            <a:prstGeom prst="rect">
              <a:avLst/>
            </a:prstGeom>
            <a:noFill/>
            <a:ln w="23813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5" name="Rectangle 6"/>
            <p:cNvSpPr>
              <a:spLocks noChangeArrowheads="1"/>
            </p:cNvSpPr>
            <p:nvPr/>
          </p:nvSpPr>
          <p:spPr bwMode="auto">
            <a:xfrm>
              <a:off x="3456" y="2616"/>
              <a:ext cx="1200" cy="1452"/>
            </a:xfrm>
            <a:prstGeom prst="rect">
              <a:avLst/>
            </a:prstGeom>
            <a:noFill/>
            <a:ln w="23813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66" name="Rectangle 7"/>
            <p:cNvSpPr>
              <a:spLocks noChangeArrowheads="1"/>
            </p:cNvSpPr>
            <p:nvPr/>
          </p:nvSpPr>
          <p:spPr bwMode="auto">
            <a:xfrm>
              <a:off x="457" y="2660"/>
              <a:ext cx="568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Agent 1’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67" name="Rectangle 8"/>
            <p:cNvSpPr>
              <a:spLocks noChangeArrowheads="1"/>
            </p:cNvSpPr>
            <p:nvPr/>
          </p:nvSpPr>
          <p:spPr bwMode="auto">
            <a:xfrm>
              <a:off x="1019" y="2660"/>
              <a:ext cx="8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68" name="Rectangle 9"/>
            <p:cNvSpPr>
              <a:spLocks noChangeArrowheads="1"/>
            </p:cNvSpPr>
            <p:nvPr/>
          </p:nvSpPr>
          <p:spPr bwMode="auto">
            <a:xfrm>
              <a:off x="1100" y="2660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69" name="Rectangle 10"/>
            <p:cNvSpPr>
              <a:spLocks noChangeArrowheads="1"/>
            </p:cNvSpPr>
            <p:nvPr/>
          </p:nvSpPr>
          <p:spPr bwMode="auto">
            <a:xfrm>
              <a:off x="457" y="2900"/>
              <a:ext cx="81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preferences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0" name="AutoShape 11"/>
            <p:cNvSpPr>
              <a:spLocks noChangeArrowheads="1"/>
            </p:cNvSpPr>
            <p:nvPr/>
          </p:nvSpPr>
          <p:spPr bwMode="auto">
            <a:xfrm>
              <a:off x="368" y="2624"/>
              <a:ext cx="961" cy="530"/>
            </a:xfrm>
            <a:prstGeom prst="roundRect">
              <a:avLst>
                <a:gd name="adj" fmla="val 25088"/>
              </a:avLst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AutoShape 12"/>
            <p:cNvSpPr>
              <a:spLocks noChangeArrowheads="1"/>
            </p:cNvSpPr>
            <p:nvPr/>
          </p:nvSpPr>
          <p:spPr bwMode="auto">
            <a:xfrm>
              <a:off x="368" y="3538"/>
              <a:ext cx="961" cy="530"/>
            </a:xfrm>
            <a:prstGeom prst="roundRect">
              <a:avLst>
                <a:gd name="adj" fmla="val 25088"/>
              </a:avLst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Rectangle 13"/>
            <p:cNvSpPr>
              <a:spLocks noChangeArrowheads="1"/>
            </p:cNvSpPr>
            <p:nvPr/>
          </p:nvSpPr>
          <p:spPr bwMode="auto">
            <a:xfrm>
              <a:off x="457" y="3580"/>
              <a:ext cx="67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Agent |A|’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3" name="Rectangle 14"/>
            <p:cNvSpPr>
              <a:spLocks noChangeArrowheads="1"/>
            </p:cNvSpPr>
            <p:nvPr/>
          </p:nvSpPr>
          <p:spPr bwMode="auto">
            <a:xfrm>
              <a:off x="1123" y="3580"/>
              <a:ext cx="8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4" name="Rectangle 15"/>
            <p:cNvSpPr>
              <a:spLocks noChangeArrowheads="1"/>
            </p:cNvSpPr>
            <p:nvPr/>
          </p:nvSpPr>
          <p:spPr bwMode="auto">
            <a:xfrm>
              <a:off x="1204" y="3580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5" name="Rectangle 16"/>
            <p:cNvSpPr>
              <a:spLocks noChangeArrowheads="1"/>
            </p:cNvSpPr>
            <p:nvPr/>
          </p:nvSpPr>
          <p:spPr bwMode="auto">
            <a:xfrm>
              <a:off x="457" y="3820"/>
              <a:ext cx="81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FF00"/>
                  </a:solidFill>
                  <a:latin typeface="Helvetica" charset="0"/>
                </a:rPr>
                <a:t>preferences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6" name="Rectangle 17"/>
            <p:cNvSpPr>
              <a:spLocks noChangeArrowheads="1"/>
            </p:cNvSpPr>
            <p:nvPr/>
          </p:nvSpPr>
          <p:spPr bwMode="auto">
            <a:xfrm>
              <a:off x="768" y="2991"/>
              <a:ext cx="8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600" b="1" i="0">
                  <a:solidFill>
                    <a:srgbClr val="00FF00"/>
                  </a:solidFill>
                  <a:latin typeface="Helvetica" charset="0"/>
                </a:rPr>
                <a:t>.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7" name="Rectangle 18"/>
            <p:cNvSpPr>
              <a:spLocks noChangeArrowheads="1"/>
            </p:cNvSpPr>
            <p:nvPr/>
          </p:nvSpPr>
          <p:spPr bwMode="auto">
            <a:xfrm>
              <a:off x="768" y="3103"/>
              <a:ext cx="80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600" b="1" i="0">
                  <a:solidFill>
                    <a:srgbClr val="00FF00"/>
                  </a:solidFill>
                  <a:latin typeface="Helvetica" charset="0"/>
                </a:rPr>
                <a:t>.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8" name="Rectangle 19"/>
            <p:cNvSpPr>
              <a:spLocks noChangeArrowheads="1"/>
            </p:cNvSpPr>
            <p:nvPr/>
          </p:nvSpPr>
          <p:spPr bwMode="auto">
            <a:xfrm>
              <a:off x="768" y="3224"/>
              <a:ext cx="8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600" b="1" i="0">
                  <a:solidFill>
                    <a:srgbClr val="00FF00"/>
                  </a:solidFill>
                  <a:latin typeface="Helvetica" charset="0"/>
                </a:rPr>
                <a:t>.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79" name="Line 20"/>
            <p:cNvSpPr>
              <a:spLocks noChangeShapeType="1"/>
            </p:cNvSpPr>
            <p:nvPr/>
          </p:nvSpPr>
          <p:spPr bwMode="auto">
            <a:xfrm>
              <a:off x="1329" y="3787"/>
              <a:ext cx="576" cy="1"/>
            </a:xfrm>
            <a:prstGeom prst="line">
              <a:avLst/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80" name="Freeform 21"/>
            <p:cNvSpPr>
              <a:spLocks/>
            </p:cNvSpPr>
            <p:nvPr/>
          </p:nvSpPr>
          <p:spPr bwMode="auto">
            <a:xfrm>
              <a:off x="1738" y="3729"/>
              <a:ext cx="167" cy="115"/>
            </a:xfrm>
            <a:custGeom>
              <a:avLst/>
              <a:gdLst>
                <a:gd name="T0" fmla="*/ 49 w 167"/>
                <a:gd name="T1" fmla="*/ 58 h 115"/>
                <a:gd name="T2" fmla="*/ 0 w 167"/>
                <a:gd name="T3" fmla="*/ 115 h 115"/>
                <a:gd name="T4" fmla="*/ 167 w 167"/>
                <a:gd name="T5" fmla="*/ 58 h 115"/>
                <a:gd name="T6" fmla="*/ 0 w 167"/>
                <a:gd name="T7" fmla="*/ 0 h 115"/>
                <a:gd name="T8" fmla="*/ 49 w 167"/>
                <a:gd name="T9" fmla="*/ 58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49" y="58"/>
                  </a:moveTo>
                  <a:lnTo>
                    <a:pt x="0" y="115"/>
                  </a:lnTo>
                  <a:lnTo>
                    <a:pt x="167" y="58"/>
                  </a:lnTo>
                  <a:lnTo>
                    <a:pt x="0" y="0"/>
                  </a:lnTo>
                  <a:lnTo>
                    <a:pt x="49" y="58"/>
                  </a:lnTo>
                  <a:close/>
                </a:path>
              </a:pathLst>
            </a:custGeom>
            <a:solidFill>
              <a:srgbClr val="00FF00"/>
            </a:solidFill>
            <a:ln w="23813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81" name="Line 22"/>
            <p:cNvSpPr>
              <a:spLocks noChangeShapeType="1"/>
            </p:cNvSpPr>
            <p:nvPr/>
          </p:nvSpPr>
          <p:spPr bwMode="auto">
            <a:xfrm>
              <a:off x="1329" y="2874"/>
              <a:ext cx="576" cy="1"/>
            </a:xfrm>
            <a:prstGeom prst="line">
              <a:avLst/>
            </a:prstGeom>
            <a:noFill/>
            <a:ln w="23813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82" name="Freeform 23"/>
            <p:cNvSpPr>
              <a:spLocks/>
            </p:cNvSpPr>
            <p:nvPr/>
          </p:nvSpPr>
          <p:spPr bwMode="auto">
            <a:xfrm>
              <a:off x="1738" y="2817"/>
              <a:ext cx="167" cy="115"/>
            </a:xfrm>
            <a:custGeom>
              <a:avLst/>
              <a:gdLst>
                <a:gd name="T0" fmla="*/ 49 w 167"/>
                <a:gd name="T1" fmla="*/ 57 h 115"/>
                <a:gd name="T2" fmla="*/ 0 w 167"/>
                <a:gd name="T3" fmla="*/ 115 h 115"/>
                <a:gd name="T4" fmla="*/ 167 w 167"/>
                <a:gd name="T5" fmla="*/ 57 h 115"/>
                <a:gd name="T6" fmla="*/ 0 w 167"/>
                <a:gd name="T7" fmla="*/ 0 h 115"/>
                <a:gd name="T8" fmla="*/ 49 w 167"/>
                <a:gd name="T9" fmla="*/ 57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49" y="57"/>
                  </a:moveTo>
                  <a:lnTo>
                    <a:pt x="0" y="115"/>
                  </a:lnTo>
                  <a:lnTo>
                    <a:pt x="167" y="57"/>
                  </a:lnTo>
                  <a:lnTo>
                    <a:pt x="0" y="0"/>
                  </a:lnTo>
                  <a:lnTo>
                    <a:pt x="49" y="57"/>
                  </a:lnTo>
                  <a:close/>
                </a:path>
              </a:pathLst>
            </a:custGeom>
            <a:solidFill>
              <a:srgbClr val="00FF00"/>
            </a:solidFill>
            <a:ln w="23813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83" name="Rectangle 24"/>
            <p:cNvSpPr>
              <a:spLocks noChangeArrowheads="1"/>
            </p:cNvSpPr>
            <p:nvPr/>
          </p:nvSpPr>
          <p:spPr bwMode="auto">
            <a:xfrm>
              <a:off x="1993" y="2675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4" name="Rectangle 25"/>
            <p:cNvSpPr>
              <a:spLocks noChangeArrowheads="1"/>
            </p:cNvSpPr>
            <p:nvPr/>
          </p:nvSpPr>
          <p:spPr bwMode="auto">
            <a:xfrm>
              <a:off x="2569" y="2675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5" name="Rectangle 26"/>
            <p:cNvSpPr>
              <a:spLocks noChangeArrowheads="1"/>
            </p:cNvSpPr>
            <p:nvPr/>
          </p:nvSpPr>
          <p:spPr bwMode="auto">
            <a:xfrm>
              <a:off x="1993" y="2915"/>
              <a:ext cx="72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formulator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6" name="Rectangle 27"/>
            <p:cNvSpPr>
              <a:spLocks noChangeArrowheads="1"/>
            </p:cNvSpPr>
            <p:nvPr/>
          </p:nvSpPr>
          <p:spPr bwMode="auto">
            <a:xfrm>
              <a:off x="1960" y="3605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7" name="Rectangle 28"/>
            <p:cNvSpPr>
              <a:spLocks noChangeArrowheads="1"/>
            </p:cNvSpPr>
            <p:nvPr/>
          </p:nvSpPr>
          <p:spPr bwMode="auto">
            <a:xfrm>
              <a:off x="2536" y="3605"/>
              <a:ext cx="4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 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8" name="Rectangle 29"/>
            <p:cNvSpPr>
              <a:spLocks noChangeArrowheads="1"/>
            </p:cNvSpPr>
            <p:nvPr/>
          </p:nvSpPr>
          <p:spPr bwMode="auto">
            <a:xfrm>
              <a:off x="1960" y="3845"/>
              <a:ext cx="72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formulator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89" name="Line 30"/>
            <p:cNvSpPr>
              <a:spLocks noChangeShapeType="1"/>
            </p:cNvSpPr>
            <p:nvPr/>
          </p:nvSpPr>
          <p:spPr bwMode="auto">
            <a:xfrm>
              <a:off x="2799" y="3787"/>
              <a:ext cx="634" cy="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0" name="Freeform 31"/>
            <p:cNvSpPr>
              <a:spLocks/>
            </p:cNvSpPr>
            <p:nvPr/>
          </p:nvSpPr>
          <p:spPr bwMode="auto">
            <a:xfrm>
              <a:off x="3266" y="3729"/>
              <a:ext cx="167" cy="115"/>
            </a:xfrm>
            <a:custGeom>
              <a:avLst/>
              <a:gdLst>
                <a:gd name="T0" fmla="*/ 50 w 167"/>
                <a:gd name="T1" fmla="*/ 58 h 115"/>
                <a:gd name="T2" fmla="*/ 0 w 167"/>
                <a:gd name="T3" fmla="*/ 115 h 115"/>
                <a:gd name="T4" fmla="*/ 167 w 167"/>
                <a:gd name="T5" fmla="*/ 58 h 115"/>
                <a:gd name="T6" fmla="*/ 0 w 167"/>
                <a:gd name="T7" fmla="*/ 0 h 115"/>
                <a:gd name="T8" fmla="*/ 50 w 167"/>
                <a:gd name="T9" fmla="*/ 58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50" y="58"/>
                  </a:moveTo>
                  <a:lnTo>
                    <a:pt x="0" y="115"/>
                  </a:lnTo>
                  <a:lnTo>
                    <a:pt x="167" y="58"/>
                  </a:lnTo>
                  <a:lnTo>
                    <a:pt x="0" y="0"/>
                  </a:lnTo>
                  <a:lnTo>
                    <a:pt x="50" y="58"/>
                  </a:lnTo>
                  <a:close/>
                </a:path>
              </a:pathLst>
            </a:custGeom>
            <a:solidFill>
              <a:srgbClr val="FF0000"/>
            </a:solidFill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91" name="Rectangle 32"/>
            <p:cNvSpPr>
              <a:spLocks noChangeArrowheads="1"/>
            </p:cNvSpPr>
            <p:nvPr/>
          </p:nvSpPr>
          <p:spPr bwMode="auto">
            <a:xfrm>
              <a:off x="2840" y="3516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2" name="Rectangle 33"/>
            <p:cNvSpPr>
              <a:spLocks noChangeArrowheads="1"/>
            </p:cNvSpPr>
            <p:nvPr/>
          </p:nvSpPr>
          <p:spPr bwMode="auto">
            <a:xfrm>
              <a:off x="2824" y="2619"/>
              <a:ext cx="5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FF0000"/>
                  </a:solidFill>
                  <a:latin typeface="Helvetica" charset="0"/>
                </a:rPr>
                <a:t>Strategy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3" name="Line 34"/>
            <p:cNvSpPr>
              <a:spLocks noChangeShapeType="1"/>
            </p:cNvSpPr>
            <p:nvPr/>
          </p:nvSpPr>
          <p:spPr bwMode="auto">
            <a:xfrm>
              <a:off x="2799" y="2890"/>
              <a:ext cx="634" cy="1"/>
            </a:xfrm>
            <a:prstGeom prst="line">
              <a:avLst/>
            </a:prstGeom>
            <a:noFill/>
            <a:ln w="2381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4" name="Freeform 35"/>
            <p:cNvSpPr>
              <a:spLocks/>
            </p:cNvSpPr>
            <p:nvPr/>
          </p:nvSpPr>
          <p:spPr bwMode="auto">
            <a:xfrm>
              <a:off x="3266" y="2832"/>
              <a:ext cx="167" cy="115"/>
            </a:xfrm>
            <a:custGeom>
              <a:avLst/>
              <a:gdLst>
                <a:gd name="T0" fmla="*/ 50 w 167"/>
                <a:gd name="T1" fmla="*/ 58 h 115"/>
                <a:gd name="T2" fmla="*/ 0 w 167"/>
                <a:gd name="T3" fmla="*/ 115 h 115"/>
                <a:gd name="T4" fmla="*/ 167 w 167"/>
                <a:gd name="T5" fmla="*/ 58 h 115"/>
                <a:gd name="T6" fmla="*/ 0 w 167"/>
                <a:gd name="T7" fmla="*/ 0 h 115"/>
                <a:gd name="T8" fmla="*/ 50 w 167"/>
                <a:gd name="T9" fmla="*/ 58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50" y="58"/>
                  </a:moveTo>
                  <a:lnTo>
                    <a:pt x="0" y="115"/>
                  </a:lnTo>
                  <a:lnTo>
                    <a:pt x="167" y="58"/>
                  </a:lnTo>
                  <a:lnTo>
                    <a:pt x="0" y="0"/>
                  </a:lnTo>
                  <a:lnTo>
                    <a:pt x="50" y="58"/>
                  </a:lnTo>
                  <a:close/>
                </a:path>
              </a:pathLst>
            </a:custGeom>
            <a:solidFill>
              <a:srgbClr val="FF0000"/>
            </a:solidFill>
            <a:ln w="2381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95" name="Rectangle 36"/>
            <p:cNvSpPr>
              <a:spLocks noChangeArrowheads="1"/>
            </p:cNvSpPr>
            <p:nvPr/>
          </p:nvSpPr>
          <p:spPr bwMode="auto">
            <a:xfrm>
              <a:off x="3600" y="2688"/>
              <a:ext cx="792" cy="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Original</a:t>
              </a:r>
            </a:p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“complex”</a:t>
              </a:r>
            </a:p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“indirect”</a:t>
              </a:r>
            </a:p>
            <a:p>
              <a:r>
                <a:rPr lang="en-US" sz="1800" b="1" i="0">
                  <a:solidFill>
                    <a:srgbClr val="0000FF"/>
                  </a:solidFill>
                  <a:latin typeface="Helvetica" charset="0"/>
                </a:rPr>
                <a:t>mechanism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6" name="Line 37"/>
            <p:cNvSpPr>
              <a:spLocks noChangeShapeType="1"/>
            </p:cNvSpPr>
            <p:nvPr/>
          </p:nvSpPr>
          <p:spPr bwMode="auto">
            <a:xfrm flipV="1">
              <a:off x="4656" y="3312"/>
              <a:ext cx="144" cy="2"/>
            </a:xfrm>
            <a:prstGeom prst="line">
              <a:avLst/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997" name="Freeform 38"/>
            <p:cNvSpPr>
              <a:spLocks/>
            </p:cNvSpPr>
            <p:nvPr/>
          </p:nvSpPr>
          <p:spPr bwMode="auto">
            <a:xfrm>
              <a:off x="4752" y="3257"/>
              <a:ext cx="167" cy="115"/>
            </a:xfrm>
            <a:custGeom>
              <a:avLst/>
              <a:gdLst>
                <a:gd name="T0" fmla="*/ 50 w 167"/>
                <a:gd name="T1" fmla="*/ 57 h 115"/>
                <a:gd name="T2" fmla="*/ 0 w 167"/>
                <a:gd name="T3" fmla="*/ 115 h 115"/>
                <a:gd name="T4" fmla="*/ 167 w 167"/>
                <a:gd name="T5" fmla="*/ 57 h 115"/>
                <a:gd name="T6" fmla="*/ 0 w 167"/>
                <a:gd name="T7" fmla="*/ 0 h 115"/>
                <a:gd name="T8" fmla="*/ 50 w 167"/>
                <a:gd name="T9" fmla="*/ 57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7"/>
                <a:gd name="T16" fmla="*/ 0 h 115"/>
                <a:gd name="T17" fmla="*/ 167 w 167"/>
                <a:gd name="T18" fmla="*/ 115 h 1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7" h="115">
                  <a:moveTo>
                    <a:pt x="50" y="57"/>
                  </a:moveTo>
                  <a:lnTo>
                    <a:pt x="0" y="115"/>
                  </a:lnTo>
                  <a:lnTo>
                    <a:pt x="167" y="57"/>
                  </a:lnTo>
                  <a:lnTo>
                    <a:pt x="0" y="0"/>
                  </a:lnTo>
                  <a:lnTo>
                    <a:pt x="50" y="57"/>
                  </a:lnTo>
                  <a:close/>
                </a:path>
              </a:pathLst>
            </a:custGeom>
            <a:solidFill>
              <a:srgbClr val="0000FF"/>
            </a:solidFill>
            <a:ln w="238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0998" name="Rectangle 39"/>
            <p:cNvSpPr>
              <a:spLocks noChangeArrowheads="1"/>
            </p:cNvSpPr>
            <p:nvPr/>
          </p:nvSpPr>
          <p:spPr bwMode="auto">
            <a:xfrm>
              <a:off x="4992" y="3235"/>
              <a:ext cx="624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0000"/>
                  </a:solidFill>
                  <a:latin typeface="Helvetica" charset="0"/>
                </a:rPr>
                <a:t>Outcome</a:t>
              </a:r>
              <a:endParaRPr lang="en-US" sz="3200" i="0">
                <a:latin typeface="Times" charset="0"/>
              </a:endParaRPr>
            </a:p>
          </p:txBody>
        </p:sp>
        <p:sp>
          <p:nvSpPr>
            <p:cNvPr id="40999" name="Rectangle 40"/>
            <p:cNvSpPr>
              <a:spLocks noChangeArrowheads="1"/>
            </p:cNvSpPr>
            <p:nvPr/>
          </p:nvSpPr>
          <p:spPr bwMode="auto">
            <a:xfrm>
              <a:off x="1583" y="2192"/>
              <a:ext cx="3121" cy="1962"/>
            </a:xfrm>
            <a:prstGeom prst="rect">
              <a:avLst/>
            </a:prstGeom>
            <a:noFill/>
            <a:ln w="238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0" name="Rectangle 41"/>
            <p:cNvSpPr>
              <a:spLocks noChangeArrowheads="1"/>
            </p:cNvSpPr>
            <p:nvPr/>
          </p:nvSpPr>
          <p:spPr bwMode="auto">
            <a:xfrm>
              <a:off x="1624" y="2235"/>
              <a:ext cx="2977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 i="0">
                  <a:solidFill>
                    <a:srgbClr val="000000"/>
                  </a:solidFill>
                  <a:latin typeface="Helvetica" charset="0"/>
                </a:rPr>
                <a:t>Constructed “direct revelation” mechanism</a:t>
              </a:r>
              <a:endParaRPr lang="en-US" sz="3200" i="0">
                <a:latin typeface="Times" charset="0"/>
              </a:endParaRPr>
            </a:p>
          </p:txBody>
        </p:sp>
      </p:grpSp>
      <p:sp>
        <p:nvSpPr>
          <p:cNvPr id="42" name="Slide Number Placeholder 3">
            <a:extLst>
              <a:ext uri="{FF2B5EF4-FFF2-40B4-BE49-F238E27FC236}">
                <a16:creationId xmlns:a16="http://schemas.microsoft.com/office/drawing/2014/main" id="{56E4721D-73D4-2946-918A-5B502E3B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3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Theoretical Implications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73377"/>
            <a:ext cx="8305800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Literal interpretation: </a:t>
            </a:r>
            <a:r>
              <a:rPr lang="en-US" sz="2400" dirty="0">
                <a:solidFill>
                  <a:srgbClr val="0B05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Need only study direct mechanisms</a:t>
            </a:r>
          </a:p>
          <a:p>
            <a:pPr eaLnBrk="1" hangingPunct="1"/>
            <a:r>
              <a:rPr lang="en-US" sz="2200" dirty="0">
                <a:latin typeface="Myriad Pro" charset="0"/>
                <a:ea typeface="ＭＳ Ｐゴシック" charset="0"/>
              </a:rPr>
              <a:t>This is a smaller space of mechanisms </a:t>
            </a:r>
          </a:p>
          <a:p>
            <a:pPr eaLnBrk="1" hangingPunct="1"/>
            <a:r>
              <a:rPr lang="en-US" sz="2200" dirty="0">
                <a:latin typeface="Myriad Pro" charset="0"/>
                <a:ea typeface="ＭＳ Ｐゴシック" charset="0"/>
              </a:rPr>
              <a:t>Negative results: If no direct mechanism can implement SCF f() then no mechanism can do it</a:t>
            </a:r>
          </a:p>
          <a:p>
            <a:pPr lvl="1" eaLnBrk="1" hangingPunct="1"/>
            <a:endParaRPr lang="en-US" sz="2000" dirty="0">
              <a:latin typeface="Myriad Pro" charset="0"/>
              <a:ea typeface="ＭＳ Ｐゴシック" charset="0"/>
            </a:endParaRPr>
          </a:p>
          <a:p>
            <a:pPr eaLnBrk="1" hangingPunct="1"/>
            <a:r>
              <a:rPr lang="en-US" sz="2200" dirty="0">
                <a:latin typeface="Myriad Pro" charset="0"/>
                <a:ea typeface="ＭＳ Ｐゴシック" charset="0"/>
              </a:rPr>
              <a:t>Analysis tool: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Best direct mechanism gives us an upper bound on what we can achieve with an indirect mechanism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Analyze all direct mechanisms and choose the best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A06F-5D98-6F44-8121-16468C99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761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75347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Practical Implications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716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Incentive-compatibility is “free” from an implementation perspective</a:t>
            </a:r>
          </a:p>
          <a:p>
            <a:pPr eaLnBrk="1" hangingPunct="1"/>
            <a:r>
              <a:rPr lang="en-US" dirty="0">
                <a:solidFill>
                  <a:srgbClr val="CC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BUT!!!</a:t>
            </a:r>
          </a:p>
          <a:p>
            <a:pPr lvl="1" eaLnBrk="1" hangingPunct="1"/>
            <a:r>
              <a:rPr lang="en-US" dirty="0">
                <a:latin typeface="Myriad Pro" charset="0"/>
                <a:ea typeface="ＭＳ Ｐゴシック" charset="0"/>
              </a:rPr>
              <a:t>A lot of mechanisms used in practice are not direct and incentive-compatible</a:t>
            </a:r>
          </a:p>
          <a:p>
            <a:pPr lvl="1" eaLnBrk="1" hangingPunct="1"/>
            <a:r>
              <a:rPr lang="en-US" dirty="0">
                <a:latin typeface="Myriad Pro" charset="0"/>
                <a:ea typeface="ＭＳ Ｐゴシック" charset="0"/>
              </a:rPr>
              <a:t>Maybe there are some issues that are being ignored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50ADE-0F67-AA46-BA63-AD82BF3F4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65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Quick review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350" y="1460553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We now know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What a mechanism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What it means for a SCF to be dominant strategy implementable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If a SCF is implementable in dominant strategies then it can be implemented by a direct incentive-compatible mechanism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We do not know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What types of SCF are dominant strategy implementable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864B5-601F-D74A-B50A-46BAF1C2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91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131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err="1">
                <a:latin typeface="Myriad Pro" charset="0"/>
                <a:ea typeface="ＭＳ Ｐゴシック" charset="0"/>
                <a:cs typeface="ＭＳ Ｐゴシック" charset="0"/>
              </a:rPr>
              <a:t>Gibbard</a:t>
            </a:r>
            <a:r>
              <a:rPr lang="en-US" sz="4000" dirty="0">
                <a:latin typeface="Myriad Pro" charset="0"/>
                <a:ea typeface="ＭＳ Ｐゴシック" charset="0"/>
                <a:cs typeface="ＭＳ Ｐゴシック" charset="0"/>
              </a:rPr>
              <a:t>-Satterthwaite (G-S) </a:t>
            </a:r>
            <a:r>
              <a:rPr lang="en-US" sz="4000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endParaRPr lang="en-US" sz="4000" dirty="0">
              <a:solidFill>
                <a:srgbClr val="FF0000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03131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Assume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O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</a:rPr>
              <a:t>is finite and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|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O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| 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≥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3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Each </a:t>
            </a:r>
            <a:r>
              <a:rPr lang="en-US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o</a:t>
            </a:r>
            <a:r>
              <a:rPr lang="en-US" b="1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b="1" dirty="0" err="1">
                <a:solidFill>
                  <a:srgbClr val="008380"/>
                </a:solidFill>
                <a:latin typeface="cmsy10" charset="0"/>
                <a:ea typeface="ＭＳ Ｐゴシック" charset="0"/>
              </a:rPr>
              <a:t>O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</a:rPr>
              <a:t>can be achieved by social choice function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f() </a:t>
            </a:r>
            <a:r>
              <a:rPr lang="en-US" dirty="0">
                <a:latin typeface="Myriad Pro" charset="0"/>
                <a:ea typeface="ＭＳ Ｐゴシック" charset="0"/>
              </a:rPr>
              <a:t>for some 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  <a:cs typeface="ＭＳ Ｐゴシック" charset="0"/>
            </a:endParaRPr>
          </a:p>
          <a:p>
            <a:pPr marL="990600" lvl="1" indent="-5334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  <a:cs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latin typeface="Symbo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1143000" y="3212976"/>
            <a:ext cx="73152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0" dirty="0">
                <a:latin typeface="Myriad Pro" charset="0"/>
              </a:rPr>
              <a:t>Then:</a:t>
            </a:r>
          </a:p>
          <a:p>
            <a:pPr>
              <a:spcBef>
                <a:spcPct val="50000"/>
              </a:spcBef>
            </a:pPr>
            <a:r>
              <a:rPr lang="en-US" sz="2800" i="0" dirty="0">
                <a:solidFill>
                  <a:srgbClr val="008380"/>
                </a:solidFill>
                <a:latin typeface="Myriad Pro" charset="0"/>
              </a:rPr>
              <a:t>f() </a:t>
            </a:r>
            <a:r>
              <a:rPr lang="en-US" sz="2800" i="0" dirty="0">
                <a:latin typeface="Myriad Pro" charset="0"/>
              </a:rPr>
              <a:t>is truthfully implementable in dominant strategies (i.e., strategy-proof) if and only if </a:t>
            </a:r>
            <a:br>
              <a:rPr lang="en-US" sz="2800" i="0" dirty="0">
                <a:latin typeface="Myriad Pro" charset="0"/>
              </a:rPr>
            </a:br>
            <a:r>
              <a:rPr lang="en-US" sz="2800" i="0" dirty="0">
                <a:solidFill>
                  <a:srgbClr val="008380"/>
                </a:solidFill>
                <a:latin typeface="Myriad Pro" charset="0"/>
              </a:rPr>
              <a:t>f() </a:t>
            </a:r>
            <a:r>
              <a:rPr lang="en-US" sz="2800" i="0" dirty="0">
                <a:latin typeface="Myriad Pro" charset="0"/>
              </a:rPr>
              <a:t>is dictatorial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73894E-64B8-F943-8192-4265614F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220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Circumventing G-S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57300"/>
            <a:ext cx="7772400" cy="50292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Use a weaker equilibrium concept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Nash, Bayes-Nash</a:t>
            </a:r>
          </a:p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Design mechanisms where computing a beneficial manipulation is hard</a:t>
            </a:r>
          </a:p>
          <a:p>
            <a:pPr lvl="1" eaLnBrk="1" hangingPunct="1"/>
            <a:r>
              <a:rPr lang="en-US" sz="2000" dirty="0">
                <a:latin typeface="Myriad Pro" charset="0"/>
                <a:ea typeface="ＭＳ Ｐゴシック" charset="0"/>
              </a:rPr>
              <a:t>Many voting mechanisms are NP-hard to manipulate (or can be made NP-hard with small “tweaks”) </a:t>
            </a:r>
            <a:r>
              <a:rPr lang="en-US" sz="1800" dirty="0">
                <a:latin typeface="Myriad Pro" charset="0"/>
                <a:ea typeface="ＭＳ Ｐゴシック" charset="0"/>
              </a:rPr>
              <a:t>[Bartholdi, Tovey, Trick 89] [</a:t>
            </a:r>
            <a:r>
              <a:rPr lang="en-US" sz="1800" dirty="0" err="1">
                <a:latin typeface="Myriad Pro" charset="0"/>
                <a:ea typeface="ＭＳ Ｐゴシック" charset="0"/>
              </a:rPr>
              <a:t>Conitzer</a:t>
            </a:r>
            <a:r>
              <a:rPr lang="en-US" sz="1800" dirty="0">
                <a:latin typeface="Myriad Pro" charset="0"/>
                <a:ea typeface="ＭＳ Ｐゴシック" charset="0"/>
              </a:rPr>
              <a:t>, </a:t>
            </a:r>
            <a:r>
              <a:rPr lang="en-US" sz="1800" dirty="0" err="1">
                <a:latin typeface="Myriad Pro" charset="0"/>
                <a:ea typeface="ＭＳ Ｐゴシック" charset="0"/>
              </a:rPr>
              <a:t>Sandholm</a:t>
            </a:r>
            <a:r>
              <a:rPr lang="en-US" sz="1800" dirty="0">
                <a:latin typeface="Myriad Pro" charset="0"/>
                <a:ea typeface="ＭＳ Ｐゴシック" charset="0"/>
              </a:rPr>
              <a:t> 03]</a:t>
            </a:r>
            <a:r>
              <a:rPr lang="en-US" sz="2000" dirty="0">
                <a:latin typeface="Myriad Pro" charset="0"/>
                <a:ea typeface="ＭＳ Ｐゴシック" charset="0"/>
              </a:rPr>
              <a:t> </a:t>
            </a:r>
          </a:p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Randomization</a:t>
            </a:r>
          </a:p>
          <a:p>
            <a:pPr eaLnBrk="1" hangingPunct="1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Agents’ preferences have special structure</a:t>
            </a:r>
          </a:p>
        </p:txBody>
      </p:sp>
      <p:grpSp>
        <p:nvGrpSpPr>
          <p:cNvPr id="51203" name="Group 4"/>
          <p:cNvGrpSpPr>
            <a:grpSpLocks/>
          </p:cNvGrpSpPr>
          <p:nvPr/>
        </p:nvGrpSpPr>
        <p:grpSpPr bwMode="auto">
          <a:xfrm>
            <a:off x="2172816" y="4941168"/>
            <a:ext cx="4343400" cy="1247775"/>
            <a:chOff x="3600" y="3390"/>
            <a:chExt cx="1920" cy="786"/>
          </a:xfrm>
        </p:grpSpPr>
        <p:sp>
          <p:nvSpPr>
            <p:cNvPr id="51206" name="Rectangle 5"/>
            <p:cNvSpPr>
              <a:spLocks noChangeArrowheads="1"/>
            </p:cNvSpPr>
            <p:nvPr/>
          </p:nvSpPr>
          <p:spPr bwMode="auto">
            <a:xfrm>
              <a:off x="3600" y="3408"/>
              <a:ext cx="1920" cy="768"/>
            </a:xfrm>
            <a:prstGeom prst="rect">
              <a:avLst/>
            </a:prstGeom>
            <a:solidFill>
              <a:srgbClr val="D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7" name="Text Box 6"/>
            <p:cNvSpPr txBox="1">
              <a:spLocks noChangeArrowheads="1"/>
            </p:cNvSpPr>
            <p:nvPr/>
          </p:nvSpPr>
          <p:spPr bwMode="auto">
            <a:xfrm>
              <a:off x="3600" y="3390"/>
              <a:ext cx="8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1" i="0">
                  <a:latin typeface="Times" charset="0"/>
                </a:rPr>
                <a:t>General preferences</a:t>
              </a:r>
            </a:p>
          </p:txBody>
        </p:sp>
        <p:sp>
          <p:nvSpPr>
            <p:cNvPr id="51208" name="Oval 7"/>
            <p:cNvSpPr>
              <a:spLocks noChangeArrowheads="1"/>
            </p:cNvSpPr>
            <p:nvPr/>
          </p:nvSpPr>
          <p:spPr bwMode="auto">
            <a:xfrm>
              <a:off x="3840" y="3792"/>
              <a:ext cx="1056" cy="33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3868" y="3826"/>
              <a:ext cx="9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1" i="0">
                  <a:latin typeface="Times" charset="0"/>
                </a:rPr>
                <a:t>Quasilinear preferences</a:t>
              </a:r>
            </a:p>
          </p:txBody>
        </p:sp>
        <p:sp>
          <p:nvSpPr>
            <p:cNvPr id="51210" name="Oval 9"/>
            <p:cNvSpPr>
              <a:spLocks noChangeArrowheads="1"/>
            </p:cNvSpPr>
            <p:nvPr/>
          </p:nvSpPr>
          <p:spPr bwMode="auto">
            <a:xfrm>
              <a:off x="4848" y="3504"/>
              <a:ext cx="384" cy="33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1" name="Oval 10"/>
            <p:cNvSpPr>
              <a:spLocks noChangeArrowheads="1"/>
            </p:cNvSpPr>
            <p:nvPr/>
          </p:nvSpPr>
          <p:spPr bwMode="auto">
            <a:xfrm>
              <a:off x="5184" y="3984"/>
              <a:ext cx="240" cy="144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64CF9A36-5CD8-B241-92DE-AB82A3EE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632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61165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Quasi-Linear Preferences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325" y="1196752"/>
            <a:ext cx="7787240" cy="29523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Outcome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o=(x,t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sz="2400" dirty="0">
                <a:latin typeface="Myriad Pro" charset="0"/>
                <a:ea typeface="ＭＳ Ｐゴシック" charset="0"/>
              </a:rPr>
              <a:t> is a “project choice”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and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b="1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sz="2400" b="1" dirty="0" err="1">
                <a:solidFill>
                  <a:srgbClr val="008380"/>
                </a:solidFill>
                <a:latin typeface="msbm10" charset="0"/>
                <a:ea typeface="ＭＳ Ｐゴシック" charset="0"/>
              </a:rPr>
              <a:t>R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are transfers (money)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Utility function of agent 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endParaRPr lang="en-US" sz="2800" dirty="0">
              <a:solidFill>
                <a:srgbClr val="008380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o,</a:t>
            </a:r>
            <a:r>
              <a:rPr lang="en-US" sz="24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((x,t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,…,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)=v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x,</a:t>
            </a:r>
            <a:r>
              <a:rPr lang="en-US" sz="24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endParaRPr lang="en-US" sz="2400" baseline="-25000" dirty="0">
              <a:solidFill>
                <a:srgbClr val="008380"/>
              </a:solidFill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400" baseline="-25000" dirty="0">
              <a:latin typeface="Myriad Pro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Quasi-linear mechanism: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M=(S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,g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))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where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g(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)=(x(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),t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))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27584" y="4149080"/>
            <a:ext cx="6038833" cy="2197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008380"/>
                </a:solidFill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008380"/>
                </a:solidFill>
              </a:rPr>
              <a:t>	x</a:t>
            </a:r>
            <a:r>
              <a:rPr lang="en-US" sz="2400" dirty="0"/>
              <a:t>=”joint pool built” or “not”, </a:t>
            </a:r>
          </a:p>
          <a:p>
            <a:pPr marL="342900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/>
              <a:t>  </a:t>
            </a:r>
            <a:r>
              <a:rPr lang="en-US" sz="2400" dirty="0">
                <a:solidFill>
                  <a:srgbClr val="008380"/>
                </a:solidFill>
              </a:rPr>
              <a:t>m</a:t>
            </a:r>
            <a:r>
              <a:rPr lang="en-US" sz="2400" baseline="-25000" dirty="0">
                <a:solidFill>
                  <a:srgbClr val="008380"/>
                </a:solidFill>
              </a:rPr>
              <a:t>i</a:t>
            </a:r>
            <a:r>
              <a:rPr lang="en-US" sz="2400" dirty="0">
                <a:solidFill>
                  <a:srgbClr val="008380"/>
                </a:solidFill>
              </a:rPr>
              <a:t> = $= </a:t>
            </a:r>
            <a:r>
              <a:rPr lang="en-US" sz="2400" dirty="0"/>
              <a:t>mechanism addendum </a:t>
            </a:r>
          </a:p>
          <a:p>
            <a:pPr marL="8001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E.g., equal sharing of construction cost:  </a:t>
            </a:r>
            <a:r>
              <a:rPr lang="en-US" sz="2000" dirty="0">
                <a:solidFill>
                  <a:srgbClr val="008380"/>
                </a:solidFill>
              </a:rPr>
              <a:t>-c / |A|,  </a:t>
            </a:r>
          </a:p>
          <a:p>
            <a:pPr marL="8001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>
                <a:solidFill>
                  <a:srgbClr val="008380"/>
                </a:solidFill>
              </a:rPr>
              <a:t>v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(x) = </a:t>
            </a:r>
            <a:r>
              <a:rPr lang="en-US" sz="2000" dirty="0" err="1">
                <a:solidFill>
                  <a:srgbClr val="008380"/>
                </a:solidFill>
              </a:rPr>
              <a:t>w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(x) - c / |A</a:t>
            </a:r>
            <a:r>
              <a:rPr lang="en-US" sz="2000" dirty="0"/>
              <a:t>| </a:t>
            </a:r>
          </a:p>
          <a:p>
            <a:pPr marL="8001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 err="1">
                <a:solidFill>
                  <a:srgbClr val="008380"/>
                </a:solidFill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 = v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 (x) + m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</a:p>
          <a:p>
            <a:endParaRPr lang="de-DE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B949BE7-C4FF-0D40-AAC1-A684751C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5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11959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Mechanism Design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468" y="1295400"/>
            <a:ext cx="8305800" cy="42672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B05FF"/>
                </a:solidFill>
                <a:latin typeface="Myriad Pro" charset="0"/>
                <a:ea typeface="ＭＳ Ｐゴシック" charset="0"/>
              </a:rPr>
              <a:t>Game Theory + Social Choice</a:t>
            </a:r>
          </a:p>
          <a:p>
            <a:pPr eaLnBrk="1" hangingPunct="1"/>
            <a:r>
              <a:rPr lang="en-US" sz="2800" dirty="0">
                <a:solidFill>
                  <a:srgbClr val="0B05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Goal of a mechanism</a:t>
            </a:r>
          </a:p>
          <a:p>
            <a:pPr lvl="1" eaLnBrk="1" hangingPunct="1"/>
            <a:r>
              <a:rPr lang="en-US" sz="2400" dirty="0">
                <a:latin typeface="Myriad Pro" charset="0"/>
                <a:ea typeface="ＭＳ Ｐゴシック" charset="0"/>
              </a:rPr>
              <a:t>Obtain some outcome (function of agents’ preferences)</a:t>
            </a:r>
          </a:p>
          <a:p>
            <a:pPr lvl="1" eaLnBrk="1" hangingPunct="1"/>
            <a:r>
              <a:rPr lang="en-US" sz="2400" dirty="0">
                <a:latin typeface="Myriad Pro" charset="0"/>
                <a:ea typeface="ＭＳ Ｐゴシック" charset="0"/>
              </a:rPr>
              <a:t>But agents are rational</a:t>
            </a:r>
          </a:p>
          <a:p>
            <a:pPr marL="1143000" lvl="2" eaLnBrk="1" hangingPunct="1"/>
            <a:r>
              <a:rPr lang="en-US" sz="2000" dirty="0">
                <a:latin typeface="Myriad Pro" charset="0"/>
                <a:ea typeface="ＭＳ Ｐゴシック" charset="0"/>
              </a:rPr>
              <a:t>They may lie about their preferences</a:t>
            </a:r>
          </a:p>
          <a:p>
            <a:pPr eaLnBrk="1" hangingPunct="1"/>
            <a:r>
              <a:rPr lang="en-US" sz="2800" dirty="0">
                <a:solidFill>
                  <a:srgbClr val="0B05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Goal</a:t>
            </a:r>
            <a:r>
              <a:rPr lang="en-US" sz="2800" dirty="0">
                <a:solidFill>
                  <a:srgbClr val="0B05FF"/>
                </a:solidFill>
                <a:latin typeface="Myriad Pro" charset="0"/>
                <a:ea typeface="ＭＳ Ｐゴシック" charset="0"/>
              </a:rPr>
              <a:t> of mechanism design</a:t>
            </a:r>
            <a:endParaRPr lang="en-US" sz="2800" dirty="0">
              <a:solidFill>
                <a:srgbClr val="0B05FF"/>
              </a:solidFill>
              <a:latin typeface="Myriad Pro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600" dirty="0">
                <a:latin typeface="Myriad Pro" charset="0"/>
                <a:ea typeface="ＭＳ Ｐゴシック" charset="0"/>
                <a:cs typeface="ＭＳ Ｐゴシック" charset="0"/>
              </a:rPr>
              <a:t>Define the rules of a game so that in equilibrium the agents do what we want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C935E-3F11-0D4B-8048-B3E911EF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488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2656"/>
            <a:ext cx="8610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Social choice functions and quasi-linear settings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452" y="13716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SCF is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efficient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if for all types 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=(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sz="28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 ≥ 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sz="28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(x’(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  </a:t>
            </a:r>
            <a:r>
              <a:rPr lang="en-US" sz="2800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∀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x’(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Aka social welfare maximizing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SCF is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budget-balanced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(BB) if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)=0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</a:rPr>
              <a:t>Weakly budget-balanced </a:t>
            </a:r>
            <a:r>
              <a:rPr lang="en-US" sz="2400" dirty="0">
                <a:latin typeface="Myriad Pro" charset="0"/>
                <a:ea typeface="ＭＳ Ｐゴシック" charset="0"/>
              </a:rPr>
              <a:t>if</a:t>
            </a:r>
          </a:p>
          <a:p>
            <a:pPr marL="1143000" lvl="2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Symbol" charset="0"/>
                <a:ea typeface="ＭＳ Ｐゴシック" charset="0"/>
              </a:rPr>
              <a:t>    </a:t>
            </a:r>
            <a:r>
              <a:rPr lang="en-US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n</a:t>
            </a:r>
            <a:r>
              <a:rPr lang="en-US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=1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≥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0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2000" dirty="0">
              <a:latin typeface="Myriad Pro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5FE70-53A6-EC4C-83E5-7B604A85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29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157008" y="332656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Groves Mechanisms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[Groves 1973]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28" y="1340768"/>
            <a:ext cx="8610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Groves mechanism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M=(S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 (x,t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)) </a:t>
            </a: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is defined by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sz="28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u="sng" dirty="0">
                <a:latin typeface="Myriad Pro" charset="0"/>
                <a:ea typeface="ＭＳ Ｐゴシック" charset="0"/>
              </a:rPr>
              <a:t>Choice rule</a:t>
            </a: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altLang="ja-JP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argmax</a:t>
            </a:r>
            <a:r>
              <a:rPr lang="en-US" altLang="ja-JP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v</a:t>
            </a:r>
            <a:r>
              <a:rPr lang="en-US" altLang="ja-JP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x,</a:t>
            </a:r>
            <a:r>
              <a:rPr lang="en-US" altLang="ja-JP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u="sng" dirty="0">
                <a:latin typeface="Myriad Pro" charset="0"/>
                <a:ea typeface="ＭＳ Ｐゴシック" charset="0"/>
              </a:rPr>
              <a:t>Transfer rules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)=h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</a:t>
            </a:r>
            <a:r>
              <a:rPr lang="en-US" altLang="ja-JP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800" baseline="-25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</a:t>
            </a:r>
            <a:r>
              <a:rPr lang="en-US" altLang="ja-JP" sz="28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8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altLang="ja-JP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8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8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8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8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8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3200" dirty="0"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Myriad Pro" charset="0"/>
                <a:ea typeface="ＭＳ Ｐゴシック" charset="0"/>
              </a:rPr>
              <a:t>where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h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b="1" dirty="0">
                <a:solidFill>
                  <a:srgbClr val="008380"/>
                </a:solidFill>
                <a:latin typeface="cmsy10" charset="0"/>
                <a:ea typeface="ＭＳ Ｐゴシック" charset="0"/>
              </a:rPr>
              <a:t>.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 </a:t>
            </a:r>
            <a:r>
              <a:rPr lang="en-US" dirty="0">
                <a:latin typeface="Myriad Pro" charset="0"/>
                <a:ea typeface="ＭＳ Ｐゴシック" charset="0"/>
              </a:rPr>
              <a:t>is an (arbitrary) function that </a:t>
            </a:r>
            <a:r>
              <a:rPr lang="en-US" dirty="0">
                <a:solidFill>
                  <a:srgbClr val="CC0000"/>
                </a:solidFill>
                <a:latin typeface="Myriad Pro" charset="0"/>
                <a:ea typeface="ＭＳ Ｐゴシック" charset="0"/>
              </a:rPr>
              <a:t>does not</a:t>
            </a: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Myriad Pro" charset="0"/>
                <a:ea typeface="ＭＳ Ｐゴシック" charset="0"/>
              </a:rPr>
              <a:t>depend </a:t>
            </a:r>
            <a:r>
              <a:rPr lang="en-US" dirty="0">
                <a:latin typeface="Myriad Pro" charset="0"/>
                <a:ea typeface="ＭＳ Ｐゴシック" charset="0"/>
              </a:rPr>
              <a:t>on the reported type </a:t>
            </a:r>
            <a:r>
              <a:rPr lang="en-US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dirty="0">
                <a:latin typeface="Myriad Pro" charset="0"/>
                <a:ea typeface="ＭＳ Ｐゴシック" charset="0"/>
              </a:rPr>
              <a:t> of agent </a:t>
            </a:r>
            <a:r>
              <a:rPr lang="en-US" altLang="ja-JP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endParaRPr lang="en-US" dirty="0">
              <a:solidFill>
                <a:srgbClr val="008380"/>
              </a:solidFill>
              <a:latin typeface="Myriad Pro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68438-DB83-EB4F-BCF6-F75F37DEE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14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Groves Mechanisms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458200" cy="4572000"/>
          </a:xfrm>
        </p:spPr>
        <p:txBody>
          <a:bodyPr/>
          <a:lstStyle/>
          <a:p>
            <a:pPr eaLnBrk="1" hangingPunct="1"/>
            <a:r>
              <a:rPr lang="en-US" sz="2400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r>
              <a:rPr lang="en-US" sz="2400" dirty="0">
                <a:solidFill>
                  <a:srgbClr val="008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: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 Groves mechanisms are strategy-proof and efficient </a:t>
            </a:r>
            <a:r>
              <a:rPr lang="en-US" sz="1600" dirty="0">
                <a:latin typeface="Myriad Pro" charset="0"/>
                <a:ea typeface="ＭＳ Ｐゴシック" charset="0"/>
                <a:cs typeface="ＭＳ Ｐゴシック" charset="0"/>
              </a:rPr>
              <a:t>(We have gotten around </a:t>
            </a:r>
            <a:r>
              <a:rPr lang="en-US" sz="1600" dirty="0" err="1">
                <a:latin typeface="Myriad Pro" charset="0"/>
                <a:ea typeface="ＭＳ Ｐゴシック" charset="0"/>
                <a:cs typeface="ＭＳ Ｐゴシック" charset="0"/>
              </a:rPr>
              <a:t>Gibbard</a:t>
            </a:r>
            <a:r>
              <a:rPr lang="en-US" sz="1600" dirty="0">
                <a:latin typeface="Myriad Pro" charset="0"/>
                <a:ea typeface="ＭＳ Ｐゴシック" charset="0"/>
                <a:cs typeface="ＭＳ Ｐゴシック" charset="0"/>
              </a:rPr>
              <a:t>-Satterthwaite!)</a:t>
            </a:r>
            <a:br>
              <a:rPr lang="en-US" sz="1600" dirty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Proof:  </a:t>
            </a:r>
            <a:b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0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’s </a:t>
            </a:r>
            <a:r>
              <a:rPr lang="en-US" sz="2000" dirty="0">
                <a:latin typeface="Myriad Pro" charset="0"/>
                <a:ea typeface="ＭＳ Ｐゴシック" charset="0"/>
                <a:cs typeface="ＭＳ Ｐゴシック" charset="0"/>
              </a:rPr>
              <a:t>utility for strategy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latin typeface="Myriad Pro" charset="0"/>
                <a:ea typeface="ＭＳ Ｐゴシック" charset="0"/>
                <a:cs typeface="ＭＳ Ｐゴシック" charset="0"/>
              </a:rPr>
              <a:t>, given 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>
                <a:latin typeface="Myriad Pro" charset="0"/>
                <a:ea typeface="ＭＳ Ｐゴシック" charset="0"/>
                <a:cs typeface="ＭＳ Ｐゴシック" charset="0"/>
              </a:rPr>
              <a:t>from agents 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j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¹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  <a:cs typeface="ＭＳ Ｐゴシック" charset="0"/>
              </a:rPr>
              <a:t> is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)=v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t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       =v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)+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000" baseline="-25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¹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v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j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)-h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Ignore 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h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-</a:t>
            </a:r>
            <a:r>
              <a:rPr lang="en-US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).  </a:t>
            </a:r>
            <a:r>
              <a:rPr lang="en-US" sz="2000" dirty="0">
                <a:latin typeface="Myriad Pro" charset="0"/>
                <a:ea typeface="ＭＳ Ｐゴシック" charset="0"/>
              </a:rPr>
              <a:t>Notice that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argmax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å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v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altLang="ja-JP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x,</a:t>
            </a:r>
            <a:r>
              <a:rPr lang="en-US" altLang="ja-JP" sz="20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i.e., it maximizes the sum of reported values.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 dirty="0">
                <a:latin typeface="Myriad Pro" charset="0"/>
                <a:ea typeface="ＭＳ Ｐゴシック" charset="0"/>
              </a:rPr>
              <a:t>Therefore, agent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000" dirty="0">
                <a:latin typeface="Myriad Pro" charset="0"/>
                <a:ea typeface="ＭＳ Ｐゴシック" charset="0"/>
              </a:rPr>
              <a:t>should announce </a:t>
            </a:r>
            <a:r>
              <a:rPr lang="en-US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0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</a:t>
            </a:r>
            <a:r>
              <a:rPr lang="en-US" altLang="ja-JP" sz="20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altLang="ja-JP" sz="2000" dirty="0">
                <a:latin typeface="Myriad Pro" charset="0"/>
                <a:ea typeface="ＭＳ Ｐゴシック" charset="0"/>
              </a:rPr>
              <a:t> to maximize its own payoff</a:t>
            </a:r>
          </a:p>
          <a:p>
            <a:pPr eaLnBrk="1" hangingPunct="1"/>
            <a:r>
              <a:rPr lang="en-US" sz="2400" dirty="0" err="1">
                <a:solidFill>
                  <a:srgbClr val="FF0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Thm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Groves mechanisms are unique (up to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BF51B-5564-7649-9AFF-8697BF92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620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VCG Mechanism</a:t>
            </a:r>
            <a:b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latin typeface="Lucida Grande" charset="0"/>
                <a:ea typeface="ＭＳ Ｐゴシック" charset="0"/>
                <a:cs typeface="ＭＳ Ｐゴシック" charset="0"/>
              </a:rPr>
              <a:t>(aka Clarke tax mechanism, aka Pivotal mechanism)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24744"/>
            <a:ext cx="8686800" cy="31242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Def: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Implement efficient outcome,</a:t>
            </a:r>
          </a:p>
          <a:p>
            <a:pPr lvl="1" algn="ctr" eaLnBrk="1" hangingPunct="1">
              <a:buFont typeface="Wingdings" charset="0"/>
              <a:buNone/>
            </a:pPr>
            <a:r>
              <a:rPr lang="en-US" sz="2400" dirty="0">
                <a:latin typeface="Lucida Grande" charset="0"/>
                <a:ea typeface="ＭＳ Ｐゴシック" charset="0"/>
              </a:rPr>
              <a:t>x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sz="2400" dirty="0">
                <a:latin typeface="Lucida Grande" charset="0"/>
                <a:ea typeface="ＭＳ Ｐゴシック" charset="0"/>
              </a:rPr>
              <a:t>=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argmax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x</a:t>
            </a:r>
            <a:r>
              <a:rPr lang="en-US" sz="2400" dirty="0" err="1">
                <a:latin typeface="Symbol" charset="0"/>
                <a:ea typeface="ＭＳ Ｐゴシック" charset="0"/>
              </a:rPr>
              <a:t>å</a:t>
            </a:r>
            <a:r>
              <a:rPr lang="en-US" sz="2400" dirty="0">
                <a:latin typeface="Lucida Grande" charset="0"/>
                <a:ea typeface="ＭＳ Ｐゴシック" charset="0"/>
              </a:rPr>
              <a:t> 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 v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x,</a:t>
            </a:r>
            <a:r>
              <a:rPr lang="en-US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400" dirty="0">
                <a:ea typeface="ＭＳ Ｐゴシック" charset="0"/>
              </a:rPr>
              <a:t>Compute transfers</a:t>
            </a:r>
          </a:p>
          <a:p>
            <a:pPr lvl="1" algn="ctr" eaLnBrk="1" hangingPunct="1">
              <a:buFont typeface="Wingdings" charset="0"/>
              <a:buNone/>
            </a:pPr>
            <a:r>
              <a:rPr lang="en-US" sz="2400" dirty="0" err="1">
                <a:latin typeface="Lucida Grande" charset="0"/>
                <a:ea typeface="ＭＳ Ｐゴシック" charset="0"/>
              </a:rPr>
              <a:t>t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>
                <a:latin typeface="Symbol" charset="0"/>
                <a:ea typeface="ＭＳ Ｐゴシック" charset="0"/>
              </a:rPr>
              <a:t>q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)=</a:t>
            </a:r>
            <a:r>
              <a:rPr lang="en-US" altLang="ja-JP" sz="24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4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400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altLang="ja-JP" sz="2400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400" dirty="0" err="1">
                <a:latin typeface="Lucida Grande" charset="0"/>
                <a:ea typeface="ＭＳ Ｐゴシック" charset="0"/>
              </a:rPr>
              <a:t>,</a:t>
            </a:r>
            <a:r>
              <a:rPr lang="en-US" altLang="ja-JP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30000" dirty="0" err="1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 -</a:t>
            </a:r>
            <a:r>
              <a:rPr lang="en-US" altLang="ja-JP" sz="24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4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4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, </a:t>
            </a:r>
            <a:r>
              <a:rPr lang="en-US" altLang="ja-JP" sz="2400" dirty="0">
                <a:latin typeface="Symbol" charset="0"/>
                <a:ea typeface="ＭＳ Ｐゴシック" charset="0"/>
              </a:rPr>
              <a:t>q</a:t>
            </a:r>
            <a:r>
              <a:rPr lang="en-US" altLang="ja-JP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</a:t>
            </a:r>
          </a:p>
          <a:p>
            <a:pPr lvl="1" eaLnBrk="1" hangingPunct="1">
              <a:buFont typeface="Wingdings" charset="0"/>
              <a:buNone/>
            </a:pPr>
            <a:r>
              <a:rPr lang="en-US" sz="2400" dirty="0">
                <a:ea typeface="ＭＳ Ｐゴシック" charset="0"/>
              </a:rPr>
              <a:t>Where</a:t>
            </a:r>
            <a:r>
              <a:rPr lang="en-US" sz="2400" dirty="0">
                <a:latin typeface="Lucida Grande" charset="0"/>
                <a:ea typeface="ＭＳ Ｐゴシック" charset="0"/>
              </a:rPr>
              <a:t> x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sz="2400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=</a:t>
            </a:r>
            <a:r>
              <a:rPr lang="en-US" sz="2400" dirty="0" err="1">
                <a:ea typeface="ＭＳ Ｐゴシック" charset="0"/>
              </a:rPr>
              <a:t>argmax</a:t>
            </a:r>
            <a:r>
              <a:rPr lang="en-US" sz="2400" baseline="-25000" dirty="0" err="1">
                <a:ea typeface="ＭＳ Ｐゴシック" charset="0"/>
              </a:rPr>
              <a:t>x</a:t>
            </a:r>
            <a:r>
              <a:rPr lang="en-US" sz="2400" dirty="0">
                <a:latin typeface="Lucida Grande" charset="0"/>
                <a:ea typeface="ＭＳ Ｐゴシック" charset="0"/>
              </a:rPr>
              <a:t> </a:t>
            </a:r>
            <a:r>
              <a:rPr lang="en-US" sz="2400" dirty="0">
                <a:latin typeface="Symbol" charset="0"/>
                <a:ea typeface="ＭＳ Ｐゴシック" charset="0"/>
              </a:rPr>
              <a:t>å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sz="24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v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sz="2400" dirty="0">
                <a:latin typeface="Lucida Grande" charset="0"/>
                <a:ea typeface="ＭＳ Ｐゴシック" charset="0"/>
              </a:rPr>
              <a:t>(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x,</a:t>
            </a:r>
            <a:r>
              <a:rPr lang="en-US" sz="2400" dirty="0" err="1"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sz="24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Lucida Grande" charset="0"/>
                <a:ea typeface="ＭＳ Ｐゴシック" charset="0"/>
              </a:rPr>
              <a:t>)</a:t>
            </a:r>
            <a:endParaRPr lang="en-US" sz="2400" dirty="0">
              <a:latin typeface="Lucida Grande" charset="0"/>
              <a:ea typeface="ＭＳ Ｐゴシック" charset="0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304800" y="3486944"/>
            <a:ext cx="6781800" cy="46166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VCGs are efficient and strategy-proof </a:t>
            </a:r>
          </a:p>
        </p:txBody>
      </p:sp>
      <p:sp>
        <p:nvSpPr>
          <p:cNvPr id="63492" name="Text Box 5"/>
          <p:cNvSpPr txBox="1">
            <a:spLocks noChangeArrowheads="1"/>
          </p:cNvSpPr>
          <p:nvPr/>
        </p:nvSpPr>
        <p:spPr bwMode="auto">
          <a:xfrm>
            <a:off x="152400" y="4039394"/>
            <a:ext cx="89916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Agent’s equilibrium utility is: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 err="1">
                <a:latin typeface="Comic Sans MS" charset="0"/>
              </a:rPr>
              <a:t>u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 err="1">
                <a:latin typeface="Comic Sans MS" charset="0"/>
              </a:rPr>
              <a:t>t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50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)=v</a:t>
            </a:r>
            <a:r>
              <a:rPr lang="en-US" i="0" baseline="-25000" dirty="0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>
                <a:latin typeface="Symbol" charset="0"/>
              </a:rPr>
              <a:t>q</a:t>
            </a:r>
            <a:r>
              <a:rPr lang="en-US" i="0" baseline="-5000" dirty="0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)-[</a:t>
            </a:r>
            <a:r>
              <a:rPr lang="en-US" i="0" dirty="0">
                <a:latin typeface="Symbol" charset="0"/>
              </a:rPr>
              <a:t>å</a:t>
            </a:r>
            <a:r>
              <a:rPr lang="en-US" i="0" baseline="-25000" dirty="0">
                <a:latin typeface="Comic Sans MS" charset="0"/>
              </a:rPr>
              <a:t>j</a:t>
            </a:r>
            <a:r>
              <a:rPr lang="en-US" i="0" baseline="-25000" dirty="0">
                <a:latin typeface="Symbol" charset="0"/>
              </a:rPr>
              <a:t>¹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 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-</a:t>
            </a:r>
            <a:r>
              <a:rPr lang="en-US" i="0" baseline="30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 -</a:t>
            </a:r>
            <a:r>
              <a:rPr lang="en-US" i="0" dirty="0">
                <a:latin typeface="Symbol" charset="0"/>
              </a:rPr>
              <a:t>å</a:t>
            </a:r>
            <a:r>
              <a:rPr lang="en-US" i="0" baseline="-25000" dirty="0">
                <a:latin typeface="Comic Sans MS" charset="0"/>
              </a:rPr>
              <a:t>j</a:t>
            </a:r>
            <a:r>
              <a:rPr lang="en-US" i="0" baseline="-25000" dirty="0">
                <a:latin typeface="Symbol" charset="0"/>
              </a:rPr>
              <a:t>¹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)] 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Comic Sans MS" charset="0"/>
              </a:rPr>
              <a:t>              = </a:t>
            </a:r>
            <a:r>
              <a:rPr lang="en-US" i="0" dirty="0" err="1">
                <a:latin typeface="Symbol" charset="0"/>
              </a:rPr>
              <a:t>å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 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*</a:t>
            </a:r>
            <a:r>
              <a:rPr lang="en-US" i="0" dirty="0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 - </a:t>
            </a:r>
            <a:r>
              <a:rPr lang="en-US" i="0" dirty="0" err="1">
                <a:latin typeface="Symbol" charset="0"/>
              </a:rPr>
              <a:t>å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>
                <a:latin typeface="Symbol" charset="0"/>
              </a:rPr>
              <a:t>¹</a:t>
            </a:r>
            <a:r>
              <a:rPr lang="en-US" i="0" baseline="-25000" dirty="0">
                <a:latin typeface="Comic Sans MS" charset="0"/>
              </a:rPr>
              <a:t> </a:t>
            </a:r>
            <a:r>
              <a:rPr lang="en-US" i="0" baseline="-25000" dirty="0" err="1">
                <a:latin typeface="Comic Sans MS" charset="0"/>
              </a:rPr>
              <a:t>i</a:t>
            </a:r>
            <a:r>
              <a:rPr lang="en-US" i="0" dirty="0">
                <a:latin typeface="Comic Sans MS" charset="0"/>
              </a:rPr>
              <a:t> </a:t>
            </a:r>
            <a:r>
              <a:rPr lang="en-US" i="0" dirty="0" err="1">
                <a:latin typeface="Comic Sans MS" charset="0"/>
              </a:rPr>
              <a:t>v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(x</a:t>
            </a:r>
            <a:r>
              <a:rPr lang="en-US" i="0" baseline="30000" dirty="0">
                <a:latin typeface="Comic Sans MS" charset="0"/>
              </a:rPr>
              <a:t>-</a:t>
            </a:r>
            <a:r>
              <a:rPr lang="en-US" i="0" baseline="30000" dirty="0" err="1">
                <a:latin typeface="Comic Sans MS" charset="0"/>
              </a:rPr>
              <a:t>i</a:t>
            </a:r>
            <a:r>
              <a:rPr lang="en-US" i="0" dirty="0" err="1">
                <a:latin typeface="Comic Sans MS" charset="0"/>
              </a:rPr>
              <a:t>,</a:t>
            </a:r>
            <a:r>
              <a:rPr lang="en-US" i="0" dirty="0" err="1">
                <a:latin typeface="Symbol" charset="0"/>
              </a:rPr>
              <a:t>q</a:t>
            </a:r>
            <a:r>
              <a:rPr lang="en-US" i="0" baseline="-25000" dirty="0" err="1">
                <a:latin typeface="Comic Sans MS" charset="0"/>
              </a:rPr>
              <a:t>j</a:t>
            </a:r>
            <a:r>
              <a:rPr lang="en-US" i="0" dirty="0">
                <a:latin typeface="Comic Sans MS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Comic Sans MS" charset="0"/>
              </a:rPr>
              <a:t>              = </a:t>
            </a:r>
            <a:r>
              <a:rPr lang="en-US" i="0" dirty="0">
                <a:latin typeface="+mn-lt"/>
              </a:rPr>
              <a:t>marginal contribution to the welfare of the system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2F7A075-86A4-1F4E-90A4-9E2B2173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49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39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>
                <a:latin typeface="Lucida Grande" charset="0"/>
                <a:ea typeface="ＭＳ Ｐゴシック" charset="0"/>
                <a:cs typeface="ＭＳ Ｐゴシック" charset="0"/>
              </a:rPr>
              <a:t>Vickrey</a:t>
            </a:r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 Auction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752"/>
            <a:ext cx="8534400" cy="4114800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charset="0"/>
                <a:cs typeface="ＭＳ Ｐゴシック" charset="0"/>
              </a:rPr>
              <a:t>Highest bidder gets item, 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and pays second highest amount</a:t>
            </a:r>
          </a:p>
          <a:p>
            <a:pPr eaLnBrk="1" hangingPunct="1"/>
            <a:r>
              <a:rPr lang="en-US" sz="2800" dirty="0">
                <a:ea typeface="ＭＳ Ｐゴシック" charset="0"/>
                <a:cs typeface="ＭＳ Ｐゴシック" charset="0"/>
              </a:rPr>
              <a:t>Also a VCG mechanism</a:t>
            </a:r>
          </a:p>
          <a:p>
            <a:pPr lvl="1" eaLnBrk="1" hangingPunct="1"/>
            <a:r>
              <a:rPr lang="en-US" sz="2400" dirty="0">
                <a:ea typeface="ＭＳ Ｐゴシック" charset="0"/>
              </a:rPr>
              <a:t>Allocation rule: Get item if</a:t>
            </a:r>
            <a:r>
              <a:rPr lang="en-US" sz="2400" dirty="0">
                <a:latin typeface="Lucida Grande" charset="0"/>
                <a:ea typeface="ＭＳ Ｐゴシック" charset="0"/>
              </a:rPr>
              <a:t> b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=max</a:t>
            </a:r>
            <a:r>
              <a:rPr lang="en-US" sz="24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400" dirty="0">
                <a:latin typeface="Lucida Grande" charset="0"/>
                <a:ea typeface="ＭＳ Ｐゴシック" charset="0"/>
              </a:rPr>
              <a:t>[</a:t>
            </a:r>
            <a:r>
              <a:rPr lang="en-US" sz="24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24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sz="2400" dirty="0">
                <a:latin typeface="Lucida Grande" charset="0"/>
                <a:ea typeface="ＭＳ Ｐゴシック" charset="0"/>
              </a:rPr>
              <a:t>]</a:t>
            </a:r>
          </a:p>
          <a:p>
            <a:pPr lvl="1" eaLnBrk="1" hangingPunct="1"/>
            <a:r>
              <a:rPr lang="en-US" sz="2400" dirty="0">
                <a:ea typeface="ＭＳ Ｐゴシック" charset="0"/>
              </a:rPr>
              <a:t>Payment rule: Every agent pays </a:t>
            </a:r>
          </a:p>
          <a:p>
            <a:pPr lvl="1" algn="ctr" eaLnBrk="1" hangingPunct="1">
              <a:buFont typeface="Wingdings" charset="0"/>
              <a:buNone/>
            </a:pPr>
            <a:r>
              <a:rPr lang="en-US" dirty="0" err="1">
                <a:latin typeface="Lucida Grande" charset="0"/>
                <a:ea typeface="ＭＳ Ｐゴシック" charset="0"/>
              </a:rPr>
              <a:t>t</a:t>
            </a:r>
            <a:r>
              <a:rPr lang="en-US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dirty="0">
                <a:latin typeface="Lucida Grande" charset="0"/>
                <a:ea typeface="ＭＳ Ｐゴシック" charset="0"/>
              </a:rPr>
              <a:t>(</a:t>
            </a:r>
            <a:r>
              <a:rPr lang="en-US" dirty="0">
                <a:latin typeface="Symbol" charset="0"/>
                <a:ea typeface="ＭＳ Ｐゴシック" charset="0"/>
              </a:rPr>
              <a:t>q</a:t>
            </a:r>
            <a:r>
              <a:rPr lang="en-US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)=</a:t>
            </a:r>
            <a:r>
              <a:rPr lang="en-US" altLang="ja-JP" dirty="0">
                <a:latin typeface="Symbol" charset="0"/>
                <a:ea typeface="ＭＳ Ｐゴシック" charset="0"/>
              </a:rPr>
              <a:t>å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altLang="ja-JP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dirty="0" err="1">
                <a:latin typeface="Lucida Grande" charset="0"/>
                <a:ea typeface="ＭＳ Ｐゴシック" charset="0"/>
              </a:rPr>
              <a:t>,</a:t>
            </a:r>
            <a:r>
              <a:rPr lang="en-US" altLang="ja-JP" dirty="0" err="1">
                <a:latin typeface="Symbol" charset="0"/>
                <a:ea typeface="ＭＳ Ｐゴシック" charset="0"/>
              </a:rPr>
              <a:t>q</a:t>
            </a:r>
            <a:r>
              <a:rPr lang="en-US" baseline="30000" dirty="0" err="1">
                <a:latin typeface="Lucida Grande" charset="0"/>
                <a:ea typeface="ＭＳ Ｐゴシック" charset="0"/>
              </a:rPr>
              <a:t>’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) -</a:t>
            </a:r>
            <a:r>
              <a:rPr lang="en-US" altLang="ja-JP" dirty="0">
                <a:latin typeface="Symbol" charset="0"/>
                <a:ea typeface="ＭＳ Ｐゴシック" charset="0"/>
              </a:rPr>
              <a:t>å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, </a:t>
            </a:r>
            <a:r>
              <a:rPr lang="en-US" altLang="ja-JP" dirty="0">
                <a:latin typeface="Symbol" charset="0"/>
                <a:ea typeface="ＭＳ Ｐゴシック" charset="0"/>
              </a:rPr>
              <a:t>q</a:t>
            </a:r>
            <a:r>
              <a:rPr lang="en-US" altLang="ja-JP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dirty="0">
                <a:latin typeface="Lucida Grande" charset="0"/>
                <a:ea typeface="ＭＳ Ｐゴシック" charset="0"/>
              </a:rPr>
              <a:t>) </a:t>
            </a:r>
          </a:p>
          <a:p>
            <a:pPr lvl="1" eaLnBrk="1" hangingPunct="1">
              <a:buFont typeface="Wingdings" charset="0"/>
              <a:buNone/>
            </a:pPr>
            <a:endParaRPr lang="en-US" dirty="0">
              <a:latin typeface="Lucida Grande" charset="0"/>
              <a:ea typeface="ＭＳ Ｐゴシック" charset="0"/>
            </a:endParaRPr>
          </a:p>
        </p:txBody>
      </p:sp>
      <p:sp>
        <p:nvSpPr>
          <p:cNvPr id="65539" name="Text Box 4"/>
          <p:cNvSpPr txBox="1">
            <a:spLocks noChangeArrowheads="1"/>
          </p:cNvSpPr>
          <p:nvPr/>
        </p:nvSpPr>
        <p:spPr bwMode="auto">
          <a:xfrm>
            <a:off x="2362200" y="5038502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0">
                <a:latin typeface="Times New Roman" charset="0"/>
              </a:rPr>
              <a:t>max</a:t>
            </a:r>
            <a:r>
              <a:rPr lang="en-US" sz="3200" i="0" baseline="-25000">
                <a:latin typeface="Times New Roman" charset="0"/>
              </a:rPr>
              <a:t>j</a:t>
            </a:r>
            <a:r>
              <a:rPr lang="en-US" sz="3200" i="0" baseline="-25000">
                <a:latin typeface="Symbol" charset="0"/>
              </a:rPr>
              <a:t>¹</a:t>
            </a:r>
            <a:r>
              <a:rPr lang="en-US" sz="3200" i="0" baseline="-25000">
                <a:latin typeface="Times New Roman" charset="0"/>
              </a:rPr>
              <a:t> i</a:t>
            </a:r>
            <a:r>
              <a:rPr lang="en-US" sz="3200" i="0">
                <a:latin typeface="Times New Roman" charset="0"/>
              </a:rPr>
              <a:t>[b</a:t>
            </a:r>
            <a:r>
              <a:rPr lang="en-US" sz="3200" i="0" baseline="-25000">
                <a:latin typeface="Times New Roman" charset="0"/>
              </a:rPr>
              <a:t>j</a:t>
            </a:r>
            <a:r>
              <a:rPr lang="en-US" sz="3200" i="0">
                <a:latin typeface="Times New Roman" charset="0"/>
              </a:rPr>
              <a:t>]</a:t>
            </a:r>
          </a:p>
        </p:txBody>
      </p:sp>
      <p:sp>
        <p:nvSpPr>
          <p:cNvPr id="65540" name="Text Box 5"/>
          <p:cNvSpPr txBox="1">
            <a:spLocks noChangeArrowheads="1"/>
          </p:cNvSpPr>
          <p:nvPr/>
        </p:nvSpPr>
        <p:spPr bwMode="auto">
          <a:xfrm>
            <a:off x="5181600" y="4733702"/>
            <a:ext cx="36576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i="0" dirty="0">
                <a:latin typeface="Times New Roman" charset="0"/>
              </a:rPr>
              <a:t>max</a:t>
            </a:r>
            <a:r>
              <a:rPr lang="en-US" sz="3200" i="0" baseline="-25000" dirty="0">
                <a:latin typeface="Times New Roman" charset="0"/>
              </a:rPr>
              <a:t>j</a:t>
            </a:r>
            <a:r>
              <a:rPr lang="en-US" sz="3200" i="0" baseline="-25000" dirty="0">
                <a:latin typeface="Symbol" charset="0"/>
              </a:rPr>
              <a:t>¹</a:t>
            </a:r>
            <a:r>
              <a:rPr lang="en-US" sz="3200" i="0" baseline="-25000" dirty="0">
                <a:latin typeface="Times New Roman" charset="0"/>
              </a:rPr>
              <a:t> </a:t>
            </a:r>
            <a:r>
              <a:rPr lang="en-US" sz="3200" i="0" baseline="-25000" dirty="0" err="1">
                <a:latin typeface="Times New Roman" charset="0"/>
              </a:rPr>
              <a:t>i</a:t>
            </a:r>
            <a:r>
              <a:rPr lang="en-US" sz="3200" i="0" dirty="0">
                <a:latin typeface="Times New Roman" charset="0"/>
              </a:rPr>
              <a:t>[</a:t>
            </a:r>
            <a:r>
              <a:rPr lang="en-US" sz="3200" i="0" dirty="0" err="1">
                <a:latin typeface="Times New Roman" charset="0"/>
              </a:rPr>
              <a:t>b</a:t>
            </a:r>
            <a:r>
              <a:rPr lang="en-US" sz="3200" i="0" baseline="-25000" dirty="0" err="1">
                <a:latin typeface="Times New Roman" charset="0"/>
              </a:rPr>
              <a:t>j</a:t>
            </a:r>
            <a:r>
              <a:rPr lang="en-US" sz="3200" i="0" dirty="0">
                <a:latin typeface="Times New Roman" charset="0"/>
              </a:rPr>
              <a:t>] </a:t>
            </a:r>
            <a:r>
              <a:rPr lang="en-US" i="0" dirty="0">
                <a:latin typeface="+mn-lt"/>
              </a:rPr>
              <a:t>if </a:t>
            </a:r>
            <a:r>
              <a:rPr lang="en-US" i="0" dirty="0" err="1">
                <a:latin typeface="+mn-lt"/>
              </a:rPr>
              <a:t>i</a:t>
            </a:r>
            <a:r>
              <a:rPr lang="en-US" i="0" dirty="0">
                <a:latin typeface="+mn-lt"/>
              </a:rPr>
              <a:t> is not the highest bidder, </a:t>
            </a:r>
          </a:p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0 if it is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V="1">
            <a:off x="3733800" y="4200302"/>
            <a:ext cx="1524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 flipV="1">
            <a:off x="7086600" y="3971702"/>
            <a:ext cx="0" cy="838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0658B4F-3E13-C940-B1FE-F6EA3C39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140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199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Example: Building a pool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752"/>
            <a:ext cx="8382000" cy="4114800"/>
          </a:xfrm>
        </p:spPr>
        <p:txBody>
          <a:bodyPr/>
          <a:lstStyle/>
          <a:p>
            <a:pPr eaLnBrk="1" hangingPunct="1"/>
            <a:r>
              <a:rPr lang="en-US" sz="2400" dirty="0">
                <a:ea typeface="ＭＳ Ｐゴシック" charset="0"/>
                <a:cs typeface="ＭＳ Ｐゴシック" charset="0"/>
              </a:rPr>
              <a:t>The cost of building the pool is $300</a:t>
            </a:r>
          </a:p>
          <a:p>
            <a:pPr eaLnBrk="1" hangingPunct="1"/>
            <a:r>
              <a:rPr lang="en-US" sz="2400" dirty="0">
                <a:ea typeface="ＭＳ Ｐゴシック" charset="0"/>
                <a:cs typeface="ＭＳ Ｐゴシック" charset="0"/>
              </a:rPr>
              <a:t>If together all agents think the pool’s value is more than $300, then it will be built</a:t>
            </a:r>
          </a:p>
          <a:p>
            <a:pPr eaLnBrk="1" hangingPunct="1"/>
            <a:r>
              <a:rPr lang="en-US" sz="2400" dirty="0">
                <a:ea typeface="ＭＳ Ｐゴシック" charset="0"/>
                <a:cs typeface="ＭＳ Ｐゴシック" charset="0"/>
              </a:rPr>
              <a:t>Clarke Mechanism:</a:t>
            </a:r>
          </a:p>
          <a:p>
            <a:pPr lvl="1" eaLnBrk="1" hangingPunct="1"/>
            <a:r>
              <a:rPr lang="en-US" sz="2000" dirty="0">
                <a:ea typeface="ＭＳ Ｐゴシック" charset="0"/>
              </a:rPr>
              <a:t>Each agent announces their value, v</a:t>
            </a:r>
            <a:r>
              <a:rPr lang="en-US" sz="2000" baseline="-25000" dirty="0">
                <a:ea typeface="ＭＳ Ｐゴシック" charset="0"/>
              </a:rPr>
              <a:t>i</a:t>
            </a:r>
            <a:endParaRPr lang="en-US" sz="2000" dirty="0"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ea typeface="ＭＳ Ｐゴシック" charset="0"/>
              </a:rPr>
              <a:t>If</a:t>
            </a:r>
            <a:r>
              <a:rPr lang="en-US" sz="2000" dirty="0">
                <a:latin typeface="Lucida Grande" charset="0"/>
                <a:ea typeface="ＭＳ Ｐゴシック" charset="0"/>
              </a:rPr>
              <a:t> </a:t>
            </a:r>
            <a:r>
              <a:rPr lang="en-US" sz="2000" dirty="0" err="1">
                <a:latin typeface="Symbol" charset="0"/>
                <a:ea typeface="ＭＳ Ｐゴシック" charset="0"/>
              </a:rPr>
              <a:t>å</a:t>
            </a:r>
            <a:r>
              <a:rPr lang="en-US" sz="2000" dirty="0">
                <a:latin typeface="Lucida Grande" charset="0"/>
                <a:ea typeface="ＭＳ Ｐゴシック" charset="0"/>
              </a:rPr>
              <a:t> v</a:t>
            </a:r>
            <a:r>
              <a:rPr lang="en-US" sz="20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000" b="1" dirty="0">
                <a:latin typeface="cmsy10" charset="0"/>
                <a:ea typeface="ＭＳ Ｐゴシック" charset="0"/>
              </a:rPr>
              <a:t>≥</a:t>
            </a:r>
            <a:r>
              <a:rPr lang="en-US" sz="2000" dirty="0">
                <a:latin typeface="Lucida Grande" charset="0"/>
                <a:ea typeface="ＭＳ Ｐゴシック" charset="0"/>
              </a:rPr>
              <a:t> 300 </a:t>
            </a:r>
            <a:r>
              <a:rPr lang="en-US" sz="2000" dirty="0">
                <a:ea typeface="ＭＳ Ｐゴシック" charset="0"/>
              </a:rPr>
              <a:t>then it is built</a:t>
            </a:r>
          </a:p>
          <a:p>
            <a:pPr lvl="1" eaLnBrk="1" hangingPunct="1"/>
            <a:r>
              <a:rPr lang="en-US" sz="2000" dirty="0">
                <a:ea typeface="ＭＳ Ｐゴシック" charset="0"/>
              </a:rPr>
              <a:t>Payments</a:t>
            </a:r>
            <a:r>
              <a:rPr lang="en-US" sz="2000" dirty="0">
                <a:latin typeface="Lucida Grande" charset="0"/>
                <a:ea typeface="ＭＳ Ｐゴシック" charset="0"/>
              </a:rPr>
              <a:t> </a:t>
            </a:r>
            <a:r>
              <a:rPr lang="en-US" sz="2000" dirty="0" err="1">
                <a:latin typeface="Lucida Grande" charset="0"/>
                <a:ea typeface="ＭＳ Ｐゴシック" charset="0"/>
              </a:rPr>
              <a:t>t</a:t>
            </a:r>
            <a:r>
              <a:rPr lang="en-US" sz="20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2000" dirty="0">
                <a:latin typeface="Lucida Grande" charset="0"/>
                <a:ea typeface="ＭＳ Ｐゴシック" charset="0"/>
              </a:rPr>
              <a:t>(</a:t>
            </a:r>
            <a:r>
              <a:rPr lang="en-US" sz="2000" dirty="0">
                <a:latin typeface="Symbol" charset="0"/>
                <a:ea typeface="ＭＳ Ｐゴシック" charset="0"/>
              </a:rPr>
              <a:t>q</a:t>
            </a:r>
            <a:r>
              <a:rPr lang="en-US" sz="20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0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)=</a:t>
            </a:r>
            <a:r>
              <a:rPr lang="en-US" altLang="ja-JP" sz="20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0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latin typeface="Lucida Grande" charset="0"/>
                <a:ea typeface="ＭＳ Ｐゴシック" charset="0"/>
              </a:rPr>
              <a:t>-</a:t>
            </a:r>
            <a:r>
              <a:rPr lang="en-US" altLang="ja-JP" sz="2000" baseline="3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000" dirty="0" err="1">
                <a:latin typeface="Lucida Grande" charset="0"/>
                <a:ea typeface="ＭＳ Ｐゴシック" charset="0"/>
              </a:rPr>
              <a:t>,</a:t>
            </a:r>
            <a:r>
              <a:rPr lang="en-US" altLang="ja-JP" sz="2000" dirty="0" err="1">
                <a:latin typeface="Symbol" charset="0"/>
                <a:ea typeface="ＭＳ Ｐゴシック" charset="0"/>
              </a:rPr>
              <a:t>q</a:t>
            </a:r>
            <a:r>
              <a:rPr lang="en-US" sz="2000" baseline="30000" dirty="0" err="1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) -</a:t>
            </a:r>
            <a:r>
              <a:rPr lang="en-US" altLang="ja-JP" sz="2000" dirty="0">
                <a:latin typeface="Symbol" charset="0"/>
                <a:ea typeface="ＭＳ Ｐゴシック" charset="0"/>
              </a:rPr>
              <a:t>å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baseline="-25000" dirty="0">
                <a:latin typeface="Symbol" charset="0"/>
                <a:ea typeface="ＭＳ Ｐゴシック" charset="0"/>
              </a:rPr>
              <a:t>¹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 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altLang="ja-JP" sz="2000" dirty="0" err="1">
                <a:latin typeface="Lucida Grande" charset="0"/>
                <a:ea typeface="ＭＳ Ｐゴシック" charset="0"/>
              </a:rPr>
              <a:t>v</a:t>
            </a:r>
            <a:r>
              <a:rPr lang="en-US" altLang="ja-JP" sz="2000" baseline="-25000" dirty="0" err="1">
                <a:latin typeface="Lucida Grande" charset="0"/>
                <a:ea typeface="ＭＳ Ｐゴシック" charset="0"/>
              </a:rPr>
              <a:t>j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(x</a:t>
            </a:r>
            <a:r>
              <a:rPr lang="en-US" altLang="ja-JP" sz="20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, </a:t>
            </a:r>
            <a:r>
              <a:rPr lang="en-US" altLang="ja-JP" sz="2000" dirty="0">
                <a:latin typeface="Symbol" charset="0"/>
                <a:ea typeface="ＭＳ Ｐゴシック" charset="0"/>
              </a:rPr>
              <a:t>q</a:t>
            </a:r>
            <a:r>
              <a:rPr lang="en-US" altLang="ja-JP" sz="20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2000" baseline="30000" dirty="0">
                <a:latin typeface="Lucida Grande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) </a:t>
            </a:r>
            <a:r>
              <a:rPr lang="en-US" altLang="ja-JP" sz="2000" dirty="0">
                <a:ea typeface="ＭＳ Ｐゴシック" charset="0"/>
              </a:rPr>
              <a:t>if built, </a:t>
            </a:r>
            <a:r>
              <a:rPr lang="en-US" altLang="ja-JP" sz="2000" dirty="0">
                <a:latin typeface="Lucida Grande" charset="0"/>
                <a:ea typeface="ＭＳ Ｐゴシック" charset="0"/>
              </a:rPr>
              <a:t>0 </a:t>
            </a:r>
            <a:r>
              <a:rPr lang="en-US" altLang="ja-JP" sz="2000" dirty="0">
                <a:ea typeface="ＭＳ Ｐゴシック" charset="0"/>
              </a:rPr>
              <a:t>otherwise</a:t>
            </a:r>
          </a:p>
          <a:p>
            <a:pPr lvl="1" eaLnBrk="1" hangingPunct="1"/>
            <a:endParaRPr lang="en-US" sz="2000" dirty="0">
              <a:latin typeface="Lucida Grande" charset="0"/>
              <a:ea typeface="ＭＳ Ｐゴシック" charset="0"/>
            </a:endParaRPr>
          </a:p>
          <a:p>
            <a:pPr eaLnBrk="1" hangingPunct="1"/>
            <a:endParaRPr lang="en-US" sz="24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7587" name="Text Box 4"/>
          <p:cNvSpPr txBox="1">
            <a:spLocks noChangeArrowheads="1"/>
          </p:cNvSpPr>
          <p:nvPr/>
        </p:nvSpPr>
        <p:spPr bwMode="auto">
          <a:xfrm>
            <a:off x="685800" y="4244752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latin typeface="+mn-lt"/>
              </a:rPr>
              <a:t>v1=50, v2=50, v3=250</a:t>
            </a:r>
          </a:p>
        </p:txBody>
      </p:sp>
      <p:sp>
        <p:nvSpPr>
          <p:cNvPr id="67588" name="Text Box 5"/>
          <p:cNvSpPr txBox="1">
            <a:spLocks noChangeArrowheads="1"/>
          </p:cNvSpPr>
          <p:nvPr/>
        </p:nvSpPr>
        <p:spPr bwMode="auto">
          <a:xfrm>
            <a:off x="762000" y="4854352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+mn-lt"/>
              </a:rPr>
              <a:t>Pool should be built</a:t>
            </a:r>
          </a:p>
        </p:txBody>
      </p:sp>
      <p:sp>
        <p:nvSpPr>
          <p:cNvPr id="67589" name="Text Box 6"/>
          <p:cNvSpPr txBox="1">
            <a:spLocks noChangeArrowheads="1"/>
          </p:cNvSpPr>
          <p:nvPr/>
        </p:nvSpPr>
        <p:spPr bwMode="auto">
          <a:xfrm>
            <a:off x="5105400" y="4097115"/>
            <a:ext cx="32993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0">
                <a:latin typeface="+mn-lt"/>
              </a:rPr>
              <a:t>t</a:t>
            </a:r>
            <a:r>
              <a:rPr lang="en-US" i="0" baseline="-25000">
                <a:latin typeface="+mn-lt"/>
              </a:rPr>
              <a:t>1</a:t>
            </a:r>
            <a:r>
              <a:rPr lang="en-US" i="0">
                <a:latin typeface="+mn-lt"/>
              </a:rPr>
              <a:t>=(250+50)-(250+50)=0</a:t>
            </a:r>
          </a:p>
          <a:p>
            <a:pPr eaLnBrk="1" hangingPunct="1"/>
            <a:r>
              <a:rPr lang="en-US" i="0">
                <a:latin typeface="+mn-lt"/>
              </a:rPr>
              <a:t>t</a:t>
            </a:r>
            <a:r>
              <a:rPr lang="en-US" i="0" baseline="-25000">
                <a:latin typeface="+mn-lt"/>
              </a:rPr>
              <a:t>2</a:t>
            </a:r>
            <a:r>
              <a:rPr lang="en-US" i="0">
                <a:latin typeface="+mn-lt"/>
              </a:rPr>
              <a:t>=(250+50)-(250+50)=0</a:t>
            </a:r>
          </a:p>
          <a:p>
            <a:pPr eaLnBrk="1" hangingPunct="1"/>
            <a:r>
              <a:rPr lang="en-US" i="0">
                <a:latin typeface="+mn-lt"/>
              </a:rPr>
              <a:t>t</a:t>
            </a:r>
            <a:r>
              <a:rPr lang="en-US" i="0" baseline="-25000">
                <a:latin typeface="+mn-lt"/>
              </a:rPr>
              <a:t>3</a:t>
            </a:r>
            <a:r>
              <a:rPr lang="en-US" i="0">
                <a:latin typeface="+mn-lt"/>
              </a:rPr>
              <a:t>=(0)-(100)=-100</a:t>
            </a:r>
          </a:p>
        </p:txBody>
      </p:sp>
      <p:sp>
        <p:nvSpPr>
          <p:cNvPr id="67590" name="Text Box 7"/>
          <p:cNvSpPr txBox="1">
            <a:spLocks noChangeArrowheads="1"/>
          </p:cNvSpPr>
          <p:nvPr/>
        </p:nvSpPr>
        <p:spPr bwMode="auto">
          <a:xfrm>
            <a:off x="4343400" y="5479827"/>
            <a:ext cx="4343400" cy="46166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>
                <a:latin typeface="+mn-lt"/>
              </a:rPr>
              <a:t>Not budget balanced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E2630B10-2E44-C841-84F4-6B25CB64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840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Mining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Task</a:t>
            </a:r>
            <a:r>
              <a:rPr lang="en-US" dirty="0"/>
              <a:t>: Mine a certain number of books</a:t>
            </a:r>
          </a:p>
          <a:p>
            <a:r>
              <a:rPr lang="en-US" dirty="0"/>
              <a:t>Agent pays for opportunity to do that if, for good results, agent gets high reward (maybe from </a:t>
            </a:r>
            <a:r>
              <a:rPr lang="en-US" dirty="0" err="1"/>
              <a:t>sb</a:t>
            </a:r>
            <a:r>
              <a:rPr lang="en-US" dirty="0"/>
              <a:t> else)</a:t>
            </a:r>
          </a:p>
          <a:p>
            <a:r>
              <a:rPr lang="en-US" dirty="0">
                <a:solidFill>
                  <a:srgbClr val="00B050"/>
                </a:solidFill>
              </a:rPr>
              <a:t>Idea</a:t>
            </a:r>
            <a:r>
              <a:rPr lang="en-US" dirty="0"/>
              <a:t>: Run an auction for bundles of books/reports/articles/papers to analyze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B29AC-93F2-FE44-B2EC-88D92F8A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402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345504" y="197768"/>
            <a:ext cx="8763000" cy="1143000"/>
          </a:xfrm>
        </p:spPr>
        <p:txBody>
          <a:bodyPr/>
          <a:lstStyle/>
          <a:p>
            <a:pPr eaLnBrk="1" hangingPunct="1"/>
            <a:r>
              <a:rPr lang="en-US" sz="3200" dirty="0">
                <a:ea typeface="ＭＳ Ｐゴシック" charset="0"/>
                <a:cs typeface="ＭＳ Ｐゴシック" charset="0"/>
              </a:rPr>
              <a:t>Implementation in Bayes-Nash equilibrium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83820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ea typeface="ＭＳ Ｐゴシック" charset="0"/>
                <a:cs typeface="ＭＳ Ｐゴシック" charset="0"/>
              </a:rPr>
              <a:t>Goal is to design the rules of the game (aka mechanism) so that in </a:t>
            </a:r>
            <a:r>
              <a:rPr lang="en-US" sz="1800" b="1" dirty="0">
                <a:solidFill>
                  <a:srgbClr val="CC0000"/>
                </a:solidFill>
                <a:ea typeface="ＭＳ Ｐゴシック" charset="0"/>
                <a:cs typeface="ＭＳ Ｐゴシック" charset="0"/>
              </a:rPr>
              <a:t>Bayes-Nash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 equilibrium (s</a:t>
            </a:r>
            <a:r>
              <a:rPr lang="en-US" sz="1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, …,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), the outcome of the game is f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1800" baseline="-25000" dirty="0">
                <a:latin typeface="Lucida Grande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sz="1800" dirty="0" err="1"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ea typeface="ＭＳ Ｐゴシック" charset="0"/>
              </a:rPr>
              <a:t>Weaker requirement than dominant strategy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ea typeface="ＭＳ Ｐゴシック" charset="0"/>
              </a:rPr>
              <a:t>An agent’s best response strategy may depend on others’ strategies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400" dirty="0">
                <a:ea typeface="ＭＳ Ｐゴシック" charset="0"/>
              </a:rPr>
              <a:t>Agents may benefit from </a:t>
            </a:r>
            <a:r>
              <a:rPr lang="en-US" sz="1400" dirty="0" err="1">
                <a:ea typeface="ＭＳ Ｐゴシック" charset="0"/>
              </a:rPr>
              <a:t>counterspeculating</a:t>
            </a:r>
            <a:r>
              <a:rPr lang="en-US" sz="1400" dirty="0">
                <a:ea typeface="ＭＳ Ｐゴシック" charset="0"/>
              </a:rPr>
              <a:t> 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12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ea typeface="ＭＳ Ｐゴシック" charset="0"/>
              </a:rPr>
              <a:t>Can accomplish more than under dominant strategy implementation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400" dirty="0">
                <a:ea typeface="ＭＳ Ｐゴシック" charset="0"/>
              </a:rPr>
              <a:t>E.g., budget balance &amp; Pareto efficiency (social welfare maximization) under quasilinear preferences</a:t>
            </a:r>
            <a:r>
              <a:rPr lang="en-US" sz="1200" dirty="0">
                <a:ea typeface="ＭＳ Ｐゴシック" charset="0"/>
              </a:rPr>
              <a:t> …</a:t>
            </a:r>
          </a:p>
          <a:p>
            <a:pPr marL="1143000" lvl="2" eaLnBrk="1" hangingPunct="1">
              <a:lnSpc>
                <a:spcPct val="90000"/>
              </a:lnSpc>
            </a:pPr>
            <a:endParaRPr lang="en-US" sz="1200" dirty="0">
              <a:ea typeface="ＭＳ Ｐゴシック" charset="0"/>
            </a:endParaRPr>
          </a:p>
          <a:p>
            <a:pPr marL="1143000" lvl="2" eaLnBrk="1" hangingPunct="1">
              <a:lnSpc>
                <a:spcPct val="90000"/>
              </a:lnSpc>
            </a:pPr>
            <a:endParaRPr lang="en-US" sz="1200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600" dirty="0">
                <a:ea typeface="ＭＳ Ｐゴシック" charset="0"/>
              </a:rPr>
              <a:t>There is also a mechanism for this setting: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>
                <a:ea typeface="ＭＳ Ｐゴシック" charset="0"/>
              </a:rPr>
              <a:t>D’AGVA mechanism 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1400" dirty="0">
                <a:ea typeface="ＭＳ Ｐゴシック" charset="0"/>
              </a:rPr>
              <a:t>[</a:t>
            </a:r>
            <a:r>
              <a:rPr lang="en-US" sz="1400" dirty="0" err="1">
                <a:ea typeface="ＭＳ Ｐゴシック" charset="0"/>
              </a:rPr>
              <a:t>d’Aspremont</a:t>
            </a:r>
            <a:r>
              <a:rPr lang="en-US" sz="1400" dirty="0">
                <a:ea typeface="ＭＳ Ｐゴシック" charset="0"/>
              </a:rPr>
              <a:t> &amp; Gerard-</a:t>
            </a:r>
            <a:r>
              <a:rPr lang="en-US" sz="1400" dirty="0" err="1">
                <a:ea typeface="ＭＳ Ｐゴシック" charset="0"/>
              </a:rPr>
              <a:t>Varet</a:t>
            </a:r>
            <a:r>
              <a:rPr lang="en-US" sz="1400" dirty="0">
                <a:ea typeface="ＭＳ Ｐゴシック" charset="0"/>
              </a:rPr>
              <a:t> 79; Arrow 79]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182D5-65F4-5644-AAC1-3A8A0053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41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5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05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05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05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05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5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5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326055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Participation Constraints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724400"/>
          </a:xfrm>
        </p:spPr>
        <p:txBody>
          <a:bodyPr/>
          <a:lstStyle/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Agents cannot be forced to participate in a mechanism</a:t>
            </a:r>
          </a:p>
          <a:p>
            <a:pPr lvl="1" eaLnBrk="1" hangingPunct="1"/>
            <a:r>
              <a:rPr lang="en-US">
                <a:latin typeface="Lucida Grande" charset="0"/>
                <a:ea typeface="ＭＳ Ｐゴシック" charset="0"/>
              </a:rPr>
              <a:t>It must be in their own best interest</a:t>
            </a:r>
          </a:p>
          <a:p>
            <a:pPr lvl="1" eaLnBrk="1" hangingPunct="1"/>
            <a:endParaRPr lang="en-US">
              <a:latin typeface="Lucida Grande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A mechanism is </a:t>
            </a:r>
            <a:r>
              <a:rPr lang="en-US" b="1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individually rational</a:t>
            </a:r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 (IR) if an agent’s (expected) utility from participating is (weakly) better than what it could get by not participating</a:t>
            </a:r>
          </a:p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9365C-D462-3E4C-A7DB-84FC6638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9174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64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Participation Constraints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03648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Let </a:t>
            </a:r>
            <a:r>
              <a:rPr lang="en-US" sz="2000" dirty="0" err="1">
                <a:latin typeface="Lucida Grande" charset="0"/>
                <a:ea typeface="ＭＳ Ｐゴシック" charset="0"/>
                <a:cs typeface="ＭＳ Ｐゴシック" charset="0"/>
              </a:rPr>
              <a:t>u</a:t>
            </a:r>
            <a:r>
              <a:rPr lang="en-US" sz="20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baseline="30000" dirty="0">
                <a:latin typeface="Lucida Grande" charset="0"/>
                <a:ea typeface="ＭＳ Ｐゴシック" charset="0"/>
                <a:cs typeface="ＭＳ Ｐゴシック" charset="0"/>
              </a:rPr>
              <a:t>*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000" baseline="-25000" dirty="0">
                <a:latin typeface="Lucida Grande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) be an agent’s utility if it does not participate and has type </a:t>
            </a:r>
            <a:r>
              <a:rPr lang="en-US" sz="2000" dirty="0">
                <a:latin typeface="Symbol" charset="0"/>
                <a:ea typeface="ＭＳ Ｐゴシック" charset="0"/>
                <a:cs typeface="ＭＳ Ｐゴシック" charset="0"/>
              </a:rPr>
              <a:t>q</a:t>
            </a:r>
            <a:r>
              <a:rPr lang="en-US" sz="2000" baseline="-25000" dirty="0">
                <a:latin typeface="Lucida Grande" charset="0"/>
                <a:ea typeface="ＭＳ Ｐゴシック" charset="0"/>
                <a:cs typeface="ＭＳ Ｐゴシック" charset="0"/>
              </a:rPr>
              <a:t>i</a:t>
            </a: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Ex ante IR: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 An agent must </a:t>
            </a:r>
            <a:r>
              <a:rPr lang="en-US" sz="2000" dirty="0">
                <a:solidFill>
                  <a:srgbClr val="0B05FF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decide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 to participate </a:t>
            </a:r>
            <a:r>
              <a:rPr lang="en-US" sz="2000" dirty="0">
                <a:solidFill>
                  <a:srgbClr val="0B05FF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before it knows its own type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600" dirty="0" err="1">
                <a:latin typeface="Lucida Grande" charset="0"/>
                <a:ea typeface="ＭＳ Ｐゴシック" charset="0"/>
              </a:rPr>
              <a:t>E</a:t>
            </a:r>
            <a:r>
              <a:rPr lang="en-US" sz="1600" baseline="-25000" dirty="0" err="1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 err="1">
                <a:latin typeface="cmsy10" charset="0"/>
                <a:ea typeface="ＭＳ Ｐゴシック" charset="0"/>
              </a:rPr>
              <a:t>∈</a:t>
            </a:r>
            <a:r>
              <a:rPr lang="en-US" sz="1600" baseline="-25000" dirty="0" err="1">
                <a:latin typeface="Symbol" charset="0"/>
                <a:ea typeface="ＭＳ Ｐゴシック" charset="0"/>
              </a:rPr>
              <a:t>Q</a:t>
            </a:r>
            <a:r>
              <a:rPr lang="en-US" sz="1600" dirty="0">
                <a:latin typeface="Lucida Grande" charset="0"/>
                <a:ea typeface="ＭＳ Ｐゴシック" charset="0"/>
              </a:rPr>
              <a:t>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u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(f(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dirty="0">
                <a:latin typeface="Lucida Grande" charset="0"/>
                <a:ea typeface="ＭＳ Ｐゴシック" charset="0"/>
              </a:rPr>
              <a:t>),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)]</a:t>
            </a:r>
            <a:r>
              <a:rPr lang="en-US" sz="1600" dirty="0">
                <a:latin typeface="cmsy10" charset="0"/>
                <a:ea typeface="ＭＳ Ｐゴシック" charset="0"/>
              </a:rPr>
              <a:t>¸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E</a:t>
            </a:r>
            <a:r>
              <a:rPr lang="en-US" sz="1600" baseline="-25000" dirty="0" err="1">
                <a:latin typeface="Symbol" charset="0"/>
                <a:ea typeface="ＭＳ Ｐゴシック" charset="0"/>
              </a:rPr>
              <a:t>q</a:t>
            </a:r>
            <a:r>
              <a:rPr lang="en-US" sz="1600" baseline="-5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baseline="-25000" dirty="0" err="1">
                <a:latin typeface="cmsy10" charset="0"/>
                <a:ea typeface="ＭＳ Ｐゴシック" charset="0"/>
              </a:rPr>
              <a:t>∈</a:t>
            </a:r>
            <a:r>
              <a:rPr lang="en-US" sz="1600" baseline="-25000" dirty="0" err="1">
                <a:latin typeface="Symbol" charset="0"/>
                <a:ea typeface="ＭＳ Ｐゴシック" charset="0"/>
              </a:rPr>
              <a:t>Q</a:t>
            </a:r>
            <a:r>
              <a:rPr lang="en-US" sz="1600" baseline="-5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u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sz="1600" dirty="0">
                <a:latin typeface="Lucida Grande" charset="0"/>
                <a:ea typeface="ＭＳ Ｐゴシック" charset="0"/>
              </a:rPr>
              <a:t>(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)]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Interim IR: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 An agent </a:t>
            </a:r>
            <a:r>
              <a:rPr lang="en-US" sz="2000" dirty="0">
                <a:solidFill>
                  <a:srgbClr val="0B05FF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decides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 whether to participate </a:t>
            </a:r>
            <a:r>
              <a:rPr lang="en-US" sz="2000" dirty="0">
                <a:solidFill>
                  <a:srgbClr val="0B05FF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once it knows its own type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, but no other agent’s type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</a:t>
            </a:r>
            <a:r>
              <a:rPr lang="en-US" sz="1600" baseline="-250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50000" dirty="0">
                <a:latin typeface="Lucida Grande" charset="0"/>
                <a:ea typeface="ＭＳ Ｐゴシック" charset="0"/>
              </a:rPr>
              <a:t>-</a:t>
            </a:r>
            <a:r>
              <a:rPr lang="en-US" sz="1600" baseline="-5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baseline="-25000" dirty="0">
                <a:latin typeface="cmsy10" charset="0"/>
                <a:ea typeface="ＭＳ Ｐゴシック" charset="0"/>
              </a:rPr>
              <a:t> ∈ </a:t>
            </a:r>
            <a:r>
              <a:rPr lang="en-US" sz="1600" baseline="-250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50000" dirty="0">
                <a:latin typeface="Lucida Grande" charset="0"/>
                <a:ea typeface="ＭＳ Ｐゴシック" charset="0"/>
              </a:rPr>
              <a:t>-</a:t>
            </a:r>
            <a:r>
              <a:rPr lang="en-US" sz="1600" baseline="-50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u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(f(</a:t>
            </a:r>
            <a:r>
              <a:rPr lang="en-US" sz="1600" dirty="0" err="1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</a:t>
            </a:r>
            <a:r>
              <a:rPr lang="en-US" sz="1600" dirty="0" err="1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-i</a:t>
            </a:r>
            <a:r>
              <a:rPr lang="en-US" sz="1600" dirty="0">
                <a:latin typeface="Lucida Grande" charset="0"/>
                <a:ea typeface="ＭＳ Ｐゴシック" charset="0"/>
              </a:rPr>
              <a:t>),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)]</a:t>
            </a:r>
            <a:r>
              <a:rPr lang="en-US" sz="1600" dirty="0">
                <a:latin typeface="cmsy10" charset="0"/>
                <a:ea typeface="ＭＳ Ｐゴシック" charset="0"/>
              </a:rPr>
              <a:t>¸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u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sz="1600" dirty="0">
                <a:latin typeface="Lucida Grande" charset="0"/>
                <a:ea typeface="ＭＳ Ｐゴシック" charset="0"/>
              </a:rPr>
              <a:t>(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Ex post IR: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 An agent </a:t>
            </a:r>
            <a:r>
              <a:rPr lang="en-US" sz="2000" dirty="0">
                <a:solidFill>
                  <a:srgbClr val="0B05FF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decides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 whether to participate </a:t>
            </a:r>
            <a:r>
              <a:rPr lang="en-US" sz="2000" dirty="0">
                <a:solidFill>
                  <a:srgbClr val="0B05FF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after it knows everyone’s types 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(after the mechanism has completed)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600" dirty="0" err="1">
                <a:latin typeface="Lucida Grande" charset="0"/>
                <a:ea typeface="ＭＳ Ｐゴシック" charset="0"/>
              </a:rPr>
              <a:t>u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(f(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dirty="0">
                <a:latin typeface="Lucida Grande" charset="0"/>
                <a:ea typeface="ＭＳ Ｐゴシック" charset="0"/>
              </a:rPr>
              <a:t>),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)</a:t>
            </a:r>
            <a:r>
              <a:rPr lang="en-US" sz="1600" dirty="0">
                <a:latin typeface="cmsy10" charset="0"/>
                <a:ea typeface="ＭＳ Ｐゴシック" charset="0"/>
              </a:rPr>
              <a:t>¸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u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i</a:t>
            </a:r>
            <a:r>
              <a:rPr lang="en-US" sz="1600" baseline="30000" dirty="0">
                <a:latin typeface="Lucida Grande" charset="0"/>
                <a:ea typeface="ＭＳ Ｐゴシック" charset="0"/>
              </a:rPr>
              <a:t>*</a:t>
            </a:r>
            <a:r>
              <a:rPr lang="en-US" sz="1600" dirty="0">
                <a:latin typeface="Lucida Grande" charset="0"/>
                <a:ea typeface="ＭＳ Ｐゴシック" charset="0"/>
              </a:rPr>
              <a:t>(</a:t>
            </a:r>
            <a:r>
              <a:rPr lang="en-US" sz="1600" dirty="0">
                <a:latin typeface="Symbol" charset="0"/>
                <a:ea typeface="ＭＳ Ｐゴシック" charset="0"/>
              </a:rPr>
              <a:t>q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i</a:t>
            </a:r>
            <a:r>
              <a:rPr lang="en-US" sz="1600" dirty="0">
                <a:latin typeface="Lucida Grande" charset="0"/>
                <a:ea typeface="ＭＳ Ｐゴシック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3D896-EB8E-BE49-B0DA-D4540AAC7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9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Fundamentals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68760"/>
            <a:ext cx="8610600" cy="3619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Set of possible outcomes,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O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Agents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I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, |I|=n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, each agent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 has type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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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endParaRPr lang="en-US" sz="2400" baseline="-25000" dirty="0">
              <a:solidFill>
                <a:srgbClr val="008380"/>
              </a:solidFill>
              <a:latin typeface="Myriad Pro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  <a:sym typeface="Symbol" charset="0"/>
              </a:rPr>
              <a:t>Type captures all private information that is relevant to agent’s decision making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Utility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u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(o, 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, over outcome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oO</a:t>
            </a:r>
            <a:endParaRPr lang="en-US" sz="2400" dirty="0">
              <a:solidFill>
                <a:srgbClr val="008380"/>
              </a:solidFill>
              <a:latin typeface="Myriad Pro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  <a:sym typeface="Symbol" charset="0"/>
              </a:rPr>
              <a:t>Recall: goal is to implement some system-wide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  <a:sym typeface="Symbol" charset="0"/>
              </a:rPr>
              <a:t>Captured by a social choice function (SCF)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2000" dirty="0">
              <a:latin typeface="Myriad Pro" charset="0"/>
              <a:ea typeface="ＭＳ Ｐゴシック" charset="0"/>
              <a:sym typeface="Symbol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800100" y="4011786"/>
            <a:ext cx="754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f:</a:t>
            </a:r>
            <a:r>
              <a:rPr lang="en-US" sz="3600" dirty="0">
                <a:solidFill>
                  <a:srgbClr val="008380"/>
                </a:solidFill>
                <a:latin typeface="Myriad Pro" charset="0"/>
                <a:sym typeface="Symbol" charset="0"/>
              </a:rPr>
              <a:t>  </a:t>
            </a:r>
            <a:r>
              <a:rPr lang="en-US" sz="36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x … x </a:t>
            </a:r>
            <a:r>
              <a:rPr lang="en-US" sz="3600" dirty="0">
                <a:solidFill>
                  <a:srgbClr val="008380"/>
                </a:solidFill>
                <a:latin typeface="Myriad Pro" charset="0"/>
                <a:sym typeface="Symbol" charset="0"/>
              </a:rPr>
              <a:t></a:t>
            </a:r>
            <a:r>
              <a:rPr lang="en-US" sz="36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  <a:sym typeface="Wingdings" charset="0"/>
              </a:rPr>
              <a:t></a:t>
            </a:r>
            <a:r>
              <a:rPr lang="en-US" sz="36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O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67544" y="4914356"/>
            <a:ext cx="746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f(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sym typeface="Symbol" charset="0"/>
              </a:rPr>
              <a:t> </a:t>
            </a:r>
            <a:r>
              <a:rPr lang="en-US" sz="28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28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</a:t>
            </a:r>
            <a:r>
              <a:rPr lang="en-US" sz="2800" dirty="0">
                <a:solidFill>
                  <a:srgbClr val="008380"/>
                </a:solidFill>
                <a:latin typeface="Myriad Pro" charset="0"/>
                <a:sym typeface="Symbol" charset="0"/>
              </a:rPr>
              <a:t>  </a:t>
            </a:r>
            <a:r>
              <a:rPr lang="en-US" sz="28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28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)=o </a:t>
            </a:r>
            <a:r>
              <a:rPr lang="en-US" sz="2800" i="0" dirty="0">
                <a:latin typeface="Myriad Pro" charset="0"/>
                <a:ea typeface="Myriad Pro" charset="0"/>
                <a:cs typeface="Myriad Pro" charset="0"/>
              </a:rPr>
              <a:t>is a collective choice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E56748F-14AE-E24A-A805-665223F3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2785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23629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Quick Review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58416"/>
            <a:ext cx="861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Lucida Grande" charset="0"/>
                <a:ea typeface="ＭＳ Ｐゴシック" charset="0"/>
                <a:cs typeface="ＭＳ Ｐゴシック" charset="0"/>
              </a:rPr>
              <a:t>Gibbard</a:t>
            </a:r>
            <a:r>
              <a:rPr lang="en-US" sz="2400" dirty="0">
                <a:latin typeface="Lucida Grande" charset="0"/>
                <a:ea typeface="ＭＳ Ｐゴシック" charset="0"/>
                <a:cs typeface="ＭＳ Ｐゴシック" charset="0"/>
              </a:rPr>
              <a:t>-Satterthwaite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</a:rPr>
              <a:t>Impossible to get non-dictatorial mechanisms if using </a:t>
            </a:r>
            <a:r>
              <a:rPr lang="en-US" sz="2000" dirty="0">
                <a:solidFill>
                  <a:srgbClr val="008000"/>
                </a:solidFill>
                <a:latin typeface="Lucida Grande" charset="0"/>
                <a:ea typeface="ＭＳ Ｐゴシック" charset="0"/>
              </a:rPr>
              <a:t>dominant strategy implementation</a:t>
            </a:r>
            <a:r>
              <a:rPr lang="en-US" sz="2000" dirty="0">
                <a:latin typeface="Lucida Grande" charset="0"/>
                <a:ea typeface="ＭＳ Ｐゴシック" charset="0"/>
              </a:rPr>
              <a:t> and </a:t>
            </a:r>
            <a:r>
              <a:rPr lang="en-US" sz="2000" dirty="0">
                <a:solidFill>
                  <a:srgbClr val="008000"/>
                </a:solidFill>
                <a:latin typeface="Lucida Grande" charset="0"/>
                <a:ea typeface="ＭＳ Ｐゴシック" charset="0"/>
              </a:rPr>
              <a:t>general preferences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Lucida Grande" charset="0"/>
                <a:ea typeface="ＭＳ Ｐゴシック" charset="0"/>
                <a:cs typeface="ＭＳ Ｐゴシック" charset="0"/>
              </a:rPr>
              <a:t>Groves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</a:rPr>
              <a:t>Possible to get dominant strategy implementation with quasi-linear utilities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</a:rPr>
              <a:t>Efficient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Lucida Grande" charset="0"/>
                <a:ea typeface="ＭＳ Ｐゴシック" charset="0"/>
                <a:cs typeface="ＭＳ Ｐゴシック" charset="0"/>
              </a:rPr>
              <a:t>Clarke (or VCG)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</a:rPr>
              <a:t>Possible to get dominant </a:t>
            </a:r>
            <a:r>
              <a:rPr lang="en-US" sz="2000" dirty="0" err="1">
                <a:latin typeface="Lucida Grande" charset="0"/>
                <a:ea typeface="ＭＳ Ｐゴシック" charset="0"/>
              </a:rPr>
              <a:t>strat</a:t>
            </a:r>
            <a:r>
              <a:rPr lang="en-US" sz="2000" dirty="0">
                <a:latin typeface="Lucida Grande" charset="0"/>
                <a:ea typeface="ＭＳ Ｐゴシック" charset="0"/>
              </a:rPr>
              <a:t> implementation with quasi-linear utilities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</a:rPr>
              <a:t>Efficient, interim IR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Lucida Grande" charset="0"/>
                <a:ea typeface="ＭＳ Ｐゴシック" charset="0"/>
                <a:cs typeface="ＭＳ Ｐゴシック" charset="0"/>
              </a:rPr>
              <a:t>D’AGVA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</a:rPr>
              <a:t>Possible to get Bayesian-Nash implementation with quasi-linear utilities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</a:rPr>
              <a:t>Efficient, budget balanced, ex ante IR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>
              <a:latin typeface="Lucida Grande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39286-6ADB-2F44-B72A-08ADAD68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3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Other mechanisms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We know what to do with </a:t>
            </a:r>
          </a:p>
          <a:p>
            <a:pPr lvl="1" eaLnBrk="1" hangingPunct="1"/>
            <a:r>
              <a:rPr lang="en-US">
                <a:latin typeface="Lucida Grande" charset="0"/>
                <a:ea typeface="ＭＳ Ｐゴシック" charset="0"/>
              </a:rPr>
              <a:t>Voting</a:t>
            </a:r>
          </a:p>
          <a:p>
            <a:pPr lvl="1" eaLnBrk="1" hangingPunct="1"/>
            <a:r>
              <a:rPr lang="en-US">
                <a:latin typeface="Lucida Grande" charset="0"/>
                <a:ea typeface="ＭＳ Ｐゴシック" charset="0"/>
              </a:rPr>
              <a:t>Auctions</a:t>
            </a:r>
          </a:p>
          <a:p>
            <a:pPr lvl="1" eaLnBrk="1" hangingPunct="1"/>
            <a:r>
              <a:rPr lang="en-US">
                <a:latin typeface="Lucida Grande" charset="0"/>
                <a:ea typeface="ＭＳ Ｐゴシック" charset="0"/>
              </a:rPr>
              <a:t>Public projects</a:t>
            </a:r>
          </a:p>
          <a:p>
            <a:pPr lvl="1" eaLnBrk="1" hangingPunct="1"/>
            <a:endParaRPr lang="en-US">
              <a:latin typeface="Lucida Grande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Are there any other “markets” that are interesting?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18F71-AD80-0A4F-B709-DDF14DA1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874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Bilateral Trade (e.g., B2B)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671128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Heart of any exchange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2 agents (one buyer, one seller), quasi-linear utilities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Each agent knows its own value, but not the other’s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Probability distributions are common knowledge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Want a mechanism that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Ex post budget balanced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Ex post Pareto efficient: exchange to occur if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v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dirty="0">
                <a:latin typeface="cmsy10" charset="0"/>
                <a:ea typeface="ＭＳ Ｐゴシック" charset="0"/>
              </a:rPr>
              <a:t>&gt;</a:t>
            </a:r>
            <a:r>
              <a:rPr lang="en-US" sz="1600" dirty="0">
                <a:latin typeface="Lucida Grande" charset="0"/>
                <a:ea typeface="ＭＳ Ｐゴシック" charset="0"/>
              </a:rPr>
              <a:t> v</a:t>
            </a:r>
            <a:r>
              <a:rPr lang="en-US" sz="1600" baseline="-25000" dirty="0">
                <a:latin typeface="Lucida Grande" charset="0"/>
                <a:ea typeface="ＭＳ Ｐゴシック" charset="0"/>
              </a:rPr>
              <a:t>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(Interim) IR: Higher expected utility from participating than by not participating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53470-F865-3B4C-B9C3-34D478BF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3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Myerson-Satterthwaite Thm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05800" cy="4114800"/>
          </a:xfrm>
        </p:spPr>
        <p:txBody>
          <a:bodyPr/>
          <a:lstStyle/>
          <a:p>
            <a:pPr eaLnBrk="1" hangingPunct="1"/>
            <a:r>
              <a:rPr lang="en-US" b="1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Thm</a:t>
            </a:r>
            <a:r>
              <a:rPr lang="en-US">
                <a:latin typeface="Lucida Grande" charset="0"/>
                <a:ea typeface="ＭＳ Ｐゴシック" charset="0"/>
                <a:cs typeface="ＭＳ Ｐゴシック" charset="0"/>
              </a:rPr>
              <a:t>: In the bilateral trading problem, no mechanism can implement an ex-post BB, ex post efficient, and interim IR social choice function (even in Bayes-Nash equilibrium).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02322-9FBA-2743-8800-8B9CC0322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622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91645"/>
            <a:ext cx="1752600" cy="381000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Lucida Grande" charset="0"/>
                <a:ea typeface="ＭＳ Ｐゴシック" charset="0"/>
                <a:cs typeface="ＭＳ Ｐゴシック" charset="0"/>
              </a:rPr>
              <a:t>Proof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Seller’s valuation is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(1-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Buyer’s valuation is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w.p.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(1-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).  Say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 &gt;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By </a:t>
            </a:r>
            <a:r>
              <a:rPr lang="en-US" sz="1800" dirty="0">
                <a:solidFill>
                  <a:srgbClr val="008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revelation principle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, can focus on truthful direct revelation mechanisms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p(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b,s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= probability that car changes hands given revelations b and 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Ex post efficiency requires:  p(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b,s</a:t>
            </a:r>
            <a:r>
              <a:rPr lang="en-US" sz="1600" dirty="0">
                <a:latin typeface="Lucida Grande" charset="0"/>
                <a:ea typeface="ＭＳ Ｐゴシック" charset="0"/>
              </a:rPr>
              <a:t>) = 0 if (b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 and s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), otherwise p(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b,s</a:t>
            </a:r>
            <a:r>
              <a:rPr lang="en-US" sz="1600" dirty="0">
                <a:latin typeface="Lucida Grande" charset="0"/>
                <a:ea typeface="ＭＳ Ｐゴシック" charset="0"/>
              </a:rPr>
              <a:t>) =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Thus,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=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] = 1 and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] = </a:t>
            </a:r>
            <a:r>
              <a:rPr lang="en-US" sz="1600" dirty="0">
                <a:latin typeface="Symbol" charset="0"/>
                <a:ea typeface="ＭＳ Ｐゴシック" charset="0"/>
              </a:rPr>
              <a:t>a</a:t>
            </a:r>
            <a:endParaRPr lang="en-US" sz="1600" dirty="0">
              <a:latin typeface="Lucida Grande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p|s</a:t>
            </a:r>
            <a:r>
              <a:rPr lang="en-US" sz="1600" dirty="0">
                <a:latin typeface="Lucida Grande" charset="0"/>
                <a:ea typeface="ＭＳ Ｐゴシック" charset="0"/>
              </a:rPr>
              <a:t>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] = 1-</a:t>
            </a:r>
            <a:r>
              <a:rPr lang="en-US" sz="1600" dirty="0">
                <a:latin typeface="Symbol" charset="0"/>
                <a:ea typeface="ＭＳ Ｐゴシック" charset="0"/>
              </a:rPr>
              <a:t>b</a:t>
            </a:r>
            <a:r>
              <a:rPr lang="en-US" sz="1600" dirty="0">
                <a:latin typeface="Lucida Grande" charset="0"/>
                <a:ea typeface="ＭＳ Ｐゴシック" charset="0"/>
              </a:rPr>
              <a:t> and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p|s</a:t>
            </a:r>
            <a:r>
              <a:rPr lang="en-US" sz="1600" dirty="0">
                <a:latin typeface="Lucida Grande" charset="0"/>
                <a:ea typeface="ＭＳ Ｐゴシック" charset="0"/>
              </a:rPr>
              <a:t> =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] = </a:t>
            </a:r>
            <a:r>
              <a:rPr lang="en-US" sz="1600" dirty="0">
                <a:latin typeface="Symbol" charset="0"/>
                <a:ea typeface="ＭＳ Ｐゴシック" charset="0"/>
              </a:rPr>
              <a:t>1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b,s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= expected price buyer pays to seller given revelations b and 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Since parties are risk neutral, equivalently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b,s</a:t>
            </a:r>
            <a:r>
              <a:rPr lang="en-US" sz="1600" dirty="0">
                <a:latin typeface="Lucida Grande" charset="0"/>
                <a:ea typeface="ＭＳ Ｐゴシック" charset="0"/>
              </a:rPr>
              <a:t>) = actual price buyer pays to seller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Since buyer pays what seller gets paid, this maintains budget balance ex post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] = (1-</a:t>
            </a:r>
            <a:r>
              <a:rPr lang="en-US" sz="1600" dirty="0">
                <a:latin typeface="Symbol" charset="0"/>
                <a:ea typeface="ＭＳ Ｐゴシック" charset="0"/>
              </a:rPr>
              <a:t>a</a:t>
            </a:r>
            <a:r>
              <a:rPr lang="en-US" sz="1600" dirty="0">
                <a:latin typeface="Lucida Grande" charset="0"/>
                <a:ea typeface="ＭＳ Ｐゴシック" charset="0"/>
              </a:rPr>
              <a:t>) m(b,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 + </a:t>
            </a:r>
            <a:r>
              <a:rPr lang="en-US" sz="1600" dirty="0">
                <a:latin typeface="Symbol" charset="0"/>
                <a:ea typeface="ＭＳ Ｐゴシック" charset="0"/>
              </a:rPr>
              <a:t>a </a:t>
            </a:r>
            <a:r>
              <a:rPr lang="en-US" sz="1600" dirty="0">
                <a:latin typeface="Lucida Grande" charset="0"/>
                <a:ea typeface="ＭＳ Ｐゴシック" charset="0"/>
              </a:rPr>
              <a:t>m(b,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</a:rPr>
              <a:t>] = (1-</a:t>
            </a:r>
            <a:r>
              <a:rPr lang="en-US" sz="1600" dirty="0">
                <a:latin typeface="Symbol" charset="0"/>
                <a:ea typeface="ＭＳ Ｐゴシック" charset="0"/>
              </a:rPr>
              <a:t>b</a:t>
            </a:r>
            <a:r>
              <a:rPr lang="en-US" sz="1600" dirty="0">
                <a:latin typeface="Lucida Grande" charset="0"/>
                <a:ea typeface="ＭＳ Ｐゴシック" charset="0"/>
              </a:rPr>
              <a:t>)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, s) + </a:t>
            </a:r>
            <a:r>
              <a:rPr lang="en-US" sz="1600" dirty="0">
                <a:latin typeface="Symbol" charset="0"/>
                <a:ea typeface="ＭＳ Ｐゴシック" charset="0"/>
              </a:rPr>
              <a:t>b </a:t>
            </a:r>
            <a:r>
              <a:rPr lang="en-US" sz="1600" dirty="0"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, s) </a:t>
            </a: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35D30-7567-5C45-8025-3F30F004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96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676400" cy="381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Lucida Grande" charset="0"/>
                <a:ea typeface="ＭＳ Ｐゴシック" charset="0"/>
                <a:cs typeface="ＭＳ Ｐゴシック" charset="0"/>
              </a:rPr>
              <a:t>Proof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6876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Individual rationality (IR) requires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b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] –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]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0 for b =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,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– s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p|s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 0 for s =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, 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Bayes-Nash incentive compatibility (IC) requires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b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] –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]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latin typeface="Lucida Grande" charset="0"/>
                <a:ea typeface="ＭＳ Ｐゴシック" charset="0"/>
              </a:rPr>
              <a:t>b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p|b</a:t>
            </a:r>
            <a:r>
              <a:rPr lang="en-US" sz="1600" dirty="0">
                <a:latin typeface="Lucida Grande" charset="0"/>
                <a:ea typeface="ＭＳ Ｐゴシック" charset="0"/>
              </a:rPr>
              <a:t>’] – E[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m|b</a:t>
            </a:r>
            <a:r>
              <a:rPr lang="en-US" sz="1600" dirty="0">
                <a:latin typeface="Lucida Grande" charset="0"/>
                <a:ea typeface="ＭＳ Ｐゴシック" charset="0"/>
              </a:rPr>
              <a:t>’] for all b, b’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– s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] 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’] – s E[</a:t>
            </a:r>
            <a:r>
              <a:rPr lang="en-US" sz="1600" dirty="0" err="1">
                <a:latin typeface="Lucida Grande" charset="0"/>
                <a:ea typeface="ＭＳ Ｐゴシック" charset="0"/>
                <a:sym typeface="Symbol" charset="0"/>
              </a:rPr>
              <a:t>m|s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’] for all s, s’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Suppose </a:t>
            </a:r>
            <a:r>
              <a:rPr lang="en-US" sz="1800" dirty="0">
                <a:latin typeface="Symbol" charset="0"/>
                <a:ea typeface="ＭＳ Ｐゴシック" charset="0"/>
                <a:cs typeface="ＭＳ Ｐゴシック" charset="0"/>
              </a:rPr>
              <a:t>a=b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 ½,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=0,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=y,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=x, 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=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x+y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, where 0 &lt; 3x &lt; y.  Now,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IR(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):  ½ x – [ ½ 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0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IR(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):  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- ½ y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0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Summing gives 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m(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) - m(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1800" dirty="0">
                <a:solidFill>
                  <a:srgbClr val="0000FC"/>
                </a:solidFill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y-x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Also, IC(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): 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I.e.,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latin typeface="Lucida Grande" charset="0"/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IC(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):  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x+y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 -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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½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 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x+y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  <a:sym typeface="Symbol" charset="0"/>
              </a:rPr>
              <a:t>) - 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[½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 + ½ m(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 err="1">
                <a:latin typeface="Lucida Grande" charset="0"/>
                <a:ea typeface="ＭＳ Ｐゴシック" charset="0"/>
                <a:cs typeface="ＭＳ Ｐゴシック" charset="0"/>
              </a:rPr>
              <a:t>,s</a:t>
            </a:r>
            <a:r>
              <a:rPr lang="en-US" sz="1800" baseline="-25000" dirty="0" err="1">
                <a:latin typeface="Lucida Grande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1800" dirty="0">
                <a:latin typeface="Lucida Grande" charset="0"/>
                <a:ea typeface="ＭＳ Ｐゴシック" charset="0"/>
                <a:cs typeface="ＭＳ Ｐゴシック" charset="0"/>
              </a:rPr>
              <a:t>)]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I.e.,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x+y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+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>
                <a:latin typeface="Lucida Grande" charset="0"/>
                <a:ea typeface="ＭＳ Ｐゴシック" charset="0"/>
              </a:rPr>
              <a:t>So, </a:t>
            </a:r>
            <a:r>
              <a:rPr lang="en-US" sz="1600" dirty="0" err="1">
                <a:latin typeface="Lucida Grande" charset="0"/>
                <a:ea typeface="ＭＳ Ｐゴシック" charset="0"/>
              </a:rPr>
              <a:t>x+y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 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  <a:sym typeface="Symbol" charset="0"/>
              </a:rPr>
              <a:t>2 [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H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 - m(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b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,s</a:t>
            </a:r>
            <a:r>
              <a:rPr lang="en-US" sz="1600" baseline="-25000" dirty="0" err="1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L</a:t>
            </a:r>
            <a:r>
              <a:rPr lang="en-US" sz="1600" dirty="0">
                <a:solidFill>
                  <a:srgbClr val="DC0000"/>
                </a:solidFill>
                <a:latin typeface="Lucida Grande" charset="0"/>
                <a:ea typeface="ＭＳ Ｐゴシック" charset="0"/>
              </a:rPr>
              <a:t>)]</a:t>
            </a:r>
            <a:r>
              <a:rPr lang="en-US" sz="1600" dirty="0">
                <a:latin typeface="Lucida Grande" charset="0"/>
                <a:ea typeface="ＭＳ Ｐゴシック" charset="0"/>
              </a:rPr>
              <a:t> </a:t>
            </a:r>
            <a:r>
              <a:rPr lang="en-US" sz="1600" dirty="0">
                <a:solidFill>
                  <a:srgbClr val="0000FC"/>
                </a:solidFill>
                <a:latin typeface="Lucida Grande" charset="0"/>
                <a:ea typeface="ＭＳ Ｐゴシック" charset="0"/>
                <a:sym typeface="Symbol" charset="0"/>
              </a:rPr>
              <a:t> 2(y-x)</a:t>
            </a:r>
            <a:r>
              <a:rPr lang="en-US" sz="1600" dirty="0">
                <a:latin typeface="Lucida Grande" charset="0"/>
                <a:ea typeface="ＭＳ Ｐゴシック" charset="0"/>
                <a:sym typeface="Symbol" charset="0"/>
              </a:rPr>
              <a:t>.  So, 3x  y, contradiction.  QED</a:t>
            </a:r>
            <a:endParaRPr lang="en-US" sz="1600" dirty="0">
              <a:latin typeface="Lucida Grande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1600" dirty="0">
              <a:latin typeface="Lucida Grande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8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5396A-A9B0-7C4F-B872-5EE87B66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5669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18864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Lucida Grande" charset="0"/>
                <a:ea typeface="ＭＳ Ｐゴシック" charset="0"/>
                <a:cs typeface="ＭＳ Ｐゴシック" charset="0"/>
              </a:rPr>
              <a:t>Does market design matter?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You often here “The market will take care of “it”, if allowed to.”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Myerson-Satterthwaite shows that under reasonable assumptions, the market will </a:t>
            </a:r>
            <a:r>
              <a:rPr lang="en-US" sz="2000" b="1" dirty="0">
                <a:solidFill>
                  <a:srgbClr val="CC0000"/>
                </a:solidFill>
                <a:latin typeface="Lucida Grande" charset="0"/>
                <a:ea typeface="ＭＳ Ｐゴシック" charset="0"/>
                <a:cs typeface="ＭＳ Ｐゴシック" charset="0"/>
              </a:rPr>
              <a:t>NOT </a:t>
            </a:r>
            <a:r>
              <a:rPr lang="en-US" sz="2000" dirty="0">
                <a:latin typeface="Lucida Grande" charset="0"/>
                <a:ea typeface="ＭＳ Ｐゴシック" charset="0"/>
                <a:cs typeface="ＭＳ Ｐゴシック" charset="0"/>
              </a:rPr>
              <a:t>take care of efficient allocation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Lucida Grande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99B50-2C3D-9042-B035-6269617A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57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8034DE7-7F64-634E-A392-BF10C0B5BE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4" y="1539875"/>
            <a:ext cx="7772400" cy="1470025"/>
          </a:xfrm>
        </p:spPr>
        <p:txBody>
          <a:bodyPr/>
          <a:lstStyle/>
          <a:p>
            <a:r>
              <a:rPr lang="en-US" altLang="en-DE" dirty="0"/>
              <a:t>Paper: Automated Mechanism Design</a:t>
            </a:r>
            <a:endParaRPr lang="ru-RU" altLang="en-DE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B56E186-0D7E-F145-8D2D-2A4E6B938C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30512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DE" sz="2800" dirty="0"/>
              <a:t>By </a:t>
            </a:r>
            <a:r>
              <a:rPr lang="en-US" altLang="en-DE" sz="2800" dirty="0" err="1"/>
              <a:t>Tuomas</a:t>
            </a:r>
            <a:r>
              <a:rPr lang="en-US" altLang="en-DE" sz="2800" dirty="0"/>
              <a:t> </a:t>
            </a:r>
            <a:r>
              <a:rPr lang="en-US" altLang="en-DE" sz="2800" dirty="0" err="1"/>
              <a:t>Sandholm</a:t>
            </a:r>
            <a:endParaRPr lang="en-US" altLang="en-DE" sz="2800" dirty="0"/>
          </a:p>
          <a:p>
            <a:pPr>
              <a:lnSpc>
                <a:spcPct val="80000"/>
              </a:lnSpc>
            </a:pPr>
            <a:endParaRPr lang="en-US" altLang="en-DE" sz="2800" dirty="0"/>
          </a:p>
          <a:p>
            <a:pPr>
              <a:lnSpc>
                <a:spcPct val="80000"/>
              </a:lnSpc>
            </a:pPr>
            <a:r>
              <a:rPr lang="en-US" altLang="en-DE" sz="2800" dirty="0"/>
              <a:t>Presented by Dimitri </a:t>
            </a:r>
            <a:r>
              <a:rPr lang="en-US" altLang="en-DE" sz="2800" dirty="0" err="1"/>
              <a:t>Mostinski</a:t>
            </a:r>
            <a:endParaRPr lang="en-US" altLang="en-DE" sz="2800" dirty="0"/>
          </a:p>
          <a:p>
            <a:pPr>
              <a:lnSpc>
                <a:spcPct val="80000"/>
              </a:lnSpc>
            </a:pPr>
            <a:r>
              <a:rPr lang="en-US" altLang="en-DE" sz="2800" dirty="0"/>
              <a:t>November 17, 2004</a:t>
            </a:r>
            <a:endParaRPr lang="ru-RU" altLang="en-DE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0335FC-0B14-E24D-8F2E-6BC89468EBDD}"/>
              </a:ext>
            </a:extLst>
          </p:cNvPr>
          <p:cNvSpPr txBox="1"/>
          <p:nvPr/>
        </p:nvSpPr>
        <p:spPr>
          <a:xfrm>
            <a:off x="395536" y="188640"/>
            <a:ext cx="3608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3200" dirty="0"/>
              <a:t>Acknowledgements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346116-04A1-5849-88CD-5010722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A771B1-CC6E-1640-8FDD-2AA3B1F352D8}"/>
              </a:ext>
            </a:extLst>
          </p:cNvPr>
          <p:cNvSpPr/>
          <p:nvPr/>
        </p:nvSpPr>
        <p:spPr>
          <a:xfrm>
            <a:off x="2376264" y="606919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err="1">
                <a:solidFill>
                  <a:srgbClr val="0B05FF"/>
                </a:solidFill>
                <a:latin typeface="Source Sans Pro" panose="020B0503030403020204" pitchFamily="34" charset="0"/>
              </a:rPr>
              <a:t>Sandholm</a:t>
            </a:r>
            <a:r>
              <a:rPr lang="en-US" sz="1100" dirty="0">
                <a:solidFill>
                  <a:srgbClr val="0B05FF"/>
                </a:solidFill>
                <a:latin typeface="Source Sans Pro" panose="020B0503030403020204" pitchFamily="34" charset="0"/>
              </a:rPr>
              <a:t> T. Automated Mechanism Design: A New Application Area for Search Algorithms. In: Rossi F. (eds) Principles and Practice of Constraint Programming – CP 2003. LNCS, vol 2833. </a:t>
            </a:r>
            <a:r>
              <a:rPr lang="en-US" sz="1100" b="1" dirty="0">
                <a:solidFill>
                  <a:srgbClr val="FF0000"/>
                </a:solidFill>
                <a:latin typeface="Source Sans Pro" panose="020B0503030403020204" pitchFamily="34" charset="0"/>
              </a:rPr>
              <a:t>2003</a:t>
            </a:r>
            <a:r>
              <a:rPr lang="en-US" sz="1100" dirty="0">
                <a:solidFill>
                  <a:srgbClr val="0B05FF"/>
                </a:solidFill>
                <a:latin typeface="Source Sans Pro" panose="020B0503030403020204" pitchFamily="34" charset="0"/>
              </a:rPr>
              <a:t>.</a:t>
            </a:r>
            <a:endParaRPr lang="en-DE" sz="1100" dirty="0">
              <a:solidFill>
                <a:srgbClr val="0B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0872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43AE44-D9A7-EB4B-943C-BD3D159AE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Problems with Manual MD</a:t>
            </a:r>
            <a:endParaRPr lang="ru-RU" altLang="en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D5DF961-A1F8-7946-BDA3-36E873105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en-DE" sz="2400" dirty="0" err="1"/>
              <a:t>The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most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famous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and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most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broadly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applicable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general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mechanisms</a:t>
            </a:r>
            <a:r>
              <a:rPr lang="ru-RU" altLang="en-DE" sz="2400" dirty="0"/>
              <a:t>, VCG</a:t>
            </a:r>
            <a:r>
              <a:rPr lang="en-US" altLang="en-DE" sz="2400" dirty="0"/>
              <a:t> </a:t>
            </a:r>
            <a:r>
              <a:rPr lang="ru-RU" altLang="en-DE" sz="2400" dirty="0" err="1"/>
              <a:t>and</a:t>
            </a:r>
            <a:r>
              <a:rPr lang="ru-RU" altLang="en-DE" sz="2400" dirty="0"/>
              <a:t> </a:t>
            </a:r>
            <a:r>
              <a:rPr lang="ru-RU" altLang="en-DE" sz="2400" dirty="0" err="1"/>
              <a:t>dAGVA</a:t>
            </a:r>
            <a:r>
              <a:rPr lang="ru-RU" altLang="en-DE" sz="2400" dirty="0"/>
              <a:t>, </a:t>
            </a:r>
            <a:r>
              <a:rPr lang="ru-RU" altLang="en-DE" sz="2400" dirty="0" err="1">
                <a:solidFill>
                  <a:srgbClr val="FF0000"/>
                </a:solidFill>
              </a:rPr>
              <a:t>only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maximize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social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welfare</a:t>
            </a:r>
            <a:endParaRPr lang="en-US" altLang="en-DE" sz="2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de-DE" altLang="en-DE" sz="2400" dirty="0"/>
          </a:p>
          <a:p>
            <a:pPr>
              <a:lnSpc>
                <a:spcPct val="80000"/>
              </a:lnSpc>
            </a:pPr>
            <a:r>
              <a:rPr lang="ru-RU" altLang="en-DE" sz="2400" dirty="0" err="1"/>
              <a:t>The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most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common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mechanisms</a:t>
            </a:r>
            <a:r>
              <a:rPr lang="en-US" altLang="en-DE" sz="2400" dirty="0"/>
              <a:t> </a:t>
            </a:r>
            <a:r>
              <a:rPr lang="ru-RU" altLang="en-DE" sz="2400" dirty="0" err="1"/>
              <a:t>assume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that</a:t>
            </a:r>
            <a:r>
              <a:rPr lang="ru-RU" altLang="en-DE" sz="2400" dirty="0"/>
              <a:t> </a:t>
            </a:r>
            <a:r>
              <a:rPr lang="ru-RU" altLang="en-DE" sz="2400" dirty="0" err="1"/>
              <a:t>the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agents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have</a:t>
            </a:r>
            <a:r>
              <a:rPr lang="ru-RU" altLang="en-DE" sz="2400" dirty="0"/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quasilinear</a:t>
            </a:r>
            <a:r>
              <a:rPr lang="ru-RU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dirty="0" err="1">
                <a:solidFill>
                  <a:srgbClr val="FF0000"/>
                </a:solidFill>
              </a:rPr>
              <a:t>preferences</a:t>
            </a:r>
            <a:r>
              <a:rPr lang="en-US" altLang="en-DE" sz="2400" dirty="0">
                <a:solidFill>
                  <a:srgbClr val="FF0000"/>
                </a:solidFill>
              </a:rPr>
              <a:t> </a:t>
            </a:r>
            <a:r>
              <a:rPr lang="ru-RU" altLang="en-DE" sz="2400" i="1" dirty="0" err="1"/>
              <a:t>u</a:t>
            </a:r>
            <a:r>
              <a:rPr lang="ru-RU" altLang="en-DE" sz="2400" i="1" baseline="-25000" dirty="0" err="1"/>
              <a:t>i</a:t>
            </a:r>
            <a:r>
              <a:rPr lang="ru-RU" altLang="en-DE" sz="2400" dirty="0"/>
              <a:t>(</a:t>
            </a:r>
            <a:r>
              <a:rPr lang="ru-RU" altLang="en-DE" sz="2400" i="1" dirty="0" err="1"/>
              <a:t>o</a:t>
            </a:r>
            <a:r>
              <a:rPr lang="ru-RU" altLang="en-DE" sz="2400" i="1" dirty="0"/>
              <a:t>; </a:t>
            </a:r>
            <a:r>
              <a:rPr lang="en-US" altLang="en-DE" sz="2400" i="1" dirty="0"/>
              <a:t>t</a:t>
            </a:r>
            <a:r>
              <a:rPr lang="ru-RU" altLang="en-DE" sz="2400" baseline="-25000" dirty="0"/>
              <a:t>1</a:t>
            </a:r>
            <a:r>
              <a:rPr lang="en-US" altLang="en-DE" sz="2400" dirty="0"/>
              <a:t>, ..</a:t>
            </a:r>
            <a:r>
              <a:rPr lang="ru-RU" altLang="en-DE" sz="2400" dirty="0"/>
              <a:t> </a:t>
            </a:r>
            <a:r>
              <a:rPr lang="en-US" altLang="en-DE" sz="2400" dirty="0"/>
              <a:t>,</a:t>
            </a:r>
            <a:r>
              <a:rPr lang="en-US" altLang="en-DE" sz="2400" i="1" dirty="0"/>
              <a:t>t</a:t>
            </a:r>
            <a:r>
              <a:rPr lang="ru-RU" altLang="en-DE" sz="2400" i="1" baseline="-25000" dirty="0" err="1"/>
              <a:t>N</a:t>
            </a:r>
            <a:r>
              <a:rPr lang="ru-RU" altLang="en-DE" sz="2400" dirty="0"/>
              <a:t>) = </a:t>
            </a:r>
            <a:r>
              <a:rPr lang="ru-RU" altLang="en-DE" sz="2400" i="1" dirty="0" err="1"/>
              <a:t>v</a:t>
            </a:r>
            <a:r>
              <a:rPr lang="ru-RU" altLang="en-DE" sz="2400" i="1" baseline="-25000" dirty="0" err="1"/>
              <a:t>i</a:t>
            </a:r>
            <a:r>
              <a:rPr lang="ru-RU" altLang="en-DE" sz="2400" dirty="0"/>
              <a:t>(</a:t>
            </a:r>
            <a:r>
              <a:rPr lang="ru-RU" altLang="en-DE" sz="2400" i="1" dirty="0" err="1"/>
              <a:t>o</a:t>
            </a:r>
            <a:r>
              <a:rPr lang="ru-RU" altLang="en-DE" sz="2400" dirty="0"/>
              <a:t>)</a:t>
            </a:r>
            <a:r>
              <a:rPr lang="ru-RU" altLang="en-DE" sz="2400" i="1" dirty="0"/>
              <a:t>− </a:t>
            </a:r>
            <a:r>
              <a:rPr lang="en-US" altLang="en-DE" sz="2400" i="1" dirty="0"/>
              <a:t>t</a:t>
            </a:r>
            <a:r>
              <a:rPr lang="ru-RU" altLang="en-DE" sz="2400" i="1" baseline="-25000" dirty="0" err="1"/>
              <a:t>i</a:t>
            </a:r>
            <a:endParaRPr lang="de-DE" altLang="en-DE" sz="2400" i="1" baseline="-25000" dirty="0"/>
          </a:p>
          <a:p>
            <a:pPr>
              <a:lnSpc>
                <a:spcPct val="80000"/>
              </a:lnSpc>
            </a:pPr>
            <a:endParaRPr lang="de-DE" altLang="en-DE" sz="2400" i="1" baseline="-25000" dirty="0"/>
          </a:p>
          <a:p>
            <a:pPr>
              <a:lnSpc>
                <a:spcPct val="80000"/>
              </a:lnSpc>
            </a:pPr>
            <a:endParaRPr lang="de-DE" altLang="en-DE" sz="2400" i="1" baseline="-25000" dirty="0"/>
          </a:p>
          <a:p>
            <a:pPr marL="0" indent="0">
              <a:lnSpc>
                <a:spcPct val="80000"/>
              </a:lnSpc>
              <a:buNone/>
            </a:pPr>
            <a:r>
              <a:rPr lang="de-DE" altLang="en-DE" sz="2400" dirty="0" err="1">
                <a:solidFill>
                  <a:srgbClr val="FF0000"/>
                </a:solidFill>
              </a:rPr>
              <a:t>Impossibility</a:t>
            </a:r>
            <a:r>
              <a:rPr lang="de-DE" altLang="en-DE" sz="2400" dirty="0">
                <a:solidFill>
                  <a:srgbClr val="FF0000"/>
                </a:solidFill>
              </a:rPr>
              <a:t> </a:t>
            </a:r>
            <a:r>
              <a:rPr lang="de-DE" altLang="en-DE" sz="2400" dirty="0" err="1">
                <a:solidFill>
                  <a:srgbClr val="FF0000"/>
                </a:solidFill>
              </a:rPr>
              <a:t>results</a:t>
            </a:r>
            <a:r>
              <a:rPr lang="de-DE" altLang="en-DE" sz="2400" dirty="0"/>
              <a:t>:</a:t>
            </a:r>
          </a:p>
          <a:p>
            <a:pPr>
              <a:lnSpc>
                <a:spcPct val="80000"/>
              </a:lnSpc>
            </a:pPr>
            <a:r>
              <a:rPr lang="en-US" altLang="en-DE" sz="2400" dirty="0"/>
              <a:t>“</a:t>
            </a:r>
            <a:r>
              <a:rPr lang="de-DE" altLang="en-DE" sz="2400" dirty="0"/>
              <a:t>N</a:t>
            </a:r>
            <a:r>
              <a:rPr lang="ru-RU" altLang="en-DE" sz="2400" dirty="0" err="1"/>
              <a:t>o</a:t>
            </a:r>
            <a:r>
              <a:rPr lang="ru-RU" altLang="en-DE" sz="2400" dirty="0"/>
              <a:t> </a:t>
            </a:r>
            <a:r>
              <a:rPr lang="ru-RU" altLang="en-DE" sz="2400" dirty="0" err="1"/>
              <a:t>mechanism</a:t>
            </a:r>
            <a:r>
              <a:rPr lang="ru-RU" altLang="en-DE" sz="2400" dirty="0"/>
              <a:t> </a:t>
            </a:r>
            <a:r>
              <a:rPr lang="ru-RU" altLang="en-DE" sz="2400" i="1" dirty="0" err="1"/>
              <a:t>works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across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a</a:t>
            </a:r>
            <a:r>
              <a:rPr lang="ru-RU" altLang="en-DE" sz="2400" dirty="0"/>
              <a:t> </a:t>
            </a:r>
            <a:r>
              <a:rPr lang="ru-RU" altLang="en-DE" sz="2400" i="1" dirty="0" err="1"/>
              <a:t>class</a:t>
            </a:r>
            <a:r>
              <a:rPr lang="ru-RU" altLang="en-DE" sz="2400" dirty="0"/>
              <a:t> </a:t>
            </a:r>
            <a:r>
              <a:rPr lang="ru-RU" altLang="en-DE" sz="2400" dirty="0" err="1"/>
              <a:t>of</a:t>
            </a:r>
            <a:r>
              <a:rPr lang="ru-RU" altLang="en-DE" sz="2400" dirty="0"/>
              <a:t> </a:t>
            </a:r>
            <a:r>
              <a:rPr lang="ru-RU" altLang="en-DE" sz="2400" dirty="0" err="1"/>
              <a:t>settings</a:t>
            </a:r>
            <a:r>
              <a:rPr lang="en-US" altLang="en-DE" sz="2400" dirty="0"/>
              <a:t>” </a:t>
            </a:r>
            <a:br>
              <a:rPr lang="en-US" altLang="en-DE" sz="2400" dirty="0"/>
            </a:br>
            <a:r>
              <a:rPr lang="en-US" altLang="en-DE" sz="2400" dirty="0"/>
              <a:t>for different definitions of “works” </a:t>
            </a:r>
            <a:br>
              <a:rPr lang="en-US" altLang="en-DE" sz="2400" dirty="0"/>
            </a:br>
            <a:r>
              <a:rPr lang="en-US" altLang="en-DE" sz="2400" dirty="0"/>
              <a:t>and different classes of settings</a:t>
            </a:r>
          </a:p>
          <a:p>
            <a:pPr lvl="1">
              <a:lnSpc>
                <a:spcPct val="80000"/>
              </a:lnSpc>
            </a:pPr>
            <a:r>
              <a:rPr lang="en-US" altLang="en-DE" dirty="0"/>
              <a:t>E.g., </a:t>
            </a:r>
            <a:r>
              <a:rPr lang="ru-RU" altLang="en-DE" dirty="0" err="1"/>
              <a:t>Gibbard-Satterthwaite</a:t>
            </a:r>
            <a:r>
              <a:rPr lang="ru-RU" altLang="en-DE" dirty="0"/>
              <a:t> </a:t>
            </a:r>
            <a:r>
              <a:rPr lang="ru-RU" altLang="en-DE" dirty="0" err="1"/>
              <a:t>theorem</a:t>
            </a:r>
            <a:endParaRPr lang="ru-RU" altLang="en-DE" sz="2000" dirty="0"/>
          </a:p>
          <a:p>
            <a:pPr marL="0" indent="0">
              <a:lnSpc>
                <a:spcPct val="80000"/>
              </a:lnSpc>
              <a:buNone/>
            </a:pPr>
            <a:endParaRPr lang="ru-RU" altLang="en-DE" sz="2400" dirty="0"/>
          </a:p>
          <a:p>
            <a:pPr>
              <a:lnSpc>
                <a:spcPct val="80000"/>
              </a:lnSpc>
            </a:pPr>
            <a:endParaRPr lang="ru-RU" altLang="en-DE" sz="2400" dirty="0"/>
          </a:p>
          <a:p>
            <a:pPr>
              <a:lnSpc>
                <a:spcPct val="80000"/>
              </a:lnSpc>
            </a:pPr>
            <a:endParaRPr lang="ru-RU" altLang="en-DE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9BA52-A6F5-D043-B198-AE788716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26138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BC8C8E2-2292-EF45-9DDB-3F9F100F2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 dirty="0"/>
              <a:t>Automatic Mechanism Design (AMD)</a:t>
            </a:r>
            <a:endParaRPr lang="ru-RU" altLang="en-DE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79EC86C-1B89-D749-A600-D5DAD6018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DE"/>
              <a:t>Mechanism is computationally created for the specic problem instance at hand</a:t>
            </a:r>
          </a:p>
          <a:p>
            <a:pPr lvl="1"/>
            <a:r>
              <a:rPr lang="en-US" altLang="en-DE"/>
              <a:t>Too costly in most settings w/o automation</a:t>
            </a:r>
          </a:p>
          <a:p>
            <a:r>
              <a:rPr lang="en-US" altLang="en-DE"/>
              <a:t>Circumvent impossibility results</a:t>
            </a:r>
          </a:p>
          <a:p>
            <a:endParaRPr lang="en-US" alt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E47D7-BEC4-6846-A43A-9DBC22E7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71165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Myriad Pro" charset="0"/>
                <a:ea typeface="ＭＳ Ｐゴシック" charset="0"/>
                <a:cs typeface="ＭＳ Ｐゴシック" charset="0"/>
              </a:rPr>
              <a:t>Examples of social choice functions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Voting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choose a candidate among a group</a:t>
            </a:r>
          </a:p>
          <a:p>
            <a:pPr eaLnBrk="1" hangingPunct="1"/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Public project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decide whether to build a swimming pool whose cost must be funded by the agents themselves</a:t>
            </a:r>
          </a:p>
          <a:p>
            <a:pPr eaLnBrk="1" hangingPunct="1"/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Allocation</a:t>
            </a: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: allocate a single, indivisible item to one agent in a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0EB9B-7E68-6846-A603-C46CC930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161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A0DB555-260B-F34F-B6C9-6417041B8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AMD formalism</a:t>
            </a:r>
            <a:endParaRPr lang="ru-RU" altLang="en-DE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93DA7EC-FBC6-9F4D-BC01-D95E4E02B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DE"/>
              <a:t>An </a:t>
            </a:r>
            <a:r>
              <a:rPr lang="en-US" altLang="en-DE" dirty="0"/>
              <a:t>automatic mechanism design setting is</a:t>
            </a:r>
          </a:p>
          <a:p>
            <a:pPr lvl="1">
              <a:lnSpc>
                <a:spcPct val="90000"/>
              </a:lnSpc>
            </a:pPr>
            <a:r>
              <a:rPr lang="en-US" altLang="en-DE" dirty="0"/>
              <a:t>A finite set of outcomes O</a:t>
            </a:r>
          </a:p>
          <a:p>
            <a:pPr lvl="1">
              <a:lnSpc>
                <a:spcPct val="90000"/>
              </a:lnSpc>
            </a:pPr>
            <a:r>
              <a:rPr lang="en-US" altLang="en-DE" dirty="0"/>
              <a:t>A finite set of N agents</a:t>
            </a:r>
          </a:p>
          <a:p>
            <a:pPr lvl="1">
              <a:lnSpc>
                <a:spcPct val="90000"/>
              </a:lnSpc>
            </a:pPr>
            <a:r>
              <a:rPr lang="en-US" altLang="en-DE" dirty="0"/>
              <a:t>For each agent I</a:t>
            </a:r>
          </a:p>
          <a:p>
            <a:pPr lvl="2">
              <a:lnSpc>
                <a:spcPct val="90000"/>
              </a:lnSpc>
            </a:pPr>
            <a:r>
              <a:rPr lang="en-US" altLang="en-DE" dirty="0"/>
              <a:t>A finite set of types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i</a:t>
            </a:r>
          </a:p>
          <a:p>
            <a:pPr lvl="2">
              <a:lnSpc>
                <a:spcPct val="90000"/>
              </a:lnSpc>
            </a:pPr>
            <a:r>
              <a:rPr lang="en-US" altLang="en-DE" dirty="0"/>
              <a:t>A probability distribution </a:t>
            </a:r>
            <a:r>
              <a:rPr lang="en-US" altLang="en-DE" dirty="0" err="1">
                <a:latin typeface="Symbol" pitchFamily="2" charset="2"/>
              </a:rPr>
              <a:t>g</a:t>
            </a:r>
            <a:r>
              <a:rPr lang="en-US" altLang="en-DE" baseline="-25000" dirty="0" err="1"/>
              <a:t>i</a:t>
            </a:r>
            <a:r>
              <a:rPr lang="en-US" altLang="en-DE" dirty="0"/>
              <a:t> over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i</a:t>
            </a:r>
          </a:p>
          <a:p>
            <a:pPr lvl="2">
              <a:lnSpc>
                <a:spcPct val="90000"/>
              </a:lnSpc>
            </a:pPr>
            <a:r>
              <a:rPr lang="en-US" altLang="en-DE" dirty="0"/>
              <a:t>A utility function </a:t>
            </a:r>
            <a:r>
              <a:rPr lang="en-US" altLang="en-DE" dirty="0" err="1"/>
              <a:t>u</a:t>
            </a:r>
            <a:r>
              <a:rPr lang="en-US" altLang="en-DE" baseline="-25000" dirty="0" err="1"/>
              <a:t>i</a:t>
            </a:r>
            <a:r>
              <a:rPr lang="en-US" altLang="en-DE" dirty="0"/>
              <a:t> : </a:t>
            </a:r>
            <a:r>
              <a:rPr lang="en-US" altLang="en-DE" dirty="0">
                <a:latin typeface="Symbol" pitchFamily="2" charset="2"/>
              </a:rPr>
              <a:t>Q</a:t>
            </a:r>
            <a:r>
              <a:rPr lang="en-US" altLang="en-DE" baseline="-25000" dirty="0"/>
              <a:t>i</a:t>
            </a:r>
            <a:r>
              <a:rPr lang="en-US" altLang="en-DE" dirty="0"/>
              <a:t> x O </a:t>
            </a:r>
            <a:r>
              <a:rPr lang="en-US" altLang="en-DE" dirty="0">
                <a:sym typeface="Wingdings" pitchFamily="2" charset="2"/>
              </a:rPr>
              <a:t> </a:t>
            </a:r>
            <a:r>
              <a:rPr lang="en-US" altLang="en-DE" dirty="0">
                <a:latin typeface="Times New Roman" panose="02020603050405020304" pitchFamily="18" charset="0"/>
                <a:sym typeface="Wingdings" pitchFamily="2" charset="2"/>
              </a:rPr>
              <a:t>R</a:t>
            </a:r>
          </a:p>
          <a:p>
            <a:pPr lvl="2">
              <a:lnSpc>
                <a:spcPct val="90000"/>
              </a:lnSpc>
            </a:pPr>
            <a:r>
              <a:rPr lang="en-US" altLang="en-DE" dirty="0">
                <a:sym typeface="Wingdings" pitchFamily="2" charset="2"/>
              </a:rPr>
              <a:t>An objective function whose </a:t>
            </a:r>
            <a:r>
              <a:rPr lang="ru-RU" altLang="en-DE" dirty="0" err="1">
                <a:sym typeface="Wingdings" pitchFamily="2" charset="2"/>
              </a:rPr>
              <a:t>expectation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the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designer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wishes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to</a:t>
            </a:r>
            <a:r>
              <a:rPr lang="ru-RU" altLang="en-DE" dirty="0">
                <a:sym typeface="Wingdings" pitchFamily="2" charset="2"/>
              </a:rPr>
              <a:t> </a:t>
            </a:r>
            <a:r>
              <a:rPr lang="ru-RU" altLang="en-DE" dirty="0" err="1">
                <a:sym typeface="Wingdings" pitchFamily="2" charset="2"/>
              </a:rPr>
              <a:t>maximize</a:t>
            </a:r>
            <a:r>
              <a:rPr lang="en-US" altLang="en-DE" dirty="0">
                <a:sym typeface="Wingdings" pitchFamily="2" charset="2"/>
              </a:rPr>
              <a:t> </a:t>
            </a:r>
            <a:r>
              <a:rPr lang="en-US" altLang="en-DE" i="1" dirty="0"/>
              <a:t>g</a:t>
            </a:r>
            <a:r>
              <a:rPr lang="ru-RU" altLang="en-DE" dirty="0"/>
              <a:t>(</a:t>
            </a:r>
            <a:r>
              <a:rPr lang="ru-RU" altLang="en-DE" i="1" dirty="0" err="1"/>
              <a:t>o</a:t>
            </a:r>
            <a:r>
              <a:rPr lang="ru-RU" altLang="en-DE" i="1" dirty="0"/>
              <a:t>; </a:t>
            </a:r>
            <a:r>
              <a:rPr lang="en-US" altLang="en-DE" i="1" dirty="0"/>
              <a:t>t</a:t>
            </a:r>
            <a:r>
              <a:rPr lang="ru-RU" altLang="en-DE" baseline="-25000" dirty="0"/>
              <a:t>1</a:t>
            </a:r>
            <a:r>
              <a:rPr lang="en-US" altLang="en-DE" dirty="0"/>
              <a:t>, ...</a:t>
            </a:r>
            <a:r>
              <a:rPr lang="ru-RU" altLang="en-DE" dirty="0"/>
              <a:t> </a:t>
            </a:r>
            <a:r>
              <a:rPr lang="en-US" altLang="en-DE" dirty="0"/>
              <a:t>,</a:t>
            </a:r>
            <a:r>
              <a:rPr lang="en-US" altLang="en-DE" i="1" dirty="0"/>
              <a:t>t</a:t>
            </a:r>
            <a:r>
              <a:rPr lang="ru-RU" altLang="en-DE" i="1" baseline="-25000" dirty="0" err="1"/>
              <a:t>N</a:t>
            </a:r>
            <a:r>
              <a:rPr lang="ru-RU" altLang="en-DE" dirty="0"/>
              <a:t>)</a:t>
            </a:r>
            <a:endParaRPr lang="ru-RU" altLang="en-DE" dirty="0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89A17-EACE-E242-87C1-AE4BCA06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53776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3F4237E-B935-1446-BA56-E06D91580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More AMD formalism</a:t>
            </a:r>
            <a:endParaRPr lang="ru-RU" altLang="en-DE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4D5A5EF-719E-414D-8A35-8B6DD56B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DE"/>
              <a:t>A mechanism consists of</a:t>
            </a:r>
          </a:p>
          <a:p>
            <a:pPr lvl="1"/>
            <a:r>
              <a:rPr lang="en-US" altLang="en-DE"/>
              <a:t> An outcome selection function </a:t>
            </a:r>
          </a:p>
          <a:p>
            <a:pPr lvl="1">
              <a:buFont typeface="Wingdings" pitchFamily="2" charset="2"/>
              <a:buNone/>
            </a:pPr>
            <a:r>
              <a:rPr lang="en-US" altLang="en-DE"/>
              <a:t>	o : </a:t>
            </a:r>
            <a:r>
              <a:rPr lang="en-US" altLang="en-DE">
                <a:latin typeface="Symbol" pitchFamily="2" charset="2"/>
              </a:rPr>
              <a:t>Q</a:t>
            </a:r>
            <a:r>
              <a:rPr lang="en-US" altLang="en-DE" baseline="-25000"/>
              <a:t>1</a:t>
            </a:r>
            <a:r>
              <a:rPr lang="en-US" altLang="en-DE"/>
              <a:t>x .. x </a:t>
            </a:r>
            <a:r>
              <a:rPr lang="en-US" altLang="en-DE">
                <a:latin typeface="Symbol" pitchFamily="2" charset="2"/>
              </a:rPr>
              <a:t>Q</a:t>
            </a:r>
            <a:r>
              <a:rPr lang="en-US" altLang="en-DE" baseline="-25000"/>
              <a:t>N</a:t>
            </a:r>
            <a:r>
              <a:rPr lang="en-US" altLang="en-DE"/>
              <a:t> </a:t>
            </a:r>
            <a:r>
              <a:rPr lang="en-US" altLang="en-DE">
                <a:sym typeface="Wingdings" pitchFamily="2" charset="2"/>
              </a:rPr>
              <a:t> O </a:t>
            </a:r>
            <a:r>
              <a:rPr lang="en-US" altLang="en-DE"/>
              <a:t>if it is deterministic</a:t>
            </a:r>
          </a:p>
          <a:p>
            <a:pPr lvl="1"/>
            <a:r>
              <a:rPr lang="en-US" altLang="en-DE"/>
              <a:t>A distribution selection function </a:t>
            </a:r>
          </a:p>
          <a:p>
            <a:pPr lvl="1">
              <a:buFont typeface="Wingdings" pitchFamily="2" charset="2"/>
              <a:buNone/>
            </a:pPr>
            <a:r>
              <a:rPr lang="en-US" altLang="en-DE"/>
              <a:t>	p : </a:t>
            </a:r>
            <a:r>
              <a:rPr lang="en-US" altLang="en-DE">
                <a:latin typeface="Symbol" pitchFamily="2" charset="2"/>
              </a:rPr>
              <a:t>Q</a:t>
            </a:r>
            <a:r>
              <a:rPr lang="en-US" altLang="en-DE" baseline="-25000"/>
              <a:t>1</a:t>
            </a:r>
            <a:r>
              <a:rPr lang="en-US" altLang="en-DE"/>
              <a:t>x .. x </a:t>
            </a:r>
            <a:r>
              <a:rPr lang="en-US" altLang="en-DE">
                <a:latin typeface="Symbol" pitchFamily="2" charset="2"/>
              </a:rPr>
              <a:t>Q</a:t>
            </a:r>
            <a:r>
              <a:rPr lang="en-US" altLang="en-DE" baseline="-25000"/>
              <a:t>N</a:t>
            </a:r>
            <a:r>
              <a:rPr lang="en-US" altLang="en-DE"/>
              <a:t> </a:t>
            </a:r>
            <a:r>
              <a:rPr lang="en-US" altLang="en-DE">
                <a:sym typeface="Wingdings" pitchFamily="2" charset="2"/>
              </a:rPr>
              <a:t> P(O) </a:t>
            </a:r>
            <a:r>
              <a:rPr lang="en-US" altLang="en-DE"/>
              <a:t>if it is randomized</a:t>
            </a:r>
          </a:p>
          <a:p>
            <a:pPr lvl="1"/>
            <a:r>
              <a:rPr lang="en-US" altLang="en-DE"/>
              <a:t>For each agent i a payment selection function</a:t>
            </a:r>
          </a:p>
          <a:p>
            <a:pPr lvl="1">
              <a:buFont typeface="Wingdings" pitchFamily="2" charset="2"/>
              <a:buNone/>
            </a:pPr>
            <a:r>
              <a:rPr lang="en-US" altLang="en-DE"/>
              <a:t>	 </a:t>
            </a:r>
            <a:r>
              <a:rPr lang="en-US" altLang="en-DE">
                <a:latin typeface="Symbol" pitchFamily="2" charset="2"/>
              </a:rPr>
              <a:t>p</a:t>
            </a:r>
            <a:r>
              <a:rPr lang="en-US" altLang="en-DE" baseline="-25000"/>
              <a:t>i</a:t>
            </a:r>
            <a:r>
              <a:rPr lang="en-US" altLang="en-DE">
                <a:latin typeface="Symbol" pitchFamily="2" charset="2"/>
              </a:rPr>
              <a:t> </a:t>
            </a:r>
            <a:r>
              <a:rPr lang="en-US" altLang="en-DE"/>
              <a:t>: </a:t>
            </a:r>
            <a:r>
              <a:rPr lang="en-US" altLang="en-DE">
                <a:latin typeface="Symbol" pitchFamily="2" charset="2"/>
              </a:rPr>
              <a:t>Q</a:t>
            </a:r>
            <a:r>
              <a:rPr lang="en-US" altLang="en-DE" baseline="-25000"/>
              <a:t>1</a:t>
            </a:r>
            <a:r>
              <a:rPr lang="en-US" altLang="en-DE"/>
              <a:t>x .. x </a:t>
            </a:r>
            <a:r>
              <a:rPr lang="en-US" altLang="en-DE">
                <a:latin typeface="Symbol" pitchFamily="2" charset="2"/>
              </a:rPr>
              <a:t>Q</a:t>
            </a:r>
            <a:r>
              <a:rPr lang="en-US" altLang="en-DE" baseline="-25000"/>
              <a:t>N</a:t>
            </a:r>
            <a:r>
              <a:rPr lang="en-US" altLang="en-DE"/>
              <a:t> </a:t>
            </a:r>
            <a:r>
              <a:rPr lang="en-US" altLang="en-DE">
                <a:sym typeface="Wingdings" pitchFamily="2" charset="2"/>
              </a:rPr>
              <a:t> R </a:t>
            </a:r>
            <a:r>
              <a:rPr lang="en-US" altLang="en-DE"/>
              <a:t>if it involves payments</a:t>
            </a:r>
          </a:p>
          <a:p>
            <a:pPr lvl="1"/>
            <a:endParaRPr lang="en-US" altLang="en-DE"/>
          </a:p>
          <a:p>
            <a:pPr lvl="1"/>
            <a:endParaRPr lang="en-US" altLang="en-DE"/>
          </a:p>
          <a:p>
            <a:pPr lvl="1">
              <a:buFont typeface="Wingdings" pitchFamily="2" charset="2"/>
              <a:buNone/>
            </a:pPr>
            <a:endParaRPr lang="ru-RU" alt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64269-30EC-E64D-8DD7-1C5772F07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63690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2B2B844-144D-E043-B90F-76B8E108A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Individual Rationality</a:t>
            </a:r>
            <a:endParaRPr lang="ru-RU" altLang="en-DE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7CA2C70-8DBE-F64B-86A9-6B6558F0B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DE" sz="2400" dirty="0"/>
              <a:t>In an AMD setting with an IR constraint there exists a fallback outcome o</a:t>
            </a:r>
            <a:r>
              <a:rPr lang="en-US" altLang="en-DE" sz="2400" baseline="-25000" dirty="0"/>
              <a:t>0 </a:t>
            </a:r>
            <a:r>
              <a:rPr lang="en-US" altLang="en-DE" sz="2400" dirty="0"/>
              <a:t>such that for every agent </a:t>
            </a:r>
            <a:r>
              <a:rPr lang="en-US" altLang="en-DE" sz="2400" dirty="0" err="1"/>
              <a:t>i</a:t>
            </a:r>
            <a:r>
              <a:rPr lang="en-US" altLang="en-DE" sz="2400" baseline="-25000" dirty="0"/>
              <a:t> </a:t>
            </a:r>
            <a:r>
              <a:rPr lang="en-US" altLang="en-DE" sz="2400" dirty="0" err="1"/>
              <a:t>u</a:t>
            </a:r>
            <a:r>
              <a:rPr lang="en-US" altLang="en-DE" sz="2400" baseline="-25000" dirty="0" err="1"/>
              <a:t>i</a:t>
            </a:r>
            <a:r>
              <a:rPr lang="en-US" altLang="en-DE" sz="2400" dirty="0"/>
              <a:t>(</a:t>
            </a:r>
            <a:r>
              <a:rPr lang="en-US" altLang="en-DE" sz="2400" dirty="0">
                <a:latin typeface="Symbol" pitchFamily="2" charset="2"/>
              </a:rPr>
              <a:t>q</a:t>
            </a:r>
            <a:r>
              <a:rPr lang="en-US" altLang="en-DE" sz="2400" baseline="-25000" dirty="0"/>
              <a:t>i</a:t>
            </a:r>
            <a:r>
              <a:rPr lang="en-US" altLang="en-DE" sz="2400" dirty="0"/>
              <a:t>,o</a:t>
            </a:r>
            <a:r>
              <a:rPr lang="en-US" altLang="en-DE" sz="2400" baseline="-25000" dirty="0"/>
              <a:t>0</a:t>
            </a:r>
            <a:r>
              <a:rPr lang="en-US" altLang="en-DE" sz="2400" dirty="0"/>
              <a:t>) = 0</a:t>
            </a:r>
            <a:endParaRPr lang="ru-RU" alt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7B039-7D78-2C46-B045-348A0E6A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113088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7649724-84C5-F64A-A455-AD3560218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Incentive Compatibility</a:t>
            </a:r>
            <a:endParaRPr lang="ru-RU" altLang="en-DE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7DB30DD-3A2D-0747-9387-4D9A4F787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DE" sz="2800"/>
              <a:t>T</a:t>
            </a:r>
            <a:r>
              <a:rPr lang="ru-RU" altLang="en-DE" sz="2800"/>
              <a:t>he agents should never have an incentive</a:t>
            </a:r>
            <a:r>
              <a:rPr lang="en-US" altLang="en-DE" sz="2800"/>
              <a:t> </a:t>
            </a:r>
            <a:r>
              <a:rPr lang="ru-RU" altLang="en-DE" sz="2800"/>
              <a:t>to misreport their type</a:t>
            </a:r>
            <a:endParaRPr lang="en-US" altLang="en-DE" sz="2800"/>
          </a:p>
          <a:p>
            <a:r>
              <a:rPr lang="en-US" altLang="en-DE" sz="2800"/>
              <a:t>T</a:t>
            </a:r>
            <a:r>
              <a:rPr lang="ru-RU" altLang="en-DE" sz="2800"/>
              <a:t>wo most common</a:t>
            </a:r>
            <a:r>
              <a:rPr lang="en-US" altLang="en-DE" sz="2800"/>
              <a:t> </a:t>
            </a:r>
            <a:r>
              <a:rPr lang="ru-RU" altLang="en-DE" sz="2800" i="1"/>
              <a:t>solution concepts</a:t>
            </a:r>
            <a:r>
              <a:rPr lang="en-US" altLang="en-DE" sz="2800"/>
              <a:t> </a:t>
            </a:r>
            <a:r>
              <a:rPr lang="ru-RU" altLang="en-DE" sz="2800"/>
              <a:t>are </a:t>
            </a:r>
            <a:endParaRPr lang="en-US" altLang="en-DE" sz="2800"/>
          </a:p>
          <a:p>
            <a:pPr lvl="1"/>
            <a:r>
              <a:rPr lang="ru-RU" altLang="en-DE" sz="2400" i="1"/>
              <a:t>implementation in dominant strategies</a:t>
            </a:r>
            <a:endParaRPr lang="en-US" altLang="en-DE" sz="2400" i="1"/>
          </a:p>
          <a:p>
            <a:pPr lvl="2"/>
            <a:r>
              <a:rPr lang="en-US" altLang="en-DE" sz="2000"/>
              <a:t>Truth telling is the optimal strategy even if all other agents’ types are known</a:t>
            </a:r>
            <a:endParaRPr lang="en-US" altLang="en-DE" sz="2000" i="1"/>
          </a:p>
          <a:p>
            <a:pPr lvl="1"/>
            <a:r>
              <a:rPr lang="ru-RU" altLang="en-DE" sz="2400" i="1"/>
              <a:t>implementation in Bayesian Nash equilibrium</a:t>
            </a:r>
            <a:endParaRPr lang="en-US" altLang="en-DE" sz="2400" i="1"/>
          </a:p>
          <a:p>
            <a:pPr lvl="2"/>
            <a:r>
              <a:rPr lang="en-US" altLang="en-DE" sz="2000"/>
              <a:t>Truth telling is the optimal strategy if other agents’ types are not yet known, but they are assumed to be truthful</a:t>
            </a:r>
            <a:endParaRPr lang="ru-RU" altLang="en-DE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09A82-2246-1F48-84C1-24AF2D2F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2092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42E1B96-C521-C44C-A82A-F8A25B854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Formally the AMD problem</a:t>
            </a:r>
            <a:endParaRPr lang="ru-RU" altLang="en-D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CBEDA8D-AA40-584D-8E02-B0180ED200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DE" sz="2400"/>
              <a:t>Given</a:t>
            </a:r>
          </a:p>
          <a:p>
            <a:pPr lvl="1">
              <a:lnSpc>
                <a:spcPct val="90000"/>
              </a:lnSpc>
            </a:pPr>
            <a:r>
              <a:rPr lang="en-US" altLang="en-DE" sz="2000"/>
              <a:t>Automated mechanism design setting</a:t>
            </a:r>
          </a:p>
          <a:p>
            <a:pPr lvl="1">
              <a:lnSpc>
                <a:spcPct val="90000"/>
              </a:lnSpc>
            </a:pPr>
            <a:r>
              <a:rPr lang="en-US" altLang="en-DE" sz="2000"/>
              <a:t>An IR notion (ex interim, ex post, or none)</a:t>
            </a:r>
          </a:p>
          <a:p>
            <a:pPr lvl="1">
              <a:lnSpc>
                <a:spcPct val="90000"/>
              </a:lnSpc>
            </a:pPr>
            <a:r>
              <a:rPr lang="en-US" altLang="en-DE" sz="2000"/>
              <a:t>A solution concept (dominant strategies or Bayesian Nash equilibrium)</a:t>
            </a:r>
          </a:p>
          <a:p>
            <a:pPr lvl="1">
              <a:lnSpc>
                <a:spcPct val="90000"/>
              </a:lnSpc>
            </a:pPr>
            <a:r>
              <a:rPr lang="en-US" altLang="en-DE" sz="2000"/>
              <a:t>Possibility of payments and randomization</a:t>
            </a:r>
          </a:p>
          <a:p>
            <a:pPr lvl="1">
              <a:lnSpc>
                <a:spcPct val="90000"/>
              </a:lnSpc>
            </a:pPr>
            <a:r>
              <a:rPr lang="en-US" altLang="en-DE" sz="2000"/>
              <a:t>A target value G</a:t>
            </a:r>
          </a:p>
          <a:p>
            <a:pPr>
              <a:lnSpc>
                <a:spcPct val="90000"/>
              </a:lnSpc>
            </a:pPr>
            <a:r>
              <a:rPr lang="en-US" altLang="en-DE" sz="2400"/>
              <a:t>Determine</a:t>
            </a:r>
          </a:p>
          <a:p>
            <a:pPr lvl="1">
              <a:lnSpc>
                <a:spcPct val="90000"/>
              </a:lnSpc>
            </a:pPr>
            <a:r>
              <a:rPr lang="en-US" altLang="en-DE" sz="2000"/>
              <a:t>If there exists a mechanism of the specified type that satisfies both the IR notion and the solution concept, and gives an expected value of at least G for the objective.</a:t>
            </a:r>
          </a:p>
          <a:p>
            <a:pPr lvl="1">
              <a:lnSpc>
                <a:spcPct val="90000"/>
              </a:lnSpc>
            </a:pPr>
            <a:endParaRPr lang="en-US" altLang="en-DE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23BAF0-5E8E-CC4D-A32F-0F3A505D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20494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4D9212-3CEF-6544-9622-986C63968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Complexity results</a:t>
            </a:r>
            <a:endParaRPr lang="ru-RU" altLang="en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73B7CB5-7FD1-9149-85A8-4BF021FAF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DE" sz="2400" dirty="0"/>
              <a:t>AMD is NP-hard (by reduction to MINSAT) if</a:t>
            </a:r>
          </a:p>
          <a:p>
            <a:pPr lvl="1">
              <a:lnSpc>
                <a:spcPct val="80000"/>
              </a:lnSpc>
            </a:pPr>
            <a:r>
              <a:rPr lang="en-US" altLang="en-DE" sz="2000" dirty="0"/>
              <a:t>Payments are not allowed</a:t>
            </a:r>
          </a:p>
          <a:p>
            <a:pPr lvl="1">
              <a:lnSpc>
                <a:spcPct val="80000"/>
              </a:lnSpc>
            </a:pPr>
            <a:r>
              <a:rPr lang="en-US" altLang="en-DE" sz="2000" dirty="0"/>
              <a:t>Payments are allowed but the designer is looking for something other than social welfare maximization</a:t>
            </a:r>
          </a:p>
          <a:p>
            <a:pPr>
              <a:lnSpc>
                <a:spcPct val="80000"/>
              </a:lnSpc>
            </a:pPr>
            <a:r>
              <a:rPr lang="en-US" altLang="en-DE" sz="2400" dirty="0"/>
              <a:t>AMD can be solved in (expected) polynomial time using randomized algorithm for LP problems</a:t>
            </a:r>
          </a:p>
          <a:p>
            <a:pPr>
              <a:lnSpc>
                <a:spcPct val="80000"/>
              </a:lnSpc>
            </a:pPr>
            <a:endParaRPr lang="en-US" altLang="en-D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EA87C-75D2-1C47-AE5C-555FDB4D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496637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D701168-EB30-D346-BB28-BFEEDA727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 dirty="0"/>
              <a:t>Conclusion: Some results of AMD</a:t>
            </a:r>
            <a:endParaRPr lang="ru-RU" altLang="en-DE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F0C693F-4858-1349-ABDB-B3C30D1CB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DE" sz="2800" dirty="0"/>
              <a:t>It reinvented the </a:t>
            </a:r>
            <a:r>
              <a:rPr lang="en-US" altLang="en-DE" sz="2800" dirty="0">
                <a:solidFill>
                  <a:srgbClr val="0B05FF"/>
                </a:solidFill>
              </a:rPr>
              <a:t>Myerson auction </a:t>
            </a:r>
            <a:r>
              <a:rPr lang="en-US" altLang="en-DE" sz="2800" dirty="0"/>
              <a:t>which maximizes the seller's expected revenue in a 1-object auction</a:t>
            </a:r>
          </a:p>
          <a:p>
            <a:pPr>
              <a:lnSpc>
                <a:spcPct val="80000"/>
              </a:lnSpc>
            </a:pPr>
            <a:r>
              <a:rPr lang="en-US" altLang="en-DE" sz="2800" dirty="0"/>
              <a:t>It created expected revenue maximizing </a:t>
            </a:r>
            <a:r>
              <a:rPr lang="en-US" altLang="en-DE" sz="2800" dirty="0">
                <a:solidFill>
                  <a:srgbClr val="0B05FF"/>
                </a:solidFill>
              </a:rPr>
              <a:t>combinatorial auctions</a:t>
            </a:r>
          </a:p>
          <a:p>
            <a:pPr>
              <a:lnSpc>
                <a:spcPct val="80000"/>
              </a:lnSpc>
            </a:pPr>
            <a:r>
              <a:rPr lang="en-US" altLang="en-DE" sz="2800" dirty="0"/>
              <a:t>It created optimal mechanisms for a </a:t>
            </a:r>
            <a:r>
              <a:rPr lang="en-US" altLang="en-DE" sz="2800" dirty="0">
                <a:solidFill>
                  <a:srgbClr val="0B05FF"/>
                </a:solidFill>
              </a:rPr>
              <a:t>public good problem </a:t>
            </a:r>
            <a:r>
              <a:rPr lang="en-US" altLang="en-DE" sz="2800" dirty="0"/>
              <a:t>(deciding whether or not to build a bridge)</a:t>
            </a:r>
          </a:p>
          <a:p>
            <a:pPr>
              <a:lnSpc>
                <a:spcPct val="80000"/>
              </a:lnSpc>
            </a:pPr>
            <a:r>
              <a:rPr lang="en-US" altLang="en-DE" sz="2800" dirty="0"/>
              <a:t>… also for multiple goods</a:t>
            </a:r>
            <a:endParaRPr lang="ru-RU" altLang="en-DE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933C1-05D1-0042-98FC-8DF215E0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8578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2021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Mechanisms (From Strategies to Games)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84582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Recall: We want to implement a social choice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Need to know agents’ preferences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They may not reveal them to us truthfully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1 item to allocate, and want to give it to the agent </a:t>
            </a:r>
            <a:br>
              <a:rPr lang="en-US" sz="2000" dirty="0">
                <a:latin typeface="Myriad Pro" charset="0"/>
                <a:ea typeface="ＭＳ Ｐゴシック" charset="0"/>
              </a:rPr>
            </a:br>
            <a:r>
              <a:rPr lang="en-US" sz="2000" dirty="0">
                <a:latin typeface="Myriad Pro" charset="0"/>
                <a:ea typeface="ＭＳ Ｐゴシック" charset="0"/>
              </a:rPr>
              <a:t>who values it the most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Myriad Pro" charset="0"/>
                <a:ea typeface="ＭＳ Ｐゴシック" charset="0"/>
              </a:rPr>
              <a:t>If we just ask agents to tell us their preferences, they may lie</a:t>
            </a:r>
          </a:p>
        </p:txBody>
      </p:sp>
      <p:pic>
        <p:nvPicPr>
          <p:cNvPr id="24579" name="Picture 4" descr="j0078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305672"/>
            <a:ext cx="137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5" descr="j00787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81872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990600" y="4686672"/>
            <a:ext cx="1447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latin typeface="Myriad Pro" charset="0"/>
              </a:rPr>
              <a:t>I like the bear the most!</a:t>
            </a: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7391400" y="4762872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i="0" dirty="0">
                <a:latin typeface="Myriad Pro" charset="0"/>
              </a:rPr>
              <a:t>No, I do!</a:t>
            </a:r>
          </a:p>
        </p:txBody>
      </p:sp>
      <p:pic>
        <p:nvPicPr>
          <p:cNvPr id="24583" name="Picture 8" descr="j01383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077072"/>
            <a:ext cx="10668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75158C97-C93F-894A-9698-44E79D2D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47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Mechanism Design Problem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0768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By having agents interact through an institution we might be able to solve the problem</a:t>
            </a:r>
          </a:p>
          <a:p>
            <a:pPr eaLnBrk="1" hangingPunct="1"/>
            <a:r>
              <a:rPr lang="en-US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Mechanism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: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447800" y="3550568"/>
            <a:ext cx="624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M=(S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,…,S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g(</a:t>
            </a:r>
            <a:r>
              <a:rPr lang="en-US" sz="3200" b="1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.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))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85800" y="4769768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0" dirty="0">
                <a:solidFill>
                  <a:srgbClr val="1E0AFF"/>
                </a:solidFill>
                <a:latin typeface="Myriad Pro" charset="0"/>
              </a:rPr>
              <a:t>Strategy spaces of agents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4572000" y="4541168"/>
            <a:ext cx="43434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i="0" dirty="0">
                <a:solidFill>
                  <a:srgbClr val="1E0AFF"/>
                </a:solidFill>
                <a:latin typeface="Myriad Pro" charset="0"/>
              </a:rPr>
              <a:t>Outcome function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g:S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3200" i="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…</a:t>
            </a:r>
            <a:r>
              <a:rPr lang="en-US" sz="3200" i="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 S</a:t>
            </a:r>
            <a:r>
              <a:rPr lang="en-US" sz="3200" i="0" baseline="-25000" dirty="0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3200" i="0" dirty="0">
                <a:solidFill>
                  <a:srgbClr val="008380"/>
                </a:solidFill>
                <a:latin typeface="cmsy10" charset="0"/>
                <a:sym typeface="Wingdings" charset="0"/>
              </a:rPr>
              <a:t></a:t>
            </a:r>
            <a:r>
              <a:rPr lang="en-US" sz="3200" i="0" dirty="0">
                <a:solidFill>
                  <a:srgbClr val="008380"/>
                </a:solidFill>
                <a:latin typeface="Myriad Pro" charset="0"/>
              </a:rPr>
              <a:t> O</a:t>
            </a:r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 flipV="1">
            <a:off x="3429000" y="4160168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V="1">
            <a:off x="5638800" y="4160168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04562F6-B47D-EA40-94BC-4A8DC47C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26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" y="289719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Implementation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217" y="12954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A mechanism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M=(S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</a:rPr>
              <a:t>,g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))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Myriad Pro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implements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social choice function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f(</a:t>
            </a:r>
            <a:r>
              <a:rPr lang="en-US" sz="28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Myriad Pro" charset="0"/>
                <a:ea typeface="ＭＳ Ｐゴシック" charset="0"/>
                <a:cs typeface="ＭＳ Ｐゴシック" charset="0"/>
              </a:rPr>
              <a:t>iff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    there is an equilibrium strategy profile 			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s*(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)=(s*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),…,s*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b="1" dirty="0">
                <a:solidFill>
                  <a:srgbClr val="008380"/>
                </a:solidFill>
                <a:latin typeface="cmsy10" charset="0"/>
              </a:rPr>
              <a:t>.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))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    of the game induced by </a:t>
            </a:r>
            <a:r>
              <a:rPr lang="en-US" dirty="0">
                <a:solidFill>
                  <a:srgbClr val="008380"/>
                </a:solidFill>
                <a:latin typeface="Myriad Pro" charset="0"/>
                <a:ea typeface="ＭＳ Ｐゴシック" charset="0"/>
                <a:cs typeface="ＭＳ Ｐゴシック" charset="0"/>
              </a:rPr>
              <a:t>M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such that        </a:t>
            </a:r>
          </a:p>
          <a:p>
            <a:pPr eaLnBrk="1" hangingPunct="1">
              <a:buNone/>
            </a:pP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           g(s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8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),…,</a:t>
            </a:r>
            <a:r>
              <a:rPr lang="en-US" sz="28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800" b="1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))=f(</a:t>
            </a:r>
            <a:r>
              <a:rPr lang="en-US" sz="28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,…,</a:t>
            </a:r>
            <a:r>
              <a:rPr lang="en-US" sz="2800" b="1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</a:t>
            </a:r>
          </a:p>
          <a:p>
            <a:pPr eaLnBrk="1" hangingPunct="1"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   for all 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800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,…,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) </a:t>
            </a:r>
            <a:r>
              <a:rPr lang="en-US" sz="2800" dirty="0">
                <a:solidFill>
                  <a:srgbClr val="008380"/>
                </a:solidFill>
                <a:latin typeface="Symbol" charset="0"/>
                <a:cs typeface="Symbol" charset="0"/>
              </a:rPr>
              <a:t>∈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800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>
                <a:solidFill>
                  <a:srgbClr val="008380"/>
                </a:solidFill>
                <a:latin typeface="Myriad Pro" charset="0"/>
              </a:rPr>
              <a:t>1</a:t>
            </a:r>
            <a:r>
              <a:rPr lang="en-US" sz="280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… </a:t>
            </a:r>
            <a:r>
              <a:rPr lang="en-US" sz="2800" dirty="0">
                <a:solidFill>
                  <a:srgbClr val="008380"/>
                </a:solidFill>
                <a:latin typeface="cmsy10" charset="0"/>
              </a:rPr>
              <a:t>x</a:t>
            </a:r>
            <a:r>
              <a:rPr lang="en-US" sz="28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800" dirty="0" err="1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800" baseline="-25000" dirty="0" err="1">
                <a:solidFill>
                  <a:srgbClr val="008380"/>
                </a:solidFill>
                <a:latin typeface="Myriad Pro" charset="0"/>
              </a:rPr>
              <a:t>n</a:t>
            </a:r>
            <a:endParaRPr lang="en-US" sz="2800" baseline="-25000" dirty="0">
              <a:solidFill>
                <a:srgbClr val="008380"/>
              </a:solidFill>
              <a:latin typeface="Myriad Pro" charset="0"/>
            </a:endParaRPr>
          </a:p>
          <a:p>
            <a:pPr eaLnBrk="1" hangingPunct="1">
              <a:buFont typeface="Times" charset="0"/>
              <a:buNone/>
            </a:pP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7391400" y="2819400"/>
            <a:ext cx="123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i="0" dirty="0">
              <a:latin typeface="Myriad Pro" charset="0"/>
            </a:endParaRP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1485900" y="5715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0" dirty="0">
              <a:latin typeface="Myriad Pro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50DCC5-08B8-0148-A6DC-C25449FE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31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Implementation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4733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We did not specify the type of equilibrium in the definition</a:t>
            </a:r>
          </a:p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Dominant</a:t>
            </a:r>
          </a:p>
          <a:p>
            <a:pPr marL="0" indent="0" eaLnBrk="1" hangingPunct="1">
              <a:buNone/>
            </a:pPr>
            <a:r>
              <a:rPr lang="en-US" sz="2200" dirty="0">
                <a:latin typeface="Myriad Pro" charset="0"/>
                <a:ea typeface="ＭＳ Ｐゴシック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s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</a:t>
            </a:r>
            <a:r>
              <a:rPr lang="en-US" sz="2200" b="1" dirty="0">
                <a:solidFill>
                  <a:srgbClr val="008380"/>
                </a:solidFill>
                <a:latin typeface="cmsy10" charset="0"/>
              </a:rPr>
              <a:t> ≧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),s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s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</a:t>
            </a:r>
            <a:r>
              <a:rPr lang="en-US" altLang="ja-JP" sz="2200" b="1" dirty="0">
                <a:solidFill>
                  <a:srgbClr val="008380"/>
                </a:solidFill>
                <a:latin typeface="Symbol" charset="0"/>
              </a:rPr>
              <a:t>¹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altLang="ja-JP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altLang="ja-JP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*, </a:t>
            </a:r>
            <a:r>
              <a:rPr lang="en-US" altLang="ja-JP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 s</a:t>
            </a:r>
            <a:r>
              <a:rPr lang="en-US" altLang="ja-JP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altLang="ja-JP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endParaRPr lang="en-US" sz="2200" baseline="-25000" dirty="0">
              <a:solidFill>
                <a:srgbClr val="008380"/>
              </a:solidFill>
              <a:latin typeface="Myriad Pro" charset="0"/>
            </a:endParaRP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Nash</a:t>
            </a:r>
          </a:p>
          <a:p>
            <a:pPr marL="0" indent="0" eaLnBrk="1" hangingPunct="1">
              <a:buNone/>
            </a:pP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*(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s*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</a:t>
            </a:r>
            <a:r>
              <a:rPr lang="en-US" sz="2200" b="1" dirty="0">
                <a:solidFill>
                  <a:srgbClr val="008380"/>
                </a:solidFill>
                <a:latin typeface="cmsy10" charset="0"/>
              </a:rPr>
              <a:t>≧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),s*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baseline="-25000" dirty="0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),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q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  <a:cs typeface="Symbol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’ </a:t>
            </a:r>
            <a:r>
              <a:rPr lang="en-US" sz="2200" b="1" dirty="0">
                <a:solidFill>
                  <a:srgbClr val="008380"/>
                </a:solidFill>
                <a:latin typeface="Symbol" charset="0"/>
              </a:rPr>
              <a:t>¹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</a:rPr>
              <a:t>*</a:t>
            </a: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Bayes-Nash</a:t>
            </a:r>
          </a:p>
          <a:p>
            <a:pPr marL="0" indent="0" eaLnBrk="1" hangingPunct="1">
              <a:buNone/>
            </a:pPr>
            <a:r>
              <a:rPr lang="en-US" sz="2200" dirty="0">
                <a:latin typeface="Myriad Pro" charset="0"/>
                <a:ea typeface="ＭＳ Ｐゴシック" charset="0"/>
              </a:rPr>
              <a:t> 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[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*(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s*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)]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≧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E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[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u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’(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),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s*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(</a:t>
            </a:r>
            <a:r>
              <a:rPr lang="en-US" sz="2200" b="1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baseline="-250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-</a:t>
            </a:r>
            <a:r>
              <a:rPr lang="en-US" sz="2200" baseline="-25000" dirty="0" err="1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highlight>
                  <a:srgbClr val="FFFF00"/>
                </a:highlight>
                <a:latin typeface="Myriad Pro" charset="0"/>
                <a:ea typeface="Myriad Pro" charset="0"/>
                <a:cs typeface="Myriad Pro" charset="0"/>
              </a:rPr>
              <a:t>)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𝜃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)],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𝜃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, </a:t>
            </a:r>
            <a:r>
              <a:rPr lang="en-US" sz="2200" b="1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∀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’ </a:t>
            </a:r>
            <a:r>
              <a:rPr lang="en-US" altLang="ja-JP" sz="2200" b="1" dirty="0">
                <a:solidFill>
                  <a:srgbClr val="008380"/>
                </a:solidFill>
                <a:latin typeface="Symbol" charset="0"/>
              </a:rPr>
              <a:t>¹</a:t>
            </a:r>
            <a:r>
              <a:rPr lang="en-US" altLang="ja-JP" sz="2200" dirty="0">
                <a:solidFill>
                  <a:srgbClr val="008380"/>
                </a:solidFill>
                <a:latin typeface="Myriad Pro" charset="0"/>
              </a:rPr>
              <a:t> 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 </a:t>
            </a:r>
            <a:r>
              <a:rPr lang="en-US" sz="22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s</a:t>
            </a:r>
            <a:r>
              <a:rPr lang="en-US" sz="2200" baseline="-25000" dirty="0" err="1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i</a:t>
            </a:r>
            <a:r>
              <a:rPr lang="en-US" sz="2200" dirty="0">
                <a:solidFill>
                  <a:srgbClr val="008380"/>
                </a:solidFill>
                <a:latin typeface="Myriad Pro" charset="0"/>
                <a:ea typeface="Myriad Pro" charset="0"/>
                <a:cs typeface="Myriad Pro" charset="0"/>
              </a:rPr>
              <a:t>*</a:t>
            </a: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B4B4C-28C5-3E48-812D-037CC909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0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064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Direct Mechanisms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22047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Myriad Pro" charset="0"/>
                <a:ea typeface="ＭＳ Ｐゴシック" charset="0"/>
                <a:cs typeface="ＭＳ Ｐゴシック" charset="0"/>
              </a:rPr>
              <a:t>Recall that a mechanism specifies the strategy sets of the agents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These sets can contain complex strategies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Direct mechanisms: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Mechanism in which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=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latin typeface="Myriad Pro" charset="0"/>
                <a:ea typeface="ＭＳ Ｐゴシック" charset="0"/>
                <a:sym typeface="Symbol" charset="0"/>
              </a:rPr>
              <a:t> for all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i</a:t>
            </a:r>
            <a:r>
              <a:rPr lang="en-US" sz="2400" dirty="0">
                <a:latin typeface="Myriad Pro" charset="0"/>
                <a:ea typeface="ＭＳ Ｐゴシック" charset="0"/>
                <a:sym typeface="Symbol" charset="0"/>
              </a:rPr>
              <a:t>, and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g(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)=f(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) </a:t>
            </a:r>
            <a:r>
              <a:rPr lang="en-US" sz="2400" dirty="0">
                <a:latin typeface="Myriad Pro" charset="0"/>
                <a:ea typeface="ＭＳ Ｐゴシック" charset="0"/>
                <a:sym typeface="Symbol" charset="0"/>
              </a:rPr>
              <a:t>for all 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b="1" dirty="0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1</a:t>
            </a:r>
            <a:r>
              <a:rPr lang="en-US" sz="2400" dirty="0">
                <a:solidFill>
                  <a:srgbClr val="008380"/>
                </a:solidFill>
                <a:latin typeface="cmsy10" charset="0"/>
                <a:ea typeface="ＭＳ Ｐゴシック" charset="0"/>
                <a:sym typeface="Symbol" charset="0"/>
              </a:rPr>
              <a:t>x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…</a:t>
            </a:r>
            <a:r>
              <a:rPr lang="en-US" sz="2400" dirty="0" err="1">
                <a:solidFill>
                  <a:srgbClr val="008380"/>
                </a:solidFill>
                <a:latin typeface="cmsy10" charset="0"/>
                <a:ea typeface="ＭＳ Ｐゴシック" charset="0"/>
                <a:sym typeface="Symbol" charset="0"/>
              </a:rPr>
              <a:t>x</a:t>
            </a:r>
            <a:r>
              <a:rPr lang="en-US" sz="2400" dirty="0" err="1">
                <a:solidFill>
                  <a:srgbClr val="008380"/>
                </a:solidFill>
                <a:latin typeface="Symbol" charset="0"/>
                <a:ea typeface="ＭＳ Ｐゴシック" charset="0"/>
                <a:sym typeface="Symbol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n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  <a:sym typeface="Symbo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1E0AFF"/>
                </a:solidFill>
                <a:latin typeface="Myriad Pro" charset="0"/>
                <a:ea typeface="ＭＳ Ｐゴシック" charset="0"/>
                <a:cs typeface="ＭＳ Ｐゴシック" charset="0"/>
              </a:rPr>
              <a:t>Incentive-compatible</a:t>
            </a:r>
            <a:r>
              <a:rPr lang="en-US" sz="2800" dirty="0">
                <a:solidFill>
                  <a:srgbClr val="008000"/>
                </a:solidFill>
                <a:latin typeface="Myriad Pro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A direct mechanism is incentive-compatible if it has an equilibrium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where 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baseline="30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*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(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)=</a:t>
            </a:r>
            <a:r>
              <a:rPr lang="en-US" sz="2400" dirty="0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for </a:t>
            </a:r>
            <a:r>
              <a:rPr lang="en-US" sz="2400" dirty="0">
                <a:solidFill>
                  <a:srgbClr val="FF0000"/>
                </a:solidFill>
                <a:latin typeface="Myriad Pro" charset="0"/>
                <a:ea typeface="ＭＳ Ｐゴシック" charset="0"/>
              </a:rPr>
              <a:t>all</a:t>
            </a:r>
            <a:r>
              <a:rPr lang="en-US" sz="2400" dirty="0">
                <a:latin typeface="Myriad Pro" charset="0"/>
                <a:ea typeface="ＭＳ Ｐゴシック" charset="0"/>
              </a:rPr>
              <a:t> </a:t>
            </a:r>
            <a:r>
              <a:rPr lang="en-US" sz="2400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b="1" dirty="0" err="1">
                <a:solidFill>
                  <a:srgbClr val="008380"/>
                </a:solidFill>
                <a:latin typeface="Symbol" charset="0"/>
                <a:ea typeface="ＭＳ Ｐゴシック" charset="0"/>
                <a:cs typeface="Symbol" charset="0"/>
              </a:rPr>
              <a:t>∈</a:t>
            </a:r>
            <a:r>
              <a:rPr lang="en-US" sz="2400" b="1" dirty="0" err="1">
                <a:solidFill>
                  <a:srgbClr val="008380"/>
                </a:solidFill>
                <a:latin typeface="Symbol" charset="0"/>
                <a:ea typeface="ＭＳ Ｐゴシック" charset="0"/>
              </a:rPr>
              <a:t>Q</a:t>
            </a:r>
            <a:r>
              <a:rPr lang="en-US" sz="2400" baseline="-250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r>
              <a:rPr lang="en-US" sz="2400" dirty="0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 </a:t>
            </a:r>
            <a:r>
              <a:rPr lang="en-US" sz="2400" dirty="0">
                <a:latin typeface="Myriad Pro" charset="0"/>
                <a:ea typeface="ＭＳ Ｐゴシック" charset="0"/>
              </a:rPr>
              <a:t>and all </a:t>
            </a:r>
            <a:r>
              <a:rPr lang="en-US" sz="2400" dirty="0" err="1">
                <a:solidFill>
                  <a:srgbClr val="008380"/>
                </a:solidFill>
                <a:latin typeface="Myriad Pro" charset="0"/>
                <a:ea typeface="ＭＳ Ｐゴシック" charset="0"/>
              </a:rPr>
              <a:t>i</a:t>
            </a:r>
            <a:endParaRPr lang="en-US" sz="2400" dirty="0">
              <a:solidFill>
                <a:srgbClr val="008380"/>
              </a:solidFill>
              <a:latin typeface="Myriad Pro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Myriad Pro" charset="0"/>
                <a:ea typeface="ＭＳ Ｐゴシック" charset="0"/>
              </a:rPr>
              <a:t>(truth telling by all agents is an equilibrium)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CC0000"/>
                </a:solidFill>
                <a:latin typeface="Myriad Pro" charset="0"/>
                <a:ea typeface="ＭＳ Ｐゴシック" charset="0"/>
              </a:rPr>
              <a:t>Called </a:t>
            </a:r>
            <a:r>
              <a:rPr lang="en-US" dirty="0">
                <a:solidFill>
                  <a:srgbClr val="1E0AFF"/>
                </a:solidFill>
                <a:latin typeface="Myriad Pro" charset="0"/>
                <a:ea typeface="ＭＳ Ｐゴシック" charset="0"/>
              </a:rPr>
              <a:t>s</a:t>
            </a:r>
            <a:r>
              <a:rPr lang="en-US" sz="2400" dirty="0">
                <a:solidFill>
                  <a:srgbClr val="1E0AFF"/>
                </a:solidFill>
                <a:latin typeface="Myriad Pro" charset="0"/>
                <a:ea typeface="ＭＳ Ｐゴシック" charset="0"/>
              </a:rPr>
              <a:t>trategy-proof</a:t>
            </a:r>
            <a:r>
              <a:rPr lang="en-US" sz="2400" dirty="0">
                <a:latin typeface="Myriad Pro" charset="0"/>
                <a:ea typeface="ＭＳ Ｐゴシック" charset="0"/>
              </a:rPr>
              <a:t> if </a:t>
            </a:r>
            <a:r>
              <a:rPr lang="en-US" dirty="0">
                <a:latin typeface="Myriad Pro" charset="0"/>
                <a:ea typeface="ＭＳ Ｐゴシック" charset="0"/>
              </a:rPr>
              <a:t>truth telling by all agents </a:t>
            </a:r>
            <a:r>
              <a:rPr lang="en-US" sz="2400" dirty="0">
                <a:latin typeface="Myriad Pro" charset="0"/>
                <a:ea typeface="ＭＳ Ｐゴシック" charset="0"/>
              </a:rPr>
              <a:t>leads to dominant-strategy equilibrium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2A3FD-8650-404F-BA2E-644F1943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22055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3869</Words>
  <Application>Microsoft Macintosh PowerPoint</Application>
  <PresentationFormat>On-screen Show (4:3)</PresentationFormat>
  <Paragraphs>469</Paragraphs>
  <Slides>46</Slides>
  <Notes>34</Notes>
  <HiddenSlides>2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61" baseType="lpstr">
      <vt:lpstr>Arial</vt:lpstr>
      <vt:lpstr>Calibri</vt:lpstr>
      <vt:lpstr>cmsy10</vt:lpstr>
      <vt:lpstr>Comic Sans MS</vt:lpstr>
      <vt:lpstr>Helvetica</vt:lpstr>
      <vt:lpstr>Lucida Grande</vt:lpstr>
      <vt:lpstr>msbm10</vt:lpstr>
      <vt:lpstr>Myriad Pro</vt:lpstr>
      <vt:lpstr>Roboto</vt:lpstr>
      <vt:lpstr>Source Sans Pro</vt:lpstr>
      <vt:lpstr>Symbol</vt:lpstr>
      <vt:lpstr>Times</vt:lpstr>
      <vt:lpstr>Times New Roman</vt:lpstr>
      <vt:lpstr>Wingdings</vt:lpstr>
      <vt:lpstr>7_Standarddesign</vt:lpstr>
      <vt:lpstr>Intelligent Agents Mechanism Design</vt:lpstr>
      <vt:lpstr>Mechanism Design</vt:lpstr>
      <vt:lpstr>Fundamentals</vt:lpstr>
      <vt:lpstr>Examples of social choice functions</vt:lpstr>
      <vt:lpstr>Mechanisms (From Strategies to Games) </vt:lpstr>
      <vt:lpstr>Mechanism Design Problem</vt:lpstr>
      <vt:lpstr>Implementation</vt:lpstr>
      <vt:lpstr>Implementation</vt:lpstr>
      <vt:lpstr>Direct Mechanisms</vt:lpstr>
      <vt:lpstr>Dominant Strategy Implementation</vt:lpstr>
      <vt:lpstr>Revelation Principle</vt:lpstr>
      <vt:lpstr>Revelation Principle: Proof</vt:lpstr>
      <vt:lpstr>Revelation Principle: Intuition</vt:lpstr>
      <vt:lpstr>Theoretical Implications</vt:lpstr>
      <vt:lpstr>Practical Implications</vt:lpstr>
      <vt:lpstr>Quick review</vt:lpstr>
      <vt:lpstr>Gibbard-Satterthwaite (G-S) Thm</vt:lpstr>
      <vt:lpstr>Circumventing G-S</vt:lpstr>
      <vt:lpstr>Quasi-Linear Preferences</vt:lpstr>
      <vt:lpstr>Social choice functions and quasi-linear settings</vt:lpstr>
      <vt:lpstr>Groves Mechanisms [Groves 1973]</vt:lpstr>
      <vt:lpstr>Groves Mechanisms</vt:lpstr>
      <vt:lpstr>VCG Mechanism (aka Clarke tax mechanism, aka Pivotal mechanism)</vt:lpstr>
      <vt:lpstr>Vickrey Auction</vt:lpstr>
      <vt:lpstr>Example: Building a pool</vt:lpstr>
      <vt:lpstr>Web Mining Agents</vt:lpstr>
      <vt:lpstr>Implementation in Bayes-Nash equilibrium</vt:lpstr>
      <vt:lpstr>Participation Constraints</vt:lpstr>
      <vt:lpstr>Participation Constraints</vt:lpstr>
      <vt:lpstr>Quick Review</vt:lpstr>
      <vt:lpstr>Other mechanisms</vt:lpstr>
      <vt:lpstr>Bilateral Trade (e.g., B2B)</vt:lpstr>
      <vt:lpstr>Myerson-Satterthwaite Thm</vt:lpstr>
      <vt:lpstr>Proof</vt:lpstr>
      <vt:lpstr>Proof</vt:lpstr>
      <vt:lpstr>Does market design matter?</vt:lpstr>
      <vt:lpstr>Paper: Automated Mechanism Design</vt:lpstr>
      <vt:lpstr>Problems with Manual MD</vt:lpstr>
      <vt:lpstr>Automatic Mechanism Design (AMD)</vt:lpstr>
      <vt:lpstr>AMD formalism</vt:lpstr>
      <vt:lpstr>More AMD formalism</vt:lpstr>
      <vt:lpstr>Individual Rationality</vt:lpstr>
      <vt:lpstr>Incentive Compatibility</vt:lpstr>
      <vt:lpstr>Formally the AMD problem</vt:lpstr>
      <vt:lpstr>Complexity results</vt:lpstr>
      <vt:lpstr>Conclusion: Some results of AMD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1332</cp:revision>
  <cp:lastPrinted>2014-10-18T14:57:02Z</cp:lastPrinted>
  <dcterms:created xsi:type="dcterms:W3CDTF">2010-04-27T12:26:40Z</dcterms:created>
  <dcterms:modified xsi:type="dcterms:W3CDTF">2021-01-25T20:52:26Z</dcterms:modified>
</cp:coreProperties>
</file>