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dia/image13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8"/>
  </p:notesMasterIdLst>
  <p:handoutMasterIdLst>
    <p:handoutMasterId r:id="rId59"/>
  </p:handoutMasterIdLst>
  <p:sldIdLst>
    <p:sldId id="273" r:id="rId2"/>
    <p:sldId id="660" r:id="rId3"/>
    <p:sldId id="333" r:id="rId4"/>
    <p:sldId id="666" r:id="rId5"/>
    <p:sldId id="279" r:id="rId6"/>
    <p:sldId id="282" r:id="rId7"/>
    <p:sldId id="284" r:id="rId8"/>
    <p:sldId id="277" r:id="rId9"/>
    <p:sldId id="659" r:id="rId10"/>
    <p:sldId id="286" r:id="rId11"/>
    <p:sldId id="287" r:id="rId12"/>
    <p:sldId id="317" r:id="rId13"/>
    <p:sldId id="318" r:id="rId14"/>
    <p:sldId id="319" r:id="rId15"/>
    <p:sldId id="368" r:id="rId16"/>
    <p:sldId id="288" r:id="rId17"/>
    <p:sldId id="290" r:id="rId18"/>
    <p:sldId id="289" r:id="rId19"/>
    <p:sldId id="292" r:id="rId20"/>
    <p:sldId id="293" r:id="rId21"/>
    <p:sldId id="294" r:id="rId22"/>
    <p:sldId id="661" r:id="rId23"/>
    <p:sldId id="283" r:id="rId24"/>
    <p:sldId id="662" r:id="rId25"/>
    <p:sldId id="664" r:id="rId26"/>
    <p:sldId id="665" r:id="rId27"/>
    <p:sldId id="291" r:id="rId28"/>
    <p:sldId id="658" r:id="rId29"/>
    <p:sldId id="327" r:id="rId30"/>
    <p:sldId id="328" r:id="rId31"/>
    <p:sldId id="329" r:id="rId32"/>
    <p:sldId id="330" r:id="rId33"/>
    <p:sldId id="331" r:id="rId34"/>
    <p:sldId id="332" r:id="rId35"/>
    <p:sldId id="656" r:id="rId36"/>
    <p:sldId id="334" r:id="rId37"/>
    <p:sldId id="335" r:id="rId38"/>
    <p:sldId id="336" r:id="rId39"/>
    <p:sldId id="337" r:id="rId40"/>
    <p:sldId id="371" r:id="rId41"/>
    <p:sldId id="338" r:id="rId42"/>
    <p:sldId id="372" r:id="rId43"/>
    <p:sldId id="657" r:id="rId44"/>
    <p:sldId id="373" r:id="rId45"/>
    <p:sldId id="374" r:id="rId46"/>
    <p:sldId id="340" r:id="rId47"/>
    <p:sldId id="341" r:id="rId48"/>
    <p:sldId id="342" r:id="rId49"/>
    <p:sldId id="343" r:id="rId50"/>
    <p:sldId id="344" r:id="rId51"/>
    <p:sldId id="345" r:id="rId52"/>
    <p:sldId id="346" r:id="rId53"/>
    <p:sldId id="347" r:id="rId54"/>
    <p:sldId id="348" r:id="rId55"/>
    <p:sldId id="349" r:id="rId56"/>
    <p:sldId id="350" r:id="rId5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305FF"/>
    <a:srgbClr val="0B05FF"/>
    <a:srgbClr val="0544FF"/>
    <a:srgbClr val="6D7CFF"/>
    <a:srgbClr val="807CFF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94"/>
  </p:normalViewPr>
  <p:slideViewPr>
    <p:cSldViewPr>
      <p:cViewPr varScale="1">
        <p:scale>
          <a:sx n="117" d="100"/>
          <a:sy n="117" d="100"/>
        </p:scale>
        <p:origin x="2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57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09.02.21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09.02.21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37088" cy="3478213"/>
          </a:xfrm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ln/>
        </p:spPr>
        <p:txBody>
          <a:bodyPr lIns="93677" tIns="46839" rIns="93677" bIns="46839"/>
          <a:lstStyle/>
          <a:p>
            <a:pPr eaLnBrk="1" hangingPunct="1"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609054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37088" cy="3478213"/>
          </a:xfrm>
          <a:ln/>
        </p:spPr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ln/>
        </p:spPr>
        <p:txBody>
          <a:bodyPr lIns="93677" tIns="46839" rIns="93677" bIns="46839"/>
          <a:lstStyle/>
          <a:p>
            <a:pPr eaLnBrk="1" hangingPunct="1"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636996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4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19CCC9-3610-4A4A-99F1-B3E1C0A87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12828-0FD5-0747-BFF6-F4445F8CB0DE}" type="datetimeFigureOut">
              <a:rPr lang="en-DE" smtClean="0"/>
              <a:t>09.02.21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1F9E04-C02D-5443-9893-8B889AA1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04362-ED10-0C4B-8189-956D75C9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B735-3F3B-9E49-829B-362DAB3F548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8415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224136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cs typeface="+mj-cs"/>
              </a:rPr>
              <a:t>Intelligent Agents</a:t>
            </a:r>
            <a:br>
              <a:rPr lang="en-US" sz="3600" b="1">
                <a:cs typeface="+mj-cs"/>
              </a:rPr>
            </a:br>
            <a:r>
              <a:rPr lang="en-US" sz="2800" b="1">
                <a:cs typeface="+mj-cs"/>
              </a:rPr>
              <a:t>Negotiation and Rules of Encounter</a:t>
            </a:r>
            <a:endParaRPr lang="en-US" sz="3600" b="1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9720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Institut für Informationssysteme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Task-Oriented Domain (TOD)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0375" name="Rectangle 7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defRPr/>
                </a:pPr>
                <a:r>
                  <a:rPr lang="en-US" altLang="x-none" dirty="0"/>
                  <a:t>A </a:t>
                </a:r>
                <a:r>
                  <a:rPr lang="en-US" altLang="x-none" dirty="0">
                    <a:solidFill>
                      <a:srgbClr val="0305FF"/>
                    </a:solidFill>
                  </a:rPr>
                  <a:t>task-oriented domain </a:t>
                </a:r>
                <a:r>
                  <a:rPr lang="en-US" altLang="x-none" dirty="0"/>
                  <a:t>is a triple &lt;</a:t>
                </a:r>
                <a:r>
                  <a:rPr lang="en-US" altLang="x-none" i="1" dirty="0"/>
                  <a:t>T</a:t>
                </a:r>
                <a:r>
                  <a:rPr lang="en-US" altLang="x-none" dirty="0"/>
                  <a:t>, </a:t>
                </a:r>
                <a:r>
                  <a:rPr lang="en-US" altLang="x-none" i="1" dirty="0"/>
                  <a:t>Ag</a:t>
                </a:r>
                <a:r>
                  <a:rPr lang="en-US" altLang="x-none" dirty="0"/>
                  <a:t>, </a:t>
                </a:r>
                <a:r>
                  <a:rPr lang="en-US" altLang="x-none" i="1" dirty="0"/>
                  <a:t>c</a:t>
                </a:r>
                <a:r>
                  <a:rPr lang="en-US" altLang="x-none" dirty="0"/>
                  <a:t>&gt; where</a:t>
                </a:r>
              </a:p>
              <a:p>
                <a:pPr lvl="1" eaLnBrk="1" hangingPunct="1">
                  <a:defRPr/>
                </a:pPr>
                <a:r>
                  <a:rPr lang="en-US" altLang="x-none" i="1" dirty="0"/>
                  <a:t>T</a:t>
                </a:r>
                <a:r>
                  <a:rPr lang="en-US" altLang="x-none" dirty="0"/>
                  <a:t> is the (finite) set of all possible tasks</a:t>
                </a:r>
              </a:p>
              <a:p>
                <a:pPr lvl="1" eaLnBrk="1" hangingPunct="1">
                  <a:defRPr/>
                </a:pPr>
                <a:r>
                  <a:rPr lang="en-US" altLang="x-none" i="1" dirty="0"/>
                  <a:t>Ag</a:t>
                </a:r>
                <a:r>
                  <a:rPr lang="en-US" altLang="x-none" dirty="0"/>
                  <a:t> = {1,…,</a:t>
                </a:r>
                <a:r>
                  <a:rPr lang="en-US" altLang="x-none" i="1" dirty="0"/>
                  <a:t>n</a:t>
                </a:r>
                <a:r>
                  <a:rPr lang="en-US" altLang="x-none" dirty="0"/>
                  <a:t>} is the set of participating agents</a:t>
                </a:r>
              </a:p>
              <a:p>
                <a:pPr lvl="1" eaLnBrk="1" hangingPunct="1">
                  <a:defRPr/>
                </a:pPr>
                <a:r>
                  <a:rPr lang="en-US" altLang="x-none" i="1" dirty="0"/>
                  <a:t>c</a:t>
                </a:r>
                <a:r>
                  <a:rPr lang="en-US" altLang="x-none" dirty="0"/>
                  <a:t> : </a:t>
                </a:r>
                <a:r>
                  <a:rPr lang="en-US" altLang="x-none" dirty="0">
                    <a:sym typeface="Symbol" charset="2"/>
                  </a:rPr>
                  <a:t>(</a:t>
                </a:r>
                <a:r>
                  <a:rPr lang="en-US" altLang="x-none" i="1" dirty="0">
                    <a:sym typeface="Symbol" charset="2"/>
                  </a:rPr>
                  <a:t>T</a:t>
                </a:r>
                <a:r>
                  <a:rPr lang="en-US" altLang="x-none" dirty="0">
                    <a:sym typeface="Symbol" charset="2"/>
                  </a:rPr>
                  <a:t>)  </a:t>
                </a:r>
                <a14:m>
                  <m:oMath xmlns:m="http://schemas.openxmlformats.org/officeDocument/2006/math">
                    <m:r>
                      <a:rPr lang="en-US" altLang="x-none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charset="2"/>
                      </a:rPr>
                      <m:t>ℝ</m:t>
                    </m:r>
                  </m:oMath>
                </a14:m>
                <a:r>
                  <a:rPr lang="en-US" altLang="x-none" dirty="0">
                    <a:sym typeface="Symbol" charset="2"/>
                  </a:rPr>
                  <a:t> defines cost of executing subsets of tasks</a:t>
                </a:r>
              </a:p>
              <a:p>
                <a:pPr eaLnBrk="1" hangingPunct="1">
                  <a:defRPr/>
                </a:pPr>
                <a:endParaRPr lang="en-US" altLang="x-none" dirty="0">
                  <a:sym typeface="Symbol" charset="2"/>
                </a:endParaRPr>
              </a:p>
              <a:p>
                <a:pPr eaLnBrk="1" hangingPunct="1">
                  <a:defRPr/>
                </a:pPr>
                <a:r>
                  <a:rPr lang="en-US" altLang="x-none" dirty="0">
                    <a:solidFill>
                      <a:srgbClr val="0305FF"/>
                    </a:solidFill>
                    <a:sym typeface="Symbol" charset="2"/>
                  </a:rPr>
                  <a:t>Constraints on the cost function </a:t>
                </a:r>
                <a:r>
                  <a:rPr lang="en-US" altLang="x-none" i="1" dirty="0">
                    <a:sym typeface="Symbol" charset="2"/>
                  </a:rPr>
                  <a:t>c</a:t>
                </a:r>
                <a:r>
                  <a:rPr lang="en-US" altLang="x-none" dirty="0">
                    <a:sym typeface="Symbol" charset="2"/>
                  </a:rPr>
                  <a:t>:</a:t>
                </a:r>
              </a:p>
              <a:p>
                <a:pPr lvl="1" eaLnBrk="1" hangingPunct="1">
                  <a:defRPr/>
                </a:pPr>
                <a:r>
                  <a:rPr lang="en-US" altLang="x-none" dirty="0"/>
                  <a:t>If </a:t>
                </a:r>
                <a:r>
                  <a:rPr lang="en-US" altLang="x-none" i="1" dirty="0"/>
                  <a:t>T</a:t>
                </a:r>
                <a:r>
                  <a:rPr lang="en-US" altLang="x-none" dirty="0"/>
                  <a:t> </a:t>
                </a:r>
                <a:r>
                  <a:rPr lang="en-US" altLang="x-none" dirty="0">
                    <a:sym typeface="Symbol" charset="2"/>
                  </a:rPr>
                  <a:t></a:t>
                </a:r>
                <a:r>
                  <a:rPr lang="en-US" altLang="x-none" dirty="0"/>
                  <a:t> </a:t>
                </a:r>
                <a:r>
                  <a:rPr lang="en-US" altLang="x-none" i="1" dirty="0"/>
                  <a:t>T</a:t>
                </a:r>
                <a:r>
                  <a:rPr lang="en-US" altLang="x-none" dirty="0">
                    <a:sym typeface="Symbol" charset="2"/>
                  </a:rPr>
                  <a:t>, then </a:t>
                </a:r>
                <a:r>
                  <a:rPr lang="en-US" altLang="x-none" i="1" dirty="0">
                    <a:sym typeface="Symbol" charset="2"/>
                  </a:rPr>
                  <a:t>c</a:t>
                </a:r>
                <a:r>
                  <a:rPr lang="en-US" altLang="x-none" dirty="0">
                    <a:sym typeface="Symbol" charset="2"/>
                  </a:rPr>
                  <a:t>(</a:t>
                </a:r>
                <a:r>
                  <a:rPr lang="en-US" altLang="x-none" i="1" dirty="0">
                    <a:sym typeface="Symbol" charset="2"/>
                  </a:rPr>
                  <a:t>T</a:t>
                </a:r>
                <a:r>
                  <a:rPr lang="en-US" altLang="x-none" dirty="0">
                    <a:sym typeface="Symbol" charset="2"/>
                  </a:rPr>
                  <a:t>)  </a:t>
                </a:r>
                <a:r>
                  <a:rPr lang="en-US" altLang="x-none" i="1" dirty="0">
                    <a:sym typeface="Symbol" charset="2"/>
                  </a:rPr>
                  <a:t>c</a:t>
                </a:r>
                <a:r>
                  <a:rPr lang="en-US" altLang="x-none" dirty="0">
                    <a:sym typeface="Symbol" charset="2"/>
                  </a:rPr>
                  <a:t> (</a:t>
                </a:r>
                <a:r>
                  <a:rPr lang="en-US" altLang="x-none" i="1" dirty="0">
                    <a:sym typeface="Symbol" charset="2"/>
                  </a:rPr>
                  <a:t>T</a:t>
                </a:r>
                <a:r>
                  <a:rPr lang="en-US" altLang="x-none" dirty="0">
                    <a:sym typeface="Symbol" charset="2"/>
                  </a:rPr>
                  <a:t>) (monotonicity).</a:t>
                </a:r>
              </a:p>
              <a:p>
                <a:pPr lvl="1" eaLnBrk="1" hangingPunct="1">
                  <a:defRPr/>
                </a:pPr>
                <a:r>
                  <a:rPr lang="en-US" altLang="x-none" i="1" dirty="0">
                    <a:sym typeface="Symbol" charset="2"/>
                  </a:rPr>
                  <a:t>c</a:t>
                </a:r>
                <a:r>
                  <a:rPr lang="en-US" altLang="x-none" dirty="0">
                    <a:sym typeface="Symbol" charset="2"/>
                  </a:rPr>
                  <a:t>() = 0</a:t>
                </a:r>
              </a:p>
            </p:txBody>
          </p:sp>
        </mc:Choice>
        <mc:Fallback xmlns="">
          <p:sp>
            <p:nvSpPr>
              <p:cNvPr id="570375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389" t="-127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421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/>
              <a:t>The Case of Two Agents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Let (</a:t>
            </a:r>
            <a:r>
              <a:rPr lang="en-US" altLang="x-none" i="1" dirty="0"/>
              <a:t>T</a:t>
            </a:r>
            <a:r>
              <a:rPr lang="en-US" altLang="x-none" baseline="-25000" dirty="0"/>
              <a:t>1</a:t>
            </a:r>
            <a:r>
              <a:rPr lang="en-US" altLang="x-none" dirty="0"/>
              <a:t>, </a:t>
            </a:r>
            <a:r>
              <a:rPr lang="en-US" altLang="x-none" i="1" dirty="0"/>
              <a:t>T</a:t>
            </a:r>
            <a:r>
              <a:rPr lang="en-US" altLang="x-none" baseline="-25000" dirty="0"/>
              <a:t>2</a:t>
            </a:r>
            <a:r>
              <a:rPr lang="en-US" altLang="x-none" dirty="0"/>
              <a:t>) be the original tasks of two agents and </a:t>
            </a:r>
            <a:br>
              <a:rPr lang="en-US" altLang="x-none" dirty="0"/>
            </a:br>
            <a:r>
              <a:rPr lang="en-US" altLang="x-none" dirty="0"/>
              <a:t>let </a:t>
            </a:r>
            <a:r>
              <a:rPr lang="en-US" altLang="x-none" dirty="0">
                <a:sym typeface="Symbol" charset="2"/>
              </a:rPr>
              <a:t> = </a:t>
            </a:r>
            <a:r>
              <a:rPr lang="en-US" altLang="x-none" dirty="0"/>
              <a:t>(</a:t>
            </a:r>
            <a:r>
              <a:rPr lang="en-US" altLang="x-none" i="1" dirty="0"/>
              <a:t>D</a:t>
            </a:r>
            <a:r>
              <a:rPr lang="en-US" altLang="x-none" baseline="-25000" dirty="0"/>
              <a:t>1</a:t>
            </a:r>
            <a:r>
              <a:rPr lang="en-US" altLang="x-none" dirty="0"/>
              <a:t>, </a:t>
            </a:r>
            <a:r>
              <a:rPr lang="en-US" altLang="x-none" i="1" dirty="0"/>
              <a:t>D</a:t>
            </a:r>
            <a:r>
              <a:rPr lang="en-US" altLang="x-none" baseline="-25000" dirty="0"/>
              <a:t>2</a:t>
            </a:r>
            <a:r>
              <a:rPr lang="en-US" altLang="x-none" dirty="0"/>
              <a:t>) be a new task allocation ( a </a:t>
            </a:r>
            <a:r>
              <a:rPr lang="en-US" altLang="x-none" i="1" dirty="0">
                <a:solidFill>
                  <a:srgbClr val="0305FF"/>
                </a:solidFill>
              </a:rPr>
              <a:t>deal</a:t>
            </a:r>
            <a:r>
              <a:rPr lang="en-US" altLang="x-none" i="1" dirty="0"/>
              <a:t> </a:t>
            </a:r>
            <a:r>
              <a:rPr lang="en-US" altLang="x-none" dirty="0"/>
              <a:t>), i.e., </a:t>
            </a:r>
          </a:p>
          <a:p>
            <a:pPr marL="0" indent="0" eaLnBrk="1" hangingPunct="1">
              <a:buNone/>
              <a:defRPr/>
            </a:pPr>
            <a:r>
              <a:rPr lang="en-US" altLang="x-none" i="1" dirty="0">
                <a:sym typeface="Symbol" charset="2"/>
              </a:rPr>
              <a:t>		T</a:t>
            </a:r>
            <a:r>
              <a:rPr lang="en-US" altLang="x-none" baseline="-25000" dirty="0">
                <a:sym typeface="Symbol" charset="2"/>
              </a:rPr>
              <a:t>1</a:t>
            </a:r>
            <a:r>
              <a:rPr lang="en-US" altLang="x-none" dirty="0">
                <a:sym typeface="Symbol" charset="2"/>
              </a:rPr>
              <a:t>  </a:t>
            </a:r>
            <a:r>
              <a:rPr lang="en-US" altLang="x-none" i="1" dirty="0">
                <a:sym typeface="Symbol" charset="2"/>
              </a:rPr>
              <a:t>T</a:t>
            </a:r>
            <a:r>
              <a:rPr lang="en-US" altLang="x-none" baseline="-25000" dirty="0">
                <a:sym typeface="Symbol" charset="2"/>
              </a:rPr>
              <a:t>2 </a:t>
            </a:r>
            <a:r>
              <a:rPr lang="en-US" altLang="x-none" dirty="0">
                <a:sym typeface="Symbol" charset="2"/>
              </a:rPr>
              <a:t>=</a:t>
            </a:r>
            <a:r>
              <a:rPr lang="en-US" altLang="x-none" baseline="-25000" dirty="0">
                <a:sym typeface="Symbol" charset="2"/>
              </a:rPr>
              <a:t> </a:t>
            </a:r>
            <a:r>
              <a:rPr lang="en-US" altLang="x-none" i="1" dirty="0">
                <a:sym typeface="Symbol" charset="2"/>
              </a:rPr>
              <a:t>D</a:t>
            </a:r>
            <a:r>
              <a:rPr lang="en-US" altLang="x-none" baseline="-25000" dirty="0">
                <a:sym typeface="Symbol" charset="2"/>
              </a:rPr>
              <a:t>1</a:t>
            </a:r>
            <a:r>
              <a:rPr lang="en-US" altLang="x-none" dirty="0">
                <a:sym typeface="Symbol" charset="2"/>
              </a:rPr>
              <a:t>  </a:t>
            </a:r>
            <a:r>
              <a:rPr lang="en-US" altLang="x-none" i="1" dirty="0">
                <a:sym typeface="Symbol" charset="2"/>
              </a:rPr>
              <a:t>D</a:t>
            </a:r>
            <a:r>
              <a:rPr lang="en-US" altLang="x-none" baseline="-25000" dirty="0">
                <a:sym typeface="Symbol" charset="2"/>
              </a:rPr>
              <a:t>2</a:t>
            </a:r>
            <a:endParaRPr lang="en-US" altLang="x-none" dirty="0">
              <a:sym typeface="Symbol" charset="2"/>
            </a:endParaRPr>
          </a:p>
          <a:p>
            <a:pPr eaLnBrk="1" hangingPunct="1">
              <a:defRPr/>
            </a:pPr>
            <a:r>
              <a:rPr lang="en-US" altLang="x-none" dirty="0">
                <a:sym typeface="Symbol" charset="2"/>
              </a:rPr>
              <a:t>An agent </a:t>
            </a:r>
            <a:r>
              <a:rPr lang="en-US" altLang="x-none" i="1" dirty="0">
                <a:sym typeface="Symbol" charset="2"/>
              </a:rPr>
              <a:t>i</a:t>
            </a:r>
            <a:r>
              <a:rPr lang="en-US" altLang="x-none" dirty="0">
                <a:sym typeface="Symbol" charset="2"/>
              </a:rPr>
              <a:t>’s </a:t>
            </a:r>
            <a:r>
              <a:rPr lang="en-US" altLang="x-none" dirty="0">
                <a:solidFill>
                  <a:srgbClr val="0305FF"/>
                </a:solidFill>
                <a:sym typeface="Symbol" charset="2"/>
              </a:rPr>
              <a:t>utility of a deal </a:t>
            </a:r>
            <a:r>
              <a:rPr lang="en-US" altLang="x-none" dirty="0">
                <a:sym typeface="Symbol" charset="2"/>
              </a:rPr>
              <a:t> is defined as follows:</a:t>
            </a:r>
          </a:p>
          <a:p>
            <a:pPr marL="0" indent="0" eaLnBrk="1" hangingPunct="1">
              <a:buNone/>
              <a:defRPr/>
            </a:pPr>
            <a:r>
              <a:rPr lang="en-US" altLang="x-none" i="1" dirty="0">
                <a:sym typeface="Symbol" charset="2"/>
              </a:rPr>
              <a:t>		</a:t>
            </a:r>
            <a:r>
              <a:rPr lang="en-US" altLang="x-none" i="1" dirty="0" err="1">
                <a:sym typeface="Symbol" charset="2"/>
              </a:rPr>
              <a:t>utility</a:t>
            </a:r>
            <a:r>
              <a:rPr lang="en-US" altLang="x-none" i="1" baseline="-25000" dirty="0" err="1">
                <a:sym typeface="Symbol" charset="2"/>
              </a:rPr>
              <a:t>i</a:t>
            </a:r>
            <a:r>
              <a:rPr lang="en-US" altLang="x-none" dirty="0">
                <a:sym typeface="Symbol" charset="2"/>
              </a:rPr>
              <a:t>() = </a:t>
            </a:r>
            <a:r>
              <a:rPr lang="en-US" altLang="x-none" i="1" dirty="0">
                <a:sym typeface="Symbol" charset="2"/>
              </a:rPr>
              <a:t>c</a:t>
            </a:r>
            <a:r>
              <a:rPr lang="en-US" altLang="x-none" dirty="0">
                <a:sym typeface="Symbol" charset="2"/>
              </a:rPr>
              <a:t>(</a:t>
            </a:r>
            <a:r>
              <a:rPr lang="en-US" altLang="x-none" i="1" dirty="0" err="1">
                <a:sym typeface="Symbol" charset="2"/>
              </a:rPr>
              <a:t>T</a:t>
            </a:r>
            <a:r>
              <a:rPr lang="en-US" altLang="x-none" i="1" baseline="-25000" dirty="0" err="1">
                <a:sym typeface="Symbol" charset="2"/>
              </a:rPr>
              <a:t>i</a:t>
            </a:r>
            <a:r>
              <a:rPr lang="en-US" altLang="x-none" dirty="0">
                <a:sym typeface="Symbol" charset="2"/>
              </a:rPr>
              <a:t>) – </a:t>
            </a:r>
            <a:r>
              <a:rPr lang="en-US" altLang="x-none" i="1" dirty="0">
                <a:sym typeface="Symbol" charset="2"/>
              </a:rPr>
              <a:t>c</a:t>
            </a:r>
            <a:r>
              <a:rPr lang="en-US" altLang="x-none" dirty="0">
                <a:sym typeface="Symbol" charset="2"/>
              </a:rPr>
              <a:t>(</a:t>
            </a:r>
            <a:r>
              <a:rPr lang="en-US" altLang="x-none" i="1" dirty="0">
                <a:sym typeface="Symbol" charset="2"/>
              </a:rPr>
              <a:t>D</a:t>
            </a:r>
            <a:r>
              <a:rPr lang="en-US" altLang="x-none" i="1" baseline="-25000" dirty="0">
                <a:sym typeface="Symbol" charset="2"/>
              </a:rPr>
              <a:t>i</a:t>
            </a:r>
            <a:r>
              <a:rPr lang="en-US" altLang="x-none" dirty="0">
                <a:sym typeface="Symbol" charset="2"/>
              </a:rPr>
              <a:t>)</a:t>
            </a:r>
          </a:p>
          <a:p>
            <a:pPr eaLnBrk="1" hangingPunct="1">
              <a:defRPr/>
            </a:pPr>
            <a:r>
              <a:rPr lang="en-US" altLang="x-none" dirty="0">
                <a:sym typeface="Symbol" charset="2"/>
              </a:rPr>
              <a:t></a:t>
            </a:r>
            <a:r>
              <a:rPr lang="en-US" altLang="x-none" baseline="-25000" dirty="0">
                <a:sym typeface="Symbol" charset="2"/>
              </a:rPr>
              <a:t>1</a:t>
            </a:r>
            <a:r>
              <a:rPr lang="en-US" altLang="x-none" dirty="0">
                <a:sym typeface="Symbol" charset="2"/>
              </a:rPr>
              <a:t> </a:t>
            </a:r>
            <a:r>
              <a:rPr lang="en-US" altLang="x-none" dirty="0">
                <a:solidFill>
                  <a:srgbClr val="0305FF"/>
                </a:solidFill>
                <a:sym typeface="Symbol" charset="2"/>
              </a:rPr>
              <a:t>dominates</a:t>
            </a:r>
            <a:r>
              <a:rPr lang="en-US" altLang="x-none" dirty="0">
                <a:sym typeface="Symbol" charset="2"/>
              </a:rPr>
              <a:t> </a:t>
            </a:r>
            <a:r>
              <a:rPr lang="en-US" altLang="x-none" baseline="-25000" dirty="0">
                <a:sym typeface="Symbol" charset="2"/>
              </a:rPr>
              <a:t>2</a:t>
            </a:r>
            <a:r>
              <a:rPr lang="en-US" altLang="x-none" dirty="0">
                <a:sym typeface="Symbol" charset="2"/>
              </a:rPr>
              <a:t> when one agent is better off </a:t>
            </a:r>
            <a:br>
              <a:rPr lang="en-US" altLang="x-none" dirty="0">
                <a:sym typeface="Symbol" charset="2"/>
              </a:rPr>
            </a:br>
            <a:r>
              <a:rPr lang="en-US" altLang="x-none" dirty="0">
                <a:sym typeface="Symbol" charset="2"/>
              </a:rPr>
              <a:t>and none is worse off</a:t>
            </a:r>
          </a:p>
          <a:p>
            <a:pPr eaLnBrk="1" hangingPunct="1">
              <a:defRPr/>
            </a:pPr>
            <a:r>
              <a:rPr lang="en-US" altLang="x-none" dirty="0">
                <a:solidFill>
                  <a:srgbClr val="0305FF"/>
                </a:solidFill>
                <a:sym typeface="Symbol" charset="2"/>
              </a:rPr>
              <a:t>Pareto optimal deals</a:t>
            </a:r>
            <a:r>
              <a:rPr lang="en-US" altLang="x-none" dirty="0">
                <a:sym typeface="Symbol" charset="2"/>
              </a:rPr>
              <a:t>: non-dominated deals</a:t>
            </a:r>
          </a:p>
          <a:p>
            <a:pPr marL="0" indent="0" eaLnBrk="1" hangingPunct="1">
              <a:buNone/>
              <a:defRPr/>
            </a:pPr>
            <a:endParaRPr lang="en-US" altLang="x-none" baseline="-250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1011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lide Number Placeholder 5">
            <a:extLst>
              <a:ext uri="{FF2B5EF4-FFF2-40B4-BE49-F238E27FC236}">
                <a16:creationId xmlns:a16="http://schemas.microsoft.com/office/drawing/2014/main" id="{B6C5E6DE-E1AE-BD4C-B981-50A3E17D6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7-</a:t>
            </a:r>
            <a:fld id="{B3457EB9-8346-4142-89FA-00A515C5F59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5677311E-B451-7544-8011-7B45ED9D42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5292725" cy="10239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>
              <a:lnSpc>
                <a:spcPct val="85000"/>
              </a:lnSpc>
            </a:pPr>
            <a:r>
              <a:rPr lang="en-US" altLang="en-DE" dirty="0"/>
              <a:t>TOD: Postmen Domain</a:t>
            </a:r>
          </a:p>
        </p:txBody>
      </p:sp>
      <p:sp>
        <p:nvSpPr>
          <p:cNvPr id="149507" name="Line 3">
            <a:extLst>
              <a:ext uri="{FF2B5EF4-FFF2-40B4-BE49-F238E27FC236}">
                <a16:creationId xmlns:a16="http://schemas.microsoft.com/office/drawing/2014/main" id="{E4420289-FD71-2440-8781-384568C484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78063" y="3700086"/>
            <a:ext cx="2130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49508" name="Rectangle 4">
            <a:extLst>
              <a:ext uri="{FF2B5EF4-FFF2-40B4-BE49-F238E27FC236}">
                <a16:creationId xmlns:a16="http://schemas.microsoft.com/office/drawing/2014/main" id="{9F11CBC1-84FE-8F43-AA9B-4B8191F20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8863" y="1295400"/>
            <a:ext cx="12620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8000"/>
              </a:lnSpc>
            </a:pPr>
            <a:r>
              <a:rPr lang="en-US" altLang="en-DE" sz="19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Post Office</a:t>
            </a:r>
          </a:p>
        </p:txBody>
      </p:sp>
      <p:sp>
        <p:nvSpPr>
          <p:cNvPr id="149509" name="Oval 5">
            <a:extLst>
              <a:ext uri="{FF2B5EF4-FFF2-40B4-BE49-F238E27FC236}">
                <a16:creationId xmlns:a16="http://schemas.microsoft.com/office/drawing/2014/main" id="{B10EFDDE-7128-5645-BEDB-16D727C41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25" y="2482474"/>
            <a:ext cx="428625" cy="43021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DE"/>
          </a:p>
        </p:txBody>
      </p:sp>
      <p:sp>
        <p:nvSpPr>
          <p:cNvPr id="149510" name="Line 6">
            <a:extLst>
              <a:ext uri="{FF2B5EF4-FFF2-40B4-BE49-F238E27FC236}">
                <a16:creationId xmlns:a16="http://schemas.microsoft.com/office/drawing/2014/main" id="{CBB090FD-B4D7-4346-9871-10C99FCF9E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7113" y="2853949"/>
            <a:ext cx="817562" cy="8080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49511" name="Line 7">
            <a:extLst>
              <a:ext uri="{FF2B5EF4-FFF2-40B4-BE49-F238E27FC236}">
                <a16:creationId xmlns:a16="http://schemas.microsoft.com/office/drawing/2014/main" id="{EAEEF27A-81FA-B243-843E-FDEA9EC592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3450" y="2844424"/>
            <a:ext cx="817563" cy="8080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49512" name="Oval 8">
            <a:extLst>
              <a:ext uri="{FF2B5EF4-FFF2-40B4-BE49-F238E27FC236}">
                <a16:creationId xmlns:a16="http://schemas.microsoft.com/office/drawing/2014/main" id="{FB718BBE-06B4-2645-9D25-8341BCAF6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0" y="5514599"/>
            <a:ext cx="428625" cy="43021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DE"/>
          </a:p>
        </p:txBody>
      </p:sp>
      <p:sp>
        <p:nvSpPr>
          <p:cNvPr id="149513" name="Oval 9">
            <a:extLst>
              <a:ext uri="{FF2B5EF4-FFF2-40B4-BE49-F238E27FC236}">
                <a16:creationId xmlns:a16="http://schemas.microsoft.com/office/drawing/2014/main" id="{B146EE15-BB9D-624F-9F35-8BBFF2DF3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8" y="5514599"/>
            <a:ext cx="430212" cy="43021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DE"/>
          </a:p>
        </p:txBody>
      </p:sp>
      <p:sp>
        <p:nvSpPr>
          <p:cNvPr id="149514" name="Line 10">
            <a:extLst>
              <a:ext uri="{FF2B5EF4-FFF2-40B4-BE49-F238E27FC236}">
                <a16:creationId xmlns:a16="http://schemas.microsoft.com/office/drawing/2014/main" id="{040C5B22-F6AF-C349-96EB-BE6B90DAC16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67238" y="3993774"/>
            <a:ext cx="441325" cy="9477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49515" name="Line 11">
            <a:extLst>
              <a:ext uri="{FF2B5EF4-FFF2-40B4-BE49-F238E27FC236}">
                <a16:creationId xmlns:a16="http://schemas.microsoft.com/office/drawing/2014/main" id="{E07AA166-7C49-634E-95D9-AA0792975D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8413" y="5381249"/>
            <a:ext cx="126365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49516" name="Rectangle 12">
            <a:extLst>
              <a:ext uri="{FF2B5EF4-FFF2-40B4-BE49-F238E27FC236}">
                <a16:creationId xmlns:a16="http://schemas.microsoft.com/office/drawing/2014/main" id="{6AFB01E4-7559-3C49-B26D-7D878D9D1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9600" y="2512636"/>
            <a:ext cx="263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8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66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6063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732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304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876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448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49517" name="Oval 13">
            <a:extLst>
              <a:ext uri="{FF2B5EF4-FFF2-40B4-BE49-F238E27FC236}">
                <a16:creationId xmlns:a16="http://schemas.microsoft.com/office/drawing/2014/main" id="{2912CDC0-B520-CC44-8117-0F656E85F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557211"/>
            <a:ext cx="427037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DE"/>
          </a:p>
        </p:txBody>
      </p:sp>
      <p:sp>
        <p:nvSpPr>
          <p:cNvPr id="149518" name="Rectangle 14">
            <a:extLst>
              <a:ext uri="{FF2B5EF4-FFF2-40B4-BE49-F238E27FC236}">
                <a16:creationId xmlns:a16="http://schemas.microsoft.com/office/drawing/2014/main" id="{48C832E8-DDB4-1B40-9C83-BA875FD91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3596899"/>
            <a:ext cx="2444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8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66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6063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732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304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876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448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49519" name="Rectangle 15">
            <a:extLst>
              <a:ext uri="{FF2B5EF4-FFF2-40B4-BE49-F238E27FC236}">
                <a16:creationId xmlns:a16="http://schemas.microsoft.com/office/drawing/2014/main" id="{115AD6C7-C208-194E-9CBF-15C1A08A5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988" y="5566986"/>
            <a:ext cx="2809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8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66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6063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732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304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876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448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49520" name="Rectangle 16">
            <a:extLst>
              <a:ext uri="{FF2B5EF4-FFF2-40B4-BE49-F238E27FC236}">
                <a16:creationId xmlns:a16="http://schemas.microsoft.com/office/drawing/2014/main" id="{DB9456CA-6438-CA44-8ED7-B18CD6DB1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0" y="5546349"/>
            <a:ext cx="2460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8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66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6063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732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304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876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448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e</a:t>
            </a:r>
          </a:p>
        </p:txBody>
      </p:sp>
      <p:grpSp>
        <p:nvGrpSpPr>
          <p:cNvPr id="149521" name="Group 17">
            <a:extLst>
              <a:ext uri="{FF2B5EF4-FFF2-40B4-BE49-F238E27FC236}">
                <a16:creationId xmlns:a16="http://schemas.microsoft.com/office/drawing/2014/main" id="{EE57ED22-17EE-AC49-B5EB-B3EA72C2FE25}"/>
              </a:ext>
            </a:extLst>
          </p:cNvPr>
          <p:cNvGrpSpPr>
            <a:grpSpLocks/>
          </p:cNvGrpSpPr>
          <p:nvPr/>
        </p:nvGrpSpPr>
        <p:grpSpPr bwMode="auto">
          <a:xfrm>
            <a:off x="627063" y="1300163"/>
            <a:ext cx="2025650" cy="838200"/>
            <a:chOff x="381" y="1099"/>
            <a:chExt cx="1232" cy="509"/>
          </a:xfrm>
        </p:grpSpPr>
        <p:sp>
          <p:nvSpPr>
            <p:cNvPr id="149522" name="Rectangle 18">
              <a:extLst>
                <a:ext uri="{FF2B5EF4-FFF2-40B4-BE49-F238E27FC236}">
                  <a16:creationId xmlns:a16="http://schemas.microsoft.com/office/drawing/2014/main" id="{8245F4CF-8E51-0240-9D0D-9B6E03A06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" y="1099"/>
              <a:ext cx="1232" cy="50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DE"/>
            </a:p>
          </p:txBody>
        </p:sp>
        <p:grpSp>
          <p:nvGrpSpPr>
            <p:cNvPr id="149523" name="Group 19">
              <a:extLst>
                <a:ext uri="{FF2B5EF4-FFF2-40B4-BE49-F238E27FC236}">
                  <a16:creationId xmlns:a16="http://schemas.microsoft.com/office/drawing/2014/main" id="{2B974EDC-6490-8649-81EF-0400755BD7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4" y="1115"/>
              <a:ext cx="795" cy="404"/>
              <a:chOff x="414" y="1115"/>
              <a:chExt cx="795" cy="404"/>
            </a:xfrm>
          </p:grpSpPr>
          <p:grpSp>
            <p:nvGrpSpPr>
              <p:cNvPr id="149524" name="Group 20">
                <a:extLst>
                  <a:ext uri="{FF2B5EF4-FFF2-40B4-BE49-F238E27FC236}">
                    <a16:creationId xmlns:a16="http://schemas.microsoft.com/office/drawing/2014/main" id="{72DCC8D7-7A67-EC40-A3CF-70A3653A11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4" y="1115"/>
                <a:ext cx="236" cy="121"/>
                <a:chOff x="414" y="1115"/>
                <a:chExt cx="236" cy="121"/>
              </a:xfrm>
            </p:grpSpPr>
            <p:sp>
              <p:nvSpPr>
                <p:cNvPr id="149525" name="Freeform 21">
                  <a:extLst>
                    <a:ext uri="{FF2B5EF4-FFF2-40B4-BE49-F238E27FC236}">
                      <a16:creationId xmlns:a16="http://schemas.microsoft.com/office/drawing/2014/main" id="{9A0BAE9E-A4B6-7846-B9D8-28538BBCAC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4" y="1115"/>
                  <a:ext cx="236" cy="14"/>
                </a:xfrm>
                <a:custGeom>
                  <a:avLst/>
                  <a:gdLst>
                    <a:gd name="T0" fmla="*/ 0 w 236"/>
                    <a:gd name="T1" fmla="*/ 0 h 14"/>
                    <a:gd name="T2" fmla="*/ 235 w 236"/>
                    <a:gd name="T3" fmla="*/ 0 h 14"/>
                    <a:gd name="T4" fmla="*/ 235 w 236"/>
                    <a:gd name="T5" fmla="*/ 13 h 14"/>
                    <a:gd name="T6" fmla="*/ 0 w 236"/>
                    <a:gd name="T7" fmla="*/ 13 h 14"/>
                    <a:gd name="T8" fmla="*/ 0 w 236"/>
                    <a:gd name="T9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6" h="14">
                      <a:moveTo>
                        <a:pt x="0" y="0"/>
                      </a:moveTo>
                      <a:lnTo>
                        <a:pt x="235" y="0"/>
                      </a:lnTo>
                      <a:lnTo>
                        <a:pt x="235" y="13"/>
                      </a:lnTo>
                      <a:lnTo>
                        <a:pt x="0" y="1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526" name="Freeform 22">
                  <a:extLst>
                    <a:ext uri="{FF2B5EF4-FFF2-40B4-BE49-F238E27FC236}">
                      <a16:creationId xmlns:a16="http://schemas.microsoft.com/office/drawing/2014/main" id="{02C9547F-6AF0-2344-8459-02D63EDEF0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4" y="1150"/>
                  <a:ext cx="228" cy="15"/>
                </a:xfrm>
                <a:custGeom>
                  <a:avLst/>
                  <a:gdLst>
                    <a:gd name="T0" fmla="*/ 0 w 228"/>
                    <a:gd name="T1" fmla="*/ 0 h 15"/>
                    <a:gd name="T2" fmla="*/ 227 w 228"/>
                    <a:gd name="T3" fmla="*/ 0 h 15"/>
                    <a:gd name="T4" fmla="*/ 227 w 228"/>
                    <a:gd name="T5" fmla="*/ 14 h 15"/>
                    <a:gd name="T6" fmla="*/ 0 w 228"/>
                    <a:gd name="T7" fmla="*/ 14 h 15"/>
                    <a:gd name="T8" fmla="*/ 0 w 228"/>
                    <a:gd name="T9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8" h="15">
                      <a:moveTo>
                        <a:pt x="0" y="0"/>
                      </a:moveTo>
                      <a:lnTo>
                        <a:pt x="227" y="0"/>
                      </a:lnTo>
                      <a:lnTo>
                        <a:pt x="227" y="14"/>
                      </a:lnTo>
                      <a:lnTo>
                        <a:pt x="0" y="1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527" name="Freeform 23">
                  <a:extLst>
                    <a:ext uri="{FF2B5EF4-FFF2-40B4-BE49-F238E27FC236}">
                      <a16:creationId xmlns:a16="http://schemas.microsoft.com/office/drawing/2014/main" id="{54687DA0-92CC-9C47-9465-85104C203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4" y="1186"/>
                  <a:ext cx="192" cy="14"/>
                </a:xfrm>
                <a:custGeom>
                  <a:avLst/>
                  <a:gdLst>
                    <a:gd name="T0" fmla="*/ 0 w 192"/>
                    <a:gd name="T1" fmla="*/ 0 h 14"/>
                    <a:gd name="T2" fmla="*/ 191 w 192"/>
                    <a:gd name="T3" fmla="*/ 0 h 14"/>
                    <a:gd name="T4" fmla="*/ 191 w 192"/>
                    <a:gd name="T5" fmla="*/ 13 h 14"/>
                    <a:gd name="T6" fmla="*/ 0 w 192"/>
                    <a:gd name="T7" fmla="*/ 13 h 14"/>
                    <a:gd name="T8" fmla="*/ 0 w 192"/>
                    <a:gd name="T9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2" h="14">
                      <a:moveTo>
                        <a:pt x="0" y="0"/>
                      </a:moveTo>
                      <a:lnTo>
                        <a:pt x="191" y="0"/>
                      </a:lnTo>
                      <a:lnTo>
                        <a:pt x="191" y="13"/>
                      </a:lnTo>
                      <a:lnTo>
                        <a:pt x="0" y="1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528" name="Freeform 24">
                  <a:extLst>
                    <a:ext uri="{FF2B5EF4-FFF2-40B4-BE49-F238E27FC236}">
                      <a16:creationId xmlns:a16="http://schemas.microsoft.com/office/drawing/2014/main" id="{B307C695-EE3B-BA45-B5A0-F1853921CE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4" y="1221"/>
                  <a:ext cx="219" cy="15"/>
                </a:xfrm>
                <a:custGeom>
                  <a:avLst/>
                  <a:gdLst>
                    <a:gd name="T0" fmla="*/ 0 w 219"/>
                    <a:gd name="T1" fmla="*/ 0 h 15"/>
                    <a:gd name="T2" fmla="*/ 218 w 219"/>
                    <a:gd name="T3" fmla="*/ 0 h 15"/>
                    <a:gd name="T4" fmla="*/ 218 w 219"/>
                    <a:gd name="T5" fmla="*/ 14 h 15"/>
                    <a:gd name="T6" fmla="*/ 0 w 219"/>
                    <a:gd name="T7" fmla="*/ 14 h 15"/>
                    <a:gd name="T8" fmla="*/ 0 w 219"/>
                    <a:gd name="T9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9" h="15">
                      <a:moveTo>
                        <a:pt x="0" y="0"/>
                      </a:moveTo>
                      <a:lnTo>
                        <a:pt x="218" y="0"/>
                      </a:lnTo>
                      <a:lnTo>
                        <a:pt x="218" y="14"/>
                      </a:lnTo>
                      <a:lnTo>
                        <a:pt x="0" y="1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  <p:grpSp>
            <p:nvGrpSpPr>
              <p:cNvPr id="149529" name="Group 25">
                <a:extLst>
                  <a:ext uri="{FF2B5EF4-FFF2-40B4-BE49-F238E27FC236}">
                    <a16:creationId xmlns:a16="http://schemas.microsoft.com/office/drawing/2014/main" id="{B976353C-FEE4-5D44-BD48-407605AE8B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49" y="1318"/>
                <a:ext cx="360" cy="201"/>
                <a:chOff x="849" y="1318"/>
                <a:chExt cx="360" cy="201"/>
              </a:xfrm>
            </p:grpSpPr>
            <p:sp>
              <p:nvSpPr>
                <p:cNvPr id="149530" name="Freeform 26">
                  <a:extLst>
                    <a:ext uri="{FF2B5EF4-FFF2-40B4-BE49-F238E27FC236}">
                      <a16:creationId xmlns:a16="http://schemas.microsoft.com/office/drawing/2014/main" id="{BFF87794-AD24-8B48-9517-EA8BF70FCA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9" y="1318"/>
                  <a:ext cx="342" cy="24"/>
                </a:xfrm>
                <a:custGeom>
                  <a:avLst/>
                  <a:gdLst>
                    <a:gd name="T0" fmla="*/ 0 w 342"/>
                    <a:gd name="T1" fmla="*/ 0 h 24"/>
                    <a:gd name="T2" fmla="*/ 341 w 342"/>
                    <a:gd name="T3" fmla="*/ 0 h 24"/>
                    <a:gd name="T4" fmla="*/ 341 w 342"/>
                    <a:gd name="T5" fmla="*/ 23 h 24"/>
                    <a:gd name="T6" fmla="*/ 0 w 342"/>
                    <a:gd name="T7" fmla="*/ 23 h 24"/>
                    <a:gd name="T8" fmla="*/ 0 w 342"/>
                    <a:gd name="T9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2" h="24">
                      <a:moveTo>
                        <a:pt x="0" y="0"/>
                      </a:moveTo>
                      <a:lnTo>
                        <a:pt x="341" y="0"/>
                      </a:lnTo>
                      <a:lnTo>
                        <a:pt x="341" y="23"/>
                      </a:lnTo>
                      <a:lnTo>
                        <a:pt x="0" y="2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531" name="Freeform 27">
                  <a:extLst>
                    <a:ext uri="{FF2B5EF4-FFF2-40B4-BE49-F238E27FC236}">
                      <a16:creationId xmlns:a16="http://schemas.microsoft.com/office/drawing/2014/main" id="{80C5BBFB-359B-5348-A97F-F0AF40723F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9" y="1363"/>
                  <a:ext cx="333" cy="24"/>
                </a:xfrm>
                <a:custGeom>
                  <a:avLst/>
                  <a:gdLst>
                    <a:gd name="T0" fmla="*/ 0 w 333"/>
                    <a:gd name="T1" fmla="*/ 0 h 24"/>
                    <a:gd name="T2" fmla="*/ 332 w 333"/>
                    <a:gd name="T3" fmla="*/ 0 h 24"/>
                    <a:gd name="T4" fmla="*/ 332 w 333"/>
                    <a:gd name="T5" fmla="*/ 23 h 24"/>
                    <a:gd name="T6" fmla="*/ 0 w 333"/>
                    <a:gd name="T7" fmla="*/ 23 h 24"/>
                    <a:gd name="T8" fmla="*/ 0 w 333"/>
                    <a:gd name="T9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3" h="24">
                      <a:moveTo>
                        <a:pt x="0" y="0"/>
                      </a:moveTo>
                      <a:lnTo>
                        <a:pt x="332" y="0"/>
                      </a:lnTo>
                      <a:lnTo>
                        <a:pt x="332" y="23"/>
                      </a:lnTo>
                      <a:lnTo>
                        <a:pt x="0" y="2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532" name="Freeform 28">
                  <a:extLst>
                    <a:ext uri="{FF2B5EF4-FFF2-40B4-BE49-F238E27FC236}">
                      <a16:creationId xmlns:a16="http://schemas.microsoft.com/office/drawing/2014/main" id="{D19E4F01-48C6-5F4B-82B4-FD8C94C129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9" y="1407"/>
                  <a:ext cx="360" cy="24"/>
                </a:xfrm>
                <a:custGeom>
                  <a:avLst/>
                  <a:gdLst>
                    <a:gd name="T0" fmla="*/ 0 w 360"/>
                    <a:gd name="T1" fmla="*/ 0 h 24"/>
                    <a:gd name="T2" fmla="*/ 359 w 360"/>
                    <a:gd name="T3" fmla="*/ 0 h 24"/>
                    <a:gd name="T4" fmla="*/ 359 w 360"/>
                    <a:gd name="T5" fmla="*/ 23 h 24"/>
                    <a:gd name="T6" fmla="*/ 0 w 360"/>
                    <a:gd name="T7" fmla="*/ 23 h 24"/>
                    <a:gd name="T8" fmla="*/ 0 w 360"/>
                    <a:gd name="T9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0" h="24">
                      <a:moveTo>
                        <a:pt x="0" y="0"/>
                      </a:moveTo>
                      <a:lnTo>
                        <a:pt x="359" y="0"/>
                      </a:lnTo>
                      <a:lnTo>
                        <a:pt x="359" y="23"/>
                      </a:lnTo>
                      <a:lnTo>
                        <a:pt x="0" y="2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533" name="Freeform 29">
                  <a:extLst>
                    <a:ext uri="{FF2B5EF4-FFF2-40B4-BE49-F238E27FC236}">
                      <a16:creationId xmlns:a16="http://schemas.microsoft.com/office/drawing/2014/main" id="{60DE493D-5121-9940-B751-09BE9A613E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9" y="1452"/>
                  <a:ext cx="306" cy="23"/>
                </a:xfrm>
                <a:custGeom>
                  <a:avLst/>
                  <a:gdLst>
                    <a:gd name="T0" fmla="*/ 0 w 306"/>
                    <a:gd name="T1" fmla="*/ 0 h 23"/>
                    <a:gd name="T2" fmla="*/ 305 w 306"/>
                    <a:gd name="T3" fmla="*/ 0 h 23"/>
                    <a:gd name="T4" fmla="*/ 305 w 306"/>
                    <a:gd name="T5" fmla="*/ 22 h 23"/>
                    <a:gd name="T6" fmla="*/ 0 w 306"/>
                    <a:gd name="T7" fmla="*/ 22 h 23"/>
                    <a:gd name="T8" fmla="*/ 0 w 306"/>
                    <a:gd name="T9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06" h="23">
                      <a:moveTo>
                        <a:pt x="0" y="0"/>
                      </a:moveTo>
                      <a:lnTo>
                        <a:pt x="305" y="0"/>
                      </a:lnTo>
                      <a:lnTo>
                        <a:pt x="305" y="22"/>
                      </a:lnTo>
                      <a:lnTo>
                        <a:pt x="0" y="2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534" name="Freeform 30">
                  <a:extLst>
                    <a:ext uri="{FF2B5EF4-FFF2-40B4-BE49-F238E27FC236}">
                      <a16:creationId xmlns:a16="http://schemas.microsoft.com/office/drawing/2014/main" id="{59557681-7E1D-B849-B1A7-8E1C3141C9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08" y="1496"/>
                  <a:ext cx="200" cy="23"/>
                </a:xfrm>
                <a:custGeom>
                  <a:avLst/>
                  <a:gdLst>
                    <a:gd name="T0" fmla="*/ 0 w 200"/>
                    <a:gd name="T1" fmla="*/ 0 h 23"/>
                    <a:gd name="T2" fmla="*/ 199 w 200"/>
                    <a:gd name="T3" fmla="*/ 0 h 23"/>
                    <a:gd name="T4" fmla="*/ 199 w 200"/>
                    <a:gd name="T5" fmla="*/ 22 h 23"/>
                    <a:gd name="T6" fmla="*/ 0 w 200"/>
                    <a:gd name="T7" fmla="*/ 22 h 23"/>
                    <a:gd name="T8" fmla="*/ 0 w 200"/>
                    <a:gd name="T9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0" h="23">
                      <a:moveTo>
                        <a:pt x="0" y="0"/>
                      </a:moveTo>
                      <a:lnTo>
                        <a:pt x="199" y="0"/>
                      </a:lnTo>
                      <a:lnTo>
                        <a:pt x="199" y="22"/>
                      </a:lnTo>
                      <a:lnTo>
                        <a:pt x="0" y="2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</p:grpSp>
        <p:grpSp>
          <p:nvGrpSpPr>
            <p:cNvPr id="149535" name="Group 31">
              <a:extLst>
                <a:ext uri="{FF2B5EF4-FFF2-40B4-BE49-F238E27FC236}">
                  <a16:creationId xmlns:a16="http://schemas.microsoft.com/office/drawing/2014/main" id="{C57291A8-F3B8-0E4B-A07D-8245D455F1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54" y="1115"/>
              <a:ext cx="128" cy="134"/>
              <a:chOff x="1454" y="1115"/>
              <a:chExt cx="128" cy="134"/>
            </a:xfrm>
          </p:grpSpPr>
          <p:grpSp>
            <p:nvGrpSpPr>
              <p:cNvPr id="149536" name="Group 32">
                <a:extLst>
                  <a:ext uri="{FF2B5EF4-FFF2-40B4-BE49-F238E27FC236}">
                    <a16:creationId xmlns:a16="http://schemas.microsoft.com/office/drawing/2014/main" id="{C98FA200-B022-9946-8299-FA18E15CEB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54" y="1115"/>
                <a:ext cx="128" cy="134"/>
                <a:chOff x="1454" y="1115"/>
                <a:chExt cx="128" cy="134"/>
              </a:xfrm>
            </p:grpSpPr>
            <p:sp>
              <p:nvSpPr>
                <p:cNvPr id="149537" name="Rectangle 33">
                  <a:extLst>
                    <a:ext uri="{FF2B5EF4-FFF2-40B4-BE49-F238E27FC236}">
                      <a16:creationId xmlns:a16="http://schemas.microsoft.com/office/drawing/2014/main" id="{C87B4416-9880-F34A-9E87-3B7AB005FC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58" y="1115"/>
                  <a:ext cx="116" cy="132"/>
                </a:xfrm>
                <a:prstGeom prst="rect">
                  <a:avLst/>
                </a:prstGeom>
                <a:solidFill>
                  <a:srgbClr val="00D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DE"/>
                </a:p>
              </p:txBody>
            </p:sp>
            <p:sp>
              <p:nvSpPr>
                <p:cNvPr id="149538" name="Freeform 34">
                  <a:extLst>
                    <a:ext uri="{FF2B5EF4-FFF2-40B4-BE49-F238E27FC236}">
                      <a16:creationId xmlns:a16="http://schemas.microsoft.com/office/drawing/2014/main" id="{7F98F4F4-F538-2342-8204-487C101627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80" y="1115"/>
                  <a:ext cx="2" cy="134"/>
                </a:xfrm>
                <a:custGeom>
                  <a:avLst/>
                  <a:gdLst>
                    <a:gd name="T0" fmla="*/ 0 w 2"/>
                    <a:gd name="T1" fmla="*/ 0 h 134"/>
                    <a:gd name="T2" fmla="*/ 0 w 2"/>
                    <a:gd name="T3" fmla="*/ 0 h 134"/>
                    <a:gd name="T4" fmla="*/ 0 w 2"/>
                    <a:gd name="T5" fmla="*/ 5 h 134"/>
                    <a:gd name="T6" fmla="*/ 1 w 2"/>
                    <a:gd name="T7" fmla="*/ 5 h 134"/>
                    <a:gd name="T8" fmla="*/ 1 w 2"/>
                    <a:gd name="T9" fmla="*/ 11 h 134"/>
                    <a:gd name="T10" fmla="*/ 0 w 2"/>
                    <a:gd name="T11" fmla="*/ 11 h 134"/>
                    <a:gd name="T12" fmla="*/ 0 w 2"/>
                    <a:gd name="T13" fmla="*/ 17 h 134"/>
                    <a:gd name="T14" fmla="*/ 1 w 2"/>
                    <a:gd name="T15" fmla="*/ 17 h 134"/>
                    <a:gd name="T16" fmla="*/ 1 w 2"/>
                    <a:gd name="T17" fmla="*/ 22 h 134"/>
                    <a:gd name="T18" fmla="*/ 0 w 2"/>
                    <a:gd name="T19" fmla="*/ 22 h 134"/>
                    <a:gd name="T20" fmla="*/ 0 w 2"/>
                    <a:gd name="T21" fmla="*/ 28 h 134"/>
                    <a:gd name="T22" fmla="*/ 1 w 2"/>
                    <a:gd name="T23" fmla="*/ 28 h 134"/>
                    <a:gd name="T24" fmla="*/ 1 w 2"/>
                    <a:gd name="T25" fmla="*/ 33 h 134"/>
                    <a:gd name="T26" fmla="*/ 0 w 2"/>
                    <a:gd name="T27" fmla="*/ 33 h 134"/>
                    <a:gd name="T28" fmla="*/ 0 w 2"/>
                    <a:gd name="T29" fmla="*/ 39 h 134"/>
                    <a:gd name="T30" fmla="*/ 1 w 2"/>
                    <a:gd name="T31" fmla="*/ 39 h 134"/>
                    <a:gd name="T32" fmla="*/ 1 w 2"/>
                    <a:gd name="T33" fmla="*/ 45 h 134"/>
                    <a:gd name="T34" fmla="*/ 0 w 2"/>
                    <a:gd name="T35" fmla="*/ 45 h 134"/>
                    <a:gd name="T36" fmla="*/ 0 w 2"/>
                    <a:gd name="T37" fmla="*/ 50 h 134"/>
                    <a:gd name="T38" fmla="*/ 1 w 2"/>
                    <a:gd name="T39" fmla="*/ 50 h 134"/>
                    <a:gd name="T40" fmla="*/ 1 w 2"/>
                    <a:gd name="T41" fmla="*/ 55 h 134"/>
                    <a:gd name="T42" fmla="*/ 0 w 2"/>
                    <a:gd name="T43" fmla="*/ 55 h 134"/>
                    <a:gd name="T44" fmla="*/ 0 w 2"/>
                    <a:gd name="T45" fmla="*/ 61 h 134"/>
                    <a:gd name="T46" fmla="*/ 1 w 2"/>
                    <a:gd name="T47" fmla="*/ 61 h 134"/>
                    <a:gd name="T48" fmla="*/ 1 w 2"/>
                    <a:gd name="T49" fmla="*/ 67 h 134"/>
                    <a:gd name="T50" fmla="*/ 0 w 2"/>
                    <a:gd name="T51" fmla="*/ 67 h 134"/>
                    <a:gd name="T52" fmla="*/ 0 w 2"/>
                    <a:gd name="T53" fmla="*/ 72 h 134"/>
                    <a:gd name="T54" fmla="*/ 1 w 2"/>
                    <a:gd name="T55" fmla="*/ 72 h 134"/>
                    <a:gd name="T56" fmla="*/ 1 w 2"/>
                    <a:gd name="T57" fmla="*/ 78 h 134"/>
                    <a:gd name="T58" fmla="*/ 0 w 2"/>
                    <a:gd name="T59" fmla="*/ 78 h 134"/>
                    <a:gd name="T60" fmla="*/ 0 w 2"/>
                    <a:gd name="T61" fmla="*/ 83 h 134"/>
                    <a:gd name="T62" fmla="*/ 1 w 2"/>
                    <a:gd name="T63" fmla="*/ 83 h 134"/>
                    <a:gd name="T64" fmla="*/ 1 w 2"/>
                    <a:gd name="T65" fmla="*/ 88 h 134"/>
                    <a:gd name="T66" fmla="*/ 0 w 2"/>
                    <a:gd name="T67" fmla="*/ 88 h 134"/>
                    <a:gd name="T68" fmla="*/ 0 w 2"/>
                    <a:gd name="T69" fmla="*/ 94 h 134"/>
                    <a:gd name="T70" fmla="*/ 1 w 2"/>
                    <a:gd name="T71" fmla="*/ 94 h 134"/>
                    <a:gd name="T72" fmla="*/ 1 w 2"/>
                    <a:gd name="T73" fmla="*/ 100 h 134"/>
                    <a:gd name="T74" fmla="*/ 0 w 2"/>
                    <a:gd name="T75" fmla="*/ 100 h 134"/>
                    <a:gd name="T76" fmla="*/ 0 w 2"/>
                    <a:gd name="T77" fmla="*/ 105 h 134"/>
                    <a:gd name="T78" fmla="*/ 1 w 2"/>
                    <a:gd name="T79" fmla="*/ 105 h 134"/>
                    <a:gd name="T80" fmla="*/ 1 w 2"/>
                    <a:gd name="T81" fmla="*/ 111 h 134"/>
                    <a:gd name="T82" fmla="*/ 0 w 2"/>
                    <a:gd name="T83" fmla="*/ 111 h 134"/>
                    <a:gd name="T84" fmla="*/ 0 w 2"/>
                    <a:gd name="T85" fmla="*/ 116 h 134"/>
                    <a:gd name="T86" fmla="*/ 1 w 2"/>
                    <a:gd name="T87" fmla="*/ 116 h 134"/>
                    <a:gd name="T88" fmla="*/ 1 w 2"/>
                    <a:gd name="T89" fmla="*/ 122 h 134"/>
                    <a:gd name="T90" fmla="*/ 0 w 2"/>
                    <a:gd name="T91" fmla="*/ 122 h 134"/>
                    <a:gd name="T92" fmla="*/ 0 w 2"/>
                    <a:gd name="T93" fmla="*/ 128 h 134"/>
                    <a:gd name="T94" fmla="*/ 1 w 2"/>
                    <a:gd name="T95" fmla="*/ 128 h 134"/>
                    <a:gd name="T96" fmla="*/ 1 w 2"/>
                    <a:gd name="T97" fmla="*/ 133 h 134"/>
                    <a:gd name="T98" fmla="*/ 0 w 2"/>
                    <a:gd name="T99" fmla="*/ 133 h 134"/>
                    <a:gd name="T100" fmla="*/ 0 w 2"/>
                    <a:gd name="T101" fmla="*/ 133 h 134"/>
                    <a:gd name="T102" fmla="*/ 0 w 2"/>
                    <a:gd name="T103" fmla="*/ 0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2" h="13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1" y="11"/>
                      </a:lnTo>
                      <a:lnTo>
                        <a:pt x="0" y="11"/>
                      </a:lnTo>
                      <a:lnTo>
                        <a:pt x="0" y="17"/>
                      </a:lnTo>
                      <a:lnTo>
                        <a:pt x="1" y="17"/>
                      </a:lnTo>
                      <a:lnTo>
                        <a:pt x="1" y="22"/>
                      </a:lnTo>
                      <a:lnTo>
                        <a:pt x="0" y="22"/>
                      </a:lnTo>
                      <a:lnTo>
                        <a:pt x="0" y="28"/>
                      </a:lnTo>
                      <a:lnTo>
                        <a:pt x="1" y="28"/>
                      </a:lnTo>
                      <a:lnTo>
                        <a:pt x="1" y="33"/>
                      </a:lnTo>
                      <a:lnTo>
                        <a:pt x="0" y="33"/>
                      </a:lnTo>
                      <a:lnTo>
                        <a:pt x="0" y="39"/>
                      </a:lnTo>
                      <a:lnTo>
                        <a:pt x="1" y="39"/>
                      </a:lnTo>
                      <a:lnTo>
                        <a:pt x="1" y="45"/>
                      </a:lnTo>
                      <a:lnTo>
                        <a:pt x="0" y="45"/>
                      </a:lnTo>
                      <a:lnTo>
                        <a:pt x="0" y="50"/>
                      </a:lnTo>
                      <a:lnTo>
                        <a:pt x="1" y="50"/>
                      </a:lnTo>
                      <a:lnTo>
                        <a:pt x="1" y="55"/>
                      </a:lnTo>
                      <a:lnTo>
                        <a:pt x="0" y="55"/>
                      </a:lnTo>
                      <a:lnTo>
                        <a:pt x="0" y="61"/>
                      </a:lnTo>
                      <a:lnTo>
                        <a:pt x="1" y="61"/>
                      </a:lnTo>
                      <a:lnTo>
                        <a:pt x="1" y="67"/>
                      </a:lnTo>
                      <a:lnTo>
                        <a:pt x="0" y="67"/>
                      </a:lnTo>
                      <a:lnTo>
                        <a:pt x="0" y="72"/>
                      </a:lnTo>
                      <a:lnTo>
                        <a:pt x="1" y="72"/>
                      </a:lnTo>
                      <a:lnTo>
                        <a:pt x="1" y="78"/>
                      </a:lnTo>
                      <a:lnTo>
                        <a:pt x="0" y="78"/>
                      </a:lnTo>
                      <a:lnTo>
                        <a:pt x="0" y="83"/>
                      </a:lnTo>
                      <a:lnTo>
                        <a:pt x="1" y="83"/>
                      </a:lnTo>
                      <a:lnTo>
                        <a:pt x="1" y="88"/>
                      </a:lnTo>
                      <a:lnTo>
                        <a:pt x="0" y="88"/>
                      </a:lnTo>
                      <a:lnTo>
                        <a:pt x="0" y="94"/>
                      </a:lnTo>
                      <a:lnTo>
                        <a:pt x="1" y="94"/>
                      </a:lnTo>
                      <a:lnTo>
                        <a:pt x="1" y="100"/>
                      </a:lnTo>
                      <a:lnTo>
                        <a:pt x="0" y="100"/>
                      </a:lnTo>
                      <a:lnTo>
                        <a:pt x="0" y="105"/>
                      </a:lnTo>
                      <a:lnTo>
                        <a:pt x="1" y="105"/>
                      </a:lnTo>
                      <a:lnTo>
                        <a:pt x="1" y="111"/>
                      </a:lnTo>
                      <a:lnTo>
                        <a:pt x="0" y="111"/>
                      </a:lnTo>
                      <a:lnTo>
                        <a:pt x="0" y="116"/>
                      </a:lnTo>
                      <a:lnTo>
                        <a:pt x="1" y="116"/>
                      </a:lnTo>
                      <a:lnTo>
                        <a:pt x="1" y="122"/>
                      </a:lnTo>
                      <a:lnTo>
                        <a:pt x="0" y="122"/>
                      </a:lnTo>
                      <a:lnTo>
                        <a:pt x="0" y="128"/>
                      </a:lnTo>
                      <a:lnTo>
                        <a:pt x="1" y="128"/>
                      </a:lnTo>
                      <a:lnTo>
                        <a:pt x="1" y="133"/>
                      </a:lnTo>
                      <a:lnTo>
                        <a:pt x="0" y="133"/>
                      </a:lnTo>
                      <a:lnTo>
                        <a:pt x="0" y="13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FD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539" name="Freeform 35">
                  <a:extLst>
                    <a:ext uri="{FF2B5EF4-FFF2-40B4-BE49-F238E27FC236}">
                      <a16:creationId xmlns:a16="http://schemas.microsoft.com/office/drawing/2014/main" id="{16D93D48-F274-4644-B8EB-756F00F5E5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54" y="1115"/>
                  <a:ext cx="2" cy="134"/>
                </a:xfrm>
                <a:custGeom>
                  <a:avLst/>
                  <a:gdLst>
                    <a:gd name="T0" fmla="*/ 1 w 2"/>
                    <a:gd name="T1" fmla="*/ 0 h 134"/>
                    <a:gd name="T2" fmla="*/ 1 w 2"/>
                    <a:gd name="T3" fmla="*/ 0 h 134"/>
                    <a:gd name="T4" fmla="*/ 1 w 2"/>
                    <a:gd name="T5" fmla="*/ 5 h 134"/>
                    <a:gd name="T6" fmla="*/ 0 w 2"/>
                    <a:gd name="T7" fmla="*/ 5 h 134"/>
                    <a:gd name="T8" fmla="*/ 0 w 2"/>
                    <a:gd name="T9" fmla="*/ 11 h 134"/>
                    <a:gd name="T10" fmla="*/ 1 w 2"/>
                    <a:gd name="T11" fmla="*/ 11 h 134"/>
                    <a:gd name="T12" fmla="*/ 1 w 2"/>
                    <a:gd name="T13" fmla="*/ 17 h 134"/>
                    <a:gd name="T14" fmla="*/ 0 w 2"/>
                    <a:gd name="T15" fmla="*/ 17 h 134"/>
                    <a:gd name="T16" fmla="*/ 0 w 2"/>
                    <a:gd name="T17" fmla="*/ 22 h 134"/>
                    <a:gd name="T18" fmla="*/ 1 w 2"/>
                    <a:gd name="T19" fmla="*/ 22 h 134"/>
                    <a:gd name="T20" fmla="*/ 1 w 2"/>
                    <a:gd name="T21" fmla="*/ 28 h 134"/>
                    <a:gd name="T22" fmla="*/ 0 w 2"/>
                    <a:gd name="T23" fmla="*/ 28 h 134"/>
                    <a:gd name="T24" fmla="*/ 0 w 2"/>
                    <a:gd name="T25" fmla="*/ 33 h 134"/>
                    <a:gd name="T26" fmla="*/ 1 w 2"/>
                    <a:gd name="T27" fmla="*/ 33 h 134"/>
                    <a:gd name="T28" fmla="*/ 1 w 2"/>
                    <a:gd name="T29" fmla="*/ 39 h 134"/>
                    <a:gd name="T30" fmla="*/ 0 w 2"/>
                    <a:gd name="T31" fmla="*/ 39 h 134"/>
                    <a:gd name="T32" fmla="*/ 0 w 2"/>
                    <a:gd name="T33" fmla="*/ 45 h 134"/>
                    <a:gd name="T34" fmla="*/ 1 w 2"/>
                    <a:gd name="T35" fmla="*/ 45 h 134"/>
                    <a:gd name="T36" fmla="*/ 1 w 2"/>
                    <a:gd name="T37" fmla="*/ 50 h 134"/>
                    <a:gd name="T38" fmla="*/ 0 w 2"/>
                    <a:gd name="T39" fmla="*/ 50 h 134"/>
                    <a:gd name="T40" fmla="*/ 0 w 2"/>
                    <a:gd name="T41" fmla="*/ 55 h 134"/>
                    <a:gd name="T42" fmla="*/ 1 w 2"/>
                    <a:gd name="T43" fmla="*/ 55 h 134"/>
                    <a:gd name="T44" fmla="*/ 1 w 2"/>
                    <a:gd name="T45" fmla="*/ 61 h 134"/>
                    <a:gd name="T46" fmla="*/ 0 w 2"/>
                    <a:gd name="T47" fmla="*/ 61 h 134"/>
                    <a:gd name="T48" fmla="*/ 0 w 2"/>
                    <a:gd name="T49" fmla="*/ 67 h 134"/>
                    <a:gd name="T50" fmla="*/ 1 w 2"/>
                    <a:gd name="T51" fmla="*/ 67 h 134"/>
                    <a:gd name="T52" fmla="*/ 1 w 2"/>
                    <a:gd name="T53" fmla="*/ 72 h 134"/>
                    <a:gd name="T54" fmla="*/ 0 w 2"/>
                    <a:gd name="T55" fmla="*/ 72 h 134"/>
                    <a:gd name="T56" fmla="*/ 0 w 2"/>
                    <a:gd name="T57" fmla="*/ 78 h 134"/>
                    <a:gd name="T58" fmla="*/ 1 w 2"/>
                    <a:gd name="T59" fmla="*/ 78 h 134"/>
                    <a:gd name="T60" fmla="*/ 1 w 2"/>
                    <a:gd name="T61" fmla="*/ 83 h 134"/>
                    <a:gd name="T62" fmla="*/ 0 w 2"/>
                    <a:gd name="T63" fmla="*/ 83 h 134"/>
                    <a:gd name="T64" fmla="*/ 0 w 2"/>
                    <a:gd name="T65" fmla="*/ 88 h 134"/>
                    <a:gd name="T66" fmla="*/ 1 w 2"/>
                    <a:gd name="T67" fmla="*/ 88 h 134"/>
                    <a:gd name="T68" fmla="*/ 1 w 2"/>
                    <a:gd name="T69" fmla="*/ 94 h 134"/>
                    <a:gd name="T70" fmla="*/ 0 w 2"/>
                    <a:gd name="T71" fmla="*/ 94 h 134"/>
                    <a:gd name="T72" fmla="*/ 0 w 2"/>
                    <a:gd name="T73" fmla="*/ 100 h 134"/>
                    <a:gd name="T74" fmla="*/ 1 w 2"/>
                    <a:gd name="T75" fmla="*/ 100 h 134"/>
                    <a:gd name="T76" fmla="*/ 1 w 2"/>
                    <a:gd name="T77" fmla="*/ 105 h 134"/>
                    <a:gd name="T78" fmla="*/ 0 w 2"/>
                    <a:gd name="T79" fmla="*/ 105 h 134"/>
                    <a:gd name="T80" fmla="*/ 0 w 2"/>
                    <a:gd name="T81" fmla="*/ 111 h 134"/>
                    <a:gd name="T82" fmla="*/ 1 w 2"/>
                    <a:gd name="T83" fmla="*/ 111 h 134"/>
                    <a:gd name="T84" fmla="*/ 1 w 2"/>
                    <a:gd name="T85" fmla="*/ 116 h 134"/>
                    <a:gd name="T86" fmla="*/ 0 w 2"/>
                    <a:gd name="T87" fmla="*/ 116 h 134"/>
                    <a:gd name="T88" fmla="*/ 0 w 2"/>
                    <a:gd name="T89" fmla="*/ 122 h 134"/>
                    <a:gd name="T90" fmla="*/ 1 w 2"/>
                    <a:gd name="T91" fmla="*/ 122 h 134"/>
                    <a:gd name="T92" fmla="*/ 1 w 2"/>
                    <a:gd name="T93" fmla="*/ 128 h 134"/>
                    <a:gd name="T94" fmla="*/ 0 w 2"/>
                    <a:gd name="T95" fmla="*/ 128 h 134"/>
                    <a:gd name="T96" fmla="*/ 0 w 2"/>
                    <a:gd name="T97" fmla="*/ 133 h 134"/>
                    <a:gd name="T98" fmla="*/ 1 w 2"/>
                    <a:gd name="T99" fmla="*/ 133 h 134"/>
                    <a:gd name="T100" fmla="*/ 1 w 2"/>
                    <a:gd name="T101" fmla="*/ 133 h 134"/>
                    <a:gd name="T102" fmla="*/ 1 w 2"/>
                    <a:gd name="T103" fmla="*/ 0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2" h="134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0" y="11"/>
                      </a:lnTo>
                      <a:lnTo>
                        <a:pt x="1" y="11"/>
                      </a:lnTo>
                      <a:lnTo>
                        <a:pt x="1" y="17"/>
                      </a:lnTo>
                      <a:lnTo>
                        <a:pt x="0" y="17"/>
                      </a:lnTo>
                      <a:lnTo>
                        <a:pt x="0" y="22"/>
                      </a:lnTo>
                      <a:lnTo>
                        <a:pt x="1" y="22"/>
                      </a:lnTo>
                      <a:lnTo>
                        <a:pt x="1" y="28"/>
                      </a:lnTo>
                      <a:lnTo>
                        <a:pt x="0" y="28"/>
                      </a:lnTo>
                      <a:lnTo>
                        <a:pt x="0" y="33"/>
                      </a:lnTo>
                      <a:lnTo>
                        <a:pt x="1" y="33"/>
                      </a:lnTo>
                      <a:lnTo>
                        <a:pt x="1" y="39"/>
                      </a:lnTo>
                      <a:lnTo>
                        <a:pt x="0" y="39"/>
                      </a:lnTo>
                      <a:lnTo>
                        <a:pt x="0" y="45"/>
                      </a:lnTo>
                      <a:lnTo>
                        <a:pt x="1" y="45"/>
                      </a:lnTo>
                      <a:lnTo>
                        <a:pt x="1" y="50"/>
                      </a:lnTo>
                      <a:lnTo>
                        <a:pt x="0" y="50"/>
                      </a:lnTo>
                      <a:lnTo>
                        <a:pt x="0" y="55"/>
                      </a:lnTo>
                      <a:lnTo>
                        <a:pt x="1" y="55"/>
                      </a:lnTo>
                      <a:lnTo>
                        <a:pt x="1" y="61"/>
                      </a:lnTo>
                      <a:lnTo>
                        <a:pt x="0" y="61"/>
                      </a:lnTo>
                      <a:lnTo>
                        <a:pt x="0" y="67"/>
                      </a:lnTo>
                      <a:lnTo>
                        <a:pt x="1" y="67"/>
                      </a:lnTo>
                      <a:lnTo>
                        <a:pt x="1" y="72"/>
                      </a:lnTo>
                      <a:lnTo>
                        <a:pt x="0" y="72"/>
                      </a:lnTo>
                      <a:lnTo>
                        <a:pt x="0" y="78"/>
                      </a:lnTo>
                      <a:lnTo>
                        <a:pt x="1" y="78"/>
                      </a:lnTo>
                      <a:lnTo>
                        <a:pt x="1" y="83"/>
                      </a:lnTo>
                      <a:lnTo>
                        <a:pt x="0" y="83"/>
                      </a:lnTo>
                      <a:lnTo>
                        <a:pt x="0" y="88"/>
                      </a:lnTo>
                      <a:lnTo>
                        <a:pt x="1" y="88"/>
                      </a:lnTo>
                      <a:lnTo>
                        <a:pt x="1" y="94"/>
                      </a:lnTo>
                      <a:lnTo>
                        <a:pt x="0" y="94"/>
                      </a:lnTo>
                      <a:lnTo>
                        <a:pt x="0" y="100"/>
                      </a:lnTo>
                      <a:lnTo>
                        <a:pt x="1" y="100"/>
                      </a:lnTo>
                      <a:lnTo>
                        <a:pt x="1" y="105"/>
                      </a:lnTo>
                      <a:lnTo>
                        <a:pt x="0" y="105"/>
                      </a:lnTo>
                      <a:lnTo>
                        <a:pt x="0" y="111"/>
                      </a:lnTo>
                      <a:lnTo>
                        <a:pt x="1" y="111"/>
                      </a:lnTo>
                      <a:lnTo>
                        <a:pt x="1" y="116"/>
                      </a:lnTo>
                      <a:lnTo>
                        <a:pt x="0" y="116"/>
                      </a:lnTo>
                      <a:lnTo>
                        <a:pt x="0" y="122"/>
                      </a:lnTo>
                      <a:lnTo>
                        <a:pt x="1" y="122"/>
                      </a:lnTo>
                      <a:lnTo>
                        <a:pt x="1" y="128"/>
                      </a:lnTo>
                      <a:lnTo>
                        <a:pt x="0" y="128"/>
                      </a:lnTo>
                      <a:lnTo>
                        <a:pt x="0" y="133"/>
                      </a:lnTo>
                      <a:lnTo>
                        <a:pt x="1" y="133"/>
                      </a:lnTo>
                      <a:lnTo>
                        <a:pt x="1" y="133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FD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  <p:grpSp>
            <p:nvGrpSpPr>
              <p:cNvPr id="149540" name="Group 36">
                <a:extLst>
                  <a:ext uri="{FF2B5EF4-FFF2-40B4-BE49-F238E27FC236}">
                    <a16:creationId xmlns:a16="http://schemas.microsoft.com/office/drawing/2014/main" id="{61AC2C20-13CB-3F46-A207-6890F2C6F8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71" y="1120"/>
                <a:ext cx="95" cy="121"/>
                <a:chOff x="1471" y="1120"/>
                <a:chExt cx="95" cy="121"/>
              </a:xfrm>
            </p:grpSpPr>
            <p:sp>
              <p:nvSpPr>
                <p:cNvPr id="149541" name="Freeform 37">
                  <a:extLst>
                    <a:ext uri="{FF2B5EF4-FFF2-40B4-BE49-F238E27FC236}">
                      <a16:creationId xmlns:a16="http://schemas.microsoft.com/office/drawing/2014/main" id="{3011DE2C-2A69-D642-85A3-D9192B823E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9" y="1154"/>
                  <a:ext cx="17" cy="63"/>
                </a:xfrm>
                <a:custGeom>
                  <a:avLst/>
                  <a:gdLst>
                    <a:gd name="T0" fmla="*/ 1 w 17"/>
                    <a:gd name="T1" fmla="*/ 2 h 63"/>
                    <a:gd name="T2" fmla="*/ 2 w 17"/>
                    <a:gd name="T3" fmla="*/ 1 h 63"/>
                    <a:gd name="T4" fmla="*/ 3 w 17"/>
                    <a:gd name="T5" fmla="*/ 0 h 63"/>
                    <a:gd name="T6" fmla="*/ 4 w 17"/>
                    <a:gd name="T7" fmla="*/ 0 h 63"/>
                    <a:gd name="T8" fmla="*/ 5 w 17"/>
                    <a:gd name="T9" fmla="*/ 0 h 63"/>
                    <a:gd name="T10" fmla="*/ 6 w 17"/>
                    <a:gd name="T11" fmla="*/ 0 h 63"/>
                    <a:gd name="T12" fmla="*/ 8 w 17"/>
                    <a:gd name="T13" fmla="*/ 0 h 63"/>
                    <a:gd name="T14" fmla="*/ 10 w 17"/>
                    <a:gd name="T15" fmla="*/ 0 h 63"/>
                    <a:gd name="T16" fmla="*/ 11 w 17"/>
                    <a:gd name="T17" fmla="*/ 0 h 63"/>
                    <a:gd name="T18" fmla="*/ 10 w 17"/>
                    <a:gd name="T19" fmla="*/ 1 h 63"/>
                    <a:gd name="T20" fmla="*/ 10 w 17"/>
                    <a:gd name="T21" fmla="*/ 2 h 63"/>
                    <a:gd name="T22" fmla="*/ 10 w 17"/>
                    <a:gd name="T23" fmla="*/ 2 h 63"/>
                    <a:gd name="T24" fmla="*/ 10 w 17"/>
                    <a:gd name="T25" fmla="*/ 3 h 63"/>
                    <a:gd name="T26" fmla="*/ 10 w 17"/>
                    <a:gd name="T27" fmla="*/ 4 h 63"/>
                    <a:gd name="T28" fmla="*/ 9 w 17"/>
                    <a:gd name="T29" fmla="*/ 5 h 63"/>
                    <a:gd name="T30" fmla="*/ 9 w 17"/>
                    <a:gd name="T31" fmla="*/ 8 h 63"/>
                    <a:gd name="T32" fmla="*/ 9 w 17"/>
                    <a:gd name="T33" fmla="*/ 9 h 63"/>
                    <a:gd name="T34" fmla="*/ 9 w 17"/>
                    <a:gd name="T35" fmla="*/ 11 h 63"/>
                    <a:gd name="T36" fmla="*/ 9 w 17"/>
                    <a:gd name="T37" fmla="*/ 12 h 63"/>
                    <a:gd name="T38" fmla="*/ 9 w 17"/>
                    <a:gd name="T39" fmla="*/ 15 h 63"/>
                    <a:gd name="T40" fmla="*/ 10 w 17"/>
                    <a:gd name="T41" fmla="*/ 17 h 63"/>
                    <a:gd name="T42" fmla="*/ 10 w 17"/>
                    <a:gd name="T43" fmla="*/ 24 h 63"/>
                    <a:gd name="T44" fmla="*/ 11 w 17"/>
                    <a:gd name="T45" fmla="*/ 29 h 63"/>
                    <a:gd name="T46" fmla="*/ 12 w 17"/>
                    <a:gd name="T47" fmla="*/ 34 h 63"/>
                    <a:gd name="T48" fmla="*/ 13 w 17"/>
                    <a:gd name="T49" fmla="*/ 39 h 63"/>
                    <a:gd name="T50" fmla="*/ 14 w 17"/>
                    <a:gd name="T51" fmla="*/ 44 h 63"/>
                    <a:gd name="T52" fmla="*/ 15 w 17"/>
                    <a:gd name="T53" fmla="*/ 48 h 63"/>
                    <a:gd name="T54" fmla="*/ 16 w 17"/>
                    <a:gd name="T55" fmla="*/ 53 h 63"/>
                    <a:gd name="T56" fmla="*/ 16 w 17"/>
                    <a:gd name="T57" fmla="*/ 56 h 63"/>
                    <a:gd name="T58" fmla="*/ 16 w 17"/>
                    <a:gd name="T59" fmla="*/ 61 h 63"/>
                    <a:gd name="T60" fmla="*/ 15 w 17"/>
                    <a:gd name="T61" fmla="*/ 61 h 63"/>
                    <a:gd name="T62" fmla="*/ 12 w 17"/>
                    <a:gd name="T63" fmla="*/ 60 h 63"/>
                    <a:gd name="T64" fmla="*/ 10 w 17"/>
                    <a:gd name="T65" fmla="*/ 60 h 63"/>
                    <a:gd name="T66" fmla="*/ 10 w 17"/>
                    <a:gd name="T67" fmla="*/ 60 h 63"/>
                    <a:gd name="T68" fmla="*/ 8 w 17"/>
                    <a:gd name="T69" fmla="*/ 60 h 63"/>
                    <a:gd name="T70" fmla="*/ 6 w 17"/>
                    <a:gd name="T71" fmla="*/ 61 h 63"/>
                    <a:gd name="T72" fmla="*/ 5 w 17"/>
                    <a:gd name="T73" fmla="*/ 62 h 63"/>
                    <a:gd name="T74" fmla="*/ 4 w 17"/>
                    <a:gd name="T75" fmla="*/ 62 h 63"/>
                    <a:gd name="T76" fmla="*/ 3 w 17"/>
                    <a:gd name="T77" fmla="*/ 62 h 63"/>
                    <a:gd name="T78" fmla="*/ 2 w 17"/>
                    <a:gd name="T79" fmla="*/ 62 h 63"/>
                    <a:gd name="T80" fmla="*/ 1 w 17"/>
                    <a:gd name="T81" fmla="*/ 61 h 63"/>
                    <a:gd name="T82" fmla="*/ 1 w 17"/>
                    <a:gd name="T83" fmla="*/ 61 h 63"/>
                    <a:gd name="T84" fmla="*/ 2 w 17"/>
                    <a:gd name="T85" fmla="*/ 59 h 63"/>
                    <a:gd name="T86" fmla="*/ 2 w 17"/>
                    <a:gd name="T87" fmla="*/ 58 h 63"/>
                    <a:gd name="T88" fmla="*/ 3 w 17"/>
                    <a:gd name="T89" fmla="*/ 54 h 63"/>
                    <a:gd name="T90" fmla="*/ 3 w 17"/>
                    <a:gd name="T91" fmla="*/ 51 h 63"/>
                    <a:gd name="T92" fmla="*/ 3 w 17"/>
                    <a:gd name="T93" fmla="*/ 48 h 63"/>
                    <a:gd name="T94" fmla="*/ 2 w 17"/>
                    <a:gd name="T95" fmla="*/ 45 h 63"/>
                    <a:gd name="T96" fmla="*/ 1 w 17"/>
                    <a:gd name="T97" fmla="*/ 40 h 63"/>
                    <a:gd name="T98" fmla="*/ 1 w 17"/>
                    <a:gd name="T99" fmla="*/ 38 h 63"/>
                    <a:gd name="T100" fmla="*/ 1 w 17"/>
                    <a:gd name="T101" fmla="*/ 33 h 63"/>
                    <a:gd name="T102" fmla="*/ 1 w 17"/>
                    <a:gd name="T103" fmla="*/ 28 h 63"/>
                    <a:gd name="T104" fmla="*/ 1 w 17"/>
                    <a:gd name="T105" fmla="*/ 25 h 63"/>
                    <a:gd name="T106" fmla="*/ 0 w 17"/>
                    <a:gd name="T107" fmla="*/ 23 h 63"/>
                    <a:gd name="T108" fmla="*/ 0 w 17"/>
                    <a:gd name="T109" fmla="*/ 18 h 63"/>
                    <a:gd name="T110" fmla="*/ 0 w 17"/>
                    <a:gd name="T111" fmla="*/ 12 h 63"/>
                    <a:gd name="T112" fmla="*/ 0 w 17"/>
                    <a:gd name="T113" fmla="*/ 8 h 63"/>
                    <a:gd name="T114" fmla="*/ 0 w 17"/>
                    <a:gd name="T115" fmla="*/ 7 h 63"/>
                    <a:gd name="T116" fmla="*/ 0 w 17"/>
                    <a:gd name="T117" fmla="*/ 5 h 63"/>
                    <a:gd name="T118" fmla="*/ 0 w 17"/>
                    <a:gd name="T119" fmla="*/ 2 h 63"/>
                    <a:gd name="T120" fmla="*/ 1 w 17"/>
                    <a:gd name="T121" fmla="*/ 2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7" h="63">
                      <a:moveTo>
                        <a:pt x="1" y="2"/>
                      </a:moveTo>
                      <a:lnTo>
                        <a:pt x="2" y="1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0" y="1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10" y="3"/>
                      </a:lnTo>
                      <a:lnTo>
                        <a:pt x="10" y="4"/>
                      </a:lnTo>
                      <a:lnTo>
                        <a:pt x="9" y="5"/>
                      </a:lnTo>
                      <a:lnTo>
                        <a:pt x="9" y="8"/>
                      </a:lnTo>
                      <a:lnTo>
                        <a:pt x="9" y="9"/>
                      </a:lnTo>
                      <a:lnTo>
                        <a:pt x="9" y="11"/>
                      </a:lnTo>
                      <a:lnTo>
                        <a:pt x="9" y="12"/>
                      </a:lnTo>
                      <a:lnTo>
                        <a:pt x="9" y="15"/>
                      </a:lnTo>
                      <a:lnTo>
                        <a:pt x="10" y="17"/>
                      </a:lnTo>
                      <a:lnTo>
                        <a:pt x="10" y="24"/>
                      </a:lnTo>
                      <a:lnTo>
                        <a:pt x="11" y="29"/>
                      </a:lnTo>
                      <a:lnTo>
                        <a:pt x="12" y="34"/>
                      </a:lnTo>
                      <a:lnTo>
                        <a:pt x="13" y="39"/>
                      </a:lnTo>
                      <a:lnTo>
                        <a:pt x="14" y="44"/>
                      </a:lnTo>
                      <a:lnTo>
                        <a:pt x="15" y="48"/>
                      </a:lnTo>
                      <a:lnTo>
                        <a:pt x="16" y="53"/>
                      </a:lnTo>
                      <a:lnTo>
                        <a:pt x="16" y="56"/>
                      </a:lnTo>
                      <a:lnTo>
                        <a:pt x="16" y="61"/>
                      </a:lnTo>
                      <a:lnTo>
                        <a:pt x="15" y="61"/>
                      </a:lnTo>
                      <a:lnTo>
                        <a:pt x="12" y="60"/>
                      </a:lnTo>
                      <a:lnTo>
                        <a:pt x="10" y="60"/>
                      </a:lnTo>
                      <a:lnTo>
                        <a:pt x="10" y="60"/>
                      </a:lnTo>
                      <a:lnTo>
                        <a:pt x="8" y="60"/>
                      </a:lnTo>
                      <a:lnTo>
                        <a:pt x="6" y="61"/>
                      </a:lnTo>
                      <a:lnTo>
                        <a:pt x="5" y="62"/>
                      </a:lnTo>
                      <a:lnTo>
                        <a:pt x="4" y="62"/>
                      </a:lnTo>
                      <a:lnTo>
                        <a:pt x="3" y="62"/>
                      </a:lnTo>
                      <a:lnTo>
                        <a:pt x="2" y="62"/>
                      </a:lnTo>
                      <a:lnTo>
                        <a:pt x="1" y="61"/>
                      </a:lnTo>
                      <a:lnTo>
                        <a:pt x="1" y="61"/>
                      </a:lnTo>
                      <a:lnTo>
                        <a:pt x="2" y="59"/>
                      </a:lnTo>
                      <a:lnTo>
                        <a:pt x="2" y="58"/>
                      </a:lnTo>
                      <a:lnTo>
                        <a:pt x="3" y="54"/>
                      </a:lnTo>
                      <a:lnTo>
                        <a:pt x="3" y="51"/>
                      </a:lnTo>
                      <a:lnTo>
                        <a:pt x="3" y="48"/>
                      </a:lnTo>
                      <a:lnTo>
                        <a:pt x="2" y="45"/>
                      </a:lnTo>
                      <a:lnTo>
                        <a:pt x="1" y="40"/>
                      </a:lnTo>
                      <a:lnTo>
                        <a:pt x="1" y="38"/>
                      </a:lnTo>
                      <a:lnTo>
                        <a:pt x="1" y="33"/>
                      </a:lnTo>
                      <a:lnTo>
                        <a:pt x="1" y="28"/>
                      </a:lnTo>
                      <a:lnTo>
                        <a:pt x="1" y="25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FF001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grpSp>
              <p:nvGrpSpPr>
                <p:cNvPr id="149542" name="Group 38">
                  <a:extLst>
                    <a:ext uri="{FF2B5EF4-FFF2-40B4-BE49-F238E27FC236}">
                      <a16:creationId xmlns:a16="http://schemas.microsoft.com/office/drawing/2014/main" id="{1B0D7926-2C4B-0448-8B4D-EC0B3EFB71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49" y="1158"/>
                  <a:ext cx="16" cy="51"/>
                  <a:chOff x="1549" y="1158"/>
                  <a:chExt cx="16" cy="51"/>
                </a:xfrm>
              </p:grpSpPr>
              <p:sp>
                <p:nvSpPr>
                  <p:cNvPr id="149543" name="Freeform 39">
                    <a:extLst>
                      <a:ext uri="{FF2B5EF4-FFF2-40B4-BE49-F238E27FC236}">
                        <a16:creationId xmlns:a16="http://schemas.microsoft.com/office/drawing/2014/main" id="{DD788CB1-C15D-6D46-A4DF-4C0B065ECAD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52" y="1203"/>
                    <a:ext cx="13" cy="6"/>
                  </a:xfrm>
                  <a:custGeom>
                    <a:avLst/>
                    <a:gdLst>
                      <a:gd name="T0" fmla="*/ 0 w 13"/>
                      <a:gd name="T1" fmla="*/ 1 h 6"/>
                      <a:gd name="T2" fmla="*/ 0 w 13"/>
                      <a:gd name="T3" fmla="*/ 1 h 6"/>
                      <a:gd name="T4" fmla="*/ 2 w 13"/>
                      <a:gd name="T5" fmla="*/ 1 h 6"/>
                      <a:gd name="T6" fmla="*/ 3 w 13"/>
                      <a:gd name="T7" fmla="*/ 0 h 6"/>
                      <a:gd name="T8" fmla="*/ 5 w 13"/>
                      <a:gd name="T9" fmla="*/ 0 h 6"/>
                      <a:gd name="T10" fmla="*/ 6 w 13"/>
                      <a:gd name="T11" fmla="*/ 0 h 6"/>
                      <a:gd name="T12" fmla="*/ 7 w 13"/>
                      <a:gd name="T13" fmla="*/ 0 h 6"/>
                      <a:gd name="T14" fmla="*/ 8 w 13"/>
                      <a:gd name="T15" fmla="*/ 0 h 6"/>
                      <a:gd name="T16" fmla="*/ 9 w 13"/>
                      <a:gd name="T17" fmla="*/ 0 h 6"/>
                      <a:gd name="T18" fmla="*/ 11 w 13"/>
                      <a:gd name="T19" fmla="*/ 1 h 6"/>
                      <a:gd name="T20" fmla="*/ 11 w 13"/>
                      <a:gd name="T21" fmla="*/ 1 h 6"/>
                      <a:gd name="T22" fmla="*/ 12 w 13"/>
                      <a:gd name="T23" fmla="*/ 2 h 6"/>
                      <a:gd name="T24" fmla="*/ 12 w 13"/>
                      <a:gd name="T25" fmla="*/ 3 h 6"/>
                      <a:gd name="T26" fmla="*/ 12 w 13"/>
                      <a:gd name="T27" fmla="*/ 4 h 6"/>
                      <a:gd name="T28" fmla="*/ 12 w 13"/>
                      <a:gd name="T29" fmla="*/ 4 h 6"/>
                      <a:gd name="T30" fmla="*/ 12 w 13"/>
                      <a:gd name="T31" fmla="*/ 4 h 6"/>
                      <a:gd name="T32" fmla="*/ 11 w 13"/>
                      <a:gd name="T33" fmla="*/ 4 h 6"/>
                      <a:gd name="T34" fmla="*/ 10 w 13"/>
                      <a:gd name="T35" fmla="*/ 4 h 6"/>
                      <a:gd name="T36" fmla="*/ 9 w 13"/>
                      <a:gd name="T37" fmla="*/ 4 h 6"/>
                      <a:gd name="T38" fmla="*/ 8 w 13"/>
                      <a:gd name="T39" fmla="*/ 4 h 6"/>
                      <a:gd name="T40" fmla="*/ 7 w 13"/>
                      <a:gd name="T41" fmla="*/ 4 h 6"/>
                      <a:gd name="T42" fmla="*/ 6 w 13"/>
                      <a:gd name="T43" fmla="*/ 4 h 6"/>
                      <a:gd name="T44" fmla="*/ 5 w 13"/>
                      <a:gd name="T45" fmla="*/ 4 h 6"/>
                      <a:gd name="T46" fmla="*/ 3 w 13"/>
                      <a:gd name="T47" fmla="*/ 4 h 6"/>
                      <a:gd name="T48" fmla="*/ 2 w 13"/>
                      <a:gd name="T49" fmla="*/ 4 h 6"/>
                      <a:gd name="T50" fmla="*/ 1 w 13"/>
                      <a:gd name="T51" fmla="*/ 4 h 6"/>
                      <a:gd name="T52" fmla="*/ 0 w 13"/>
                      <a:gd name="T53" fmla="*/ 5 h 6"/>
                      <a:gd name="T54" fmla="*/ 0 w 13"/>
                      <a:gd name="T55" fmla="*/ 4 h 6"/>
                      <a:gd name="T56" fmla="*/ 0 w 13"/>
                      <a:gd name="T57" fmla="*/ 3 h 6"/>
                      <a:gd name="T58" fmla="*/ 0 w 13"/>
                      <a:gd name="T59" fmla="*/ 1 h 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</a:cxnLst>
                    <a:rect l="0" t="0" r="r" b="b"/>
                    <a:pathLst>
                      <a:path w="13" h="6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2" y="1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6" y="0"/>
                        </a:lnTo>
                        <a:lnTo>
                          <a:pt x="7" y="0"/>
                        </a:lnTo>
                        <a:lnTo>
                          <a:pt x="8" y="0"/>
                        </a:lnTo>
                        <a:lnTo>
                          <a:pt x="9" y="0"/>
                        </a:lnTo>
                        <a:lnTo>
                          <a:pt x="11" y="1"/>
                        </a:lnTo>
                        <a:lnTo>
                          <a:pt x="11" y="1"/>
                        </a:lnTo>
                        <a:lnTo>
                          <a:pt x="12" y="2"/>
                        </a:lnTo>
                        <a:lnTo>
                          <a:pt x="12" y="3"/>
                        </a:lnTo>
                        <a:lnTo>
                          <a:pt x="12" y="4"/>
                        </a:lnTo>
                        <a:lnTo>
                          <a:pt x="12" y="4"/>
                        </a:lnTo>
                        <a:lnTo>
                          <a:pt x="12" y="4"/>
                        </a:lnTo>
                        <a:lnTo>
                          <a:pt x="11" y="4"/>
                        </a:lnTo>
                        <a:lnTo>
                          <a:pt x="10" y="4"/>
                        </a:lnTo>
                        <a:lnTo>
                          <a:pt x="9" y="4"/>
                        </a:lnTo>
                        <a:lnTo>
                          <a:pt x="8" y="4"/>
                        </a:lnTo>
                        <a:lnTo>
                          <a:pt x="7" y="4"/>
                        </a:lnTo>
                        <a:lnTo>
                          <a:pt x="6" y="4"/>
                        </a:lnTo>
                        <a:lnTo>
                          <a:pt x="5" y="4"/>
                        </a:lnTo>
                        <a:lnTo>
                          <a:pt x="3" y="4"/>
                        </a:lnTo>
                        <a:lnTo>
                          <a:pt x="2" y="4"/>
                        </a:lnTo>
                        <a:lnTo>
                          <a:pt x="1" y="4"/>
                        </a:lnTo>
                        <a:lnTo>
                          <a:pt x="0" y="5"/>
                        </a:lnTo>
                        <a:lnTo>
                          <a:pt x="0" y="4"/>
                        </a:lnTo>
                        <a:lnTo>
                          <a:pt x="0" y="3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44" name="Freeform 40">
                    <a:extLst>
                      <a:ext uri="{FF2B5EF4-FFF2-40B4-BE49-F238E27FC236}">
                        <a16:creationId xmlns:a16="http://schemas.microsoft.com/office/drawing/2014/main" id="{FB732CBC-A910-6D42-A1E6-7D073AA3A26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50" y="1192"/>
                    <a:ext cx="13" cy="4"/>
                  </a:xfrm>
                  <a:custGeom>
                    <a:avLst/>
                    <a:gdLst>
                      <a:gd name="T0" fmla="*/ 0 w 13"/>
                      <a:gd name="T1" fmla="*/ 1 h 4"/>
                      <a:gd name="T2" fmla="*/ 1 w 13"/>
                      <a:gd name="T3" fmla="*/ 0 h 4"/>
                      <a:gd name="T4" fmla="*/ 2 w 13"/>
                      <a:gd name="T5" fmla="*/ 0 h 4"/>
                      <a:gd name="T6" fmla="*/ 3 w 13"/>
                      <a:gd name="T7" fmla="*/ 0 h 4"/>
                      <a:gd name="T8" fmla="*/ 4 w 13"/>
                      <a:gd name="T9" fmla="*/ 0 h 4"/>
                      <a:gd name="T10" fmla="*/ 5 w 13"/>
                      <a:gd name="T11" fmla="*/ 0 h 4"/>
                      <a:gd name="T12" fmla="*/ 5 w 13"/>
                      <a:gd name="T13" fmla="*/ 0 h 4"/>
                      <a:gd name="T14" fmla="*/ 7 w 13"/>
                      <a:gd name="T15" fmla="*/ 0 h 4"/>
                      <a:gd name="T16" fmla="*/ 8 w 13"/>
                      <a:gd name="T17" fmla="*/ 0 h 4"/>
                      <a:gd name="T18" fmla="*/ 9 w 13"/>
                      <a:gd name="T19" fmla="*/ 0 h 4"/>
                      <a:gd name="T20" fmla="*/ 10 w 13"/>
                      <a:gd name="T21" fmla="*/ 0 h 4"/>
                      <a:gd name="T22" fmla="*/ 11 w 13"/>
                      <a:gd name="T23" fmla="*/ 0 h 4"/>
                      <a:gd name="T24" fmla="*/ 12 w 13"/>
                      <a:gd name="T25" fmla="*/ 3 h 4"/>
                      <a:gd name="T26" fmla="*/ 11 w 13"/>
                      <a:gd name="T27" fmla="*/ 3 h 4"/>
                      <a:gd name="T28" fmla="*/ 10 w 13"/>
                      <a:gd name="T29" fmla="*/ 3 h 4"/>
                      <a:gd name="T30" fmla="*/ 9 w 13"/>
                      <a:gd name="T31" fmla="*/ 2 h 4"/>
                      <a:gd name="T32" fmla="*/ 8 w 13"/>
                      <a:gd name="T33" fmla="*/ 2 h 4"/>
                      <a:gd name="T34" fmla="*/ 7 w 13"/>
                      <a:gd name="T35" fmla="*/ 2 h 4"/>
                      <a:gd name="T36" fmla="*/ 5 w 13"/>
                      <a:gd name="T37" fmla="*/ 2 h 4"/>
                      <a:gd name="T38" fmla="*/ 4 w 13"/>
                      <a:gd name="T39" fmla="*/ 2 h 4"/>
                      <a:gd name="T40" fmla="*/ 3 w 13"/>
                      <a:gd name="T41" fmla="*/ 3 h 4"/>
                      <a:gd name="T42" fmla="*/ 2 w 13"/>
                      <a:gd name="T43" fmla="*/ 3 h 4"/>
                      <a:gd name="T44" fmla="*/ 1 w 13"/>
                      <a:gd name="T45" fmla="*/ 3 h 4"/>
                      <a:gd name="T46" fmla="*/ 0 w 13"/>
                      <a:gd name="T47" fmla="*/ 1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13" h="4">
                        <a:moveTo>
                          <a:pt x="0" y="1"/>
                        </a:moveTo>
                        <a:lnTo>
                          <a:pt x="1" y="0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5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8" y="0"/>
                        </a:lnTo>
                        <a:lnTo>
                          <a:pt x="9" y="0"/>
                        </a:lnTo>
                        <a:lnTo>
                          <a:pt x="10" y="0"/>
                        </a:lnTo>
                        <a:lnTo>
                          <a:pt x="11" y="0"/>
                        </a:lnTo>
                        <a:lnTo>
                          <a:pt x="12" y="3"/>
                        </a:lnTo>
                        <a:lnTo>
                          <a:pt x="11" y="3"/>
                        </a:lnTo>
                        <a:lnTo>
                          <a:pt x="10" y="3"/>
                        </a:lnTo>
                        <a:lnTo>
                          <a:pt x="9" y="2"/>
                        </a:lnTo>
                        <a:lnTo>
                          <a:pt x="8" y="2"/>
                        </a:lnTo>
                        <a:lnTo>
                          <a:pt x="7" y="2"/>
                        </a:lnTo>
                        <a:lnTo>
                          <a:pt x="5" y="2"/>
                        </a:lnTo>
                        <a:lnTo>
                          <a:pt x="4" y="2"/>
                        </a:lnTo>
                        <a:lnTo>
                          <a:pt x="3" y="3"/>
                        </a:lnTo>
                        <a:lnTo>
                          <a:pt x="2" y="3"/>
                        </a:lnTo>
                        <a:lnTo>
                          <a:pt x="1" y="3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45" name="Freeform 41">
                    <a:extLst>
                      <a:ext uri="{FF2B5EF4-FFF2-40B4-BE49-F238E27FC236}">
                        <a16:creationId xmlns:a16="http://schemas.microsoft.com/office/drawing/2014/main" id="{94264E26-3693-054B-9796-A474FBFB0CC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50" y="1181"/>
                    <a:ext cx="10" cy="4"/>
                  </a:xfrm>
                  <a:custGeom>
                    <a:avLst/>
                    <a:gdLst>
                      <a:gd name="T0" fmla="*/ 0 w 10"/>
                      <a:gd name="T1" fmla="*/ 1 h 4"/>
                      <a:gd name="T2" fmla="*/ 1 w 10"/>
                      <a:gd name="T3" fmla="*/ 1 h 4"/>
                      <a:gd name="T4" fmla="*/ 2 w 10"/>
                      <a:gd name="T5" fmla="*/ 1 h 4"/>
                      <a:gd name="T6" fmla="*/ 3 w 10"/>
                      <a:gd name="T7" fmla="*/ 0 h 4"/>
                      <a:gd name="T8" fmla="*/ 4 w 10"/>
                      <a:gd name="T9" fmla="*/ 0 h 4"/>
                      <a:gd name="T10" fmla="*/ 5 w 10"/>
                      <a:gd name="T11" fmla="*/ 0 h 4"/>
                      <a:gd name="T12" fmla="*/ 6 w 10"/>
                      <a:gd name="T13" fmla="*/ 0 h 4"/>
                      <a:gd name="T14" fmla="*/ 7 w 10"/>
                      <a:gd name="T15" fmla="*/ 0 h 4"/>
                      <a:gd name="T16" fmla="*/ 8 w 10"/>
                      <a:gd name="T17" fmla="*/ 0 h 4"/>
                      <a:gd name="T18" fmla="*/ 8 w 10"/>
                      <a:gd name="T19" fmla="*/ 1 h 4"/>
                      <a:gd name="T20" fmla="*/ 9 w 10"/>
                      <a:gd name="T21" fmla="*/ 3 h 4"/>
                      <a:gd name="T22" fmla="*/ 9 w 10"/>
                      <a:gd name="T23" fmla="*/ 3 h 4"/>
                      <a:gd name="T24" fmla="*/ 8 w 10"/>
                      <a:gd name="T25" fmla="*/ 2 h 4"/>
                      <a:gd name="T26" fmla="*/ 7 w 10"/>
                      <a:gd name="T27" fmla="*/ 2 h 4"/>
                      <a:gd name="T28" fmla="*/ 6 w 10"/>
                      <a:gd name="T29" fmla="*/ 2 h 4"/>
                      <a:gd name="T30" fmla="*/ 6 w 10"/>
                      <a:gd name="T31" fmla="*/ 2 h 4"/>
                      <a:gd name="T32" fmla="*/ 5 w 10"/>
                      <a:gd name="T33" fmla="*/ 2 h 4"/>
                      <a:gd name="T34" fmla="*/ 3 w 10"/>
                      <a:gd name="T35" fmla="*/ 2 h 4"/>
                      <a:gd name="T36" fmla="*/ 2 w 10"/>
                      <a:gd name="T37" fmla="*/ 2 h 4"/>
                      <a:gd name="T38" fmla="*/ 2 w 10"/>
                      <a:gd name="T39" fmla="*/ 3 h 4"/>
                      <a:gd name="T40" fmla="*/ 1 w 10"/>
                      <a:gd name="T41" fmla="*/ 3 h 4"/>
                      <a:gd name="T42" fmla="*/ 0 w 10"/>
                      <a:gd name="T43" fmla="*/ 3 h 4"/>
                      <a:gd name="T44" fmla="*/ 0 w 10"/>
                      <a:gd name="T45" fmla="*/ 2 h 4"/>
                      <a:gd name="T46" fmla="*/ 0 w 10"/>
                      <a:gd name="T47" fmla="*/ 2 h 4"/>
                      <a:gd name="T48" fmla="*/ 0 w 10"/>
                      <a:gd name="T49" fmla="*/ 1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10" h="4">
                        <a:moveTo>
                          <a:pt x="0" y="1"/>
                        </a:moveTo>
                        <a:lnTo>
                          <a:pt x="1" y="1"/>
                        </a:lnTo>
                        <a:lnTo>
                          <a:pt x="2" y="1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5" y="0"/>
                        </a:lnTo>
                        <a:lnTo>
                          <a:pt x="6" y="0"/>
                        </a:lnTo>
                        <a:lnTo>
                          <a:pt x="7" y="0"/>
                        </a:lnTo>
                        <a:lnTo>
                          <a:pt x="8" y="0"/>
                        </a:lnTo>
                        <a:lnTo>
                          <a:pt x="8" y="1"/>
                        </a:lnTo>
                        <a:lnTo>
                          <a:pt x="9" y="3"/>
                        </a:lnTo>
                        <a:lnTo>
                          <a:pt x="9" y="3"/>
                        </a:lnTo>
                        <a:lnTo>
                          <a:pt x="8" y="2"/>
                        </a:lnTo>
                        <a:lnTo>
                          <a:pt x="7" y="2"/>
                        </a:lnTo>
                        <a:lnTo>
                          <a:pt x="6" y="2"/>
                        </a:lnTo>
                        <a:lnTo>
                          <a:pt x="6" y="2"/>
                        </a:lnTo>
                        <a:lnTo>
                          <a:pt x="5" y="2"/>
                        </a:lnTo>
                        <a:lnTo>
                          <a:pt x="3" y="2"/>
                        </a:lnTo>
                        <a:lnTo>
                          <a:pt x="2" y="2"/>
                        </a:lnTo>
                        <a:lnTo>
                          <a:pt x="2" y="3"/>
                        </a:lnTo>
                        <a:lnTo>
                          <a:pt x="1" y="3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0" y="2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46" name="Freeform 42">
                    <a:extLst>
                      <a:ext uri="{FF2B5EF4-FFF2-40B4-BE49-F238E27FC236}">
                        <a16:creationId xmlns:a16="http://schemas.microsoft.com/office/drawing/2014/main" id="{ABBDD23E-A799-E846-8702-BD9EB580D1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9" y="1173"/>
                    <a:ext cx="9" cy="4"/>
                  </a:xfrm>
                  <a:custGeom>
                    <a:avLst/>
                    <a:gdLst>
                      <a:gd name="T0" fmla="*/ 0 w 9"/>
                      <a:gd name="T1" fmla="*/ 1 h 4"/>
                      <a:gd name="T2" fmla="*/ 0 w 9"/>
                      <a:gd name="T3" fmla="*/ 1 h 4"/>
                      <a:gd name="T4" fmla="*/ 1 w 9"/>
                      <a:gd name="T5" fmla="*/ 1 h 4"/>
                      <a:gd name="T6" fmla="*/ 2 w 9"/>
                      <a:gd name="T7" fmla="*/ 0 h 4"/>
                      <a:gd name="T8" fmla="*/ 3 w 9"/>
                      <a:gd name="T9" fmla="*/ 0 h 4"/>
                      <a:gd name="T10" fmla="*/ 3 w 9"/>
                      <a:gd name="T11" fmla="*/ 0 h 4"/>
                      <a:gd name="T12" fmla="*/ 4 w 9"/>
                      <a:gd name="T13" fmla="*/ 0 h 4"/>
                      <a:gd name="T14" fmla="*/ 5 w 9"/>
                      <a:gd name="T15" fmla="*/ 0 h 4"/>
                      <a:gd name="T16" fmla="*/ 6 w 9"/>
                      <a:gd name="T17" fmla="*/ 0 h 4"/>
                      <a:gd name="T18" fmla="*/ 7 w 9"/>
                      <a:gd name="T19" fmla="*/ 0 h 4"/>
                      <a:gd name="T20" fmla="*/ 8 w 9"/>
                      <a:gd name="T21" fmla="*/ 1 h 4"/>
                      <a:gd name="T22" fmla="*/ 8 w 9"/>
                      <a:gd name="T23" fmla="*/ 1 h 4"/>
                      <a:gd name="T24" fmla="*/ 8 w 9"/>
                      <a:gd name="T25" fmla="*/ 2 h 4"/>
                      <a:gd name="T26" fmla="*/ 7 w 9"/>
                      <a:gd name="T27" fmla="*/ 2 h 4"/>
                      <a:gd name="T28" fmla="*/ 6 w 9"/>
                      <a:gd name="T29" fmla="*/ 2 h 4"/>
                      <a:gd name="T30" fmla="*/ 6 w 9"/>
                      <a:gd name="T31" fmla="*/ 2 h 4"/>
                      <a:gd name="T32" fmla="*/ 5 w 9"/>
                      <a:gd name="T33" fmla="*/ 2 h 4"/>
                      <a:gd name="T34" fmla="*/ 4 w 9"/>
                      <a:gd name="T35" fmla="*/ 2 h 4"/>
                      <a:gd name="T36" fmla="*/ 3 w 9"/>
                      <a:gd name="T37" fmla="*/ 2 h 4"/>
                      <a:gd name="T38" fmla="*/ 2 w 9"/>
                      <a:gd name="T39" fmla="*/ 2 h 4"/>
                      <a:gd name="T40" fmla="*/ 1 w 9"/>
                      <a:gd name="T41" fmla="*/ 2 h 4"/>
                      <a:gd name="T42" fmla="*/ 1 w 9"/>
                      <a:gd name="T43" fmla="*/ 3 h 4"/>
                      <a:gd name="T44" fmla="*/ 0 w 9"/>
                      <a:gd name="T45" fmla="*/ 3 h 4"/>
                      <a:gd name="T46" fmla="*/ 0 w 9"/>
                      <a:gd name="T47" fmla="*/ 1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9" h="4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1" y="1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5" y="0"/>
                        </a:lnTo>
                        <a:lnTo>
                          <a:pt x="6" y="0"/>
                        </a:lnTo>
                        <a:lnTo>
                          <a:pt x="7" y="0"/>
                        </a:lnTo>
                        <a:lnTo>
                          <a:pt x="8" y="1"/>
                        </a:lnTo>
                        <a:lnTo>
                          <a:pt x="8" y="1"/>
                        </a:lnTo>
                        <a:lnTo>
                          <a:pt x="8" y="2"/>
                        </a:lnTo>
                        <a:lnTo>
                          <a:pt x="7" y="2"/>
                        </a:lnTo>
                        <a:lnTo>
                          <a:pt x="6" y="2"/>
                        </a:lnTo>
                        <a:lnTo>
                          <a:pt x="6" y="2"/>
                        </a:lnTo>
                        <a:lnTo>
                          <a:pt x="5" y="2"/>
                        </a:lnTo>
                        <a:lnTo>
                          <a:pt x="4" y="2"/>
                        </a:lnTo>
                        <a:lnTo>
                          <a:pt x="3" y="2"/>
                        </a:lnTo>
                        <a:lnTo>
                          <a:pt x="2" y="2"/>
                        </a:lnTo>
                        <a:lnTo>
                          <a:pt x="1" y="2"/>
                        </a:lnTo>
                        <a:lnTo>
                          <a:pt x="1" y="3"/>
                        </a:lnTo>
                        <a:lnTo>
                          <a:pt x="0" y="3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47" name="Freeform 43">
                    <a:extLst>
                      <a:ext uri="{FF2B5EF4-FFF2-40B4-BE49-F238E27FC236}">
                        <a16:creationId xmlns:a16="http://schemas.microsoft.com/office/drawing/2014/main" id="{F8CA5BE3-5686-EF43-957A-07C8C05D888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9" y="1165"/>
                    <a:ext cx="8" cy="5"/>
                  </a:xfrm>
                  <a:custGeom>
                    <a:avLst/>
                    <a:gdLst>
                      <a:gd name="T0" fmla="*/ 0 w 8"/>
                      <a:gd name="T1" fmla="*/ 2 h 5"/>
                      <a:gd name="T2" fmla="*/ 0 w 8"/>
                      <a:gd name="T3" fmla="*/ 2 h 5"/>
                      <a:gd name="T4" fmla="*/ 1 w 8"/>
                      <a:gd name="T5" fmla="*/ 1 h 5"/>
                      <a:gd name="T6" fmla="*/ 2 w 8"/>
                      <a:gd name="T7" fmla="*/ 1 h 5"/>
                      <a:gd name="T8" fmla="*/ 3 w 8"/>
                      <a:gd name="T9" fmla="*/ 1 h 5"/>
                      <a:gd name="T10" fmla="*/ 3 w 8"/>
                      <a:gd name="T11" fmla="*/ 1 h 5"/>
                      <a:gd name="T12" fmla="*/ 4 w 8"/>
                      <a:gd name="T13" fmla="*/ 0 h 5"/>
                      <a:gd name="T14" fmla="*/ 4 w 8"/>
                      <a:gd name="T15" fmla="*/ 0 h 5"/>
                      <a:gd name="T16" fmla="*/ 6 w 8"/>
                      <a:gd name="T17" fmla="*/ 1 h 5"/>
                      <a:gd name="T18" fmla="*/ 6 w 8"/>
                      <a:gd name="T19" fmla="*/ 1 h 5"/>
                      <a:gd name="T20" fmla="*/ 7 w 8"/>
                      <a:gd name="T21" fmla="*/ 1 h 5"/>
                      <a:gd name="T22" fmla="*/ 7 w 8"/>
                      <a:gd name="T23" fmla="*/ 1 h 5"/>
                      <a:gd name="T24" fmla="*/ 7 w 8"/>
                      <a:gd name="T25" fmla="*/ 2 h 5"/>
                      <a:gd name="T26" fmla="*/ 7 w 8"/>
                      <a:gd name="T27" fmla="*/ 2 h 5"/>
                      <a:gd name="T28" fmla="*/ 7 w 8"/>
                      <a:gd name="T29" fmla="*/ 3 h 5"/>
                      <a:gd name="T30" fmla="*/ 7 w 8"/>
                      <a:gd name="T31" fmla="*/ 2 h 5"/>
                      <a:gd name="T32" fmla="*/ 6 w 8"/>
                      <a:gd name="T33" fmla="*/ 2 h 5"/>
                      <a:gd name="T34" fmla="*/ 5 w 8"/>
                      <a:gd name="T35" fmla="*/ 2 h 5"/>
                      <a:gd name="T36" fmla="*/ 4 w 8"/>
                      <a:gd name="T37" fmla="*/ 2 h 5"/>
                      <a:gd name="T38" fmla="*/ 4 w 8"/>
                      <a:gd name="T39" fmla="*/ 2 h 5"/>
                      <a:gd name="T40" fmla="*/ 3 w 8"/>
                      <a:gd name="T41" fmla="*/ 2 h 5"/>
                      <a:gd name="T42" fmla="*/ 3 w 8"/>
                      <a:gd name="T43" fmla="*/ 3 h 5"/>
                      <a:gd name="T44" fmla="*/ 2 w 8"/>
                      <a:gd name="T45" fmla="*/ 3 h 5"/>
                      <a:gd name="T46" fmla="*/ 1 w 8"/>
                      <a:gd name="T47" fmla="*/ 3 h 5"/>
                      <a:gd name="T48" fmla="*/ 1 w 8"/>
                      <a:gd name="T49" fmla="*/ 4 h 5"/>
                      <a:gd name="T50" fmla="*/ 0 w 8"/>
                      <a:gd name="T51" fmla="*/ 4 h 5"/>
                      <a:gd name="T52" fmla="*/ 0 w 8"/>
                      <a:gd name="T53" fmla="*/ 2 h 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8" h="5">
                        <a:moveTo>
                          <a:pt x="0" y="2"/>
                        </a:moveTo>
                        <a:lnTo>
                          <a:pt x="0" y="2"/>
                        </a:lnTo>
                        <a:lnTo>
                          <a:pt x="1" y="1"/>
                        </a:lnTo>
                        <a:lnTo>
                          <a:pt x="2" y="1"/>
                        </a:lnTo>
                        <a:lnTo>
                          <a:pt x="3" y="1"/>
                        </a:lnTo>
                        <a:lnTo>
                          <a:pt x="3" y="1"/>
                        </a:lnTo>
                        <a:lnTo>
                          <a:pt x="4" y="0"/>
                        </a:lnTo>
                        <a:lnTo>
                          <a:pt x="4" y="0"/>
                        </a:lnTo>
                        <a:lnTo>
                          <a:pt x="6" y="1"/>
                        </a:lnTo>
                        <a:lnTo>
                          <a:pt x="6" y="1"/>
                        </a:lnTo>
                        <a:lnTo>
                          <a:pt x="7" y="1"/>
                        </a:lnTo>
                        <a:lnTo>
                          <a:pt x="7" y="1"/>
                        </a:lnTo>
                        <a:lnTo>
                          <a:pt x="7" y="2"/>
                        </a:lnTo>
                        <a:lnTo>
                          <a:pt x="7" y="2"/>
                        </a:lnTo>
                        <a:lnTo>
                          <a:pt x="7" y="3"/>
                        </a:lnTo>
                        <a:lnTo>
                          <a:pt x="7" y="2"/>
                        </a:lnTo>
                        <a:lnTo>
                          <a:pt x="6" y="2"/>
                        </a:lnTo>
                        <a:lnTo>
                          <a:pt x="5" y="2"/>
                        </a:lnTo>
                        <a:lnTo>
                          <a:pt x="4" y="2"/>
                        </a:lnTo>
                        <a:lnTo>
                          <a:pt x="4" y="2"/>
                        </a:lnTo>
                        <a:lnTo>
                          <a:pt x="3" y="2"/>
                        </a:lnTo>
                        <a:lnTo>
                          <a:pt x="3" y="3"/>
                        </a:lnTo>
                        <a:lnTo>
                          <a:pt x="2" y="3"/>
                        </a:lnTo>
                        <a:lnTo>
                          <a:pt x="1" y="3"/>
                        </a:lnTo>
                        <a:lnTo>
                          <a:pt x="1" y="4"/>
                        </a:lnTo>
                        <a:lnTo>
                          <a:pt x="0" y="4"/>
                        </a:lnTo>
                        <a:lnTo>
                          <a:pt x="0" y="2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48" name="Freeform 44">
                    <a:extLst>
                      <a:ext uri="{FF2B5EF4-FFF2-40B4-BE49-F238E27FC236}">
                        <a16:creationId xmlns:a16="http://schemas.microsoft.com/office/drawing/2014/main" id="{9321B62C-5C83-E94A-8579-2105378B10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9" y="1158"/>
                    <a:ext cx="9" cy="4"/>
                  </a:xfrm>
                  <a:custGeom>
                    <a:avLst/>
                    <a:gdLst>
                      <a:gd name="T0" fmla="*/ 0 w 9"/>
                      <a:gd name="T1" fmla="*/ 1 h 4"/>
                      <a:gd name="T2" fmla="*/ 1 w 9"/>
                      <a:gd name="T3" fmla="*/ 1 h 4"/>
                      <a:gd name="T4" fmla="*/ 1 w 9"/>
                      <a:gd name="T5" fmla="*/ 1 h 4"/>
                      <a:gd name="T6" fmla="*/ 2 w 9"/>
                      <a:gd name="T7" fmla="*/ 1 h 4"/>
                      <a:gd name="T8" fmla="*/ 3 w 9"/>
                      <a:gd name="T9" fmla="*/ 0 h 4"/>
                      <a:gd name="T10" fmla="*/ 4 w 9"/>
                      <a:gd name="T11" fmla="*/ 0 h 4"/>
                      <a:gd name="T12" fmla="*/ 5 w 9"/>
                      <a:gd name="T13" fmla="*/ 0 h 4"/>
                      <a:gd name="T14" fmla="*/ 6 w 9"/>
                      <a:gd name="T15" fmla="*/ 0 h 4"/>
                      <a:gd name="T16" fmla="*/ 7 w 9"/>
                      <a:gd name="T17" fmla="*/ 0 h 4"/>
                      <a:gd name="T18" fmla="*/ 7 w 9"/>
                      <a:gd name="T19" fmla="*/ 0 h 4"/>
                      <a:gd name="T20" fmla="*/ 8 w 9"/>
                      <a:gd name="T21" fmla="*/ 0 h 4"/>
                      <a:gd name="T22" fmla="*/ 7 w 9"/>
                      <a:gd name="T23" fmla="*/ 1 h 4"/>
                      <a:gd name="T24" fmla="*/ 7 w 9"/>
                      <a:gd name="T25" fmla="*/ 1 h 4"/>
                      <a:gd name="T26" fmla="*/ 7 w 9"/>
                      <a:gd name="T27" fmla="*/ 2 h 4"/>
                      <a:gd name="T28" fmla="*/ 7 w 9"/>
                      <a:gd name="T29" fmla="*/ 2 h 4"/>
                      <a:gd name="T30" fmla="*/ 6 w 9"/>
                      <a:gd name="T31" fmla="*/ 2 h 4"/>
                      <a:gd name="T32" fmla="*/ 5 w 9"/>
                      <a:gd name="T33" fmla="*/ 2 h 4"/>
                      <a:gd name="T34" fmla="*/ 4 w 9"/>
                      <a:gd name="T35" fmla="*/ 2 h 4"/>
                      <a:gd name="T36" fmla="*/ 3 w 9"/>
                      <a:gd name="T37" fmla="*/ 2 h 4"/>
                      <a:gd name="T38" fmla="*/ 3 w 9"/>
                      <a:gd name="T39" fmla="*/ 2 h 4"/>
                      <a:gd name="T40" fmla="*/ 2 w 9"/>
                      <a:gd name="T41" fmla="*/ 2 h 4"/>
                      <a:gd name="T42" fmla="*/ 2 w 9"/>
                      <a:gd name="T43" fmla="*/ 2 h 4"/>
                      <a:gd name="T44" fmla="*/ 1 w 9"/>
                      <a:gd name="T45" fmla="*/ 3 h 4"/>
                      <a:gd name="T46" fmla="*/ 0 w 9"/>
                      <a:gd name="T47" fmla="*/ 3 h 4"/>
                      <a:gd name="T48" fmla="*/ 0 w 9"/>
                      <a:gd name="T49" fmla="*/ 2 h 4"/>
                      <a:gd name="T50" fmla="*/ 0 w 9"/>
                      <a:gd name="T51" fmla="*/ 1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9" h="4">
                        <a:moveTo>
                          <a:pt x="0" y="1"/>
                        </a:move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2" y="1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5" y="0"/>
                        </a:lnTo>
                        <a:lnTo>
                          <a:pt x="6" y="0"/>
                        </a:lnTo>
                        <a:lnTo>
                          <a:pt x="7" y="0"/>
                        </a:lnTo>
                        <a:lnTo>
                          <a:pt x="7" y="0"/>
                        </a:lnTo>
                        <a:lnTo>
                          <a:pt x="8" y="0"/>
                        </a:lnTo>
                        <a:lnTo>
                          <a:pt x="7" y="1"/>
                        </a:lnTo>
                        <a:lnTo>
                          <a:pt x="7" y="1"/>
                        </a:lnTo>
                        <a:lnTo>
                          <a:pt x="7" y="2"/>
                        </a:lnTo>
                        <a:lnTo>
                          <a:pt x="7" y="2"/>
                        </a:lnTo>
                        <a:lnTo>
                          <a:pt x="6" y="2"/>
                        </a:lnTo>
                        <a:lnTo>
                          <a:pt x="5" y="2"/>
                        </a:lnTo>
                        <a:lnTo>
                          <a:pt x="4" y="2"/>
                        </a:lnTo>
                        <a:lnTo>
                          <a:pt x="3" y="2"/>
                        </a:lnTo>
                        <a:lnTo>
                          <a:pt x="3" y="2"/>
                        </a:lnTo>
                        <a:lnTo>
                          <a:pt x="2" y="2"/>
                        </a:lnTo>
                        <a:lnTo>
                          <a:pt x="2" y="2"/>
                        </a:lnTo>
                        <a:lnTo>
                          <a:pt x="1" y="3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149549" name="Group 45">
                  <a:extLst>
                    <a:ext uri="{FF2B5EF4-FFF2-40B4-BE49-F238E27FC236}">
                      <a16:creationId xmlns:a16="http://schemas.microsoft.com/office/drawing/2014/main" id="{C6AEAA61-F79F-6143-95DB-D01692128F0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41" y="1157"/>
                  <a:ext cx="7" cy="35"/>
                  <a:chOff x="1541" y="1157"/>
                  <a:chExt cx="7" cy="35"/>
                </a:xfrm>
              </p:grpSpPr>
              <p:sp>
                <p:nvSpPr>
                  <p:cNvPr id="149550" name="Freeform 46">
                    <a:extLst>
                      <a:ext uri="{FF2B5EF4-FFF2-40B4-BE49-F238E27FC236}">
                        <a16:creationId xmlns:a16="http://schemas.microsoft.com/office/drawing/2014/main" id="{2DA9D20A-707D-1B48-9063-30ABC10533B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1" y="1157"/>
                    <a:ext cx="6" cy="35"/>
                  </a:xfrm>
                  <a:custGeom>
                    <a:avLst/>
                    <a:gdLst>
                      <a:gd name="T0" fmla="*/ 0 w 6"/>
                      <a:gd name="T1" fmla="*/ 0 h 35"/>
                      <a:gd name="T2" fmla="*/ 1 w 6"/>
                      <a:gd name="T3" fmla="*/ 0 h 35"/>
                      <a:gd name="T4" fmla="*/ 1 w 6"/>
                      <a:gd name="T5" fmla="*/ 2 h 35"/>
                      <a:gd name="T6" fmla="*/ 3 w 6"/>
                      <a:gd name="T7" fmla="*/ 3 h 35"/>
                      <a:gd name="T8" fmla="*/ 3 w 6"/>
                      <a:gd name="T9" fmla="*/ 4 h 35"/>
                      <a:gd name="T10" fmla="*/ 4 w 6"/>
                      <a:gd name="T11" fmla="*/ 4 h 35"/>
                      <a:gd name="T12" fmla="*/ 4 w 6"/>
                      <a:gd name="T13" fmla="*/ 4 h 35"/>
                      <a:gd name="T14" fmla="*/ 4 w 6"/>
                      <a:gd name="T15" fmla="*/ 8 h 35"/>
                      <a:gd name="T16" fmla="*/ 4 w 6"/>
                      <a:gd name="T17" fmla="*/ 11 h 35"/>
                      <a:gd name="T18" fmla="*/ 4 w 6"/>
                      <a:gd name="T19" fmla="*/ 15 h 35"/>
                      <a:gd name="T20" fmla="*/ 4 w 6"/>
                      <a:gd name="T21" fmla="*/ 18 h 35"/>
                      <a:gd name="T22" fmla="*/ 5 w 6"/>
                      <a:gd name="T23" fmla="*/ 21 h 35"/>
                      <a:gd name="T24" fmla="*/ 5 w 6"/>
                      <a:gd name="T25" fmla="*/ 25 h 35"/>
                      <a:gd name="T26" fmla="*/ 5 w 6"/>
                      <a:gd name="T27" fmla="*/ 28 h 35"/>
                      <a:gd name="T28" fmla="*/ 5 w 6"/>
                      <a:gd name="T29" fmla="*/ 30 h 35"/>
                      <a:gd name="T30" fmla="*/ 5 w 6"/>
                      <a:gd name="T31" fmla="*/ 33 h 35"/>
                      <a:gd name="T32" fmla="*/ 5 w 6"/>
                      <a:gd name="T33" fmla="*/ 34 h 35"/>
                      <a:gd name="T34" fmla="*/ 4 w 6"/>
                      <a:gd name="T35" fmla="*/ 30 h 35"/>
                      <a:gd name="T36" fmla="*/ 4 w 6"/>
                      <a:gd name="T37" fmla="*/ 27 h 35"/>
                      <a:gd name="T38" fmla="*/ 3 w 6"/>
                      <a:gd name="T39" fmla="*/ 23 h 35"/>
                      <a:gd name="T40" fmla="*/ 2 w 6"/>
                      <a:gd name="T41" fmla="*/ 19 h 35"/>
                      <a:gd name="T42" fmla="*/ 1 w 6"/>
                      <a:gd name="T43" fmla="*/ 15 h 35"/>
                      <a:gd name="T44" fmla="*/ 1 w 6"/>
                      <a:gd name="T45" fmla="*/ 11 h 35"/>
                      <a:gd name="T46" fmla="*/ 1 w 6"/>
                      <a:gd name="T47" fmla="*/ 7 h 35"/>
                      <a:gd name="T48" fmla="*/ 0 w 6"/>
                      <a:gd name="T49" fmla="*/ 4 h 35"/>
                      <a:gd name="T50" fmla="*/ 0 w 6"/>
                      <a:gd name="T51" fmla="*/ 0 h 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6" h="35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1" y="2"/>
                        </a:lnTo>
                        <a:lnTo>
                          <a:pt x="3" y="3"/>
                        </a:lnTo>
                        <a:lnTo>
                          <a:pt x="3" y="4"/>
                        </a:lnTo>
                        <a:lnTo>
                          <a:pt x="4" y="4"/>
                        </a:lnTo>
                        <a:lnTo>
                          <a:pt x="4" y="4"/>
                        </a:lnTo>
                        <a:lnTo>
                          <a:pt x="4" y="8"/>
                        </a:lnTo>
                        <a:lnTo>
                          <a:pt x="4" y="11"/>
                        </a:lnTo>
                        <a:lnTo>
                          <a:pt x="4" y="15"/>
                        </a:lnTo>
                        <a:lnTo>
                          <a:pt x="4" y="18"/>
                        </a:lnTo>
                        <a:lnTo>
                          <a:pt x="5" y="21"/>
                        </a:lnTo>
                        <a:lnTo>
                          <a:pt x="5" y="25"/>
                        </a:lnTo>
                        <a:lnTo>
                          <a:pt x="5" y="28"/>
                        </a:lnTo>
                        <a:lnTo>
                          <a:pt x="5" y="30"/>
                        </a:lnTo>
                        <a:lnTo>
                          <a:pt x="5" y="33"/>
                        </a:lnTo>
                        <a:lnTo>
                          <a:pt x="5" y="34"/>
                        </a:lnTo>
                        <a:lnTo>
                          <a:pt x="4" y="30"/>
                        </a:lnTo>
                        <a:lnTo>
                          <a:pt x="4" y="27"/>
                        </a:lnTo>
                        <a:lnTo>
                          <a:pt x="3" y="23"/>
                        </a:lnTo>
                        <a:lnTo>
                          <a:pt x="2" y="19"/>
                        </a:lnTo>
                        <a:lnTo>
                          <a:pt x="1" y="15"/>
                        </a:lnTo>
                        <a:lnTo>
                          <a:pt x="1" y="11"/>
                        </a:lnTo>
                        <a:lnTo>
                          <a:pt x="1" y="7"/>
                        </a:lnTo>
                        <a:lnTo>
                          <a:pt x="0" y="4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51" name="Freeform 47">
                    <a:extLst>
                      <a:ext uri="{FF2B5EF4-FFF2-40B4-BE49-F238E27FC236}">
                        <a16:creationId xmlns:a16="http://schemas.microsoft.com/office/drawing/2014/main" id="{0A54F594-9092-874F-8D4F-80784151D8D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1" y="1161"/>
                    <a:ext cx="5" cy="2"/>
                  </a:xfrm>
                  <a:custGeom>
                    <a:avLst/>
                    <a:gdLst>
                      <a:gd name="T0" fmla="*/ 0 w 5"/>
                      <a:gd name="T1" fmla="*/ 0 h 2"/>
                      <a:gd name="T2" fmla="*/ 1 w 5"/>
                      <a:gd name="T3" fmla="*/ 0 h 2"/>
                      <a:gd name="T4" fmla="*/ 1 w 5"/>
                      <a:gd name="T5" fmla="*/ 0 h 2"/>
                      <a:gd name="T6" fmla="*/ 2 w 5"/>
                      <a:gd name="T7" fmla="*/ 0 h 2"/>
                      <a:gd name="T8" fmla="*/ 3 w 5"/>
                      <a:gd name="T9" fmla="*/ 0 h 2"/>
                      <a:gd name="T10" fmla="*/ 3 w 5"/>
                      <a:gd name="T11" fmla="*/ 1 h 2"/>
                      <a:gd name="T12" fmla="*/ 4 w 5"/>
                      <a:gd name="T13" fmla="*/ 1 h 2"/>
                      <a:gd name="T14" fmla="*/ 4 w 5"/>
                      <a:gd name="T15" fmla="*/ 1 h 2"/>
                      <a:gd name="T16" fmla="*/ 3 w 5"/>
                      <a:gd name="T17" fmla="*/ 1 h 2"/>
                      <a:gd name="T18" fmla="*/ 3 w 5"/>
                      <a:gd name="T19" fmla="*/ 1 h 2"/>
                      <a:gd name="T20" fmla="*/ 2 w 5"/>
                      <a:gd name="T21" fmla="*/ 1 h 2"/>
                      <a:gd name="T22" fmla="*/ 2 w 5"/>
                      <a:gd name="T23" fmla="*/ 1 h 2"/>
                      <a:gd name="T24" fmla="*/ 1 w 5"/>
                      <a:gd name="T25" fmla="*/ 1 h 2"/>
                      <a:gd name="T26" fmla="*/ 1 w 5"/>
                      <a:gd name="T27" fmla="*/ 1 h 2"/>
                      <a:gd name="T28" fmla="*/ 0 w 5"/>
                      <a:gd name="T29" fmla="*/ 0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5" h="2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3" y="1"/>
                        </a:lnTo>
                        <a:lnTo>
                          <a:pt x="4" y="1"/>
                        </a:lnTo>
                        <a:lnTo>
                          <a:pt x="4" y="1"/>
                        </a:lnTo>
                        <a:lnTo>
                          <a:pt x="3" y="1"/>
                        </a:lnTo>
                        <a:lnTo>
                          <a:pt x="3" y="1"/>
                        </a:lnTo>
                        <a:lnTo>
                          <a:pt x="2" y="1"/>
                        </a:lnTo>
                        <a:lnTo>
                          <a:pt x="2" y="1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9F9FB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52" name="Freeform 48">
                    <a:extLst>
                      <a:ext uri="{FF2B5EF4-FFF2-40B4-BE49-F238E27FC236}">
                        <a16:creationId xmlns:a16="http://schemas.microsoft.com/office/drawing/2014/main" id="{ED4C4EF3-5C4D-BF47-91C2-BF5CB08260F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3" y="1166"/>
                    <a:ext cx="3" cy="2"/>
                  </a:xfrm>
                  <a:custGeom>
                    <a:avLst/>
                    <a:gdLst>
                      <a:gd name="T0" fmla="*/ 0 w 3"/>
                      <a:gd name="T1" fmla="*/ 0 h 2"/>
                      <a:gd name="T2" fmla="*/ 0 w 3"/>
                      <a:gd name="T3" fmla="*/ 0 h 2"/>
                      <a:gd name="T4" fmla="*/ 0 w 3"/>
                      <a:gd name="T5" fmla="*/ 0 h 2"/>
                      <a:gd name="T6" fmla="*/ 1 w 3"/>
                      <a:gd name="T7" fmla="*/ 0 h 2"/>
                      <a:gd name="T8" fmla="*/ 1 w 3"/>
                      <a:gd name="T9" fmla="*/ 1 h 2"/>
                      <a:gd name="T10" fmla="*/ 1 w 3"/>
                      <a:gd name="T11" fmla="*/ 1 h 2"/>
                      <a:gd name="T12" fmla="*/ 2 w 3"/>
                      <a:gd name="T13" fmla="*/ 1 h 2"/>
                      <a:gd name="T14" fmla="*/ 2 w 3"/>
                      <a:gd name="T15" fmla="*/ 1 h 2"/>
                      <a:gd name="T16" fmla="*/ 2 w 3"/>
                      <a:gd name="T17" fmla="*/ 1 h 2"/>
                      <a:gd name="T18" fmla="*/ 2 w 3"/>
                      <a:gd name="T19" fmla="*/ 1 h 2"/>
                      <a:gd name="T20" fmla="*/ 2 w 3"/>
                      <a:gd name="T21" fmla="*/ 1 h 2"/>
                      <a:gd name="T22" fmla="*/ 2 w 3"/>
                      <a:gd name="T23" fmla="*/ 1 h 2"/>
                      <a:gd name="T24" fmla="*/ 1 w 3"/>
                      <a:gd name="T25" fmla="*/ 1 h 2"/>
                      <a:gd name="T26" fmla="*/ 1 w 3"/>
                      <a:gd name="T27" fmla="*/ 1 h 2"/>
                      <a:gd name="T28" fmla="*/ 1 w 3"/>
                      <a:gd name="T29" fmla="*/ 1 h 2"/>
                      <a:gd name="T30" fmla="*/ 0 w 3"/>
                      <a:gd name="T31" fmla="*/ 1 h 2"/>
                      <a:gd name="T32" fmla="*/ 0 w 3"/>
                      <a:gd name="T33" fmla="*/ 1 h 2"/>
                      <a:gd name="T34" fmla="*/ 0 w 3"/>
                      <a:gd name="T35" fmla="*/ 1 h 2"/>
                      <a:gd name="T36" fmla="*/ 0 w 3"/>
                      <a:gd name="T37" fmla="*/ 0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3" h="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2" y="1"/>
                        </a:lnTo>
                        <a:lnTo>
                          <a:pt x="2" y="1"/>
                        </a:lnTo>
                        <a:lnTo>
                          <a:pt x="2" y="1"/>
                        </a:lnTo>
                        <a:lnTo>
                          <a:pt x="2" y="1"/>
                        </a:lnTo>
                        <a:lnTo>
                          <a:pt x="2" y="1"/>
                        </a:lnTo>
                        <a:lnTo>
                          <a:pt x="2" y="1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9F9FB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53" name="Freeform 49">
                    <a:extLst>
                      <a:ext uri="{FF2B5EF4-FFF2-40B4-BE49-F238E27FC236}">
                        <a16:creationId xmlns:a16="http://schemas.microsoft.com/office/drawing/2014/main" id="{C39ED1C0-86CE-2D4C-BAA6-F5D5ACF108C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4" y="1172"/>
                    <a:ext cx="2" cy="1"/>
                  </a:xfrm>
                  <a:custGeom>
                    <a:avLst/>
                    <a:gdLst>
                      <a:gd name="T0" fmla="*/ 0 w 2"/>
                      <a:gd name="T1" fmla="*/ 0 h 1"/>
                      <a:gd name="T2" fmla="*/ 0 w 2"/>
                      <a:gd name="T3" fmla="*/ 0 h 1"/>
                      <a:gd name="T4" fmla="*/ 0 w 2"/>
                      <a:gd name="T5" fmla="*/ 0 h 1"/>
                      <a:gd name="T6" fmla="*/ 0 w 2"/>
                      <a:gd name="T7" fmla="*/ 0 h 1"/>
                      <a:gd name="T8" fmla="*/ 1 w 2"/>
                      <a:gd name="T9" fmla="*/ 0 h 1"/>
                      <a:gd name="T10" fmla="*/ 1 w 2"/>
                      <a:gd name="T11" fmla="*/ 0 h 1"/>
                      <a:gd name="T12" fmla="*/ 1 w 2"/>
                      <a:gd name="T13" fmla="*/ 0 h 1"/>
                      <a:gd name="T14" fmla="*/ 1 w 2"/>
                      <a:gd name="T15" fmla="*/ 0 h 1"/>
                      <a:gd name="T16" fmla="*/ 1 w 2"/>
                      <a:gd name="T17" fmla="*/ 0 h 1"/>
                      <a:gd name="T18" fmla="*/ 1 w 2"/>
                      <a:gd name="T19" fmla="*/ 0 h 1"/>
                      <a:gd name="T20" fmla="*/ 1 w 2"/>
                      <a:gd name="T21" fmla="*/ 0 h 1"/>
                      <a:gd name="T22" fmla="*/ 0 w 2"/>
                      <a:gd name="T23" fmla="*/ 0 h 1"/>
                      <a:gd name="T24" fmla="*/ 0 w 2"/>
                      <a:gd name="T25" fmla="*/ 0 h 1"/>
                      <a:gd name="T26" fmla="*/ 0 w 2"/>
                      <a:gd name="T27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2" h="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9F9FB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54" name="Freeform 50">
                    <a:extLst>
                      <a:ext uri="{FF2B5EF4-FFF2-40B4-BE49-F238E27FC236}">
                        <a16:creationId xmlns:a16="http://schemas.microsoft.com/office/drawing/2014/main" id="{5CD8E9C7-F993-B84C-8FC2-81BFF6D882F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5" y="1177"/>
                    <a:ext cx="2" cy="2"/>
                  </a:xfrm>
                  <a:custGeom>
                    <a:avLst/>
                    <a:gdLst>
                      <a:gd name="T0" fmla="*/ 0 w 2"/>
                      <a:gd name="T1" fmla="*/ 0 h 2"/>
                      <a:gd name="T2" fmla="*/ 0 w 2"/>
                      <a:gd name="T3" fmla="*/ 0 h 2"/>
                      <a:gd name="T4" fmla="*/ 0 w 2"/>
                      <a:gd name="T5" fmla="*/ 0 h 2"/>
                      <a:gd name="T6" fmla="*/ 1 w 2"/>
                      <a:gd name="T7" fmla="*/ 0 h 2"/>
                      <a:gd name="T8" fmla="*/ 1 w 2"/>
                      <a:gd name="T9" fmla="*/ 0 h 2"/>
                      <a:gd name="T10" fmla="*/ 1 w 2"/>
                      <a:gd name="T11" fmla="*/ 0 h 2"/>
                      <a:gd name="T12" fmla="*/ 1 w 2"/>
                      <a:gd name="T13" fmla="*/ 1 h 2"/>
                      <a:gd name="T14" fmla="*/ 1 w 2"/>
                      <a:gd name="T15" fmla="*/ 1 h 2"/>
                      <a:gd name="T16" fmla="*/ 1 w 2"/>
                      <a:gd name="T17" fmla="*/ 1 h 2"/>
                      <a:gd name="T18" fmla="*/ 0 w 2"/>
                      <a:gd name="T19" fmla="*/ 1 h 2"/>
                      <a:gd name="T20" fmla="*/ 0 w 2"/>
                      <a:gd name="T21" fmla="*/ 1 h 2"/>
                      <a:gd name="T22" fmla="*/ 0 w 2"/>
                      <a:gd name="T23" fmla="*/ 1 h 2"/>
                      <a:gd name="T24" fmla="*/ 0 w 2"/>
                      <a:gd name="T25" fmla="*/ 0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2" h="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9F9FB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55" name="Freeform 51">
                    <a:extLst>
                      <a:ext uri="{FF2B5EF4-FFF2-40B4-BE49-F238E27FC236}">
                        <a16:creationId xmlns:a16="http://schemas.microsoft.com/office/drawing/2014/main" id="{225CFEF0-D1E8-654B-9BE4-A1A828B6511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6" y="1183"/>
                    <a:ext cx="2" cy="1"/>
                  </a:xfrm>
                  <a:custGeom>
                    <a:avLst/>
                    <a:gdLst>
                      <a:gd name="T0" fmla="*/ 1 w 2"/>
                      <a:gd name="T1" fmla="*/ 0 h 1"/>
                      <a:gd name="T2" fmla="*/ 1 w 2"/>
                      <a:gd name="T3" fmla="*/ 0 h 1"/>
                      <a:gd name="T4" fmla="*/ 0 w 2"/>
                      <a:gd name="T5" fmla="*/ 0 h 1"/>
                      <a:gd name="T6" fmla="*/ 0 w 2"/>
                      <a:gd name="T7" fmla="*/ 0 h 1"/>
                      <a:gd name="T8" fmla="*/ 0 w 2"/>
                      <a:gd name="T9" fmla="*/ 0 h 1"/>
                      <a:gd name="T10" fmla="*/ 0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1 w 2"/>
                      <a:gd name="T19" fmla="*/ 0 h 1"/>
                      <a:gd name="T20" fmla="*/ 1 w 2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9F9FB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149556" name="Group 52">
                  <a:extLst>
                    <a:ext uri="{FF2B5EF4-FFF2-40B4-BE49-F238E27FC236}">
                      <a16:creationId xmlns:a16="http://schemas.microsoft.com/office/drawing/2014/main" id="{60B269E7-2791-F847-8F0C-A07827FF580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11" y="1137"/>
                  <a:ext cx="7" cy="25"/>
                  <a:chOff x="1511" y="1137"/>
                  <a:chExt cx="7" cy="25"/>
                </a:xfrm>
              </p:grpSpPr>
              <p:sp>
                <p:nvSpPr>
                  <p:cNvPr id="149557" name="Freeform 53">
                    <a:extLst>
                      <a:ext uri="{FF2B5EF4-FFF2-40B4-BE49-F238E27FC236}">
                        <a16:creationId xmlns:a16="http://schemas.microsoft.com/office/drawing/2014/main" id="{1F9519D1-D36C-5340-8714-56BA254D5DD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12" y="1137"/>
                    <a:ext cx="6" cy="25"/>
                  </a:xfrm>
                  <a:custGeom>
                    <a:avLst/>
                    <a:gdLst>
                      <a:gd name="T0" fmla="*/ 0 w 6"/>
                      <a:gd name="T1" fmla="*/ 0 h 25"/>
                      <a:gd name="T2" fmla="*/ 1 w 6"/>
                      <a:gd name="T3" fmla="*/ 1 h 25"/>
                      <a:gd name="T4" fmla="*/ 2 w 6"/>
                      <a:gd name="T5" fmla="*/ 2 h 25"/>
                      <a:gd name="T6" fmla="*/ 2 w 6"/>
                      <a:gd name="T7" fmla="*/ 3 h 25"/>
                      <a:gd name="T8" fmla="*/ 2 w 6"/>
                      <a:gd name="T9" fmla="*/ 3 h 25"/>
                      <a:gd name="T10" fmla="*/ 3 w 6"/>
                      <a:gd name="T11" fmla="*/ 3 h 25"/>
                      <a:gd name="T12" fmla="*/ 3 w 6"/>
                      <a:gd name="T13" fmla="*/ 3 h 25"/>
                      <a:gd name="T14" fmla="*/ 4 w 6"/>
                      <a:gd name="T15" fmla="*/ 4 h 25"/>
                      <a:gd name="T16" fmla="*/ 5 w 6"/>
                      <a:gd name="T17" fmla="*/ 4 h 25"/>
                      <a:gd name="T18" fmla="*/ 5 w 6"/>
                      <a:gd name="T19" fmla="*/ 8 h 25"/>
                      <a:gd name="T20" fmla="*/ 4 w 6"/>
                      <a:gd name="T21" fmla="*/ 14 h 25"/>
                      <a:gd name="T22" fmla="*/ 4 w 6"/>
                      <a:gd name="T23" fmla="*/ 18 h 25"/>
                      <a:gd name="T24" fmla="*/ 4 w 6"/>
                      <a:gd name="T25" fmla="*/ 19 h 25"/>
                      <a:gd name="T26" fmla="*/ 4 w 6"/>
                      <a:gd name="T27" fmla="*/ 21 h 25"/>
                      <a:gd name="T28" fmla="*/ 4 w 6"/>
                      <a:gd name="T29" fmla="*/ 23 h 25"/>
                      <a:gd name="T30" fmla="*/ 4 w 6"/>
                      <a:gd name="T31" fmla="*/ 24 h 25"/>
                      <a:gd name="T32" fmla="*/ 3 w 6"/>
                      <a:gd name="T33" fmla="*/ 19 h 25"/>
                      <a:gd name="T34" fmla="*/ 2 w 6"/>
                      <a:gd name="T35" fmla="*/ 15 h 25"/>
                      <a:gd name="T36" fmla="*/ 1 w 6"/>
                      <a:gd name="T37" fmla="*/ 11 h 25"/>
                      <a:gd name="T38" fmla="*/ 1 w 6"/>
                      <a:gd name="T39" fmla="*/ 10 h 25"/>
                      <a:gd name="T40" fmla="*/ 1 w 6"/>
                      <a:gd name="T41" fmla="*/ 9 h 25"/>
                      <a:gd name="T42" fmla="*/ 0 w 6"/>
                      <a:gd name="T43" fmla="*/ 3 h 25"/>
                      <a:gd name="T44" fmla="*/ 0 w 6"/>
                      <a:gd name="T45" fmla="*/ 0 h 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6" h="25">
                        <a:moveTo>
                          <a:pt x="0" y="0"/>
                        </a:moveTo>
                        <a:lnTo>
                          <a:pt x="1" y="1"/>
                        </a:lnTo>
                        <a:lnTo>
                          <a:pt x="2" y="2"/>
                        </a:lnTo>
                        <a:lnTo>
                          <a:pt x="2" y="3"/>
                        </a:lnTo>
                        <a:lnTo>
                          <a:pt x="2" y="3"/>
                        </a:lnTo>
                        <a:lnTo>
                          <a:pt x="3" y="3"/>
                        </a:lnTo>
                        <a:lnTo>
                          <a:pt x="3" y="3"/>
                        </a:lnTo>
                        <a:lnTo>
                          <a:pt x="4" y="4"/>
                        </a:lnTo>
                        <a:lnTo>
                          <a:pt x="5" y="4"/>
                        </a:lnTo>
                        <a:lnTo>
                          <a:pt x="5" y="8"/>
                        </a:lnTo>
                        <a:lnTo>
                          <a:pt x="4" y="14"/>
                        </a:lnTo>
                        <a:lnTo>
                          <a:pt x="4" y="18"/>
                        </a:lnTo>
                        <a:lnTo>
                          <a:pt x="4" y="19"/>
                        </a:lnTo>
                        <a:lnTo>
                          <a:pt x="4" y="21"/>
                        </a:lnTo>
                        <a:lnTo>
                          <a:pt x="4" y="23"/>
                        </a:lnTo>
                        <a:lnTo>
                          <a:pt x="4" y="24"/>
                        </a:lnTo>
                        <a:lnTo>
                          <a:pt x="3" y="19"/>
                        </a:lnTo>
                        <a:lnTo>
                          <a:pt x="2" y="15"/>
                        </a:lnTo>
                        <a:lnTo>
                          <a:pt x="1" y="11"/>
                        </a:lnTo>
                        <a:lnTo>
                          <a:pt x="1" y="10"/>
                        </a:lnTo>
                        <a:lnTo>
                          <a:pt x="1" y="9"/>
                        </a:lnTo>
                        <a:lnTo>
                          <a:pt x="0" y="3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149558" name="Group 54">
                    <a:extLst>
                      <a:ext uri="{FF2B5EF4-FFF2-40B4-BE49-F238E27FC236}">
                        <a16:creationId xmlns:a16="http://schemas.microsoft.com/office/drawing/2014/main" id="{C498A828-FC42-0444-8208-95F9CD1FAE3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511" y="1140"/>
                    <a:ext cx="7" cy="16"/>
                    <a:chOff x="1511" y="1140"/>
                    <a:chExt cx="7" cy="16"/>
                  </a:xfrm>
                </p:grpSpPr>
                <p:sp>
                  <p:nvSpPr>
                    <p:cNvPr id="149559" name="Freeform 55">
                      <a:extLst>
                        <a:ext uri="{FF2B5EF4-FFF2-40B4-BE49-F238E27FC236}">
                          <a16:creationId xmlns:a16="http://schemas.microsoft.com/office/drawing/2014/main" id="{66FDC610-595A-AF43-9739-A4C7308A0AF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511" y="1140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0 w 2"/>
                        <a:gd name="T21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149560" name="Freeform 56">
                      <a:extLst>
                        <a:ext uri="{FF2B5EF4-FFF2-40B4-BE49-F238E27FC236}">
                          <a16:creationId xmlns:a16="http://schemas.microsoft.com/office/drawing/2014/main" id="{4F53F058-B400-2947-A419-CF43AA26AB1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516" y="1142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149561" name="Freeform 57">
                      <a:extLst>
                        <a:ext uri="{FF2B5EF4-FFF2-40B4-BE49-F238E27FC236}">
                          <a16:creationId xmlns:a16="http://schemas.microsoft.com/office/drawing/2014/main" id="{73342C13-0568-BA49-8EFD-40402673CF9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511" y="1146"/>
                      <a:ext cx="2" cy="2"/>
                    </a:xfrm>
                    <a:custGeom>
                      <a:avLst/>
                      <a:gdLst>
                        <a:gd name="T0" fmla="*/ 0 w 2"/>
                        <a:gd name="T1" fmla="*/ 1 h 2"/>
                        <a:gd name="T2" fmla="*/ 1 w 2"/>
                        <a:gd name="T3" fmla="*/ 1 h 2"/>
                        <a:gd name="T4" fmla="*/ 1 w 2"/>
                        <a:gd name="T5" fmla="*/ 1 h 2"/>
                        <a:gd name="T6" fmla="*/ 1 w 2"/>
                        <a:gd name="T7" fmla="*/ 0 h 2"/>
                        <a:gd name="T8" fmla="*/ 1 w 2"/>
                        <a:gd name="T9" fmla="*/ 0 h 2"/>
                        <a:gd name="T10" fmla="*/ 1 w 2"/>
                        <a:gd name="T11" fmla="*/ 0 h 2"/>
                        <a:gd name="T12" fmla="*/ 1 w 2"/>
                        <a:gd name="T13" fmla="*/ 0 h 2"/>
                        <a:gd name="T14" fmla="*/ 0 w 2"/>
                        <a:gd name="T15" fmla="*/ 0 h 2"/>
                        <a:gd name="T16" fmla="*/ 0 w 2"/>
                        <a:gd name="T17" fmla="*/ 0 h 2"/>
                        <a:gd name="T18" fmla="*/ 0 w 2"/>
                        <a:gd name="T19" fmla="*/ 0 h 2"/>
                        <a:gd name="T20" fmla="*/ 0 w 2"/>
                        <a:gd name="T21" fmla="*/ 1 h 2"/>
                        <a:gd name="T22" fmla="*/ 0 w 2"/>
                        <a:gd name="T23" fmla="*/ 1 h 2"/>
                        <a:gd name="T24" fmla="*/ 0 w 2"/>
                        <a:gd name="T25" fmla="*/ 1 h 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0" y="1"/>
                          </a:moveTo>
                          <a:lnTo>
                            <a:pt x="1" y="1"/>
                          </a:lnTo>
                          <a:lnTo>
                            <a:pt x="1" y="1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1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149562" name="Freeform 58">
                      <a:extLst>
                        <a:ext uri="{FF2B5EF4-FFF2-40B4-BE49-F238E27FC236}">
                          <a16:creationId xmlns:a16="http://schemas.microsoft.com/office/drawing/2014/main" id="{351E127A-5A99-8444-B83B-EBC39A7922C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515" y="1148"/>
                      <a:ext cx="2" cy="2"/>
                    </a:xfrm>
                    <a:custGeom>
                      <a:avLst/>
                      <a:gdLst>
                        <a:gd name="T0" fmla="*/ 0 w 2"/>
                        <a:gd name="T1" fmla="*/ 1 h 2"/>
                        <a:gd name="T2" fmla="*/ 1 w 2"/>
                        <a:gd name="T3" fmla="*/ 1 h 2"/>
                        <a:gd name="T4" fmla="*/ 1 w 2"/>
                        <a:gd name="T5" fmla="*/ 1 h 2"/>
                        <a:gd name="T6" fmla="*/ 1 w 2"/>
                        <a:gd name="T7" fmla="*/ 0 h 2"/>
                        <a:gd name="T8" fmla="*/ 1 w 2"/>
                        <a:gd name="T9" fmla="*/ 0 h 2"/>
                        <a:gd name="T10" fmla="*/ 0 w 2"/>
                        <a:gd name="T11" fmla="*/ 0 h 2"/>
                        <a:gd name="T12" fmla="*/ 0 w 2"/>
                        <a:gd name="T13" fmla="*/ 0 h 2"/>
                        <a:gd name="T14" fmla="*/ 0 w 2"/>
                        <a:gd name="T15" fmla="*/ 0 h 2"/>
                        <a:gd name="T16" fmla="*/ 0 w 2"/>
                        <a:gd name="T17" fmla="*/ 1 h 2"/>
                        <a:gd name="T18" fmla="*/ 0 w 2"/>
                        <a:gd name="T19" fmla="*/ 1 h 2"/>
                        <a:gd name="T20" fmla="*/ 0 w 2"/>
                        <a:gd name="T21" fmla="*/ 1 h 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0" y="1"/>
                          </a:moveTo>
                          <a:lnTo>
                            <a:pt x="1" y="1"/>
                          </a:lnTo>
                          <a:lnTo>
                            <a:pt x="1" y="1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1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149563" name="Freeform 59">
                      <a:extLst>
                        <a:ext uri="{FF2B5EF4-FFF2-40B4-BE49-F238E27FC236}">
                          <a16:creationId xmlns:a16="http://schemas.microsoft.com/office/drawing/2014/main" id="{10F13030-5266-4148-BC38-E3F933AF347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514" y="1155"/>
                      <a:ext cx="3" cy="1"/>
                    </a:xfrm>
                    <a:custGeom>
                      <a:avLst/>
                      <a:gdLst>
                        <a:gd name="T0" fmla="*/ 1 w 3"/>
                        <a:gd name="T1" fmla="*/ 0 h 1"/>
                        <a:gd name="T2" fmla="*/ 1 w 3"/>
                        <a:gd name="T3" fmla="*/ 0 h 1"/>
                        <a:gd name="T4" fmla="*/ 2 w 3"/>
                        <a:gd name="T5" fmla="*/ 0 h 1"/>
                        <a:gd name="T6" fmla="*/ 1 w 3"/>
                        <a:gd name="T7" fmla="*/ 0 h 1"/>
                        <a:gd name="T8" fmla="*/ 1 w 3"/>
                        <a:gd name="T9" fmla="*/ 0 h 1"/>
                        <a:gd name="T10" fmla="*/ 0 w 3"/>
                        <a:gd name="T11" fmla="*/ 0 h 1"/>
                        <a:gd name="T12" fmla="*/ 0 w 3"/>
                        <a:gd name="T13" fmla="*/ 0 h 1"/>
                        <a:gd name="T14" fmla="*/ 0 w 3"/>
                        <a:gd name="T15" fmla="*/ 0 h 1"/>
                        <a:gd name="T16" fmla="*/ 1 w 3"/>
                        <a:gd name="T17" fmla="*/ 0 h 1"/>
                        <a:gd name="T18" fmla="*/ 1 w 3"/>
                        <a:gd name="T19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3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</p:grpSp>
            <p:sp>
              <p:nvSpPr>
                <p:cNvPr id="149564" name="Freeform 60">
                  <a:extLst>
                    <a:ext uri="{FF2B5EF4-FFF2-40B4-BE49-F238E27FC236}">
                      <a16:creationId xmlns:a16="http://schemas.microsoft.com/office/drawing/2014/main" id="{0728AFB3-6265-024B-A4DB-5942643AB7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8" y="1211"/>
                  <a:ext cx="1" cy="5"/>
                </a:xfrm>
                <a:custGeom>
                  <a:avLst/>
                  <a:gdLst>
                    <a:gd name="T0" fmla="*/ 0 w 1"/>
                    <a:gd name="T1" fmla="*/ 0 h 5"/>
                    <a:gd name="T2" fmla="*/ 0 w 1"/>
                    <a:gd name="T3" fmla="*/ 0 h 5"/>
                    <a:gd name="T4" fmla="*/ 0 w 1"/>
                    <a:gd name="T5" fmla="*/ 1 h 5"/>
                    <a:gd name="T6" fmla="*/ 0 w 1"/>
                    <a:gd name="T7" fmla="*/ 1 h 5"/>
                    <a:gd name="T8" fmla="*/ 0 w 1"/>
                    <a:gd name="T9" fmla="*/ 2 h 5"/>
                    <a:gd name="T10" fmla="*/ 0 w 1"/>
                    <a:gd name="T11" fmla="*/ 2 h 5"/>
                    <a:gd name="T12" fmla="*/ 0 w 1"/>
                    <a:gd name="T13" fmla="*/ 2 h 5"/>
                    <a:gd name="T14" fmla="*/ 0 w 1"/>
                    <a:gd name="T15" fmla="*/ 3 h 5"/>
                    <a:gd name="T16" fmla="*/ 0 w 1"/>
                    <a:gd name="T17" fmla="*/ 3 h 5"/>
                    <a:gd name="T18" fmla="*/ 0 w 1"/>
                    <a:gd name="T19" fmla="*/ 3 h 5"/>
                    <a:gd name="T20" fmla="*/ 0 w 1"/>
                    <a:gd name="T21" fmla="*/ 4 h 5"/>
                    <a:gd name="T22" fmla="*/ 0 w 1"/>
                    <a:gd name="T23" fmla="*/ 4 h 5"/>
                    <a:gd name="T24" fmla="*/ 0 w 1"/>
                    <a:gd name="T25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" h="5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565" name="Freeform 61">
                  <a:extLst>
                    <a:ext uri="{FF2B5EF4-FFF2-40B4-BE49-F238E27FC236}">
                      <a16:creationId xmlns:a16="http://schemas.microsoft.com/office/drawing/2014/main" id="{4F89F62A-C1FD-4242-A7FE-6BB733E016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3" y="1141"/>
                  <a:ext cx="36" cy="72"/>
                </a:xfrm>
                <a:custGeom>
                  <a:avLst/>
                  <a:gdLst>
                    <a:gd name="T0" fmla="*/ 10 w 36"/>
                    <a:gd name="T1" fmla="*/ 0 h 72"/>
                    <a:gd name="T2" fmla="*/ 14 w 36"/>
                    <a:gd name="T3" fmla="*/ 0 h 72"/>
                    <a:gd name="T4" fmla="*/ 17 w 36"/>
                    <a:gd name="T5" fmla="*/ 1 h 72"/>
                    <a:gd name="T6" fmla="*/ 21 w 36"/>
                    <a:gd name="T7" fmla="*/ 3 h 72"/>
                    <a:gd name="T8" fmla="*/ 23 w 36"/>
                    <a:gd name="T9" fmla="*/ 4 h 72"/>
                    <a:gd name="T10" fmla="*/ 24 w 36"/>
                    <a:gd name="T11" fmla="*/ 6 h 72"/>
                    <a:gd name="T12" fmla="*/ 27 w 36"/>
                    <a:gd name="T13" fmla="*/ 8 h 72"/>
                    <a:gd name="T14" fmla="*/ 25 w 36"/>
                    <a:gd name="T15" fmla="*/ 15 h 72"/>
                    <a:gd name="T16" fmla="*/ 27 w 36"/>
                    <a:gd name="T17" fmla="*/ 25 h 72"/>
                    <a:gd name="T18" fmla="*/ 30 w 36"/>
                    <a:gd name="T19" fmla="*/ 38 h 72"/>
                    <a:gd name="T20" fmla="*/ 33 w 36"/>
                    <a:gd name="T21" fmla="*/ 48 h 72"/>
                    <a:gd name="T22" fmla="*/ 35 w 36"/>
                    <a:gd name="T23" fmla="*/ 59 h 72"/>
                    <a:gd name="T24" fmla="*/ 35 w 36"/>
                    <a:gd name="T25" fmla="*/ 63 h 72"/>
                    <a:gd name="T26" fmla="*/ 35 w 36"/>
                    <a:gd name="T27" fmla="*/ 70 h 72"/>
                    <a:gd name="T28" fmla="*/ 35 w 36"/>
                    <a:gd name="T29" fmla="*/ 70 h 72"/>
                    <a:gd name="T30" fmla="*/ 33 w 36"/>
                    <a:gd name="T31" fmla="*/ 68 h 72"/>
                    <a:gd name="T32" fmla="*/ 31 w 36"/>
                    <a:gd name="T33" fmla="*/ 66 h 72"/>
                    <a:gd name="T34" fmla="*/ 25 w 36"/>
                    <a:gd name="T35" fmla="*/ 65 h 72"/>
                    <a:gd name="T36" fmla="*/ 18 w 36"/>
                    <a:gd name="T37" fmla="*/ 67 h 72"/>
                    <a:gd name="T38" fmla="*/ 12 w 36"/>
                    <a:gd name="T39" fmla="*/ 70 h 72"/>
                    <a:gd name="T40" fmla="*/ 8 w 36"/>
                    <a:gd name="T41" fmla="*/ 70 h 72"/>
                    <a:gd name="T42" fmla="*/ 6 w 36"/>
                    <a:gd name="T43" fmla="*/ 70 h 72"/>
                    <a:gd name="T44" fmla="*/ 4 w 36"/>
                    <a:gd name="T45" fmla="*/ 69 h 72"/>
                    <a:gd name="T46" fmla="*/ 1 w 36"/>
                    <a:gd name="T47" fmla="*/ 68 h 72"/>
                    <a:gd name="T48" fmla="*/ 0 w 36"/>
                    <a:gd name="T49" fmla="*/ 65 h 72"/>
                    <a:gd name="T50" fmla="*/ 4 w 36"/>
                    <a:gd name="T51" fmla="*/ 63 h 72"/>
                    <a:gd name="T52" fmla="*/ 11 w 36"/>
                    <a:gd name="T53" fmla="*/ 63 h 72"/>
                    <a:gd name="T54" fmla="*/ 16 w 36"/>
                    <a:gd name="T55" fmla="*/ 63 h 72"/>
                    <a:gd name="T56" fmla="*/ 16 w 36"/>
                    <a:gd name="T57" fmla="*/ 57 h 72"/>
                    <a:gd name="T58" fmla="*/ 12 w 36"/>
                    <a:gd name="T59" fmla="*/ 46 h 72"/>
                    <a:gd name="T60" fmla="*/ 8 w 36"/>
                    <a:gd name="T61" fmla="*/ 32 h 72"/>
                    <a:gd name="T62" fmla="*/ 5 w 36"/>
                    <a:gd name="T63" fmla="*/ 23 h 72"/>
                    <a:gd name="T64" fmla="*/ 6 w 36"/>
                    <a:gd name="T65" fmla="*/ 18 h 72"/>
                    <a:gd name="T66" fmla="*/ 6 w 36"/>
                    <a:gd name="T67" fmla="*/ 12 h 72"/>
                    <a:gd name="T68" fmla="*/ 6 w 36"/>
                    <a:gd name="T69" fmla="*/ 10 h 72"/>
                    <a:gd name="T70" fmla="*/ 7 w 36"/>
                    <a:gd name="T71" fmla="*/ 4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6" h="72">
                      <a:moveTo>
                        <a:pt x="8" y="0"/>
                      </a:moveTo>
                      <a:lnTo>
                        <a:pt x="10" y="0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6" y="0"/>
                      </a:lnTo>
                      <a:lnTo>
                        <a:pt x="17" y="1"/>
                      </a:lnTo>
                      <a:lnTo>
                        <a:pt x="19" y="1"/>
                      </a:lnTo>
                      <a:lnTo>
                        <a:pt x="21" y="3"/>
                      </a:lnTo>
                      <a:lnTo>
                        <a:pt x="22" y="3"/>
                      </a:lnTo>
                      <a:lnTo>
                        <a:pt x="23" y="4"/>
                      </a:lnTo>
                      <a:lnTo>
                        <a:pt x="24" y="5"/>
                      </a:lnTo>
                      <a:lnTo>
                        <a:pt x="24" y="6"/>
                      </a:lnTo>
                      <a:lnTo>
                        <a:pt x="25" y="7"/>
                      </a:lnTo>
                      <a:lnTo>
                        <a:pt x="27" y="8"/>
                      </a:lnTo>
                      <a:lnTo>
                        <a:pt x="26" y="11"/>
                      </a:lnTo>
                      <a:lnTo>
                        <a:pt x="25" y="15"/>
                      </a:lnTo>
                      <a:lnTo>
                        <a:pt x="25" y="18"/>
                      </a:lnTo>
                      <a:lnTo>
                        <a:pt x="27" y="25"/>
                      </a:lnTo>
                      <a:lnTo>
                        <a:pt x="28" y="31"/>
                      </a:lnTo>
                      <a:lnTo>
                        <a:pt x="30" y="38"/>
                      </a:lnTo>
                      <a:lnTo>
                        <a:pt x="31" y="42"/>
                      </a:lnTo>
                      <a:lnTo>
                        <a:pt x="33" y="48"/>
                      </a:lnTo>
                      <a:lnTo>
                        <a:pt x="35" y="55"/>
                      </a:lnTo>
                      <a:lnTo>
                        <a:pt x="35" y="59"/>
                      </a:lnTo>
                      <a:lnTo>
                        <a:pt x="35" y="61"/>
                      </a:lnTo>
                      <a:lnTo>
                        <a:pt x="35" y="63"/>
                      </a:lnTo>
                      <a:lnTo>
                        <a:pt x="35" y="68"/>
                      </a:lnTo>
                      <a:lnTo>
                        <a:pt x="35" y="70"/>
                      </a:lnTo>
                      <a:lnTo>
                        <a:pt x="35" y="71"/>
                      </a:lnTo>
                      <a:lnTo>
                        <a:pt x="35" y="70"/>
                      </a:lnTo>
                      <a:lnTo>
                        <a:pt x="34" y="69"/>
                      </a:lnTo>
                      <a:lnTo>
                        <a:pt x="33" y="68"/>
                      </a:lnTo>
                      <a:lnTo>
                        <a:pt x="32" y="66"/>
                      </a:lnTo>
                      <a:lnTo>
                        <a:pt x="31" y="66"/>
                      </a:lnTo>
                      <a:lnTo>
                        <a:pt x="28" y="66"/>
                      </a:lnTo>
                      <a:lnTo>
                        <a:pt x="25" y="65"/>
                      </a:lnTo>
                      <a:lnTo>
                        <a:pt x="22" y="66"/>
                      </a:lnTo>
                      <a:lnTo>
                        <a:pt x="18" y="67"/>
                      </a:lnTo>
                      <a:lnTo>
                        <a:pt x="15" y="68"/>
                      </a:lnTo>
                      <a:lnTo>
                        <a:pt x="12" y="70"/>
                      </a:lnTo>
                      <a:lnTo>
                        <a:pt x="10" y="70"/>
                      </a:lnTo>
                      <a:lnTo>
                        <a:pt x="8" y="70"/>
                      </a:lnTo>
                      <a:lnTo>
                        <a:pt x="7" y="70"/>
                      </a:lnTo>
                      <a:lnTo>
                        <a:pt x="6" y="70"/>
                      </a:lnTo>
                      <a:lnTo>
                        <a:pt x="4" y="70"/>
                      </a:lnTo>
                      <a:lnTo>
                        <a:pt x="4" y="69"/>
                      </a:lnTo>
                      <a:lnTo>
                        <a:pt x="2" y="68"/>
                      </a:lnTo>
                      <a:lnTo>
                        <a:pt x="1" y="68"/>
                      </a:lnTo>
                      <a:lnTo>
                        <a:pt x="0" y="66"/>
                      </a:lnTo>
                      <a:lnTo>
                        <a:pt x="0" y="65"/>
                      </a:lnTo>
                      <a:lnTo>
                        <a:pt x="2" y="63"/>
                      </a:lnTo>
                      <a:lnTo>
                        <a:pt x="4" y="63"/>
                      </a:lnTo>
                      <a:lnTo>
                        <a:pt x="8" y="63"/>
                      </a:lnTo>
                      <a:lnTo>
                        <a:pt x="11" y="63"/>
                      </a:lnTo>
                      <a:lnTo>
                        <a:pt x="14" y="63"/>
                      </a:lnTo>
                      <a:lnTo>
                        <a:pt x="16" y="63"/>
                      </a:lnTo>
                      <a:lnTo>
                        <a:pt x="16" y="61"/>
                      </a:lnTo>
                      <a:lnTo>
                        <a:pt x="16" y="57"/>
                      </a:lnTo>
                      <a:lnTo>
                        <a:pt x="14" y="51"/>
                      </a:lnTo>
                      <a:lnTo>
                        <a:pt x="12" y="46"/>
                      </a:lnTo>
                      <a:lnTo>
                        <a:pt x="11" y="38"/>
                      </a:lnTo>
                      <a:lnTo>
                        <a:pt x="8" y="32"/>
                      </a:lnTo>
                      <a:lnTo>
                        <a:pt x="7" y="27"/>
                      </a:lnTo>
                      <a:lnTo>
                        <a:pt x="5" y="23"/>
                      </a:lnTo>
                      <a:lnTo>
                        <a:pt x="6" y="21"/>
                      </a:lnTo>
                      <a:lnTo>
                        <a:pt x="6" y="18"/>
                      </a:lnTo>
                      <a:lnTo>
                        <a:pt x="6" y="15"/>
                      </a:lnTo>
                      <a:lnTo>
                        <a:pt x="6" y="12"/>
                      </a:lnTo>
                      <a:lnTo>
                        <a:pt x="6" y="11"/>
                      </a:lnTo>
                      <a:lnTo>
                        <a:pt x="6" y="10"/>
                      </a:lnTo>
                      <a:lnTo>
                        <a:pt x="7" y="8"/>
                      </a:lnTo>
                      <a:lnTo>
                        <a:pt x="7" y="4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FF001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grpSp>
              <p:nvGrpSpPr>
                <p:cNvPr id="149566" name="Group 62">
                  <a:extLst>
                    <a:ext uri="{FF2B5EF4-FFF2-40B4-BE49-F238E27FC236}">
                      <a16:creationId xmlns:a16="http://schemas.microsoft.com/office/drawing/2014/main" id="{271E7D9F-E5A8-194F-8FD6-3CADDF40AC5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18" y="1145"/>
                  <a:ext cx="31" cy="60"/>
                  <a:chOff x="1518" y="1145"/>
                  <a:chExt cx="31" cy="60"/>
                </a:xfrm>
              </p:grpSpPr>
              <p:sp>
                <p:nvSpPr>
                  <p:cNvPr id="149567" name="Freeform 63">
                    <a:extLst>
                      <a:ext uri="{FF2B5EF4-FFF2-40B4-BE49-F238E27FC236}">
                        <a16:creationId xmlns:a16="http://schemas.microsoft.com/office/drawing/2014/main" id="{31170208-7A4B-C747-951F-EF6DA10901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19" y="1154"/>
                    <a:ext cx="21" cy="10"/>
                  </a:xfrm>
                  <a:custGeom>
                    <a:avLst/>
                    <a:gdLst>
                      <a:gd name="T0" fmla="*/ 0 w 21"/>
                      <a:gd name="T1" fmla="*/ 0 h 10"/>
                      <a:gd name="T2" fmla="*/ 1 w 21"/>
                      <a:gd name="T3" fmla="*/ 0 h 10"/>
                      <a:gd name="T4" fmla="*/ 3 w 21"/>
                      <a:gd name="T5" fmla="*/ 0 h 10"/>
                      <a:gd name="T6" fmla="*/ 5 w 21"/>
                      <a:gd name="T7" fmla="*/ 0 h 10"/>
                      <a:gd name="T8" fmla="*/ 7 w 21"/>
                      <a:gd name="T9" fmla="*/ 0 h 10"/>
                      <a:gd name="T10" fmla="*/ 10 w 21"/>
                      <a:gd name="T11" fmla="*/ 1 h 10"/>
                      <a:gd name="T12" fmla="*/ 12 w 21"/>
                      <a:gd name="T13" fmla="*/ 2 h 10"/>
                      <a:gd name="T14" fmla="*/ 14 w 21"/>
                      <a:gd name="T15" fmla="*/ 2 h 10"/>
                      <a:gd name="T16" fmla="*/ 17 w 21"/>
                      <a:gd name="T17" fmla="*/ 4 h 10"/>
                      <a:gd name="T18" fmla="*/ 18 w 21"/>
                      <a:gd name="T19" fmla="*/ 5 h 10"/>
                      <a:gd name="T20" fmla="*/ 19 w 21"/>
                      <a:gd name="T21" fmla="*/ 5 h 10"/>
                      <a:gd name="T22" fmla="*/ 20 w 21"/>
                      <a:gd name="T23" fmla="*/ 9 h 10"/>
                      <a:gd name="T24" fmla="*/ 19 w 21"/>
                      <a:gd name="T25" fmla="*/ 9 h 10"/>
                      <a:gd name="T26" fmla="*/ 17 w 21"/>
                      <a:gd name="T27" fmla="*/ 8 h 10"/>
                      <a:gd name="T28" fmla="*/ 15 w 21"/>
                      <a:gd name="T29" fmla="*/ 6 h 10"/>
                      <a:gd name="T30" fmla="*/ 12 w 21"/>
                      <a:gd name="T31" fmla="*/ 5 h 10"/>
                      <a:gd name="T32" fmla="*/ 9 w 21"/>
                      <a:gd name="T33" fmla="*/ 4 h 10"/>
                      <a:gd name="T34" fmla="*/ 7 w 21"/>
                      <a:gd name="T35" fmla="*/ 3 h 10"/>
                      <a:gd name="T36" fmla="*/ 4 w 21"/>
                      <a:gd name="T37" fmla="*/ 3 h 10"/>
                      <a:gd name="T38" fmla="*/ 2 w 21"/>
                      <a:gd name="T39" fmla="*/ 3 h 10"/>
                      <a:gd name="T40" fmla="*/ 0 w 21"/>
                      <a:gd name="T41" fmla="*/ 3 h 10"/>
                      <a:gd name="T42" fmla="*/ 0 w 21"/>
                      <a:gd name="T43" fmla="*/ 2 h 10"/>
                      <a:gd name="T44" fmla="*/ 0 w 21"/>
                      <a:gd name="T45" fmla="*/ 1 h 10"/>
                      <a:gd name="T46" fmla="*/ 0 w 21"/>
                      <a:gd name="T47" fmla="*/ 0 h 1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21" h="10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10" y="1"/>
                        </a:lnTo>
                        <a:lnTo>
                          <a:pt x="12" y="2"/>
                        </a:lnTo>
                        <a:lnTo>
                          <a:pt x="14" y="2"/>
                        </a:lnTo>
                        <a:lnTo>
                          <a:pt x="17" y="4"/>
                        </a:lnTo>
                        <a:lnTo>
                          <a:pt x="18" y="5"/>
                        </a:lnTo>
                        <a:lnTo>
                          <a:pt x="19" y="5"/>
                        </a:lnTo>
                        <a:lnTo>
                          <a:pt x="20" y="9"/>
                        </a:lnTo>
                        <a:lnTo>
                          <a:pt x="19" y="9"/>
                        </a:lnTo>
                        <a:lnTo>
                          <a:pt x="17" y="8"/>
                        </a:lnTo>
                        <a:lnTo>
                          <a:pt x="15" y="6"/>
                        </a:lnTo>
                        <a:lnTo>
                          <a:pt x="12" y="5"/>
                        </a:lnTo>
                        <a:lnTo>
                          <a:pt x="9" y="4"/>
                        </a:lnTo>
                        <a:lnTo>
                          <a:pt x="7" y="3"/>
                        </a:lnTo>
                        <a:lnTo>
                          <a:pt x="4" y="3"/>
                        </a:lnTo>
                        <a:lnTo>
                          <a:pt x="2" y="3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68" name="Freeform 64">
                    <a:extLst>
                      <a:ext uri="{FF2B5EF4-FFF2-40B4-BE49-F238E27FC236}">
                        <a16:creationId xmlns:a16="http://schemas.microsoft.com/office/drawing/2014/main" id="{58483B0B-7655-1741-9EAC-75BC504ECE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18" y="1162"/>
                    <a:ext cx="23" cy="10"/>
                  </a:xfrm>
                  <a:custGeom>
                    <a:avLst/>
                    <a:gdLst>
                      <a:gd name="T0" fmla="*/ 0 w 23"/>
                      <a:gd name="T1" fmla="*/ 2 h 10"/>
                      <a:gd name="T2" fmla="*/ 2 w 23"/>
                      <a:gd name="T3" fmla="*/ 1 h 10"/>
                      <a:gd name="T4" fmla="*/ 3 w 23"/>
                      <a:gd name="T5" fmla="*/ 0 h 10"/>
                      <a:gd name="T6" fmla="*/ 5 w 23"/>
                      <a:gd name="T7" fmla="*/ 0 h 10"/>
                      <a:gd name="T8" fmla="*/ 7 w 23"/>
                      <a:gd name="T9" fmla="*/ 0 h 10"/>
                      <a:gd name="T10" fmla="*/ 10 w 23"/>
                      <a:gd name="T11" fmla="*/ 1 h 10"/>
                      <a:gd name="T12" fmla="*/ 12 w 23"/>
                      <a:gd name="T13" fmla="*/ 2 h 10"/>
                      <a:gd name="T14" fmla="*/ 15 w 23"/>
                      <a:gd name="T15" fmla="*/ 3 h 10"/>
                      <a:gd name="T16" fmla="*/ 18 w 23"/>
                      <a:gd name="T17" fmla="*/ 4 h 10"/>
                      <a:gd name="T18" fmla="*/ 20 w 23"/>
                      <a:gd name="T19" fmla="*/ 6 h 10"/>
                      <a:gd name="T20" fmla="*/ 22 w 23"/>
                      <a:gd name="T21" fmla="*/ 6 h 10"/>
                      <a:gd name="T22" fmla="*/ 22 w 23"/>
                      <a:gd name="T23" fmla="*/ 9 h 10"/>
                      <a:gd name="T24" fmla="*/ 21 w 23"/>
                      <a:gd name="T25" fmla="*/ 8 h 10"/>
                      <a:gd name="T26" fmla="*/ 17 w 23"/>
                      <a:gd name="T27" fmla="*/ 7 h 10"/>
                      <a:gd name="T28" fmla="*/ 15 w 23"/>
                      <a:gd name="T29" fmla="*/ 6 h 10"/>
                      <a:gd name="T30" fmla="*/ 13 w 23"/>
                      <a:gd name="T31" fmla="*/ 5 h 10"/>
                      <a:gd name="T32" fmla="*/ 11 w 23"/>
                      <a:gd name="T33" fmla="*/ 5 h 10"/>
                      <a:gd name="T34" fmla="*/ 9 w 23"/>
                      <a:gd name="T35" fmla="*/ 4 h 10"/>
                      <a:gd name="T36" fmla="*/ 7 w 23"/>
                      <a:gd name="T37" fmla="*/ 3 h 10"/>
                      <a:gd name="T38" fmla="*/ 6 w 23"/>
                      <a:gd name="T39" fmla="*/ 4 h 10"/>
                      <a:gd name="T40" fmla="*/ 4 w 23"/>
                      <a:gd name="T41" fmla="*/ 4 h 10"/>
                      <a:gd name="T42" fmla="*/ 3 w 23"/>
                      <a:gd name="T43" fmla="*/ 5 h 10"/>
                      <a:gd name="T44" fmla="*/ 2 w 23"/>
                      <a:gd name="T45" fmla="*/ 5 h 10"/>
                      <a:gd name="T46" fmla="*/ 1 w 23"/>
                      <a:gd name="T47" fmla="*/ 4 h 10"/>
                      <a:gd name="T48" fmla="*/ 0 w 23"/>
                      <a:gd name="T49" fmla="*/ 2 h 1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23" h="10">
                        <a:moveTo>
                          <a:pt x="0" y="2"/>
                        </a:moveTo>
                        <a:lnTo>
                          <a:pt x="2" y="1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10" y="1"/>
                        </a:lnTo>
                        <a:lnTo>
                          <a:pt x="12" y="2"/>
                        </a:lnTo>
                        <a:lnTo>
                          <a:pt x="15" y="3"/>
                        </a:lnTo>
                        <a:lnTo>
                          <a:pt x="18" y="4"/>
                        </a:lnTo>
                        <a:lnTo>
                          <a:pt x="20" y="6"/>
                        </a:lnTo>
                        <a:lnTo>
                          <a:pt x="22" y="6"/>
                        </a:lnTo>
                        <a:lnTo>
                          <a:pt x="22" y="9"/>
                        </a:lnTo>
                        <a:lnTo>
                          <a:pt x="21" y="8"/>
                        </a:lnTo>
                        <a:lnTo>
                          <a:pt x="17" y="7"/>
                        </a:lnTo>
                        <a:lnTo>
                          <a:pt x="15" y="6"/>
                        </a:lnTo>
                        <a:lnTo>
                          <a:pt x="13" y="5"/>
                        </a:lnTo>
                        <a:lnTo>
                          <a:pt x="11" y="5"/>
                        </a:lnTo>
                        <a:lnTo>
                          <a:pt x="9" y="4"/>
                        </a:lnTo>
                        <a:lnTo>
                          <a:pt x="7" y="3"/>
                        </a:lnTo>
                        <a:lnTo>
                          <a:pt x="6" y="4"/>
                        </a:lnTo>
                        <a:lnTo>
                          <a:pt x="4" y="4"/>
                        </a:lnTo>
                        <a:lnTo>
                          <a:pt x="3" y="5"/>
                        </a:lnTo>
                        <a:lnTo>
                          <a:pt x="2" y="5"/>
                        </a:lnTo>
                        <a:lnTo>
                          <a:pt x="1" y="4"/>
                        </a:lnTo>
                        <a:lnTo>
                          <a:pt x="0" y="2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69" name="Freeform 65">
                    <a:extLst>
                      <a:ext uri="{FF2B5EF4-FFF2-40B4-BE49-F238E27FC236}">
                        <a16:creationId xmlns:a16="http://schemas.microsoft.com/office/drawing/2014/main" id="{328C466E-3A95-B744-ACB6-87F0B0C959D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22" y="1173"/>
                    <a:ext cx="22" cy="9"/>
                  </a:xfrm>
                  <a:custGeom>
                    <a:avLst/>
                    <a:gdLst>
                      <a:gd name="T0" fmla="*/ 0 w 22"/>
                      <a:gd name="T1" fmla="*/ 0 h 9"/>
                      <a:gd name="T2" fmla="*/ 2 w 22"/>
                      <a:gd name="T3" fmla="*/ 0 h 9"/>
                      <a:gd name="T4" fmla="*/ 4 w 22"/>
                      <a:gd name="T5" fmla="*/ 0 h 9"/>
                      <a:gd name="T6" fmla="*/ 6 w 22"/>
                      <a:gd name="T7" fmla="*/ 0 h 9"/>
                      <a:gd name="T8" fmla="*/ 9 w 22"/>
                      <a:gd name="T9" fmla="*/ 0 h 9"/>
                      <a:gd name="T10" fmla="*/ 11 w 22"/>
                      <a:gd name="T11" fmla="*/ 1 h 9"/>
                      <a:gd name="T12" fmla="*/ 14 w 22"/>
                      <a:gd name="T13" fmla="*/ 2 h 9"/>
                      <a:gd name="T14" fmla="*/ 17 w 22"/>
                      <a:gd name="T15" fmla="*/ 3 h 9"/>
                      <a:gd name="T16" fmla="*/ 19 w 22"/>
                      <a:gd name="T17" fmla="*/ 4 h 9"/>
                      <a:gd name="T18" fmla="*/ 20 w 22"/>
                      <a:gd name="T19" fmla="*/ 4 h 9"/>
                      <a:gd name="T20" fmla="*/ 21 w 22"/>
                      <a:gd name="T21" fmla="*/ 8 h 9"/>
                      <a:gd name="T22" fmla="*/ 20 w 22"/>
                      <a:gd name="T23" fmla="*/ 7 h 9"/>
                      <a:gd name="T24" fmla="*/ 18 w 22"/>
                      <a:gd name="T25" fmla="*/ 6 h 9"/>
                      <a:gd name="T26" fmla="*/ 16 w 22"/>
                      <a:gd name="T27" fmla="*/ 5 h 9"/>
                      <a:gd name="T28" fmla="*/ 13 w 22"/>
                      <a:gd name="T29" fmla="*/ 5 h 9"/>
                      <a:gd name="T30" fmla="*/ 11 w 22"/>
                      <a:gd name="T31" fmla="*/ 4 h 9"/>
                      <a:gd name="T32" fmla="*/ 8 w 22"/>
                      <a:gd name="T33" fmla="*/ 4 h 9"/>
                      <a:gd name="T34" fmla="*/ 5 w 22"/>
                      <a:gd name="T35" fmla="*/ 4 h 9"/>
                      <a:gd name="T36" fmla="*/ 3 w 22"/>
                      <a:gd name="T37" fmla="*/ 4 h 9"/>
                      <a:gd name="T38" fmla="*/ 2 w 22"/>
                      <a:gd name="T39" fmla="*/ 4 h 9"/>
                      <a:gd name="T40" fmla="*/ 1 w 22"/>
                      <a:gd name="T41" fmla="*/ 2 h 9"/>
                      <a:gd name="T42" fmla="*/ 0 w 22"/>
                      <a:gd name="T43" fmla="*/ 0 h 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22" h="9">
                        <a:moveTo>
                          <a:pt x="0" y="0"/>
                        </a:moveTo>
                        <a:lnTo>
                          <a:pt x="2" y="0"/>
                        </a:lnTo>
                        <a:lnTo>
                          <a:pt x="4" y="0"/>
                        </a:lnTo>
                        <a:lnTo>
                          <a:pt x="6" y="0"/>
                        </a:lnTo>
                        <a:lnTo>
                          <a:pt x="9" y="0"/>
                        </a:lnTo>
                        <a:lnTo>
                          <a:pt x="11" y="1"/>
                        </a:lnTo>
                        <a:lnTo>
                          <a:pt x="14" y="2"/>
                        </a:lnTo>
                        <a:lnTo>
                          <a:pt x="17" y="3"/>
                        </a:lnTo>
                        <a:lnTo>
                          <a:pt x="19" y="4"/>
                        </a:lnTo>
                        <a:lnTo>
                          <a:pt x="20" y="4"/>
                        </a:lnTo>
                        <a:lnTo>
                          <a:pt x="21" y="8"/>
                        </a:lnTo>
                        <a:lnTo>
                          <a:pt x="20" y="7"/>
                        </a:lnTo>
                        <a:lnTo>
                          <a:pt x="18" y="6"/>
                        </a:lnTo>
                        <a:lnTo>
                          <a:pt x="16" y="5"/>
                        </a:lnTo>
                        <a:lnTo>
                          <a:pt x="13" y="5"/>
                        </a:lnTo>
                        <a:lnTo>
                          <a:pt x="11" y="4"/>
                        </a:lnTo>
                        <a:lnTo>
                          <a:pt x="8" y="4"/>
                        </a:lnTo>
                        <a:lnTo>
                          <a:pt x="5" y="4"/>
                        </a:lnTo>
                        <a:lnTo>
                          <a:pt x="3" y="4"/>
                        </a:lnTo>
                        <a:lnTo>
                          <a:pt x="2" y="4"/>
                        </a:lnTo>
                        <a:lnTo>
                          <a:pt x="1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70" name="Freeform 66">
                    <a:extLst>
                      <a:ext uri="{FF2B5EF4-FFF2-40B4-BE49-F238E27FC236}">
                        <a16:creationId xmlns:a16="http://schemas.microsoft.com/office/drawing/2014/main" id="{70A8B7A9-F59F-9E40-89DC-CBC4060C894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25" y="1184"/>
                    <a:ext cx="22" cy="10"/>
                  </a:xfrm>
                  <a:custGeom>
                    <a:avLst/>
                    <a:gdLst>
                      <a:gd name="T0" fmla="*/ 0 w 22"/>
                      <a:gd name="T1" fmla="*/ 0 h 10"/>
                      <a:gd name="T2" fmla="*/ 2 w 22"/>
                      <a:gd name="T3" fmla="*/ 0 h 10"/>
                      <a:gd name="T4" fmla="*/ 4 w 22"/>
                      <a:gd name="T5" fmla="*/ 0 h 10"/>
                      <a:gd name="T6" fmla="*/ 6 w 22"/>
                      <a:gd name="T7" fmla="*/ 0 h 10"/>
                      <a:gd name="T8" fmla="*/ 9 w 22"/>
                      <a:gd name="T9" fmla="*/ 0 h 10"/>
                      <a:gd name="T10" fmla="*/ 12 w 22"/>
                      <a:gd name="T11" fmla="*/ 1 h 10"/>
                      <a:gd name="T12" fmla="*/ 15 w 22"/>
                      <a:gd name="T13" fmla="*/ 2 h 10"/>
                      <a:gd name="T14" fmla="*/ 17 w 22"/>
                      <a:gd name="T15" fmla="*/ 3 h 10"/>
                      <a:gd name="T16" fmla="*/ 18 w 22"/>
                      <a:gd name="T17" fmla="*/ 4 h 10"/>
                      <a:gd name="T18" fmla="*/ 20 w 22"/>
                      <a:gd name="T19" fmla="*/ 5 h 10"/>
                      <a:gd name="T20" fmla="*/ 20 w 22"/>
                      <a:gd name="T21" fmla="*/ 6 h 10"/>
                      <a:gd name="T22" fmla="*/ 21 w 22"/>
                      <a:gd name="T23" fmla="*/ 9 h 10"/>
                      <a:gd name="T24" fmla="*/ 20 w 22"/>
                      <a:gd name="T25" fmla="*/ 8 h 10"/>
                      <a:gd name="T26" fmla="*/ 18 w 22"/>
                      <a:gd name="T27" fmla="*/ 7 h 10"/>
                      <a:gd name="T28" fmla="*/ 16 w 22"/>
                      <a:gd name="T29" fmla="*/ 6 h 10"/>
                      <a:gd name="T30" fmla="*/ 14 w 22"/>
                      <a:gd name="T31" fmla="*/ 5 h 10"/>
                      <a:gd name="T32" fmla="*/ 12 w 22"/>
                      <a:gd name="T33" fmla="*/ 4 h 10"/>
                      <a:gd name="T34" fmla="*/ 9 w 22"/>
                      <a:gd name="T35" fmla="*/ 4 h 10"/>
                      <a:gd name="T36" fmla="*/ 6 w 22"/>
                      <a:gd name="T37" fmla="*/ 4 h 10"/>
                      <a:gd name="T38" fmla="*/ 4 w 22"/>
                      <a:gd name="T39" fmla="*/ 4 h 10"/>
                      <a:gd name="T40" fmla="*/ 1 w 22"/>
                      <a:gd name="T41" fmla="*/ 4 h 10"/>
                      <a:gd name="T42" fmla="*/ 0 w 22"/>
                      <a:gd name="T43" fmla="*/ 0 h 1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22" h="10">
                        <a:moveTo>
                          <a:pt x="0" y="0"/>
                        </a:moveTo>
                        <a:lnTo>
                          <a:pt x="2" y="0"/>
                        </a:lnTo>
                        <a:lnTo>
                          <a:pt x="4" y="0"/>
                        </a:lnTo>
                        <a:lnTo>
                          <a:pt x="6" y="0"/>
                        </a:lnTo>
                        <a:lnTo>
                          <a:pt x="9" y="0"/>
                        </a:lnTo>
                        <a:lnTo>
                          <a:pt x="12" y="1"/>
                        </a:lnTo>
                        <a:lnTo>
                          <a:pt x="15" y="2"/>
                        </a:lnTo>
                        <a:lnTo>
                          <a:pt x="17" y="3"/>
                        </a:lnTo>
                        <a:lnTo>
                          <a:pt x="18" y="4"/>
                        </a:lnTo>
                        <a:lnTo>
                          <a:pt x="20" y="5"/>
                        </a:lnTo>
                        <a:lnTo>
                          <a:pt x="20" y="6"/>
                        </a:lnTo>
                        <a:lnTo>
                          <a:pt x="21" y="9"/>
                        </a:lnTo>
                        <a:lnTo>
                          <a:pt x="20" y="8"/>
                        </a:lnTo>
                        <a:lnTo>
                          <a:pt x="18" y="7"/>
                        </a:lnTo>
                        <a:lnTo>
                          <a:pt x="16" y="6"/>
                        </a:lnTo>
                        <a:lnTo>
                          <a:pt x="14" y="5"/>
                        </a:lnTo>
                        <a:lnTo>
                          <a:pt x="12" y="4"/>
                        </a:lnTo>
                        <a:lnTo>
                          <a:pt x="9" y="4"/>
                        </a:lnTo>
                        <a:lnTo>
                          <a:pt x="6" y="4"/>
                        </a:lnTo>
                        <a:lnTo>
                          <a:pt x="4" y="4"/>
                        </a:lnTo>
                        <a:lnTo>
                          <a:pt x="1" y="4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71" name="Freeform 67">
                    <a:extLst>
                      <a:ext uri="{FF2B5EF4-FFF2-40B4-BE49-F238E27FC236}">
                        <a16:creationId xmlns:a16="http://schemas.microsoft.com/office/drawing/2014/main" id="{FB991CB8-BB74-154E-87C9-FBAB9D6DFCE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29" y="1197"/>
                    <a:ext cx="20" cy="8"/>
                  </a:xfrm>
                  <a:custGeom>
                    <a:avLst/>
                    <a:gdLst>
                      <a:gd name="T0" fmla="*/ 0 w 20"/>
                      <a:gd name="T1" fmla="*/ 0 h 8"/>
                      <a:gd name="T2" fmla="*/ 1 w 20"/>
                      <a:gd name="T3" fmla="*/ 0 h 8"/>
                      <a:gd name="T4" fmla="*/ 4 w 20"/>
                      <a:gd name="T5" fmla="*/ 0 h 8"/>
                      <a:gd name="T6" fmla="*/ 7 w 20"/>
                      <a:gd name="T7" fmla="*/ 0 h 8"/>
                      <a:gd name="T8" fmla="*/ 9 w 20"/>
                      <a:gd name="T9" fmla="*/ 0 h 8"/>
                      <a:gd name="T10" fmla="*/ 12 w 20"/>
                      <a:gd name="T11" fmla="*/ 1 h 8"/>
                      <a:gd name="T12" fmla="*/ 14 w 20"/>
                      <a:gd name="T13" fmla="*/ 2 h 8"/>
                      <a:gd name="T14" fmla="*/ 17 w 20"/>
                      <a:gd name="T15" fmla="*/ 3 h 8"/>
                      <a:gd name="T16" fmla="*/ 19 w 20"/>
                      <a:gd name="T17" fmla="*/ 4 h 8"/>
                      <a:gd name="T18" fmla="*/ 19 w 20"/>
                      <a:gd name="T19" fmla="*/ 5 h 8"/>
                      <a:gd name="T20" fmla="*/ 19 w 20"/>
                      <a:gd name="T21" fmla="*/ 6 h 8"/>
                      <a:gd name="T22" fmla="*/ 19 w 20"/>
                      <a:gd name="T23" fmla="*/ 7 h 8"/>
                      <a:gd name="T24" fmla="*/ 17 w 20"/>
                      <a:gd name="T25" fmla="*/ 6 h 8"/>
                      <a:gd name="T26" fmla="*/ 16 w 20"/>
                      <a:gd name="T27" fmla="*/ 5 h 8"/>
                      <a:gd name="T28" fmla="*/ 14 w 20"/>
                      <a:gd name="T29" fmla="*/ 5 h 8"/>
                      <a:gd name="T30" fmla="*/ 12 w 20"/>
                      <a:gd name="T31" fmla="*/ 4 h 8"/>
                      <a:gd name="T32" fmla="*/ 10 w 20"/>
                      <a:gd name="T33" fmla="*/ 4 h 8"/>
                      <a:gd name="T34" fmla="*/ 8 w 20"/>
                      <a:gd name="T35" fmla="*/ 4 h 8"/>
                      <a:gd name="T36" fmla="*/ 6 w 20"/>
                      <a:gd name="T37" fmla="*/ 4 h 8"/>
                      <a:gd name="T38" fmla="*/ 4 w 20"/>
                      <a:gd name="T39" fmla="*/ 4 h 8"/>
                      <a:gd name="T40" fmla="*/ 2 w 20"/>
                      <a:gd name="T41" fmla="*/ 4 h 8"/>
                      <a:gd name="T42" fmla="*/ 1 w 20"/>
                      <a:gd name="T43" fmla="*/ 5 h 8"/>
                      <a:gd name="T44" fmla="*/ 0 w 20"/>
                      <a:gd name="T45" fmla="*/ 2 h 8"/>
                      <a:gd name="T46" fmla="*/ 0 w 20"/>
                      <a:gd name="T47" fmla="*/ 0 h 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20" h="8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4" y="0"/>
                        </a:lnTo>
                        <a:lnTo>
                          <a:pt x="7" y="0"/>
                        </a:lnTo>
                        <a:lnTo>
                          <a:pt x="9" y="0"/>
                        </a:lnTo>
                        <a:lnTo>
                          <a:pt x="12" y="1"/>
                        </a:lnTo>
                        <a:lnTo>
                          <a:pt x="14" y="2"/>
                        </a:lnTo>
                        <a:lnTo>
                          <a:pt x="17" y="3"/>
                        </a:lnTo>
                        <a:lnTo>
                          <a:pt x="19" y="4"/>
                        </a:lnTo>
                        <a:lnTo>
                          <a:pt x="19" y="5"/>
                        </a:lnTo>
                        <a:lnTo>
                          <a:pt x="19" y="6"/>
                        </a:lnTo>
                        <a:lnTo>
                          <a:pt x="19" y="7"/>
                        </a:lnTo>
                        <a:lnTo>
                          <a:pt x="17" y="6"/>
                        </a:lnTo>
                        <a:lnTo>
                          <a:pt x="16" y="5"/>
                        </a:lnTo>
                        <a:lnTo>
                          <a:pt x="14" y="5"/>
                        </a:lnTo>
                        <a:lnTo>
                          <a:pt x="12" y="4"/>
                        </a:lnTo>
                        <a:lnTo>
                          <a:pt x="10" y="4"/>
                        </a:lnTo>
                        <a:lnTo>
                          <a:pt x="8" y="4"/>
                        </a:lnTo>
                        <a:lnTo>
                          <a:pt x="6" y="4"/>
                        </a:lnTo>
                        <a:lnTo>
                          <a:pt x="4" y="4"/>
                        </a:lnTo>
                        <a:lnTo>
                          <a:pt x="2" y="4"/>
                        </a:lnTo>
                        <a:lnTo>
                          <a:pt x="1" y="5"/>
                        </a:lnTo>
                        <a:lnTo>
                          <a:pt x="0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72" name="Freeform 68">
                    <a:extLst>
                      <a:ext uri="{FF2B5EF4-FFF2-40B4-BE49-F238E27FC236}">
                        <a16:creationId xmlns:a16="http://schemas.microsoft.com/office/drawing/2014/main" id="{A400FAD3-78DF-6649-81E9-76FC3FEA874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20" y="1145"/>
                    <a:ext cx="19" cy="9"/>
                  </a:xfrm>
                  <a:custGeom>
                    <a:avLst/>
                    <a:gdLst>
                      <a:gd name="T0" fmla="*/ 0 w 19"/>
                      <a:gd name="T1" fmla="*/ 0 h 9"/>
                      <a:gd name="T2" fmla="*/ 3 w 19"/>
                      <a:gd name="T3" fmla="*/ 0 h 9"/>
                      <a:gd name="T4" fmla="*/ 5 w 19"/>
                      <a:gd name="T5" fmla="*/ 0 h 9"/>
                      <a:gd name="T6" fmla="*/ 7 w 19"/>
                      <a:gd name="T7" fmla="*/ 0 h 9"/>
                      <a:gd name="T8" fmla="*/ 8 w 19"/>
                      <a:gd name="T9" fmla="*/ 0 h 9"/>
                      <a:gd name="T10" fmla="*/ 9 w 19"/>
                      <a:gd name="T11" fmla="*/ 0 h 9"/>
                      <a:gd name="T12" fmla="*/ 11 w 19"/>
                      <a:gd name="T13" fmla="*/ 1 h 9"/>
                      <a:gd name="T14" fmla="*/ 11 w 19"/>
                      <a:gd name="T15" fmla="*/ 1 h 9"/>
                      <a:gd name="T16" fmla="*/ 13 w 19"/>
                      <a:gd name="T17" fmla="*/ 2 h 9"/>
                      <a:gd name="T18" fmla="*/ 16 w 19"/>
                      <a:gd name="T19" fmla="*/ 3 h 9"/>
                      <a:gd name="T20" fmla="*/ 17 w 19"/>
                      <a:gd name="T21" fmla="*/ 5 h 9"/>
                      <a:gd name="T22" fmla="*/ 18 w 19"/>
                      <a:gd name="T23" fmla="*/ 5 h 9"/>
                      <a:gd name="T24" fmla="*/ 17 w 19"/>
                      <a:gd name="T25" fmla="*/ 7 h 9"/>
                      <a:gd name="T26" fmla="*/ 17 w 19"/>
                      <a:gd name="T27" fmla="*/ 8 h 9"/>
                      <a:gd name="T28" fmla="*/ 16 w 19"/>
                      <a:gd name="T29" fmla="*/ 7 h 9"/>
                      <a:gd name="T30" fmla="*/ 14 w 19"/>
                      <a:gd name="T31" fmla="*/ 6 h 9"/>
                      <a:gd name="T32" fmla="*/ 12 w 19"/>
                      <a:gd name="T33" fmla="*/ 5 h 9"/>
                      <a:gd name="T34" fmla="*/ 9 w 19"/>
                      <a:gd name="T35" fmla="*/ 4 h 9"/>
                      <a:gd name="T36" fmla="*/ 9 w 19"/>
                      <a:gd name="T37" fmla="*/ 4 h 9"/>
                      <a:gd name="T38" fmla="*/ 8 w 19"/>
                      <a:gd name="T39" fmla="*/ 3 h 9"/>
                      <a:gd name="T40" fmla="*/ 6 w 19"/>
                      <a:gd name="T41" fmla="*/ 3 h 9"/>
                      <a:gd name="T42" fmla="*/ 4 w 19"/>
                      <a:gd name="T43" fmla="*/ 3 h 9"/>
                      <a:gd name="T44" fmla="*/ 2 w 19"/>
                      <a:gd name="T45" fmla="*/ 3 h 9"/>
                      <a:gd name="T46" fmla="*/ 1 w 19"/>
                      <a:gd name="T47" fmla="*/ 3 h 9"/>
                      <a:gd name="T48" fmla="*/ 0 w 19"/>
                      <a:gd name="T49" fmla="*/ 3 h 9"/>
                      <a:gd name="T50" fmla="*/ 0 w 19"/>
                      <a:gd name="T51" fmla="*/ 2 h 9"/>
                      <a:gd name="T52" fmla="*/ 0 w 19"/>
                      <a:gd name="T53" fmla="*/ 0 h 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19" h="9">
                        <a:moveTo>
                          <a:pt x="0" y="0"/>
                        </a:move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8" y="0"/>
                        </a:lnTo>
                        <a:lnTo>
                          <a:pt x="9" y="0"/>
                        </a:lnTo>
                        <a:lnTo>
                          <a:pt x="11" y="1"/>
                        </a:lnTo>
                        <a:lnTo>
                          <a:pt x="11" y="1"/>
                        </a:lnTo>
                        <a:lnTo>
                          <a:pt x="13" y="2"/>
                        </a:lnTo>
                        <a:lnTo>
                          <a:pt x="16" y="3"/>
                        </a:lnTo>
                        <a:lnTo>
                          <a:pt x="17" y="5"/>
                        </a:lnTo>
                        <a:lnTo>
                          <a:pt x="18" y="5"/>
                        </a:lnTo>
                        <a:lnTo>
                          <a:pt x="17" y="7"/>
                        </a:lnTo>
                        <a:lnTo>
                          <a:pt x="17" y="8"/>
                        </a:lnTo>
                        <a:lnTo>
                          <a:pt x="16" y="7"/>
                        </a:lnTo>
                        <a:lnTo>
                          <a:pt x="14" y="6"/>
                        </a:lnTo>
                        <a:lnTo>
                          <a:pt x="12" y="5"/>
                        </a:lnTo>
                        <a:lnTo>
                          <a:pt x="9" y="4"/>
                        </a:lnTo>
                        <a:lnTo>
                          <a:pt x="9" y="4"/>
                        </a:lnTo>
                        <a:lnTo>
                          <a:pt x="8" y="3"/>
                        </a:lnTo>
                        <a:lnTo>
                          <a:pt x="6" y="3"/>
                        </a:lnTo>
                        <a:lnTo>
                          <a:pt x="4" y="3"/>
                        </a:lnTo>
                        <a:lnTo>
                          <a:pt x="2" y="3"/>
                        </a:lnTo>
                        <a:lnTo>
                          <a:pt x="1" y="3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sp>
              <p:nvSpPr>
                <p:cNvPr id="149573" name="Freeform 69">
                  <a:extLst>
                    <a:ext uri="{FF2B5EF4-FFF2-40B4-BE49-F238E27FC236}">
                      <a16:creationId xmlns:a16="http://schemas.microsoft.com/office/drawing/2014/main" id="{14B07611-7A51-084C-87C1-DC237B9639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196"/>
                  <a:ext cx="16" cy="12"/>
                </a:xfrm>
                <a:custGeom>
                  <a:avLst/>
                  <a:gdLst>
                    <a:gd name="T0" fmla="*/ 0 w 16"/>
                    <a:gd name="T1" fmla="*/ 0 h 12"/>
                    <a:gd name="T2" fmla="*/ 3 w 16"/>
                    <a:gd name="T3" fmla="*/ 1 h 12"/>
                    <a:gd name="T4" fmla="*/ 7 w 16"/>
                    <a:gd name="T5" fmla="*/ 2 h 12"/>
                    <a:gd name="T6" fmla="*/ 9 w 16"/>
                    <a:gd name="T7" fmla="*/ 3 h 12"/>
                    <a:gd name="T8" fmla="*/ 11 w 16"/>
                    <a:gd name="T9" fmla="*/ 4 h 12"/>
                    <a:gd name="T10" fmla="*/ 13 w 16"/>
                    <a:gd name="T11" fmla="*/ 5 h 12"/>
                    <a:gd name="T12" fmla="*/ 14 w 16"/>
                    <a:gd name="T13" fmla="*/ 6 h 12"/>
                    <a:gd name="T14" fmla="*/ 15 w 16"/>
                    <a:gd name="T15" fmla="*/ 6 h 12"/>
                    <a:gd name="T16" fmla="*/ 15 w 16"/>
                    <a:gd name="T17" fmla="*/ 7 h 12"/>
                    <a:gd name="T18" fmla="*/ 15 w 16"/>
                    <a:gd name="T19" fmla="*/ 7 h 12"/>
                    <a:gd name="T20" fmla="*/ 15 w 16"/>
                    <a:gd name="T21" fmla="*/ 8 h 12"/>
                    <a:gd name="T22" fmla="*/ 15 w 16"/>
                    <a:gd name="T23" fmla="*/ 9 h 12"/>
                    <a:gd name="T24" fmla="*/ 15 w 16"/>
                    <a:gd name="T25" fmla="*/ 9 h 12"/>
                    <a:gd name="T26" fmla="*/ 14 w 16"/>
                    <a:gd name="T27" fmla="*/ 9 h 12"/>
                    <a:gd name="T28" fmla="*/ 13 w 16"/>
                    <a:gd name="T29" fmla="*/ 9 h 12"/>
                    <a:gd name="T30" fmla="*/ 12 w 16"/>
                    <a:gd name="T31" fmla="*/ 9 h 12"/>
                    <a:gd name="T32" fmla="*/ 11 w 16"/>
                    <a:gd name="T33" fmla="*/ 9 h 12"/>
                    <a:gd name="T34" fmla="*/ 10 w 16"/>
                    <a:gd name="T35" fmla="*/ 9 h 12"/>
                    <a:gd name="T36" fmla="*/ 9 w 16"/>
                    <a:gd name="T37" fmla="*/ 9 h 12"/>
                    <a:gd name="T38" fmla="*/ 8 w 16"/>
                    <a:gd name="T39" fmla="*/ 9 h 12"/>
                    <a:gd name="T40" fmla="*/ 6 w 16"/>
                    <a:gd name="T41" fmla="*/ 9 h 12"/>
                    <a:gd name="T42" fmla="*/ 5 w 16"/>
                    <a:gd name="T43" fmla="*/ 9 h 12"/>
                    <a:gd name="T44" fmla="*/ 4 w 16"/>
                    <a:gd name="T45" fmla="*/ 9 h 12"/>
                    <a:gd name="T46" fmla="*/ 3 w 16"/>
                    <a:gd name="T47" fmla="*/ 10 h 12"/>
                    <a:gd name="T48" fmla="*/ 2 w 16"/>
                    <a:gd name="T49" fmla="*/ 10 h 12"/>
                    <a:gd name="T50" fmla="*/ 1 w 16"/>
                    <a:gd name="T51" fmla="*/ 11 h 12"/>
                    <a:gd name="T52" fmla="*/ 0 w 16"/>
                    <a:gd name="T53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6" h="12">
                      <a:moveTo>
                        <a:pt x="0" y="0"/>
                      </a:moveTo>
                      <a:lnTo>
                        <a:pt x="3" y="1"/>
                      </a:lnTo>
                      <a:lnTo>
                        <a:pt x="7" y="2"/>
                      </a:lnTo>
                      <a:lnTo>
                        <a:pt x="9" y="3"/>
                      </a:lnTo>
                      <a:lnTo>
                        <a:pt x="11" y="4"/>
                      </a:lnTo>
                      <a:lnTo>
                        <a:pt x="13" y="5"/>
                      </a:lnTo>
                      <a:lnTo>
                        <a:pt x="14" y="6"/>
                      </a:lnTo>
                      <a:lnTo>
                        <a:pt x="15" y="6"/>
                      </a:lnTo>
                      <a:lnTo>
                        <a:pt x="15" y="7"/>
                      </a:lnTo>
                      <a:lnTo>
                        <a:pt x="15" y="7"/>
                      </a:lnTo>
                      <a:lnTo>
                        <a:pt x="15" y="8"/>
                      </a:lnTo>
                      <a:lnTo>
                        <a:pt x="15" y="9"/>
                      </a:lnTo>
                      <a:lnTo>
                        <a:pt x="15" y="9"/>
                      </a:lnTo>
                      <a:lnTo>
                        <a:pt x="14" y="9"/>
                      </a:lnTo>
                      <a:lnTo>
                        <a:pt x="13" y="9"/>
                      </a:lnTo>
                      <a:lnTo>
                        <a:pt x="12" y="9"/>
                      </a:lnTo>
                      <a:lnTo>
                        <a:pt x="11" y="9"/>
                      </a:lnTo>
                      <a:lnTo>
                        <a:pt x="10" y="9"/>
                      </a:lnTo>
                      <a:lnTo>
                        <a:pt x="9" y="9"/>
                      </a:lnTo>
                      <a:lnTo>
                        <a:pt x="8" y="9"/>
                      </a:lnTo>
                      <a:lnTo>
                        <a:pt x="6" y="9"/>
                      </a:lnTo>
                      <a:lnTo>
                        <a:pt x="5" y="9"/>
                      </a:lnTo>
                      <a:lnTo>
                        <a:pt x="4" y="9"/>
                      </a:lnTo>
                      <a:lnTo>
                        <a:pt x="3" y="10"/>
                      </a:lnTo>
                      <a:lnTo>
                        <a:pt x="2" y="10"/>
                      </a:lnTo>
                      <a:lnTo>
                        <a:pt x="1" y="1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574" name="Freeform 70">
                  <a:extLst>
                    <a:ext uri="{FF2B5EF4-FFF2-40B4-BE49-F238E27FC236}">
                      <a16:creationId xmlns:a16="http://schemas.microsoft.com/office/drawing/2014/main" id="{AC62B945-B2EA-5A4F-BDFE-FDF5DAA2EC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196"/>
                  <a:ext cx="8" cy="4"/>
                </a:xfrm>
                <a:custGeom>
                  <a:avLst/>
                  <a:gdLst>
                    <a:gd name="T0" fmla="*/ 0 w 8"/>
                    <a:gd name="T1" fmla="*/ 0 h 4"/>
                    <a:gd name="T2" fmla="*/ 0 w 8"/>
                    <a:gd name="T3" fmla="*/ 3 h 4"/>
                    <a:gd name="T4" fmla="*/ 1 w 8"/>
                    <a:gd name="T5" fmla="*/ 2 h 4"/>
                    <a:gd name="T6" fmla="*/ 2 w 8"/>
                    <a:gd name="T7" fmla="*/ 2 h 4"/>
                    <a:gd name="T8" fmla="*/ 4 w 8"/>
                    <a:gd name="T9" fmla="*/ 2 h 4"/>
                    <a:gd name="T10" fmla="*/ 5 w 8"/>
                    <a:gd name="T11" fmla="*/ 2 h 4"/>
                    <a:gd name="T12" fmla="*/ 6 w 8"/>
                    <a:gd name="T13" fmla="*/ 2 h 4"/>
                    <a:gd name="T14" fmla="*/ 7 w 8"/>
                    <a:gd name="T15" fmla="*/ 2 h 4"/>
                    <a:gd name="T16" fmla="*/ 5 w 8"/>
                    <a:gd name="T17" fmla="*/ 1 h 4"/>
                    <a:gd name="T18" fmla="*/ 4 w 8"/>
                    <a:gd name="T19" fmla="*/ 1 h 4"/>
                    <a:gd name="T20" fmla="*/ 2 w 8"/>
                    <a:gd name="T21" fmla="*/ 1 h 4"/>
                    <a:gd name="T22" fmla="*/ 1 w 8"/>
                    <a:gd name="T23" fmla="*/ 0 h 4"/>
                    <a:gd name="T24" fmla="*/ 0 w 8"/>
                    <a:gd name="T2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8" h="4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6" y="2"/>
                      </a:lnTo>
                      <a:lnTo>
                        <a:pt x="7" y="2"/>
                      </a:lnTo>
                      <a:lnTo>
                        <a:pt x="5" y="1"/>
                      </a:lnTo>
                      <a:lnTo>
                        <a:pt x="4" y="1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BFD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575" name="Freeform 71">
                  <a:extLst>
                    <a:ext uri="{FF2B5EF4-FFF2-40B4-BE49-F238E27FC236}">
                      <a16:creationId xmlns:a16="http://schemas.microsoft.com/office/drawing/2014/main" id="{B8564C86-AE2F-7747-AAA6-097EA57E31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1" y="1139"/>
                  <a:ext cx="9" cy="85"/>
                </a:xfrm>
                <a:custGeom>
                  <a:avLst/>
                  <a:gdLst>
                    <a:gd name="T0" fmla="*/ 5 w 9"/>
                    <a:gd name="T1" fmla="*/ 0 h 85"/>
                    <a:gd name="T2" fmla="*/ 3 w 9"/>
                    <a:gd name="T3" fmla="*/ 7 h 85"/>
                    <a:gd name="T4" fmla="*/ 2 w 9"/>
                    <a:gd name="T5" fmla="*/ 12 h 85"/>
                    <a:gd name="T6" fmla="*/ 1 w 9"/>
                    <a:gd name="T7" fmla="*/ 17 h 85"/>
                    <a:gd name="T8" fmla="*/ 0 w 9"/>
                    <a:gd name="T9" fmla="*/ 24 h 85"/>
                    <a:gd name="T10" fmla="*/ 0 w 9"/>
                    <a:gd name="T11" fmla="*/ 31 h 85"/>
                    <a:gd name="T12" fmla="*/ 0 w 9"/>
                    <a:gd name="T13" fmla="*/ 38 h 85"/>
                    <a:gd name="T14" fmla="*/ 0 w 9"/>
                    <a:gd name="T15" fmla="*/ 46 h 85"/>
                    <a:gd name="T16" fmla="*/ 2 w 9"/>
                    <a:gd name="T17" fmla="*/ 53 h 85"/>
                    <a:gd name="T18" fmla="*/ 3 w 9"/>
                    <a:gd name="T19" fmla="*/ 60 h 85"/>
                    <a:gd name="T20" fmla="*/ 5 w 9"/>
                    <a:gd name="T21" fmla="*/ 69 h 85"/>
                    <a:gd name="T22" fmla="*/ 6 w 9"/>
                    <a:gd name="T23" fmla="*/ 74 h 85"/>
                    <a:gd name="T24" fmla="*/ 6 w 9"/>
                    <a:gd name="T25" fmla="*/ 79 h 85"/>
                    <a:gd name="T26" fmla="*/ 6 w 9"/>
                    <a:gd name="T27" fmla="*/ 84 h 85"/>
                    <a:gd name="T28" fmla="*/ 8 w 9"/>
                    <a:gd name="T29" fmla="*/ 80 h 85"/>
                    <a:gd name="T30" fmla="*/ 8 w 9"/>
                    <a:gd name="T31" fmla="*/ 76 h 85"/>
                    <a:gd name="T32" fmla="*/ 7 w 9"/>
                    <a:gd name="T33" fmla="*/ 71 h 85"/>
                    <a:gd name="T34" fmla="*/ 6 w 9"/>
                    <a:gd name="T35" fmla="*/ 66 h 85"/>
                    <a:gd name="T36" fmla="*/ 5 w 9"/>
                    <a:gd name="T37" fmla="*/ 62 h 85"/>
                    <a:gd name="T38" fmla="*/ 4 w 9"/>
                    <a:gd name="T39" fmla="*/ 55 h 85"/>
                    <a:gd name="T40" fmla="*/ 3 w 9"/>
                    <a:gd name="T41" fmla="*/ 52 h 85"/>
                    <a:gd name="T42" fmla="*/ 2 w 9"/>
                    <a:gd name="T43" fmla="*/ 47 h 85"/>
                    <a:gd name="T44" fmla="*/ 2 w 9"/>
                    <a:gd name="T45" fmla="*/ 42 h 85"/>
                    <a:gd name="T46" fmla="*/ 1 w 9"/>
                    <a:gd name="T47" fmla="*/ 36 h 85"/>
                    <a:gd name="T48" fmla="*/ 1 w 9"/>
                    <a:gd name="T49" fmla="*/ 29 h 85"/>
                    <a:gd name="T50" fmla="*/ 1 w 9"/>
                    <a:gd name="T51" fmla="*/ 22 h 85"/>
                    <a:gd name="T52" fmla="*/ 2 w 9"/>
                    <a:gd name="T53" fmla="*/ 16 h 85"/>
                    <a:gd name="T54" fmla="*/ 3 w 9"/>
                    <a:gd name="T55" fmla="*/ 10 h 85"/>
                    <a:gd name="T56" fmla="*/ 5 w 9"/>
                    <a:gd name="T57" fmla="*/ 0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9" h="85">
                      <a:moveTo>
                        <a:pt x="5" y="0"/>
                      </a:moveTo>
                      <a:lnTo>
                        <a:pt x="3" y="7"/>
                      </a:lnTo>
                      <a:lnTo>
                        <a:pt x="2" y="12"/>
                      </a:lnTo>
                      <a:lnTo>
                        <a:pt x="1" y="17"/>
                      </a:lnTo>
                      <a:lnTo>
                        <a:pt x="0" y="24"/>
                      </a:lnTo>
                      <a:lnTo>
                        <a:pt x="0" y="31"/>
                      </a:lnTo>
                      <a:lnTo>
                        <a:pt x="0" y="38"/>
                      </a:lnTo>
                      <a:lnTo>
                        <a:pt x="0" y="46"/>
                      </a:lnTo>
                      <a:lnTo>
                        <a:pt x="2" y="53"/>
                      </a:lnTo>
                      <a:lnTo>
                        <a:pt x="3" y="60"/>
                      </a:lnTo>
                      <a:lnTo>
                        <a:pt x="5" y="69"/>
                      </a:lnTo>
                      <a:lnTo>
                        <a:pt x="6" y="74"/>
                      </a:lnTo>
                      <a:lnTo>
                        <a:pt x="6" y="79"/>
                      </a:lnTo>
                      <a:lnTo>
                        <a:pt x="6" y="84"/>
                      </a:lnTo>
                      <a:lnTo>
                        <a:pt x="8" y="80"/>
                      </a:lnTo>
                      <a:lnTo>
                        <a:pt x="8" y="76"/>
                      </a:lnTo>
                      <a:lnTo>
                        <a:pt x="7" y="71"/>
                      </a:lnTo>
                      <a:lnTo>
                        <a:pt x="6" y="66"/>
                      </a:lnTo>
                      <a:lnTo>
                        <a:pt x="5" y="62"/>
                      </a:lnTo>
                      <a:lnTo>
                        <a:pt x="4" y="55"/>
                      </a:lnTo>
                      <a:lnTo>
                        <a:pt x="3" y="52"/>
                      </a:lnTo>
                      <a:lnTo>
                        <a:pt x="2" y="47"/>
                      </a:lnTo>
                      <a:lnTo>
                        <a:pt x="2" y="42"/>
                      </a:lnTo>
                      <a:lnTo>
                        <a:pt x="1" y="36"/>
                      </a:lnTo>
                      <a:lnTo>
                        <a:pt x="1" y="29"/>
                      </a:lnTo>
                      <a:lnTo>
                        <a:pt x="1" y="22"/>
                      </a:lnTo>
                      <a:lnTo>
                        <a:pt x="2" y="16"/>
                      </a:lnTo>
                      <a:lnTo>
                        <a:pt x="3" y="1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grpSp>
              <p:nvGrpSpPr>
                <p:cNvPr id="149576" name="Group 72">
                  <a:extLst>
                    <a:ext uri="{FF2B5EF4-FFF2-40B4-BE49-F238E27FC236}">
                      <a16:creationId xmlns:a16="http://schemas.microsoft.com/office/drawing/2014/main" id="{6564583B-3F28-8A47-AED4-FE3ABE82DAB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72" y="1120"/>
                  <a:ext cx="10" cy="10"/>
                  <a:chOff x="1472" y="1120"/>
                  <a:chExt cx="10" cy="10"/>
                </a:xfrm>
              </p:grpSpPr>
              <p:grpSp>
                <p:nvGrpSpPr>
                  <p:cNvPr id="149577" name="Group 73">
                    <a:extLst>
                      <a:ext uri="{FF2B5EF4-FFF2-40B4-BE49-F238E27FC236}">
                        <a16:creationId xmlns:a16="http://schemas.microsoft.com/office/drawing/2014/main" id="{921DACF5-4FAD-EC4F-BEAD-F5EE98842C4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472" y="1120"/>
                    <a:ext cx="10" cy="10"/>
                    <a:chOff x="1472" y="1120"/>
                    <a:chExt cx="10" cy="10"/>
                  </a:xfrm>
                </p:grpSpPr>
                <p:sp>
                  <p:nvSpPr>
                    <p:cNvPr id="149578" name="Freeform 74">
                      <a:extLst>
                        <a:ext uri="{FF2B5EF4-FFF2-40B4-BE49-F238E27FC236}">
                          <a16:creationId xmlns:a16="http://schemas.microsoft.com/office/drawing/2014/main" id="{BD5DA3FF-7ADD-494B-93E6-748AD31A199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472" y="1122"/>
                      <a:ext cx="10" cy="5"/>
                    </a:xfrm>
                    <a:custGeom>
                      <a:avLst/>
                      <a:gdLst>
                        <a:gd name="T0" fmla="*/ 0 w 10"/>
                        <a:gd name="T1" fmla="*/ 0 h 5"/>
                        <a:gd name="T2" fmla="*/ 0 w 10"/>
                        <a:gd name="T3" fmla="*/ 0 h 5"/>
                        <a:gd name="T4" fmla="*/ 0 w 10"/>
                        <a:gd name="T5" fmla="*/ 1 h 5"/>
                        <a:gd name="T6" fmla="*/ 0 w 10"/>
                        <a:gd name="T7" fmla="*/ 1 h 5"/>
                        <a:gd name="T8" fmla="*/ 1 w 10"/>
                        <a:gd name="T9" fmla="*/ 2 h 5"/>
                        <a:gd name="T10" fmla="*/ 1 w 10"/>
                        <a:gd name="T11" fmla="*/ 2 h 5"/>
                        <a:gd name="T12" fmla="*/ 1 w 10"/>
                        <a:gd name="T13" fmla="*/ 3 h 5"/>
                        <a:gd name="T14" fmla="*/ 1 w 10"/>
                        <a:gd name="T15" fmla="*/ 3 h 5"/>
                        <a:gd name="T16" fmla="*/ 1 w 10"/>
                        <a:gd name="T17" fmla="*/ 3 h 5"/>
                        <a:gd name="T18" fmla="*/ 2 w 10"/>
                        <a:gd name="T19" fmla="*/ 3 h 5"/>
                        <a:gd name="T20" fmla="*/ 2 w 10"/>
                        <a:gd name="T21" fmla="*/ 4 h 5"/>
                        <a:gd name="T22" fmla="*/ 2 w 10"/>
                        <a:gd name="T23" fmla="*/ 4 h 5"/>
                        <a:gd name="T24" fmla="*/ 3 w 10"/>
                        <a:gd name="T25" fmla="*/ 4 h 5"/>
                        <a:gd name="T26" fmla="*/ 3 w 10"/>
                        <a:gd name="T27" fmla="*/ 4 h 5"/>
                        <a:gd name="T28" fmla="*/ 4 w 10"/>
                        <a:gd name="T29" fmla="*/ 4 h 5"/>
                        <a:gd name="T30" fmla="*/ 4 w 10"/>
                        <a:gd name="T31" fmla="*/ 4 h 5"/>
                        <a:gd name="T32" fmla="*/ 5 w 10"/>
                        <a:gd name="T33" fmla="*/ 4 h 5"/>
                        <a:gd name="T34" fmla="*/ 6 w 10"/>
                        <a:gd name="T35" fmla="*/ 4 h 5"/>
                        <a:gd name="T36" fmla="*/ 6 w 10"/>
                        <a:gd name="T37" fmla="*/ 4 h 5"/>
                        <a:gd name="T38" fmla="*/ 8 w 10"/>
                        <a:gd name="T39" fmla="*/ 4 h 5"/>
                        <a:gd name="T40" fmla="*/ 8 w 10"/>
                        <a:gd name="T41" fmla="*/ 3 h 5"/>
                        <a:gd name="T42" fmla="*/ 9 w 10"/>
                        <a:gd name="T43" fmla="*/ 3 h 5"/>
                        <a:gd name="T44" fmla="*/ 9 w 10"/>
                        <a:gd name="T45" fmla="*/ 3 h 5"/>
                        <a:gd name="T46" fmla="*/ 8 w 10"/>
                        <a:gd name="T47" fmla="*/ 2 h 5"/>
                        <a:gd name="T48" fmla="*/ 8 w 10"/>
                        <a:gd name="T49" fmla="*/ 2 h 5"/>
                        <a:gd name="T50" fmla="*/ 8 w 10"/>
                        <a:gd name="T51" fmla="*/ 2 h 5"/>
                        <a:gd name="T52" fmla="*/ 7 w 10"/>
                        <a:gd name="T53" fmla="*/ 2 h 5"/>
                        <a:gd name="T54" fmla="*/ 6 w 10"/>
                        <a:gd name="T55" fmla="*/ 2 h 5"/>
                        <a:gd name="T56" fmla="*/ 6 w 10"/>
                        <a:gd name="T57" fmla="*/ 2 h 5"/>
                        <a:gd name="T58" fmla="*/ 5 w 10"/>
                        <a:gd name="T59" fmla="*/ 2 h 5"/>
                        <a:gd name="T60" fmla="*/ 5 w 10"/>
                        <a:gd name="T61" fmla="*/ 2 h 5"/>
                        <a:gd name="T62" fmla="*/ 5 w 10"/>
                        <a:gd name="T63" fmla="*/ 2 h 5"/>
                        <a:gd name="T64" fmla="*/ 5 w 10"/>
                        <a:gd name="T65" fmla="*/ 1 h 5"/>
                        <a:gd name="T66" fmla="*/ 6 w 10"/>
                        <a:gd name="T67" fmla="*/ 1 h 5"/>
                        <a:gd name="T68" fmla="*/ 6 w 10"/>
                        <a:gd name="T69" fmla="*/ 1 h 5"/>
                        <a:gd name="T70" fmla="*/ 5 w 10"/>
                        <a:gd name="T71" fmla="*/ 1 h 5"/>
                        <a:gd name="T72" fmla="*/ 5 w 10"/>
                        <a:gd name="T73" fmla="*/ 1 h 5"/>
                        <a:gd name="T74" fmla="*/ 4 w 10"/>
                        <a:gd name="T75" fmla="*/ 0 h 5"/>
                        <a:gd name="T76" fmla="*/ 4 w 10"/>
                        <a:gd name="T77" fmla="*/ 0 h 5"/>
                        <a:gd name="T78" fmla="*/ 4 w 10"/>
                        <a:gd name="T79" fmla="*/ 1 h 5"/>
                        <a:gd name="T80" fmla="*/ 4 w 10"/>
                        <a:gd name="T81" fmla="*/ 1 h 5"/>
                        <a:gd name="T82" fmla="*/ 4 w 10"/>
                        <a:gd name="T83" fmla="*/ 1 h 5"/>
                        <a:gd name="T84" fmla="*/ 4 w 10"/>
                        <a:gd name="T85" fmla="*/ 2 h 5"/>
                        <a:gd name="T86" fmla="*/ 4 w 10"/>
                        <a:gd name="T87" fmla="*/ 2 h 5"/>
                        <a:gd name="T88" fmla="*/ 3 w 10"/>
                        <a:gd name="T89" fmla="*/ 2 h 5"/>
                        <a:gd name="T90" fmla="*/ 3 w 10"/>
                        <a:gd name="T91" fmla="*/ 1 h 5"/>
                        <a:gd name="T92" fmla="*/ 2 w 10"/>
                        <a:gd name="T93" fmla="*/ 1 h 5"/>
                        <a:gd name="T94" fmla="*/ 2 w 10"/>
                        <a:gd name="T95" fmla="*/ 1 h 5"/>
                        <a:gd name="T96" fmla="*/ 1 w 10"/>
                        <a:gd name="T97" fmla="*/ 0 h 5"/>
                        <a:gd name="T98" fmla="*/ 0 w 10"/>
                        <a:gd name="T99" fmla="*/ 0 h 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</a:cxnLst>
                      <a:rect l="0" t="0" r="r" b="b"/>
                      <a:pathLst>
                        <a:path w="10" h="5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1"/>
                          </a:lnTo>
                          <a:lnTo>
                            <a:pt x="1" y="2"/>
                          </a:lnTo>
                          <a:lnTo>
                            <a:pt x="1" y="2"/>
                          </a:lnTo>
                          <a:lnTo>
                            <a:pt x="1" y="3"/>
                          </a:lnTo>
                          <a:lnTo>
                            <a:pt x="1" y="3"/>
                          </a:lnTo>
                          <a:lnTo>
                            <a:pt x="1" y="3"/>
                          </a:lnTo>
                          <a:lnTo>
                            <a:pt x="2" y="3"/>
                          </a:lnTo>
                          <a:lnTo>
                            <a:pt x="2" y="4"/>
                          </a:lnTo>
                          <a:lnTo>
                            <a:pt x="2" y="4"/>
                          </a:lnTo>
                          <a:lnTo>
                            <a:pt x="3" y="4"/>
                          </a:lnTo>
                          <a:lnTo>
                            <a:pt x="3" y="4"/>
                          </a:lnTo>
                          <a:lnTo>
                            <a:pt x="4" y="4"/>
                          </a:lnTo>
                          <a:lnTo>
                            <a:pt x="4" y="4"/>
                          </a:lnTo>
                          <a:lnTo>
                            <a:pt x="5" y="4"/>
                          </a:lnTo>
                          <a:lnTo>
                            <a:pt x="6" y="4"/>
                          </a:lnTo>
                          <a:lnTo>
                            <a:pt x="6" y="4"/>
                          </a:lnTo>
                          <a:lnTo>
                            <a:pt x="8" y="4"/>
                          </a:lnTo>
                          <a:lnTo>
                            <a:pt x="8" y="3"/>
                          </a:lnTo>
                          <a:lnTo>
                            <a:pt x="9" y="3"/>
                          </a:lnTo>
                          <a:lnTo>
                            <a:pt x="9" y="3"/>
                          </a:lnTo>
                          <a:lnTo>
                            <a:pt x="8" y="2"/>
                          </a:lnTo>
                          <a:lnTo>
                            <a:pt x="8" y="2"/>
                          </a:lnTo>
                          <a:lnTo>
                            <a:pt x="8" y="2"/>
                          </a:lnTo>
                          <a:lnTo>
                            <a:pt x="7" y="2"/>
                          </a:lnTo>
                          <a:lnTo>
                            <a:pt x="6" y="2"/>
                          </a:lnTo>
                          <a:lnTo>
                            <a:pt x="6" y="2"/>
                          </a:lnTo>
                          <a:lnTo>
                            <a:pt x="5" y="2"/>
                          </a:lnTo>
                          <a:lnTo>
                            <a:pt x="5" y="2"/>
                          </a:lnTo>
                          <a:lnTo>
                            <a:pt x="5" y="2"/>
                          </a:lnTo>
                          <a:lnTo>
                            <a:pt x="5" y="1"/>
                          </a:lnTo>
                          <a:lnTo>
                            <a:pt x="6" y="1"/>
                          </a:lnTo>
                          <a:lnTo>
                            <a:pt x="6" y="1"/>
                          </a:lnTo>
                          <a:lnTo>
                            <a:pt x="5" y="1"/>
                          </a:lnTo>
                          <a:lnTo>
                            <a:pt x="5" y="1"/>
                          </a:lnTo>
                          <a:lnTo>
                            <a:pt x="4" y="0"/>
                          </a:lnTo>
                          <a:lnTo>
                            <a:pt x="4" y="0"/>
                          </a:lnTo>
                          <a:lnTo>
                            <a:pt x="4" y="1"/>
                          </a:lnTo>
                          <a:lnTo>
                            <a:pt x="4" y="1"/>
                          </a:lnTo>
                          <a:lnTo>
                            <a:pt x="4" y="1"/>
                          </a:lnTo>
                          <a:lnTo>
                            <a:pt x="4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2" y="1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BFBF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149579" name="Freeform 75">
                      <a:extLst>
                        <a:ext uri="{FF2B5EF4-FFF2-40B4-BE49-F238E27FC236}">
                          <a16:creationId xmlns:a16="http://schemas.microsoft.com/office/drawing/2014/main" id="{8C5EEE76-1DCE-C24F-85A5-45C3DEA0D4F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474" y="1128"/>
                      <a:ext cx="3" cy="2"/>
                    </a:xfrm>
                    <a:custGeom>
                      <a:avLst/>
                      <a:gdLst>
                        <a:gd name="T0" fmla="*/ 2 w 3"/>
                        <a:gd name="T1" fmla="*/ 1 h 2"/>
                        <a:gd name="T2" fmla="*/ 2 w 3"/>
                        <a:gd name="T3" fmla="*/ 0 h 2"/>
                        <a:gd name="T4" fmla="*/ 1 w 3"/>
                        <a:gd name="T5" fmla="*/ 0 h 2"/>
                        <a:gd name="T6" fmla="*/ 0 w 3"/>
                        <a:gd name="T7" fmla="*/ 0 h 2"/>
                        <a:gd name="T8" fmla="*/ 0 w 3"/>
                        <a:gd name="T9" fmla="*/ 1 h 2"/>
                        <a:gd name="T10" fmla="*/ 2 w 3"/>
                        <a:gd name="T11" fmla="*/ 1 h 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3" h="2">
                          <a:moveTo>
                            <a:pt x="2" y="1"/>
                          </a:move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2" y="1"/>
                          </a:lnTo>
                        </a:path>
                      </a:pathLst>
                    </a:custGeom>
                    <a:solidFill>
                      <a:srgbClr val="808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149580" name="Freeform 76">
                      <a:extLst>
                        <a:ext uri="{FF2B5EF4-FFF2-40B4-BE49-F238E27FC236}">
                          <a16:creationId xmlns:a16="http://schemas.microsoft.com/office/drawing/2014/main" id="{D9C24A28-0C08-3544-A124-E7E4DE18BA1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476" y="1120"/>
                      <a:ext cx="4" cy="5"/>
                    </a:xfrm>
                    <a:custGeom>
                      <a:avLst/>
                      <a:gdLst>
                        <a:gd name="T0" fmla="*/ 3 w 4"/>
                        <a:gd name="T1" fmla="*/ 0 h 5"/>
                        <a:gd name="T2" fmla="*/ 1 w 4"/>
                        <a:gd name="T3" fmla="*/ 0 h 5"/>
                        <a:gd name="T4" fmla="*/ 0 w 4"/>
                        <a:gd name="T5" fmla="*/ 0 h 5"/>
                        <a:gd name="T6" fmla="*/ 0 w 4"/>
                        <a:gd name="T7" fmla="*/ 4 h 5"/>
                        <a:gd name="T8" fmla="*/ 1 w 4"/>
                        <a:gd name="T9" fmla="*/ 4 h 5"/>
                        <a:gd name="T10" fmla="*/ 3 w 4"/>
                        <a:gd name="T11" fmla="*/ 4 h 5"/>
                        <a:gd name="T12" fmla="*/ 3 w 4"/>
                        <a:gd name="T13" fmla="*/ 0 h 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4" h="5">
                          <a:moveTo>
                            <a:pt x="3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4"/>
                          </a:lnTo>
                          <a:lnTo>
                            <a:pt x="1" y="4"/>
                          </a:lnTo>
                          <a:lnTo>
                            <a:pt x="3" y="4"/>
                          </a:lnTo>
                          <a:lnTo>
                            <a:pt x="3" y="0"/>
                          </a:lnTo>
                        </a:path>
                      </a:pathLst>
                    </a:custGeom>
                    <a:solidFill>
                      <a:srgbClr val="808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sp>
                <p:nvSpPr>
                  <p:cNvPr id="149581" name="Freeform 77">
                    <a:extLst>
                      <a:ext uri="{FF2B5EF4-FFF2-40B4-BE49-F238E27FC236}">
                        <a16:creationId xmlns:a16="http://schemas.microsoft.com/office/drawing/2014/main" id="{3518BA76-64A3-E440-9A9D-21586F34BB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72" y="1122"/>
                    <a:ext cx="10" cy="5"/>
                  </a:xfrm>
                  <a:custGeom>
                    <a:avLst/>
                    <a:gdLst>
                      <a:gd name="T0" fmla="*/ 0 w 10"/>
                      <a:gd name="T1" fmla="*/ 0 h 5"/>
                      <a:gd name="T2" fmla="*/ 0 w 10"/>
                      <a:gd name="T3" fmla="*/ 0 h 5"/>
                      <a:gd name="T4" fmla="*/ 0 w 10"/>
                      <a:gd name="T5" fmla="*/ 1 h 5"/>
                      <a:gd name="T6" fmla="*/ 0 w 10"/>
                      <a:gd name="T7" fmla="*/ 1 h 5"/>
                      <a:gd name="T8" fmla="*/ 1 w 10"/>
                      <a:gd name="T9" fmla="*/ 2 h 5"/>
                      <a:gd name="T10" fmla="*/ 1 w 10"/>
                      <a:gd name="T11" fmla="*/ 2 h 5"/>
                      <a:gd name="T12" fmla="*/ 1 w 10"/>
                      <a:gd name="T13" fmla="*/ 3 h 5"/>
                      <a:gd name="T14" fmla="*/ 1 w 10"/>
                      <a:gd name="T15" fmla="*/ 3 h 5"/>
                      <a:gd name="T16" fmla="*/ 1 w 10"/>
                      <a:gd name="T17" fmla="*/ 3 h 5"/>
                      <a:gd name="T18" fmla="*/ 2 w 10"/>
                      <a:gd name="T19" fmla="*/ 3 h 5"/>
                      <a:gd name="T20" fmla="*/ 2 w 10"/>
                      <a:gd name="T21" fmla="*/ 4 h 5"/>
                      <a:gd name="T22" fmla="*/ 2 w 10"/>
                      <a:gd name="T23" fmla="*/ 4 h 5"/>
                      <a:gd name="T24" fmla="*/ 3 w 10"/>
                      <a:gd name="T25" fmla="*/ 4 h 5"/>
                      <a:gd name="T26" fmla="*/ 3 w 10"/>
                      <a:gd name="T27" fmla="*/ 4 h 5"/>
                      <a:gd name="T28" fmla="*/ 4 w 10"/>
                      <a:gd name="T29" fmla="*/ 4 h 5"/>
                      <a:gd name="T30" fmla="*/ 4 w 10"/>
                      <a:gd name="T31" fmla="*/ 4 h 5"/>
                      <a:gd name="T32" fmla="*/ 5 w 10"/>
                      <a:gd name="T33" fmla="*/ 4 h 5"/>
                      <a:gd name="T34" fmla="*/ 6 w 10"/>
                      <a:gd name="T35" fmla="*/ 4 h 5"/>
                      <a:gd name="T36" fmla="*/ 6 w 10"/>
                      <a:gd name="T37" fmla="*/ 4 h 5"/>
                      <a:gd name="T38" fmla="*/ 8 w 10"/>
                      <a:gd name="T39" fmla="*/ 4 h 5"/>
                      <a:gd name="T40" fmla="*/ 8 w 10"/>
                      <a:gd name="T41" fmla="*/ 3 h 5"/>
                      <a:gd name="T42" fmla="*/ 9 w 10"/>
                      <a:gd name="T43" fmla="*/ 3 h 5"/>
                      <a:gd name="T44" fmla="*/ 9 w 10"/>
                      <a:gd name="T45" fmla="*/ 3 h 5"/>
                      <a:gd name="T46" fmla="*/ 8 w 10"/>
                      <a:gd name="T47" fmla="*/ 3 h 5"/>
                      <a:gd name="T48" fmla="*/ 8 w 10"/>
                      <a:gd name="T49" fmla="*/ 3 h 5"/>
                      <a:gd name="T50" fmla="*/ 8 w 10"/>
                      <a:gd name="T51" fmla="*/ 3 h 5"/>
                      <a:gd name="T52" fmla="*/ 8 w 10"/>
                      <a:gd name="T53" fmla="*/ 3 h 5"/>
                      <a:gd name="T54" fmla="*/ 8 w 10"/>
                      <a:gd name="T55" fmla="*/ 3 h 5"/>
                      <a:gd name="T56" fmla="*/ 7 w 10"/>
                      <a:gd name="T57" fmla="*/ 4 h 5"/>
                      <a:gd name="T58" fmla="*/ 7 w 10"/>
                      <a:gd name="T59" fmla="*/ 3 h 5"/>
                      <a:gd name="T60" fmla="*/ 7 w 10"/>
                      <a:gd name="T61" fmla="*/ 4 h 5"/>
                      <a:gd name="T62" fmla="*/ 6 w 10"/>
                      <a:gd name="T63" fmla="*/ 3 h 5"/>
                      <a:gd name="T64" fmla="*/ 6 w 10"/>
                      <a:gd name="T65" fmla="*/ 4 h 5"/>
                      <a:gd name="T66" fmla="*/ 6 w 10"/>
                      <a:gd name="T67" fmla="*/ 3 h 5"/>
                      <a:gd name="T68" fmla="*/ 6 w 10"/>
                      <a:gd name="T69" fmla="*/ 4 h 5"/>
                      <a:gd name="T70" fmla="*/ 5 w 10"/>
                      <a:gd name="T71" fmla="*/ 3 h 5"/>
                      <a:gd name="T72" fmla="*/ 5 w 10"/>
                      <a:gd name="T73" fmla="*/ 4 h 5"/>
                      <a:gd name="T74" fmla="*/ 4 w 10"/>
                      <a:gd name="T75" fmla="*/ 3 h 5"/>
                      <a:gd name="T76" fmla="*/ 4 w 10"/>
                      <a:gd name="T77" fmla="*/ 4 h 5"/>
                      <a:gd name="T78" fmla="*/ 4 w 10"/>
                      <a:gd name="T79" fmla="*/ 3 h 5"/>
                      <a:gd name="T80" fmla="*/ 4 w 10"/>
                      <a:gd name="T81" fmla="*/ 4 h 5"/>
                      <a:gd name="T82" fmla="*/ 4 w 10"/>
                      <a:gd name="T83" fmla="*/ 3 h 5"/>
                      <a:gd name="T84" fmla="*/ 3 w 10"/>
                      <a:gd name="T85" fmla="*/ 4 h 5"/>
                      <a:gd name="T86" fmla="*/ 3 w 10"/>
                      <a:gd name="T87" fmla="*/ 3 h 5"/>
                      <a:gd name="T88" fmla="*/ 2 w 10"/>
                      <a:gd name="T89" fmla="*/ 4 h 5"/>
                      <a:gd name="T90" fmla="*/ 2 w 10"/>
                      <a:gd name="T91" fmla="*/ 3 h 5"/>
                      <a:gd name="T92" fmla="*/ 2 w 10"/>
                      <a:gd name="T93" fmla="*/ 3 h 5"/>
                      <a:gd name="T94" fmla="*/ 2 w 10"/>
                      <a:gd name="T95" fmla="*/ 3 h 5"/>
                      <a:gd name="T96" fmla="*/ 1 w 10"/>
                      <a:gd name="T97" fmla="*/ 3 h 5"/>
                      <a:gd name="T98" fmla="*/ 1 w 10"/>
                      <a:gd name="T99" fmla="*/ 2 h 5"/>
                      <a:gd name="T100" fmla="*/ 1 w 10"/>
                      <a:gd name="T101" fmla="*/ 2 h 5"/>
                      <a:gd name="T102" fmla="*/ 1 w 10"/>
                      <a:gd name="T103" fmla="*/ 2 h 5"/>
                      <a:gd name="T104" fmla="*/ 1 w 10"/>
                      <a:gd name="T105" fmla="*/ 1 h 5"/>
                      <a:gd name="T106" fmla="*/ 1 w 10"/>
                      <a:gd name="T107" fmla="*/ 1 h 5"/>
                      <a:gd name="T108" fmla="*/ 1 w 10"/>
                      <a:gd name="T109" fmla="*/ 1 h 5"/>
                      <a:gd name="T110" fmla="*/ 1 w 10"/>
                      <a:gd name="T111" fmla="*/ 0 h 5"/>
                      <a:gd name="T112" fmla="*/ 0 w 10"/>
                      <a:gd name="T113" fmla="*/ 0 h 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</a:cxnLst>
                    <a:rect l="0" t="0" r="r" b="b"/>
                    <a:pathLst>
                      <a:path w="10" h="5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1" y="2"/>
                        </a:lnTo>
                        <a:lnTo>
                          <a:pt x="1" y="2"/>
                        </a:lnTo>
                        <a:lnTo>
                          <a:pt x="1" y="3"/>
                        </a:lnTo>
                        <a:lnTo>
                          <a:pt x="1" y="3"/>
                        </a:lnTo>
                        <a:lnTo>
                          <a:pt x="1" y="3"/>
                        </a:lnTo>
                        <a:lnTo>
                          <a:pt x="2" y="3"/>
                        </a:lnTo>
                        <a:lnTo>
                          <a:pt x="2" y="4"/>
                        </a:lnTo>
                        <a:lnTo>
                          <a:pt x="2" y="4"/>
                        </a:lnTo>
                        <a:lnTo>
                          <a:pt x="3" y="4"/>
                        </a:lnTo>
                        <a:lnTo>
                          <a:pt x="3" y="4"/>
                        </a:lnTo>
                        <a:lnTo>
                          <a:pt x="4" y="4"/>
                        </a:lnTo>
                        <a:lnTo>
                          <a:pt x="4" y="4"/>
                        </a:lnTo>
                        <a:lnTo>
                          <a:pt x="5" y="4"/>
                        </a:lnTo>
                        <a:lnTo>
                          <a:pt x="6" y="4"/>
                        </a:lnTo>
                        <a:lnTo>
                          <a:pt x="6" y="4"/>
                        </a:lnTo>
                        <a:lnTo>
                          <a:pt x="8" y="4"/>
                        </a:lnTo>
                        <a:lnTo>
                          <a:pt x="8" y="3"/>
                        </a:lnTo>
                        <a:lnTo>
                          <a:pt x="9" y="3"/>
                        </a:lnTo>
                        <a:lnTo>
                          <a:pt x="9" y="3"/>
                        </a:lnTo>
                        <a:lnTo>
                          <a:pt x="8" y="3"/>
                        </a:lnTo>
                        <a:lnTo>
                          <a:pt x="8" y="3"/>
                        </a:lnTo>
                        <a:lnTo>
                          <a:pt x="8" y="3"/>
                        </a:lnTo>
                        <a:lnTo>
                          <a:pt x="8" y="3"/>
                        </a:lnTo>
                        <a:lnTo>
                          <a:pt x="8" y="3"/>
                        </a:lnTo>
                        <a:lnTo>
                          <a:pt x="7" y="4"/>
                        </a:lnTo>
                        <a:lnTo>
                          <a:pt x="7" y="3"/>
                        </a:lnTo>
                        <a:lnTo>
                          <a:pt x="7" y="4"/>
                        </a:lnTo>
                        <a:lnTo>
                          <a:pt x="6" y="3"/>
                        </a:lnTo>
                        <a:lnTo>
                          <a:pt x="6" y="4"/>
                        </a:lnTo>
                        <a:lnTo>
                          <a:pt x="6" y="3"/>
                        </a:lnTo>
                        <a:lnTo>
                          <a:pt x="6" y="4"/>
                        </a:lnTo>
                        <a:lnTo>
                          <a:pt x="5" y="3"/>
                        </a:lnTo>
                        <a:lnTo>
                          <a:pt x="5" y="4"/>
                        </a:lnTo>
                        <a:lnTo>
                          <a:pt x="4" y="3"/>
                        </a:lnTo>
                        <a:lnTo>
                          <a:pt x="4" y="4"/>
                        </a:lnTo>
                        <a:lnTo>
                          <a:pt x="4" y="3"/>
                        </a:lnTo>
                        <a:lnTo>
                          <a:pt x="4" y="4"/>
                        </a:lnTo>
                        <a:lnTo>
                          <a:pt x="4" y="3"/>
                        </a:lnTo>
                        <a:lnTo>
                          <a:pt x="3" y="4"/>
                        </a:lnTo>
                        <a:lnTo>
                          <a:pt x="3" y="3"/>
                        </a:lnTo>
                        <a:lnTo>
                          <a:pt x="2" y="4"/>
                        </a:lnTo>
                        <a:lnTo>
                          <a:pt x="2" y="3"/>
                        </a:lnTo>
                        <a:lnTo>
                          <a:pt x="2" y="3"/>
                        </a:lnTo>
                        <a:lnTo>
                          <a:pt x="2" y="3"/>
                        </a:lnTo>
                        <a:lnTo>
                          <a:pt x="1" y="3"/>
                        </a:lnTo>
                        <a:lnTo>
                          <a:pt x="1" y="2"/>
                        </a:lnTo>
                        <a:lnTo>
                          <a:pt x="1" y="2"/>
                        </a:lnTo>
                        <a:lnTo>
                          <a:pt x="1" y="2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8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sp>
              <p:nvSpPr>
                <p:cNvPr id="149582" name="Freeform 78">
                  <a:extLst>
                    <a:ext uri="{FF2B5EF4-FFF2-40B4-BE49-F238E27FC236}">
                      <a16:creationId xmlns:a16="http://schemas.microsoft.com/office/drawing/2014/main" id="{2A4E07A1-1277-4847-9830-1D17001DCE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9" y="1162"/>
                  <a:ext cx="49" cy="41"/>
                </a:xfrm>
                <a:custGeom>
                  <a:avLst/>
                  <a:gdLst>
                    <a:gd name="T0" fmla="*/ 3 w 49"/>
                    <a:gd name="T1" fmla="*/ 2 h 41"/>
                    <a:gd name="T2" fmla="*/ 8 w 49"/>
                    <a:gd name="T3" fmla="*/ 0 h 41"/>
                    <a:gd name="T4" fmla="*/ 13 w 49"/>
                    <a:gd name="T5" fmla="*/ 0 h 41"/>
                    <a:gd name="T6" fmla="*/ 18 w 49"/>
                    <a:gd name="T7" fmla="*/ 0 h 41"/>
                    <a:gd name="T8" fmla="*/ 24 w 49"/>
                    <a:gd name="T9" fmla="*/ 1 h 41"/>
                    <a:gd name="T10" fmla="*/ 27 w 49"/>
                    <a:gd name="T11" fmla="*/ 3 h 41"/>
                    <a:gd name="T12" fmla="*/ 30 w 49"/>
                    <a:gd name="T13" fmla="*/ 4 h 41"/>
                    <a:gd name="T14" fmla="*/ 34 w 49"/>
                    <a:gd name="T15" fmla="*/ 6 h 41"/>
                    <a:gd name="T16" fmla="*/ 37 w 49"/>
                    <a:gd name="T17" fmla="*/ 8 h 41"/>
                    <a:gd name="T18" fmla="*/ 39 w 49"/>
                    <a:gd name="T19" fmla="*/ 10 h 41"/>
                    <a:gd name="T20" fmla="*/ 40 w 49"/>
                    <a:gd name="T21" fmla="*/ 10 h 41"/>
                    <a:gd name="T22" fmla="*/ 42 w 49"/>
                    <a:gd name="T23" fmla="*/ 17 h 41"/>
                    <a:gd name="T24" fmla="*/ 44 w 49"/>
                    <a:gd name="T25" fmla="*/ 23 h 41"/>
                    <a:gd name="T26" fmla="*/ 45 w 49"/>
                    <a:gd name="T27" fmla="*/ 28 h 41"/>
                    <a:gd name="T28" fmla="*/ 47 w 49"/>
                    <a:gd name="T29" fmla="*/ 35 h 41"/>
                    <a:gd name="T30" fmla="*/ 48 w 49"/>
                    <a:gd name="T31" fmla="*/ 40 h 41"/>
                    <a:gd name="T32" fmla="*/ 48 w 49"/>
                    <a:gd name="T33" fmla="*/ 40 h 41"/>
                    <a:gd name="T34" fmla="*/ 47 w 49"/>
                    <a:gd name="T35" fmla="*/ 39 h 41"/>
                    <a:gd name="T36" fmla="*/ 45 w 49"/>
                    <a:gd name="T37" fmla="*/ 37 h 41"/>
                    <a:gd name="T38" fmla="*/ 44 w 49"/>
                    <a:gd name="T39" fmla="*/ 36 h 41"/>
                    <a:gd name="T40" fmla="*/ 37 w 49"/>
                    <a:gd name="T41" fmla="*/ 33 h 41"/>
                    <a:gd name="T42" fmla="*/ 34 w 49"/>
                    <a:gd name="T43" fmla="*/ 32 h 41"/>
                    <a:gd name="T44" fmla="*/ 30 w 49"/>
                    <a:gd name="T45" fmla="*/ 31 h 41"/>
                    <a:gd name="T46" fmla="*/ 27 w 49"/>
                    <a:gd name="T47" fmla="*/ 30 h 41"/>
                    <a:gd name="T48" fmla="*/ 24 w 49"/>
                    <a:gd name="T49" fmla="*/ 30 h 41"/>
                    <a:gd name="T50" fmla="*/ 19 w 49"/>
                    <a:gd name="T51" fmla="*/ 30 h 41"/>
                    <a:gd name="T52" fmla="*/ 15 w 49"/>
                    <a:gd name="T53" fmla="*/ 30 h 41"/>
                    <a:gd name="T54" fmla="*/ 12 w 49"/>
                    <a:gd name="T55" fmla="*/ 31 h 41"/>
                    <a:gd name="T56" fmla="*/ 7 w 49"/>
                    <a:gd name="T57" fmla="*/ 32 h 41"/>
                    <a:gd name="T58" fmla="*/ 5 w 49"/>
                    <a:gd name="T59" fmla="*/ 33 h 41"/>
                    <a:gd name="T60" fmla="*/ 3 w 49"/>
                    <a:gd name="T61" fmla="*/ 34 h 41"/>
                    <a:gd name="T62" fmla="*/ 0 w 49"/>
                    <a:gd name="T63" fmla="*/ 35 h 41"/>
                    <a:gd name="T64" fmla="*/ 2 w 49"/>
                    <a:gd name="T65" fmla="*/ 23 h 41"/>
                    <a:gd name="T66" fmla="*/ 3 w 49"/>
                    <a:gd name="T67" fmla="*/ 15 h 41"/>
                    <a:gd name="T68" fmla="*/ 4 w 49"/>
                    <a:gd name="T69" fmla="*/ 7 h 41"/>
                    <a:gd name="T70" fmla="*/ 3 w 49"/>
                    <a:gd name="T71" fmla="*/ 2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9" h="41">
                      <a:moveTo>
                        <a:pt x="3" y="2"/>
                      </a:moveTo>
                      <a:lnTo>
                        <a:pt x="8" y="0"/>
                      </a:lnTo>
                      <a:lnTo>
                        <a:pt x="13" y="0"/>
                      </a:lnTo>
                      <a:lnTo>
                        <a:pt x="18" y="0"/>
                      </a:lnTo>
                      <a:lnTo>
                        <a:pt x="24" y="1"/>
                      </a:lnTo>
                      <a:lnTo>
                        <a:pt x="27" y="3"/>
                      </a:lnTo>
                      <a:lnTo>
                        <a:pt x="30" y="4"/>
                      </a:lnTo>
                      <a:lnTo>
                        <a:pt x="34" y="6"/>
                      </a:lnTo>
                      <a:lnTo>
                        <a:pt x="37" y="8"/>
                      </a:lnTo>
                      <a:lnTo>
                        <a:pt x="39" y="10"/>
                      </a:lnTo>
                      <a:lnTo>
                        <a:pt x="40" y="10"/>
                      </a:lnTo>
                      <a:lnTo>
                        <a:pt x="42" y="17"/>
                      </a:lnTo>
                      <a:lnTo>
                        <a:pt x="44" y="23"/>
                      </a:lnTo>
                      <a:lnTo>
                        <a:pt x="45" y="28"/>
                      </a:lnTo>
                      <a:lnTo>
                        <a:pt x="47" y="35"/>
                      </a:lnTo>
                      <a:lnTo>
                        <a:pt x="48" y="40"/>
                      </a:lnTo>
                      <a:lnTo>
                        <a:pt x="48" y="40"/>
                      </a:lnTo>
                      <a:lnTo>
                        <a:pt x="47" y="39"/>
                      </a:lnTo>
                      <a:lnTo>
                        <a:pt x="45" y="37"/>
                      </a:lnTo>
                      <a:lnTo>
                        <a:pt x="44" y="36"/>
                      </a:lnTo>
                      <a:lnTo>
                        <a:pt x="37" y="33"/>
                      </a:lnTo>
                      <a:lnTo>
                        <a:pt x="34" y="32"/>
                      </a:lnTo>
                      <a:lnTo>
                        <a:pt x="30" y="31"/>
                      </a:lnTo>
                      <a:lnTo>
                        <a:pt x="27" y="30"/>
                      </a:lnTo>
                      <a:lnTo>
                        <a:pt x="24" y="30"/>
                      </a:lnTo>
                      <a:lnTo>
                        <a:pt x="19" y="30"/>
                      </a:lnTo>
                      <a:lnTo>
                        <a:pt x="15" y="30"/>
                      </a:lnTo>
                      <a:lnTo>
                        <a:pt x="12" y="31"/>
                      </a:lnTo>
                      <a:lnTo>
                        <a:pt x="7" y="32"/>
                      </a:lnTo>
                      <a:lnTo>
                        <a:pt x="5" y="33"/>
                      </a:lnTo>
                      <a:lnTo>
                        <a:pt x="3" y="34"/>
                      </a:lnTo>
                      <a:lnTo>
                        <a:pt x="0" y="35"/>
                      </a:lnTo>
                      <a:lnTo>
                        <a:pt x="2" y="23"/>
                      </a:lnTo>
                      <a:lnTo>
                        <a:pt x="3" y="15"/>
                      </a:lnTo>
                      <a:lnTo>
                        <a:pt x="4" y="7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grpSp>
              <p:nvGrpSpPr>
                <p:cNvPr id="149583" name="Group 79">
                  <a:extLst>
                    <a:ext uri="{FF2B5EF4-FFF2-40B4-BE49-F238E27FC236}">
                      <a16:creationId xmlns:a16="http://schemas.microsoft.com/office/drawing/2014/main" id="{9EF45F68-3A96-FF48-A5BA-70CA5799C35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81" y="1156"/>
                  <a:ext cx="46" cy="41"/>
                  <a:chOff x="1481" y="1156"/>
                  <a:chExt cx="46" cy="41"/>
                </a:xfrm>
              </p:grpSpPr>
              <p:sp>
                <p:nvSpPr>
                  <p:cNvPr id="149584" name="Freeform 80">
                    <a:extLst>
                      <a:ext uri="{FF2B5EF4-FFF2-40B4-BE49-F238E27FC236}">
                        <a16:creationId xmlns:a16="http://schemas.microsoft.com/office/drawing/2014/main" id="{21B6D4D1-A14F-BB43-BCAD-F08DF0329F2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3" y="1156"/>
                    <a:ext cx="36" cy="15"/>
                  </a:xfrm>
                  <a:custGeom>
                    <a:avLst/>
                    <a:gdLst>
                      <a:gd name="T0" fmla="*/ 0 w 36"/>
                      <a:gd name="T1" fmla="*/ 2 h 15"/>
                      <a:gd name="T2" fmla="*/ 4 w 36"/>
                      <a:gd name="T3" fmla="*/ 0 h 15"/>
                      <a:gd name="T4" fmla="*/ 8 w 36"/>
                      <a:gd name="T5" fmla="*/ 0 h 15"/>
                      <a:gd name="T6" fmla="*/ 13 w 36"/>
                      <a:gd name="T7" fmla="*/ 0 h 15"/>
                      <a:gd name="T8" fmla="*/ 17 w 36"/>
                      <a:gd name="T9" fmla="*/ 0 h 15"/>
                      <a:gd name="T10" fmla="*/ 22 w 36"/>
                      <a:gd name="T11" fmla="*/ 2 h 15"/>
                      <a:gd name="T12" fmla="*/ 26 w 36"/>
                      <a:gd name="T13" fmla="*/ 4 h 15"/>
                      <a:gd name="T14" fmla="*/ 28 w 36"/>
                      <a:gd name="T15" fmla="*/ 6 h 15"/>
                      <a:gd name="T16" fmla="*/ 30 w 36"/>
                      <a:gd name="T17" fmla="*/ 7 h 15"/>
                      <a:gd name="T18" fmla="*/ 31 w 36"/>
                      <a:gd name="T19" fmla="*/ 8 h 15"/>
                      <a:gd name="T20" fmla="*/ 32 w 36"/>
                      <a:gd name="T21" fmla="*/ 10 h 15"/>
                      <a:gd name="T22" fmla="*/ 35 w 36"/>
                      <a:gd name="T23" fmla="*/ 14 h 15"/>
                      <a:gd name="T24" fmla="*/ 33 w 36"/>
                      <a:gd name="T25" fmla="*/ 12 h 15"/>
                      <a:gd name="T26" fmla="*/ 29 w 36"/>
                      <a:gd name="T27" fmla="*/ 10 h 15"/>
                      <a:gd name="T28" fmla="*/ 26 w 36"/>
                      <a:gd name="T29" fmla="*/ 8 h 15"/>
                      <a:gd name="T30" fmla="*/ 23 w 36"/>
                      <a:gd name="T31" fmla="*/ 7 h 15"/>
                      <a:gd name="T32" fmla="*/ 21 w 36"/>
                      <a:gd name="T33" fmla="*/ 6 h 15"/>
                      <a:gd name="T34" fmla="*/ 18 w 36"/>
                      <a:gd name="T35" fmla="*/ 5 h 15"/>
                      <a:gd name="T36" fmla="*/ 15 w 36"/>
                      <a:gd name="T37" fmla="*/ 4 h 15"/>
                      <a:gd name="T38" fmla="*/ 14 w 36"/>
                      <a:gd name="T39" fmla="*/ 4 h 15"/>
                      <a:gd name="T40" fmla="*/ 11 w 36"/>
                      <a:gd name="T41" fmla="*/ 4 h 15"/>
                      <a:gd name="T42" fmla="*/ 8 w 36"/>
                      <a:gd name="T43" fmla="*/ 4 h 15"/>
                      <a:gd name="T44" fmla="*/ 4 w 36"/>
                      <a:gd name="T45" fmla="*/ 5 h 15"/>
                      <a:gd name="T46" fmla="*/ 1 w 36"/>
                      <a:gd name="T47" fmla="*/ 6 h 15"/>
                      <a:gd name="T48" fmla="*/ 0 w 36"/>
                      <a:gd name="T49" fmla="*/ 6 h 15"/>
                      <a:gd name="T50" fmla="*/ 0 w 36"/>
                      <a:gd name="T51" fmla="*/ 2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36" h="15">
                        <a:moveTo>
                          <a:pt x="0" y="2"/>
                        </a:moveTo>
                        <a:lnTo>
                          <a:pt x="4" y="0"/>
                        </a:lnTo>
                        <a:lnTo>
                          <a:pt x="8" y="0"/>
                        </a:lnTo>
                        <a:lnTo>
                          <a:pt x="13" y="0"/>
                        </a:lnTo>
                        <a:lnTo>
                          <a:pt x="17" y="0"/>
                        </a:lnTo>
                        <a:lnTo>
                          <a:pt x="22" y="2"/>
                        </a:lnTo>
                        <a:lnTo>
                          <a:pt x="26" y="4"/>
                        </a:lnTo>
                        <a:lnTo>
                          <a:pt x="28" y="6"/>
                        </a:lnTo>
                        <a:lnTo>
                          <a:pt x="30" y="7"/>
                        </a:lnTo>
                        <a:lnTo>
                          <a:pt x="31" y="8"/>
                        </a:lnTo>
                        <a:lnTo>
                          <a:pt x="32" y="10"/>
                        </a:lnTo>
                        <a:lnTo>
                          <a:pt x="35" y="14"/>
                        </a:lnTo>
                        <a:lnTo>
                          <a:pt x="33" y="12"/>
                        </a:lnTo>
                        <a:lnTo>
                          <a:pt x="29" y="10"/>
                        </a:lnTo>
                        <a:lnTo>
                          <a:pt x="26" y="8"/>
                        </a:lnTo>
                        <a:lnTo>
                          <a:pt x="23" y="7"/>
                        </a:lnTo>
                        <a:lnTo>
                          <a:pt x="21" y="6"/>
                        </a:lnTo>
                        <a:lnTo>
                          <a:pt x="18" y="5"/>
                        </a:lnTo>
                        <a:lnTo>
                          <a:pt x="15" y="4"/>
                        </a:lnTo>
                        <a:lnTo>
                          <a:pt x="14" y="4"/>
                        </a:lnTo>
                        <a:lnTo>
                          <a:pt x="11" y="4"/>
                        </a:lnTo>
                        <a:lnTo>
                          <a:pt x="8" y="4"/>
                        </a:lnTo>
                        <a:lnTo>
                          <a:pt x="4" y="5"/>
                        </a:lnTo>
                        <a:lnTo>
                          <a:pt x="1" y="6"/>
                        </a:lnTo>
                        <a:lnTo>
                          <a:pt x="0" y="6"/>
                        </a:lnTo>
                        <a:lnTo>
                          <a:pt x="0" y="2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85" name="Freeform 81">
                    <a:extLst>
                      <a:ext uri="{FF2B5EF4-FFF2-40B4-BE49-F238E27FC236}">
                        <a16:creationId xmlns:a16="http://schemas.microsoft.com/office/drawing/2014/main" id="{4CB9557C-458A-974E-BC8E-824A8BEF5F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2" y="1168"/>
                    <a:ext cx="41" cy="16"/>
                  </a:xfrm>
                  <a:custGeom>
                    <a:avLst/>
                    <a:gdLst>
                      <a:gd name="T0" fmla="*/ 1 w 41"/>
                      <a:gd name="T1" fmla="*/ 2 h 16"/>
                      <a:gd name="T2" fmla="*/ 4 w 41"/>
                      <a:gd name="T3" fmla="*/ 1 h 16"/>
                      <a:gd name="T4" fmla="*/ 10 w 41"/>
                      <a:gd name="T5" fmla="*/ 0 h 16"/>
                      <a:gd name="T6" fmla="*/ 14 w 41"/>
                      <a:gd name="T7" fmla="*/ 0 h 16"/>
                      <a:gd name="T8" fmla="*/ 18 w 41"/>
                      <a:gd name="T9" fmla="*/ 1 h 16"/>
                      <a:gd name="T10" fmla="*/ 23 w 41"/>
                      <a:gd name="T11" fmla="*/ 3 h 16"/>
                      <a:gd name="T12" fmla="*/ 26 w 41"/>
                      <a:gd name="T13" fmla="*/ 4 h 16"/>
                      <a:gd name="T14" fmla="*/ 29 w 41"/>
                      <a:gd name="T15" fmla="*/ 5 h 16"/>
                      <a:gd name="T16" fmla="*/ 31 w 41"/>
                      <a:gd name="T17" fmla="*/ 6 h 16"/>
                      <a:gd name="T18" fmla="*/ 34 w 41"/>
                      <a:gd name="T19" fmla="*/ 7 h 16"/>
                      <a:gd name="T20" fmla="*/ 35 w 41"/>
                      <a:gd name="T21" fmla="*/ 8 h 16"/>
                      <a:gd name="T22" fmla="*/ 37 w 41"/>
                      <a:gd name="T23" fmla="*/ 9 h 16"/>
                      <a:gd name="T24" fmla="*/ 39 w 41"/>
                      <a:gd name="T25" fmla="*/ 10 h 16"/>
                      <a:gd name="T26" fmla="*/ 40 w 41"/>
                      <a:gd name="T27" fmla="*/ 15 h 16"/>
                      <a:gd name="T28" fmla="*/ 36 w 41"/>
                      <a:gd name="T29" fmla="*/ 13 h 16"/>
                      <a:gd name="T30" fmla="*/ 34 w 41"/>
                      <a:gd name="T31" fmla="*/ 12 h 16"/>
                      <a:gd name="T32" fmla="*/ 31 w 41"/>
                      <a:gd name="T33" fmla="*/ 10 h 16"/>
                      <a:gd name="T34" fmla="*/ 29 w 41"/>
                      <a:gd name="T35" fmla="*/ 9 h 16"/>
                      <a:gd name="T36" fmla="*/ 26 w 41"/>
                      <a:gd name="T37" fmla="*/ 8 h 16"/>
                      <a:gd name="T38" fmla="*/ 20 w 41"/>
                      <a:gd name="T39" fmla="*/ 6 h 16"/>
                      <a:gd name="T40" fmla="*/ 15 w 41"/>
                      <a:gd name="T41" fmla="*/ 5 h 16"/>
                      <a:gd name="T42" fmla="*/ 10 w 41"/>
                      <a:gd name="T43" fmla="*/ 4 h 16"/>
                      <a:gd name="T44" fmla="*/ 7 w 41"/>
                      <a:gd name="T45" fmla="*/ 4 h 16"/>
                      <a:gd name="T46" fmla="*/ 3 w 41"/>
                      <a:gd name="T47" fmla="*/ 5 h 16"/>
                      <a:gd name="T48" fmla="*/ 0 w 41"/>
                      <a:gd name="T49" fmla="*/ 6 h 16"/>
                      <a:gd name="T50" fmla="*/ 1 w 41"/>
                      <a:gd name="T51" fmla="*/ 2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41" h="16">
                        <a:moveTo>
                          <a:pt x="1" y="2"/>
                        </a:moveTo>
                        <a:lnTo>
                          <a:pt x="4" y="1"/>
                        </a:lnTo>
                        <a:lnTo>
                          <a:pt x="10" y="0"/>
                        </a:lnTo>
                        <a:lnTo>
                          <a:pt x="14" y="0"/>
                        </a:lnTo>
                        <a:lnTo>
                          <a:pt x="18" y="1"/>
                        </a:lnTo>
                        <a:lnTo>
                          <a:pt x="23" y="3"/>
                        </a:lnTo>
                        <a:lnTo>
                          <a:pt x="26" y="4"/>
                        </a:lnTo>
                        <a:lnTo>
                          <a:pt x="29" y="5"/>
                        </a:lnTo>
                        <a:lnTo>
                          <a:pt x="31" y="6"/>
                        </a:lnTo>
                        <a:lnTo>
                          <a:pt x="34" y="7"/>
                        </a:lnTo>
                        <a:lnTo>
                          <a:pt x="35" y="8"/>
                        </a:lnTo>
                        <a:lnTo>
                          <a:pt x="37" y="9"/>
                        </a:lnTo>
                        <a:lnTo>
                          <a:pt x="39" y="10"/>
                        </a:lnTo>
                        <a:lnTo>
                          <a:pt x="40" y="15"/>
                        </a:lnTo>
                        <a:lnTo>
                          <a:pt x="36" y="13"/>
                        </a:lnTo>
                        <a:lnTo>
                          <a:pt x="34" y="12"/>
                        </a:lnTo>
                        <a:lnTo>
                          <a:pt x="31" y="10"/>
                        </a:lnTo>
                        <a:lnTo>
                          <a:pt x="29" y="9"/>
                        </a:lnTo>
                        <a:lnTo>
                          <a:pt x="26" y="8"/>
                        </a:lnTo>
                        <a:lnTo>
                          <a:pt x="20" y="6"/>
                        </a:lnTo>
                        <a:lnTo>
                          <a:pt x="15" y="5"/>
                        </a:lnTo>
                        <a:lnTo>
                          <a:pt x="10" y="4"/>
                        </a:lnTo>
                        <a:lnTo>
                          <a:pt x="7" y="4"/>
                        </a:lnTo>
                        <a:lnTo>
                          <a:pt x="3" y="5"/>
                        </a:lnTo>
                        <a:lnTo>
                          <a:pt x="0" y="6"/>
                        </a:lnTo>
                        <a:lnTo>
                          <a:pt x="1" y="2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86" name="Freeform 82">
                    <a:extLst>
                      <a:ext uri="{FF2B5EF4-FFF2-40B4-BE49-F238E27FC236}">
                        <a16:creationId xmlns:a16="http://schemas.microsoft.com/office/drawing/2014/main" id="{B923D0C1-4556-2D41-A1F7-41AB07002F2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1" y="1180"/>
                    <a:ext cx="46" cy="17"/>
                  </a:xfrm>
                  <a:custGeom>
                    <a:avLst/>
                    <a:gdLst>
                      <a:gd name="T0" fmla="*/ 0 w 46"/>
                      <a:gd name="T1" fmla="*/ 2 h 17"/>
                      <a:gd name="T2" fmla="*/ 6 w 46"/>
                      <a:gd name="T3" fmla="*/ 1 h 17"/>
                      <a:gd name="T4" fmla="*/ 9 w 46"/>
                      <a:gd name="T5" fmla="*/ 0 h 17"/>
                      <a:gd name="T6" fmla="*/ 14 w 46"/>
                      <a:gd name="T7" fmla="*/ 0 h 17"/>
                      <a:gd name="T8" fmla="*/ 19 w 46"/>
                      <a:gd name="T9" fmla="*/ 0 h 17"/>
                      <a:gd name="T10" fmla="*/ 24 w 46"/>
                      <a:gd name="T11" fmla="*/ 2 h 17"/>
                      <a:gd name="T12" fmla="*/ 30 w 46"/>
                      <a:gd name="T13" fmla="*/ 4 h 17"/>
                      <a:gd name="T14" fmla="*/ 35 w 46"/>
                      <a:gd name="T15" fmla="*/ 6 h 17"/>
                      <a:gd name="T16" fmla="*/ 40 w 46"/>
                      <a:gd name="T17" fmla="*/ 8 h 17"/>
                      <a:gd name="T18" fmla="*/ 43 w 46"/>
                      <a:gd name="T19" fmla="*/ 10 h 17"/>
                      <a:gd name="T20" fmla="*/ 45 w 46"/>
                      <a:gd name="T21" fmla="*/ 16 h 17"/>
                      <a:gd name="T22" fmla="*/ 42 w 46"/>
                      <a:gd name="T23" fmla="*/ 14 h 17"/>
                      <a:gd name="T24" fmla="*/ 39 w 46"/>
                      <a:gd name="T25" fmla="*/ 12 h 17"/>
                      <a:gd name="T26" fmla="*/ 36 w 46"/>
                      <a:gd name="T27" fmla="*/ 11 h 17"/>
                      <a:gd name="T28" fmla="*/ 33 w 46"/>
                      <a:gd name="T29" fmla="*/ 10 h 17"/>
                      <a:gd name="T30" fmla="*/ 29 w 46"/>
                      <a:gd name="T31" fmla="*/ 8 h 17"/>
                      <a:gd name="T32" fmla="*/ 25 w 46"/>
                      <a:gd name="T33" fmla="*/ 7 h 17"/>
                      <a:gd name="T34" fmla="*/ 19 w 46"/>
                      <a:gd name="T35" fmla="*/ 6 h 17"/>
                      <a:gd name="T36" fmla="*/ 14 w 46"/>
                      <a:gd name="T37" fmla="*/ 5 h 17"/>
                      <a:gd name="T38" fmla="*/ 9 w 46"/>
                      <a:gd name="T39" fmla="*/ 5 h 17"/>
                      <a:gd name="T40" fmla="*/ 4 w 46"/>
                      <a:gd name="T41" fmla="*/ 6 h 17"/>
                      <a:gd name="T42" fmla="*/ 0 w 46"/>
                      <a:gd name="T43" fmla="*/ 8 h 17"/>
                      <a:gd name="T44" fmla="*/ 0 w 46"/>
                      <a:gd name="T45" fmla="*/ 2 h 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46" h="17">
                        <a:moveTo>
                          <a:pt x="0" y="2"/>
                        </a:moveTo>
                        <a:lnTo>
                          <a:pt x="6" y="1"/>
                        </a:lnTo>
                        <a:lnTo>
                          <a:pt x="9" y="0"/>
                        </a:lnTo>
                        <a:lnTo>
                          <a:pt x="14" y="0"/>
                        </a:lnTo>
                        <a:lnTo>
                          <a:pt x="19" y="0"/>
                        </a:lnTo>
                        <a:lnTo>
                          <a:pt x="24" y="2"/>
                        </a:lnTo>
                        <a:lnTo>
                          <a:pt x="30" y="4"/>
                        </a:lnTo>
                        <a:lnTo>
                          <a:pt x="35" y="6"/>
                        </a:lnTo>
                        <a:lnTo>
                          <a:pt x="40" y="8"/>
                        </a:lnTo>
                        <a:lnTo>
                          <a:pt x="43" y="10"/>
                        </a:lnTo>
                        <a:lnTo>
                          <a:pt x="45" y="16"/>
                        </a:lnTo>
                        <a:lnTo>
                          <a:pt x="42" y="14"/>
                        </a:lnTo>
                        <a:lnTo>
                          <a:pt x="39" y="12"/>
                        </a:lnTo>
                        <a:lnTo>
                          <a:pt x="36" y="11"/>
                        </a:lnTo>
                        <a:lnTo>
                          <a:pt x="33" y="10"/>
                        </a:lnTo>
                        <a:lnTo>
                          <a:pt x="29" y="8"/>
                        </a:lnTo>
                        <a:lnTo>
                          <a:pt x="25" y="7"/>
                        </a:lnTo>
                        <a:lnTo>
                          <a:pt x="19" y="6"/>
                        </a:lnTo>
                        <a:lnTo>
                          <a:pt x="14" y="5"/>
                        </a:lnTo>
                        <a:lnTo>
                          <a:pt x="9" y="5"/>
                        </a:lnTo>
                        <a:lnTo>
                          <a:pt x="4" y="6"/>
                        </a:lnTo>
                        <a:lnTo>
                          <a:pt x="0" y="8"/>
                        </a:lnTo>
                        <a:lnTo>
                          <a:pt x="0" y="2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sp>
              <p:nvSpPr>
                <p:cNvPr id="149587" name="Freeform 83">
                  <a:extLst>
                    <a:ext uri="{FF2B5EF4-FFF2-40B4-BE49-F238E27FC236}">
                      <a16:creationId xmlns:a16="http://schemas.microsoft.com/office/drawing/2014/main" id="{312F4A0C-EA51-7A4C-BC9D-315C56B799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8" y="1128"/>
                  <a:ext cx="38" cy="38"/>
                </a:xfrm>
                <a:custGeom>
                  <a:avLst/>
                  <a:gdLst>
                    <a:gd name="T0" fmla="*/ 0 w 38"/>
                    <a:gd name="T1" fmla="*/ 6 h 38"/>
                    <a:gd name="T2" fmla="*/ 1 w 38"/>
                    <a:gd name="T3" fmla="*/ 5 h 38"/>
                    <a:gd name="T4" fmla="*/ 2 w 38"/>
                    <a:gd name="T5" fmla="*/ 4 h 38"/>
                    <a:gd name="T6" fmla="*/ 4 w 38"/>
                    <a:gd name="T7" fmla="*/ 3 h 38"/>
                    <a:gd name="T8" fmla="*/ 5 w 38"/>
                    <a:gd name="T9" fmla="*/ 1 h 38"/>
                    <a:gd name="T10" fmla="*/ 8 w 38"/>
                    <a:gd name="T11" fmla="*/ 1 h 38"/>
                    <a:gd name="T12" fmla="*/ 10 w 38"/>
                    <a:gd name="T13" fmla="*/ 0 h 38"/>
                    <a:gd name="T14" fmla="*/ 12 w 38"/>
                    <a:gd name="T15" fmla="*/ 0 h 38"/>
                    <a:gd name="T16" fmla="*/ 14 w 38"/>
                    <a:gd name="T17" fmla="*/ 0 h 38"/>
                    <a:gd name="T18" fmla="*/ 17 w 38"/>
                    <a:gd name="T19" fmla="*/ 0 h 38"/>
                    <a:gd name="T20" fmla="*/ 19 w 38"/>
                    <a:gd name="T21" fmla="*/ 0 h 38"/>
                    <a:gd name="T22" fmla="*/ 22 w 38"/>
                    <a:gd name="T23" fmla="*/ 0 h 38"/>
                    <a:gd name="T24" fmla="*/ 24 w 38"/>
                    <a:gd name="T25" fmla="*/ 1 h 38"/>
                    <a:gd name="T26" fmla="*/ 26 w 38"/>
                    <a:gd name="T27" fmla="*/ 2 h 38"/>
                    <a:gd name="T28" fmla="*/ 28 w 38"/>
                    <a:gd name="T29" fmla="*/ 3 h 38"/>
                    <a:gd name="T30" fmla="*/ 29 w 38"/>
                    <a:gd name="T31" fmla="*/ 5 h 38"/>
                    <a:gd name="T32" fmla="*/ 30 w 38"/>
                    <a:gd name="T33" fmla="*/ 5 h 38"/>
                    <a:gd name="T34" fmla="*/ 31 w 38"/>
                    <a:gd name="T35" fmla="*/ 7 h 38"/>
                    <a:gd name="T36" fmla="*/ 31 w 38"/>
                    <a:gd name="T37" fmla="*/ 8 h 38"/>
                    <a:gd name="T38" fmla="*/ 31 w 38"/>
                    <a:gd name="T39" fmla="*/ 11 h 38"/>
                    <a:gd name="T40" fmla="*/ 32 w 38"/>
                    <a:gd name="T41" fmla="*/ 16 h 38"/>
                    <a:gd name="T42" fmla="*/ 32 w 38"/>
                    <a:gd name="T43" fmla="*/ 20 h 38"/>
                    <a:gd name="T44" fmla="*/ 34 w 38"/>
                    <a:gd name="T45" fmla="*/ 26 h 38"/>
                    <a:gd name="T46" fmla="*/ 36 w 38"/>
                    <a:gd name="T47" fmla="*/ 32 h 38"/>
                    <a:gd name="T48" fmla="*/ 37 w 38"/>
                    <a:gd name="T49" fmla="*/ 35 h 38"/>
                    <a:gd name="T50" fmla="*/ 37 w 38"/>
                    <a:gd name="T51" fmla="*/ 37 h 38"/>
                    <a:gd name="T52" fmla="*/ 36 w 38"/>
                    <a:gd name="T53" fmla="*/ 35 h 38"/>
                    <a:gd name="T54" fmla="*/ 33 w 38"/>
                    <a:gd name="T55" fmla="*/ 33 h 38"/>
                    <a:gd name="T56" fmla="*/ 31 w 38"/>
                    <a:gd name="T57" fmla="*/ 31 h 38"/>
                    <a:gd name="T58" fmla="*/ 28 w 38"/>
                    <a:gd name="T59" fmla="*/ 29 h 38"/>
                    <a:gd name="T60" fmla="*/ 24 w 38"/>
                    <a:gd name="T61" fmla="*/ 27 h 38"/>
                    <a:gd name="T62" fmla="*/ 21 w 38"/>
                    <a:gd name="T63" fmla="*/ 26 h 38"/>
                    <a:gd name="T64" fmla="*/ 18 w 38"/>
                    <a:gd name="T65" fmla="*/ 26 h 38"/>
                    <a:gd name="T66" fmla="*/ 14 w 38"/>
                    <a:gd name="T67" fmla="*/ 26 h 38"/>
                    <a:gd name="T68" fmla="*/ 11 w 38"/>
                    <a:gd name="T69" fmla="*/ 26 h 38"/>
                    <a:gd name="T70" fmla="*/ 7 w 38"/>
                    <a:gd name="T71" fmla="*/ 26 h 38"/>
                    <a:gd name="T72" fmla="*/ 4 w 38"/>
                    <a:gd name="T73" fmla="*/ 28 h 38"/>
                    <a:gd name="T74" fmla="*/ 4 w 38"/>
                    <a:gd name="T75" fmla="*/ 26 h 38"/>
                    <a:gd name="T76" fmla="*/ 4 w 38"/>
                    <a:gd name="T77" fmla="*/ 22 h 38"/>
                    <a:gd name="T78" fmla="*/ 4 w 38"/>
                    <a:gd name="T79" fmla="*/ 19 h 38"/>
                    <a:gd name="T80" fmla="*/ 2 w 38"/>
                    <a:gd name="T81" fmla="*/ 15 h 38"/>
                    <a:gd name="T82" fmla="*/ 2 w 38"/>
                    <a:gd name="T83" fmla="*/ 11 h 38"/>
                    <a:gd name="T84" fmla="*/ 1 w 38"/>
                    <a:gd name="T85" fmla="*/ 8 h 38"/>
                    <a:gd name="T86" fmla="*/ 0 w 38"/>
                    <a:gd name="T87" fmla="*/ 6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38" h="38">
                      <a:moveTo>
                        <a:pt x="0" y="6"/>
                      </a:moveTo>
                      <a:lnTo>
                        <a:pt x="1" y="5"/>
                      </a:lnTo>
                      <a:lnTo>
                        <a:pt x="2" y="4"/>
                      </a:lnTo>
                      <a:lnTo>
                        <a:pt x="4" y="3"/>
                      </a:lnTo>
                      <a:lnTo>
                        <a:pt x="5" y="1"/>
                      </a:lnTo>
                      <a:lnTo>
                        <a:pt x="8" y="1"/>
                      </a:lnTo>
                      <a:lnTo>
                        <a:pt x="10" y="0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4" y="1"/>
                      </a:lnTo>
                      <a:lnTo>
                        <a:pt x="26" y="2"/>
                      </a:lnTo>
                      <a:lnTo>
                        <a:pt x="28" y="3"/>
                      </a:lnTo>
                      <a:lnTo>
                        <a:pt x="29" y="5"/>
                      </a:lnTo>
                      <a:lnTo>
                        <a:pt x="30" y="5"/>
                      </a:lnTo>
                      <a:lnTo>
                        <a:pt x="31" y="7"/>
                      </a:lnTo>
                      <a:lnTo>
                        <a:pt x="31" y="8"/>
                      </a:lnTo>
                      <a:lnTo>
                        <a:pt x="31" y="11"/>
                      </a:lnTo>
                      <a:lnTo>
                        <a:pt x="32" y="16"/>
                      </a:lnTo>
                      <a:lnTo>
                        <a:pt x="32" y="20"/>
                      </a:lnTo>
                      <a:lnTo>
                        <a:pt x="34" y="26"/>
                      </a:lnTo>
                      <a:lnTo>
                        <a:pt x="36" y="32"/>
                      </a:lnTo>
                      <a:lnTo>
                        <a:pt x="37" y="35"/>
                      </a:lnTo>
                      <a:lnTo>
                        <a:pt x="37" y="37"/>
                      </a:lnTo>
                      <a:lnTo>
                        <a:pt x="36" y="35"/>
                      </a:lnTo>
                      <a:lnTo>
                        <a:pt x="33" y="33"/>
                      </a:lnTo>
                      <a:lnTo>
                        <a:pt x="31" y="31"/>
                      </a:lnTo>
                      <a:lnTo>
                        <a:pt x="28" y="29"/>
                      </a:lnTo>
                      <a:lnTo>
                        <a:pt x="24" y="27"/>
                      </a:lnTo>
                      <a:lnTo>
                        <a:pt x="21" y="26"/>
                      </a:lnTo>
                      <a:lnTo>
                        <a:pt x="18" y="26"/>
                      </a:lnTo>
                      <a:lnTo>
                        <a:pt x="14" y="26"/>
                      </a:lnTo>
                      <a:lnTo>
                        <a:pt x="11" y="26"/>
                      </a:lnTo>
                      <a:lnTo>
                        <a:pt x="7" y="26"/>
                      </a:lnTo>
                      <a:lnTo>
                        <a:pt x="4" y="28"/>
                      </a:lnTo>
                      <a:lnTo>
                        <a:pt x="4" y="26"/>
                      </a:lnTo>
                      <a:lnTo>
                        <a:pt x="4" y="22"/>
                      </a:lnTo>
                      <a:lnTo>
                        <a:pt x="4" y="19"/>
                      </a:lnTo>
                      <a:lnTo>
                        <a:pt x="2" y="15"/>
                      </a:lnTo>
                      <a:lnTo>
                        <a:pt x="2" y="11"/>
                      </a:lnTo>
                      <a:lnTo>
                        <a:pt x="1" y="8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grpSp>
              <p:nvGrpSpPr>
                <p:cNvPr id="149588" name="Group 84">
                  <a:extLst>
                    <a:ext uri="{FF2B5EF4-FFF2-40B4-BE49-F238E27FC236}">
                      <a16:creationId xmlns:a16="http://schemas.microsoft.com/office/drawing/2014/main" id="{3F10816B-4CBC-1947-8273-B5CB8E2DEA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79" y="1128"/>
                  <a:ext cx="36" cy="31"/>
                  <a:chOff x="1479" y="1128"/>
                  <a:chExt cx="36" cy="31"/>
                </a:xfrm>
              </p:grpSpPr>
              <p:sp>
                <p:nvSpPr>
                  <p:cNvPr id="149589" name="Freeform 85">
                    <a:extLst>
                      <a:ext uri="{FF2B5EF4-FFF2-40B4-BE49-F238E27FC236}">
                        <a16:creationId xmlns:a16="http://schemas.microsoft.com/office/drawing/2014/main" id="{A92A70B2-A8DE-4D47-B4D7-F4F8BAE1A5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79" y="1133"/>
                    <a:ext cx="2" cy="2"/>
                  </a:xfrm>
                  <a:custGeom>
                    <a:avLst/>
                    <a:gdLst>
                      <a:gd name="T0" fmla="*/ 1 w 2"/>
                      <a:gd name="T1" fmla="*/ 1 h 2"/>
                      <a:gd name="T2" fmla="*/ 1 w 2"/>
                      <a:gd name="T3" fmla="*/ 1 h 2"/>
                      <a:gd name="T4" fmla="*/ 1 w 2"/>
                      <a:gd name="T5" fmla="*/ 0 h 2"/>
                      <a:gd name="T6" fmla="*/ 1 w 2"/>
                      <a:gd name="T7" fmla="*/ 0 h 2"/>
                      <a:gd name="T8" fmla="*/ 1 w 2"/>
                      <a:gd name="T9" fmla="*/ 0 h 2"/>
                      <a:gd name="T10" fmla="*/ 0 w 2"/>
                      <a:gd name="T11" fmla="*/ 0 h 2"/>
                      <a:gd name="T12" fmla="*/ 0 w 2"/>
                      <a:gd name="T13" fmla="*/ 0 h 2"/>
                      <a:gd name="T14" fmla="*/ 0 w 2"/>
                      <a:gd name="T15" fmla="*/ 1 h 2"/>
                      <a:gd name="T16" fmla="*/ 0 w 2"/>
                      <a:gd name="T17" fmla="*/ 1 h 2"/>
                      <a:gd name="T18" fmla="*/ 0 w 2"/>
                      <a:gd name="T19" fmla="*/ 1 h 2"/>
                      <a:gd name="T20" fmla="*/ 1 w 2"/>
                      <a:gd name="T21" fmla="*/ 1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1" y="1"/>
                        </a:move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1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90" name="Freeform 86">
                    <a:extLst>
                      <a:ext uri="{FF2B5EF4-FFF2-40B4-BE49-F238E27FC236}">
                        <a16:creationId xmlns:a16="http://schemas.microsoft.com/office/drawing/2014/main" id="{C99D4AE8-A654-E248-A046-74A64618F6E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5" y="1130"/>
                    <a:ext cx="1" cy="2"/>
                  </a:xfrm>
                  <a:custGeom>
                    <a:avLst/>
                    <a:gdLst>
                      <a:gd name="T0" fmla="*/ 0 w 1"/>
                      <a:gd name="T1" fmla="*/ 1 h 2"/>
                      <a:gd name="T2" fmla="*/ 0 w 1"/>
                      <a:gd name="T3" fmla="*/ 1 h 2"/>
                      <a:gd name="T4" fmla="*/ 0 w 1"/>
                      <a:gd name="T5" fmla="*/ 1 h 2"/>
                      <a:gd name="T6" fmla="*/ 0 w 1"/>
                      <a:gd name="T7" fmla="*/ 0 h 2"/>
                      <a:gd name="T8" fmla="*/ 0 w 1"/>
                      <a:gd name="T9" fmla="*/ 0 h 2"/>
                      <a:gd name="T10" fmla="*/ 0 w 1"/>
                      <a:gd name="T11" fmla="*/ 0 h 2"/>
                      <a:gd name="T12" fmla="*/ 0 w 1"/>
                      <a:gd name="T13" fmla="*/ 0 h 2"/>
                      <a:gd name="T14" fmla="*/ 0 w 1"/>
                      <a:gd name="T15" fmla="*/ 1 h 2"/>
                      <a:gd name="T16" fmla="*/ 0 w 1"/>
                      <a:gd name="T17" fmla="*/ 1 h 2"/>
                      <a:gd name="T18" fmla="*/ 0 w 1"/>
                      <a:gd name="T19" fmla="*/ 1 h 2"/>
                      <a:gd name="T20" fmla="*/ 0 w 1"/>
                      <a:gd name="T21" fmla="*/ 1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91" name="Freeform 87">
                    <a:extLst>
                      <a:ext uri="{FF2B5EF4-FFF2-40B4-BE49-F238E27FC236}">
                        <a16:creationId xmlns:a16="http://schemas.microsoft.com/office/drawing/2014/main" id="{FDED204B-2324-6C43-8453-CD1A1CE9737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0" y="1137"/>
                    <a:ext cx="2" cy="2"/>
                  </a:xfrm>
                  <a:custGeom>
                    <a:avLst/>
                    <a:gdLst>
                      <a:gd name="T0" fmla="*/ 0 w 2"/>
                      <a:gd name="T1" fmla="*/ 1 h 2"/>
                      <a:gd name="T2" fmla="*/ 0 w 2"/>
                      <a:gd name="T3" fmla="*/ 1 h 2"/>
                      <a:gd name="T4" fmla="*/ 1 w 2"/>
                      <a:gd name="T5" fmla="*/ 0 h 2"/>
                      <a:gd name="T6" fmla="*/ 0 w 2"/>
                      <a:gd name="T7" fmla="*/ 0 h 2"/>
                      <a:gd name="T8" fmla="*/ 1 w 2"/>
                      <a:gd name="T9" fmla="*/ 0 h 2"/>
                      <a:gd name="T10" fmla="*/ 0 w 2"/>
                      <a:gd name="T11" fmla="*/ 0 h 2"/>
                      <a:gd name="T12" fmla="*/ 0 w 2"/>
                      <a:gd name="T13" fmla="*/ 0 h 2"/>
                      <a:gd name="T14" fmla="*/ 0 w 2"/>
                      <a:gd name="T15" fmla="*/ 0 h 2"/>
                      <a:gd name="T16" fmla="*/ 0 w 2"/>
                      <a:gd name="T17" fmla="*/ 1 h 2"/>
                      <a:gd name="T18" fmla="*/ 0 w 2"/>
                      <a:gd name="T19" fmla="*/ 1 h 2"/>
                      <a:gd name="T20" fmla="*/ 0 w 2"/>
                      <a:gd name="T21" fmla="*/ 1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92" name="Freeform 88">
                    <a:extLst>
                      <a:ext uri="{FF2B5EF4-FFF2-40B4-BE49-F238E27FC236}">
                        <a16:creationId xmlns:a16="http://schemas.microsoft.com/office/drawing/2014/main" id="{70B5C078-DAF1-1F46-A5A9-00DC17B7E3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0" y="1128"/>
                    <a:ext cx="1" cy="2"/>
                  </a:xfrm>
                  <a:custGeom>
                    <a:avLst/>
                    <a:gdLst>
                      <a:gd name="T0" fmla="*/ 0 w 1"/>
                      <a:gd name="T1" fmla="*/ 1 h 2"/>
                      <a:gd name="T2" fmla="*/ 0 w 1"/>
                      <a:gd name="T3" fmla="*/ 1 h 2"/>
                      <a:gd name="T4" fmla="*/ 0 w 1"/>
                      <a:gd name="T5" fmla="*/ 0 h 2"/>
                      <a:gd name="T6" fmla="*/ 0 w 1"/>
                      <a:gd name="T7" fmla="*/ 0 h 2"/>
                      <a:gd name="T8" fmla="*/ 0 w 1"/>
                      <a:gd name="T9" fmla="*/ 0 h 2"/>
                      <a:gd name="T10" fmla="*/ 0 w 1"/>
                      <a:gd name="T11" fmla="*/ 0 h 2"/>
                      <a:gd name="T12" fmla="*/ 0 w 1"/>
                      <a:gd name="T13" fmla="*/ 0 h 2"/>
                      <a:gd name="T14" fmla="*/ 0 w 1"/>
                      <a:gd name="T15" fmla="*/ 0 h 2"/>
                      <a:gd name="T16" fmla="*/ 0 w 1"/>
                      <a:gd name="T17" fmla="*/ 1 h 2"/>
                      <a:gd name="T18" fmla="*/ 0 w 1"/>
                      <a:gd name="T19" fmla="*/ 1 h 2"/>
                      <a:gd name="T20" fmla="*/ 0 w 1"/>
                      <a:gd name="T21" fmla="*/ 1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93" name="Freeform 89">
                    <a:extLst>
                      <a:ext uri="{FF2B5EF4-FFF2-40B4-BE49-F238E27FC236}">
                        <a16:creationId xmlns:a16="http://schemas.microsoft.com/office/drawing/2014/main" id="{E56068F6-6372-DE40-A47A-156A623F498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1" y="1141"/>
                    <a:ext cx="2" cy="2"/>
                  </a:xfrm>
                  <a:custGeom>
                    <a:avLst/>
                    <a:gdLst>
                      <a:gd name="T0" fmla="*/ 1 w 2"/>
                      <a:gd name="T1" fmla="*/ 1 h 2"/>
                      <a:gd name="T2" fmla="*/ 1 w 2"/>
                      <a:gd name="T3" fmla="*/ 0 h 2"/>
                      <a:gd name="T4" fmla="*/ 1 w 2"/>
                      <a:gd name="T5" fmla="*/ 0 h 2"/>
                      <a:gd name="T6" fmla="*/ 1 w 2"/>
                      <a:gd name="T7" fmla="*/ 0 h 2"/>
                      <a:gd name="T8" fmla="*/ 1 w 2"/>
                      <a:gd name="T9" fmla="*/ 0 h 2"/>
                      <a:gd name="T10" fmla="*/ 1 w 2"/>
                      <a:gd name="T11" fmla="*/ 0 h 2"/>
                      <a:gd name="T12" fmla="*/ 0 w 2"/>
                      <a:gd name="T13" fmla="*/ 0 h 2"/>
                      <a:gd name="T14" fmla="*/ 0 w 2"/>
                      <a:gd name="T15" fmla="*/ 0 h 2"/>
                      <a:gd name="T16" fmla="*/ 0 w 2"/>
                      <a:gd name="T17" fmla="*/ 1 h 2"/>
                      <a:gd name="T18" fmla="*/ 0 w 2"/>
                      <a:gd name="T19" fmla="*/ 1 h 2"/>
                      <a:gd name="T20" fmla="*/ 1 w 2"/>
                      <a:gd name="T21" fmla="*/ 1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1" y="1"/>
                        </a:move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1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94" name="Freeform 90">
                    <a:extLst>
                      <a:ext uri="{FF2B5EF4-FFF2-40B4-BE49-F238E27FC236}">
                        <a16:creationId xmlns:a16="http://schemas.microsoft.com/office/drawing/2014/main" id="{75FBB5F5-F503-4A47-94F6-829D4363287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6" y="1140"/>
                    <a:ext cx="2" cy="1"/>
                  </a:xfrm>
                  <a:custGeom>
                    <a:avLst/>
                    <a:gdLst>
                      <a:gd name="T0" fmla="*/ 1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0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1 w 2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95" name="Freeform 91">
                    <a:extLst>
                      <a:ext uri="{FF2B5EF4-FFF2-40B4-BE49-F238E27FC236}">
                        <a16:creationId xmlns:a16="http://schemas.microsoft.com/office/drawing/2014/main" id="{FBB1BBEE-6F1B-4647-8D2F-44BF33F61B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6" y="1128"/>
                    <a:ext cx="1" cy="2"/>
                  </a:xfrm>
                  <a:custGeom>
                    <a:avLst/>
                    <a:gdLst>
                      <a:gd name="T0" fmla="*/ 0 w 1"/>
                      <a:gd name="T1" fmla="*/ 1 h 2"/>
                      <a:gd name="T2" fmla="*/ 0 w 1"/>
                      <a:gd name="T3" fmla="*/ 0 h 2"/>
                      <a:gd name="T4" fmla="*/ 0 w 1"/>
                      <a:gd name="T5" fmla="*/ 0 h 2"/>
                      <a:gd name="T6" fmla="*/ 0 w 1"/>
                      <a:gd name="T7" fmla="*/ 0 h 2"/>
                      <a:gd name="T8" fmla="*/ 0 w 1"/>
                      <a:gd name="T9" fmla="*/ 0 h 2"/>
                      <a:gd name="T10" fmla="*/ 0 w 1"/>
                      <a:gd name="T11" fmla="*/ 0 h 2"/>
                      <a:gd name="T12" fmla="*/ 0 w 1"/>
                      <a:gd name="T13" fmla="*/ 0 h 2"/>
                      <a:gd name="T14" fmla="*/ 0 w 1"/>
                      <a:gd name="T15" fmla="*/ 0 h 2"/>
                      <a:gd name="T16" fmla="*/ 0 w 1"/>
                      <a:gd name="T17" fmla="*/ 0 h 2"/>
                      <a:gd name="T18" fmla="*/ 0 w 1"/>
                      <a:gd name="T19" fmla="*/ 0 h 2"/>
                      <a:gd name="T20" fmla="*/ 0 w 1"/>
                      <a:gd name="T21" fmla="*/ 1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1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96" name="Freeform 92">
                    <a:extLst>
                      <a:ext uri="{FF2B5EF4-FFF2-40B4-BE49-F238E27FC236}">
                        <a16:creationId xmlns:a16="http://schemas.microsoft.com/office/drawing/2014/main" id="{4F56DB20-A773-0F4D-B714-84593D8C56A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1" y="1134"/>
                    <a:ext cx="2" cy="1"/>
                  </a:xfrm>
                  <a:custGeom>
                    <a:avLst/>
                    <a:gdLst>
                      <a:gd name="T0" fmla="*/ 1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1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1 w 2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97" name="Freeform 93">
                    <a:extLst>
                      <a:ext uri="{FF2B5EF4-FFF2-40B4-BE49-F238E27FC236}">
                        <a16:creationId xmlns:a16="http://schemas.microsoft.com/office/drawing/2014/main" id="{70D060B7-41B0-344D-8A84-EBBC79332C6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2" y="1139"/>
                    <a:ext cx="2" cy="1"/>
                  </a:xfrm>
                  <a:custGeom>
                    <a:avLst/>
                    <a:gdLst>
                      <a:gd name="T0" fmla="*/ 0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0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0 w 2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98" name="Freeform 94">
                    <a:extLst>
                      <a:ext uri="{FF2B5EF4-FFF2-40B4-BE49-F238E27FC236}">
                        <a16:creationId xmlns:a16="http://schemas.microsoft.com/office/drawing/2014/main" id="{84BD1C59-61FB-7148-ACB9-B9763454DE2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7" y="1134"/>
                    <a:ext cx="1" cy="2"/>
                  </a:xfrm>
                  <a:custGeom>
                    <a:avLst/>
                    <a:gdLst>
                      <a:gd name="T0" fmla="*/ 0 w 1"/>
                      <a:gd name="T1" fmla="*/ 0 h 2"/>
                      <a:gd name="T2" fmla="*/ 0 w 1"/>
                      <a:gd name="T3" fmla="*/ 0 h 2"/>
                      <a:gd name="T4" fmla="*/ 0 w 1"/>
                      <a:gd name="T5" fmla="*/ 0 h 2"/>
                      <a:gd name="T6" fmla="*/ 0 w 1"/>
                      <a:gd name="T7" fmla="*/ 0 h 2"/>
                      <a:gd name="T8" fmla="*/ 0 w 1"/>
                      <a:gd name="T9" fmla="*/ 1 h 2"/>
                      <a:gd name="T10" fmla="*/ 0 w 1"/>
                      <a:gd name="T11" fmla="*/ 1 h 2"/>
                      <a:gd name="T12" fmla="*/ 0 w 1"/>
                      <a:gd name="T13" fmla="*/ 1 h 2"/>
                      <a:gd name="T14" fmla="*/ 0 w 1"/>
                      <a:gd name="T15" fmla="*/ 1 h 2"/>
                      <a:gd name="T16" fmla="*/ 0 w 1"/>
                      <a:gd name="T17" fmla="*/ 0 h 2"/>
                      <a:gd name="T18" fmla="*/ 0 w 1"/>
                      <a:gd name="T19" fmla="*/ 0 h 2"/>
                      <a:gd name="T20" fmla="*/ 0 w 1"/>
                      <a:gd name="T21" fmla="*/ 0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599" name="Freeform 95">
                    <a:extLst>
                      <a:ext uri="{FF2B5EF4-FFF2-40B4-BE49-F238E27FC236}">
                        <a16:creationId xmlns:a16="http://schemas.microsoft.com/office/drawing/2014/main" id="{6EA5F36E-DD63-7C47-81BB-F8B01DA82A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2" y="1130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00" name="Freeform 96">
                    <a:extLst>
                      <a:ext uri="{FF2B5EF4-FFF2-40B4-BE49-F238E27FC236}">
                        <a16:creationId xmlns:a16="http://schemas.microsoft.com/office/drawing/2014/main" id="{2770671D-6CA4-1B49-A8EA-CBCAF2D1B22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2" y="1135"/>
                    <a:ext cx="2" cy="2"/>
                  </a:xfrm>
                  <a:custGeom>
                    <a:avLst/>
                    <a:gdLst>
                      <a:gd name="T0" fmla="*/ 0 w 2"/>
                      <a:gd name="T1" fmla="*/ 1 h 2"/>
                      <a:gd name="T2" fmla="*/ 1 w 2"/>
                      <a:gd name="T3" fmla="*/ 1 h 2"/>
                      <a:gd name="T4" fmla="*/ 1 w 2"/>
                      <a:gd name="T5" fmla="*/ 1 h 2"/>
                      <a:gd name="T6" fmla="*/ 1 w 2"/>
                      <a:gd name="T7" fmla="*/ 1 h 2"/>
                      <a:gd name="T8" fmla="*/ 1 w 2"/>
                      <a:gd name="T9" fmla="*/ 0 h 2"/>
                      <a:gd name="T10" fmla="*/ 0 w 2"/>
                      <a:gd name="T11" fmla="*/ 1 h 2"/>
                      <a:gd name="T12" fmla="*/ 0 w 2"/>
                      <a:gd name="T13" fmla="*/ 0 h 2"/>
                      <a:gd name="T14" fmla="*/ 0 w 2"/>
                      <a:gd name="T15" fmla="*/ 1 h 2"/>
                      <a:gd name="T16" fmla="*/ 0 w 2"/>
                      <a:gd name="T17" fmla="*/ 1 h 2"/>
                      <a:gd name="T18" fmla="*/ 0 w 2"/>
                      <a:gd name="T19" fmla="*/ 1 h 2"/>
                      <a:gd name="T20" fmla="*/ 0 w 2"/>
                      <a:gd name="T21" fmla="*/ 1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0" y="1"/>
                        </a:move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01" name="Freeform 97">
                    <a:extLst>
                      <a:ext uri="{FF2B5EF4-FFF2-40B4-BE49-F238E27FC236}">
                        <a16:creationId xmlns:a16="http://schemas.microsoft.com/office/drawing/2014/main" id="{9F3E1102-C4A5-7943-9FD8-79FAB802C30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8" y="1140"/>
                    <a:ext cx="1" cy="2"/>
                  </a:xfrm>
                  <a:custGeom>
                    <a:avLst/>
                    <a:gdLst>
                      <a:gd name="T0" fmla="*/ 0 w 1"/>
                      <a:gd name="T1" fmla="*/ 1 h 2"/>
                      <a:gd name="T2" fmla="*/ 0 w 1"/>
                      <a:gd name="T3" fmla="*/ 1 h 2"/>
                      <a:gd name="T4" fmla="*/ 0 w 1"/>
                      <a:gd name="T5" fmla="*/ 1 h 2"/>
                      <a:gd name="T6" fmla="*/ 0 w 1"/>
                      <a:gd name="T7" fmla="*/ 1 h 2"/>
                      <a:gd name="T8" fmla="*/ 0 w 1"/>
                      <a:gd name="T9" fmla="*/ 0 h 2"/>
                      <a:gd name="T10" fmla="*/ 0 w 1"/>
                      <a:gd name="T11" fmla="*/ 0 h 2"/>
                      <a:gd name="T12" fmla="*/ 0 w 1"/>
                      <a:gd name="T13" fmla="*/ 0 h 2"/>
                      <a:gd name="T14" fmla="*/ 0 w 1"/>
                      <a:gd name="T15" fmla="*/ 1 h 2"/>
                      <a:gd name="T16" fmla="*/ 0 w 1"/>
                      <a:gd name="T17" fmla="*/ 1 h 2"/>
                      <a:gd name="T18" fmla="*/ 0 w 1"/>
                      <a:gd name="T19" fmla="*/ 1 h 2"/>
                      <a:gd name="T20" fmla="*/ 0 w 1"/>
                      <a:gd name="T21" fmla="*/ 1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02" name="Freeform 98">
                    <a:extLst>
                      <a:ext uri="{FF2B5EF4-FFF2-40B4-BE49-F238E27FC236}">
                        <a16:creationId xmlns:a16="http://schemas.microsoft.com/office/drawing/2014/main" id="{965914A6-4A2F-0C4E-AC49-A3AAF2E0D2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3" y="1141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03" name="Freeform 99">
                    <a:extLst>
                      <a:ext uri="{FF2B5EF4-FFF2-40B4-BE49-F238E27FC236}">
                        <a16:creationId xmlns:a16="http://schemas.microsoft.com/office/drawing/2014/main" id="{6173F3F0-CDAA-0741-B0F4-9739DACC34D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2" y="1147"/>
                    <a:ext cx="2" cy="1"/>
                  </a:xfrm>
                  <a:custGeom>
                    <a:avLst/>
                    <a:gdLst>
                      <a:gd name="T0" fmla="*/ 1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0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1 w 2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04" name="Freeform 100">
                    <a:extLst>
                      <a:ext uri="{FF2B5EF4-FFF2-40B4-BE49-F238E27FC236}">
                        <a16:creationId xmlns:a16="http://schemas.microsoft.com/office/drawing/2014/main" id="{FDE35CB5-2291-2D48-AE38-7C6955C08DF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3" y="1152"/>
                    <a:ext cx="1" cy="2"/>
                  </a:xfrm>
                  <a:custGeom>
                    <a:avLst/>
                    <a:gdLst>
                      <a:gd name="T0" fmla="*/ 0 w 1"/>
                      <a:gd name="T1" fmla="*/ 0 h 2"/>
                      <a:gd name="T2" fmla="*/ 0 w 1"/>
                      <a:gd name="T3" fmla="*/ 0 h 2"/>
                      <a:gd name="T4" fmla="*/ 0 w 1"/>
                      <a:gd name="T5" fmla="*/ 1 h 2"/>
                      <a:gd name="T6" fmla="*/ 0 w 1"/>
                      <a:gd name="T7" fmla="*/ 1 h 2"/>
                      <a:gd name="T8" fmla="*/ 0 w 1"/>
                      <a:gd name="T9" fmla="*/ 1 h 2"/>
                      <a:gd name="T10" fmla="*/ 0 w 1"/>
                      <a:gd name="T11" fmla="*/ 1 h 2"/>
                      <a:gd name="T12" fmla="*/ 0 w 1"/>
                      <a:gd name="T13" fmla="*/ 1 h 2"/>
                      <a:gd name="T14" fmla="*/ 0 w 1"/>
                      <a:gd name="T15" fmla="*/ 0 h 2"/>
                      <a:gd name="T16" fmla="*/ 0 w 1"/>
                      <a:gd name="T17" fmla="*/ 0 h 2"/>
                      <a:gd name="T18" fmla="*/ 0 w 1"/>
                      <a:gd name="T19" fmla="*/ 0 h 2"/>
                      <a:gd name="T20" fmla="*/ 0 w 1"/>
                      <a:gd name="T21" fmla="*/ 0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05" name="Freeform 101">
                    <a:extLst>
                      <a:ext uri="{FF2B5EF4-FFF2-40B4-BE49-F238E27FC236}">
                        <a16:creationId xmlns:a16="http://schemas.microsoft.com/office/drawing/2014/main" id="{DCE5F898-E0A7-3142-A74D-411C0967F7D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8" y="1151"/>
                    <a:ext cx="2" cy="1"/>
                  </a:xfrm>
                  <a:custGeom>
                    <a:avLst/>
                    <a:gdLst>
                      <a:gd name="T0" fmla="*/ 1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1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1 w 2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06" name="Freeform 102">
                    <a:extLst>
                      <a:ext uri="{FF2B5EF4-FFF2-40B4-BE49-F238E27FC236}">
                        <a16:creationId xmlns:a16="http://schemas.microsoft.com/office/drawing/2014/main" id="{5E6C2262-362D-1B4F-919A-1A4BE09974E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7" y="1145"/>
                    <a:ext cx="2" cy="1"/>
                  </a:xfrm>
                  <a:custGeom>
                    <a:avLst/>
                    <a:gdLst>
                      <a:gd name="T0" fmla="*/ 0 w 2"/>
                      <a:gd name="T1" fmla="*/ 0 h 1"/>
                      <a:gd name="T2" fmla="*/ 0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0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0 w 2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07" name="Freeform 103">
                    <a:extLst>
                      <a:ext uri="{FF2B5EF4-FFF2-40B4-BE49-F238E27FC236}">
                        <a16:creationId xmlns:a16="http://schemas.microsoft.com/office/drawing/2014/main" id="{FBAB2067-E058-B143-AD3D-63756F39D5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3" y="1145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08" name="Freeform 104">
                    <a:extLst>
                      <a:ext uri="{FF2B5EF4-FFF2-40B4-BE49-F238E27FC236}">
                        <a16:creationId xmlns:a16="http://schemas.microsoft.com/office/drawing/2014/main" id="{D3392272-5D86-E949-B33E-2B6EF5B3BC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3" y="1151"/>
                    <a:ext cx="2" cy="1"/>
                  </a:xfrm>
                  <a:custGeom>
                    <a:avLst/>
                    <a:gdLst>
                      <a:gd name="T0" fmla="*/ 0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0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0 w 2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09" name="Freeform 105">
                    <a:extLst>
                      <a:ext uri="{FF2B5EF4-FFF2-40B4-BE49-F238E27FC236}">
                        <a16:creationId xmlns:a16="http://schemas.microsoft.com/office/drawing/2014/main" id="{FF386BA8-7134-CE4E-BB37-CBC9C1F0A35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9" y="1146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10" name="Freeform 106">
                    <a:extLst>
                      <a:ext uri="{FF2B5EF4-FFF2-40B4-BE49-F238E27FC236}">
                        <a16:creationId xmlns:a16="http://schemas.microsoft.com/office/drawing/2014/main" id="{EAA9C626-51AC-1D4D-BFA6-81E1CE94D31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9" y="1151"/>
                    <a:ext cx="1" cy="2"/>
                  </a:xfrm>
                  <a:custGeom>
                    <a:avLst/>
                    <a:gdLst>
                      <a:gd name="T0" fmla="*/ 0 w 1"/>
                      <a:gd name="T1" fmla="*/ 1 h 2"/>
                      <a:gd name="T2" fmla="*/ 0 w 1"/>
                      <a:gd name="T3" fmla="*/ 1 h 2"/>
                      <a:gd name="T4" fmla="*/ 0 w 1"/>
                      <a:gd name="T5" fmla="*/ 1 h 2"/>
                      <a:gd name="T6" fmla="*/ 0 w 1"/>
                      <a:gd name="T7" fmla="*/ 0 h 2"/>
                      <a:gd name="T8" fmla="*/ 0 w 1"/>
                      <a:gd name="T9" fmla="*/ 0 h 2"/>
                      <a:gd name="T10" fmla="*/ 0 w 1"/>
                      <a:gd name="T11" fmla="*/ 0 h 2"/>
                      <a:gd name="T12" fmla="*/ 0 w 1"/>
                      <a:gd name="T13" fmla="*/ 0 h 2"/>
                      <a:gd name="T14" fmla="*/ 0 w 1"/>
                      <a:gd name="T15" fmla="*/ 0 h 2"/>
                      <a:gd name="T16" fmla="*/ 0 w 1"/>
                      <a:gd name="T17" fmla="*/ 1 h 2"/>
                      <a:gd name="T18" fmla="*/ 0 w 1"/>
                      <a:gd name="T19" fmla="*/ 1 h 2"/>
                      <a:gd name="T20" fmla="*/ 0 w 1"/>
                      <a:gd name="T21" fmla="*/ 1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11" name="Freeform 107">
                    <a:extLst>
                      <a:ext uri="{FF2B5EF4-FFF2-40B4-BE49-F238E27FC236}">
                        <a16:creationId xmlns:a16="http://schemas.microsoft.com/office/drawing/2014/main" id="{22BA3088-4C7E-EF49-9147-F3F3AF553C8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3" y="1146"/>
                    <a:ext cx="2" cy="2"/>
                  </a:xfrm>
                  <a:custGeom>
                    <a:avLst/>
                    <a:gdLst>
                      <a:gd name="T0" fmla="*/ 1 w 2"/>
                      <a:gd name="T1" fmla="*/ 1 h 2"/>
                      <a:gd name="T2" fmla="*/ 0 w 2"/>
                      <a:gd name="T3" fmla="*/ 1 h 2"/>
                      <a:gd name="T4" fmla="*/ 0 w 2"/>
                      <a:gd name="T5" fmla="*/ 1 h 2"/>
                      <a:gd name="T6" fmla="*/ 0 w 2"/>
                      <a:gd name="T7" fmla="*/ 0 h 2"/>
                      <a:gd name="T8" fmla="*/ 0 w 2"/>
                      <a:gd name="T9" fmla="*/ 0 h 2"/>
                      <a:gd name="T10" fmla="*/ 1 w 2"/>
                      <a:gd name="T11" fmla="*/ 0 h 2"/>
                      <a:gd name="T12" fmla="*/ 1 w 2"/>
                      <a:gd name="T13" fmla="*/ 0 h 2"/>
                      <a:gd name="T14" fmla="*/ 1 w 2"/>
                      <a:gd name="T15" fmla="*/ 0 h 2"/>
                      <a:gd name="T16" fmla="*/ 1 w 2"/>
                      <a:gd name="T17" fmla="*/ 1 h 2"/>
                      <a:gd name="T18" fmla="*/ 1 w 2"/>
                      <a:gd name="T19" fmla="*/ 1 h 2"/>
                      <a:gd name="T20" fmla="*/ 1 w 2"/>
                      <a:gd name="T21" fmla="*/ 1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1" y="1"/>
                        </a:move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12" name="Freeform 108">
                    <a:extLst>
                      <a:ext uri="{FF2B5EF4-FFF2-40B4-BE49-F238E27FC236}">
                        <a16:creationId xmlns:a16="http://schemas.microsoft.com/office/drawing/2014/main" id="{7950C864-9882-1F4D-896A-9DD3A5E758C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5" y="1153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13" name="Freeform 109">
                    <a:extLst>
                      <a:ext uri="{FF2B5EF4-FFF2-40B4-BE49-F238E27FC236}">
                        <a16:creationId xmlns:a16="http://schemas.microsoft.com/office/drawing/2014/main" id="{56310819-3599-FA41-B645-0A3A8CC1274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13" y="1158"/>
                    <a:ext cx="2" cy="1"/>
                  </a:xfrm>
                  <a:custGeom>
                    <a:avLst/>
                    <a:gdLst>
                      <a:gd name="T0" fmla="*/ 0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1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0 w 2"/>
                      <a:gd name="T21" fmla="*/ 0 h 1"/>
                      <a:gd name="T22" fmla="*/ 0 w 2"/>
                      <a:gd name="T2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" h="1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14" name="Freeform 110">
                    <a:extLst>
                      <a:ext uri="{FF2B5EF4-FFF2-40B4-BE49-F238E27FC236}">
                        <a16:creationId xmlns:a16="http://schemas.microsoft.com/office/drawing/2014/main" id="{B4A295FB-19EA-8E4E-9606-9B8FF609E73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7" y="1132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15" name="Freeform 111">
                    <a:extLst>
                      <a:ext uri="{FF2B5EF4-FFF2-40B4-BE49-F238E27FC236}">
                        <a16:creationId xmlns:a16="http://schemas.microsoft.com/office/drawing/2014/main" id="{4B3E7279-03A0-B542-99FD-EE713DCC960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7" y="1137"/>
                    <a:ext cx="2" cy="1"/>
                  </a:xfrm>
                  <a:custGeom>
                    <a:avLst/>
                    <a:gdLst>
                      <a:gd name="T0" fmla="*/ 1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1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1 w 2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16" name="Freeform 112">
                    <a:extLst>
                      <a:ext uri="{FF2B5EF4-FFF2-40B4-BE49-F238E27FC236}">
                        <a16:creationId xmlns:a16="http://schemas.microsoft.com/office/drawing/2014/main" id="{76ECD64B-9059-5145-B153-0ED17FBF1A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8" y="1142"/>
                    <a:ext cx="1" cy="2"/>
                  </a:xfrm>
                  <a:custGeom>
                    <a:avLst/>
                    <a:gdLst>
                      <a:gd name="T0" fmla="*/ 0 w 1"/>
                      <a:gd name="T1" fmla="*/ 0 h 2"/>
                      <a:gd name="T2" fmla="*/ 0 w 1"/>
                      <a:gd name="T3" fmla="*/ 0 h 2"/>
                      <a:gd name="T4" fmla="*/ 0 w 1"/>
                      <a:gd name="T5" fmla="*/ 0 h 2"/>
                      <a:gd name="T6" fmla="*/ 0 w 1"/>
                      <a:gd name="T7" fmla="*/ 1 h 2"/>
                      <a:gd name="T8" fmla="*/ 0 w 1"/>
                      <a:gd name="T9" fmla="*/ 1 h 2"/>
                      <a:gd name="T10" fmla="*/ 0 w 1"/>
                      <a:gd name="T11" fmla="*/ 1 h 2"/>
                      <a:gd name="T12" fmla="*/ 0 w 1"/>
                      <a:gd name="T13" fmla="*/ 1 h 2"/>
                      <a:gd name="T14" fmla="*/ 0 w 1"/>
                      <a:gd name="T15" fmla="*/ 1 h 2"/>
                      <a:gd name="T16" fmla="*/ 0 w 1"/>
                      <a:gd name="T17" fmla="*/ 0 h 2"/>
                      <a:gd name="T18" fmla="*/ 0 w 1"/>
                      <a:gd name="T19" fmla="*/ 0 h 2"/>
                      <a:gd name="T20" fmla="*/ 0 w 1"/>
                      <a:gd name="T21" fmla="*/ 0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17" name="Freeform 113">
                    <a:extLst>
                      <a:ext uri="{FF2B5EF4-FFF2-40B4-BE49-F238E27FC236}">
                        <a16:creationId xmlns:a16="http://schemas.microsoft.com/office/drawing/2014/main" id="{E8D88AC9-2315-A144-B537-99B7A6875D0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8" y="1148"/>
                    <a:ext cx="2" cy="2"/>
                  </a:xfrm>
                  <a:custGeom>
                    <a:avLst/>
                    <a:gdLst>
                      <a:gd name="T0" fmla="*/ 0 w 2"/>
                      <a:gd name="T1" fmla="*/ 1 h 2"/>
                      <a:gd name="T2" fmla="*/ 1 w 2"/>
                      <a:gd name="T3" fmla="*/ 1 h 2"/>
                      <a:gd name="T4" fmla="*/ 1 w 2"/>
                      <a:gd name="T5" fmla="*/ 1 h 2"/>
                      <a:gd name="T6" fmla="*/ 1 w 2"/>
                      <a:gd name="T7" fmla="*/ 1 h 2"/>
                      <a:gd name="T8" fmla="*/ 1 w 2"/>
                      <a:gd name="T9" fmla="*/ 0 h 2"/>
                      <a:gd name="T10" fmla="*/ 0 w 2"/>
                      <a:gd name="T11" fmla="*/ 0 h 2"/>
                      <a:gd name="T12" fmla="*/ 0 w 2"/>
                      <a:gd name="T13" fmla="*/ 0 h 2"/>
                      <a:gd name="T14" fmla="*/ 0 w 2"/>
                      <a:gd name="T15" fmla="*/ 1 h 2"/>
                      <a:gd name="T16" fmla="*/ 0 w 2"/>
                      <a:gd name="T17" fmla="*/ 1 h 2"/>
                      <a:gd name="T18" fmla="*/ 0 w 2"/>
                      <a:gd name="T19" fmla="*/ 1 h 2"/>
                      <a:gd name="T20" fmla="*/ 0 w 2"/>
                      <a:gd name="T21" fmla="*/ 1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0" y="1"/>
                        </a:move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18" name="Freeform 114">
                    <a:extLst>
                      <a:ext uri="{FF2B5EF4-FFF2-40B4-BE49-F238E27FC236}">
                        <a16:creationId xmlns:a16="http://schemas.microsoft.com/office/drawing/2014/main" id="{B6D74B79-23D3-3F44-8BC0-702039AB6B1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9" y="1155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19" name="Freeform 115">
                    <a:extLst>
                      <a:ext uri="{FF2B5EF4-FFF2-40B4-BE49-F238E27FC236}">
                        <a16:creationId xmlns:a16="http://schemas.microsoft.com/office/drawing/2014/main" id="{4368610E-5DE6-8341-9FBA-264CE6E0828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5" y="1135"/>
                    <a:ext cx="2" cy="2"/>
                  </a:xfrm>
                  <a:custGeom>
                    <a:avLst/>
                    <a:gdLst>
                      <a:gd name="T0" fmla="*/ 1 w 2"/>
                      <a:gd name="T1" fmla="*/ 1 h 2"/>
                      <a:gd name="T2" fmla="*/ 1 w 2"/>
                      <a:gd name="T3" fmla="*/ 1 h 2"/>
                      <a:gd name="T4" fmla="*/ 1 w 2"/>
                      <a:gd name="T5" fmla="*/ 1 h 2"/>
                      <a:gd name="T6" fmla="*/ 1 w 2"/>
                      <a:gd name="T7" fmla="*/ 1 h 2"/>
                      <a:gd name="T8" fmla="*/ 1 w 2"/>
                      <a:gd name="T9" fmla="*/ 0 h 2"/>
                      <a:gd name="T10" fmla="*/ 0 w 2"/>
                      <a:gd name="T11" fmla="*/ 0 h 2"/>
                      <a:gd name="T12" fmla="*/ 0 w 2"/>
                      <a:gd name="T13" fmla="*/ 0 h 2"/>
                      <a:gd name="T14" fmla="*/ 0 w 2"/>
                      <a:gd name="T15" fmla="*/ 1 h 2"/>
                      <a:gd name="T16" fmla="*/ 0 w 2"/>
                      <a:gd name="T17" fmla="*/ 1 h 2"/>
                      <a:gd name="T18" fmla="*/ 0 w 2"/>
                      <a:gd name="T19" fmla="*/ 1 h 2"/>
                      <a:gd name="T20" fmla="*/ 1 w 2"/>
                      <a:gd name="T21" fmla="*/ 1 h 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1" y="1"/>
                        </a:move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0" y="1"/>
                        </a:lnTo>
                        <a:lnTo>
                          <a:pt x="1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149620" name="Group 116">
                  <a:extLst>
                    <a:ext uri="{FF2B5EF4-FFF2-40B4-BE49-F238E27FC236}">
                      <a16:creationId xmlns:a16="http://schemas.microsoft.com/office/drawing/2014/main" id="{AAA0DDE6-D957-F04B-84EB-28257C13B0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75" y="1134"/>
                  <a:ext cx="5" cy="65"/>
                  <a:chOff x="1475" y="1134"/>
                  <a:chExt cx="5" cy="65"/>
                </a:xfrm>
              </p:grpSpPr>
              <p:sp>
                <p:nvSpPr>
                  <p:cNvPr id="149621" name="Freeform 117">
                    <a:extLst>
                      <a:ext uri="{FF2B5EF4-FFF2-40B4-BE49-F238E27FC236}">
                        <a16:creationId xmlns:a16="http://schemas.microsoft.com/office/drawing/2014/main" id="{32A4BCEC-7B7C-8D43-A238-1DA44CCEF1D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75" y="1135"/>
                    <a:ext cx="5" cy="64"/>
                  </a:xfrm>
                  <a:custGeom>
                    <a:avLst/>
                    <a:gdLst>
                      <a:gd name="T0" fmla="*/ 2 w 5"/>
                      <a:gd name="T1" fmla="*/ 0 h 64"/>
                      <a:gd name="T2" fmla="*/ 3 w 5"/>
                      <a:gd name="T3" fmla="*/ 4 h 64"/>
                      <a:gd name="T4" fmla="*/ 3 w 5"/>
                      <a:gd name="T5" fmla="*/ 7 h 64"/>
                      <a:gd name="T6" fmla="*/ 3 w 5"/>
                      <a:gd name="T7" fmla="*/ 9 h 64"/>
                      <a:gd name="T8" fmla="*/ 4 w 5"/>
                      <a:gd name="T9" fmla="*/ 11 h 64"/>
                      <a:gd name="T10" fmla="*/ 4 w 5"/>
                      <a:gd name="T11" fmla="*/ 17 h 64"/>
                      <a:gd name="T12" fmla="*/ 4 w 5"/>
                      <a:gd name="T13" fmla="*/ 23 h 64"/>
                      <a:gd name="T14" fmla="*/ 4 w 5"/>
                      <a:gd name="T15" fmla="*/ 31 h 64"/>
                      <a:gd name="T16" fmla="*/ 4 w 5"/>
                      <a:gd name="T17" fmla="*/ 37 h 64"/>
                      <a:gd name="T18" fmla="*/ 4 w 5"/>
                      <a:gd name="T19" fmla="*/ 42 h 64"/>
                      <a:gd name="T20" fmla="*/ 3 w 5"/>
                      <a:gd name="T21" fmla="*/ 50 h 64"/>
                      <a:gd name="T22" fmla="*/ 3 w 5"/>
                      <a:gd name="T23" fmla="*/ 58 h 64"/>
                      <a:gd name="T24" fmla="*/ 2 w 5"/>
                      <a:gd name="T25" fmla="*/ 61 h 64"/>
                      <a:gd name="T26" fmla="*/ 0 w 5"/>
                      <a:gd name="T27" fmla="*/ 63 h 64"/>
                      <a:gd name="T28" fmla="*/ 1 w 5"/>
                      <a:gd name="T29" fmla="*/ 56 h 64"/>
                      <a:gd name="T30" fmla="*/ 2 w 5"/>
                      <a:gd name="T31" fmla="*/ 47 h 64"/>
                      <a:gd name="T32" fmla="*/ 3 w 5"/>
                      <a:gd name="T33" fmla="*/ 41 h 64"/>
                      <a:gd name="T34" fmla="*/ 3 w 5"/>
                      <a:gd name="T35" fmla="*/ 35 h 64"/>
                      <a:gd name="T36" fmla="*/ 3 w 5"/>
                      <a:gd name="T37" fmla="*/ 28 h 64"/>
                      <a:gd name="T38" fmla="*/ 3 w 5"/>
                      <a:gd name="T39" fmla="*/ 21 h 64"/>
                      <a:gd name="T40" fmla="*/ 3 w 5"/>
                      <a:gd name="T41" fmla="*/ 14 h 64"/>
                      <a:gd name="T42" fmla="*/ 2 w 5"/>
                      <a:gd name="T43" fmla="*/ 8 h 64"/>
                      <a:gd name="T44" fmla="*/ 2 w 5"/>
                      <a:gd name="T45" fmla="*/ 6 h 64"/>
                      <a:gd name="T46" fmla="*/ 1 w 5"/>
                      <a:gd name="T47" fmla="*/ 1 h 64"/>
                      <a:gd name="T48" fmla="*/ 2 w 5"/>
                      <a:gd name="T49" fmla="*/ 0 h 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5" h="64">
                        <a:moveTo>
                          <a:pt x="2" y="0"/>
                        </a:moveTo>
                        <a:lnTo>
                          <a:pt x="3" y="4"/>
                        </a:lnTo>
                        <a:lnTo>
                          <a:pt x="3" y="7"/>
                        </a:lnTo>
                        <a:lnTo>
                          <a:pt x="3" y="9"/>
                        </a:lnTo>
                        <a:lnTo>
                          <a:pt x="4" y="11"/>
                        </a:lnTo>
                        <a:lnTo>
                          <a:pt x="4" y="17"/>
                        </a:lnTo>
                        <a:lnTo>
                          <a:pt x="4" y="23"/>
                        </a:lnTo>
                        <a:lnTo>
                          <a:pt x="4" y="31"/>
                        </a:lnTo>
                        <a:lnTo>
                          <a:pt x="4" y="37"/>
                        </a:lnTo>
                        <a:lnTo>
                          <a:pt x="4" y="42"/>
                        </a:lnTo>
                        <a:lnTo>
                          <a:pt x="3" y="50"/>
                        </a:lnTo>
                        <a:lnTo>
                          <a:pt x="3" y="58"/>
                        </a:lnTo>
                        <a:lnTo>
                          <a:pt x="2" y="61"/>
                        </a:lnTo>
                        <a:lnTo>
                          <a:pt x="0" y="63"/>
                        </a:lnTo>
                        <a:lnTo>
                          <a:pt x="1" y="56"/>
                        </a:lnTo>
                        <a:lnTo>
                          <a:pt x="2" y="47"/>
                        </a:lnTo>
                        <a:lnTo>
                          <a:pt x="3" y="41"/>
                        </a:lnTo>
                        <a:lnTo>
                          <a:pt x="3" y="35"/>
                        </a:lnTo>
                        <a:lnTo>
                          <a:pt x="3" y="28"/>
                        </a:lnTo>
                        <a:lnTo>
                          <a:pt x="3" y="21"/>
                        </a:lnTo>
                        <a:lnTo>
                          <a:pt x="3" y="14"/>
                        </a:lnTo>
                        <a:lnTo>
                          <a:pt x="2" y="8"/>
                        </a:lnTo>
                        <a:lnTo>
                          <a:pt x="2" y="6"/>
                        </a:lnTo>
                        <a:lnTo>
                          <a:pt x="1" y="1"/>
                        </a:lnTo>
                        <a:lnTo>
                          <a:pt x="2" y="0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22" name="Oval 118">
                    <a:extLst>
                      <a:ext uri="{FF2B5EF4-FFF2-40B4-BE49-F238E27FC236}">
                        <a16:creationId xmlns:a16="http://schemas.microsoft.com/office/drawing/2014/main" id="{8CA88151-C622-A047-9557-5A7E674642D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76" y="1134"/>
                    <a:ext cx="1" cy="1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2700">
                    <a:solidFill>
                      <a:srgbClr val="5F5F5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DE"/>
                  </a:p>
                </p:txBody>
              </p:sp>
              <p:sp>
                <p:nvSpPr>
                  <p:cNvPr id="149623" name="Oval 119">
                    <a:extLst>
                      <a:ext uri="{FF2B5EF4-FFF2-40B4-BE49-F238E27FC236}">
                        <a16:creationId xmlns:a16="http://schemas.microsoft.com/office/drawing/2014/main" id="{EEE89757-03C5-CA40-B192-49270653F7E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75" y="1193"/>
                    <a:ext cx="1" cy="1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2700">
                    <a:solidFill>
                      <a:srgbClr val="5F5F5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149624" name="Group 120">
                  <a:extLst>
                    <a:ext uri="{FF2B5EF4-FFF2-40B4-BE49-F238E27FC236}">
                      <a16:creationId xmlns:a16="http://schemas.microsoft.com/office/drawing/2014/main" id="{F05079F7-A366-C34F-BC9C-C21EDF9988B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73" y="1132"/>
                  <a:ext cx="4" cy="109"/>
                  <a:chOff x="1473" y="1132"/>
                  <a:chExt cx="4" cy="109"/>
                </a:xfrm>
              </p:grpSpPr>
              <p:sp>
                <p:nvSpPr>
                  <p:cNvPr id="149625" name="Freeform 121">
                    <a:extLst>
                      <a:ext uri="{FF2B5EF4-FFF2-40B4-BE49-F238E27FC236}">
                        <a16:creationId xmlns:a16="http://schemas.microsoft.com/office/drawing/2014/main" id="{3409DB26-9100-194B-B9A6-66BE716DC3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74" y="1132"/>
                    <a:ext cx="1" cy="109"/>
                  </a:xfrm>
                  <a:custGeom>
                    <a:avLst/>
                    <a:gdLst>
                      <a:gd name="T0" fmla="*/ 0 w 1"/>
                      <a:gd name="T1" fmla="*/ 0 h 109"/>
                      <a:gd name="T2" fmla="*/ 0 w 1"/>
                      <a:gd name="T3" fmla="*/ 0 h 109"/>
                      <a:gd name="T4" fmla="*/ 0 w 1"/>
                      <a:gd name="T5" fmla="*/ 108 h 109"/>
                      <a:gd name="T6" fmla="*/ 0 w 1"/>
                      <a:gd name="T7" fmla="*/ 108 h 109"/>
                      <a:gd name="T8" fmla="*/ 0 w 1"/>
                      <a:gd name="T9" fmla="*/ 0 h 1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" h="109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08"/>
                        </a:lnTo>
                        <a:lnTo>
                          <a:pt x="0" y="10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BF7F1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149626" name="Freeform 122">
                    <a:extLst>
                      <a:ext uri="{FF2B5EF4-FFF2-40B4-BE49-F238E27FC236}">
                        <a16:creationId xmlns:a16="http://schemas.microsoft.com/office/drawing/2014/main" id="{0E4D014F-DBF6-7445-8E45-5015E613C91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73" y="1132"/>
                    <a:ext cx="4" cy="109"/>
                  </a:xfrm>
                  <a:custGeom>
                    <a:avLst/>
                    <a:gdLst>
                      <a:gd name="T0" fmla="*/ 0 w 4"/>
                      <a:gd name="T1" fmla="*/ 0 h 109"/>
                      <a:gd name="T2" fmla="*/ 0 w 4"/>
                      <a:gd name="T3" fmla="*/ 108 h 109"/>
                      <a:gd name="T4" fmla="*/ 3 w 4"/>
                      <a:gd name="T5" fmla="*/ 108 h 109"/>
                      <a:gd name="T6" fmla="*/ 0 w 4"/>
                      <a:gd name="T7" fmla="*/ 0 h 1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4" h="109">
                        <a:moveTo>
                          <a:pt x="0" y="0"/>
                        </a:moveTo>
                        <a:lnTo>
                          <a:pt x="0" y="108"/>
                        </a:lnTo>
                        <a:lnTo>
                          <a:pt x="3" y="10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B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</p:grpSp>
          <p:grpSp>
            <p:nvGrpSpPr>
              <p:cNvPr id="149627" name="Group 123">
                <a:extLst>
                  <a:ext uri="{FF2B5EF4-FFF2-40B4-BE49-F238E27FC236}">
                    <a16:creationId xmlns:a16="http://schemas.microsoft.com/office/drawing/2014/main" id="{DE85EFBD-8556-7E4A-A35F-857D0858BF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0" y="1223"/>
                <a:ext cx="41" cy="21"/>
                <a:chOff x="1530" y="1223"/>
                <a:chExt cx="41" cy="21"/>
              </a:xfrm>
            </p:grpSpPr>
            <p:sp>
              <p:nvSpPr>
                <p:cNvPr id="149628" name="Freeform 124">
                  <a:extLst>
                    <a:ext uri="{FF2B5EF4-FFF2-40B4-BE49-F238E27FC236}">
                      <a16:creationId xmlns:a16="http://schemas.microsoft.com/office/drawing/2014/main" id="{BD29249C-93A2-7E48-987A-367F951555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6" y="1224"/>
                  <a:ext cx="9" cy="20"/>
                </a:xfrm>
                <a:custGeom>
                  <a:avLst/>
                  <a:gdLst>
                    <a:gd name="T0" fmla="*/ 6 w 9"/>
                    <a:gd name="T1" fmla="*/ 0 h 20"/>
                    <a:gd name="T2" fmla="*/ 8 w 9"/>
                    <a:gd name="T3" fmla="*/ 3 h 20"/>
                    <a:gd name="T4" fmla="*/ 8 w 9"/>
                    <a:gd name="T5" fmla="*/ 17 h 20"/>
                    <a:gd name="T6" fmla="*/ 6 w 9"/>
                    <a:gd name="T7" fmla="*/ 19 h 20"/>
                    <a:gd name="T8" fmla="*/ 2 w 9"/>
                    <a:gd name="T9" fmla="*/ 19 h 20"/>
                    <a:gd name="T10" fmla="*/ 0 w 9"/>
                    <a:gd name="T11" fmla="*/ 17 h 20"/>
                    <a:gd name="T12" fmla="*/ 0 w 9"/>
                    <a:gd name="T13" fmla="*/ 14 h 20"/>
                    <a:gd name="T14" fmla="*/ 3 w 9"/>
                    <a:gd name="T15" fmla="*/ 14 h 20"/>
                    <a:gd name="T16" fmla="*/ 3 w 9"/>
                    <a:gd name="T17" fmla="*/ 16 h 20"/>
                    <a:gd name="T18" fmla="*/ 5 w 9"/>
                    <a:gd name="T19" fmla="*/ 16 h 20"/>
                    <a:gd name="T20" fmla="*/ 5 w 9"/>
                    <a:gd name="T21" fmla="*/ 12 h 20"/>
                    <a:gd name="T22" fmla="*/ 5 w 9"/>
                    <a:gd name="T23" fmla="*/ 8 h 20"/>
                    <a:gd name="T24" fmla="*/ 3 w 9"/>
                    <a:gd name="T25" fmla="*/ 8 h 20"/>
                    <a:gd name="T26" fmla="*/ 3 w 9"/>
                    <a:gd name="T27" fmla="*/ 4 h 20"/>
                    <a:gd name="T28" fmla="*/ 5 w 9"/>
                    <a:gd name="T29" fmla="*/ 4 h 20"/>
                    <a:gd name="T30" fmla="*/ 5 w 9"/>
                    <a:gd name="T31" fmla="*/ 8 h 20"/>
                    <a:gd name="T32" fmla="*/ 5 w 9"/>
                    <a:gd name="T33" fmla="*/ 12 h 20"/>
                    <a:gd name="T34" fmla="*/ 2 w 9"/>
                    <a:gd name="T35" fmla="*/ 12 h 20"/>
                    <a:gd name="T36" fmla="*/ 0 w 9"/>
                    <a:gd name="T37" fmla="*/ 10 h 20"/>
                    <a:gd name="T38" fmla="*/ 0 w 9"/>
                    <a:gd name="T39" fmla="*/ 3 h 20"/>
                    <a:gd name="T40" fmla="*/ 2 w 9"/>
                    <a:gd name="T41" fmla="*/ 0 h 20"/>
                    <a:gd name="T42" fmla="*/ 6 w 9"/>
                    <a:gd name="T43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" h="20">
                      <a:moveTo>
                        <a:pt x="6" y="0"/>
                      </a:moveTo>
                      <a:lnTo>
                        <a:pt x="8" y="3"/>
                      </a:lnTo>
                      <a:lnTo>
                        <a:pt x="8" y="17"/>
                      </a:lnTo>
                      <a:lnTo>
                        <a:pt x="6" y="19"/>
                      </a:lnTo>
                      <a:lnTo>
                        <a:pt x="2" y="19"/>
                      </a:lnTo>
                      <a:lnTo>
                        <a:pt x="0" y="17"/>
                      </a:lnTo>
                      <a:lnTo>
                        <a:pt x="0" y="14"/>
                      </a:lnTo>
                      <a:lnTo>
                        <a:pt x="3" y="14"/>
                      </a:lnTo>
                      <a:lnTo>
                        <a:pt x="3" y="16"/>
                      </a:lnTo>
                      <a:lnTo>
                        <a:pt x="5" y="16"/>
                      </a:lnTo>
                      <a:lnTo>
                        <a:pt x="5" y="12"/>
                      </a:lnTo>
                      <a:lnTo>
                        <a:pt x="5" y="8"/>
                      </a:lnTo>
                      <a:lnTo>
                        <a:pt x="3" y="8"/>
                      </a:lnTo>
                      <a:lnTo>
                        <a:pt x="3" y="4"/>
                      </a:lnTo>
                      <a:lnTo>
                        <a:pt x="5" y="4"/>
                      </a:lnTo>
                      <a:lnTo>
                        <a:pt x="5" y="8"/>
                      </a:lnTo>
                      <a:lnTo>
                        <a:pt x="5" y="12"/>
                      </a:lnTo>
                      <a:lnTo>
                        <a:pt x="2" y="12"/>
                      </a:lnTo>
                      <a:lnTo>
                        <a:pt x="0" y="10"/>
                      </a:ln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629" name="Freeform 125">
                  <a:extLst>
                    <a:ext uri="{FF2B5EF4-FFF2-40B4-BE49-F238E27FC236}">
                      <a16:creationId xmlns:a16="http://schemas.microsoft.com/office/drawing/2014/main" id="{ACAF8869-9DEC-424F-B68C-A08F924687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0" y="1224"/>
                  <a:ext cx="9" cy="20"/>
                </a:xfrm>
                <a:custGeom>
                  <a:avLst/>
                  <a:gdLst>
                    <a:gd name="T0" fmla="*/ 0 w 9"/>
                    <a:gd name="T1" fmla="*/ 6 h 20"/>
                    <a:gd name="T2" fmla="*/ 3 w 9"/>
                    <a:gd name="T3" fmla="*/ 6 h 20"/>
                    <a:gd name="T4" fmla="*/ 3 w 9"/>
                    <a:gd name="T5" fmla="*/ 4 h 20"/>
                    <a:gd name="T6" fmla="*/ 5 w 9"/>
                    <a:gd name="T7" fmla="*/ 4 h 20"/>
                    <a:gd name="T8" fmla="*/ 5 w 9"/>
                    <a:gd name="T9" fmla="*/ 7 h 20"/>
                    <a:gd name="T10" fmla="*/ 0 w 9"/>
                    <a:gd name="T11" fmla="*/ 16 h 20"/>
                    <a:gd name="T12" fmla="*/ 0 w 9"/>
                    <a:gd name="T13" fmla="*/ 19 h 20"/>
                    <a:gd name="T14" fmla="*/ 8 w 9"/>
                    <a:gd name="T15" fmla="*/ 19 h 20"/>
                    <a:gd name="T16" fmla="*/ 8 w 9"/>
                    <a:gd name="T17" fmla="*/ 16 h 20"/>
                    <a:gd name="T18" fmla="*/ 3 w 9"/>
                    <a:gd name="T19" fmla="*/ 16 h 20"/>
                    <a:gd name="T20" fmla="*/ 8 w 9"/>
                    <a:gd name="T21" fmla="*/ 8 h 20"/>
                    <a:gd name="T22" fmla="*/ 8 w 9"/>
                    <a:gd name="T23" fmla="*/ 3 h 20"/>
                    <a:gd name="T24" fmla="*/ 6 w 9"/>
                    <a:gd name="T25" fmla="*/ 0 h 20"/>
                    <a:gd name="T26" fmla="*/ 2 w 9"/>
                    <a:gd name="T27" fmla="*/ 0 h 20"/>
                    <a:gd name="T28" fmla="*/ 0 w 9"/>
                    <a:gd name="T29" fmla="*/ 3 h 20"/>
                    <a:gd name="T30" fmla="*/ 0 w 9"/>
                    <a:gd name="T31" fmla="*/ 6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9" h="20">
                      <a:moveTo>
                        <a:pt x="0" y="6"/>
                      </a:moveTo>
                      <a:lnTo>
                        <a:pt x="3" y="6"/>
                      </a:lnTo>
                      <a:lnTo>
                        <a:pt x="3" y="4"/>
                      </a:lnTo>
                      <a:lnTo>
                        <a:pt x="5" y="4"/>
                      </a:lnTo>
                      <a:lnTo>
                        <a:pt x="5" y="7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8" y="19"/>
                      </a:lnTo>
                      <a:lnTo>
                        <a:pt x="8" y="16"/>
                      </a:lnTo>
                      <a:lnTo>
                        <a:pt x="3" y="16"/>
                      </a:lnTo>
                      <a:lnTo>
                        <a:pt x="8" y="8"/>
                      </a:lnTo>
                      <a:lnTo>
                        <a:pt x="8" y="3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49630" name="Freeform 126">
                  <a:extLst>
                    <a:ext uri="{FF2B5EF4-FFF2-40B4-BE49-F238E27FC236}">
                      <a16:creationId xmlns:a16="http://schemas.microsoft.com/office/drawing/2014/main" id="{A62E21FE-18FD-234D-8CCA-31442D9953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62" y="1223"/>
                  <a:ext cx="9" cy="18"/>
                </a:xfrm>
                <a:custGeom>
                  <a:avLst/>
                  <a:gdLst>
                    <a:gd name="T0" fmla="*/ 5 w 9"/>
                    <a:gd name="T1" fmla="*/ 2 h 18"/>
                    <a:gd name="T2" fmla="*/ 6 w 9"/>
                    <a:gd name="T3" fmla="*/ 3 h 18"/>
                    <a:gd name="T4" fmla="*/ 7 w 9"/>
                    <a:gd name="T5" fmla="*/ 4 h 18"/>
                    <a:gd name="T6" fmla="*/ 7 w 9"/>
                    <a:gd name="T7" fmla="*/ 4 h 18"/>
                    <a:gd name="T8" fmla="*/ 8 w 9"/>
                    <a:gd name="T9" fmla="*/ 4 h 18"/>
                    <a:gd name="T10" fmla="*/ 8 w 9"/>
                    <a:gd name="T11" fmla="*/ 6 h 18"/>
                    <a:gd name="T12" fmla="*/ 7 w 9"/>
                    <a:gd name="T13" fmla="*/ 6 h 18"/>
                    <a:gd name="T14" fmla="*/ 7 w 9"/>
                    <a:gd name="T15" fmla="*/ 6 h 18"/>
                    <a:gd name="T16" fmla="*/ 6 w 9"/>
                    <a:gd name="T17" fmla="*/ 6 h 18"/>
                    <a:gd name="T18" fmla="*/ 6 w 9"/>
                    <a:gd name="T19" fmla="*/ 6 h 18"/>
                    <a:gd name="T20" fmla="*/ 6 w 9"/>
                    <a:gd name="T21" fmla="*/ 5 h 18"/>
                    <a:gd name="T22" fmla="*/ 6 w 9"/>
                    <a:gd name="T23" fmla="*/ 4 h 18"/>
                    <a:gd name="T24" fmla="*/ 5 w 9"/>
                    <a:gd name="T25" fmla="*/ 4 h 18"/>
                    <a:gd name="T26" fmla="*/ 4 w 9"/>
                    <a:gd name="T27" fmla="*/ 9 h 18"/>
                    <a:gd name="T28" fmla="*/ 4 w 9"/>
                    <a:gd name="T29" fmla="*/ 4 h 18"/>
                    <a:gd name="T30" fmla="*/ 3 w 9"/>
                    <a:gd name="T31" fmla="*/ 4 h 18"/>
                    <a:gd name="T32" fmla="*/ 2 w 9"/>
                    <a:gd name="T33" fmla="*/ 5 h 18"/>
                    <a:gd name="T34" fmla="*/ 2 w 9"/>
                    <a:gd name="T35" fmla="*/ 6 h 18"/>
                    <a:gd name="T36" fmla="*/ 2 w 9"/>
                    <a:gd name="T37" fmla="*/ 7 h 18"/>
                    <a:gd name="T38" fmla="*/ 2 w 9"/>
                    <a:gd name="T39" fmla="*/ 8 h 18"/>
                    <a:gd name="T40" fmla="*/ 1 w 9"/>
                    <a:gd name="T41" fmla="*/ 9 h 18"/>
                    <a:gd name="T42" fmla="*/ 2 w 9"/>
                    <a:gd name="T43" fmla="*/ 10 h 18"/>
                    <a:gd name="T44" fmla="*/ 2 w 9"/>
                    <a:gd name="T45" fmla="*/ 11 h 18"/>
                    <a:gd name="T46" fmla="*/ 2 w 9"/>
                    <a:gd name="T47" fmla="*/ 12 h 18"/>
                    <a:gd name="T48" fmla="*/ 3 w 9"/>
                    <a:gd name="T49" fmla="*/ 13 h 18"/>
                    <a:gd name="T50" fmla="*/ 4 w 9"/>
                    <a:gd name="T51" fmla="*/ 14 h 18"/>
                    <a:gd name="T52" fmla="*/ 4 w 9"/>
                    <a:gd name="T53" fmla="*/ 9 h 18"/>
                    <a:gd name="T54" fmla="*/ 5 w 9"/>
                    <a:gd name="T55" fmla="*/ 14 h 18"/>
                    <a:gd name="T56" fmla="*/ 6 w 9"/>
                    <a:gd name="T57" fmla="*/ 13 h 18"/>
                    <a:gd name="T58" fmla="*/ 6 w 9"/>
                    <a:gd name="T59" fmla="*/ 13 h 18"/>
                    <a:gd name="T60" fmla="*/ 7 w 9"/>
                    <a:gd name="T61" fmla="*/ 12 h 18"/>
                    <a:gd name="T62" fmla="*/ 8 w 9"/>
                    <a:gd name="T63" fmla="*/ 13 h 18"/>
                    <a:gd name="T64" fmla="*/ 8 w 9"/>
                    <a:gd name="T65" fmla="*/ 13 h 18"/>
                    <a:gd name="T66" fmla="*/ 7 w 9"/>
                    <a:gd name="T67" fmla="*/ 14 h 18"/>
                    <a:gd name="T68" fmla="*/ 6 w 9"/>
                    <a:gd name="T69" fmla="*/ 15 h 18"/>
                    <a:gd name="T70" fmla="*/ 5 w 9"/>
                    <a:gd name="T71" fmla="*/ 15 h 18"/>
                    <a:gd name="T72" fmla="*/ 5 w 9"/>
                    <a:gd name="T73" fmla="*/ 15 h 18"/>
                    <a:gd name="T74" fmla="*/ 4 w 9"/>
                    <a:gd name="T75" fmla="*/ 17 h 18"/>
                    <a:gd name="T76" fmla="*/ 4 w 9"/>
                    <a:gd name="T77" fmla="*/ 15 h 18"/>
                    <a:gd name="T78" fmla="*/ 3 w 9"/>
                    <a:gd name="T79" fmla="*/ 15 h 18"/>
                    <a:gd name="T80" fmla="*/ 2 w 9"/>
                    <a:gd name="T81" fmla="*/ 14 h 18"/>
                    <a:gd name="T82" fmla="*/ 1 w 9"/>
                    <a:gd name="T83" fmla="*/ 13 h 18"/>
                    <a:gd name="T84" fmla="*/ 1 w 9"/>
                    <a:gd name="T85" fmla="*/ 12 h 18"/>
                    <a:gd name="T86" fmla="*/ 0 w 9"/>
                    <a:gd name="T87" fmla="*/ 11 h 18"/>
                    <a:gd name="T88" fmla="*/ 0 w 9"/>
                    <a:gd name="T89" fmla="*/ 10 h 18"/>
                    <a:gd name="T90" fmla="*/ 0 w 9"/>
                    <a:gd name="T91" fmla="*/ 8 h 18"/>
                    <a:gd name="T92" fmla="*/ 0 w 9"/>
                    <a:gd name="T93" fmla="*/ 7 h 18"/>
                    <a:gd name="T94" fmla="*/ 0 w 9"/>
                    <a:gd name="T95" fmla="*/ 6 h 18"/>
                    <a:gd name="T96" fmla="*/ 1 w 9"/>
                    <a:gd name="T97" fmla="*/ 5 h 18"/>
                    <a:gd name="T98" fmla="*/ 1 w 9"/>
                    <a:gd name="T99" fmla="*/ 4 h 18"/>
                    <a:gd name="T100" fmla="*/ 2 w 9"/>
                    <a:gd name="T101" fmla="*/ 4 h 18"/>
                    <a:gd name="T102" fmla="*/ 3 w 9"/>
                    <a:gd name="T103" fmla="*/ 4 h 18"/>
                    <a:gd name="T104" fmla="*/ 4 w 9"/>
                    <a:gd name="T105" fmla="*/ 3 h 18"/>
                    <a:gd name="T106" fmla="*/ 4 w 9"/>
                    <a:gd name="T107" fmla="*/ 0 h 18"/>
                    <a:gd name="T108" fmla="*/ 5 w 9"/>
                    <a:gd name="T109" fmla="*/ 2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9" h="18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6" y="3"/>
                      </a:lnTo>
                      <a:lnTo>
                        <a:pt x="6" y="3"/>
                      </a:lnTo>
                      <a:lnTo>
                        <a:pt x="6" y="3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8" y="5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7" y="6"/>
                      </a:lnTo>
                      <a:lnTo>
                        <a:pt x="7" y="6"/>
                      </a:lnTo>
                      <a:lnTo>
                        <a:pt x="7" y="6"/>
                      </a:lnTo>
                      <a:lnTo>
                        <a:pt x="6" y="6"/>
                      </a:lnTo>
                      <a:lnTo>
                        <a:pt x="6" y="6"/>
                      </a:lnTo>
                      <a:lnTo>
                        <a:pt x="6" y="6"/>
                      </a:lnTo>
                      <a:lnTo>
                        <a:pt x="6" y="6"/>
                      </a:lnTo>
                      <a:lnTo>
                        <a:pt x="6" y="6"/>
                      </a:lnTo>
                      <a:lnTo>
                        <a:pt x="6" y="5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5" y="4"/>
                      </a:lnTo>
                      <a:lnTo>
                        <a:pt x="5" y="4"/>
                      </a:lnTo>
                      <a:lnTo>
                        <a:pt x="5" y="9"/>
                      </a:lnTo>
                      <a:lnTo>
                        <a:pt x="4" y="9"/>
                      </a:lnTo>
                      <a:lnTo>
                        <a:pt x="4" y="4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2" y="7"/>
                      </a:lnTo>
                      <a:lnTo>
                        <a:pt x="2" y="8"/>
                      </a:lnTo>
                      <a:lnTo>
                        <a:pt x="2" y="8"/>
                      </a:lnTo>
                      <a:lnTo>
                        <a:pt x="1" y="9"/>
                      </a:lnTo>
                      <a:lnTo>
                        <a:pt x="1" y="9"/>
                      </a:lnTo>
                      <a:lnTo>
                        <a:pt x="2" y="10"/>
                      </a:lnTo>
                      <a:lnTo>
                        <a:pt x="2" y="10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3" y="13"/>
                      </a:lnTo>
                      <a:lnTo>
                        <a:pt x="3" y="13"/>
                      </a:lnTo>
                      <a:lnTo>
                        <a:pt x="4" y="13"/>
                      </a:lnTo>
                      <a:lnTo>
                        <a:pt x="4" y="14"/>
                      </a:lnTo>
                      <a:lnTo>
                        <a:pt x="4" y="14"/>
                      </a:lnTo>
                      <a:lnTo>
                        <a:pt x="4" y="9"/>
                      </a:lnTo>
                      <a:lnTo>
                        <a:pt x="5" y="9"/>
                      </a:lnTo>
                      <a:lnTo>
                        <a:pt x="5" y="14"/>
                      </a:lnTo>
                      <a:lnTo>
                        <a:pt x="5" y="14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6" y="13"/>
                      </a:lnTo>
                      <a:lnTo>
                        <a:pt x="7" y="13"/>
                      </a:lnTo>
                      <a:lnTo>
                        <a:pt x="7" y="12"/>
                      </a:lnTo>
                      <a:lnTo>
                        <a:pt x="8" y="12"/>
                      </a:lnTo>
                      <a:lnTo>
                        <a:pt x="8" y="13"/>
                      </a:lnTo>
                      <a:lnTo>
                        <a:pt x="8" y="13"/>
                      </a:lnTo>
                      <a:lnTo>
                        <a:pt x="8" y="13"/>
                      </a:lnTo>
                      <a:lnTo>
                        <a:pt x="7" y="14"/>
                      </a:lnTo>
                      <a:lnTo>
                        <a:pt x="7" y="14"/>
                      </a:lnTo>
                      <a:lnTo>
                        <a:pt x="6" y="14"/>
                      </a:lnTo>
                      <a:lnTo>
                        <a:pt x="6" y="15"/>
                      </a:lnTo>
                      <a:lnTo>
                        <a:pt x="6" y="15"/>
                      </a:lnTo>
                      <a:lnTo>
                        <a:pt x="5" y="15"/>
                      </a:lnTo>
                      <a:lnTo>
                        <a:pt x="5" y="15"/>
                      </a:lnTo>
                      <a:lnTo>
                        <a:pt x="5" y="15"/>
                      </a:lnTo>
                      <a:lnTo>
                        <a:pt x="5" y="17"/>
                      </a:lnTo>
                      <a:lnTo>
                        <a:pt x="4" y="17"/>
                      </a:lnTo>
                      <a:lnTo>
                        <a:pt x="4" y="15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3" y="15"/>
                      </a:lnTo>
                      <a:lnTo>
                        <a:pt x="2" y="14"/>
                      </a:lnTo>
                      <a:lnTo>
                        <a:pt x="2" y="14"/>
                      </a:lnTo>
                      <a:lnTo>
                        <a:pt x="2" y="14"/>
                      </a:lnTo>
                      <a:lnTo>
                        <a:pt x="1" y="13"/>
                      </a:ln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0" y="8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1" y="6"/>
                      </a:ln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3" y="3"/>
                      </a:lnTo>
                      <a:lnTo>
                        <a:pt x="4" y="3"/>
                      </a:lnTo>
                      <a:lnTo>
                        <a:pt x="4" y="3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</p:grpSp>
      </p:grpSp>
      <p:sp>
        <p:nvSpPr>
          <p:cNvPr id="149631" name="Rectangle 127">
            <a:extLst>
              <a:ext uri="{FF2B5EF4-FFF2-40B4-BE49-F238E27FC236}">
                <a16:creationId xmlns:a16="http://schemas.microsoft.com/office/drawing/2014/main" id="{55FF76E5-8D02-9D41-A511-27B5E6071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675" y="3350836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63DE8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pic>
        <p:nvPicPr>
          <p:cNvPr id="149632" name="Picture 128">
            <a:extLst>
              <a:ext uri="{FF2B5EF4-FFF2-40B4-BE49-F238E27FC236}">
                <a16:creationId xmlns:a16="http://schemas.microsoft.com/office/drawing/2014/main" id="{2A17F2EE-98B6-7C47-A653-2502AB8AD29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638" y="1530350"/>
            <a:ext cx="16351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9633" name="Group 129">
            <a:extLst>
              <a:ext uri="{FF2B5EF4-FFF2-40B4-BE49-F238E27FC236}">
                <a16:creationId xmlns:a16="http://schemas.microsoft.com/office/drawing/2014/main" id="{615F4EAB-FB68-2547-8FF3-D28F39B3626E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1371600"/>
            <a:ext cx="730250" cy="1292225"/>
            <a:chOff x="4450" y="1142"/>
            <a:chExt cx="444" cy="786"/>
          </a:xfrm>
        </p:grpSpPr>
        <p:grpSp>
          <p:nvGrpSpPr>
            <p:cNvPr id="149634" name="Group 130">
              <a:extLst>
                <a:ext uri="{FF2B5EF4-FFF2-40B4-BE49-F238E27FC236}">
                  <a16:creationId xmlns:a16="http://schemas.microsoft.com/office/drawing/2014/main" id="{E05EE2FE-F7A8-0E4B-8AA5-1D710881BF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0" y="1142"/>
              <a:ext cx="444" cy="786"/>
              <a:chOff x="4450" y="1142"/>
              <a:chExt cx="444" cy="786"/>
            </a:xfrm>
          </p:grpSpPr>
          <p:sp>
            <p:nvSpPr>
              <p:cNvPr id="149635" name="Oval 131">
                <a:extLst>
                  <a:ext uri="{FF2B5EF4-FFF2-40B4-BE49-F238E27FC236}">
                    <a16:creationId xmlns:a16="http://schemas.microsoft.com/office/drawing/2014/main" id="{D7551EA3-6EAD-5F4A-A009-88435E5A32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9" y="1142"/>
                <a:ext cx="114" cy="1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DE"/>
              </a:p>
            </p:txBody>
          </p:sp>
          <p:sp>
            <p:nvSpPr>
              <p:cNvPr id="149636" name="Freeform 132">
                <a:extLst>
                  <a:ext uri="{FF2B5EF4-FFF2-40B4-BE49-F238E27FC236}">
                    <a16:creationId xmlns:a16="http://schemas.microsoft.com/office/drawing/2014/main" id="{3884D05F-29A4-8C41-8C53-2A363B77C4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5" y="1280"/>
                <a:ext cx="379" cy="304"/>
              </a:xfrm>
              <a:custGeom>
                <a:avLst/>
                <a:gdLst>
                  <a:gd name="T0" fmla="*/ 378 w 379"/>
                  <a:gd name="T1" fmla="*/ 90 h 304"/>
                  <a:gd name="T2" fmla="*/ 378 w 379"/>
                  <a:gd name="T3" fmla="*/ 258 h 304"/>
                  <a:gd name="T4" fmla="*/ 345 w 379"/>
                  <a:gd name="T5" fmla="*/ 303 h 304"/>
                  <a:gd name="T6" fmla="*/ 324 w 379"/>
                  <a:gd name="T7" fmla="*/ 303 h 304"/>
                  <a:gd name="T8" fmla="*/ 324 w 379"/>
                  <a:gd name="T9" fmla="*/ 140 h 304"/>
                  <a:gd name="T10" fmla="*/ 312 w 379"/>
                  <a:gd name="T11" fmla="*/ 133 h 304"/>
                  <a:gd name="T12" fmla="*/ 312 w 379"/>
                  <a:gd name="T13" fmla="*/ 182 h 304"/>
                  <a:gd name="T14" fmla="*/ 79 w 379"/>
                  <a:gd name="T15" fmla="*/ 182 h 304"/>
                  <a:gd name="T16" fmla="*/ 0 w 379"/>
                  <a:gd name="T17" fmla="*/ 152 h 304"/>
                  <a:gd name="T18" fmla="*/ 0 w 379"/>
                  <a:gd name="T19" fmla="*/ 128 h 304"/>
                  <a:gd name="T20" fmla="*/ 159 w 379"/>
                  <a:gd name="T21" fmla="*/ 128 h 304"/>
                  <a:gd name="T22" fmla="*/ 159 w 379"/>
                  <a:gd name="T23" fmla="*/ 65 h 304"/>
                  <a:gd name="T24" fmla="*/ 159 w 379"/>
                  <a:gd name="T25" fmla="*/ 58 h 304"/>
                  <a:gd name="T26" fmla="*/ 161 w 379"/>
                  <a:gd name="T27" fmla="*/ 52 h 304"/>
                  <a:gd name="T28" fmla="*/ 163 w 379"/>
                  <a:gd name="T29" fmla="*/ 47 h 304"/>
                  <a:gd name="T30" fmla="*/ 165 w 379"/>
                  <a:gd name="T31" fmla="*/ 41 h 304"/>
                  <a:gd name="T32" fmla="*/ 168 w 379"/>
                  <a:gd name="T33" fmla="*/ 37 h 304"/>
                  <a:gd name="T34" fmla="*/ 170 w 379"/>
                  <a:gd name="T35" fmla="*/ 32 h 304"/>
                  <a:gd name="T36" fmla="*/ 173 w 379"/>
                  <a:gd name="T37" fmla="*/ 29 h 304"/>
                  <a:gd name="T38" fmla="*/ 179 w 379"/>
                  <a:gd name="T39" fmla="*/ 23 h 304"/>
                  <a:gd name="T40" fmla="*/ 184 w 379"/>
                  <a:gd name="T41" fmla="*/ 19 h 304"/>
                  <a:gd name="T42" fmla="*/ 190 w 379"/>
                  <a:gd name="T43" fmla="*/ 14 h 304"/>
                  <a:gd name="T44" fmla="*/ 195 w 379"/>
                  <a:gd name="T45" fmla="*/ 10 h 304"/>
                  <a:gd name="T46" fmla="*/ 201 w 379"/>
                  <a:gd name="T47" fmla="*/ 8 h 304"/>
                  <a:gd name="T48" fmla="*/ 208 w 379"/>
                  <a:gd name="T49" fmla="*/ 5 h 304"/>
                  <a:gd name="T50" fmla="*/ 215 w 379"/>
                  <a:gd name="T51" fmla="*/ 3 h 304"/>
                  <a:gd name="T52" fmla="*/ 223 w 379"/>
                  <a:gd name="T53" fmla="*/ 1 h 304"/>
                  <a:gd name="T54" fmla="*/ 231 w 379"/>
                  <a:gd name="T55" fmla="*/ 0 h 304"/>
                  <a:gd name="T56" fmla="*/ 239 w 379"/>
                  <a:gd name="T57" fmla="*/ 0 h 304"/>
                  <a:gd name="T58" fmla="*/ 248 w 379"/>
                  <a:gd name="T59" fmla="*/ 1 h 304"/>
                  <a:gd name="T60" fmla="*/ 255 w 379"/>
                  <a:gd name="T61" fmla="*/ 3 h 304"/>
                  <a:gd name="T62" fmla="*/ 263 w 379"/>
                  <a:gd name="T63" fmla="*/ 5 h 304"/>
                  <a:gd name="T64" fmla="*/ 270 w 379"/>
                  <a:gd name="T65" fmla="*/ 8 h 304"/>
                  <a:gd name="T66" fmla="*/ 277 w 379"/>
                  <a:gd name="T67" fmla="*/ 11 h 304"/>
                  <a:gd name="T68" fmla="*/ 281 w 379"/>
                  <a:gd name="T69" fmla="*/ 14 h 304"/>
                  <a:gd name="T70" fmla="*/ 378 w 379"/>
                  <a:gd name="T71" fmla="*/ 9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79" h="304">
                    <a:moveTo>
                      <a:pt x="378" y="90"/>
                    </a:moveTo>
                    <a:lnTo>
                      <a:pt x="378" y="258"/>
                    </a:lnTo>
                    <a:lnTo>
                      <a:pt x="345" y="303"/>
                    </a:lnTo>
                    <a:lnTo>
                      <a:pt x="324" y="303"/>
                    </a:lnTo>
                    <a:lnTo>
                      <a:pt x="324" y="140"/>
                    </a:lnTo>
                    <a:lnTo>
                      <a:pt x="312" y="133"/>
                    </a:lnTo>
                    <a:lnTo>
                      <a:pt x="312" y="182"/>
                    </a:lnTo>
                    <a:lnTo>
                      <a:pt x="79" y="182"/>
                    </a:lnTo>
                    <a:lnTo>
                      <a:pt x="0" y="152"/>
                    </a:lnTo>
                    <a:lnTo>
                      <a:pt x="0" y="128"/>
                    </a:lnTo>
                    <a:lnTo>
                      <a:pt x="159" y="128"/>
                    </a:lnTo>
                    <a:lnTo>
                      <a:pt x="159" y="65"/>
                    </a:lnTo>
                    <a:lnTo>
                      <a:pt x="159" y="58"/>
                    </a:lnTo>
                    <a:lnTo>
                      <a:pt x="161" y="52"/>
                    </a:lnTo>
                    <a:lnTo>
                      <a:pt x="163" y="47"/>
                    </a:lnTo>
                    <a:lnTo>
                      <a:pt x="165" y="41"/>
                    </a:lnTo>
                    <a:lnTo>
                      <a:pt x="168" y="37"/>
                    </a:lnTo>
                    <a:lnTo>
                      <a:pt x="170" y="32"/>
                    </a:lnTo>
                    <a:lnTo>
                      <a:pt x="173" y="29"/>
                    </a:lnTo>
                    <a:lnTo>
                      <a:pt x="179" y="23"/>
                    </a:lnTo>
                    <a:lnTo>
                      <a:pt x="184" y="19"/>
                    </a:lnTo>
                    <a:lnTo>
                      <a:pt x="190" y="14"/>
                    </a:lnTo>
                    <a:lnTo>
                      <a:pt x="195" y="10"/>
                    </a:lnTo>
                    <a:lnTo>
                      <a:pt x="201" y="8"/>
                    </a:lnTo>
                    <a:lnTo>
                      <a:pt x="208" y="5"/>
                    </a:lnTo>
                    <a:lnTo>
                      <a:pt x="215" y="3"/>
                    </a:lnTo>
                    <a:lnTo>
                      <a:pt x="223" y="1"/>
                    </a:lnTo>
                    <a:lnTo>
                      <a:pt x="231" y="0"/>
                    </a:lnTo>
                    <a:lnTo>
                      <a:pt x="239" y="0"/>
                    </a:lnTo>
                    <a:lnTo>
                      <a:pt x="248" y="1"/>
                    </a:lnTo>
                    <a:lnTo>
                      <a:pt x="255" y="3"/>
                    </a:lnTo>
                    <a:lnTo>
                      <a:pt x="263" y="5"/>
                    </a:lnTo>
                    <a:lnTo>
                      <a:pt x="270" y="8"/>
                    </a:lnTo>
                    <a:lnTo>
                      <a:pt x="277" y="11"/>
                    </a:lnTo>
                    <a:lnTo>
                      <a:pt x="281" y="14"/>
                    </a:lnTo>
                    <a:lnTo>
                      <a:pt x="378" y="9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49637" name="Freeform 133">
                <a:extLst>
                  <a:ext uri="{FF2B5EF4-FFF2-40B4-BE49-F238E27FC236}">
                    <a16:creationId xmlns:a16="http://schemas.microsoft.com/office/drawing/2014/main" id="{CEEBE8A7-7B8B-EF47-9DB3-A2DB16C0A3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0" y="1486"/>
                <a:ext cx="444" cy="442"/>
              </a:xfrm>
              <a:custGeom>
                <a:avLst/>
                <a:gdLst>
                  <a:gd name="T0" fmla="*/ 328 w 444"/>
                  <a:gd name="T1" fmla="*/ 0 h 442"/>
                  <a:gd name="T2" fmla="*/ 174 w 444"/>
                  <a:gd name="T3" fmla="*/ 0 h 442"/>
                  <a:gd name="T4" fmla="*/ 174 w 444"/>
                  <a:gd name="T5" fmla="*/ 62 h 442"/>
                  <a:gd name="T6" fmla="*/ 77 w 444"/>
                  <a:gd name="T7" fmla="*/ 393 h 442"/>
                  <a:gd name="T8" fmla="*/ 0 w 444"/>
                  <a:gd name="T9" fmla="*/ 411 h 442"/>
                  <a:gd name="T10" fmla="*/ 0 w 444"/>
                  <a:gd name="T11" fmla="*/ 441 h 442"/>
                  <a:gd name="T12" fmla="*/ 126 w 444"/>
                  <a:gd name="T13" fmla="*/ 441 h 442"/>
                  <a:gd name="T14" fmla="*/ 243 w 444"/>
                  <a:gd name="T15" fmla="*/ 102 h 442"/>
                  <a:gd name="T16" fmla="*/ 225 w 444"/>
                  <a:gd name="T17" fmla="*/ 91 h 442"/>
                  <a:gd name="T18" fmla="*/ 229 w 444"/>
                  <a:gd name="T19" fmla="*/ 82 h 442"/>
                  <a:gd name="T20" fmla="*/ 249 w 444"/>
                  <a:gd name="T21" fmla="*/ 95 h 442"/>
                  <a:gd name="T22" fmla="*/ 249 w 444"/>
                  <a:gd name="T23" fmla="*/ 210 h 442"/>
                  <a:gd name="T24" fmla="*/ 359 w 444"/>
                  <a:gd name="T25" fmla="*/ 375 h 442"/>
                  <a:gd name="T26" fmla="*/ 324 w 444"/>
                  <a:gd name="T27" fmla="*/ 439 h 442"/>
                  <a:gd name="T28" fmla="*/ 360 w 444"/>
                  <a:gd name="T29" fmla="*/ 439 h 442"/>
                  <a:gd name="T30" fmla="*/ 443 w 444"/>
                  <a:gd name="T31" fmla="*/ 362 h 442"/>
                  <a:gd name="T32" fmla="*/ 328 w 444"/>
                  <a:gd name="T33" fmla="*/ 190 h 442"/>
                  <a:gd name="T34" fmla="*/ 328 w 444"/>
                  <a:gd name="T35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4" h="442">
                    <a:moveTo>
                      <a:pt x="328" y="0"/>
                    </a:moveTo>
                    <a:lnTo>
                      <a:pt x="174" y="0"/>
                    </a:lnTo>
                    <a:lnTo>
                      <a:pt x="174" y="62"/>
                    </a:lnTo>
                    <a:lnTo>
                      <a:pt x="77" y="393"/>
                    </a:lnTo>
                    <a:lnTo>
                      <a:pt x="0" y="411"/>
                    </a:lnTo>
                    <a:lnTo>
                      <a:pt x="0" y="441"/>
                    </a:lnTo>
                    <a:lnTo>
                      <a:pt x="126" y="441"/>
                    </a:lnTo>
                    <a:lnTo>
                      <a:pt x="243" y="102"/>
                    </a:lnTo>
                    <a:lnTo>
                      <a:pt x="225" y="91"/>
                    </a:lnTo>
                    <a:lnTo>
                      <a:pt x="229" y="82"/>
                    </a:lnTo>
                    <a:lnTo>
                      <a:pt x="249" y="95"/>
                    </a:lnTo>
                    <a:lnTo>
                      <a:pt x="249" y="210"/>
                    </a:lnTo>
                    <a:lnTo>
                      <a:pt x="359" y="375"/>
                    </a:lnTo>
                    <a:lnTo>
                      <a:pt x="324" y="439"/>
                    </a:lnTo>
                    <a:lnTo>
                      <a:pt x="360" y="439"/>
                    </a:lnTo>
                    <a:lnTo>
                      <a:pt x="443" y="362"/>
                    </a:lnTo>
                    <a:lnTo>
                      <a:pt x="328" y="190"/>
                    </a:lnTo>
                    <a:lnTo>
                      <a:pt x="328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149638" name="Rectangle 134">
              <a:extLst>
                <a:ext uri="{FF2B5EF4-FFF2-40B4-BE49-F238E27FC236}">
                  <a16:creationId xmlns:a16="http://schemas.microsoft.com/office/drawing/2014/main" id="{FDB8C985-7B9A-B945-B001-EC6D417C3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8" y="1297"/>
              <a:ext cx="16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 eaLnBrk="0" hangingPunct="0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49639" name="Group 135">
            <a:extLst>
              <a:ext uri="{FF2B5EF4-FFF2-40B4-BE49-F238E27FC236}">
                <a16:creationId xmlns:a16="http://schemas.microsoft.com/office/drawing/2014/main" id="{2AB76A0B-0786-8B46-8742-7D7A184FC2CF}"/>
              </a:ext>
            </a:extLst>
          </p:cNvPr>
          <p:cNvGrpSpPr>
            <a:grpSpLocks/>
          </p:cNvGrpSpPr>
          <p:nvPr/>
        </p:nvGrpSpPr>
        <p:grpSpPr bwMode="auto">
          <a:xfrm>
            <a:off x="5800725" y="1371600"/>
            <a:ext cx="730250" cy="1292225"/>
            <a:chOff x="3527" y="1142"/>
            <a:chExt cx="444" cy="786"/>
          </a:xfrm>
        </p:grpSpPr>
        <p:grpSp>
          <p:nvGrpSpPr>
            <p:cNvPr id="149640" name="Group 136">
              <a:extLst>
                <a:ext uri="{FF2B5EF4-FFF2-40B4-BE49-F238E27FC236}">
                  <a16:creationId xmlns:a16="http://schemas.microsoft.com/office/drawing/2014/main" id="{58B0F854-3741-0F46-ACE2-6987F747DA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27" y="1142"/>
              <a:ext cx="444" cy="786"/>
              <a:chOff x="3527" y="1142"/>
              <a:chExt cx="444" cy="786"/>
            </a:xfrm>
          </p:grpSpPr>
          <p:sp>
            <p:nvSpPr>
              <p:cNvPr id="149641" name="Oval 137">
                <a:extLst>
                  <a:ext uri="{FF2B5EF4-FFF2-40B4-BE49-F238E27FC236}">
                    <a16:creationId xmlns:a16="http://schemas.microsoft.com/office/drawing/2014/main" id="{1DE24D40-EA1C-5D4F-9545-31007C9538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7" y="1142"/>
                <a:ext cx="114" cy="1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DE"/>
              </a:p>
            </p:txBody>
          </p:sp>
          <p:sp>
            <p:nvSpPr>
              <p:cNvPr id="149642" name="Freeform 138">
                <a:extLst>
                  <a:ext uri="{FF2B5EF4-FFF2-40B4-BE49-F238E27FC236}">
                    <a16:creationId xmlns:a16="http://schemas.microsoft.com/office/drawing/2014/main" id="{115C290F-BFED-4549-83DE-D9EC85070A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7" y="1280"/>
                <a:ext cx="379" cy="304"/>
              </a:xfrm>
              <a:custGeom>
                <a:avLst/>
                <a:gdLst>
                  <a:gd name="T0" fmla="*/ 0 w 379"/>
                  <a:gd name="T1" fmla="*/ 90 h 304"/>
                  <a:gd name="T2" fmla="*/ 0 w 379"/>
                  <a:gd name="T3" fmla="*/ 258 h 304"/>
                  <a:gd name="T4" fmla="*/ 33 w 379"/>
                  <a:gd name="T5" fmla="*/ 303 h 304"/>
                  <a:gd name="T6" fmla="*/ 54 w 379"/>
                  <a:gd name="T7" fmla="*/ 303 h 304"/>
                  <a:gd name="T8" fmla="*/ 54 w 379"/>
                  <a:gd name="T9" fmla="*/ 140 h 304"/>
                  <a:gd name="T10" fmla="*/ 66 w 379"/>
                  <a:gd name="T11" fmla="*/ 133 h 304"/>
                  <a:gd name="T12" fmla="*/ 66 w 379"/>
                  <a:gd name="T13" fmla="*/ 182 h 304"/>
                  <a:gd name="T14" fmla="*/ 299 w 379"/>
                  <a:gd name="T15" fmla="*/ 182 h 304"/>
                  <a:gd name="T16" fmla="*/ 378 w 379"/>
                  <a:gd name="T17" fmla="*/ 152 h 304"/>
                  <a:gd name="T18" fmla="*/ 378 w 379"/>
                  <a:gd name="T19" fmla="*/ 128 h 304"/>
                  <a:gd name="T20" fmla="*/ 219 w 379"/>
                  <a:gd name="T21" fmla="*/ 128 h 304"/>
                  <a:gd name="T22" fmla="*/ 219 w 379"/>
                  <a:gd name="T23" fmla="*/ 65 h 304"/>
                  <a:gd name="T24" fmla="*/ 219 w 379"/>
                  <a:gd name="T25" fmla="*/ 58 h 304"/>
                  <a:gd name="T26" fmla="*/ 217 w 379"/>
                  <a:gd name="T27" fmla="*/ 52 h 304"/>
                  <a:gd name="T28" fmla="*/ 215 w 379"/>
                  <a:gd name="T29" fmla="*/ 47 h 304"/>
                  <a:gd name="T30" fmla="*/ 213 w 379"/>
                  <a:gd name="T31" fmla="*/ 41 h 304"/>
                  <a:gd name="T32" fmla="*/ 210 w 379"/>
                  <a:gd name="T33" fmla="*/ 37 h 304"/>
                  <a:gd name="T34" fmla="*/ 208 w 379"/>
                  <a:gd name="T35" fmla="*/ 32 h 304"/>
                  <a:gd name="T36" fmla="*/ 205 w 379"/>
                  <a:gd name="T37" fmla="*/ 29 h 304"/>
                  <a:gd name="T38" fmla="*/ 199 w 379"/>
                  <a:gd name="T39" fmla="*/ 23 h 304"/>
                  <a:gd name="T40" fmla="*/ 194 w 379"/>
                  <a:gd name="T41" fmla="*/ 19 h 304"/>
                  <a:gd name="T42" fmla="*/ 188 w 379"/>
                  <a:gd name="T43" fmla="*/ 14 h 304"/>
                  <a:gd name="T44" fmla="*/ 183 w 379"/>
                  <a:gd name="T45" fmla="*/ 10 h 304"/>
                  <a:gd name="T46" fmla="*/ 177 w 379"/>
                  <a:gd name="T47" fmla="*/ 8 h 304"/>
                  <a:gd name="T48" fmla="*/ 170 w 379"/>
                  <a:gd name="T49" fmla="*/ 5 h 304"/>
                  <a:gd name="T50" fmla="*/ 163 w 379"/>
                  <a:gd name="T51" fmla="*/ 3 h 304"/>
                  <a:gd name="T52" fmla="*/ 155 w 379"/>
                  <a:gd name="T53" fmla="*/ 1 h 304"/>
                  <a:gd name="T54" fmla="*/ 147 w 379"/>
                  <a:gd name="T55" fmla="*/ 0 h 304"/>
                  <a:gd name="T56" fmla="*/ 139 w 379"/>
                  <a:gd name="T57" fmla="*/ 0 h 304"/>
                  <a:gd name="T58" fmla="*/ 130 w 379"/>
                  <a:gd name="T59" fmla="*/ 1 h 304"/>
                  <a:gd name="T60" fmla="*/ 123 w 379"/>
                  <a:gd name="T61" fmla="*/ 3 h 304"/>
                  <a:gd name="T62" fmla="*/ 115 w 379"/>
                  <a:gd name="T63" fmla="*/ 5 h 304"/>
                  <a:gd name="T64" fmla="*/ 108 w 379"/>
                  <a:gd name="T65" fmla="*/ 8 h 304"/>
                  <a:gd name="T66" fmla="*/ 101 w 379"/>
                  <a:gd name="T67" fmla="*/ 11 h 304"/>
                  <a:gd name="T68" fmla="*/ 97 w 379"/>
                  <a:gd name="T69" fmla="*/ 14 h 304"/>
                  <a:gd name="T70" fmla="*/ 0 w 379"/>
                  <a:gd name="T71" fmla="*/ 9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79" h="304">
                    <a:moveTo>
                      <a:pt x="0" y="90"/>
                    </a:moveTo>
                    <a:lnTo>
                      <a:pt x="0" y="258"/>
                    </a:lnTo>
                    <a:lnTo>
                      <a:pt x="33" y="303"/>
                    </a:lnTo>
                    <a:lnTo>
                      <a:pt x="54" y="303"/>
                    </a:lnTo>
                    <a:lnTo>
                      <a:pt x="54" y="140"/>
                    </a:lnTo>
                    <a:lnTo>
                      <a:pt x="66" y="133"/>
                    </a:lnTo>
                    <a:lnTo>
                      <a:pt x="66" y="182"/>
                    </a:lnTo>
                    <a:lnTo>
                      <a:pt x="299" y="182"/>
                    </a:lnTo>
                    <a:lnTo>
                      <a:pt x="378" y="152"/>
                    </a:lnTo>
                    <a:lnTo>
                      <a:pt x="378" y="128"/>
                    </a:lnTo>
                    <a:lnTo>
                      <a:pt x="219" y="128"/>
                    </a:lnTo>
                    <a:lnTo>
                      <a:pt x="219" y="65"/>
                    </a:lnTo>
                    <a:lnTo>
                      <a:pt x="219" y="58"/>
                    </a:lnTo>
                    <a:lnTo>
                      <a:pt x="217" y="52"/>
                    </a:lnTo>
                    <a:lnTo>
                      <a:pt x="215" y="47"/>
                    </a:lnTo>
                    <a:lnTo>
                      <a:pt x="213" y="41"/>
                    </a:lnTo>
                    <a:lnTo>
                      <a:pt x="210" y="37"/>
                    </a:lnTo>
                    <a:lnTo>
                      <a:pt x="208" y="32"/>
                    </a:lnTo>
                    <a:lnTo>
                      <a:pt x="205" y="29"/>
                    </a:lnTo>
                    <a:lnTo>
                      <a:pt x="199" y="23"/>
                    </a:lnTo>
                    <a:lnTo>
                      <a:pt x="194" y="19"/>
                    </a:lnTo>
                    <a:lnTo>
                      <a:pt x="188" y="14"/>
                    </a:lnTo>
                    <a:lnTo>
                      <a:pt x="183" y="10"/>
                    </a:lnTo>
                    <a:lnTo>
                      <a:pt x="177" y="8"/>
                    </a:lnTo>
                    <a:lnTo>
                      <a:pt x="170" y="5"/>
                    </a:lnTo>
                    <a:lnTo>
                      <a:pt x="163" y="3"/>
                    </a:lnTo>
                    <a:lnTo>
                      <a:pt x="155" y="1"/>
                    </a:lnTo>
                    <a:lnTo>
                      <a:pt x="147" y="0"/>
                    </a:lnTo>
                    <a:lnTo>
                      <a:pt x="139" y="0"/>
                    </a:lnTo>
                    <a:lnTo>
                      <a:pt x="130" y="1"/>
                    </a:lnTo>
                    <a:lnTo>
                      <a:pt x="123" y="3"/>
                    </a:lnTo>
                    <a:lnTo>
                      <a:pt x="115" y="5"/>
                    </a:lnTo>
                    <a:lnTo>
                      <a:pt x="108" y="8"/>
                    </a:lnTo>
                    <a:lnTo>
                      <a:pt x="101" y="11"/>
                    </a:lnTo>
                    <a:lnTo>
                      <a:pt x="97" y="14"/>
                    </a:lnTo>
                    <a:lnTo>
                      <a:pt x="0" y="9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49643" name="Freeform 139">
                <a:extLst>
                  <a:ext uri="{FF2B5EF4-FFF2-40B4-BE49-F238E27FC236}">
                    <a16:creationId xmlns:a16="http://schemas.microsoft.com/office/drawing/2014/main" id="{904ECFD0-186A-0C4E-BA67-84421C5812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1486"/>
                <a:ext cx="444" cy="442"/>
              </a:xfrm>
              <a:custGeom>
                <a:avLst/>
                <a:gdLst>
                  <a:gd name="T0" fmla="*/ 115 w 444"/>
                  <a:gd name="T1" fmla="*/ 0 h 442"/>
                  <a:gd name="T2" fmla="*/ 269 w 444"/>
                  <a:gd name="T3" fmla="*/ 0 h 442"/>
                  <a:gd name="T4" fmla="*/ 269 w 444"/>
                  <a:gd name="T5" fmla="*/ 62 h 442"/>
                  <a:gd name="T6" fmla="*/ 366 w 444"/>
                  <a:gd name="T7" fmla="*/ 393 h 442"/>
                  <a:gd name="T8" fmla="*/ 443 w 444"/>
                  <a:gd name="T9" fmla="*/ 411 h 442"/>
                  <a:gd name="T10" fmla="*/ 443 w 444"/>
                  <a:gd name="T11" fmla="*/ 441 h 442"/>
                  <a:gd name="T12" fmla="*/ 317 w 444"/>
                  <a:gd name="T13" fmla="*/ 441 h 442"/>
                  <a:gd name="T14" fmla="*/ 200 w 444"/>
                  <a:gd name="T15" fmla="*/ 102 h 442"/>
                  <a:gd name="T16" fmla="*/ 218 w 444"/>
                  <a:gd name="T17" fmla="*/ 91 h 442"/>
                  <a:gd name="T18" fmla="*/ 214 w 444"/>
                  <a:gd name="T19" fmla="*/ 82 h 442"/>
                  <a:gd name="T20" fmla="*/ 194 w 444"/>
                  <a:gd name="T21" fmla="*/ 95 h 442"/>
                  <a:gd name="T22" fmla="*/ 194 w 444"/>
                  <a:gd name="T23" fmla="*/ 210 h 442"/>
                  <a:gd name="T24" fmla="*/ 84 w 444"/>
                  <a:gd name="T25" fmla="*/ 375 h 442"/>
                  <a:gd name="T26" fmla="*/ 119 w 444"/>
                  <a:gd name="T27" fmla="*/ 439 h 442"/>
                  <a:gd name="T28" fmla="*/ 83 w 444"/>
                  <a:gd name="T29" fmla="*/ 439 h 442"/>
                  <a:gd name="T30" fmla="*/ 0 w 444"/>
                  <a:gd name="T31" fmla="*/ 362 h 442"/>
                  <a:gd name="T32" fmla="*/ 115 w 444"/>
                  <a:gd name="T33" fmla="*/ 190 h 442"/>
                  <a:gd name="T34" fmla="*/ 115 w 444"/>
                  <a:gd name="T35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4" h="442">
                    <a:moveTo>
                      <a:pt x="115" y="0"/>
                    </a:moveTo>
                    <a:lnTo>
                      <a:pt x="269" y="0"/>
                    </a:lnTo>
                    <a:lnTo>
                      <a:pt x="269" y="62"/>
                    </a:lnTo>
                    <a:lnTo>
                      <a:pt x="366" y="393"/>
                    </a:lnTo>
                    <a:lnTo>
                      <a:pt x="443" y="411"/>
                    </a:lnTo>
                    <a:lnTo>
                      <a:pt x="443" y="441"/>
                    </a:lnTo>
                    <a:lnTo>
                      <a:pt x="317" y="441"/>
                    </a:lnTo>
                    <a:lnTo>
                      <a:pt x="200" y="102"/>
                    </a:lnTo>
                    <a:lnTo>
                      <a:pt x="218" y="91"/>
                    </a:lnTo>
                    <a:lnTo>
                      <a:pt x="214" y="82"/>
                    </a:lnTo>
                    <a:lnTo>
                      <a:pt x="194" y="95"/>
                    </a:lnTo>
                    <a:lnTo>
                      <a:pt x="194" y="210"/>
                    </a:lnTo>
                    <a:lnTo>
                      <a:pt x="84" y="375"/>
                    </a:lnTo>
                    <a:lnTo>
                      <a:pt x="119" y="439"/>
                    </a:lnTo>
                    <a:lnTo>
                      <a:pt x="83" y="439"/>
                    </a:lnTo>
                    <a:lnTo>
                      <a:pt x="0" y="362"/>
                    </a:lnTo>
                    <a:lnTo>
                      <a:pt x="115" y="190"/>
                    </a:lnTo>
                    <a:lnTo>
                      <a:pt x="115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149644" name="Rectangle 140">
              <a:extLst>
                <a:ext uri="{FF2B5EF4-FFF2-40B4-BE49-F238E27FC236}">
                  <a16:creationId xmlns:a16="http://schemas.microsoft.com/office/drawing/2014/main" id="{B1261F6C-C2CB-6F4C-BEA0-B4858E439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4" y="1293"/>
              <a:ext cx="16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 eaLnBrk="0" hangingPunct="0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149645" name="Rectangle 141">
            <a:extLst>
              <a:ext uri="{FF2B5EF4-FFF2-40B4-BE49-F238E27FC236}">
                <a16:creationId xmlns:a16="http://schemas.microsoft.com/office/drawing/2014/main" id="{FAD0C366-3D44-A14D-8857-462783B9E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831974"/>
            <a:ext cx="938212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63DE8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149646" name="Rectangle 142">
            <a:extLst>
              <a:ext uri="{FF2B5EF4-FFF2-40B4-BE49-F238E27FC236}">
                <a16:creationId xmlns:a16="http://schemas.microsoft.com/office/drawing/2014/main" id="{76A0931E-4AE9-E246-8761-A7D960DFE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3390524"/>
            <a:ext cx="938212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63DE8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149647" name="Rectangle 143">
            <a:extLst>
              <a:ext uri="{FF2B5EF4-FFF2-40B4-BE49-F238E27FC236}">
                <a16:creationId xmlns:a16="http://schemas.microsoft.com/office/drawing/2014/main" id="{DB13785B-2CF4-4542-97FE-73542844E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5325686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63DE8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149648" name="Rectangle 144">
            <a:extLst>
              <a:ext uri="{FF2B5EF4-FFF2-40B4-BE49-F238E27FC236}">
                <a16:creationId xmlns:a16="http://schemas.microsoft.com/office/drawing/2014/main" id="{DD81C9C9-9036-E94C-8F41-CA34D624A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3275" y="4849436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63DE8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149650" name="Oval 146">
            <a:extLst>
              <a:ext uri="{FF2B5EF4-FFF2-40B4-BE49-F238E27FC236}">
                <a16:creationId xmlns:a16="http://schemas.microsoft.com/office/drawing/2014/main" id="{06288660-D319-1C43-8C1A-CB9154107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75" y="3557211"/>
            <a:ext cx="428625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DE"/>
          </a:p>
        </p:txBody>
      </p:sp>
      <p:sp>
        <p:nvSpPr>
          <p:cNvPr id="149651" name="Rectangle 147">
            <a:extLst>
              <a:ext uri="{FF2B5EF4-FFF2-40B4-BE49-F238E27FC236}">
                <a16:creationId xmlns:a16="http://schemas.microsoft.com/office/drawing/2014/main" id="{BDA9BB20-5274-F34C-B12D-78EBE36FE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863" y="3615949"/>
            <a:ext cx="2809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8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66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6063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732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304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876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448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49652" name="Line 148">
            <a:extLst>
              <a:ext uri="{FF2B5EF4-FFF2-40B4-BE49-F238E27FC236}">
                <a16:creationId xmlns:a16="http://schemas.microsoft.com/office/drawing/2014/main" id="{281B9859-67B0-5946-B6CA-204518F519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6800" y="3944561"/>
            <a:ext cx="1030288" cy="16287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49653" name="Line 149">
            <a:extLst>
              <a:ext uri="{FF2B5EF4-FFF2-40B4-BE49-F238E27FC236}">
                <a16:creationId xmlns:a16="http://schemas.microsoft.com/office/drawing/2014/main" id="{4C70E674-9D8C-EA49-8599-8D9D8D8267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89113" y="3993774"/>
            <a:ext cx="441325" cy="15144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49654" name="Oval 150">
            <a:extLst>
              <a:ext uri="{FF2B5EF4-FFF2-40B4-BE49-F238E27FC236}">
                <a16:creationId xmlns:a16="http://schemas.microsoft.com/office/drawing/2014/main" id="{2DEFC435-C68B-624F-B290-9E5C5AF05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0" y="4947861"/>
            <a:ext cx="428625" cy="42703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DE"/>
          </a:p>
        </p:txBody>
      </p:sp>
      <p:sp>
        <p:nvSpPr>
          <p:cNvPr id="149655" name="Rectangle 151">
            <a:extLst>
              <a:ext uri="{FF2B5EF4-FFF2-40B4-BE49-F238E27FC236}">
                <a16:creationId xmlns:a16="http://schemas.microsoft.com/office/drawing/2014/main" id="{53CF74D8-695E-0743-B578-7494E19A1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9675" y="4997074"/>
            <a:ext cx="209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8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66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6063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732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304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876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448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BEFA69-F070-C840-8B90-5EAE1DAA8A62}"/>
              </a:ext>
            </a:extLst>
          </p:cNvPr>
          <p:cNvSpPr/>
          <p:nvPr/>
        </p:nvSpPr>
        <p:spPr>
          <a:xfrm>
            <a:off x="6504274" y="4914434"/>
            <a:ext cx="24603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DE" dirty="0"/>
              <a:t>Special case</a:t>
            </a:r>
          </a:p>
          <a:p>
            <a:r>
              <a:rPr lang="en-US" altLang="en-DE" dirty="0"/>
              <a:t>Delivery Domain (postmen don’t have to return to post office)</a:t>
            </a:r>
            <a:endParaRPr lang="en-D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46D882-58BE-0E46-AE32-C92BA2237A69}"/>
              </a:ext>
            </a:extLst>
          </p:cNvPr>
          <p:cNvSpPr txBox="1"/>
          <p:nvPr/>
        </p:nvSpPr>
        <p:spPr>
          <a:xfrm>
            <a:off x="6208713" y="3147735"/>
            <a:ext cx="2536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Payment per letter</a:t>
            </a:r>
            <a:br>
              <a:rPr lang="en-DE" dirty="0"/>
            </a:br>
            <a:r>
              <a:rPr lang="en-DE" dirty="0"/>
              <a:t>but trip costs subtracted</a:t>
            </a:r>
          </a:p>
        </p:txBody>
      </p:sp>
    </p:spTree>
    <p:extLst>
      <p:ext uri="{BB962C8B-B14F-4D97-AF65-F5344CB8AC3E}">
        <p14:creationId xmlns:p14="http://schemas.microsoft.com/office/powerpoint/2010/main" val="14897169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AA62C645-CE7E-0B4B-8C1C-423EA69D0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7-</a:t>
            </a:r>
            <a:fld id="{46AE4E84-D6B9-4F4D-A3A8-08DA1C64CB2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E71BA16E-0AC9-864B-820C-0D2C26423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2708" y="8731"/>
            <a:ext cx="7295636" cy="111601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>
              <a:lnSpc>
                <a:spcPct val="85000"/>
              </a:lnSpc>
            </a:pPr>
            <a:r>
              <a:rPr lang="en-US" altLang="en-DE" dirty="0"/>
              <a:t>TOD: Database/Web Mining Domain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987CE16-265C-534A-99E1-B36628E3A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2524" y="1624922"/>
            <a:ext cx="36957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6000"/>
              </a:lnSpc>
            </a:pPr>
            <a:r>
              <a:rPr lang="en-US" altLang="en-DE" sz="3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Common Database</a:t>
            </a:r>
          </a:p>
        </p:txBody>
      </p:sp>
      <p:grpSp>
        <p:nvGrpSpPr>
          <p:cNvPr id="150532" name="Group 4">
            <a:extLst>
              <a:ext uri="{FF2B5EF4-FFF2-40B4-BE49-F238E27FC236}">
                <a16:creationId xmlns:a16="http://schemas.microsoft.com/office/drawing/2014/main" id="{359156D0-56D4-034B-B855-2098912A59A8}"/>
              </a:ext>
            </a:extLst>
          </p:cNvPr>
          <p:cNvGrpSpPr>
            <a:grpSpLocks/>
          </p:cNvGrpSpPr>
          <p:nvPr/>
        </p:nvGrpSpPr>
        <p:grpSpPr bwMode="auto">
          <a:xfrm>
            <a:off x="352425" y="2901950"/>
            <a:ext cx="2982913" cy="1887538"/>
            <a:chOff x="204" y="2112"/>
            <a:chExt cx="1813" cy="1147"/>
          </a:xfrm>
        </p:grpSpPr>
        <p:grpSp>
          <p:nvGrpSpPr>
            <p:cNvPr id="150533" name="Group 5">
              <a:extLst>
                <a:ext uri="{FF2B5EF4-FFF2-40B4-BE49-F238E27FC236}">
                  <a16:creationId xmlns:a16="http://schemas.microsoft.com/office/drawing/2014/main" id="{C9AD4A90-0745-7A48-988E-B1CCE091D6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4" y="2112"/>
              <a:ext cx="1813" cy="1147"/>
              <a:chOff x="204" y="2112"/>
              <a:chExt cx="1813" cy="1147"/>
            </a:xfrm>
          </p:grpSpPr>
          <p:sp>
            <p:nvSpPr>
              <p:cNvPr id="150534" name="Freeform 6">
                <a:extLst>
                  <a:ext uri="{FF2B5EF4-FFF2-40B4-BE49-F238E27FC236}">
                    <a16:creationId xmlns:a16="http://schemas.microsoft.com/office/drawing/2014/main" id="{EB9C9004-4D6C-1846-882F-6839CC6EA6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" y="2112"/>
                <a:ext cx="1458" cy="1072"/>
              </a:xfrm>
              <a:custGeom>
                <a:avLst/>
                <a:gdLst>
                  <a:gd name="T0" fmla="*/ 1214 w 1458"/>
                  <a:gd name="T1" fmla="*/ 225 h 1072"/>
                  <a:gd name="T2" fmla="*/ 1166 w 1458"/>
                  <a:gd name="T3" fmla="*/ 170 h 1072"/>
                  <a:gd name="T4" fmla="*/ 1100 w 1458"/>
                  <a:gd name="T5" fmla="*/ 140 h 1072"/>
                  <a:gd name="T6" fmla="*/ 1006 w 1458"/>
                  <a:gd name="T7" fmla="*/ 124 h 1072"/>
                  <a:gd name="T8" fmla="*/ 901 w 1458"/>
                  <a:gd name="T9" fmla="*/ 141 h 1072"/>
                  <a:gd name="T10" fmla="*/ 842 w 1458"/>
                  <a:gd name="T11" fmla="*/ 107 h 1072"/>
                  <a:gd name="T12" fmla="*/ 775 w 1458"/>
                  <a:gd name="T13" fmla="*/ 39 h 1072"/>
                  <a:gd name="T14" fmla="*/ 662 w 1458"/>
                  <a:gd name="T15" fmla="*/ 1 h 1072"/>
                  <a:gd name="T16" fmla="*/ 547 w 1458"/>
                  <a:gd name="T17" fmla="*/ 9 h 1072"/>
                  <a:gd name="T18" fmla="*/ 439 w 1458"/>
                  <a:gd name="T19" fmla="*/ 61 h 1072"/>
                  <a:gd name="T20" fmla="*/ 384 w 1458"/>
                  <a:gd name="T21" fmla="*/ 125 h 1072"/>
                  <a:gd name="T22" fmla="*/ 337 w 1458"/>
                  <a:gd name="T23" fmla="*/ 153 h 1072"/>
                  <a:gd name="T24" fmla="*/ 245 w 1458"/>
                  <a:gd name="T25" fmla="*/ 170 h 1072"/>
                  <a:gd name="T26" fmla="*/ 183 w 1458"/>
                  <a:gd name="T27" fmla="*/ 236 h 1072"/>
                  <a:gd name="T28" fmla="*/ 174 w 1458"/>
                  <a:gd name="T29" fmla="*/ 308 h 1072"/>
                  <a:gd name="T30" fmla="*/ 119 w 1458"/>
                  <a:gd name="T31" fmla="*/ 313 h 1072"/>
                  <a:gd name="T32" fmla="*/ 65 w 1458"/>
                  <a:gd name="T33" fmla="*/ 343 h 1072"/>
                  <a:gd name="T34" fmla="*/ 35 w 1458"/>
                  <a:gd name="T35" fmla="*/ 376 h 1072"/>
                  <a:gd name="T36" fmla="*/ 10 w 1458"/>
                  <a:gd name="T37" fmla="*/ 428 h 1072"/>
                  <a:gd name="T38" fmla="*/ 13 w 1458"/>
                  <a:gd name="T39" fmla="*/ 473 h 1072"/>
                  <a:gd name="T40" fmla="*/ 10 w 1458"/>
                  <a:gd name="T41" fmla="*/ 532 h 1072"/>
                  <a:gd name="T42" fmla="*/ 1 w 1458"/>
                  <a:gd name="T43" fmla="*/ 588 h 1072"/>
                  <a:gd name="T44" fmla="*/ 14 w 1458"/>
                  <a:gd name="T45" fmla="*/ 646 h 1072"/>
                  <a:gd name="T46" fmla="*/ 9 w 1458"/>
                  <a:gd name="T47" fmla="*/ 708 h 1072"/>
                  <a:gd name="T48" fmla="*/ 0 w 1458"/>
                  <a:gd name="T49" fmla="*/ 765 h 1072"/>
                  <a:gd name="T50" fmla="*/ 17 w 1458"/>
                  <a:gd name="T51" fmla="*/ 836 h 1072"/>
                  <a:gd name="T52" fmla="*/ 60 w 1458"/>
                  <a:gd name="T53" fmla="*/ 886 h 1072"/>
                  <a:gd name="T54" fmla="*/ 150 w 1458"/>
                  <a:gd name="T55" fmla="*/ 920 h 1072"/>
                  <a:gd name="T56" fmla="*/ 219 w 1458"/>
                  <a:gd name="T57" fmla="*/ 899 h 1072"/>
                  <a:gd name="T58" fmla="*/ 258 w 1458"/>
                  <a:gd name="T59" fmla="*/ 946 h 1072"/>
                  <a:gd name="T60" fmla="*/ 308 w 1458"/>
                  <a:gd name="T61" fmla="*/ 976 h 1072"/>
                  <a:gd name="T62" fmla="*/ 380 w 1458"/>
                  <a:gd name="T63" fmla="*/ 996 h 1072"/>
                  <a:gd name="T64" fmla="*/ 464 w 1458"/>
                  <a:gd name="T65" fmla="*/ 983 h 1072"/>
                  <a:gd name="T66" fmla="*/ 523 w 1458"/>
                  <a:gd name="T67" fmla="*/ 997 h 1072"/>
                  <a:gd name="T68" fmla="*/ 569 w 1458"/>
                  <a:gd name="T69" fmla="*/ 1035 h 1072"/>
                  <a:gd name="T70" fmla="*/ 633 w 1458"/>
                  <a:gd name="T71" fmla="*/ 1055 h 1072"/>
                  <a:gd name="T72" fmla="*/ 695 w 1458"/>
                  <a:gd name="T73" fmla="*/ 1049 h 1072"/>
                  <a:gd name="T74" fmla="*/ 754 w 1458"/>
                  <a:gd name="T75" fmla="*/ 1013 h 1072"/>
                  <a:gd name="T76" fmla="*/ 796 w 1458"/>
                  <a:gd name="T77" fmla="*/ 1049 h 1072"/>
                  <a:gd name="T78" fmla="*/ 860 w 1458"/>
                  <a:gd name="T79" fmla="*/ 1071 h 1072"/>
                  <a:gd name="T80" fmla="*/ 939 w 1458"/>
                  <a:gd name="T81" fmla="*/ 1058 h 1072"/>
                  <a:gd name="T82" fmla="*/ 998 w 1458"/>
                  <a:gd name="T83" fmla="*/ 1012 h 1072"/>
                  <a:gd name="T84" fmla="*/ 1045 w 1458"/>
                  <a:gd name="T85" fmla="*/ 993 h 1072"/>
                  <a:gd name="T86" fmla="*/ 1122 w 1458"/>
                  <a:gd name="T87" fmla="*/ 997 h 1072"/>
                  <a:gd name="T88" fmla="*/ 1185 w 1458"/>
                  <a:gd name="T89" fmla="*/ 966 h 1072"/>
                  <a:gd name="T90" fmla="*/ 1227 w 1458"/>
                  <a:gd name="T91" fmla="*/ 917 h 1072"/>
                  <a:gd name="T92" fmla="*/ 1251 w 1458"/>
                  <a:gd name="T93" fmla="*/ 894 h 1072"/>
                  <a:gd name="T94" fmla="*/ 1322 w 1458"/>
                  <a:gd name="T95" fmla="*/ 886 h 1072"/>
                  <a:gd name="T96" fmla="*/ 1385 w 1458"/>
                  <a:gd name="T97" fmla="*/ 839 h 1072"/>
                  <a:gd name="T98" fmla="*/ 1420 w 1458"/>
                  <a:gd name="T99" fmla="*/ 765 h 1072"/>
                  <a:gd name="T100" fmla="*/ 1422 w 1458"/>
                  <a:gd name="T101" fmla="*/ 679 h 1072"/>
                  <a:gd name="T102" fmla="*/ 1437 w 1458"/>
                  <a:gd name="T103" fmla="*/ 600 h 1072"/>
                  <a:gd name="T104" fmla="*/ 1457 w 1458"/>
                  <a:gd name="T105" fmla="*/ 522 h 1072"/>
                  <a:gd name="T106" fmla="*/ 1448 w 1458"/>
                  <a:gd name="T107" fmla="*/ 435 h 1072"/>
                  <a:gd name="T108" fmla="*/ 1402 w 1458"/>
                  <a:gd name="T109" fmla="*/ 366 h 1072"/>
                  <a:gd name="T110" fmla="*/ 1336 w 1458"/>
                  <a:gd name="T111" fmla="*/ 313 h 1072"/>
                  <a:gd name="T112" fmla="*/ 1247 w 1458"/>
                  <a:gd name="T113" fmla="*/ 285 h 1072"/>
                  <a:gd name="T114" fmla="*/ 1225 w 1458"/>
                  <a:gd name="T115" fmla="*/ 254 h 10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458" h="1072">
                    <a:moveTo>
                      <a:pt x="1225" y="254"/>
                    </a:moveTo>
                    <a:lnTo>
                      <a:pt x="1214" y="225"/>
                    </a:lnTo>
                    <a:lnTo>
                      <a:pt x="1195" y="193"/>
                    </a:lnTo>
                    <a:lnTo>
                      <a:pt x="1166" y="170"/>
                    </a:lnTo>
                    <a:lnTo>
                      <a:pt x="1130" y="150"/>
                    </a:lnTo>
                    <a:lnTo>
                      <a:pt x="1100" y="140"/>
                    </a:lnTo>
                    <a:lnTo>
                      <a:pt x="1063" y="128"/>
                    </a:lnTo>
                    <a:lnTo>
                      <a:pt x="1006" y="124"/>
                    </a:lnTo>
                    <a:lnTo>
                      <a:pt x="952" y="128"/>
                    </a:lnTo>
                    <a:lnTo>
                      <a:pt x="901" y="141"/>
                    </a:lnTo>
                    <a:lnTo>
                      <a:pt x="864" y="156"/>
                    </a:lnTo>
                    <a:lnTo>
                      <a:pt x="842" y="107"/>
                    </a:lnTo>
                    <a:lnTo>
                      <a:pt x="813" y="69"/>
                    </a:lnTo>
                    <a:lnTo>
                      <a:pt x="775" y="39"/>
                    </a:lnTo>
                    <a:lnTo>
                      <a:pt x="724" y="17"/>
                    </a:lnTo>
                    <a:lnTo>
                      <a:pt x="662" y="1"/>
                    </a:lnTo>
                    <a:lnTo>
                      <a:pt x="602" y="0"/>
                    </a:lnTo>
                    <a:lnTo>
                      <a:pt x="547" y="9"/>
                    </a:lnTo>
                    <a:lnTo>
                      <a:pt x="485" y="27"/>
                    </a:lnTo>
                    <a:lnTo>
                      <a:pt x="439" y="61"/>
                    </a:lnTo>
                    <a:lnTo>
                      <a:pt x="406" y="94"/>
                    </a:lnTo>
                    <a:lnTo>
                      <a:pt x="384" y="125"/>
                    </a:lnTo>
                    <a:lnTo>
                      <a:pt x="380" y="166"/>
                    </a:lnTo>
                    <a:lnTo>
                      <a:pt x="337" y="153"/>
                    </a:lnTo>
                    <a:lnTo>
                      <a:pt x="287" y="157"/>
                    </a:lnTo>
                    <a:lnTo>
                      <a:pt x="245" y="170"/>
                    </a:lnTo>
                    <a:lnTo>
                      <a:pt x="209" y="199"/>
                    </a:lnTo>
                    <a:lnTo>
                      <a:pt x="183" y="236"/>
                    </a:lnTo>
                    <a:lnTo>
                      <a:pt x="173" y="278"/>
                    </a:lnTo>
                    <a:lnTo>
                      <a:pt x="174" y="308"/>
                    </a:lnTo>
                    <a:lnTo>
                      <a:pt x="150" y="306"/>
                    </a:lnTo>
                    <a:lnTo>
                      <a:pt x="119" y="313"/>
                    </a:lnTo>
                    <a:lnTo>
                      <a:pt x="89" y="327"/>
                    </a:lnTo>
                    <a:lnTo>
                      <a:pt x="65" y="343"/>
                    </a:lnTo>
                    <a:lnTo>
                      <a:pt x="49" y="357"/>
                    </a:lnTo>
                    <a:lnTo>
                      <a:pt x="35" y="376"/>
                    </a:lnTo>
                    <a:lnTo>
                      <a:pt x="19" y="399"/>
                    </a:lnTo>
                    <a:lnTo>
                      <a:pt x="10" y="428"/>
                    </a:lnTo>
                    <a:lnTo>
                      <a:pt x="9" y="450"/>
                    </a:lnTo>
                    <a:lnTo>
                      <a:pt x="13" y="473"/>
                    </a:lnTo>
                    <a:lnTo>
                      <a:pt x="23" y="502"/>
                    </a:lnTo>
                    <a:lnTo>
                      <a:pt x="10" y="532"/>
                    </a:lnTo>
                    <a:lnTo>
                      <a:pt x="4" y="558"/>
                    </a:lnTo>
                    <a:lnTo>
                      <a:pt x="1" y="588"/>
                    </a:lnTo>
                    <a:lnTo>
                      <a:pt x="9" y="624"/>
                    </a:lnTo>
                    <a:lnTo>
                      <a:pt x="14" y="646"/>
                    </a:lnTo>
                    <a:lnTo>
                      <a:pt x="30" y="672"/>
                    </a:lnTo>
                    <a:lnTo>
                      <a:pt x="9" y="708"/>
                    </a:lnTo>
                    <a:lnTo>
                      <a:pt x="1" y="731"/>
                    </a:lnTo>
                    <a:lnTo>
                      <a:pt x="0" y="765"/>
                    </a:lnTo>
                    <a:lnTo>
                      <a:pt x="4" y="799"/>
                    </a:lnTo>
                    <a:lnTo>
                      <a:pt x="17" y="836"/>
                    </a:lnTo>
                    <a:lnTo>
                      <a:pt x="35" y="862"/>
                    </a:lnTo>
                    <a:lnTo>
                      <a:pt x="60" y="886"/>
                    </a:lnTo>
                    <a:lnTo>
                      <a:pt x="104" y="911"/>
                    </a:lnTo>
                    <a:lnTo>
                      <a:pt x="150" y="920"/>
                    </a:lnTo>
                    <a:lnTo>
                      <a:pt x="191" y="912"/>
                    </a:lnTo>
                    <a:lnTo>
                      <a:pt x="219" y="899"/>
                    </a:lnTo>
                    <a:lnTo>
                      <a:pt x="238" y="925"/>
                    </a:lnTo>
                    <a:lnTo>
                      <a:pt x="258" y="946"/>
                    </a:lnTo>
                    <a:lnTo>
                      <a:pt x="275" y="959"/>
                    </a:lnTo>
                    <a:lnTo>
                      <a:pt x="308" y="976"/>
                    </a:lnTo>
                    <a:lnTo>
                      <a:pt x="337" y="987"/>
                    </a:lnTo>
                    <a:lnTo>
                      <a:pt x="380" y="996"/>
                    </a:lnTo>
                    <a:lnTo>
                      <a:pt x="422" y="995"/>
                    </a:lnTo>
                    <a:lnTo>
                      <a:pt x="464" y="983"/>
                    </a:lnTo>
                    <a:lnTo>
                      <a:pt x="501" y="963"/>
                    </a:lnTo>
                    <a:lnTo>
                      <a:pt x="523" y="997"/>
                    </a:lnTo>
                    <a:lnTo>
                      <a:pt x="543" y="1018"/>
                    </a:lnTo>
                    <a:lnTo>
                      <a:pt x="569" y="1035"/>
                    </a:lnTo>
                    <a:lnTo>
                      <a:pt x="599" y="1049"/>
                    </a:lnTo>
                    <a:lnTo>
                      <a:pt x="633" y="1055"/>
                    </a:lnTo>
                    <a:lnTo>
                      <a:pt x="665" y="1055"/>
                    </a:lnTo>
                    <a:lnTo>
                      <a:pt x="695" y="1049"/>
                    </a:lnTo>
                    <a:lnTo>
                      <a:pt x="733" y="1031"/>
                    </a:lnTo>
                    <a:lnTo>
                      <a:pt x="754" y="1013"/>
                    </a:lnTo>
                    <a:lnTo>
                      <a:pt x="775" y="1035"/>
                    </a:lnTo>
                    <a:lnTo>
                      <a:pt x="796" y="1049"/>
                    </a:lnTo>
                    <a:lnTo>
                      <a:pt x="822" y="1061"/>
                    </a:lnTo>
                    <a:lnTo>
                      <a:pt x="860" y="1071"/>
                    </a:lnTo>
                    <a:lnTo>
                      <a:pt x="898" y="1068"/>
                    </a:lnTo>
                    <a:lnTo>
                      <a:pt x="939" y="1058"/>
                    </a:lnTo>
                    <a:lnTo>
                      <a:pt x="969" y="1041"/>
                    </a:lnTo>
                    <a:lnTo>
                      <a:pt x="998" y="1012"/>
                    </a:lnTo>
                    <a:lnTo>
                      <a:pt x="1015" y="983"/>
                    </a:lnTo>
                    <a:lnTo>
                      <a:pt x="1045" y="993"/>
                    </a:lnTo>
                    <a:lnTo>
                      <a:pt x="1080" y="1000"/>
                    </a:lnTo>
                    <a:lnTo>
                      <a:pt x="1122" y="997"/>
                    </a:lnTo>
                    <a:lnTo>
                      <a:pt x="1158" y="985"/>
                    </a:lnTo>
                    <a:lnTo>
                      <a:pt x="1185" y="966"/>
                    </a:lnTo>
                    <a:lnTo>
                      <a:pt x="1208" y="946"/>
                    </a:lnTo>
                    <a:lnTo>
                      <a:pt x="1227" y="917"/>
                    </a:lnTo>
                    <a:lnTo>
                      <a:pt x="1231" y="886"/>
                    </a:lnTo>
                    <a:lnTo>
                      <a:pt x="1251" y="894"/>
                    </a:lnTo>
                    <a:lnTo>
                      <a:pt x="1284" y="895"/>
                    </a:lnTo>
                    <a:lnTo>
                      <a:pt x="1322" y="886"/>
                    </a:lnTo>
                    <a:lnTo>
                      <a:pt x="1359" y="866"/>
                    </a:lnTo>
                    <a:lnTo>
                      <a:pt x="1385" y="839"/>
                    </a:lnTo>
                    <a:lnTo>
                      <a:pt x="1407" y="803"/>
                    </a:lnTo>
                    <a:lnTo>
                      <a:pt x="1420" y="765"/>
                    </a:lnTo>
                    <a:lnTo>
                      <a:pt x="1424" y="714"/>
                    </a:lnTo>
                    <a:lnTo>
                      <a:pt x="1422" y="679"/>
                    </a:lnTo>
                    <a:lnTo>
                      <a:pt x="1411" y="628"/>
                    </a:lnTo>
                    <a:lnTo>
                      <a:pt x="1437" y="600"/>
                    </a:lnTo>
                    <a:lnTo>
                      <a:pt x="1450" y="562"/>
                    </a:lnTo>
                    <a:lnTo>
                      <a:pt x="1457" y="522"/>
                    </a:lnTo>
                    <a:lnTo>
                      <a:pt x="1457" y="480"/>
                    </a:lnTo>
                    <a:lnTo>
                      <a:pt x="1448" y="435"/>
                    </a:lnTo>
                    <a:lnTo>
                      <a:pt x="1431" y="402"/>
                    </a:lnTo>
                    <a:lnTo>
                      <a:pt x="1402" y="366"/>
                    </a:lnTo>
                    <a:lnTo>
                      <a:pt x="1372" y="339"/>
                    </a:lnTo>
                    <a:lnTo>
                      <a:pt x="1336" y="313"/>
                    </a:lnTo>
                    <a:lnTo>
                      <a:pt x="1290" y="295"/>
                    </a:lnTo>
                    <a:lnTo>
                      <a:pt x="1247" y="285"/>
                    </a:lnTo>
                    <a:lnTo>
                      <a:pt x="1227" y="281"/>
                    </a:lnTo>
                    <a:lnTo>
                      <a:pt x="1225" y="254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grpSp>
            <p:nvGrpSpPr>
              <p:cNvPr id="150535" name="Group 7">
                <a:extLst>
                  <a:ext uri="{FF2B5EF4-FFF2-40B4-BE49-F238E27FC236}">
                    <a16:creationId xmlns:a16="http://schemas.microsoft.com/office/drawing/2014/main" id="{B76DED01-8049-4341-B661-8FE2394C67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30" y="2927"/>
                <a:ext cx="387" cy="332"/>
                <a:chOff x="1630" y="2927"/>
                <a:chExt cx="387" cy="332"/>
              </a:xfrm>
            </p:grpSpPr>
            <p:sp>
              <p:nvSpPr>
                <p:cNvPr id="150536" name="Oval 8">
                  <a:extLst>
                    <a:ext uri="{FF2B5EF4-FFF2-40B4-BE49-F238E27FC236}">
                      <a16:creationId xmlns:a16="http://schemas.microsoft.com/office/drawing/2014/main" id="{B0EFFDA9-B2DD-1E4D-BE94-B2DF258044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0" y="2927"/>
                  <a:ext cx="149" cy="211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DE"/>
                </a:p>
              </p:txBody>
            </p:sp>
            <p:sp>
              <p:nvSpPr>
                <p:cNvPr id="150537" name="Oval 9">
                  <a:extLst>
                    <a:ext uri="{FF2B5EF4-FFF2-40B4-BE49-F238E27FC236}">
                      <a16:creationId xmlns:a16="http://schemas.microsoft.com/office/drawing/2014/main" id="{6260895C-D9AB-1840-B54F-3409B8822C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19" y="3071"/>
                  <a:ext cx="97" cy="162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DE"/>
                </a:p>
              </p:txBody>
            </p:sp>
            <p:sp>
              <p:nvSpPr>
                <p:cNvPr id="150538" name="Oval 10">
                  <a:extLst>
                    <a:ext uri="{FF2B5EF4-FFF2-40B4-BE49-F238E27FC236}">
                      <a16:creationId xmlns:a16="http://schemas.microsoft.com/office/drawing/2014/main" id="{DE5EEE44-5C47-DA45-9710-D7DD5C50A2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41" y="3167"/>
                  <a:ext cx="76" cy="92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DE"/>
                </a:p>
              </p:txBody>
            </p:sp>
          </p:grpSp>
        </p:grpSp>
        <p:sp>
          <p:nvSpPr>
            <p:cNvPr id="150539" name="Rectangle 11">
              <a:extLst>
                <a:ext uri="{FF2B5EF4-FFF2-40B4-BE49-F238E27FC236}">
                  <a16:creationId xmlns:a16="http://schemas.microsoft.com/office/drawing/2014/main" id="{66B6F48A-2BA9-564C-8D5B-769AD98A3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" y="2265"/>
              <a:ext cx="1024" cy="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“All female employees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with more than three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children.”</a:t>
              </a:r>
            </a:p>
          </p:txBody>
        </p:sp>
      </p:grpSp>
      <p:pic>
        <p:nvPicPr>
          <p:cNvPr id="150540" name="Picture 12">
            <a:extLst>
              <a:ext uri="{FF2B5EF4-FFF2-40B4-BE49-F238E27FC236}">
                <a16:creationId xmlns:a16="http://schemas.microsoft.com/office/drawing/2014/main" id="{7B0CDF15-06D9-AD42-8E41-1C97D5E7B7DF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1219200"/>
            <a:ext cx="1504950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0541" name="Group 13">
            <a:extLst>
              <a:ext uri="{FF2B5EF4-FFF2-40B4-BE49-F238E27FC236}">
                <a16:creationId xmlns:a16="http://schemas.microsoft.com/office/drawing/2014/main" id="{A6F49B2C-1272-EA40-B59C-E1CB085845F0}"/>
              </a:ext>
            </a:extLst>
          </p:cNvPr>
          <p:cNvGrpSpPr>
            <a:grpSpLocks/>
          </p:cNvGrpSpPr>
          <p:nvPr/>
        </p:nvGrpSpPr>
        <p:grpSpPr bwMode="auto">
          <a:xfrm>
            <a:off x="6645275" y="3714750"/>
            <a:ext cx="730250" cy="1293813"/>
            <a:chOff x="4030" y="2606"/>
            <a:chExt cx="444" cy="786"/>
          </a:xfrm>
        </p:grpSpPr>
        <p:grpSp>
          <p:nvGrpSpPr>
            <p:cNvPr id="150542" name="Group 14">
              <a:extLst>
                <a:ext uri="{FF2B5EF4-FFF2-40B4-BE49-F238E27FC236}">
                  <a16:creationId xmlns:a16="http://schemas.microsoft.com/office/drawing/2014/main" id="{1C8B4E10-0AC6-1743-8F09-062E6D57BE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0" y="2606"/>
              <a:ext cx="444" cy="786"/>
              <a:chOff x="4030" y="2606"/>
              <a:chExt cx="444" cy="786"/>
            </a:xfrm>
          </p:grpSpPr>
          <p:sp>
            <p:nvSpPr>
              <p:cNvPr id="150543" name="Oval 15">
                <a:extLst>
                  <a:ext uri="{FF2B5EF4-FFF2-40B4-BE49-F238E27FC236}">
                    <a16:creationId xmlns:a16="http://schemas.microsoft.com/office/drawing/2014/main" id="{2F0B0141-6F07-4548-A641-CC5FBD3A2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9" y="2606"/>
                <a:ext cx="114" cy="1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DE"/>
              </a:p>
            </p:txBody>
          </p:sp>
          <p:sp>
            <p:nvSpPr>
              <p:cNvPr id="150544" name="Freeform 16">
                <a:extLst>
                  <a:ext uri="{FF2B5EF4-FFF2-40B4-BE49-F238E27FC236}">
                    <a16:creationId xmlns:a16="http://schemas.microsoft.com/office/drawing/2014/main" id="{D877FE65-234F-6141-9CA5-B95B78B4E6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5" y="2744"/>
                <a:ext cx="379" cy="304"/>
              </a:xfrm>
              <a:custGeom>
                <a:avLst/>
                <a:gdLst>
                  <a:gd name="T0" fmla="*/ 378 w 379"/>
                  <a:gd name="T1" fmla="*/ 90 h 304"/>
                  <a:gd name="T2" fmla="*/ 378 w 379"/>
                  <a:gd name="T3" fmla="*/ 258 h 304"/>
                  <a:gd name="T4" fmla="*/ 345 w 379"/>
                  <a:gd name="T5" fmla="*/ 303 h 304"/>
                  <a:gd name="T6" fmla="*/ 324 w 379"/>
                  <a:gd name="T7" fmla="*/ 303 h 304"/>
                  <a:gd name="T8" fmla="*/ 324 w 379"/>
                  <a:gd name="T9" fmla="*/ 140 h 304"/>
                  <a:gd name="T10" fmla="*/ 312 w 379"/>
                  <a:gd name="T11" fmla="*/ 133 h 304"/>
                  <a:gd name="T12" fmla="*/ 312 w 379"/>
                  <a:gd name="T13" fmla="*/ 182 h 304"/>
                  <a:gd name="T14" fmla="*/ 79 w 379"/>
                  <a:gd name="T15" fmla="*/ 182 h 304"/>
                  <a:gd name="T16" fmla="*/ 0 w 379"/>
                  <a:gd name="T17" fmla="*/ 152 h 304"/>
                  <a:gd name="T18" fmla="*/ 0 w 379"/>
                  <a:gd name="T19" fmla="*/ 128 h 304"/>
                  <a:gd name="T20" fmla="*/ 159 w 379"/>
                  <a:gd name="T21" fmla="*/ 128 h 304"/>
                  <a:gd name="T22" fmla="*/ 159 w 379"/>
                  <a:gd name="T23" fmla="*/ 65 h 304"/>
                  <a:gd name="T24" fmla="*/ 159 w 379"/>
                  <a:gd name="T25" fmla="*/ 58 h 304"/>
                  <a:gd name="T26" fmla="*/ 161 w 379"/>
                  <a:gd name="T27" fmla="*/ 52 h 304"/>
                  <a:gd name="T28" fmla="*/ 163 w 379"/>
                  <a:gd name="T29" fmla="*/ 47 h 304"/>
                  <a:gd name="T30" fmla="*/ 165 w 379"/>
                  <a:gd name="T31" fmla="*/ 41 h 304"/>
                  <a:gd name="T32" fmla="*/ 168 w 379"/>
                  <a:gd name="T33" fmla="*/ 37 h 304"/>
                  <a:gd name="T34" fmla="*/ 170 w 379"/>
                  <a:gd name="T35" fmla="*/ 32 h 304"/>
                  <a:gd name="T36" fmla="*/ 173 w 379"/>
                  <a:gd name="T37" fmla="*/ 29 h 304"/>
                  <a:gd name="T38" fmla="*/ 179 w 379"/>
                  <a:gd name="T39" fmla="*/ 23 h 304"/>
                  <a:gd name="T40" fmla="*/ 184 w 379"/>
                  <a:gd name="T41" fmla="*/ 19 h 304"/>
                  <a:gd name="T42" fmla="*/ 190 w 379"/>
                  <a:gd name="T43" fmla="*/ 14 h 304"/>
                  <a:gd name="T44" fmla="*/ 195 w 379"/>
                  <a:gd name="T45" fmla="*/ 10 h 304"/>
                  <a:gd name="T46" fmla="*/ 201 w 379"/>
                  <a:gd name="T47" fmla="*/ 8 h 304"/>
                  <a:gd name="T48" fmla="*/ 208 w 379"/>
                  <a:gd name="T49" fmla="*/ 5 h 304"/>
                  <a:gd name="T50" fmla="*/ 215 w 379"/>
                  <a:gd name="T51" fmla="*/ 3 h 304"/>
                  <a:gd name="T52" fmla="*/ 223 w 379"/>
                  <a:gd name="T53" fmla="*/ 1 h 304"/>
                  <a:gd name="T54" fmla="*/ 231 w 379"/>
                  <a:gd name="T55" fmla="*/ 0 h 304"/>
                  <a:gd name="T56" fmla="*/ 239 w 379"/>
                  <a:gd name="T57" fmla="*/ 0 h 304"/>
                  <a:gd name="T58" fmla="*/ 248 w 379"/>
                  <a:gd name="T59" fmla="*/ 1 h 304"/>
                  <a:gd name="T60" fmla="*/ 255 w 379"/>
                  <a:gd name="T61" fmla="*/ 3 h 304"/>
                  <a:gd name="T62" fmla="*/ 263 w 379"/>
                  <a:gd name="T63" fmla="*/ 5 h 304"/>
                  <a:gd name="T64" fmla="*/ 270 w 379"/>
                  <a:gd name="T65" fmla="*/ 8 h 304"/>
                  <a:gd name="T66" fmla="*/ 277 w 379"/>
                  <a:gd name="T67" fmla="*/ 11 h 304"/>
                  <a:gd name="T68" fmla="*/ 281 w 379"/>
                  <a:gd name="T69" fmla="*/ 14 h 304"/>
                  <a:gd name="T70" fmla="*/ 378 w 379"/>
                  <a:gd name="T71" fmla="*/ 9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79" h="304">
                    <a:moveTo>
                      <a:pt x="378" y="90"/>
                    </a:moveTo>
                    <a:lnTo>
                      <a:pt x="378" y="258"/>
                    </a:lnTo>
                    <a:lnTo>
                      <a:pt x="345" y="303"/>
                    </a:lnTo>
                    <a:lnTo>
                      <a:pt x="324" y="303"/>
                    </a:lnTo>
                    <a:lnTo>
                      <a:pt x="324" y="140"/>
                    </a:lnTo>
                    <a:lnTo>
                      <a:pt x="312" y="133"/>
                    </a:lnTo>
                    <a:lnTo>
                      <a:pt x="312" y="182"/>
                    </a:lnTo>
                    <a:lnTo>
                      <a:pt x="79" y="182"/>
                    </a:lnTo>
                    <a:lnTo>
                      <a:pt x="0" y="152"/>
                    </a:lnTo>
                    <a:lnTo>
                      <a:pt x="0" y="128"/>
                    </a:lnTo>
                    <a:lnTo>
                      <a:pt x="159" y="128"/>
                    </a:lnTo>
                    <a:lnTo>
                      <a:pt x="159" y="65"/>
                    </a:lnTo>
                    <a:lnTo>
                      <a:pt x="159" y="58"/>
                    </a:lnTo>
                    <a:lnTo>
                      <a:pt x="161" y="52"/>
                    </a:lnTo>
                    <a:lnTo>
                      <a:pt x="163" y="47"/>
                    </a:lnTo>
                    <a:lnTo>
                      <a:pt x="165" y="41"/>
                    </a:lnTo>
                    <a:lnTo>
                      <a:pt x="168" y="37"/>
                    </a:lnTo>
                    <a:lnTo>
                      <a:pt x="170" y="32"/>
                    </a:lnTo>
                    <a:lnTo>
                      <a:pt x="173" y="29"/>
                    </a:lnTo>
                    <a:lnTo>
                      <a:pt x="179" y="23"/>
                    </a:lnTo>
                    <a:lnTo>
                      <a:pt x="184" y="19"/>
                    </a:lnTo>
                    <a:lnTo>
                      <a:pt x="190" y="14"/>
                    </a:lnTo>
                    <a:lnTo>
                      <a:pt x="195" y="10"/>
                    </a:lnTo>
                    <a:lnTo>
                      <a:pt x="201" y="8"/>
                    </a:lnTo>
                    <a:lnTo>
                      <a:pt x="208" y="5"/>
                    </a:lnTo>
                    <a:lnTo>
                      <a:pt x="215" y="3"/>
                    </a:lnTo>
                    <a:lnTo>
                      <a:pt x="223" y="1"/>
                    </a:lnTo>
                    <a:lnTo>
                      <a:pt x="231" y="0"/>
                    </a:lnTo>
                    <a:lnTo>
                      <a:pt x="239" y="0"/>
                    </a:lnTo>
                    <a:lnTo>
                      <a:pt x="248" y="1"/>
                    </a:lnTo>
                    <a:lnTo>
                      <a:pt x="255" y="3"/>
                    </a:lnTo>
                    <a:lnTo>
                      <a:pt x="263" y="5"/>
                    </a:lnTo>
                    <a:lnTo>
                      <a:pt x="270" y="8"/>
                    </a:lnTo>
                    <a:lnTo>
                      <a:pt x="277" y="11"/>
                    </a:lnTo>
                    <a:lnTo>
                      <a:pt x="281" y="14"/>
                    </a:lnTo>
                    <a:lnTo>
                      <a:pt x="378" y="9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0545" name="Freeform 17">
                <a:extLst>
                  <a:ext uri="{FF2B5EF4-FFF2-40B4-BE49-F238E27FC236}">
                    <a16:creationId xmlns:a16="http://schemas.microsoft.com/office/drawing/2014/main" id="{1201BA32-DE27-5742-B6F6-79DE6854FD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0" y="2950"/>
                <a:ext cx="444" cy="442"/>
              </a:xfrm>
              <a:custGeom>
                <a:avLst/>
                <a:gdLst>
                  <a:gd name="T0" fmla="*/ 328 w 444"/>
                  <a:gd name="T1" fmla="*/ 0 h 442"/>
                  <a:gd name="T2" fmla="*/ 174 w 444"/>
                  <a:gd name="T3" fmla="*/ 0 h 442"/>
                  <a:gd name="T4" fmla="*/ 174 w 444"/>
                  <a:gd name="T5" fmla="*/ 62 h 442"/>
                  <a:gd name="T6" fmla="*/ 77 w 444"/>
                  <a:gd name="T7" fmla="*/ 393 h 442"/>
                  <a:gd name="T8" fmla="*/ 0 w 444"/>
                  <a:gd name="T9" fmla="*/ 411 h 442"/>
                  <a:gd name="T10" fmla="*/ 0 w 444"/>
                  <a:gd name="T11" fmla="*/ 441 h 442"/>
                  <a:gd name="T12" fmla="*/ 126 w 444"/>
                  <a:gd name="T13" fmla="*/ 441 h 442"/>
                  <a:gd name="T14" fmla="*/ 243 w 444"/>
                  <a:gd name="T15" fmla="*/ 102 h 442"/>
                  <a:gd name="T16" fmla="*/ 225 w 444"/>
                  <a:gd name="T17" fmla="*/ 91 h 442"/>
                  <a:gd name="T18" fmla="*/ 229 w 444"/>
                  <a:gd name="T19" fmla="*/ 82 h 442"/>
                  <a:gd name="T20" fmla="*/ 249 w 444"/>
                  <a:gd name="T21" fmla="*/ 95 h 442"/>
                  <a:gd name="T22" fmla="*/ 249 w 444"/>
                  <a:gd name="T23" fmla="*/ 210 h 442"/>
                  <a:gd name="T24" fmla="*/ 359 w 444"/>
                  <a:gd name="T25" fmla="*/ 375 h 442"/>
                  <a:gd name="T26" fmla="*/ 324 w 444"/>
                  <a:gd name="T27" fmla="*/ 439 h 442"/>
                  <a:gd name="T28" fmla="*/ 360 w 444"/>
                  <a:gd name="T29" fmla="*/ 439 h 442"/>
                  <a:gd name="T30" fmla="*/ 443 w 444"/>
                  <a:gd name="T31" fmla="*/ 362 h 442"/>
                  <a:gd name="T32" fmla="*/ 328 w 444"/>
                  <a:gd name="T33" fmla="*/ 190 h 442"/>
                  <a:gd name="T34" fmla="*/ 328 w 444"/>
                  <a:gd name="T35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4" h="442">
                    <a:moveTo>
                      <a:pt x="328" y="0"/>
                    </a:moveTo>
                    <a:lnTo>
                      <a:pt x="174" y="0"/>
                    </a:lnTo>
                    <a:lnTo>
                      <a:pt x="174" y="62"/>
                    </a:lnTo>
                    <a:lnTo>
                      <a:pt x="77" y="393"/>
                    </a:lnTo>
                    <a:lnTo>
                      <a:pt x="0" y="411"/>
                    </a:lnTo>
                    <a:lnTo>
                      <a:pt x="0" y="441"/>
                    </a:lnTo>
                    <a:lnTo>
                      <a:pt x="126" y="441"/>
                    </a:lnTo>
                    <a:lnTo>
                      <a:pt x="243" y="102"/>
                    </a:lnTo>
                    <a:lnTo>
                      <a:pt x="225" y="91"/>
                    </a:lnTo>
                    <a:lnTo>
                      <a:pt x="229" y="82"/>
                    </a:lnTo>
                    <a:lnTo>
                      <a:pt x="249" y="95"/>
                    </a:lnTo>
                    <a:lnTo>
                      <a:pt x="249" y="210"/>
                    </a:lnTo>
                    <a:lnTo>
                      <a:pt x="359" y="375"/>
                    </a:lnTo>
                    <a:lnTo>
                      <a:pt x="324" y="439"/>
                    </a:lnTo>
                    <a:lnTo>
                      <a:pt x="360" y="439"/>
                    </a:lnTo>
                    <a:lnTo>
                      <a:pt x="443" y="362"/>
                    </a:lnTo>
                    <a:lnTo>
                      <a:pt x="328" y="190"/>
                    </a:lnTo>
                    <a:lnTo>
                      <a:pt x="328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150546" name="Rectangle 18">
              <a:extLst>
                <a:ext uri="{FF2B5EF4-FFF2-40B4-BE49-F238E27FC236}">
                  <a16:creationId xmlns:a16="http://schemas.microsoft.com/office/drawing/2014/main" id="{C2E66C59-D6D0-4A44-BCE7-B80AC7329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61"/>
              <a:ext cx="16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 eaLnBrk="0" hangingPunct="0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50547" name="Group 19">
            <a:extLst>
              <a:ext uri="{FF2B5EF4-FFF2-40B4-BE49-F238E27FC236}">
                <a16:creationId xmlns:a16="http://schemas.microsoft.com/office/drawing/2014/main" id="{FD216E7F-B648-6E49-95F3-52937F715B4F}"/>
              </a:ext>
            </a:extLst>
          </p:cNvPr>
          <p:cNvGrpSpPr>
            <a:grpSpLocks/>
          </p:cNvGrpSpPr>
          <p:nvPr/>
        </p:nvGrpSpPr>
        <p:grpSpPr bwMode="auto">
          <a:xfrm>
            <a:off x="3154363" y="4781550"/>
            <a:ext cx="730250" cy="1292225"/>
            <a:chOff x="1907" y="3254"/>
            <a:chExt cx="444" cy="786"/>
          </a:xfrm>
        </p:grpSpPr>
        <p:grpSp>
          <p:nvGrpSpPr>
            <p:cNvPr id="150548" name="Group 20">
              <a:extLst>
                <a:ext uri="{FF2B5EF4-FFF2-40B4-BE49-F238E27FC236}">
                  <a16:creationId xmlns:a16="http://schemas.microsoft.com/office/drawing/2014/main" id="{CE9697A8-871F-6E4A-BACF-78C24BAEC3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07" y="3254"/>
              <a:ext cx="444" cy="786"/>
              <a:chOff x="1907" y="3254"/>
              <a:chExt cx="444" cy="786"/>
            </a:xfrm>
          </p:grpSpPr>
          <p:sp>
            <p:nvSpPr>
              <p:cNvPr id="150549" name="Oval 21">
                <a:extLst>
                  <a:ext uri="{FF2B5EF4-FFF2-40B4-BE49-F238E27FC236}">
                    <a16:creationId xmlns:a16="http://schemas.microsoft.com/office/drawing/2014/main" id="{B4EFED37-55E0-9048-8636-B2AF1FE601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7" y="3254"/>
                <a:ext cx="114" cy="1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DE"/>
              </a:p>
            </p:txBody>
          </p:sp>
          <p:sp>
            <p:nvSpPr>
              <p:cNvPr id="150550" name="Freeform 22">
                <a:extLst>
                  <a:ext uri="{FF2B5EF4-FFF2-40B4-BE49-F238E27FC236}">
                    <a16:creationId xmlns:a16="http://schemas.microsoft.com/office/drawing/2014/main" id="{846D0D0E-7B98-2240-895C-519E203858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7" y="3392"/>
                <a:ext cx="379" cy="304"/>
              </a:xfrm>
              <a:custGeom>
                <a:avLst/>
                <a:gdLst>
                  <a:gd name="T0" fmla="*/ 0 w 379"/>
                  <a:gd name="T1" fmla="*/ 90 h 304"/>
                  <a:gd name="T2" fmla="*/ 0 w 379"/>
                  <a:gd name="T3" fmla="*/ 258 h 304"/>
                  <a:gd name="T4" fmla="*/ 33 w 379"/>
                  <a:gd name="T5" fmla="*/ 303 h 304"/>
                  <a:gd name="T6" fmla="*/ 54 w 379"/>
                  <a:gd name="T7" fmla="*/ 303 h 304"/>
                  <a:gd name="T8" fmla="*/ 54 w 379"/>
                  <a:gd name="T9" fmla="*/ 140 h 304"/>
                  <a:gd name="T10" fmla="*/ 66 w 379"/>
                  <a:gd name="T11" fmla="*/ 133 h 304"/>
                  <a:gd name="T12" fmla="*/ 66 w 379"/>
                  <a:gd name="T13" fmla="*/ 182 h 304"/>
                  <a:gd name="T14" fmla="*/ 299 w 379"/>
                  <a:gd name="T15" fmla="*/ 182 h 304"/>
                  <a:gd name="T16" fmla="*/ 378 w 379"/>
                  <a:gd name="T17" fmla="*/ 152 h 304"/>
                  <a:gd name="T18" fmla="*/ 378 w 379"/>
                  <a:gd name="T19" fmla="*/ 128 h 304"/>
                  <a:gd name="T20" fmla="*/ 219 w 379"/>
                  <a:gd name="T21" fmla="*/ 128 h 304"/>
                  <a:gd name="T22" fmla="*/ 219 w 379"/>
                  <a:gd name="T23" fmla="*/ 65 h 304"/>
                  <a:gd name="T24" fmla="*/ 219 w 379"/>
                  <a:gd name="T25" fmla="*/ 58 h 304"/>
                  <a:gd name="T26" fmla="*/ 217 w 379"/>
                  <a:gd name="T27" fmla="*/ 52 h 304"/>
                  <a:gd name="T28" fmla="*/ 215 w 379"/>
                  <a:gd name="T29" fmla="*/ 47 h 304"/>
                  <a:gd name="T30" fmla="*/ 213 w 379"/>
                  <a:gd name="T31" fmla="*/ 41 h 304"/>
                  <a:gd name="T32" fmla="*/ 210 w 379"/>
                  <a:gd name="T33" fmla="*/ 37 h 304"/>
                  <a:gd name="T34" fmla="*/ 208 w 379"/>
                  <a:gd name="T35" fmla="*/ 32 h 304"/>
                  <a:gd name="T36" fmla="*/ 205 w 379"/>
                  <a:gd name="T37" fmla="*/ 29 h 304"/>
                  <a:gd name="T38" fmla="*/ 199 w 379"/>
                  <a:gd name="T39" fmla="*/ 23 h 304"/>
                  <a:gd name="T40" fmla="*/ 194 w 379"/>
                  <a:gd name="T41" fmla="*/ 19 h 304"/>
                  <a:gd name="T42" fmla="*/ 188 w 379"/>
                  <a:gd name="T43" fmla="*/ 14 h 304"/>
                  <a:gd name="T44" fmla="*/ 183 w 379"/>
                  <a:gd name="T45" fmla="*/ 10 h 304"/>
                  <a:gd name="T46" fmla="*/ 177 w 379"/>
                  <a:gd name="T47" fmla="*/ 8 h 304"/>
                  <a:gd name="T48" fmla="*/ 170 w 379"/>
                  <a:gd name="T49" fmla="*/ 5 h 304"/>
                  <a:gd name="T50" fmla="*/ 163 w 379"/>
                  <a:gd name="T51" fmla="*/ 3 h 304"/>
                  <a:gd name="T52" fmla="*/ 155 w 379"/>
                  <a:gd name="T53" fmla="*/ 1 h 304"/>
                  <a:gd name="T54" fmla="*/ 147 w 379"/>
                  <a:gd name="T55" fmla="*/ 0 h 304"/>
                  <a:gd name="T56" fmla="*/ 139 w 379"/>
                  <a:gd name="T57" fmla="*/ 0 h 304"/>
                  <a:gd name="T58" fmla="*/ 130 w 379"/>
                  <a:gd name="T59" fmla="*/ 1 h 304"/>
                  <a:gd name="T60" fmla="*/ 123 w 379"/>
                  <a:gd name="T61" fmla="*/ 3 h 304"/>
                  <a:gd name="T62" fmla="*/ 115 w 379"/>
                  <a:gd name="T63" fmla="*/ 5 h 304"/>
                  <a:gd name="T64" fmla="*/ 108 w 379"/>
                  <a:gd name="T65" fmla="*/ 8 h 304"/>
                  <a:gd name="T66" fmla="*/ 101 w 379"/>
                  <a:gd name="T67" fmla="*/ 11 h 304"/>
                  <a:gd name="T68" fmla="*/ 97 w 379"/>
                  <a:gd name="T69" fmla="*/ 14 h 304"/>
                  <a:gd name="T70" fmla="*/ 0 w 379"/>
                  <a:gd name="T71" fmla="*/ 9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79" h="304">
                    <a:moveTo>
                      <a:pt x="0" y="90"/>
                    </a:moveTo>
                    <a:lnTo>
                      <a:pt x="0" y="258"/>
                    </a:lnTo>
                    <a:lnTo>
                      <a:pt x="33" y="303"/>
                    </a:lnTo>
                    <a:lnTo>
                      <a:pt x="54" y="303"/>
                    </a:lnTo>
                    <a:lnTo>
                      <a:pt x="54" y="140"/>
                    </a:lnTo>
                    <a:lnTo>
                      <a:pt x="66" y="133"/>
                    </a:lnTo>
                    <a:lnTo>
                      <a:pt x="66" y="182"/>
                    </a:lnTo>
                    <a:lnTo>
                      <a:pt x="299" y="182"/>
                    </a:lnTo>
                    <a:lnTo>
                      <a:pt x="378" y="152"/>
                    </a:lnTo>
                    <a:lnTo>
                      <a:pt x="378" y="128"/>
                    </a:lnTo>
                    <a:lnTo>
                      <a:pt x="219" y="128"/>
                    </a:lnTo>
                    <a:lnTo>
                      <a:pt x="219" y="65"/>
                    </a:lnTo>
                    <a:lnTo>
                      <a:pt x="219" y="58"/>
                    </a:lnTo>
                    <a:lnTo>
                      <a:pt x="217" y="52"/>
                    </a:lnTo>
                    <a:lnTo>
                      <a:pt x="215" y="47"/>
                    </a:lnTo>
                    <a:lnTo>
                      <a:pt x="213" y="41"/>
                    </a:lnTo>
                    <a:lnTo>
                      <a:pt x="210" y="37"/>
                    </a:lnTo>
                    <a:lnTo>
                      <a:pt x="208" y="32"/>
                    </a:lnTo>
                    <a:lnTo>
                      <a:pt x="205" y="29"/>
                    </a:lnTo>
                    <a:lnTo>
                      <a:pt x="199" y="23"/>
                    </a:lnTo>
                    <a:lnTo>
                      <a:pt x="194" y="19"/>
                    </a:lnTo>
                    <a:lnTo>
                      <a:pt x="188" y="14"/>
                    </a:lnTo>
                    <a:lnTo>
                      <a:pt x="183" y="10"/>
                    </a:lnTo>
                    <a:lnTo>
                      <a:pt x="177" y="8"/>
                    </a:lnTo>
                    <a:lnTo>
                      <a:pt x="170" y="5"/>
                    </a:lnTo>
                    <a:lnTo>
                      <a:pt x="163" y="3"/>
                    </a:lnTo>
                    <a:lnTo>
                      <a:pt x="155" y="1"/>
                    </a:lnTo>
                    <a:lnTo>
                      <a:pt x="147" y="0"/>
                    </a:lnTo>
                    <a:lnTo>
                      <a:pt x="139" y="0"/>
                    </a:lnTo>
                    <a:lnTo>
                      <a:pt x="130" y="1"/>
                    </a:lnTo>
                    <a:lnTo>
                      <a:pt x="123" y="3"/>
                    </a:lnTo>
                    <a:lnTo>
                      <a:pt x="115" y="5"/>
                    </a:lnTo>
                    <a:lnTo>
                      <a:pt x="108" y="8"/>
                    </a:lnTo>
                    <a:lnTo>
                      <a:pt x="101" y="11"/>
                    </a:lnTo>
                    <a:lnTo>
                      <a:pt x="97" y="14"/>
                    </a:lnTo>
                    <a:lnTo>
                      <a:pt x="0" y="9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0551" name="Freeform 23">
                <a:extLst>
                  <a:ext uri="{FF2B5EF4-FFF2-40B4-BE49-F238E27FC236}">
                    <a16:creationId xmlns:a16="http://schemas.microsoft.com/office/drawing/2014/main" id="{4F8744D1-0CCE-C148-B699-1865A62411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7" y="3598"/>
                <a:ext cx="444" cy="442"/>
              </a:xfrm>
              <a:custGeom>
                <a:avLst/>
                <a:gdLst>
                  <a:gd name="T0" fmla="*/ 115 w 444"/>
                  <a:gd name="T1" fmla="*/ 0 h 442"/>
                  <a:gd name="T2" fmla="*/ 269 w 444"/>
                  <a:gd name="T3" fmla="*/ 0 h 442"/>
                  <a:gd name="T4" fmla="*/ 269 w 444"/>
                  <a:gd name="T5" fmla="*/ 62 h 442"/>
                  <a:gd name="T6" fmla="*/ 366 w 444"/>
                  <a:gd name="T7" fmla="*/ 393 h 442"/>
                  <a:gd name="T8" fmla="*/ 443 w 444"/>
                  <a:gd name="T9" fmla="*/ 411 h 442"/>
                  <a:gd name="T10" fmla="*/ 443 w 444"/>
                  <a:gd name="T11" fmla="*/ 441 h 442"/>
                  <a:gd name="T12" fmla="*/ 317 w 444"/>
                  <a:gd name="T13" fmla="*/ 441 h 442"/>
                  <a:gd name="T14" fmla="*/ 200 w 444"/>
                  <a:gd name="T15" fmla="*/ 102 h 442"/>
                  <a:gd name="T16" fmla="*/ 218 w 444"/>
                  <a:gd name="T17" fmla="*/ 91 h 442"/>
                  <a:gd name="T18" fmla="*/ 214 w 444"/>
                  <a:gd name="T19" fmla="*/ 82 h 442"/>
                  <a:gd name="T20" fmla="*/ 194 w 444"/>
                  <a:gd name="T21" fmla="*/ 95 h 442"/>
                  <a:gd name="T22" fmla="*/ 194 w 444"/>
                  <a:gd name="T23" fmla="*/ 210 h 442"/>
                  <a:gd name="T24" fmla="*/ 84 w 444"/>
                  <a:gd name="T25" fmla="*/ 375 h 442"/>
                  <a:gd name="T26" fmla="*/ 119 w 444"/>
                  <a:gd name="T27" fmla="*/ 439 h 442"/>
                  <a:gd name="T28" fmla="*/ 83 w 444"/>
                  <a:gd name="T29" fmla="*/ 439 h 442"/>
                  <a:gd name="T30" fmla="*/ 0 w 444"/>
                  <a:gd name="T31" fmla="*/ 362 h 442"/>
                  <a:gd name="T32" fmla="*/ 115 w 444"/>
                  <a:gd name="T33" fmla="*/ 190 h 442"/>
                  <a:gd name="T34" fmla="*/ 115 w 444"/>
                  <a:gd name="T35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4" h="442">
                    <a:moveTo>
                      <a:pt x="115" y="0"/>
                    </a:moveTo>
                    <a:lnTo>
                      <a:pt x="269" y="0"/>
                    </a:lnTo>
                    <a:lnTo>
                      <a:pt x="269" y="62"/>
                    </a:lnTo>
                    <a:lnTo>
                      <a:pt x="366" y="393"/>
                    </a:lnTo>
                    <a:lnTo>
                      <a:pt x="443" y="411"/>
                    </a:lnTo>
                    <a:lnTo>
                      <a:pt x="443" y="441"/>
                    </a:lnTo>
                    <a:lnTo>
                      <a:pt x="317" y="441"/>
                    </a:lnTo>
                    <a:lnTo>
                      <a:pt x="200" y="102"/>
                    </a:lnTo>
                    <a:lnTo>
                      <a:pt x="218" y="91"/>
                    </a:lnTo>
                    <a:lnTo>
                      <a:pt x="214" y="82"/>
                    </a:lnTo>
                    <a:lnTo>
                      <a:pt x="194" y="95"/>
                    </a:lnTo>
                    <a:lnTo>
                      <a:pt x="194" y="210"/>
                    </a:lnTo>
                    <a:lnTo>
                      <a:pt x="84" y="375"/>
                    </a:lnTo>
                    <a:lnTo>
                      <a:pt x="119" y="439"/>
                    </a:lnTo>
                    <a:lnTo>
                      <a:pt x="83" y="439"/>
                    </a:lnTo>
                    <a:lnTo>
                      <a:pt x="0" y="362"/>
                    </a:lnTo>
                    <a:lnTo>
                      <a:pt x="115" y="190"/>
                    </a:lnTo>
                    <a:lnTo>
                      <a:pt x="115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150552" name="Rectangle 24">
              <a:extLst>
                <a:ext uri="{FF2B5EF4-FFF2-40B4-BE49-F238E27FC236}">
                  <a16:creationId xmlns:a16="http://schemas.microsoft.com/office/drawing/2014/main" id="{81247C0E-0D3D-8641-BED8-2DA361276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4" y="3405"/>
              <a:ext cx="16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 eaLnBrk="0" hangingPunct="0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50554" name="Group 26">
            <a:extLst>
              <a:ext uri="{FF2B5EF4-FFF2-40B4-BE49-F238E27FC236}">
                <a16:creationId xmlns:a16="http://schemas.microsoft.com/office/drawing/2014/main" id="{F6DF924A-2CC5-1943-98A5-360C636E9702}"/>
              </a:ext>
            </a:extLst>
          </p:cNvPr>
          <p:cNvGrpSpPr>
            <a:grpSpLocks/>
          </p:cNvGrpSpPr>
          <p:nvPr/>
        </p:nvGrpSpPr>
        <p:grpSpPr bwMode="auto">
          <a:xfrm>
            <a:off x="6591300" y="1341438"/>
            <a:ext cx="2400300" cy="2292350"/>
            <a:chOff x="3997" y="1164"/>
            <a:chExt cx="1460" cy="1393"/>
          </a:xfrm>
        </p:grpSpPr>
        <p:grpSp>
          <p:nvGrpSpPr>
            <p:cNvPr id="150555" name="Group 27">
              <a:extLst>
                <a:ext uri="{FF2B5EF4-FFF2-40B4-BE49-F238E27FC236}">
                  <a16:creationId xmlns:a16="http://schemas.microsoft.com/office/drawing/2014/main" id="{85DCE3D5-7280-4E41-B23A-1452F5E620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97" y="1164"/>
              <a:ext cx="1460" cy="1393"/>
              <a:chOff x="3997" y="1164"/>
              <a:chExt cx="1460" cy="1393"/>
            </a:xfrm>
          </p:grpSpPr>
          <p:sp>
            <p:nvSpPr>
              <p:cNvPr id="150556" name="Freeform 28">
                <a:extLst>
                  <a:ext uri="{FF2B5EF4-FFF2-40B4-BE49-F238E27FC236}">
                    <a16:creationId xmlns:a16="http://schemas.microsoft.com/office/drawing/2014/main" id="{7D140F07-2959-0B4C-B83C-6ACFD1E913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9" y="1164"/>
                <a:ext cx="1458" cy="1072"/>
              </a:xfrm>
              <a:custGeom>
                <a:avLst/>
                <a:gdLst>
                  <a:gd name="T0" fmla="*/ 243 w 1458"/>
                  <a:gd name="T1" fmla="*/ 225 h 1072"/>
                  <a:gd name="T2" fmla="*/ 291 w 1458"/>
                  <a:gd name="T3" fmla="*/ 170 h 1072"/>
                  <a:gd name="T4" fmla="*/ 357 w 1458"/>
                  <a:gd name="T5" fmla="*/ 140 h 1072"/>
                  <a:gd name="T6" fmla="*/ 451 w 1458"/>
                  <a:gd name="T7" fmla="*/ 124 h 1072"/>
                  <a:gd name="T8" fmla="*/ 556 w 1458"/>
                  <a:gd name="T9" fmla="*/ 141 h 1072"/>
                  <a:gd name="T10" fmla="*/ 615 w 1458"/>
                  <a:gd name="T11" fmla="*/ 107 h 1072"/>
                  <a:gd name="T12" fmla="*/ 682 w 1458"/>
                  <a:gd name="T13" fmla="*/ 39 h 1072"/>
                  <a:gd name="T14" fmla="*/ 795 w 1458"/>
                  <a:gd name="T15" fmla="*/ 1 h 1072"/>
                  <a:gd name="T16" fmla="*/ 910 w 1458"/>
                  <a:gd name="T17" fmla="*/ 9 h 1072"/>
                  <a:gd name="T18" fmla="*/ 1018 w 1458"/>
                  <a:gd name="T19" fmla="*/ 61 h 1072"/>
                  <a:gd name="T20" fmla="*/ 1073 w 1458"/>
                  <a:gd name="T21" fmla="*/ 125 h 1072"/>
                  <a:gd name="T22" fmla="*/ 1120 w 1458"/>
                  <a:gd name="T23" fmla="*/ 153 h 1072"/>
                  <a:gd name="T24" fmla="*/ 1212 w 1458"/>
                  <a:gd name="T25" fmla="*/ 170 h 1072"/>
                  <a:gd name="T26" fmla="*/ 1274 w 1458"/>
                  <a:gd name="T27" fmla="*/ 236 h 1072"/>
                  <a:gd name="T28" fmla="*/ 1283 w 1458"/>
                  <a:gd name="T29" fmla="*/ 308 h 1072"/>
                  <a:gd name="T30" fmla="*/ 1338 w 1458"/>
                  <a:gd name="T31" fmla="*/ 313 h 1072"/>
                  <a:gd name="T32" fmla="*/ 1392 w 1458"/>
                  <a:gd name="T33" fmla="*/ 343 h 1072"/>
                  <a:gd name="T34" fmla="*/ 1422 w 1458"/>
                  <a:gd name="T35" fmla="*/ 376 h 1072"/>
                  <a:gd name="T36" fmla="*/ 1447 w 1458"/>
                  <a:gd name="T37" fmla="*/ 428 h 1072"/>
                  <a:gd name="T38" fmla="*/ 1444 w 1458"/>
                  <a:gd name="T39" fmla="*/ 473 h 1072"/>
                  <a:gd name="T40" fmla="*/ 1447 w 1458"/>
                  <a:gd name="T41" fmla="*/ 532 h 1072"/>
                  <a:gd name="T42" fmla="*/ 1456 w 1458"/>
                  <a:gd name="T43" fmla="*/ 588 h 1072"/>
                  <a:gd name="T44" fmla="*/ 1443 w 1458"/>
                  <a:gd name="T45" fmla="*/ 646 h 1072"/>
                  <a:gd name="T46" fmla="*/ 1448 w 1458"/>
                  <a:gd name="T47" fmla="*/ 708 h 1072"/>
                  <a:gd name="T48" fmla="*/ 1457 w 1458"/>
                  <a:gd name="T49" fmla="*/ 765 h 1072"/>
                  <a:gd name="T50" fmla="*/ 1440 w 1458"/>
                  <a:gd name="T51" fmla="*/ 836 h 1072"/>
                  <a:gd name="T52" fmla="*/ 1397 w 1458"/>
                  <a:gd name="T53" fmla="*/ 886 h 1072"/>
                  <a:gd name="T54" fmla="*/ 1307 w 1458"/>
                  <a:gd name="T55" fmla="*/ 920 h 1072"/>
                  <a:gd name="T56" fmla="*/ 1238 w 1458"/>
                  <a:gd name="T57" fmla="*/ 899 h 1072"/>
                  <a:gd name="T58" fmla="*/ 1199 w 1458"/>
                  <a:gd name="T59" fmla="*/ 946 h 1072"/>
                  <a:gd name="T60" fmla="*/ 1149 w 1458"/>
                  <a:gd name="T61" fmla="*/ 976 h 1072"/>
                  <a:gd name="T62" fmla="*/ 1077 w 1458"/>
                  <a:gd name="T63" fmla="*/ 996 h 1072"/>
                  <a:gd name="T64" fmla="*/ 993 w 1458"/>
                  <a:gd name="T65" fmla="*/ 983 h 1072"/>
                  <a:gd name="T66" fmla="*/ 934 w 1458"/>
                  <a:gd name="T67" fmla="*/ 997 h 1072"/>
                  <a:gd name="T68" fmla="*/ 888 w 1458"/>
                  <a:gd name="T69" fmla="*/ 1035 h 1072"/>
                  <a:gd name="T70" fmla="*/ 824 w 1458"/>
                  <a:gd name="T71" fmla="*/ 1055 h 1072"/>
                  <a:gd name="T72" fmla="*/ 762 w 1458"/>
                  <a:gd name="T73" fmla="*/ 1049 h 1072"/>
                  <a:gd name="T74" fmla="*/ 703 w 1458"/>
                  <a:gd name="T75" fmla="*/ 1013 h 1072"/>
                  <a:gd name="T76" fmla="*/ 661 w 1458"/>
                  <a:gd name="T77" fmla="*/ 1049 h 1072"/>
                  <a:gd name="T78" fmla="*/ 597 w 1458"/>
                  <a:gd name="T79" fmla="*/ 1071 h 1072"/>
                  <a:gd name="T80" fmla="*/ 518 w 1458"/>
                  <a:gd name="T81" fmla="*/ 1058 h 1072"/>
                  <a:gd name="T82" fmla="*/ 459 w 1458"/>
                  <a:gd name="T83" fmla="*/ 1012 h 1072"/>
                  <a:gd name="T84" fmla="*/ 412 w 1458"/>
                  <a:gd name="T85" fmla="*/ 993 h 1072"/>
                  <a:gd name="T86" fmla="*/ 335 w 1458"/>
                  <a:gd name="T87" fmla="*/ 997 h 1072"/>
                  <a:gd name="T88" fmla="*/ 272 w 1458"/>
                  <a:gd name="T89" fmla="*/ 966 h 1072"/>
                  <a:gd name="T90" fmla="*/ 230 w 1458"/>
                  <a:gd name="T91" fmla="*/ 917 h 1072"/>
                  <a:gd name="T92" fmla="*/ 206 w 1458"/>
                  <a:gd name="T93" fmla="*/ 894 h 1072"/>
                  <a:gd name="T94" fmla="*/ 135 w 1458"/>
                  <a:gd name="T95" fmla="*/ 886 h 1072"/>
                  <a:gd name="T96" fmla="*/ 72 w 1458"/>
                  <a:gd name="T97" fmla="*/ 839 h 1072"/>
                  <a:gd name="T98" fmla="*/ 37 w 1458"/>
                  <a:gd name="T99" fmla="*/ 765 h 1072"/>
                  <a:gd name="T100" fmla="*/ 35 w 1458"/>
                  <a:gd name="T101" fmla="*/ 679 h 1072"/>
                  <a:gd name="T102" fmla="*/ 20 w 1458"/>
                  <a:gd name="T103" fmla="*/ 600 h 1072"/>
                  <a:gd name="T104" fmla="*/ 0 w 1458"/>
                  <a:gd name="T105" fmla="*/ 522 h 1072"/>
                  <a:gd name="T106" fmla="*/ 9 w 1458"/>
                  <a:gd name="T107" fmla="*/ 435 h 1072"/>
                  <a:gd name="T108" fmla="*/ 55 w 1458"/>
                  <a:gd name="T109" fmla="*/ 366 h 1072"/>
                  <a:gd name="T110" fmla="*/ 121 w 1458"/>
                  <a:gd name="T111" fmla="*/ 313 h 1072"/>
                  <a:gd name="T112" fmla="*/ 210 w 1458"/>
                  <a:gd name="T113" fmla="*/ 285 h 1072"/>
                  <a:gd name="T114" fmla="*/ 232 w 1458"/>
                  <a:gd name="T115" fmla="*/ 254 h 10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458" h="1072">
                    <a:moveTo>
                      <a:pt x="232" y="254"/>
                    </a:moveTo>
                    <a:lnTo>
                      <a:pt x="243" y="225"/>
                    </a:lnTo>
                    <a:lnTo>
                      <a:pt x="262" y="193"/>
                    </a:lnTo>
                    <a:lnTo>
                      <a:pt x="291" y="170"/>
                    </a:lnTo>
                    <a:lnTo>
                      <a:pt x="327" y="150"/>
                    </a:lnTo>
                    <a:lnTo>
                      <a:pt x="357" y="140"/>
                    </a:lnTo>
                    <a:lnTo>
                      <a:pt x="394" y="128"/>
                    </a:lnTo>
                    <a:lnTo>
                      <a:pt x="451" y="124"/>
                    </a:lnTo>
                    <a:lnTo>
                      <a:pt x="505" y="128"/>
                    </a:lnTo>
                    <a:lnTo>
                      <a:pt x="556" y="141"/>
                    </a:lnTo>
                    <a:lnTo>
                      <a:pt x="593" y="156"/>
                    </a:lnTo>
                    <a:lnTo>
                      <a:pt x="615" y="107"/>
                    </a:lnTo>
                    <a:lnTo>
                      <a:pt x="644" y="69"/>
                    </a:lnTo>
                    <a:lnTo>
                      <a:pt x="682" y="39"/>
                    </a:lnTo>
                    <a:lnTo>
                      <a:pt x="733" y="17"/>
                    </a:lnTo>
                    <a:lnTo>
                      <a:pt x="795" y="1"/>
                    </a:lnTo>
                    <a:lnTo>
                      <a:pt x="855" y="0"/>
                    </a:lnTo>
                    <a:lnTo>
                      <a:pt x="910" y="9"/>
                    </a:lnTo>
                    <a:lnTo>
                      <a:pt x="972" y="27"/>
                    </a:lnTo>
                    <a:lnTo>
                      <a:pt x="1018" y="61"/>
                    </a:lnTo>
                    <a:lnTo>
                      <a:pt x="1051" y="94"/>
                    </a:lnTo>
                    <a:lnTo>
                      <a:pt x="1073" y="125"/>
                    </a:lnTo>
                    <a:lnTo>
                      <a:pt x="1077" y="166"/>
                    </a:lnTo>
                    <a:lnTo>
                      <a:pt x="1120" y="153"/>
                    </a:lnTo>
                    <a:lnTo>
                      <a:pt x="1170" y="157"/>
                    </a:lnTo>
                    <a:lnTo>
                      <a:pt x="1212" y="170"/>
                    </a:lnTo>
                    <a:lnTo>
                      <a:pt x="1248" y="199"/>
                    </a:lnTo>
                    <a:lnTo>
                      <a:pt x="1274" y="236"/>
                    </a:lnTo>
                    <a:lnTo>
                      <a:pt x="1284" y="278"/>
                    </a:lnTo>
                    <a:lnTo>
                      <a:pt x="1283" y="308"/>
                    </a:lnTo>
                    <a:lnTo>
                      <a:pt x="1307" y="306"/>
                    </a:lnTo>
                    <a:lnTo>
                      <a:pt x="1338" y="313"/>
                    </a:lnTo>
                    <a:lnTo>
                      <a:pt x="1368" y="327"/>
                    </a:lnTo>
                    <a:lnTo>
                      <a:pt x="1392" y="343"/>
                    </a:lnTo>
                    <a:lnTo>
                      <a:pt x="1408" y="357"/>
                    </a:lnTo>
                    <a:lnTo>
                      <a:pt x="1422" y="376"/>
                    </a:lnTo>
                    <a:lnTo>
                      <a:pt x="1438" y="399"/>
                    </a:lnTo>
                    <a:lnTo>
                      <a:pt x="1447" y="428"/>
                    </a:lnTo>
                    <a:lnTo>
                      <a:pt x="1448" y="450"/>
                    </a:lnTo>
                    <a:lnTo>
                      <a:pt x="1444" y="473"/>
                    </a:lnTo>
                    <a:lnTo>
                      <a:pt x="1434" y="502"/>
                    </a:lnTo>
                    <a:lnTo>
                      <a:pt x="1447" y="532"/>
                    </a:lnTo>
                    <a:lnTo>
                      <a:pt x="1453" y="558"/>
                    </a:lnTo>
                    <a:lnTo>
                      <a:pt x="1456" y="588"/>
                    </a:lnTo>
                    <a:lnTo>
                      <a:pt x="1448" y="624"/>
                    </a:lnTo>
                    <a:lnTo>
                      <a:pt x="1443" y="646"/>
                    </a:lnTo>
                    <a:lnTo>
                      <a:pt x="1427" y="672"/>
                    </a:lnTo>
                    <a:lnTo>
                      <a:pt x="1448" y="708"/>
                    </a:lnTo>
                    <a:lnTo>
                      <a:pt x="1456" y="731"/>
                    </a:lnTo>
                    <a:lnTo>
                      <a:pt x="1457" y="765"/>
                    </a:lnTo>
                    <a:lnTo>
                      <a:pt x="1453" y="799"/>
                    </a:lnTo>
                    <a:lnTo>
                      <a:pt x="1440" y="836"/>
                    </a:lnTo>
                    <a:lnTo>
                      <a:pt x="1422" y="862"/>
                    </a:lnTo>
                    <a:lnTo>
                      <a:pt x="1397" y="886"/>
                    </a:lnTo>
                    <a:lnTo>
                      <a:pt x="1353" y="911"/>
                    </a:lnTo>
                    <a:lnTo>
                      <a:pt x="1307" y="920"/>
                    </a:lnTo>
                    <a:lnTo>
                      <a:pt x="1266" y="912"/>
                    </a:lnTo>
                    <a:lnTo>
                      <a:pt x="1238" y="899"/>
                    </a:lnTo>
                    <a:lnTo>
                      <a:pt x="1219" y="925"/>
                    </a:lnTo>
                    <a:lnTo>
                      <a:pt x="1199" y="946"/>
                    </a:lnTo>
                    <a:lnTo>
                      <a:pt x="1182" y="959"/>
                    </a:lnTo>
                    <a:lnTo>
                      <a:pt x="1149" y="976"/>
                    </a:lnTo>
                    <a:lnTo>
                      <a:pt x="1120" y="987"/>
                    </a:lnTo>
                    <a:lnTo>
                      <a:pt x="1077" y="996"/>
                    </a:lnTo>
                    <a:lnTo>
                      <a:pt x="1035" y="995"/>
                    </a:lnTo>
                    <a:lnTo>
                      <a:pt x="993" y="983"/>
                    </a:lnTo>
                    <a:lnTo>
                      <a:pt x="956" y="963"/>
                    </a:lnTo>
                    <a:lnTo>
                      <a:pt x="934" y="997"/>
                    </a:lnTo>
                    <a:lnTo>
                      <a:pt x="914" y="1018"/>
                    </a:lnTo>
                    <a:lnTo>
                      <a:pt x="888" y="1035"/>
                    </a:lnTo>
                    <a:lnTo>
                      <a:pt x="858" y="1049"/>
                    </a:lnTo>
                    <a:lnTo>
                      <a:pt x="824" y="1055"/>
                    </a:lnTo>
                    <a:lnTo>
                      <a:pt x="792" y="1055"/>
                    </a:lnTo>
                    <a:lnTo>
                      <a:pt x="762" y="1049"/>
                    </a:lnTo>
                    <a:lnTo>
                      <a:pt x="724" y="1031"/>
                    </a:lnTo>
                    <a:lnTo>
                      <a:pt x="703" y="1013"/>
                    </a:lnTo>
                    <a:lnTo>
                      <a:pt x="682" y="1035"/>
                    </a:lnTo>
                    <a:lnTo>
                      <a:pt x="661" y="1049"/>
                    </a:lnTo>
                    <a:lnTo>
                      <a:pt x="635" y="1061"/>
                    </a:lnTo>
                    <a:lnTo>
                      <a:pt x="597" y="1071"/>
                    </a:lnTo>
                    <a:lnTo>
                      <a:pt x="559" y="1068"/>
                    </a:lnTo>
                    <a:lnTo>
                      <a:pt x="518" y="1058"/>
                    </a:lnTo>
                    <a:lnTo>
                      <a:pt x="488" y="1041"/>
                    </a:lnTo>
                    <a:lnTo>
                      <a:pt x="459" y="1012"/>
                    </a:lnTo>
                    <a:lnTo>
                      <a:pt x="442" y="983"/>
                    </a:lnTo>
                    <a:lnTo>
                      <a:pt x="412" y="993"/>
                    </a:lnTo>
                    <a:lnTo>
                      <a:pt x="377" y="1000"/>
                    </a:lnTo>
                    <a:lnTo>
                      <a:pt x="335" y="997"/>
                    </a:lnTo>
                    <a:lnTo>
                      <a:pt x="299" y="985"/>
                    </a:lnTo>
                    <a:lnTo>
                      <a:pt x="272" y="966"/>
                    </a:lnTo>
                    <a:lnTo>
                      <a:pt x="249" y="946"/>
                    </a:lnTo>
                    <a:lnTo>
                      <a:pt x="230" y="917"/>
                    </a:lnTo>
                    <a:lnTo>
                      <a:pt x="226" y="886"/>
                    </a:lnTo>
                    <a:lnTo>
                      <a:pt x="206" y="894"/>
                    </a:lnTo>
                    <a:lnTo>
                      <a:pt x="173" y="895"/>
                    </a:lnTo>
                    <a:lnTo>
                      <a:pt x="135" y="886"/>
                    </a:lnTo>
                    <a:lnTo>
                      <a:pt x="98" y="866"/>
                    </a:lnTo>
                    <a:lnTo>
                      <a:pt x="72" y="839"/>
                    </a:lnTo>
                    <a:lnTo>
                      <a:pt x="50" y="803"/>
                    </a:lnTo>
                    <a:lnTo>
                      <a:pt x="37" y="765"/>
                    </a:lnTo>
                    <a:lnTo>
                      <a:pt x="33" y="714"/>
                    </a:lnTo>
                    <a:lnTo>
                      <a:pt x="35" y="679"/>
                    </a:lnTo>
                    <a:lnTo>
                      <a:pt x="46" y="628"/>
                    </a:lnTo>
                    <a:lnTo>
                      <a:pt x="20" y="600"/>
                    </a:lnTo>
                    <a:lnTo>
                      <a:pt x="7" y="562"/>
                    </a:lnTo>
                    <a:lnTo>
                      <a:pt x="0" y="522"/>
                    </a:lnTo>
                    <a:lnTo>
                      <a:pt x="0" y="480"/>
                    </a:lnTo>
                    <a:lnTo>
                      <a:pt x="9" y="435"/>
                    </a:lnTo>
                    <a:lnTo>
                      <a:pt x="26" y="402"/>
                    </a:lnTo>
                    <a:lnTo>
                      <a:pt x="55" y="366"/>
                    </a:lnTo>
                    <a:lnTo>
                      <a:pt x="85" y="339"/>
                    </a:lnTo>
                    <a:lnTo>
                      <a:pt x="121" y="313"/>
                    </a:lnTo>
                    <a:lnTo>
                      <a:pt x="167" y="295"/>
                    </a:lnTo>
                    <a:lnTo>
                      <a:pt x="210" y="285"/>
                    </a:lnTo>
                    <a:lnTo>
                      <a:pt x="230" y="281"/>
                    </a:lnTo>
                    <a:lnTo>
                      <a:pt x="232" y="254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0557" name="Oval 29">
                <a:extLst>
                  <a:ext uri="{FF2B5EF4-FFF2-40B4-BE49-F238E27FC236}">
                    <a16:creationId xmlns:a16="http://schemas.microsoft.com/office/drawing/2014/main" id="{49C93E9F-20D8-694D-9ADF-373FFF34D6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9" y="2170"/>
                <a:ext cx="211" cy="149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DE"/>
              </a:p>
            </p:txBody>
          </p:sp>
          <p:sp>
            <p:nvSpPr>
              <p:cNvPr id="150558" name="Oval 30">
                <a:extLst>
                  <a:ext uri="{FF2B5EF4-FFF2-40B4-BE49-F238E27FC236}">
                    <a16:creationId xmlns:a16="http://schemas.microsoft.com/office/drawing/2014/main" id="{EEBC0203-56E1-8744-B421-4B5DDF92F2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3" y="2359"/>
                <a:ext cx="162" cy="9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DE"/>
              </a:p>
            </p:txBody>
          </p:sp>
          <p:sp>
            <p:nvSpPr>
              <p:cNvPr id="150559" name="Oval 31">
                <a:extLst>
                  <a:ext uri="{FF2B5EF4-FFF2-40B4-BE49-F238E27FC236}">
                    <a16:creationId xmlns:a16="http://schemas.microsoft.com/office/drawing/2014/main" id="{A69B1F5A-9C9F-5642-B145-DF43AB24D5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7" y="2481"/>
                <a:ext cx="92" cy="76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DE"/>
              </a:p>
            </p:txBody>
          </p:sp>
        </p:grpSp>
        <p:sp>
          <p:nvSpPr>
            <p:cNvPr id="150560" name="Rectangle 32">
              <a:extLst>
                <a:ext uri="{FF2B5EF4-FFF2-40B4-BE49-F238E27FC236}">
                  <a16:creationId xmlns:a16="http://schemas.microsoft.com/office/drawing/2014/main" id="{59FC863D-2E42-6241-9D9D-1948B4B9D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6" y="1328"/>
              <a:ext cx="1025" cy="8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“All female employees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making over $50,000 a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year.”</a:t>
              </a:r>
            </a:p>
          </p:txBody>
        </p:sp>
      </p:grpSp>
      <p:pic>
        <p:nvPicPr>
          <p:cNvPr id="150561" name="Picture 33">
            <a:extLst>
              <a:ext uri="{FF2B5EF4-FFF2-40B4-BE49-F238E27FC236}">
                <a16:creationId xmlns:a16="http://schemas.microsoft.com/office/drawing/2014/main" id="{2056F2A5-2E20-F943-BBEA-0B83EA07305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575" y="2335213"/>
            <a:ext cx="2476500" cy="196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452523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 Placeholder 5">
            <a:extLst>
              <a:ext uri="{FF2B5EF4-FFF2-40B4-BE49-F238E27FC236}">
                <a16:creationId xmlns:a16="http://schemas.microsoft.com/office/drawing/2014/main" id="{7F006616-8546-C641-A42B-8FC55545A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7-</a:t>
            </a:r>
            <a:fld id="{32FF09EF-A5C1-1545-9080-03483D9E5D8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51554" name="Rectangle 2">
            <a:extLst>
              <a:ext uri="{FF2B5EF4-FFF2-40B4-BE49-F238E27FC236}">
                <a16:creationId xmlns:a16="http://schemas.microsoft.com/office/drawing/2014/main" id="{4162F2DF-9B48-9548-A0CD-AFB95AD2E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2943" y="-27384"/>
            <a:ext cx="4238625" cy="107632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>
              <a:lnSpc>
                <a:spcPct val="85000"/>
              </a:lnSpc>
            </a:pPr>
            <a:r>
              <a:rPr lang="en-US" altLang="en-DE" dirty="0"/>
              <a:t>TOD: Fax Domain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77D7A592-38DE-4448-8736-1B592B97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9460" y="2290763"/>
            <a:ext cx="1165203" cy="707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0" hangingPunct="0">
              <a:lnSpc>
                <a:spcPct val="85000"/>
              </a:lnSpc>
            </a:pPr>
            <a:r>
              <a:rPr lang="en-US" altLang="en-DE" sz="2500" dirty="0">
                <a:latin typeface="+mn-lt"/>
              </a:rPr>
              <a:t>faxes to</a:t>
            </a:r>
          </a:p>
          <a:p>
            <a:pPr algn="ctr" rtl="1" eaLnBrk="0" hangingPunct="0">
              <a:lnSpc>
                <a:spcPct val="85000"/>
              </a:lnSpc>
            </a:pPr>
            <a:r>
              <a:rPr lang="en-US" altLang="en-DE" sz="2500" dirty="0">
                <a:latin typeface="+mn-lt"/>
              </a:rPr>
              <a:t>send</a:t>
            </a:r>
          </a:p>
        </p:txBody>
      </p:sp>
      <p:sp>
        <p:nvSpPr>
          <p:cNvPr id="151556" name="Oval 4">
            <a:extLst>
              <a:ext uri="{FF2B5EF4-FFF2-40B4-BE49-F238E27FC236}">
                <a16:creationId xmlns:a16="http://schemas.microsoft.com/office/drawing/2014/main" id="{8E19C9D1-9087-3242-9E94-B31265481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8313" y="2474913"/>
            <a:ext cx="428625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DE"/>
          </a:p>
        </p:txBody>
      </p:sp>
      <p:sp>
        <p:nvSpPr>
          <p:cNvPr id="151557" name="Oval 5">
            <a:extLst>
              <a:ext uri="{FF2B5EF4-FFF2-40B4-BE49-F238E27FC236}">
                <a16:creationId xmlns:a16="http://schemas.microsoft.com/office/drawing/2014/main" id="{188108AC-DB0C-D44F-B222-582AFF69C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4963" y="3549650"/>
            <a:ext cx="428625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DE"/>
          </a:p>
        </p:txBody>
      </p:sp>
      <p:sp>
        <p:nvSpPr>
          <p:cNvPr id="151558" name="Oval 6">
            <a:extLst>
              <a:ext uri="{FF2B5EF4-FFF2-40B4-BE49-F238E27FC236}">
                <a16:creationId xmlns:a16="http://schemas.microsoft.com/office/drawing/2014/main" id="{467A6961-708C-A148-AF09-DEFC754F4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575" y="3549650"/>
            <a:ext cx="430213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DE"/>
          </a:p>
        </p:txBody>
      </p:sp>
      <p:sp>
        <p:nvSpPr>
          <p:cNvPr id="151559" name="Line 7">
            <a:extLst>
              <a:ext uri="{FF2B5EF4-FFF2-40B4-BE49-F238E27FC236}">
                <a16:creationId xmlns:a16="http://schemas.microsoft.com/office/drawing/2014/main" id="{270AC4FE-18C7-AA45-B367-B61F4F3E96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06638" y="2846388"/>
            <a:ext cx="757237" cy="758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51560" name="Line 8">
            <a:extLst>
              <a:ext uri="{FF2B5EF4-FFF2-40B4-BE49-F238E27FC236}">
                <a16:creationId xmlns:a16="http://schemas.microsoft.com/office/drawing/2014/main" id="{E5D4494D-115E-164E-ACA7-D9666E657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3288" y="2846388"/>
            <a:ext cx="757237" cy="758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51561" name="Oval 9">
            <a:extLst>
              <a:ext uri="{FF2B5EF4-FFF2-40B4-BE49-F238E27FC236}">
                <a16:creationId xmlns:a16="http://schemas.microsoft.com/office/drawing/2014/main" id="{0F0CB12E-A5CE-A34D-B58E-EC366657F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0" y="5507038"/>
            <a:ext cx="430213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DE"/>
          </a:p>
        </p:txBody>
      </p:sp>
      <p:sp>
        <p:nvSpPr>
          <p:cNvPr id="151562" name="Oval 10">
            <a:extLst>
              <a:ext uri="{FF2B5EF4-FFF2-40B4-BE49-F238E27FC236}">
                <a16:creationId xmlns:a16="http://schemas.microsoft.com/office/drawing/2014/main" id="{8609FDA3-F5AC-EF41-853D-4BDFC41BA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9138" y="5507038"/>
            <a:ext cx="430212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DE"/>
          </a:p>
        </p:txBody>
      </p:sp>
      <p:sp>
        <p:nvSpPr>
          <p:cNvPr id="151563" name="Oval 11">
            <a:extLst>
              <a:ext uri="{FF2B5EF4-FFF2-40B4-BE49-F238E27FC236}">
                <a16:creationId xmlns:a16="http://schemas.microsoft.com/office/drawing/2014/main" id="{23032925-9828-9D43-B215-CE89995B0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4938713"/>
            <a:ext cx="428625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DE"/>
          </a:p>
        </p:txBody>
      </p:sp>
      <p:sp>
        <p:nvSpPr>
          <p:cNvPr id="151564" name="Line 12">
            <a:extLst>
              <a:ext uri="{FF2B5EF4-FFF2-40B4-BE49-F238E27FC236}">
                <a16:creationId xmlns:a16="http://schemas.microsoft.com/office/drawing/2014/main" id="{176CACE1-9C17-1145-9356-AF4B1955ED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38313" y="3984625"/>
            <a:ext cx="442912" cy="15160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51565" name="Line 13">
            <a:extLst>
              <a:ext uri="{FF2B5EF4-FFF2-40B4-BE49-F238E27FC236}">
                <a16:creationId xmlns:a16="http://schemas.microsoft.com/office/drawing/2014/main" id="{58F01736-0ACC-B444-A210-267A921AA5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2050" y="3794125"/>
            <a:ext cx="170656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51566" name="Line 14">
            <a:extLst>
              <a:ext uri="{FF2B5EF4-FFF2-40B4-BE49-F238E27FC236}">
                <a16:creationId xmlns:a16="http://schemas.microsoft.com/office/drawing/2014/main" id="{B274D3EA-2035-C840-9765-5745C990BF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6638" y="3984625"/>
            <a:ext cx="1011237" cy="15795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51567" name="Line 15">
            <a:extLst>
              <a:ext uri="{FF2B5EF4-FFF2-40B4-BE49-F238E27FC236}">
                <a16:creationId xmlns:a16="http://schemas.microsoft.com/office/drawing/2014/main" id="{20F38D94-8F1C-C14E-8214-227E152C10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16438" y="3984625"/>
            <a:ext cx="441325" cy="9477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51568" name="Line 16">
            <a:extLst>
              <a:ext uri="{FF2B5EF4-FFF2-40B4-BE49-F238E27FC236}">
                <a16:creationId xmlns:a16="http://schemas.microsoft.com/office/drawing/2014/main" id="{0624CB66-0A20-104F-96B5-03D9A0E0C3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59200" y="5373688"/>
            <a:ext cx="1262063" cy="3794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51569" name="Rectangle 17">
            <a:extLst>
              <a:ext uri="{FF2B5EF4-FFF2-40B4-BE49-F238E27FC236}">
                <a16:creationId xmlns:a16="http://schemas.microsoft.com/office/drawing/2014/main" id="{B9D555C0-B106-6543-A29E-1CF88A577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8800" y="2514600"/>
            <a:ext cx="263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8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66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6063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732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304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876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448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51570" name="Rectangle 18">
            <a:extLst>
              <a:ext uri="{FF2B5EF4-FFF2-40B4-BE49-F238E27FC236}">
                <a16:creationId xmlns:a16="http://schemas.microsoft.com/office/drawing/2014/main" id="{CC47313D-C02A-CA4B-8A72-EA51B2657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0" y="3587750"/>
            <a:ext cx="244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8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66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6063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732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304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876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448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51571" name="Rectangle 19">
            <a:extLst>
              <a:ext uri="{FF2B5EF4-FFF2-40B4-BE49-F238E27FC236}">
                <a16:creationId xmlns:a16="http://schemas.microsoft.com/office/drawing/2014/main" id="{5DC21B4A-F940-FA49-BDC1-EAAAF84C6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063" y="3608388"/>
            <a:ext cx="2809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8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66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6063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732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304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876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448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51572" name="Rectangle 20">
            <a:extLst>
              <a:ext uri="{FF2B5EF4-FFF2-40B4-BE49-F238E27FC236}">
                <a16:creationId xmlns:a16="http://schemas.microsoft.com/office/drawing/2014/main" id="{CFFEFD74-695E-514B-BE9A-CE456B470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238" y="5567363"/>
            <a:ext cx="2809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8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66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6063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732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304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876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448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51573" name="Rectangle 21">
            <a:extLst>
              <a:ext uri="{FF2B5EF4-FFF2-40B4-BE49-F238E27FC236}">
                <a16:creationId xmlns:a16="http://schemas.microsoft.com/office/drawing/2014/main" id="{66857BF3-F039-DB41-97FB-9C48CB203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1850" y="5538788"/>
            <a:ext cx="2444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8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66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6063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732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304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876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448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151574" name="Rectangle 22">
            <a:extLst>
              <a:ext uri="{FF2B5EF4-FFF2-40B4-BE49-F238E27FC236}">
                <a16:creationId xmlns:a16="http://schemas.microsoft.com/office/drawing/2014/main" id="{E23C2FF4-DBEE-5C4C-8A37-771716C71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4968875"/>
            <a:ext cx="2111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8825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66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6063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732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4304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876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44863" defTabSz="606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0" hangingPunct="0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151575" name="Line 23">
            <a:extLst>
              <a:ext uri="{FF2B5EF4-FFF2-40B4-BE49-F238E27FC236}">
                <a16:creationId xmlns:a16="http://schemas.microsoft.com/office/drawing/2014/main" id="{4F246E81-2A98-6B44-BF79-AF64457EF9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2530475"/>
            <a:ext cx="1260475" cy="1263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51576" name="Line 24">
            <a:extLst>
              <a:ext uri="{FF2B5EF4-FFF2-40B4-BE49-F238E27FC236}">
                <a16:creationId xmlns:a16="http://schemas.microsoft.com/office/drawing/2014/main" id="{31F7D496-095E-894A-919C-99A360F86F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794125"/>
            <a:ext cx="1450975" cy="2022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51577" name="Rectangle 25">
            <a:extLst>
              <a:ext uri="{FF2B5EF4-FFF2-40B4-BE49-F238E27FC236}">
                <a16:creationId xmlns:a16="http://schemas.microsoft.com/office/drawing/2014/main" id="{65257D3F-8093-AA44-A956-010894FD9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889375"/>
            <a:ext cx="1825640" cy="153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lnSpc>
                <a:spcPct val="86000"/>
              </a:lnSpc>
            </a:pPr>
            <a:r>
              <a:rPr lang="en-US" altLang="en-DE" sz="2800" dirty="0">
                <a:latin typeface="+mn-lt"/>
              </a:rPr>
              <a:t>Cost is</a:t>
            </a:r>
          </a:p>
          <a:p>
            <a:pPr eaLnBrk="0" hangingPunct="0">
              <a:lnSpc>
                <a:spcPct val="86000"/>
              </a:lnSpc>
            </a:pPr>
            <a:r>
              <a:rPr lang="en-US" altLang="en-DE" sz="2800" dirty="0">
                <a:latin typeface="+mn-lt"/>
              </a:rPr>
              <a:t>only to</a:t>
            </a:r>
          </a:p>
          <a:p>
            <a:pPr eaLnBrk="0" hangingPunct="0">
              <a:lnSpc>
                <a:spcPct val="86000"/>
              </a:lnSpc>
            </a:pPr>
            <a:r>
              <a:rPr lang="en-US" altLang="en-DE" sz="2800" dirty="0">
                <a:latin typeface="+mn-lt"/>
              </a:rPr>
              <a:t>establish</a:t>
            </a:r>
          </a:p>
          <a:p>
            <a:pPr eaLnBrk="0" hangingPunct="0">
              <a:lnSpc>
                <a:spcPct val="86000"/>
              </a:lnSpc>
            </a:pPr>
            <a:r>
              <a:rPr lang="en-US" altLang="en-DE" sz="2800" dirty="0">
                <a:latin typeface="+mn-lt"/>
              </a:rPr>
              <a:t>connection</a:t>
            </a:r>
          </a:p>
        </p:txBody>
      </p:sp>
      <p:pic>
        <p:nvPicPr>
          <p:cNvPr id="151578" name="Picture 26">
            <a:extLst>
              <a:ext uri="{FF2B5EF4-FFF2-40B4-BE49-F238E27FC236}">
                <a16:creationId xmlns:a16="http://schemas.microsoft.com/office/drawing/2014/main" id="{1D2FA580-536A-824D-88C1-0AAD2466CE4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295400"/>
            <a:ext cx="1528763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1579" name="Group 27">
            <a:extLst>
              <a:ext uri="{FF2B5EF4-FFF2-40B4-BE49-F238E27FC236}">
                <a16:creationId xmlns:a16="http://schemas.microsoft.com/office/drawing/2014/main" id="{681E9046-1E42-2341-B149-699415F8B233}"/>
              </a:ext>
            </a:extLst>
          </p:cNvPr>
          <p:cNvGrpSpPr>
            <a:grpSpLocks/>
          </p:cNvGrpSpPr>
          <p:nvPr/>
        </p:nvGrpSpPr>
        <p:grpSpPr bwMode="auto">
          <a:xfrm>
            <a:off x="7278688" y="1628775"/>
            <a:ext cx="730250" cy="1293813"/>
            <a:chOff x="4426" y="1262"/>
            <a:chExt cx="444" cy="786"/>
          </a:xfrm>
        </p:grpSpPr>
        <p:grpSp>
          <p:nvGrpSpPr>
            <p:cNvPr id="151580" name="Group 28">
              <a:extLst>
                <a:ext uri="{FF2B5EF4-FFF2-40B4-BE49-F238E27FC236}">
                  <a16:creationId xmlns:a16="http://schemas.microsoft.com/office/drawing/2014/main" id="{16FBA0D6-18AC-DD42-BA8F-70DA81969A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26" y="1262"/>
              <a:ext cx="444" cy="786"/>
              <a:chOff x="4426" y="1262"/>
              <a:chExt cx="444" cy="786"/>
            </a:xfrm>
          </p:grpSpPr>
          <p:sp>
            <p:nvSpPr>
              <p:cNvPr id="151581" name="Oval 29">
                <a:extLst>
                  <a:ext uri="{FF2B5EF4-FFF2-40B4-BE49-F238E27FC236}">
                    <a16:creationId xmlns:a16="http://schemas.microsoft.com/office/drawing/2014/main" id="{5AB8BEDD-090A-E941-AAA2-F13F21F5C4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5" y="1262"/>
                <a:ext cx="114" cy="1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DE"/>
              </a:p>
            </p:txBody>
          </p:sp>
          <p:sp>
            <p:nvSpPr>
              <p:cNvPr id="151582" name="Freeform 30">
                <a:extLst>
                  <a:ext uri="{FF2B5EF4-FFF2-40B4-BE49-F238E27FC236}">
                    <a16:creationId xmlns:a16="http://schemas.microsoft.com/office/drawing/2014/main" id="{20CFF66F-F8FD-DE4B-8E48-EC22C7A3E8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1" y="1400"/>
                <a:ext cx="379" cy="304"/>
              </a:xfrm>
              <a:custGeom>
                <a:avLst/>
                <a:gdLst>
                  <a:gd name="T0" fmla="*/ 378 w 379"/>
                  <a:gd name="T1" fmla="*/ 90 h 304"/>
                  <a:gd name="T2" fmla="*/ 378 w 379"/>
                  <a:gd name="T3" fmla="*/ 258 h 304"/>
                  <a:gd name="T4" fmla="*/ 345 w 379"/>
                  <a:gd name="T5" fmla="*/ 303 h 304"/>
                  <a:gd name="T6" fmla="*/ 324 w 379"/>
                  <a:gd name="T7" fmla="*/ 303 h 304"/>
                  <a:gd name="T8" fmla="*/ 324 w 379"/>
                  <a:gd name="T9" fmla="*/ 140 h 304"/>
                  <a:gd name="T10" fmla="*/ 312 w 379"/>
                  <a:gd name="T11" fmla="*/ 133 h 304"/>
                  <a:gd name="T12" fmla="*/ 312 w 379"/>
                  <a:gd name="T13" fmla="*/ 182 h 304"/>
                  <a:gd name="T14" fmla="*/ 79 w 379"/>
                  <a:gd name="T15" fmla="*/ 182 h 304"/>
                  <a:gd name="T16" fmla="*/ 0 w 379"/>
                  <a:gd name="T17" fmla="*/ 152 h 304"/>
                  <a:gd name="T18" fmla="*/ 0 w 379"/>
                  <a:gd name="T19" fmla="*/ 128 h 304"/>
                  <a:gd name="T20" fmla="*/ 159 w 379"/>
                  <a:gd name="T21" fmla="*/ 128 h 304"/>
                  <a:gd name="T22" fmla="*/ 159 w 379"/>
                  <a:gd name="T23" fmla="*/ 65 h 304"/>
                  <a:gd name="T24" fmla="*/ 159 w 379"/>
                  <a:gd name="T25" fmla="*/ 58 h 304"/>
                  <a:gd name="T26" fmla="*/ 161 w 379"/>
                  <a:gd name="T27" fmla="*/ 52 h 304"/>
                  <a:gd name="T28" fmla="*/ 163 w 379"/>
                  <a:gd name="T29" fmla="*/ 47 h 304"/>
                  <a:gd name="T30" fmla="*/ 165 w 379"/>
                  <a:gd name="T31" fmla="*/ 41 h 304"/>
                  <a:gd name="T32" fmla="*/ 168 w 379"/>
                  <a:gd name="T33" fmla="*/ 37 h 304"/>
                  <a:gd name="T34" fmla="*/ 170 w 379"/>
                  <a:gd name="T35" fmla="*/ 32 h 304"/>
                  <a:gd name="T36" fmla="*/ 173 w 379"/>
                  <a:gd name="T37" fmla="*/ 29 h 304"/>
                  <a:gd name="T38" fmla="*/ 179 w 379"/>
                  <a:gd name="T39" fmla="*/ 23 h 304"/>
                  <a:gd name="T40" fmla="*/ 184 w 379"/>
                  <a:gd name="T41" fmla="*/ 19 h 304"/>
                  <a:gd name="T42" fmla="*/ 190 w 379"/>
                  <a:gd name="T43" fmla="*/ 14 h 304"/>
                  <a:gd name="T44" fmla="*/ 195 w 379"/>
                  <a:gd name="T45" fmla="*/ 10 h 304"/>
                  <a:gd name="T46" fmla="*/ 201 w 379"/>
                  <a:gd name="T47" fmla="*/ 8 h 304"/>
                  <a:gd name="T48" fmla="*/ 208 w 379"/>
                  <a:gd name="T49" fmla="*/ 5 h 304"/>
                  <a:gd name="T50" fmla="*/ 215 w 379"/>
                  <a:gd name="T51" fmla="*/ 3 h 304"/>
                  <a:gd name="T52" fmla="*/ 223 w 379"/>
                  <a:gd name="T53" fmla="*/ 1 h 304"/>
                  <a:gd name="T54" fmla="*/ 231 w 379"/>
                  <a:gd name="T55" fmla="*/ 0 h 304"/>
                  <a:gd name="T56" fmla="*/ 239 w 379"/>
                  <a:gd name="T57" fmla="*/ 0 h 304"/>
                  <a:gd name="T58" fmla="*/ 248 w 379"/>
                  <a:gd name="T59" fmla="*/ 1 h 304"/>
                  <a:gd name="T60" fmla="*/ 255 w 379"/>
                  <a:gd name="T61" fmla="*/ 3 h 304"/>
                  <a:gd name="T62" fmla="*/ 263 w 379"/>
                  <a:gd name="T63" fmla="*/ 5 h 304"/>
                  <a:gd name="T64" fmla="*/ 270 w 379"/>
                  <a:gd name="T65" fmla="*/ 8 h 304"/>
                  <a:gd name="T66" fmla="*/ 277 w 379"/>
                  <a:gd name="T67" fmla="*/ 11 h 304"/>
                  <a:gd name="T68" fmla="*/ 281 w 379"/>
                  <a:gd name="T69" fmla="*/ 14 h 304"/>
                  <a:gd name="T70" fmla="*/ 378 w 379"/>
                  <a:gd name="T71" fmla="*/ 9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79" h="304">
                    <a:moveTo>
                      <a:pt x="378" y="90"/>
                    </a:moveTo>
                    <a:lnTo>
                      <a:pt x="378" y="258"/>
                    </a:lnTo>
                    <a:lnTo>
                      <a:pt x="345" y="303"/>
                    </a:lnTo>
                    <a:lnTo>
                      <a:pt x="324" y="303"/>
                    </a:lnTo>
                    <a:lnTo>
                      <a:pt x="324" y="140"/>
                    </a:lnTo>
                    <a:lnTo>
                      <a:pt x="312" y="133"/>
                    </a:lnTo>
                    <a:lnTo>
                      <a:pt x="312" y="182"/>
                    </a:lnTo>
                    <a:lnTo>
                      <a:pt x="79" y="182"/>
                    </a:lnTo>
                    <a:lnTo>
                      <a:pt x="0" y="152"/>
                    </a:lnTo>
                    <a:lnTo>
                      <a:pt x="0" y="128"/>
                    </a:lnTo>
                    <a:lnTo>
                      <a:pt x="159" y="128"/>
                    </a:lnTo>
                    <a:lnTo>
                      <a:pt x="159" y="65"/>
                    </a:lnTo>
                    <a:lnTo>
                      <a:pt x="159" y="58"/>
                    </a:lnTo>
                    <a:lnTo>
                      <a:pt x="161" y="52"/>
                    </a:lnTo>
                    <a:lnTo>
                      <a:pt x="163" y="47"/>
                    </a:lnTo>
                    <a:lnTo>
                      <a:pt x="165" y="41"/>
                    </a:lnTo>
                    <a:lnTo>
                      <a:pt x="168" y="37"/>
                    </a:lnTo>
                    <a:lnTo>
                      <a:pt x="170" y="32"/>
                    </a:lnTo>
                    <a:lnTo>
                      <a:pt x="173" y="29"/>
                    </a:lnTo>
                    <a:lnTo>
                      <a:pt x="179" y="23"/>
                    </a:lnTo>
                    <a:lnTo>
                      <a:pt x="184" y="19"/>
                    </a:lnTo>
                    <a:lnTo>
                      <a:pt x="190" y="14"/>
                    </a:lnTo>
                    <a:lnTo>
                      <a:pt x="195" y="10"/>
                    </a:lnTo>
                    <a:lnTo>
                      <a:pt x="201" y="8"/>
                    </a:lnTo>
                    <a:lnTo>
                      <a:pt x="208" y="5"/>
                    </a:lnTo>
                    <a:lnTo>
                      <a:pt x="215" y="3"/>
                    </a:lnTo>
                    <a:lnTo>
                      <a:pt x="223" y="1"/>
                    </a:lnTo>
                    <a:lnTo>
                      <a:pt x="231" y="0"/>
                    </a:lnTo>
                    <a:lnTo>
                      <a:pt x="239" y="0"/>
                    </a:lnTo>
                    <a:lnTo>
                      <a:pt x="248" y="1"/>
                    </a:lnTo>
                    <a:lnTo>
                      <a:pt x="255" y="3"/>
                    </a:lnTo>
                    <a:lnTo>
                      <a:pt x="263" y="5"/>
                    </a:lnTo>
                    <a:lnTo>
                      <a:pt x="270" y="8"/>
                    </a:lnTo>
                    <a:lnTo>
                      <a:pt x="277" y="11"/>
                    </a:lnTo>
                    <a:lnTo>
                      <a:pt x="281" y="14"/>
                    </a:lnTo>
                    <a:lnTo>
                      <a:pt x="378" y="9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583" name="Freeform 31">
                <a:extLst>
                  <a:ext uri="{FF2B5EF4-FFF2-40B4-BE49-F238E27FC236}">
                    <a16:creationId xmlns:a16="http://schemas.microsoft.com/office/drawing/2014/main" id="{51ABD183-2441-C14E-9CF3-4DC6244FA0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6" y="1606"/>
                <a:ext cx="444" cy="442"/>
              </a:xfrm>
              <a:custGeom>
                <a:avLst/>
                <a:gdLst>
                  <a:gd name="T0" fmla="*/ 328 w 444"/>
                  <a:gd name="T1" fmla="*/ 0 h 442"/>
                  <a:gd name="T2" fmla="*/ 174 w 444"/>
                  <a:gd name="T3" fmla="*/ 0 h 442"/>
                  <a:gd name="T4" fmla="*/ 174 w 444"/>
                  <a:gd name="T5" fmla="*/ 62 h 442"/>
                  <a:gd name="T6" fmla="*/ 77 w 444"/>
                  <a:gd name="T7" fmla="*/ 393 h 442"/>
                  <a:gd name="T8" fmla="*/ 0 w 444"/>
                  <a:gd name="T9" fmla="*/ 411 h 442"/>
                  <a:gd name="T10" fmla="*/ 0 w 444"/>
                  <a:gd name="T11" fmla="*/ 441 h 442"/>
                  <a:gd name="T12" fmla="*/ 126 w 444"/>
                  <a:gd name="T13" fmla="*/ 441 h 442"/>
                  <a:gd name="T14" fmla="*/ 243 w 444"/>
                  <a:gd name="T15" fmla="*/ 102 h 442"/>
                  <a:gd name="T16" fmla="*/ 225 w 444"/>
                  <a:gd name="T17" fmla="*/ 91 h 442"/>
                  <a:gd name="T18" fmla="*/ 229 w 444"/>
                  <a:gd name="T19" fmla="*/ 82 h 442"/>
                  <a:gd name="T20" fmla="*/ 249 w 444"/>
                  <a:gd name="T21" fmla="*/ 95 h 442"/>
                  <a:gd name="T22" fmla="*/ 249 w 444"/>
                  <a:gd name="T23" fmla="*/ 210 h 442"/>
                  <a:gd name="T24" fmla="*/ 359 w 444"/>
                  <a:gd name="T25" fmla="*/ 375 h 442"/>
                  <a:gd name="T26" fmla="*/ 324 w 444"/>
                  <a:gd name="T27" fmla="*/ 439 h 442"/>
                  <a:gd name="T28" fmla="*/ 360 w 444"/>
                  <a:gd name="T29" fmla="*/ 439 h 442"/>
                  <a:gd name="T30" fmla="*/ 443 w 444"/>
                  <a:gd name="T31" fmla="*/ 362 h 442"/>
                  <a:gd name="T32" fmla="*/ 328 w 444"/>
                  <a:gd name="T33" fmla="*/ 190 h 442"/>
                  <a:gd name="T34" fmla="*/ 328 w 444"/>
                  <a:gd name="T35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4" h="442">
                    <a:moveTo>
                      <a:pt x="328" y="0"/>
                    </a:moveTo>
                    <a:lnTo>
                      <a:pt x="174" y="0"/>
                    </a:lnTo>
                    <a:lnTo>
                      <a:pt x="174" y="62"/>
                    </a:lnTo>
                    <a:lnTo>
                      <a:pt x="77" y="393"/>
                    </a:lnTo>
                    <a:lnTo>
                      <a:pt x="0" y="411"/>
                    </a:lnTo>
                    <a:lnTo>
                      <a:pt x="0" y="441"/>
                    </a:lnTo>
                    <a:lnTo>
                      <a:pt x="126" y="441"/>
                    </a:lnTo>
                    <a:lnTo>
                      <a:pt x="243" y="102"/>
                    </a:lnTo>
                    <a:lnTo>
                      <a:pt x="225" y="91"/>
                    </a:lnTo>
                    <a:lnTo>
                      <a:pt x="229" y="82"/>
                    </a:lnTo>
                    <a:lnTo>
                      <a:pt x="249" y="95"/>
                    </a:lnTo>
                    <a:lnTo>
                      <a:pt x="249" y="210"/>
                    </a:lnTo>
                    <a:lnTo>
                      <a:pt x="359" y="375"/>
                    </a:lnTo>
                    <a:lnTo>
                      <a:pt x="324" y="439"/>
                    </a:lnTo>
                    <a:lnTo>
                      <a:pt x="360" y="439"/>
                    </a:lnTo>
                    <a:lnTo>
                      <a:pt x="443" y="362"/>
                    </a:lnTo>
                    <a:lnTo>
                      <a:pt x="328" y="190"/>
                    </a:lnTo>
                    <a:lnTo>
                      <a:pt x="328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151584" name="Rectangle 32">
              <a:extLst>
                <a:ext uri="{FF2B5EF4-FFF2-40B4-BE49-F238E27FC236}">
                  <a16:creationId xmlns:a16="http://schemas.microsoft.com/office/drawing/2014/main" id="{137B8886-F180-5C4B-8558-B4D7AE5E3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1417"/>
              <a:ext cx="16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 eaLnBrk="0" hangingPunct="0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51585" name="Group 33">
            <a:extLst>
              <a:ext uri="{FF2B5EF4-FFF2-40B4-BE49-F238E27FC236}">
                <a16:creationId xmlns:a16="http://schemas.microsoft.com/office/drawing/2014/main" id="{D34F76C2-2BB3-DB40-ADC3-568498652911}"/>
              </a:ext>
            </a:extLst>
          </p:cNvPr>
          <p:cNvGrpSpPr>
            <a:grpSpLocks/>
          </p:cNvGrpSpPr>
          <p:nvPr/>
        </p:nvGrpSpPr>
        <p:grpSpPr bwMode="auto">
          <a:xfrm>
            <a:off x="4616450" y="1647825"/>
            <a:ext cx="730250" cy="1293813"/>
            <a:chOff x="2807" y="1274"/>
            <a:chExt cx="444" cy="786"/>
          </a:xfrm>
        </p:grpSpPr>
        <p:grpSp>
          <p:nvGrpSpPr>
            <p:cNvPr id="151586" name="Group 34">
              <a:extLst>
                <a:ext uri="{FF2B5EF4-FFF2-40B4-BE49-F238E27FC236}">
                  <a16:creationId xmlns:a16="http://schemas.microsoft.com/office/drawing/2014/main" id="{F9504D4D-1350-5345-84FA-77F679FF30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07" y="1274"/>
              <a:ext cx="444" cy="786"/>
              <a:chOff x="2807" y="1274"/>
              <a:chExt cx="444" cy="786"/>
            </a:xfrm>
          </p:grpSpPr>
          <p:sp>
            <p:nvSpPr>
              <p:cNvPr id="151587" name="Oval 35">
                <a:extLst>
                  <a:ext uri="{FF2B5EF4-FFF2-40B4-BE49-F238E27FC236}">
                    <a16:creationId xmlns:a16="http://schemas.microsoft.com/office/drawing/2014/main" id="{84BBA6A5-6745-2748-B148-EE0B778D4F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7" y="1274"/>
                <a:ext cx="114" cy="1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DE"/>
              </a:p>
            </p:txBody>
          </p:sp>
          <p:sp>
            <p:nvSpPr>
              <p:cNvPr id="151588" name="Freeform 36">
                <a:extLst>
                  <a:ext uri="{FF2B5EF4-FFF2-40B4-BE49-F238E27FC236}">
                    <a16:creationId xmlns:a16="http://schemas.microsoft.com/office/drawing/2014/main" id="{0402C7CC-0322-A644-B0D1-80FB860775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1412"/>
                <a:ext cx="379" cy="304"/>
              </a:xfrm>
              <a:custGeom>
                <a:avLst/>
                <a:gdLst>
                  <a:gd name="T0" fmla="*/ 0 w 379"/>
                  <a:gd name="T1" fmla="*/ 90 h 304"/>
                  <a:gd name="T2" fmla="*/ 0 w 379"/>
                  <a:gd name="T3" fmla="*/ 258 h 304"/>
                  <a:gd name="T4" fmla="*/ 33 w 379"/>
                  <a:gd name="T5" fmla="*/ 303 h 304"/>
                  <a:gd name="T6" fmla="*/ 54 w 379"/>
                  <a:gd name="T7" fmla="*/ 303 h 304"/>
                  <a:gd name="T8" fmla="*/ 54 w 379"/>
                  <a:gd name="T9" fmla="*/ 140 h 304"/>
                  <a:gd name="T10" fmla="*/ 66 w 379"/>
                  <a:gd name="T11" fmla="*/ 133 h 304"/>
                  <a:gd name="T12" fmla="*/ 66 w 379"/>
                  <a:gd name="T13" fmla="*/ 182 h 304"/>
                  <a:gd name="T14" fmla="*/ 299 w 379"/>
                  <a:gd name="T15" fmla="*/ 182 h 304"/>
                  <a:gd name="T16" fmla="*/ 378 w 379"/>
                  <a:gd name="T17" fmla="*/ 152 h 304"/>
                  <a:gd name="T18" fmla="*/ 378 w 379"/>
                  <a:gd name="T19" fmla="*/ 128 h 304"/>
                  <a:gd name="T20" fmla="*/ 219 w 379"/>
                  <a:gd name="T21" fmla="*/ 128 h 304"/>
                  <a:gd name="T22" fmla="*/ 219 w 379"/>
                  <a:gd name="T23" fmla="*/ 65 h 304"/>
                  <a:gd name="T24" fmla="*/ 219 w 379"/>
                  <a:gd name="T25" fmla="*/ 58 h 304"/>
                  <a:gd name="T26" fmla="*/ 217 w 379"/>
                  <a:gd name="T27" fmla="*/ 52 h 304"/>
                  <a:gd name="T28" fmla="*/ 215 w 379"/>
                  <a:gd name="T29" fmla="*/ 47 h 304"/>
                  <a:gd name="T30" fmla="*/ 213 w 379"/>
                  <a:gd name="T31" fmla="*/ 41 h 304"/>
                  <a:gd name="T32" fmla="*/ 210 w 379"/>
                  <a:gd name="T33" fmla="*/ 37 h 304"/>
                  <a:gd name="T34" fmla="*/ 208 w 379"/>
                  <a:gd name="T35" fmla="*/ 32 h 304"/>
                  <a:gd name="T36" fmla="*/ 205 w 379"/>
                  <a:gd name="T37" fmla="*/ 29 h 304"/>
                  <a:gd name="T38" fmla="*/ 199 w 379"/>
                  <a:gd name="T39" fmla="*/ 23 h 304"/>
                  <a:gd name="T40" fmla="*/ 194 w 379"/>
                  <a:gd name="T41" fmla="*/ 19 h 304"/>
                  <a:gd name="T42" fmla="*/ 188 w 379"/>
                  <a:gd name="T43" fmla="*/ 14 h 304"/>
                  <a:gd name="T44" fmla="*/ 183 w 379"/>
                  <a:gd name="T45" fmla="*/ 10 h 304"/>
                  <a:gd name="T46" fmla="*/ 177 w 379"/>
                  <a:gd name="T47" fmla="*/ 8 h 304"/>
                  <a:gd name="T48" fmla="*/ 170 w 379"/>
                  <a:gd name="T49" fmla="*/ 5 h 304"/>
                  <a:gd name="T50" fmla="*/ 163 w 379"/>
                  <a:gd name="T51" fmla="*/ 3 h 304"/>
                  <a:gd name="T52" fmla="*/ 155 w 379"/>
                  <a:gd name="T53" fmla="*/ 1 h 304"/>
                  <a:gd name="T54" fmla="*/ 147 w 379"/>
                  <a:gd name="T55" fmla="*/ 0 h 304"/>
                  <a:gd name="T56" fmla="*/ 139 w 379"/>
                  <a:gd name="T57" fmla="*/ 0 h 304"/>
                  <a:gd name="T58" fmla="*/ 130 w 379"/>
                  <a:gd name="T59" fmla="*/ 1 h 304"/>
                  <a:gd name="T60" fmla="*/ 123 w 379"/>
                  <a:gd name="T61" fmla="*/ 3 h 304"/>
                  <a:gd name="T62" fmla="*/ 115 w 379"/>
                  <a:gd name="T63" fmla="*/ 5 h 304"/>
                  <a:gd name="T64" fmla="*/ 108 w 379"/>
                  <a:gd name="T65" fmla="*/ 8 h 304"/>
                  <a:gd name="T66" fmla="*/ 101 w 379"/>
                  <a:gd name="T67" fmla="*/ 11 h 304"/>
                  <a:gd name="T68" fmla="*/ 97 w 379"/>
                  <a:gd name="T69" fmla="*/ 14 h 304"/>
                  <a:gd name="T70" fmla="*/ 0 w 379"/>
                  <a:gd name="T71" fmla="*/ 9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79" h="304">
                    <a:moveTo>
                      <a:pt x="0" y="90"/>
                    </a:moveTo>
                    <a:lnTo>
                      <a:pt x="0" y="258"/>
                    </a:lnTo>
                    <a:lnTo>
                      <a:pt x="33" y="303"/>
                    </a:lnTo>
                    <a:lnTo>
                      <a:pt x="54" y="303"/>
                    </a:lnTo>
                    <a:lnTo>
                      <a:pt x="54" y="140"/>
                    </a:lnTo>
                    <a:lnTo>
                      <a:pt x="66" y="133"/>
                    </a:lnTo>
                    <a:lnTo>
                      <a:pt x="66" y="182"/>
                    </a:lnTo>
                    <a:lnTo>
                      <a:pt x="299" y="182"/>
                    </a:lnTo>
                    <a:lnTo>
                      <a:pt x="378" y="152"/>
                    </a:lnTo>
                    <a:lnTo>
                      <a:pt x="378" y="128"/>
                    </a:lnTo>
                    <a:lnTo>
                      <a:pt x="219" y="128"/>
                    </a:lnTo>
                    <a:lnTo>
                      <a:pt x="219" y="65"/>
                    </a:lnTo>
                    <a:lnTo>
                      <a:pt x="219" y="58"/>
                    </a:lnTo>
                    <a:lnTo>
                      <a:pt x="217" y="52"/>
                    </a:lnTo>
                    <a:lnTo>
                      <a:pt x="215" y="47"/>
                    </a:lnTo>
                    <a:lnTo>
                      <a:pt x="213" y="41"/>
                    </a:lnTo>
                    <a:lnTo>
                      <a:pt x="210" y="37"/>
                    </a:lnTo>
                    <a:lnTo>
                      <a:pt x="208" y="32"/>
                    </a:lnTo>
                    <a:lnTo>
                      <a:pt x="205" y="29"/>
                    </a:lnTo>
                    <a:lnTo>
                      <a:pt x="199" y="23"/>
                    </a:lnTo>
                    <a:lnTo>
                      <a:pt x="194" y="19"/>
                    </a:lnTo>
                    <a:lnTo>
                      <a:pt x="188" y="14"/>
                    </a:lnTo>
                    <a:lnTo>
                      <a:pt x="183" y="10"/>
                    </a:lnTo>
                    <a:lnTo>
                      <a:pt x="177" y="8"/>
                    </a:lnTo>
                    <a:lnTo>
                      <a:pt x="170" y="5"/>
                    </a:lnTo>
                    <a:lnTo>
                      <a:pt x="163" y="3"/>
                    </a:lnTo>
                    <a:lnTo>
                      <a:pt x="155" y="1"/>
                    </a:lnTo>
                    <a:lnTo>
                      <a:pt x="147" y="0"/>
                    </a:lnTo>
                    <a:lnTo>
                      <a:pt x="139" y="0"/>
                    </a:lnTo>
                    <a:lnTo>
                      <a:pt x="130" y="1"/>
                    </a:lnTo>
                    <a:lnTo>
                      <a:pt x="123" y="3"/>
                    </a:lnTo>
                    <a:lnTo>
                      <a:pt x="115" y="5"/>
                    </a:lnTo>
                    <a:lnTo>
                      <a:pt x="108" y="8"/>
                    </a:lnTo>
                    <a:lnTo>
                      <a:pt x="101" y="11"/>
                    </a:lnTo>
                    <a:lnTo>
                      <a:pt x="97" y="14"/>
                    </a:lnTo>
                    <a:lnTo>
                      <a:pt x="0" y="9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589" name="Freeform 37">
                <a:extLst>
                  <a:ext uri="{FF2B5EF4-FFF2-40B4-BE49-F238E27FC236}">
                    <a16:creationId xmlns:a16="http://schemas.microsoft.com/office/drawing/2014/main" id="{F008828A-999C-CF43-8CD5-5B5A47D9FD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7" y="1618"/>
                <a:ext cx="444" cy="442"/>
              </a:xfrm>
              <a:custGeom>
                <a:avLst/>
                <a:gdLst>
                  <a:gd name="T0" fmla="*/ 115 w 444"/>
                  <a:gd name="T1" fmla="*/ 0 h 442"/>
                  <a:gd name="T2" fmla="*/ 269 w 444"/>
                  <a:gd name="T3" fmla="*/ 0 h 442"/>
                  <a:gd name="T4" fmla="*/ 269 w 444"/>
                  <a:gd name="T5" fmla="*/ 62 h 442"/>
                  <a:gd name="T6" fmla="*/ 366 w 444"/>
                  <a:gd name="T7" fmla="*/ 393 h 442"/>
                  <a:gd name="T8" fmla="*/ 443 w 444"/>
                  <a:gd name="T9" fmla="*/ 411 h 442"/>
                  <a:gd name="T10" fmla="*/ 443 w 444"/>
                  <a:gd name="T11" fmla="*/ 441 h 442"/>
                  <a:gd name="T12" fmla="*/ 317 w 444"/>
                  <a:gd name="T13" fmla="*/ 441 h 442"/>
                  <a:gd name="T14" fmla="*/ 200 w 444"/>
                  <a:gd name="T15" fmla="*/ 102 h 442"/>
                  <a:gd name="T16" fmla="*/ 218 w 444"/>
                  <a:gd name="T17" fmla="*/ 91 h 442"/>
                  <a:gd name="T18" fmla="*/ 214 w 444"/>
                  <a:gd name="T19" fmla="*/ 82 h 442"/>
                  <a:gd name="T20" fmla="*/ 194 w 444"/>
                  <a:gd name="T21" fmla="*/ 95 h 442"/>
                  <a:gd name="T22" fmla="*/ 194 w 444"/>
                  <a:gd name="T23" fmla="*/ 210 h 442"/>
                  <a:gd name="T24" fmla="*/ 84 w 444"/>
                  <a:gd name="T25" fmla="*/ 375 h 442"/>
                  <a:gd name="T26" fmla="*/ 119 w 444"/>
                  <a:gd name="T27" fmla="*/ 439 h 442"/>
                  <a:gd name="T28" fmla="*/ 83 w 444"/>
                  <a:gd name="T29" fmla="*/ 439 h 442"/>
                  <a:gd name="T30" fmla="*/ 0 w 444"/>
                  <a:gd name="T31" fmla="*/ 362 h 442"/>
                  <a:gd name="T32" fmla="*/ 115 w 444"/>
                  <a:gd name="T33" fmla="*/ 190 h 442"/>
                  <a:gd name="T34" fmla="*/ 115 w 444"/>
                  <a:gd name="T35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4" h="442">
                    <a:moveTo>
                      <a:pt x="115" y="0"/>
                    </a:moveTo>
                    <a:lnTo>
                      <a:pt x="269" y="0"/>
                    </a:lnTo>
                    <a:lnTo>
                      <a:pt x="269" y="62"/>
                    </a:lnTo>
                    <a:lnTo>
                      <a:pt x="366" y="393"/>
                    </a:lnTo>
                    <a:lnTo>
                      <a:pt x="443" y="411"/>
                    </a:lnTo>
                    <a:lnTo>
                      <a:pt x="443" y="441"/>
                    </a:lnTo>
                    <a:lnTo>
                      <a:pt x="317" y="441"/>
                    </a:lnTo>
                    <a:lnTo>
                      <a:pt x="200" y="102"/>
                    </a:lnTo>
                    <a:lnTo>
                      <a:pt x="218" y="91"/>
                    </a:lnTo>
                    <a:lnTo>
                      <a:pt x="214" y="82"/>
                    </a:lnTo>
                    <a:lnTo>
                      <a:pt x="194" y="95"/>
                    </a:lnTo>
                    <a:lnTo>
                      <a:pt x="194" y="210"/>
                    </a:lnTo>
                    <a:lnTo>
                      <a:pt x="84" y="375"/>
                    </a:lnTo>
                    <a:lnTo>
                      <a:pt x="119" y="439"/>
                    </a:lnTo>
                    <a:lnTo>
                      <a:pt x="83" y="439"/>
                    </a:lnTo>
                    <a:lnTo>
                      <a:pt x="0" y="362"/>
                    </a:lnTo>
                    <a:lnTo>
                      <a:pt x="115" y="190"/>
                    </a:lnTo>
                    <a:lnTo>
                      <a:pt x="115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151590" name="Rectangle 38">
              <a:extLst>
                <a:ext uri="{FF2B5EF4-FFF2-40B4-BE49-F238E27FC236}">
                  <a16:creationId xmlns:a16="http://schemas.microsoft.com/office/drawing/2014/main" id="{DD6EBDF4-D80F-7845-A377-D0066ED56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4" y="1425"/>
              <a:ext cx="16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 eaLnBrk="0" hangingPunct="0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51592" name="Group 40">
            <a:extLst>
              <a:ext uri="{FF2B5EF4-FFF2-40B4-BE49-F238E27FC236}">
                <a16:creationId xmlns:a16="http://schemas.microsoft.com/office/drawing/2014/main" id="{53931EDB-21F4-DD4C-92B5-BD1809982F56}"/>
              </a:ext>
            </a:extLst>
          </p:cNvPr>
          <p:cNvGrpSpPr>
            <a:grpSpLocks/>
          </p:cNvGrpSpPr>
          <p:nvPr/>
        </p:nvGrpSpPr>
        <p:grpSpPr bwMode="auto">
          <a:xfrm>
            <a:off x="6577013" y="1711325"/>
            <a:ext cx="728662" cy="487363"/>
            <a:chOff x="3999" y="1312"/>
            <a:chExt cx="443" cy="296"/>
          </a:xfrm>
        </p:grpSpPr>
        <p:sp>
          <p:nvSpPr>
            <p:cNvPr id="151593" name="Freeform 41">
              <a:extLst>
                <a:ext uri="{FF2B5EF4-FFF2-40B4-BE49-F238E27FC236}">
                  <a16:creationId xmlns:a16="http://schemas.microsoft.com/office/drawing/2014/main" id="{372B4D8F-D34E-A64F-B050-49AF9A624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9" y="1393"/>
              <a:ext cx="231" cy="215"/>
            </a:xfrm>
            <a:custGeom>
              <a:avLst/>
              <a:gdLst>
                <a:gd name="T0" fmla="*/ 230 w 231"/>
                <a:gd name="T1" fmla="*/ 143 h 215"/>
                <a:gd name="T2" fmla="*/ 230 w 231"/>
                <a:gd name="T3" fmla="*/ 214 h 215"/>
                <a:gd name="T4" fmla="*/ 0 w 231"/>
                <a:gd name="T5" fmla="*/ 52 h 215"/>
                <a:gd name="T6" fmla="*/ 0 w 231"/>
                <a:gd name="T7" fmla="*/ 0 h 215"/>
                <a:gd name="T8" fmla="*/ 230 w 231"/>
                <a:gd name="T9" fmla="*/ 143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215">
                  <a:moveTo>
                    <a:pt x="230" y="143"/>
                  </a:moveTo>
                  <a:lnTo>
                    <a:pt x="230" y="214"/>
                  </a:lnTo>
                  <a:lnTo>
                    <a:pt x="0" y="52"/>
                  </a:lnTo>
                  <a:lnTo>
                    <a:pt x="0" y="0"/>
                  </a:lnTo>
                  <a:lnTo>
                    <a:pt x="230" y="143"/>
                  </a:lnTo>
                </a:path>
              </a:pathLst>
            </a:custGeom>
            <a:solidFill>
              <a:srgbClr val="BFBFD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grpSp>
          <p:nvGrpSpPr>
            <p:cNvPr id="151594" name="Group 42">
              <a:extLst>
                <a:ext uri="{FF2B5EF4-FFF2-40B4-BE49-F238E27FC236}">
                  <a16:creationId xmlns:a16="http://schemas.microsoft.com/office/drawing/2014/main" id="{D632B537-7DB4-1347-ACDE-36672A8D93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2" y="1407"/>
              <a:ext cx="185" cy="185"/>
              <a:chOff x="4022" y="1407"/>
              <a:chExt cx="185" cy="185"/>
            </a:xfrm>
          </p:grpSpPr>
          <p:sp>
            <p:nvSpPr>
              <p:cNvPr id="151595" name="Freeform 43">
                <a:extLst>
                  <a:ext uri="{FF2B5EF4-FFF2-40B4-BE49-F238E27FC236}">
                    <a16:creationId xmlns:a16="http://schemas.microsoft.com/office/drawing/2014/main" id="{ECE911A6-4208-E447-8D87-2F8C378263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9" y="1505"/>
                <a:ext cx="28" cy="87"/>
              </a:xfrm>
              <a:custGeom>
                <a:avLst/>
                <a:gdLst>
                  <a:gd name="T0" fmla="*/ 27 w 28"/>
                  <a:gd name="T1" fmla="*/ 16 h 87"/>
                  <a:gd name="T2" fmla="*/ 0 w 28"/>
                  <a:gd name="T3" fmla="*/ 0 h 87"/>
                  <a:gd name="T4" fmla="*/ 0 w 28"/>
                  <a:gd name="T5" fmla="*/ 67 h 87"/>
                  <a:gd name="T6" fmla="*/ 27 w 28"/>
                  <a:gd name="T7" fmla="*/ 86 h 87"/>
                  <a:gd name="T8" fmla="*/ 27 w 28"/>
                  <a:gd name="T9" fmla="*/ 16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87">
                    <a:moveTo>
                      <a:pt x="27" y="16"/>
                    </a:moveTo>
                    <a:lnTo>
                      <a:pt x="0" y="0"/>
                    </a:lnTo>
                    <a:lnTo>
                      <a:pt x="0" y="67"/>
                    </a:lnTo>
                    <a:lnTo>
                      <a:pt x="27" y="86"/>
                    </a:lnTo>
                    <a:lnTo>
                      <a:pt x="27" y="16"/>
                    </a:lnTo>
                  </a:path>
                </a:pathLst>
              </a:custGeom>
              <a:solidFill>
                <a:srgbClr val="9FFF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596" name="Freeform 44">
                <a:extLst>
                  <a:ext uri="{FF2B5EF4-FFF2-40B4-BE49-F238E27FC236}">
                    <a16:creationId xmlns:a16="http://schemas.microsoft.com/office/drawing/2014/main" id="{EE63510C-3C71-B741-8156-73933E6BD5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6" y="1472"/>
                <a:ext cx="28" cy="82"/>
              </a:xfrm>
              <a:custGeom>
                <a:avLst/>
                <a:gdLst>
                  <a:gd name="T0" fmla="*/ 27 w 28"/>
                  <a:gd name="T1" fmla="*/ 16 h 82"/>
                  <a:gd name="T2" fmla="*/ 0 w 28"/>
                  <a:gd name="T3" fmla="*/ 0 h 82"/>
                  <a:gd name="T4" fmla="*/ 0 w 28"/>
                  <a:gd name="T5" fmla="*/ 62 h 82"/>
                  <a:gd name="T6" fmla="*/ 26 w 28"/>
                  <a:gd name="T7" fmla="*/ 81 h 82"/>
                  <a:gd name="T8" fmla="*/ 27 w 28"/>
                  <a:gd name="T9" fmla="*/ 16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82">
                    <a:moveTo>
                      <a:pt x="27" y="16"/>
                    </a:moveTo>
                    <a:lnTo>
                      <a:pt x="0" y="0"/>
                    </a:lnTo>
                    <a:lnTo>
                      <a:pt x="0" y="62"/>
                    </a:lnTo>
                    <a:lnTo>
                      <a:pt x="26" y="81"/>
                    </a:lnTo>
                    <a:lnTo>
                      <a:pt x="27" y="16"/>
                    </a:lnTo>
                  </a:path>
                </a:pathLst>
              </a:custGeom>
              <a:solidFill>
                <a:srgbClr val="9FFF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597" name="Freeform 45">
                <a:extLst>
                  <a:ext uri="{FF2B5EF4-FFF2-40B4-BE49-F238E27FC236}">
                    <a16:creationId xmlns:a16="http://schemas.microsoft.com/office/drawing/2014/main" id="{AE7113CF-99DB-9344-A1DB-4401B731AF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4" y="1439"/>
                <a:ext cx="28" cy="79"/>
              </a:xfrm>
              <a:custGeom>
                <a:avLst/>
                <a:gdLst>
                  <a:gd name="T0" fmla="*/ 27 w 28"/>
                  <a:gd name="T1" fmla="*/ 17 h 79"/>
                  <a:gd name="T2" fmla="*/ 0 w 28"/>
                  <a:gd name="T3" fmla="*/ 0 h 79"/>
                  <a:gd name="T4" fmla="*/ 0 w 28"/>
                  <a:gd name="T5" fmla="*/ 59 h 79"/>
                  <a:gd name="T6" fmla="*/ 27 w 28"/>
                  <a:gd name="T7" fmla="*/ 78 h 79"/>
                  <a:gd name="T8" fmla="*/ 27 w 28"/>
                  <a:gd name="T9" fmla="*/ 1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79">
                    <a:moveTo>
                      <a:pt x="27" y="17"/>
                    </a:moveTo>
                    <a:lnTo>
                      <a:pt x="0" y="0"/>
                    </a:lnTo>
                    <a:lnTo>
                      <a:pt x="0" y="59"/>
                    </a:lnTo>
                    <a:lnTo>
                      <a:pt x="27" y="78"/>
                    </a:lnTo>
                    <a:lnTo>
                      <a:pt x="27" y="17"/>
                    </a:lnTo>
                  </a:path>
                </a:pathLst>
              </a:custGeom>
              <a:solidFill>
                <a:srgbClr val="9FFF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598" name="Freeform 46">
                <a:extLst>
                  <a:ext uri="{FF2B5EF4-FFF2-40B4-BE49-F238E27FC236}">
                    <a16:creationId xmlns:a16="http://schemas.microsoft.com/office/drawing/2014/main" id="{D56D12DB-966B-2E4C-BE63-97DD2C8BB4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2" y="1407"/>
                <a:ext cx="28" cy="75"/>
              </a:xfrm>
              <a:custGeom>
                <a:avLst/>
                <a:gdLst>
                  <a:gd name="T0" fmla="*/ 27 w 28"/>
                  <a:gd name="T1" fmla="*/ 17 h 75"/>
                  <a:gd name="T2" fmla="*/ 0 w 28"/>
                  <a:gd name="T3" fmla="*/ 0 h 75"/>
                  <a:gd name="T4" fmla="*/ 0 w 28"/>
                  <a:gd name="T5" fmla="*/ 55 h 75"/>
                  <a:gd name="T6" fmla="*/ 27 w 28"/>
                  <a:gd name="T7" fmla="*/ 74 h 75"/>
                  <a:gd name="T8" fmla="*/ 27 w 28"/>
                  <a:gd name="T9" fmla="*/ 17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75">
                    <a:moveTo>
                      <a:pt x="27" y="17"/>
                    </a:moveTo>
                    <a:lnTo>
                      <a:pt x="0" y="0"/>
                    </a:lnTo>
                    <a:lnTo>
                      <a:pt x="0" y="55"/>
                    </a:lnTo>
                    <a:lnTo>
                      <a:pt x="27" y="74"/>
                    </a:lnTo>
                    <a:lnTo>
                      <a:pt x="27" y="17"/>
                    </a:lnTo>
                  </a:path>
                </a:pathLst>
              </a:custGeom>
              <a:solidFill>
                <a:srgbClr val="9FFF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151599" name="Freeform 47">
              <a:extLst>
                <a:ext uri="{FF2B5EF4-FFF2-40B4-BE49-F238E27FC236}">
                  <a16:creationId xmlns:a16="http://schemas.microsoft.com/office/drawing/2014/main" id="{196D1D59-C446-814F-B98A-9970E805AD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9" y="1445"/>
              <a:ext cx="213" cy="163"/>
            </a:xfrm>
            <a:custGeom>
              <a:avLst/>
              <a:gdLst>
                <a:gd name="T0" fmla="*/ 212 w 213"/>
                <a:gd name="T1" fmla="*/ 0 h 163"/>
                <a:gd name="T2" fmla="*/ 0 w 213"/>
                <a:gd name="T3" fmla="*/ 91 h 163"/>
                <a:gd name="T4" fmla="*/ 0 w 213"/>
                <a:gd name="T5" fmla="*/ 162 h 163"/>
                <a:gd name="T6" fmla="*/ 212 w 213"/>
                <a:gd name="T7" fmla="*/ 65 h 163"/>
                <a:gd name="T8" fmla="*/ 212 w 213"/>
                <a:gd name="T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163">
                  <a:moveTo>
                    <a:pt x="212" y="0"/>
                  </a:moveTo>
                  <a:lnTo>
                    <a:pt x="0" y="91"/>
                  </a:lnTo>
                  <a:lnTo>
                    <a:pt x="0" y="162"/>
                  </a:lnTo>
                  <a:lnTo>
                    <a:pt x="212" y="65"/>
                  </a:lnTo>
                  <a:lnTo>
                    <a:pt x="212" y="0"/>
                  </a:lnTo>
                </a:path>
              </a:pathLst>
            </a:custGeom>
            <a:solidFill>
              <a:srgbClr val="DFD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grpSp>
          <p:nvGrpSpPr>
            <p:cNvPr id="151600" name="Group 48">
              <a:extLst>
                <a:ext uri="{FF2B5EF4-FFF2-40B4-BE49-F238E27FC236}">
                  <a16:creationId xmlns:a16="http://schemas.microsoft.com/office/drawing/2014/main" id="{8AFBA035-F456-5444-8C7C-21337E616C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99" y="1312"/>
              <a:ext cx="443" cy="225"/>
              <a:chOff x="3999" y="1312"/>
              <a:chExt cx="443" cy="225"/>
            </a:xfrm>
          </p:grpSpPr>
          <p:sp>
            <p:nvSpPr>
              <p:cNvPr id="151601" name="Freeform 49">
                <a:extLst>
                  <a:ext uri="{FF2B5EF4-FFF2-40B4-BE49-F238E27FC236}">
                    <a16:creationId xmlns:a16="http://schemas.microsoft.com/office/drawing/2014/main" id="{0AB3A261-A2E7-414A-9AFB-8945C5FD5C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9" y="1312"/>
                <a:ext cx="443" cy="225"/>
              </a:xfrm>
              <a:custGeom>
                <a:avLst/>
                <a:gdLst>
                  <a:gd name="T0" fmla="*/ 442 w 443"/>
                  <a:gd name="T1" fmla="*/ 133 h 225"/>
                  <a:gd name="T2" fmla="*/ 197 w 443"/>
                  <a:gd name="T3" fmla="*/ 0 h 225"/>
                  <a:gd name="T4" fmla="*/ 0 w 443"/>
                  <a:gd name="T5" fmla="*/ 81 h 225"/>
                  <a:gd name="T6" fmla="*/ 230 w 443"/>
                  <a:gd name="T7" fmla="*/ 224 h 225"/>
                  <a:gd name="T8" fmla="*/ 442 w 443"/>
                  <a:gd name="T9" fmla="*/ 133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3" h="225">
                    <a:moveTo>
                      <a:pt x="442" y="133"/>
                    </a:moveTo>
                    <a:lnTo>
                      <a:pt x="197" y="0"/>
                    </a:lnTo>
                    <a:lnTo>
                      <a:pt x="0" y="81"/>
                    </a:lnTo>
                    <a:lnTo>
                      <a:pt x="230" y="224"/>
                    </a:lnTo>
                    <a:lnTo>
                      <a:pt x="442" y="133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grpSp>
            <p:nvGrpSpPr>
              <p:cNvPr id="151602" name="Group 50">
                <a:extLst>
                  <a:ext uri="{FF2B5EF4-FFF2-40B4-BE49-F238E27FC236}">
                    <a16:creationId xmlns:a16="http://schemas.microsoft.com/office/drawing/2014/main" id="{7C710FD6-7568-294E-845F-14AB21E1F3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22" y="1326"/>
                <a:ext cx="392" cy="196"/>
                <a:chOff x="4022" y="1326"/>
                <a:chExt cx="392" cy="196"/>
              </a:xfrm>
            </p:grpSpPr>
            <p:sp>
              <p:nvSpPr>
                <p:cNvPr id="151603" name="Freeform 51">
                  <a:extLst>
                    <a:ext uri="{FF2B5EF4-FFF2-40B4-BE49-F238E27FC236}">
                      <a16:creationId xmlns:a16="http://schemas.microsoft.com/office/drawing/2014/main" id="{C70FDB14-02CE-5E40-9999-7113FB9935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79" y="1416"/>
                  <a:ext cx="235" cy="106"/>
                </a:xfrm>
                <a:custGeom>
                  <a:avLst/>
                  <a:gdLst>
                    <a:gd name="T0" fmla="*/ 234 w 235"/>
                    <a:gd name="T1" fmla="*/ 14 h 106"/>
                    <a:gd name="T2" fmla="*/ 208 w 235"/>
                    <a:gd name="T3" fmla="*/ 0 h 106"/>
                    <a:gd name="T4" fmla="*/ 0 w 235"/>
                    <a:gd name="T5" fmla="*/ 89 h 106"/>
                    <a:gd name="T6" fmla="*/ 27 w 235"/>
                    <a:gd name="T7" fmla="*/ 105 h 106"/>
                    <a:gd name="T8" fmla="*/ 234 w 235"/>
                    <a:gd name="T9" fmla="*/ 14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5" h="106">
                      <a:moveTo>
                        <a:pt x="234" y="14"/>
                      </a:moveTo>
                      <a:lnTo>
                        <a:pt x="208" y="0"/>
                      </a:lnTo>
                      <a:lnTo>
                        <a:pt x="0" y="89"/>
                      </a:lnTo>
                      <a:lnTo>
                        <a:pt x="27" y="105"/>
                      </a:lnTo>
                      <a:lnTo>
                        <a:pt x="234" y="14"/>
                      </a:lnTo>
                    </a:path>
                  </a:pathLst>
                </a:custGeom>
                <a:solidFill>
                  <a:srgbClr val="DFFFB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51604" name="Freeform 52">
                  <a:extLst>
                    <a:ext uri="{FF2B5EF4-FFF2-40B4-BE49-F238E27FC236}">
                      <a16:creationId xmlns:a16="http://schemas.microsoft.com/office/drawing/2014/main" id="{A3E88045-2EC3-0249-82A0-292140403B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26" y="1386"/>
                  <a:ext cx="233" cy="103"/>
                </a:xfrm>
                <a:custGeom>
                  <a:avLst/>
                  <a:gdLst>
                    <a:gd name="T0" fmla="*/ 232 w 233"/>
                    <a:gd name="T1" fmla="*/ 14 h 103"/>
                    <a:gd name="T2" fmla="*/ 205 w 233"/>
                    <a:gd name="T3" fmla="*/ 0 h 103"/>
                    <a:gd name="T4" fmla="*/ 0 w 233"/>
                    <a:gd name="T5" fmla="*/ 86 h 103"/>
                    <a:gd name="T6" fmla="*/ 26 w 233"/>
                    <a:gd name="T7" fmla="*/ 102 h 103"/>
                    <a:gd name="T8" fmla="*/ 232 w 233"/>
                    <a:gd name="T9" fmla="*/ 14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3" h="103">
                      <a:moveTo>
                        <a:pt x="232" y="14"/>
                      </a:moveTo>
                      <a:lnTo>
                        <a:pt x="205" y="0"/>
                      </a:lnTo>
                      <a:lnTo>
                        <a:pt x="0" y="86"/>
                      </a:lnTo>
                      <a:lnTo>
                        <a:pt x="26" y="102"/>
                      </a:lnTo>
                      <a:lnTo>
                        <a:pt x="232" y="14"/>
                      </a:lnTo>
                    </a:path>
                  </a:pathLst>
                </a:custGeom>
                <a:solidFill>
                  <a:srgbClr val="DFFFB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51605" name="Freeform 53">
                  <a:extLst>
                    <a:ext uri="{FF2B5EF4-FFF2-40B4-BE49-F238E27FC236}">
                      <a16:creationId xmlns:a16="http://schemas.microsoft.com/office/drawing/2014/main" id="{F7F6463A-C306-B443-A326-F2A9A252C6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74" y="1355"/>
                  <a:ext cx="229" cy="102"/>
                </a:xfrm>
                <a:custGeom>
                  <a:avLst/>
                  <a:gdLst>
                    <a:gd name="T0" fmla="*/ 228 w 229"/>
                    <a:gd name="T1" fmla="*/ 15 h 102"/>
                    <a:gd name="T2" fmla="*/ 202 w 229"/>
                    <a:gd name="T3" fmla="*/ 0 h 102"/>
                    <a:gd name="T4" fmla="*/ 0 w 229"/>
                    <a:gd name="T5" fmla="*/ 84 h 102"/>
                    <a:gd name="T6" fmla="*/ 27 w 229"/>
                    <a:gd name="T7" fmla="*/ 101 h 102"/>
                    <a:gd name="T8" fmla="*/ 228 w 229"/>
                    <a:gd name="T9" fmla="*/ 15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9" h="102">
                      <a:moveTo>
                        <a:pt x="228" y="15"/>
                      </a:moveTo>
                      <a:lnTo>
                        <a:pt x="202" y="0"/>
                      </a:lnTo>
                      <a:lnTo>
                        <a:pt x="0" y="84"/>
                      </a:lnTo>
                      <a:lnTo>
                        <a:pt x="27" y="101"/>
                      </a:lnTo>
                      <a:lnTo>
                        <a:pt x="228" y="15"/>
                      </a:lnTo>
                    </a:path>
                  </a:pathLst>
                </a:custGeom>
                <a:solidFill>
                  <a:srgbClr val="DFFFB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51606" name="Freeform 54">
                  <a:extLst>
                    <a:ext uri="{FF2B5EF4-FFF2-40B4-BE49-F238E27FC236}">
                      <a16:creationId xmlns:a16="http://schemas.microsoft.com/office/drawing/2014/main" id="{41A267DF-3D9A-7143-8621-9BDC2D88BE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22" y="1326"/>
                  <a:ext cx="226" cy="99"/>
                </a:xfrm>
                <a:custGeom>
                  <a:avLst/>
                  <a:gdLst>
                    <a:gd name="T0" fmla="*/ 225 w 226"/>
                    <a:gd name="T1" fmla="*/ 14 h 99"/>
                    <a:gd name="T2" fmla="*/ 199 w 226"/>
                    <a:gd name="T3" fmla="*/ 0 h 99"/>
                    <a:gd name="T4" fmla="*/ 0 w 226"/>
                    <a:gd name="T5" fmla="*/ 81 h 99"/>
                    <a:gd name="T6" fmla="*/ 27 w 226"/>
                    <a:gd name="T7" fmla="*/ 98 h 99"/>
                    <a:gd name="T8" fmla="*/ 225 w 226"/>
                    <a:gd name="T9" fmla="*/ 14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6" h="99">
                      <a:moveTo>
                        <a:pt x="225" y="14"/>
                      </a:moveTo>
                      <a:lnTo>
                        <a:pt x="199" y="0"/>
                      </a:lnTo>
                      <a:lnTo>
                        <a:pt x="0" y="81"/>
                      </a:lnTo>
                      <a:lnTo>
                        <a:pt x="27" y="98"/>
                      </a:lnTo>
                      <a:lnTo>
                        <a:pt x="225" y="14"/>
                      </a:lnTo>
                    </a:path>
                  </a:pathLst>
                </a:custGeom>
                <a:solidFill>
                  <a:srgbClr val="DFFFB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</p:grpSp>
        <p:grpSp>
          <p:nvGrpSpPr>
            <p:cNvPr id="151607" name="Group 55">
              <a:extLst>
                <a:ext uri="{FF2B5EF4-FFF2-40B4-BE49-F238E27FC236}">
                  <a16:creationId xmlns:a16="http://schemas.microsoft.com/office/drawing/2014/main" id="{DE35ADC3-5ED8-4C41-90B7-A326C9EDEA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9" y="1455"/>
              <a:ext cx="213" cy="146"/>
              <a:chOff x="4229" y="1455"/>
              <a:chExt cx="213" cy="146"/>
            </a:xfrm>
          </p:grpSpPr>
          <p:sp>
            <p:nvSpPr>
              <p:cNvPr id="151608" name="Freeform 56">
                <a:extLst>
                  <a:ext uri="{FF2B5EF4-FFF2-40B4-BE49-F238E27FC236}">
                    <a16:creationId xmlns:a16="http://schemas.microsoft.com/office/drawing/2014/main" id="{B4B24C12-5296-4642-963D-A69193665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9" y="1455"/>
                <a:ext cx="213" cy="91"/>
              </a:xfrm>
              <a:custGeom>
                <a:avLst/>
                <a:gdLst>
                  <a:gd name="T0" fmla="*/ 212 w 213"/>
                  <a:gd name="T1" fmla="*/ 0 h 91"/>
                  <a:gd name="T2" fmla="*/ 0 w 213"/>
                  <a:gd name="T3" fmla="*/ 9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3" h="91">
                    <a:moveTo>
                      <a:pt x="212" y="0"/>
                    </a:moveTo>
                    <a:lnTo>
                      <a:pt x="0" y="9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09" name="Freeform 57">
                <a:extLst>
                  <a:ext uri="{FF2B5EF4-FFF2-40B4-BE49-F238E27FC236}">
                    <a16:creationId xmlns:a16="http://schemas.microsoft.com/office/drawing/2014/main" id="{55C2381A-43A5-DC46-A000-D377C32BC0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0" y="1502"/>
                <a:ext cx="212" cy="99"/>
              </a:xfrm>
              <a:custGeom>
                <a:avLst/>
                <a:gdLst>
                  <a:gd name="T0" fmla="*/ 211 w 212"/>
                  <a:gd name="T1" fmla="*/ 0 h 99"/>
                  <a:gd name="T2" fmla="*/ 0 w 212"/>
                  <a:gd name="T3" fmla="*/ 98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2" h="99">
                    <a:moveTo>
                      <a:pt x="211" y="0"/>
                    </a:moveTo>
                    <a:lnTo>
                      <a:pt x="0" y="98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10" name="Freeform 58">
                <a:extLst>
                  <a:ext uri="{FF2B5EF4-FFF2-40B4-BE49-F238E27FC236}">
                    <a16:creationId xmlns:a16="http://schemas.microsoft.com/office/drawing/2014/main" id="{DF753C64-5D54-424C-B314-523512297A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0" y="1490"/>
                <a:ext cx="212" cy="97"/>
              </a:xfrm>
              <a:custGeom>
                <a:avLst/>
                <a:gdLst>
                  <a:gd name="T0" fmla="*/ 211 w 212"/>
                  <a:gd name="T1" fmla="*/ 0 h 97"/>
                  <a:gd name="T2" fmla="*/ 0 w 212"/>
                  <a:gd name="T3" fmla="*/ 96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2" h="97">
                    <a:moveTo>
                      <a:pt x="211" y="0"/>
                    </a:move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11" name="Freeform 59">
                <a:extLst>
                  <a:ext uri="{FF2B5EF4-FFF2-40B4-BE49-F238E27FC236}">
                    <a16:creationId xmlns:a16="http://schemas.microsoft.com/office/drawing/2014/main" id="{74E0202B-423C-0A4A-A469-3BA6E4030A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0" y="1469"/>
                <a:ext cx="212" cy="94"/>
              </a:xfrm>
              <a:custGeom>
                <a:avLst/>
                <a:gdLst>
                  <a:gd name="T0" fmla="*/ 211 w 212"/>
                  <a:gd name="T1" fmla="*/ 0 h 94"/>
                  <a:gd name="T2" fmla="*/ 0 w 212"/>
                  <a:gd name="T3" fmla="*/ 93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2" h="94">
                    <a:moveTo>
                      <a:pt x="211" y="0"/>
                    </a:moveTo>
                    <a:lnTo>
                      <a:pt x="0" y="93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12" name="Freeform 60">
                <a:extLst>
                  <a:ext uri="{FF2B5EF4-FFF2-40B4-BE49-F238E27FC236}">
                    <a16:creationId xmlns:a16="http://schemas.microsoft.com/office/drawing/2014/main" id="{7D81CE75-1F10-FA48-A636-DDEEF5AC49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0" y="1479"/>
                <a:ext cx="212" cy="93"/>
              </a:xfrm>
              <a:custGeom>
                <a:avLst/>
                <a:gdLst>
                  <a:gd name="T0" fmla="*/ 211 w 212"/>
                  <a:gd name="T1" fmla="*/ 0 h 93"/>
                  <a:gd name="T2" fmla="*/ 0 w 212"/>
                  <a:gd name="T3" fmla="*/ 92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2" h="93">
                    <a:moveTo>
                      <a:pt x="211" y="0"/>
                    </a:moveTo>
                    <a:lnTo>
                      <a:pt x="0" y="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grpSp>
          <p:nvGrpSpPr>
            <p:cNvPr id="151613" name="Group 61">
              <a:extLst>
                <a:ext uri="{FF2B5EF4-FFF2-40B4-BE49-F238E27FC236}">
                  <a16:creationId xmlns:a16="http://schemas.microsoft.com/office/drawing/2014/main" id="{229FFA1D-B204-1643-994B-CF36F2F552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99" y="1400"/>
              <a:ext cx="232" cy="201"/>
              <a:chOff x="3999" y="1400"/>
              <a:chExt cx="232" cy="201"/>
            </a:xfrm>
          </p:grpSpPr>
          <p:sp>
            <p:nvSpPr>
              <p:cNvPr id="151614" name="Freeform 62">
                <a:extLst>
                  <a:ext uri="{FF2B5EF4-FFF2-40B4-BE49-F238E27FC236}">
                    <a16:creationId xmlns:a16="http://schemas.microsoft.com/office/drawing/2014/main" id="{A0D3F38D-3600-1B42-A1D8-93B9539849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9" y="1426"/>
                <a:ext cx="232" cy="161"/>
              </a:xfrm>
              <a:custGeom>
                <a:avLst/>
                <a:gdLst>
                  <a:gd name="T0" fmla="*/ 231 w 232"/>
                  <a:gd name="T1" fmla="*/ 160 h 161"/>
                  <a:gd name="T2" fmla="*/ 0 w 232"/>
                  <a:gd name="T3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2" h="161">
                    <a:moveTo>
                      <a:pt x="231" y="16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15" name="Freeform 63">
                <a:extLst>
                  <a:ext uri="{FF2B5EF4-FFF2-40B4-BE49-F238E27FC236}">
                    <a16:creationId xmlns:a16="http://schemas.microsoft.com/office/drawing/2014/main" id="{9A1D4A14-D51B-834E-88A6-1091D51945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9" y="1410"/>
                <a:ext cx="232" cy="153"/>
              </a:xfrm>
              <a:custGeom>
                <a:avLst/>
                <a:gdLst>
                  <a:gd name="T0" fmla="*/ 231 w 232"/>
                  <a:gd name="T1" fmla="*/ 152 h 153"/>
                  <a:gd name="T2" fmla="*/ 0 w 232"/>
                  <a:gd name="T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2" h="153">
                    <a:moveTo>
                      <a:pt x="231" y="152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16" name="Freeform 64">
                <a:extLst>
                  <a:ext uri="{FF2B5EF4-FFF2-40B4-BE49-F238E27FC236}">
                    <a16:creationId xmlns:a16="http://schemas.microsoft.com/office/drawing/2014/main" id="{D9D86316-B224-0F4A-AE16-950F70A871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9" y="1400"/>
                <a:ext cx="232" cy="146"/>
              </a:xfrm>
              <a:custGeom>
                <a:avLst/>
                <a:gdLst>
                  <a:gd name="T0" fmla="*/ 231 w 232"/>
                  <a:gd name="T1" fmla="*/ 145 h 146"/>
                  <a:gd name="T2" fmla="*/ 0 w 232"/>
                  <a:gd name="T3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2" h="146">
                    <a:moveTo>
                      <a:pt x="231" y="145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17" name="Freeform 65">
                <a:extLst>
                  <a:ext uri="{FF2B5EF4-FFF2-40B4-BE49-F238E27FC236}">
                    <a16:creationId xmlns:a16="http://schemas.microsoft.com/office/drawing/2014/main" id="{AD8557EB-3732-4343-98B1-1A70FB677B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9" y="1438"/>
                <a:ext cx="232" cy="163"/>
              </a:xfrm>
              <a:custGeom>
                <a:avLst/>
                <a:gdLst>
                  <a:gd name="T0" fmla="*/ 231 w 232"/>
                  <a:gd name="T1" fmla="*/ 162 h 163"/>
                  <a:gd name="T2" fmla="*/ 0 w 232"/>
                  <a:gd name="T3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2" h="163">
                    <a:moveTo>
                      <a:pt x="231" y="162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18" name="Freeform 66">
                <a:extLst>
                  <a:ext uri="{FF2B5EF4-FFF2-40B4-BE49-F238E27FC236}">
                    <a16:creationId xmlns:a16="http://schemas.microsoft.com/office/drawing/2014/main" id="{0E8106F3-62CE-6740-9EEC-6655D75F2A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9" y="1419"/>
                <a:ext cx="232" cy="153"/>
              </a:xfrm>
              <a:custGeom>
                <a:avLst/>
                <a:gdLst>
                  <a:gd name="T0" fmla="*/ 231 w 232"/>
                  <a:gd name="T1" fmla="*/ 152 h 153"/>
                  <a:gd name="T2" fmla="*/ 0 w 232"/>
                  <a:gd name="T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2" h="153">
                    <a:moveTo>
                      <a:pt x="231" y="152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grpSp>
          <p:nvGrpSpPr>
            <p:cNvPr id="151619" name="Group 67">
              <a:extLst>
                <a:ext uri="{FF2B5EF4-FFF2-40B4-BE49-F238E27FC236}">
                  <a16:creationId xmlns:a16="http://schemas.microsoft.com/office/drawing/2014/main" id="{C3823757-8A62-2142-A5FF-F2FE0BA3F3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00" y="1320"/>
              <a:ext cx="217" cy="120"/>
              <a:chOff x="4200" y="1320"/>
              <a:chExt cx="217" cy="120"/>
            </a:xfrm>
          </p:grpSpPr>
          <p:sp>
            <p:nvSpPr>
              <p:cNvPr id="151620" name="Freeform 68">
                <a:extLst>
                  <a:ext uri="{FF2B5EF4-FFF2-40B4-BE49-F238E27FC236}">
                    <a16:creationId xmlns:a16="http://schemas.microsoft.com/office/drawing/2014/main" id="{7984933D-CC4A-3A42-8CEC-5C84E9E398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5" y="1438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0 w 2"/>
                  <a:gd name="T7" fmla="*/ 0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0 h 2"/>
                  <a:gd name="T14" fmla="*/ 1 w 2"/>
                  <a:gd name="T15" fmla="*/ 0 h 2"/>
                  <a:gd name="T16" fmla="*/ 1 w 2"/>
                  <a:gd name="T17" fmla="*/ 0 h 2"/>
                  <a:gd name="T18" fmla="*/ 1 w 2"/>
                  <a:gd name="T19" fmla="*/ 0 h 2"/>
                  <a:gd name="T20" fmla="*/ 1 w 2"/>
                  <a:gd name="T21" fmla="*/ 0 h 2"/>
                  <a:gd name="T22" fmla="*/ 1 w 2"/>
                  <a:gd name="T23" fmla="*/ 0 h 2"/>
                  <a:gd name="T24" fmla="*/ 1 w 2"/>
                  <a:gd name="T25" fmla="*/ 0 h 2"/>
                  <a:gd name="T26" fmla="*/ 1 w 2"/>
                  <a:gd name="T27" fmla="*/ 0 h 2"/>
                  <a:gd name="T28" fmla="*/ 1 w 2"/>
                  <a:gd name="T29" fmla="*/ 0 h 2"/>
                  <a:gd name="T30" fmla="*/ 1 w 2"/>
                  <a:gd name="T31" fmla="*/ 1 h 2"/>
                  <a:gd name="T32" fmla="*/ 1 w 2"/>
                  <a:gd name="T33" fmla="*/ 1 h 2"/>
                  <a:gd name="T34" fmla="*/ 1 w 2"/>
                  <a:gd name="T35" fmla="*/ 1 h 2"/>
                  <a:gd name="T36" fmla="*/ 1 w 2"/>
                  <a:gd name="T37" fmla="*/ 1 h 2"/>
                  <a:gd name="T38" fmla="*/ 1 w 2"/>
                  <a:gd name="T39" fmla="*/ 1 h 2"/>
                  <a:gd name="T40" fmla="*/ 1 w 2"/>
                  <a:gd name="T41" fmla="*/ 1 h 2"/>
                  <a:gd name="T42" fmla="*/ 1 w 2"/>
                  <a:gd name="T43" fmla="*/ 1 h 2"/>
                  <a:gd name="T44" fmla="*/ 0 w 2"/>
                  <a:gd name="T45" fmla="*/ 1 h 2"/>
                  <a:gd name="T46" fmla="*/ 0 w 2"/>
                  <a:gd name="T47" fmla="*/ 1 h 2"/>
                  <a:gd name="T48" fmla="*/ 0 w 2"/>
                  <a:gd name="T49" fmla="*/ 1 h 2"/>
                  <a:gd name="T50" fmla="*/ 0 w 2"/>
                  <a:gd name="T51" fmla="*/ 1 h 2"/>
                  <a:gd name="T52" fmla="*/ 0 w 2"/>
                  <a:gd name="T53" fmla="*/ 1 h 2"/>
                  <a:gd name="T54" fmla="*/ 0 w 2"/>
                  <a:gd name="T55" fmla="*/ 1 h 2"/>
                  <a:gd name="T56" fmla="*/ 0 w 2"/>
                  <a:gd name="T57" fmla="*/ 1 h 2"/>
                  <a:gd name="T58" fmla="*/ 0 w 2"/>
                  <a:gd name="T5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21" name="Freeform 69">
                <a:extLst>
                  <a:ext uri="{FF2B5EF4-FFF2-40B4-BE49-F238E27FC236}">
                    <a16:creationId xmlns:a16="http://schemas.microsoft.com/office/drawing/2014/main" id="{72D6DDE3-5734-BF46-8003-9617CE7C13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0" y="1424"/>
                <a:ext cx="1" cy="2"/>
              </a:xfrm>
              <a:custGeom>
                <a:avLst/>
                <a:gdLst>
                  <a:gd name="T0" fmla="*/ 0 w 1"/>
                  <a:gd name="T1" fmla="*/ 1 h 2"/>
                  <a:gd name="T2" fmla="*/ 0 w 1"/>
                  <a:gd name="T3" fmla="*/ 0 h 2"/>
                  <a:gd name="T4" fmla="*/ 0 w 1"/>
                  <a:gd name="T5" fmla="*/ 0 h 2"/>
                  <a:gd name="T6" fmla="*/ 0 w 1"/>
                  <a:gd name="T7" fmla="*/ 0 h 2"/>
                  <a:gd name="T8" fmla="*/ 0 w 1"/>
                  <a:gd name="T9" fmla="*/ 0 h 2"/>
                  <a:gd name="T10" fmla="*/ 0 w 1"/>
                  <a:gd name="T11" fmla="*/ 0 h 2"/>
                  <a:gd name="T12" fmla="*/ 0 w 1"/>
                  <a:gd name="T13" fmla="*/ 0 h 2"/>
                  <a:gd name="T14" fmla="*/ 0 w 1"/>
                  <a:gd name="T15" fmla="*/ 0 h 2"/>
                  <a:gd name="T16" fmla="*/ 0 w 1"/>
                  <a:gd name="T17" fmla="*/ 0 h 2"/>
                  <a:gd name="T18" fmla="*/ 0 w 1"/>
                  <a:gd name="T19" fmla="*/ 0 h 2"/>
                  <a:gd name="T20" fmla="*/ 0 w 1"/>
                  <a:gd name="T21" fmla="*/ 0 h 2"/>
                  <a:gd name="T22" fmla="*/ 0 w 1"/>
                  <a:gd name="T23" fmla="*/ 0 h 2"/>
                  <a:gd name="T24" fmla="*/ 0 w 1"/>
                  <a:gd name="T25" fmla="*/ 0 h 2"/>
                  <a:gd name="T26" fmla="*/ 0 w 1"/>
                  <a:gd name="T27" fmla="*/ 0 h 2"/>
                  <a:gd name="T28" fmla="*/ 0 w 1"/>
                  <a:gd name="T29" fmla="*/ 1 h 2"/>
                  <a:gd name="T30" fmla="*/ 0 w 1"/>
                  <a:gd name="T31" fmla="*/ 1 h 2"/>
                  <a:gd name="T32" fmla="*/ 0 w 1"/>
                  <a:gd name="T33" fmla="*/ 1 h 2"/>
                  <a:gd name="T34" fmla="*/ 0 w 1"/>
                  <a:gd name="T35" fmla="*/ 1 h 2"/>
                  <a:gd name="T36" fmla="*/ 0 w 1"/>
                  <a:gd name="T37" fmla="*/ 1 h 2"/>
                  <a:gd name="T38" fmla="*/ 0 w 1"/>
                  <a:gd name="T39" fmla="*/ 1 h 2"/>
                  <a:gd name="T40" fmla="*/ 0 w 1"/>
                  <a:gd name="T41" fmla="*/ 1 h 2"/>
                  <a:gd name="T42" fmla="*/ 0 w 1"/>
                  <a:gd name="T43" fmla="*/ 1 h 2"/>
                  <a:gd name="T44" fmla="*/ 0 w 1"/>
                  <a:gd name="T45" fmla="*/ 1 h 2"/>
                  <a:gd name="T46" fmla="*/ 0 w 1"/>
                  <a:gd name="T47" fmla="*/ 1 h 2"/>
                  <a:gd name="T48" fmla="*/ 0 w 1"/>
                  <a:gd name="T49" fmla="*/ 1 h 2"/>
                  <a:gd name="T50" fmla="*/ 0 w 1"/>
                  <a:gd name="T51" fmla="*/ 1 h 2"/>
                  <a:gd name="T52" fmla="*/ 0 w 1"/>
                  <a:gd name="T5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" h="2">
                    <a:moveTo>
                      <a:pt x="0" y="1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22" name="Freeform 70">
                <a:extLst>
                  <a:ext uri="{FF2B5EF4-FFF2-40B4-BE49-F238E27FC236}">
                    <a16:creationId xmlns:a16="http://schemas.microsoft.com/office/drawing/2014/main" id="{3804D5EF-F26B-FF42-A886-EA650DD755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3" y="140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0 w 2"/>
                  <a:gd name="T7" fmla="*/ 0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0 h 2"/>
                  <a:gd name="T14" fmla="*/ 0 w 2"/>
                  <a:gd name="T15" fmla="*/ 0 h 2"/>
                  <a:gd name="T16" fmla="*/ 0 w 2"/>
                  <a:gd name="T17" fmla="*/ 0 h 2"/>
                  <a:gd name="T18" fmla="*/ 1 w 2"/>
                  <a:gd name="T19" fmla="*/ 0 h 2"/>
                  <a:gd name="T20" fmla="*/ 1 w 2"/>
                  <a:gd name="T21" fmla="*/ 0 h 2"/>
                  <a:gd name="T22" fmla="*/ 1 w 2"/>
                  <a:gd name="T23" fmla="*/ 0 h 2"/>
                  <a:gd name="T24" fmla="*/ 1 w 2"/>
                  <a:gd name="T25" fmla="*/ 0 h 2"/>
                  <a:gd name="T26" fmla="*/ 1 w 2"/>
                  <a:gd name="T27" fmla="*/ 0 h 2"/>
                  <a:gd name="T28" fmla="*/ 1 w 2"/>
                  <a:gd name="T29" fmla="*/ 0 h 2"/>
                  <a:gd name="T30" fmla="*/ 1 w 2"/>
                  <a:gd name="T31" fmla="*/ 1 h 2"/>
                  <a:gd name="T32" fmla="*/ 1 w 2"/>
                  <a:gd name="T33" fmla="*/ 1 h 2"/>
                  <a:gd name="T34" fmla="*/ 1 w 2"/>
                  <a:gd name="T35" fmla="*/ 1 h 2"/>
                  <a:gd name="T36" fmla="*/ 1 w 2"/>
                  <a:gd name="T37" fmla="*/ 1 h 2"/>
                  <a:gd name="T38" fmla="*/ 1 w 2"/>
                  <a:gd name="T39" fmla="*/ 1 h 2"/>
                  <a:gd name="T40" fmla="*/ 1 w 2"/>
                  <a:gd name="T41" fmla="*/ 1 h 2"/>
                  <a:gd name="T42" fmla="*/ 1 w 2"/>
                  <a:gd name="T43" fmla="*/ 1 h 2"/>
                  <a:gd name="T44" fmla="*/ 1 w 2"/>
                  <a:gd name="T45" fmla="*/ 1 h 2"/>
                  <a:gd name="T46" fmla="*/ 0 w 2"/>
                  <a:gd name="T47" fmla="*/ 1 h 2"/>
                  <a:gd name="T48" fmla="*/ 0 w 2"/>
                  <a:gd name="T49" fmla="*/ 1 h 2"/>
                  <a:gd name="T50" fmla="*/ 0 w 2"/>
                  <a:gd name="T51" fmla="*/ 1 h 2"/>
                  <a:gd name="T52" fmla="*/ 0 w 2"/>
                  <a:gd name="T53" fmla="*/ 1 h 2"/>
                  <a:gd name="T54" fmla="*/ 0 w 2"/>
                  <a:gd name="T55" fmla="*/ 1 h 2"/>
                  <a:gd name="T56" fmla="*/ 0 w 2"/>
                  <a:gd name="T5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23" name="Freeform 71">
                <a:extLst>
                  <a:ext uri="{FF2B5EF4-FFF2-40B4-BE49-F238E27FC236}">
                    <a16:creationId xmlns:a16="http://schemas.microsoft.com/office/drawing/2014/main" id="{7D8C4A70-0357-7B44-8040-41718A9F03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5" y="1393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0 w 2"/>
                  <a:gd name="T7" fmla="*/ 0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0 h 2"/>
                  <a:gd name="T14" fmla="*/ 0 w 2"/>
                  <a:gd name="T15" fmla="*/ 0 h 2"/>
                  <a:gd name="T16" fmla="*/ 0 w 2"/>
                  <a:gd name="T17" fmla="*/ 0 h 2"/>
                  <a:gd name="T18" fmla="*/ 1 w 2"/>
                  <a:gd name="T19" fmla="*/ 0 h 2"/>
                  <a:gd name="T20" fmla="*/ 1 w 2"/>
                  <a:gd name="T21" fmla="*/ 0 h 2"/>
                  <a:gd name="T22" fmla="*/ 1 w 2"/>
                  <a:gd name="T23" fmla="*/ 0 h 2"/>
                  <a:gd name="T24" fmla="*/ 1 w 2"/>
                  <a:gd name="T25" fmla="*/ 0 h 2"/>
                  <a:gd name="T26" fmla="*/ 1 w 2"/>
                  <a:gd name="T27" fmla="*/ 0 h 2"/>
                  <a:gd name="T28" fmla="*/ 1 w 2"/>
                  <a:gd name="T29" fmla="*/ 0 h 2"/>
                  <a:gd name="T30" fmla="*/ 1 w 2"/>
                  <a:gd name="T31" fmla="*/ 0 h 2"/>
                  <a:gd name="T32" fmla="*/ 1 w 2"/>
                  <a:gd name="T33" fmla="*/ 1 h 2"/>
                  <a:gd name="T34" fmla="*/ 1 w 2"/>
                  <a:gd name="T35" fmla="*/ 1 h 2"/>
                  <a:gd name="T36" fmla="*/ 1 w 2"/>
                  <a:gd name="T37" fmla="*/ 1 h 2"/>
                  <a:gd name="T38" fmla="*/ 1 w 2"/>
                  <a:gd name="T39" fmla="*/ 1 h 2"/>
                  <a:gd name="T40" fmla="*/ 1 w 2"/>
                  <a:gd name="T41" fmla="*/ 1 h 2"/>
                  <a:gd name="T42" fmla="*/ 1 w 2"/>
                  <a:gd name="T43" fmla="*/ 1 h 2"/>
                  <a:gd name="T44" fmla="*/ 1 w 2"/>
                  <a:gd name="T45" fmla="*/ 1 h 2"/>
                  <a:gd name="T46" fmla="*/ 0 w 2"/>
                  <a:gd name="T47" fmla="*/ 1 h 2"/>
                  <a:gd name="T48" fmla="*/ 0 w 2"/>
                  <a:gd name="T49" fmla="*/ 1 h 2"/>
                  <a:gd name="T50" fmla="*/ 0 w 2"/>
                  <a:gd name="T51" fmla="*/ 1 h 2"/>
                  <a:gd name="T52" fmla="*/ 0 w 2"/>
                  <a:gd name="T53" fmla="*/ 1 h 2"/>
                  <a:gd name="T54" fmla="*/ 0 w 2"/>
                  <a:gd name="T55" fmla="*/ 1 h 2"/>
                  <a:gd name="T56" fmla="*/ 0 w 2"/>
                  <a:gd name="T57" fmla="*/ 1 h 2"/>
                  <a:gd name="T58" fmla="*/ 0 w 2"/>
                  <a:gd name="T5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24" name="Freeform 72">
                <a:extLst>
                  <a:ext uri="{FF2B5EF4-FFF2-40B4-BE49-F238E27FC236}">
                    <a16:creationId xmlns:a16="http://schemas.microsoft.com/office/drawing/2014/main" id="{16A9D24E-D643-FC43-AA97-F036DD1E7C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6" y="1378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0 w 2"/>
                  <a:gd name="T7" fmla="*/ 0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0 h 2"/>
                  <a:gd name="T14" fmla="*/ 1 w 2"/>
                  <a:gd name="T15" fmla="*/ 0 h 2"/>
                  <a:gd name="T16" fmla="*/ 1 w 2"/>
                  <a:gd name="T17" fmla="*/ 0 h 2"/>
                  <a:gd name="T18" fmla="*/ 1 w 2"/>
                  <a:gd name="T19" fmla="*/ 0 h 2"/>
                  <a:gd name="T20" fmla="*/ 1 w 2"/>
                  <a:gd name="T21" fmla="*/ 0 h 2"/>
                  <a:gd name="T22" fmla="*/ 1 w 2"/>
                  <a:gd name="T23" fmla="*/ 0 h 2"/>
                  <a:gd name="T24" fmla="*/ 1 w 2"/>
                  <a:gd name="T25" fmla="*/ 0 h 2"/>
                  <a:gd name="T26" fmla="*/ 1 w 2"/>
                  <a:gd name="T27" fmla="*/ 1 h 2"/>
                  <a:gd name="T28" fmla="*/ 1 w 2"/>
                  <a:gd name="T29" fmla="*/ 1 h 2"/>
                  <a:gd name="T30" fmla="*/ 1 w 2"/>
                  <a:gd name="T31" fmla="*/ 1 h 2"/>
                  <a:gd name="T32" fmla="*/ 1 w 2"/>
                  <a:gd name="T33" fmla="*/ 1 h 2"/>
                  <a:gd name="T34" fmla="*/ 1 w 2"/>
                  <a:gd name="T35" fmla="*/ 1 h 2"/>
                  <a:gd name="T36" fmla="*/ 1 w 2"/>
                  <a:gd name="T37" fmla="*/ 1 h 2"/>
                  <a:gd name="T38" fmla="*/ 1 w 2"/>
                  <a:gd name="T39" fmla="*/ 1 h 2"/>
                  <a:gd name="T40" fmla="*/ 0 w 2"/>
                  <a:gd name="T41" fmla="*/ 1 h 2"/>
                  <a:gd name="T42" fmla="*/ 0 w 2"/>
                  <a:gd name="T43" fmla="*/ 1 h 2"/>
                  <a:gd name="T44" fmla="*/ 0 w 2"/>
                  <a:gd name="T45" fmla="*/ 1 h 2"/>
                  <a:gd name="T46" fmla="*/ 0 w 2"/>
                  <a:gd name="T47" fmla="*/ 1 h 2"/>
                  <a:gd name="T48" fmla="*/ 0 w 2"/>
                  <a:gd name="T49" fmla="*/ 1 h 2"/>
                  <a:gd name="T50" fmla="*/ 0 w 2"/>
                  <a:gd name="T51" fmla="*/ 1 h 2"/>
                  <a:gd name="T52" fmla="*/ 0 w 2"/>
                  <a:gd name="T53" fmla="*/ 1 h 2"/>
                  <a:gd name="T54" fmla="*/ 0 w 2"/>
                  <a:gd name="T5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25" name="Freeform 73">
                <a:extLst>
                  <a:ext uri="{FF2B5EF4-FFF2-40B4-BE49-F238E27FC236}">
                    <a16:creationId xmlns:a16="http://schemas.microsoft.com/office/drawing/2014/main" id="{3E28AFD6-1B9F-7443-82BC-038F1F9D0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0" y="1364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0 h 1"/>
                  <a:gd name="T28" fmla="*/ 0 w 1"/>
                  <a:gd name="T29" fmla="*/ 0 h 1"/>
                  <a:gd name="T30" fmla="*/ 0 w 1"/>
                  <a:gd name="T31" fmla="*/ 0 h 1"/>
                  <a:gd name="T32" fmla="*/ 0 w 1"/>
                  <a:gd name="T33" fmla="*/ 0 h 1"/>
                  <a:gd name="T34" fmla="*/ 0 w 1"/>
                  <a:gd name="T35" fmla="*/ 0 h 1"/>
                  <a:gd name="T36" fmla="*/ 0 w 1"/>
                  <a:gd name="T37" fmla="*/ 0 h 1"/>
                  <a:gd name="T38" fmla="*/ 0 w 1"/>
                  <a:gd name="T39" fmla="*/ 0 h 1"/>
                  <a:gd name="T40" fmla="*/ 0 w 1"/>
                  <a:gd name="T41" fmla="*/ 0 h 1"/>
                  <a:gd name="T42" fmla="*/ 0 w 1"/>
                  <a:gd name="T43" fmla="*/ 0 h 1"/>
                  <a:gd name="T44" fmla="*/ 0 w 1"/>
                  <a:gd name="T45" fmla="*/ 0 h 1"/>
                  <a:gd name="T46" fmla="*/ 0 w 1"/>
                  <a:gd name="T47" fmla="*/ 0 h 1"/>
                  <a:gd name="T48" fmla="*/ 0 w 1"/>
                  <a:gd name="T49" fmla="*/ 0 h 1"/>
                  <a:gd name="T50" fmla="*/ 0 w 1"/>
                  <a:gd name="T51" fmla="*/ 0 h 1"/>
                  <a:gd name="T52" fmla="*/ 0 w 1"/>
                  <a:gd name="T53" fmla="*/ 0 h 1"/>
                  <a:gd name="T54" fmla="*/ 0 w 1"/>
                  <a:gd name="T55" fmla="*/ 0 h 1"/>
                  <a:gd name="T56" fmla="*/ 0 w 1"/>
                  <a:gd name="T57" fmla="*/ 0 h 1"/>
                  <a:gd name="T58" fmla="*/ 0 w 1"/>
                  <a:gd name="T5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26" name="Freeform 74">
                <a:extLst>
                  <a:ext uri="{FF2B5EF4-FFF2-40B4-BE49-F238E27FC236}">
                    <a16:creationId xmlns:a16="http://schemas.microsoft.com/office/drawing/2014/main" id="{59E39A8E-861C-1648-AB28-9397DEEDB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1" y="1348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0 w 2"/>
                  <a:gd name="T5" fmla="*/ 0 h 1"/>
                  <a:gd name="T6" fmla="*/ 0 w 2"/>
                  <a:gd name="T7" fmla="*/ 0 h 1"/>
                  <a:gd name="T8" fmla="*/ 0 w 2"/>
                  <a:gd name="T9" fmla="*/ 0 h 1"/>
                  <a:gd name="T10" fmla="*/ 0 w 2"/>
                  <a:gd name="T11" fmla="*/ 0 h 1"/>
                  <a:gd name="T12" fmla="*/ 0 w 2"/>
                  <a:gd name="T13" fmla="*/ 0 h 1"/>
                  <a:gd name="T14" fmla="*/ 1 w 2"/>
                  <a:gd name="T15" fmla="*/ 0 h 1"/>
                  <a:gd name="T16" fmla="*/ 1 w 2"/>
                  <a:gd name="T17" fmla="*/ 0 h 1"/>
                  <a:gd name="T18" fmla="*/ 1 w 2"/>
                  <a:gd name="T19" fmla="*/ 0 h 1"/>
                  <a:gd name="T20" fmla="*/ 1 w 2"/>
                  <a:gd name="T21" fmla="*/ 0 h 1"/>
                  <a:gd name="T22" fmla="*/ 1 w 2"/>
                  <a:gd name="T23" fmla="*/ 0 h 1"/>
                  <a:gd name="T24" fmla="*/ 1 w 2"/>
                  <a:gd name="T25" fmla="*/ 0 h 1"/>
                  <a:gd name="T26" fmla="*/ 1 w 2"/>
                  <a:gd name="T27" fmla="*/ 0 h 1"/>
                  <a:gd name="T28" fmla="*/ 1 w 2"/>
                  <a:gd name="T29" fmla="*/ 0 h 1"/>
                  <a:gd name="T30" fmla="*/ 1 w 2"/>
                  <a:gd name="T31" fmla="*/ 0 h 1"/>
                  <a:gd name="T32" fmla="*/ 1 w 2"/>
                  <a:gd name="T33" fmla="*/ 0 h 1"/>
                  <a:gd name="T34" fmla="*/ 1 w 2"/>
                  <a:gd name="T35" fmla="*/ 0 h 1"/>
                  <a:gd name="T36" fmla="*/ 1 w 2"/>
                  <a:gd name="T37" fmla="*/ 0 h 1"/>
                  <a:gd name="T38" fmla="*/ 1 w 2"/>
                  <a:gd name="T39" fmla="*/ 0 h 1"/>
                  <a:gd name="T40" fmla="*/ 1 w 2"/>
                  <a:gd name="T41" fmla="*/ 0 h 1"/>
                  <a:gd name="T42" fmla="*/ 0 w 2"/>
                  <a:gd name="T43" fmla="*/ 0 h 1"/>
                  <a:gd name="T44" fmla="*/ 0 w 2"/>
                  <a:gd name="T45" fmla="*/ 0 h 1"/>
                  <a:gd name="T46" fmla="*/ 0 w 2"/>
                  <a:gd name="T47" fmla="*/ 0 h 1"/>
                  <a:gd name="T48" fmla="*/ 0 w 2"/>
                  <a:gd name="T49" fmla="*/ 0 h 1"/>
                  <a:gd name="T50" fmla="*/ 0 w 2"/>
                  <a:gd name="T51" fmla="*/ 0 h 1"/>
                  <a:gd name="T52" fmla="*/ 0 w 2"/>
                  <a:gd name="T53" fmla="*/ 0 h 1"/>
                  <a:gd name="T54" fmla="*/ 0 w 2"/>
                  <a:gd name="T5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27" name="Freeform 75">
                <a:extLst>
                  <a:ext uri="{FF2B5EF4-FFF2-40B4-BE49-F238E27FC236}">
                    <a16:creationId xmlns:a16="http://schemas.microsoft.com/office/drawing/2014/main" id="{3167BB3F-60C0-9347-B14B-753342E2D6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6" y="1333"/>
                <a:ext cx="1" cy="2"/>
              </a:xfrm>
              <a:custGeom>
                <a:avLst/>
                <a:gdLst>
                  <a:gd name="T0" fmla="*/ 0 w 1"/>
                  <a:gd name="T1" fmla="*/ 1 h 2"/>
                  <a:gd name="T2" fmla="*/ 0 w 1"/>
                  <a:gd name="T3" fmla="*/ 0 h 2"/>
                  <a:gd name="T4" fmla="*/ 0 w 1"/>
                  <a:gd name="T5" fmla="*/ 0 h 2"/>
                  <a:gd name="T6" fmla="*/ 0 w 1"/>
                  <a:gd name="T7" fmla="*/ 0 h 2"/>
                  <a:gd name="T8" fmla="*/ 0 w 1"/>
                  <a:gd name="T9" fmla="*/ 0 h 2"/>
                  <a:gd name="T10" fmla="*/ 0 w 1"/>
                  <a:gd name="T11" fmla="*/ 0 h 2"/>
                  <a:gd name="T12" fmla="*/ 0 w 1"/>
                  <a:gd name="T13" fmla="*/ 0 h 2"/>
                  <a:gd name="T14" fmla="*/ 0 w 1"/>
                  <a:gd name="T15" fmla="*/ 0 h 2"/>
                  <a:gd name="T16" fmla="*/ 0 w 1"/>
                  <a:gd name="T17" fmla="*/ 0 h 2"/>
                  <a:gd name="T18" fmla="*/ 0 w 1"/>
                  <a:gd name="T19" fmla="*/ 0 h 2"/>
                  <a:gd name="T20" fmla="*/ 0 w 1"/>
                  <a:gd name="T21" fmla="*/ 0 h 2"/>
                  <a:gd name="T22" fmla="*/ 0 w 1"/>
                  <a:gd name="T23" fmla="*/ 0 h 2"/>
                  <a:gd name="T24" fmla="*/ 0 w 1"/>
                  <a:gd name="T25" fmla="*/ 0 h 2"/>
                  <a:gd name="T26" fmla="*/ 0 w 1"/>
                  <a:gd name="T27" fmla="*/ 0 h 2"/>
                  <a:gd name="T28" fmla="*/ 0 w 1"/>
                  <a:gd name="T29" fmla="*/ 1 h 2"/>
                  <a:gd name="T30" fmla="*/ 0 w 1"/>
                  <a:gd name="T31" fmla="*/ 1 h 2"/>
                  <a:gd name="T32" fmla="*/ 0 w 1"/>
                  <a:gd name="T33" fmla="*/ 1 h 2"/>
                  <a:gd name="T34" fmla="*/ 0 w 1"/>
                  <a:gd name="T35" fmla="*/ 1 h 2"/>
                  <a:gd name="T36" fmla="*/ 0 w 1"/>
                  <a:gd name="T37" fmla="*/ 1 h 2"/>
                  <a:gd name="T38" fmla="*/ 0 w 1"/>
                  <a:gd name="T39" fmla="*/ 1 h 2"/>
                  <a:gd name="T40" fmla="*/ 0 w 1"/>
                  <a:gd name="T41" fmla="*/ 1 h 2"/>
                  <a:gd name="T42" fmla="*/ 0 w 1"/>
                  <a:gd name="T43" fmla="*/ 1 h 2"/>
                  <a:gd name="T44" fmla="*/ 0 w 1"/>
                  <a:gd name="T45" fmla="*/ 1 h 2"/>
                  <a:gd name="T46" fmla="*/ 0 w 1"/>
                  <a:gd name="T47" fmla="*/ 1 h 2"/>
                  <a:gd name="T48" fmla="*/ 0 w 1"/>
                  <a:gd name="T49" fmla="*/ 1 h 2"/>
                  <a:gd name="T50" fmla="*/ 0 w 1"/>
                  <a:gd name="T51" fmla="*/ 1 h 2"/>
                  <a:gd name="T52" fmla="*/ 0 w 1"/>
                  <a:gd name="T53" fmla="*/ 1 h 2"/>
                  <a:gd name="T54" fmla="*/ 0 w 1"/>
                  <a:gd name="T5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" h="2">
                    <a:moveTo>
                      <a:pt x="0" y="1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28" name="Freeform 76">
                <a:extLst>
                  <a:ext uri="{FF2B5EF4-FFF2-40B4-BE49-F238E27FC236}">
                    <a16:creationId xmlns:a16="http://schemas.microsoft.com/office/drawing/2014/main" id="{E0917EFA-2C3F-E24B-A2A8-8A6D19CC0C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0" y="1320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0 h 1"/>
                  <a:gd name="T28" fmla="*/ 0 w 1"/>
                  <a:gd name="T29" fmla="*/ 0 h 1"/>
                  <a:gd name="T30" fmla="*/ 0 w 1"/>
                  <a:gd name="T31" fmla="*/ 0 h 1"/>
                  <a:gd name="T32" fmla="*/ 0 w 1"/>
                  <a:gd name="T33" fmla="*/ 0 h 1"/>
                  <a:gd name="T34" fmla="*/ 0 w 1"/>
                  <a:gd name="T35" fmla="*/ 0 h 1"/>
                  <a:gd name="T36" fmla="*/ 0 w 1"/>
                  <a:gd name="T37" fmla="*/ 0 h 1"/>
                  <a:gd name="T38" fmla="*/ 0 w 1"/>
                  <a:gd name="T39" fmla="*/ 0 h 1"/>
                  <a:gd name="T40" fmla="*/ 0 w 1"/>
                  <a:gd name="T41" fmla="*/ 0 h 1"/>
                  <a:gd name="T42" fmla="*/ 0 w 1"/>
                  <a:gd name="T43" fmla="*/ 0 h 1"/>
                  <a:gd name="T44" fmla="*/ 0 w 1"/>
                  <a:gd name="T45" fmla="*/ 0 h 1"/>
                  <a:gd name="T46" fmla="*/ 0 w 1"/>
                  <a:gd name="T47" fmla="*/ 0 h 1"/>
                  <a:gd name="T48" fmla="*/ 0 w 1"/>
                  <a:gd name="T49" fmla="*/ 0 h 1"/>
                  <a:gd name="T50" fmla="*/ 0 w 1"/>
                  <a:gd name="T51" fmla="*/ 0 h 1"/>
                  <a:gd name="T52" fmla="*/ 0 w 1"/>
                  <a:gd name="T53" fmla="*/ 0 h 1"/>
                  <a:gd name="T54" fmla="*/ 0 w 1"/>
                  <a:gd name="T55" fmla="*/ 0 h 1"/>
                  <a:gd name="T56" fmla="*/ 0 w 1"/>
                  <a:gd name="T57" fmla="*/ 0 h 1"/>
                  <a:gd name="T58" fmla="*/ 0 w 1"/>
                  <a:gd name="T59" fmla="*/ 0 h 1"/>
                  <a:gd name="T60" fmla="*/ 0 w 1"/>
                  <a:gd name="T6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grpSp>
          <p:nvGrpSpPr>
            <p:cNvPr id="151629" name="Group 77">
              <a:extLst>
                <a:ext uri="{FF2B5EF4-FFF2-40B4-BE49-F238E27FC236}">
                  <a16:creationId xmlns:a16="http://schemas.microsoft.com/office/drawing/2014/main" id="{EA34AA6C-5E66-B646-8F56-69CAADDA41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9" y="1392"/>
              <a:ext cx="206" cy="128"/>
              <a:chOff x="4029" y="1392"/>
              <a:chExt cx="206" cy="128"/>
            </a:xfrm>
          </p:grpSpPr>
          <p:sp>
            <p:nvSpPr>
              <p:cNvPr id="151630" name="Freeform 78">
                <a:extLst>
                  <a:ext uri="{FF2B5EF4-FFF2-40B4-BE49-F238E27FC236}">
                    <a16:creationId xmlns:a16="http://schemas.microsoft.com/office/drawing/2014/main" id="{32F42FB6-3AF7-7D42-950E-74BC30E8BC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3" y="1518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0 w 2"/>
                  <a:gd name="T7" fmla="*/ 0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0 h 2"/>
                  <a:gd name="T14" fmla="*/ 0 w 2"/>
                  <a:gd name="T15" fmla="*/ 0 h 2"/>
                  <a:gd name="T16" fmla="*/ 1 w 2"/>
                  <a:gd name="T17" fmla="*/ 0 h 2"/>
                  <a:gd name="T18" fmla="*/ 1 w 2"/>
                  <a:gd name="T19" fmla="*/ 0 h 2"/>
                  <a:gd name="T20" fmla="*/ 1 w 2"/>
                  <a:gd name="T21" fmla="*/ 0 h 2"/>
                  <a:gd name="T22" fmla="*/ 1 w 2"/>
                  <a:gd name="T23" fmla="*/ 0 h 2"/>
                  <a:gd name="T24" fmla="*/ 1 w 2"/>
                  <a:gd name="T25" fmla="*/ 0 h 2"/>
                  <a:gd name="T26" fmla="*/ 1 w 2"/>
                  <a:gd name="T27" fmla="*/ 0 h 2"/>
                  <a:gd name="T28" fmla="*/ 1 w 2"/>
                  <a:gd name="T29" fmla="*/ 0 h 2"/>
                  <a:gd name="T30" fmla="*/ 1 w 2"/>
                  <a:gd name="T31" fmla="*/ 1 h 2"/>
                  <a:gd name="T32" fmla="*/ 1 w 2"/>
                  <a:gd name="T33" fmla="*/ 1 h 2"/>
                  <a:gd name="T34" fmla="*/ 1 w 2"/>
                  <a:gd name="T35" fmla="*/ 1 h 2"/>
                  <a:gd name="T36" fmla="*/ 1 w 2"/>
                  <a:gd name="T37" fmla="*/ 1 h 2"/>
                  <a:gd name="T38" fmla="*/ 1 w 2"/>
                  <a:gd name="T39" fmla="*/ 1 h 2"/>
                  <a:gd name="T40" fmla="*/ 1 w 2"/>
                  <a:gd name="T41" fmla="*/ 1 h 2"/>
                  <a:gd name="T42" fmla="*/ 1 w 2"/>
                  <a:gd name="T43" fmla="*/ 1 h 2"/>
                  <a:gd name="T44" fmla="*/ 1 w 2"/>
                  <a:gd name="T45" fmla="*/ 1 h 2"/>
                  <a:gd name="T46" fmla="*/ 0 w 2"/>
                  <a:gd name="T47" fmla="*/ 1 h 2"/>
                  <a:gd name="T48" fmla="*/ 0 w 2"/>
                  <a:gd name="T49" fmla="*/ 1 h 2"/>
                  <a:gd name="T50" fmla="*/ 0 w 2"/>
                  <a:gd name="T51" fmla="*/ 1 h 2"/>
                  <a:gd name="T52" fmla="*/ 0 w 2"/>
                  <a:gd name="T53" fmla="*/ 1 h 2"/>
                  <a:gd name="T54" fmla="*/ 0 w 2"/>
                  <a:gd name="T55" fmla="*/ 1 h 2"/>
                  <a:gd name="T56" fmla="*/ 0 w 2"/>
                  <a:gd name="T57" fmla="*/ 1 h 2"/>
                  <a:gd name="T58" fmla="*/ 0 w 2"/>
                  <a:gd name="T5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31" name="Freeform 79">
                <a:extLst>
                  <a:ext uri="{FF2B5EF4-FFF2-40B4-BE49-F238E27FC236}">
                    <a16:creationId xmlns:a16="http://schemas.microsoft.com/office/drawing/2014/main" id="{C890378F-211E-7F4A-B71F-475570A7E6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9" y="1503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0 w 2"/>
                  <a:gd name="T5" fmla="*/ 0 h 1"/>
                  <a:gd name="T6" fmla="*/ 0 w 2"/>
                  <a:gd name="T7" fmla="*/ 0 h 1"/>
                  <a:gd name="T8" fmla="*/ 0 w 2"/>
                  <a:gd name="T9" fmla="*/ 0 h 1"/>
                  <a:gd name="T10" fmla="*/ 0 w 2"/>
                  <a:gd name="T11" fmla="*/ 0 h 1"/>
                  <a:gd name="T12" fmla="*/ 0 w 2"/>
                  <a:gd name="T13" fmla="*/ 0 h 1"/>
                  <a:gd name="T14" fmla="*/ 0 w 2"/>
                  <a:gd name="T15" fmla="*/ 0 h 1"/>
                  <a:gd name="T16" fmla="*/ 1 w 2"/>
                  <a:gd name="T17" fmla="*/ 0 h 1"/>
                  <a:gd name="T18" fmla="*/ 1 w 2"/>
                  <a:gd name="T19" fmla="*/ 0 h 1"/>
                  <a:gd name="T20" fmla="*/ 1 w 2"/>
                  <a:gd name="T21" fmla="*/ 0 h 1"/>
                  <a:gd name="T22" fmla="*/ 1 w 2"/>
                  <a:gd name="T23" fmla="*/ 0 h 1"/>
                  <a:gd name="T24" fmla="*/ 1 w 2"/>
                  <a:gd name="T25" fmla="*/ 0 h 1"/>
                  <a:gd name="T26" fmla="*/ 1 w 2"/>
                  <a:gd name="T27" fmla="*/ 0 h 1"/>
                  <a:gd name="T28" fmla="*/ 1 w 2"/>
                  <a:gd name="T29" fmla="*/ 0 h 1"/>
                  <a:gd name="T30" fmla="*/ 1 w 2"/>
                  <a:gd name="T31" fmla="*/ 0 h 1"/>
                  <a:gd name="T32" fmla="*/ 1 w 2"/>
                  <a:gd name="T33" fmla="*/ 0 h 1"/>
                  <a:gd name="T34" fmla="*/ 1 w 2"/>
                  <a:gd name="T35" fmla="*/ 0 h 1"/>
                  <a:gd name="T36" fmla="*/ 1 w 2"/>
                  <a:gd name="T37" fmla="*/ 0 h 1"/>
                  <a:gd name="T38" fmla="*/ 1 w 2"/>
                  <a:gd name="T39" fmla="*/ 0 h 1"/>
                  <a:gd name="T40" fmla="*/ 1 w 2"/>
                  <a:gd name="T41" fmla="*/ 0 h 1"/>
                  <a:gd name="T42" fmla="*/ 1 w 2"/>
                  <a:gd name="T43" fmla="*/ 0 h 1"/>
                  <a:gd name="T44" fmla="*/ 1 w 2"/>
                  <a:gd name="T45" fmla="*/ 0 h 1"/>
                  <a:gd name="T46" fmla="*/ 0 w 2"/>
                  <a:gd name="T47" fmla="*/ 0 h 1"/>
                  <a:gd name="T48" fmla="*/ 0 w 2"/>
                  <a:gd name="T49" fmla="*/ 0 h 1"/>
                  <a:gd name="T50" fmla="*/ 0 w 2"/>
                  <a:gd name="T51" fmla="*/ 0 h 1"/>
                  <a:gd name="T52" fmla="*/ 0 w 2"/>
                  <a:gd name="T53" fmla="*/ 0 h 1"/>
                  <a:gd name="T54" fmla="*/ 0 w 2"/>
                  <a:gd name="T55" fmla="*/ 0 h 1"/>
                  <a:gd name="T56" fmla="*/ 0 w 2"/>
                  <a:gd name="T5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32" name="Freeform 80">
                <a:extLst>
                  <a:ext uri="{FF2B5EF4-FFF2-40B4-BE49-F238E27FC236}">
                    <a16:creationId xmlns:a16="http://schemas.microsoft.com/office/drawing/2014/main" id="{566C7BD5-D166-A24B-87C8-237365EA3A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4" y="1487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0 w 2"/>
                  <a:gd name="T7" fmla="*/ 0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0 h 2"/>
                  <a:gd name="T14" fmla="*/ 0 w 2"/>
                  <a:gd name="T15" fmla="*/ 0 h 2"/>
                  <a:gd name="T16" fmla="*/ 0 w 2"/>
                  <a:gd name="T17" fmla="*/ 0 h 2"/>
                  <a:gd name="T18" fmla="*/ 1 w 2"/>
                  <a:gd name="T19" fmla="*/ 0 h 2"/>
                  <a:gd name="T20" fmla="*/ 1 w 2"/>
                  <a:gd name="T21" fmla="*/ 0 h 2"/>
                  <a:gd name="T22" fmla="*/ 1 w 2"/>
                  <a:gd name="T23" fmla="*/ 0 h 2"/>
                  <a:gd name="T24" fmla="*/ 1 w 2"/>
                  <a:gd name="T25" fmla="*/ 0 h 2"/>
                  <a:gd name="T26" fmla="*/ 1 w 2"/>
                  <a:gd name="T27" fmla="*/ 0 h 2"/>
                  <a:gd name="T28" fmla="*/ 1 w 2"/>
                  <a:gd name="T29" fmla="*/ 0 h 2"/>
                  <a:gd name="T30" fmla="*/ 1 w 2"/>
                  <a:gd name="T31" fmla="*/ 0 h 2"/>
                  <a:gd name="T32" fmla="*/ 1 w 2"/>
                  <a:gd name="T33" fmla="*/ 1 h 2"/>
                  <a:gd name="T34" fmla="*/ 1 w 2"/>
                  <a:gd name="T35" fmla="*/ 1 h 2"/>
                  <a:gd name="T36" fmla="*/ 1 w 2"/>
                  <a:gd name="T37" fmla="*/ 1 h 2"/>
                  <a:gd name="T38" fmla="*/ 1 w 2"/>
                  <a:gd name="T39" fmla="*/ 1 h 2"/>
                  <a:gd name="T40" fmla="*/ 1 w 2"/>
                  <a:gd name="T41" fmla="*/ 1 h 2"/>
                  <a:gd name="T42" fmla="*/ 1 w 2"/>
                  <a:gd name="T43" fmla="*/ 1 h 2"/>
                  <a:gd name="T44" fmla="*/ 1 w 2"/>
                  <a:gd name="T45" fmla="*/ 1 h 2"/>
                  <a:gd name="T46" fmla="*/ 0 w 2"/>
                  <a:gd name="T47" fmla="*/ 1 h 2"/>
                  <a:gd name="T48" fmla="*/ 0 w 2"/>
                  <a:gd name="T49" fmla="*/ 1 h 2"/>
                  <a:gd name="T50" fmla="*/ 0 w 2"/>
                  <a:gd name="T51" fmla="*/ 1 h 2"/>
                  <a:gd name="T52" fmla="*/ 0 w 2"/>
                  <a:gd name="T53" fmla="*/ 1 h 2"/>
                  <a:gd name="T54" fmla="*/ 0 w 2"/>
                  <a:gd name="T55" fmla="*/ 1 h 2"/>
                  <a:gd name="T56" fmla="*/ 0 w 2"/>
                  <a:gd name="T57" fmla="*/ 1 h 2"/>
                  <a:gd name="T58" fmla="*/ 0 w 2"/>
                  <a:gd name="T59" fmla="*/ 1 h 2"/>
                  <a:gd name="T60" fmla="*/ 0 w 2"/>
                  <a:gd name="T6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33" name="Freeform 81">
                <a:extLst>
                  <a:ext uri="{FF2B5EF4-FFF2-40B4-BE49-F238E27FC236}">
                    <a16:creationId xmlns:a16="http://schemas.microsoft.com/office/drawing/2014/main" id="{6520D11A-2B21-7245-99C0-310837F47F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7" y="1470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0 w 2"/>
                  <a:gd name="T7" fmla="*/ 0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0 h 2"/>
                  <a:gd name="T14" fmla="*/ 0 w 2"/>
                  <a:gd name="T15" fmla="*/ 0 h 2"/>
                  <a:gd name="T16" fmla="*/ 1 w 2"/>
                  <a:gd name="T17" fmla="*/ 0 h 2"/>
                  <a:gd name="T18" fmla="*/ 1 w 2"/>
                  <a:gd name="T19" fmla="*/ 0 h 2"/>
                  <a:gd name="T20" fmla="*/ 1 w 2"/>
                  <a:gd name="T21" fmla="*/ 0 h 2"/>
                  <a:gd name="T22" fmla="*/ 1 w 2"/>
                  <a:gd name="T23" fmla="*/ 0 h 2"/>
                  <a:gd name="T24" fmla="*/ 1 w 2"/>
                  <a:gd name="T25" fmla="*/ 0 h 2"/>
                  <a:gd name="T26" fmla="*/ 1 w 2"/>
                  <a:gd name="T27" fmla="*/ 0 h 2"/>
                  <a:gd name="T28" fmla="*/ 1 w 2"/>
                  <a:gd name="T29" fmla="*/ 0 h 2"/>
                  <a:gd name="T30" fmla="*/ 1 w 2"/>
                  <a:gd name="T31" fmla="*/ 1 h 2"/>
                  <a:gd name="T32" fmla="*/ 1 w 2"/>
                  <a:gd name="T33" fmla="*/ 1 h 2"/>
                  <a:gd name="T34" fmla="*/ 1 w 2"/>
                  <a:gd name="T35" fmla="*/ 1 h 2"/>
                  <a:gd name="T36" fmla="*/ 1 w 2"/>
                  <a:gd name="T37" fmla="*/ 1 h 2"/>
                  <a:gd name="T38" fmla="*/ 1 w 2"/>
                  <a:gd name="T39" fmla="*/ 1 h 2"/>
                  <a:gd name="T40" fmla="*/ 1 w 2"/>
                  <a:gd name="T41" fmla="*/ 1 h 2"/>
                  <a:gd name="T42" fmla="*/ 1 w 2"/>
                  <a:gd name="T43" fmla="*/ 1 h 2"/>
                  <a:gd name="T44" fmla="*/ 1 w 2"/>
                  <a:gd name="T45" fmla="*/ 1 h 2"/>
                  <a:gd name="T46" fmla="*/ 0 w 2"/>
                  <a:gd name="T47" fmla="*/ 1 h 2"/>
                  <a:gd name="T48" fmla="*/ 0 w 2"/>
                  <a:gd name="T49" fmla="*/ 1 h 2"/>
                  <a:gd name="T50" fmla="*/ 0 w 2"/>
                  <a:gd name="T51" fmla="*/ 1 h 2"/>
                  <a:gd name="T52" fmla="*/ 0 w 2"/>
                  <a:gd name="T53" fmla="*/ 1 h 2"/>
                  <a:gd name="T54" fmla="*/ 0 w 2"/>
                  <a:gd name="T55" fmla="*/ 1 h 2"/>
                  <a:gd name="T56" fmla="*/ 0 w 2"/>
                  <a:gd name="T57" fmla="*/ 1 h 2"/>
                  <a:gd name="T58" fmla="*/ 0 w 2"/>
                  <a:gd name="T59" fmla="*/ 1 h 2"/>
                  <a:gd name="T60" fmla="*/ 0 w 2"/>
                  <a:gd name="T61" fmla="*/ 1 h 2"/>
                  <a:gd name="T62" fmla="*/ 0 w 2"/>
                  <a:gd name="T6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34" name="Freeform 82">
                <a:extLst>
                  <a:ext uri="{FF2B5EF4-FFF2-40B4-BE49-F238E27FC236}">
                    <a16:creationId xmlns:a16="http://schemas.microsoft.com/office/drawing/2014/main" id="{BA9E0305-9957-B744-9421-C6723DE0C6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0" y="1454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0 w 2"/>
                  <a:gd name="T5" fmla="*/ 0 h 1"/>
                  <a:gd name="T6" fmla="*/ 0 w 2"/>
                  <a:gd name="T7" fmla="*/ 0 h 1"/>
                  <a:gd name="T8" fmla="*/ 0 w 2"/>
                  <a:gd name="T9" fmla="*/ 0 h 1"/>
                  <a:gd name="T10" fmla="*/ 0 w 2"/>
                  <a:gd name="T11" fmla="*/ 0 h 1"/>
                  <a:gd name="T12" fmla="*/ 0 w 2"/>
                  <a:gd name="T13" fmla="*/ 0 h 1"/>
                  <a:gd name="T14" fmla="*/ 0 w 2"/>
                  <a:gd name="T15" fmla="*/ 0 h 1"/>
                  <a:gd name="T16" fmla="*/ 1 w 2"/>
                  <a:gd name="T17" fmla="*/ 0 h 1"/>
                  <a:gd name="T18" fmla="*/ 1 w 2"/>
                  <a:gd name="T19" fmla="*/ 0 h 1"/>
                  <a:gd name="T20" fmla="*/ 1 w 2"/>
                  <a:gd name="T21" fmla="*/ 0 h 1"/>
                  <a:gd name="T22" fmla="*/ 1 w 2"/>
                  <a:gd name="T23" fmla="*/ 0 h 1"/>
                  <a:gd name="T24" fmla="*/ 1 w 2"/>
                  <a:gd name="T25" fmla="*/ 0 h 1"/>
                  <a:gd name="T26" fmla="*/ 1 w 2"/>
                  <a:gd name="T27" fmla="*/ 0 h 1"/>
                  <a:gd name="T28" fmla="*/ 1 w 2"/>
                  <a:gd name="T29" fmla="*/ 0 h 1"/>
                  <a:gd name="T30" fmla="*/ 1 w 2"/>
                  <a:gd name="T31" fmla="*/ 0 h 1"/>
                  <a:gd name="T32" fmla="*/ 1 w 2"/>
                  <a:gd name="T33" fmla="*/ 0 h 1"/>
                  <a:gd name="T34" fmla="*/ 1 w 2"/>
                  <a:gd name="T35" fmla="*/ 0 h 1"/>
                  <a:gd name="T36" fmla="*/ 1 w 2"/>
                  <a:gd name="T37" fmla="*/ 0 h 1"/>
                  <a:gd name="T38" fmla="*/ 1 w 2"/>
                  <a:gd name="T39" fmla="*/ 0 h 1"/>
                  <a:gd name="T40" fmla="*/ 1 w 2"/>
                  <a:gd name="T41" fmla="*/ 0 h 1"/>
                  <a:gd name="T42" fmla="*/ 0 w 2"/>
                  <a:gd name="T43" fmla="*/ 0 h 1"/>
                  <a:gd name="T44" fmla="*/ 0 w 2"/>
                  <a:gd name="T45" fmla="*/ 0 h 1"/>
                  <a:gd name="T46" fmla="*/ 0 w 2"/>
                  <a:gd name="T47" fmla="*/ 0 h 1"/>
                  <a:gd name="T48" fmla="*/ 0 w 2"/>
                  <a:gd name="T49" fmla="*/ 0 h 1"/>
                  <a:gd name="T50" fmla="*/ 0 w 2"/>
                  <a:gd name="T51" fmla="*/ 0 h 1"/>
                  <a:gd name="T52" fmla="*/ 0 w 2"/>
                  <a:gd name="T53" fmla="*/ 0 h 1"/>
                  <a:gd name="T54" fmla="*/ 0 w 2"/>
                  <a:gd name="T55" fmla="*/ 0 h 1"/>
                  <a:gd name="T56" fmla="*/ 0 w 2"/>
                  <a:gd name="T57" fmla="*/ 0 h 1"/>
                  <a:gd name="T58" fmla="*/ 0 w 2"/>
                  <a:gd name="T5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35" name="Freeform 83">
                <a:extLst>
                  <a:ext uri="{FF2B5EF4-FFF2-40B4-BE49-F238E27FC236}">
                    <a16:creationId xmlns:a16="http://schemas.microsoft.com/office/drawing/2014/main" id="{CE0676DE-89DF-354E-BFAF-7C950D85DD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5" y="143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0 h 1"/>
                  <a:gd name="T28" fmla="*/ 0 w 1"/>
                  <a:gd name="T29" fmla="*/ 0 h 1"/>
                  <a:gd name="T30" fmla="*/ 0 w 1"/>
                  <a:gd name="T31" fmla="*/ 0 h 1"/>
                  <a:gd name="T32" fmla="*/ 0 w 1"/>
                  <a:gd name="T33" fmla="*/ 0 h 1"/>
                  <a:gd name="T34" fmla="*/ 0 w 1"/>
                  <a:gd name="T35" fmla="*/ 0 h 1"/>
                  <a:gd name="T36" fmla="*/ 0 w 1"/>
                  <a:gd name="T37" fmla="*/ 0 h 1"/>
                  <a:gd name="T38" fmla="*/ 0 w 1"/>
                  <a:gd name="T39" fmla="*/ 0 h 1"/>
                  <a:gd name="T40" fmla="*/ 0 w 1"/>
                  <a:gd name="T41" fmla="*/ 0 h 1"/>
                  <a:gd name="T42" fmla="*/ 0 w 1"/>
                  <a:gd name="T43" fmla="*/ 0 h 1"/>
                  <a:gd name="T44" fmla="*/ 0 w 1"/>
                  <a:gd name="T45" fmla="*/ 0 h 1"/>
                  <a:gd name="T46" fmla="*/ 0 w 1"/>
                  <a:gd name="T47" fmla="*/ 0 h 1"/>
                  <a:gd name="T48" fmla="*/ 0 w 1"/>
                  <a:gd name="T49" fmla="*/ 0 h 1"/>
                  <a:gd name="T50" fmla="*/ 0 w 1"/>
                  <a:gd name="T51" fmla="*/ 0 h 1"/>
                  <a:gd name="T52" fmla="*/ 0 w 1"/>
                  <a:gd name="T53" fmla="*/ 0 h 1"/>
                  <a:gd name="T54" fmla="*/ 0 w 1"/>
                  <a:gd name="T55" fmla="*/ 0 h 1"/>
                  <a:gd name="T56" fmla="*/ 0 w 1"/>
                  <a:gd name="T57" fmla="*/ 0 h 1"/>
                  <a:gd name="T58" fmla="*/ 0 w 1"/>
                  <a:gd name="T5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36" name="Freeform 84">
                <a:extLst>
                  <a:ext uri="{FF2B5EF4-FFF2-40B4-BE49-F238E27FC236}">
                    <a16:creationId xmlns:a16="http://schemas.microsoft.com/office/drawing/2014/main" id="{9EEC6D72-FF87-F146-8A59-CB1E3AE3B3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8" y="142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0 h 1"/>
                  <a:gd name="T28" fmla="*/ 0 w 1"/>
                  <a:gd name="T29" fmla="*/ 0 h 1"/>
                  <a:gd name="T30" fmla="*/ 0 w 1"/>
                  <a:gd name="T31" fmla="*/ 0 h 1"/>
                  <a:gd name="T32" fmla="*/ 0 w 1"/>
                  <a:gd name="T33" fmla="*/ 0 h 1"/>
                  <a:gd name="T34" fmla="*/ 0 w 1"/>
                  <a:gd name="T35" fmla="*/ 0 h 1"/>
                  <a:gd name="T36" fmla="*/ 0 w 1"/>
                  <a:gd name="T37" fmla="*/ 0 h 1"/>
                  <a:gd name="T38" fmla="*/ 0 w 1"/>
                  <a:gd name="T39" fmla="*/ 0 h 1"/>
                  <a:gd name="T40" fmla="*/ 0 w 1"/>
                  <a:gd name="T41" fmla="*/ 0 h 1"/>
                  <a:gd name="T42" fmla="*/ 0 w 1"/>
                  <a:gd name="T43" fmla="*/ 0 h 1"/>
                  <a:gd name="T44" fmla="*/ 0 w 1"/>
                  <a:gd name="T45" fmla="*/ 0 h 1"/>
                  <a:gd name="T46" fmla="*/ 0 w 1"/>
                  <a:gd name="T47" fmla="*/ 0 h 1"/>
                  <a:gd name="T48" fmla="*/ 0 w 1"/>
                  <a:gd name="T49" fmla="*/ 0 h 1"/>
                  <a:gd name="T50" fmla="*/ 0 w 1"/>
                  <a:gd name="T51" fmla="*/ 0 h 1"/>
                  <a:gd name="T52" fmla="*/ 0 w 1"/>
                  <a:gd name="T53" fmla="*/ 0 h 1"/>
                  <a:gd name="T54" fmla="*/ 0 w 1"/>
                  <a:gd name="T55" fmla="*/ 0 h 1"/>
                  <a:gd name="T56" fmla="*/ 0 w 1"/>
                  <a:gd name="T5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37" name="Freeform 85">
                <a:extLst>
                  <a:ext uri="{FF2B5EF4-FFF2-40B4-BE49-F238E27FC236}">
                    <a16:creationId xmlns:a16="http://schemas.microsoft.com/office/drawing/2014/main" id="{A56D642F-3820-6341-B9B0-3CCB62D478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4" y="14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0 h 1"/>
                  <a:gd name="T28" fmla="*/ 0 w 1"/>
                  <a:gd name="T29" fmla="*/ 0 h 1"/>
                  <a:gd name="T30" fmla="*/ 0 w 1"/>
                  <a:gd name="T31" fmla="*/ 0 h 1"/>
                  <a:gd name="T32" fmla="*/ 0 w 1"/>
                  <a:gd name="T33" fmla="*/ 0 h 1"/>
                  <a:gd name="T34" fmla="*/ 0 w 1"/>
                  <a:gd name="T35" fmla="*/ 0 h 1"/>
                  <a:gd name="T36" fmla="*/ 0 w 1"/>
                  <a:gd name="T37" fmla="*/ 0 h 1"/>
                  <a:gd name="T38" fmla="*/ 0 w 1"/>
                  <a:gd name="T39" fmla="*/ 0 h 1"/>
                  <a:gd name="T40" fmla="*/ 0 w 1"/>
                  <a:gd name="T41" fmla="*/ 0 h 1"/>
                  <a:gd name="T42" fmla="*/ 0 w 1"/>
                  <a:gd name="T43" fmla="*/ 0 h 1"/>
                  <a:gd name="T44" fmla="*/ 0 w 1"/>
                  <a:gd name="T45" fmla="*/ 0 h 1"/>
                  <a:gd name="T46" fmla="*/ 0 w 1"/>
                  <a:gd name="T47" fmla="*/ 0 h 1"/>
                  <a:gd name="T48" fmla="*/ 0 w 1"/>
                  <a:gd name="T49" fmla="*/ 0 h 1"/>
                  <a:gd name="T50" fmla="*/ 0 w 1"/>
                  <a:gd name="T51" fmla="*/ 0 h 1"/>
                  <a:gd name="T52" fmla="*/ 0 w 1"/>
                  <a:gd name="T53" fmla="*/ 0 h 1"/>
                  <a:gd name="T54" fmla="*/ 0 w 1"/>
                  <a:gd name="T55" fmla="*/ 0 h 1"/>
                  <a:gd name="T56" fmla="*/ 0 w 1"/>
                  <a:gd name="T57" fmla="*/ 0 h 1"/>
                  <a:gd name="T58" fmla="*/ 0 w 1"/>
                  <a:gd name="T59" fmla="*/ 0 h 1"/>
                  <a:gd name="T60" fmla="*/ 0 w 1"/>
                  <a:gd name="T61" fmla="*/ 0 h 1"/>
                  <a:gd name="T62" fmla="*/ 0 w 1"/>
                  <a:gd name="T6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38" name="Freeform 86">
                <a:extLst>
                  <a:ext uri="{FF2B5EF4-FFF2-40B4-BE49-F238E27FC236}">
                    <a16:creationId xmlns:a16="http://schemas.microsoft.com/office/drawing/2014/main" id="{994678BC-3F8C-104D-884E-C82D7A64A8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9" y="139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0 h 1"/>
                  <a:gd name="T28" fmla="*/ 0 w 1"/>
                  <a:gd name="T29" fmla="*/ 0 h 1"/>
                  <a:gd name="T30" fmla="*/ 0 w 1"/>
                  <a:gd name="T31" fmla="*/ 0 h 1"/>
                  <a:gd name="T32" fmla="*/ 0 w 1"/>
                  <a:gd name="T33" fmla="*/ 0 h 1"/>
                  <a:gd name="T34" fmla="*/ 0 w 1"/>
                  <a:gd name="T35" fmla="*/ 0 h 1"/>
                  <a:gd name="T36" fmla="*/ 0 w 1"/>
                  <a:gd name="T37" fmla="*/ 0 h 1"/>
                  <a:gd name="T38" fmla="*/ 0 w 1"/>
                  <a:gd name="T39" fmla="*/ 0 h 1"/>
                  <a:gd name="T40" fmla="*/ 0 w 1"/>
                  <a:gd name="T41" fmla="*/ 0 h 1"/>
                  <a:gd name="T42" fmla="*/ 0 w 1"/>
                  <a:gd name="T43" fmla="*/ 0 h 1"/>
                  <a:gd name="T44" fmla="*/ 0 w 1"/>
                  <a:gd name="T45" fmla="*/ 0 h 1"/>
                  <a:gd name="T46" fmla="*/ 0 w 1"/>
                  <a:gd name="T47" fmla="*/ 0 h 1"/>
                  <a:gd name="T48" fmla="*/ 0 w 1"/>
                  <a:gd name="T49" fmla="*/ 0 h 1"/>
                  <a:gd name="T50" fmla="*/ 0 w 1"/>
                  <a:gd name="T51" fmla="*/ 0 h 1"/>
                  <a:gd name="T52" fmla="*/ 0 w 1"/>
                  <a:gd name="T53" fmla="*/ 0 h 1"/>
                  <a:gd name="T54" fmla="*/ 0 w 1"/>
                  <a:gd name="T55" fmla="*/ 0 h 1"/>
                  <a:gd name="T56" fmla="*/ 0 w 1"/>
                  <a:gd name="T57" fmla="*/ 0 h 1"/>
                  <a:gd name="T58" fmla="*/ 0 w 1"/>
                  <a:gd name="T59" fmla="*/ 0 h 1"/>
                  <a:gd name="T60" fmla="*/ 0 w 1"/>
                  <a:gd name="T6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</p:grpSp>
      <p:grpSp>
        <p:nvGrpSpPr>
          <p:cNvPr id="151639" name="Group 87">
            <a:extLst>
              <a:ext uri="{FF2B5EF4-FFF2-40B4-BE49-F238E27FC236}">
                <a16:creationId xmlns:a16="http://schemas.microsoft.com/office/drawing/2014/main" id="{132F644A-A7F4-AF4B-AF25-BABB3A505362}"/>
              </a:ext>
            </a:extLst>
          </p:cNvPr>
          <p:cNvGrpSpPr>
            <a:grpSpLocks/>
          </p:cNvGrpSpPr>
          <p:nvPr/>
        </p:nvGrpSpPr>
        <p:grpSpPr bwMode="auto">
          <a:xfrm>
            <a:off x="5294313" y="1730375"/>
            <a:ext cx="728662" cy="487363"/>
            <a:chOff x="3219" y="1324"/>
            <a:chExt cx="443" cy="296"/>
          </a:xfrm>
        </p:grpSpPr>
        <p:sp>
          <p:nvSpPr>
            <p:cNvPr id="151640" name="Freeform 88">
              <a:extLst>
                <a:ext uri="{FF2B5EF4-FFF2-40B4-BE49-F238E27FC236}">
                  <a16:creationId xmlns:a16="http://schemas.microsoft.com/office/drawing/2014/main" id="{2F20F954-E6CD-C24A-9C18-62C044B55C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1" y="1405"/>
              <a:ext cx="231" cy="215"/>
            </a:xfrm>
            <a:custGeom>
              <a:avLst/>
              <a:gdLst>
                <a:gd name="T0" fmla="*/ 0 w 231"/>
                <a:gd name="T1" fmla="*/ 143 h 215"/>
                <a:gd name="T2" fmla="*/ 0 w 231"/>
                <a:gd name="T3" fmla="*/ 214 h 215"/>
                <a:gd name="T4" fmla="*/ 230 w 231"/>
                <a:gd name="T5" fmla="*/ 52 h 215"/>
                <a:gd name="T6" fmla="*/ 230 w 231"/>
                <a:gd name="T7" fmla="*/ 0 h 215"/>
                <a:gd name="T8" fmla="*/ 0 w 231"/>
                <a:gd name="T9" fmla="*/ 143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215">
                  <a:moveTo>
                    <a:pt x="0" y="143"/>
                  </a:moveTo>
                  <a:lnTo>
                    <a:pt x="0" y="214"/>
                  </a:lnTo>
                  <a:lnTo>
                    <a:pt x="230" y="52"/>
                  </a:lnTo>
                  <a:lnTo>
                    <a:pt x="230" y="0"/>
                  </a:lnTo>
                  <a:lnTo>
                    <a:pt x="0" y="143"/>
                  </a:lnTo>
                </a:path>
              </a:pathLst>
            </a:custGeom>
            <a:solidFill>
              <a:srgbClr val="BFBFD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grpSp>
          <p:nvGrpSpPr>
            <p:cNvPr id="151641" name="Group 89">
              <a:extLst>
                <a:ext uri="{FF2B5EF4-FFF2-40B4-BE49-F238E27FC236}">
                  <a16:creationId xmlns:a16="http://schemas.microsoft.com/office/drawing/2014/main" id="{7A1FAAB8-AD58-8741-A939-DBED3B3FC7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54" y="1419"/>
              <a:ext cx="185" cy="185"/>
              <a:chOff x="3454" y="1419"/>
              <a:chExt cx="185" cy="185"/>
            </a:xfrm>
          </p:grpSpPr>
          <p:sp>
            <p:nvSpPr>
              <p:cNvPr id="151642" name="Freeform 90">
                <a:extLst>
                  <a:ext uri="{FF2B5EF4-FFF2-40B4-BE49-F238E27FC236}">
                    <a16:creationId xmlns:a16="http://schemas.microsoft.com/office/drawing/2014/main" id="{ADEAF0C9-6C8A-8247-A7DA-A3EB1CFCD9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4" y="1517"/>
                <a:ext cx="28" cy="87"/>
              </a:xfrm>
              <a:custGeom>
                <a:avLst/>
                <a:gdLst>
                  <a:gd name="T0" fmla="*/ 0 w 28"/>
                  <a:gd name="T1" fmla="*/ 16 h 87"/>
                  <a:gd name="T2" fmla="*/ 27 w 28"/>
                  <a:gd name="T3" fmla="*/ 0 h 87"/>
                  <a:gd name="T4" fmla="*/ 27 w 28"/>
                  <a:gd name="T5" fmla="*/ 67 h 87"/>
                  <a:gd name="T6" fmla="*/ 0 w 28"/>
                  <a:gd name="T7" fmla="*/ 86 h 87"/>
                  <a:gd name="T8" fmla="*/ 0 w 28"/>
                  <a:gd name="T9" fmla="*/ 16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87">
                    <a:moveTo>
                      <a:pt x="0" y="16"/>
                    </a:moveTo>
                    <a:lnTo>
                      <a:pt x="27" y="0"/>
                    </a:lnTo>
                    <a:lnTo>
                      <a:pt x="27" y="67"/>
                    </a:lnTo>
                    <a:lnTo>
                      <a:pt x="0" y="86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9FFF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43" name="Freeform 91">
                <a:extLst>
                  <a:ext uri="{FF2B5EF4-FFF2-40B4-BE49-F238E27FC236}">
                    <a16:creationId xmlns:a16="http://schemas.microsoft.com/office/drawing/2014/main" id="{98265B98-44E8-F748-ACB3-A5144CB099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7" y="1484"/>
                <a:ext cx="28" cy="82"/>
              </a:xfrm>
              <a:custGeom>
                <a:avLst/>
                <a:gdLst>
                  <a:gd name="T0" fmla="*/ 0 w 28"/>
                  <a:gd name="T1" fmla="*/ 16 h 82"/>
                  <a:gd name="T2" fmla="*/ 27 w 28"/>
                  <a:gd name="T3" fmla="*/ 0 h 82"/>
                  <a:gd name="T4" fmla="*/ 27 w 28"/>
                  <a:gd name="T5" fmla="*/ 62 h 82"/>
                  <a:gd name="T6" fmla="*/ 1 w 28"/>
                  <a:gd name="T7" fmla="*/ 81 h 82"/>
                  <a:gd name="T8" fmla="*/ 0 w 28"/>
                  <a:gd name="T9" fmla="*/ 16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82">
                    <a:moveTo>
                      <a:pt x="0" y="16"/>
                    </a:moveTo>
                    <a:lnTo>
                      <a:pt x="27" y="0"/>
                    </a:lnTo>
                    <a:lnTo>
                      <a:pt x="27" y="62"/>
                    </a:lnTo>
                    <a:lnTo>
                      <a:pt x="1" y="81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9FFF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44" name="Freeform 92">
                <a:extLst>
                  <a:ext uri="{FF2B5EF4-FFF2-40B4-BE49-F238E27FC236}">
                    <a16:creationId xmlns:a16="http://schemas.microsoft.com/office/drawing/2014/main" id="{75135B8F-7DA3-9A46-99BC-17E9F21EC8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9" y="1451"/>
                <a:ext cx="28" cy="79"/>
              </a:xfrm>
              <a:custGeom>
                <a:avLst/>
                <a:gdLst>
                  <a:gd name="T0" fmla="*/ 0 w 28"/>
                  <a:gd name="T1" fmla="*/ 17 h 79"/>
                  <a:gd name="T2" fmla="*/ 27 w 28"/>
                  <a:gd name="T3" fmla="*/ 0 h 79"/>
                  <a:gd name="T4" fmla="*/ 27 w 28"/>
                  <a:gd name="T5" fmla="*/ 59 h 79"/>
                  <a:gd name="T6" fmla="*/ 0 w 28"/>
                  <a:gd name="T7" fmla="*/ 78 h 79"/>
                  <a:gd name="T8" fmla="*/ 0 w 28"/>
                  <a:gd name="T9" fmla="*/ 1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79">
                    <a:moveTo>
                      <a:pt x="0" y="17"/>
                    </a:moveTo>
                    <a:lnTo>
                      <a:pt x="27" y="0"/>
                    </a:lnTo>
                    <a:lnTo>
                      <a:pt x="27" y="59"/>
                    </a:lnTo>
                    <a:lnTo>
                      <a:pt x="0" y="78"/>
                    </a:lnTo>
                    <a:lnTo>
                      <a:pt x="0" y="17"/>
                    </a:lnTo>
                  </a:path>
                </a:pathLst>
              </a:custGeom>
              <a:solidFill>
                <a:srgbClr val="9FFF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45" name="Freeform 93">
                <a:extLst>
                  <a:ext uri="{FF2B5EF4-FFF2-40B4-BE49-F238E27FC236}">
                    <a16:creationId xmlns:a16="http://schemas.microsoft.com/office/drawing/2014/main" id="{D446AD78-24CD-9244-8DDE-79D0D8F2D4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1" y="1419"/>
                <a:ext cx="28" cy="75"/>
              </a:xfrm>
              <a:custGeom>
                <a:avLst/>
                <a:gdLst>
                  <a:gd name="T0" fmla="*/ 0 w 28"/>
                  <a:gd name="T1" fmla="*/ 17 h 75"/>
                  <a:gd name="T2" fmla="*/ 27 w 28"/>
                  <a:gd name="T3" fmla="*/ 0 h 75"/>
                  <a:gd name="T4" fmla="*/ 27 w 28"/>
                  <a:gd name="T5" fmla="*/ 55 h 75"/>
                  <a:gd name="T6" fmla="*/ 0 w 28"/>
                  <a:gd name="T7" fmla="*/ 74 h 75"/>
                  <a:gd name="T8" fmla="*/ 0 w 28"/>
                  <a:gd name="T9" fmla="*/ 17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75">
                    <a:moveTo>
                      <a:pt x="0" y="17"/>
                    </a:moveTo>
                    <a:lnTo>
                      <a:pt x="27" y="0"/>
                    </a:lnTo>
                    <a:lnTo>
                      <a:pt x="27" y="55"/>
                    </a:lnTo>
                    <a:lnTo>
                      <a:pt x="0" y="74"/>
                    </a:lnTo>
                    <a:lnTo>
                      <a:pt x="0" y="17"/>
                    </a:lnTo>
                  </a:path>
                </a:pathLst>
              </a:custGeom>
              <a:solidFill>
                <a:srgbClr val="9FFF9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151646" name="Freeform 94">
              <a:extLst>
                <a:ext uri="{FF2B5EF4-FFF2-40B4-BE49-F238E27FC236}">
                  <a16:creationId xmlns:a16="http://schemas.microsoft.com/office/drawing/2014/main" id="{FE74ED41-B284-DF4F-91B8-0358E4DA04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1457"/>
              <a:ext cx="213" cy="163"/>
            </a:xfrm>
            <a:custGeom>
              <a:avLst/>
              <a:gdLst>
                <a:gd name="T0" fmla="*/ 0 w 213"/>
                <a:gd name="T1" fmla="*/ 0 h 163"/>
                <a:gd name="T2" fmla="*/ 212 w 213"/>
                <a:gd name="T3" fmla="*/ 91 h 163"/>
                <a:gd name="T4" fmla="*/ 212 w 213"/>
                <a:gd name="T5" fmla="*/ 162 h 163"/>
                <a:gd name="T6" fmla="*/ 0 w 213"/>
                <a:gd name="T7" fmla="*/ 65 h 163"/>
                <a:gd name="T8" fmla="*/ 0 w 213"/>
                <a:gd name="T9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163">
                  <a:moveTo>
                    <a:pt x="0" y="0"/>
                  </a:moveTo>
                  <a:lnTo>
                    <a:pt x="212" y="91"/>
                  </a:lnTo>
                  <a:lnTo>
                    <a:pt x="212" y="162"/>
                  </a:ln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solidFill>
              <a:srgbClr val="DFD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grpSp>
          <p:nvGrpSpPr>
            <p:cNvPr id="151647" name="Group 95">
              <a:extLst>
                <a:ext uri="{FF2B5EF4-FFF2-40B4-BE49-F238E27FC236}">
                  <a16:creationId xmlns:a16="http://schemas.microsoft.com/office/drawing/2014/main" id="{AFAEFC1A-46C1-AF45-B6AE-6AC12A96FB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9" y="1324"/>
              <a:ext cx="443" cy="225"/>
              <a:chOff x="3219" y="1324"/>
              <a:chExt cx="443" cy="225"/>
            </a:xfrm>
          </p:grpSpPr>
          <p:sp>
            <p:nvSpPr>
              <p:cNvPr id="151648" name="Freeform 96">
                <a:extLst>
                  <a:ext uri="{FF2B5EF4-FFF2-40B4-BE49-F238E27FC236}">
                    <a16:creationId xmlns:a16="http://schemas.microsoft.com/office/drawing/2014/main" id="{1F3DE655-BBB7-F54A-B842-2DC788E9DE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9" y="1324"/>
                <a:ext cx="443" cy="225"/>
              </a:xfrm>
              <a:custGeom>
                <a:avLst/>
                <a:gdLst>
                  <a:gd name="T0" fmla="*/ 0 w 443"/>
                  <a:gd name="T1" fmla="*/ 133 h 225"/>
                  <a:gd name="T2" fmla="*/ 245 w 443"/>
                  <a:gd name="T3" fmla="*/ 0 h 225"/>
                  <a:gd name="T4" fmla="*/ 442 w 443"/>
                  <a:gd name="T5" fmla="*/ 81 h 225"/>
                  <a:gd name="T6" fmla="*/ 212 w 443"/>
                  <a:gd name="T7" fmla="*/ 224 h 225"/>
                  <a:gd name="T8" fmla="*/ 0 w 443"/>
                  <a:gd name="T9" fmla="*/ 133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3" h="225">
                    <a:moveTo>
                      <a:pt x="0" y="133"/>
                    </a:moveTo>
                    <a:lnTo>
                      <a:pt x="245" y="0"/>
                    </a:lnTo>
                    <a:lnTo>
                      <a:pt x="442" y="81"/>
                    </a:lnTo>
                    <a:lnTo>
                      <a:pt x="212" y="224"/>
                    </a:lnTo>
                    <a:lnTo>
                      <a:pt x="0" y="133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grpSp>
            <p:nvGrpSpPr>
              <p:cNvPr id="151649" name="Group 97">
                <a:extLst>
                  <a:ext uri="{FF2B5EF4-FFF2-40B4-BE49-F238E27FC236}">
                    <a16:creationId xmlns:a16="http://schemas.microsoft.com/office/drawing/2014/main" id="{D2703C87-CC5D-364D-89AB-4130C682EF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47" y="1338"/>
                <a:ext cx="392" cy="196"/>
                <a:chOff x="3247" y="1338"/>
                <a:chExt cx="392" cy="196"/>
              </a:xfrm>
            </p:grpSpPr>
            <p:sp>
              <p:nvSpPr>
                <p:cNvPr id="151650" name="Freeform 98">
                  <a:extLst>
                    <a:ext uri="{FF2B5EF4-FFF2-40B4-BE49-F238E27FC236}">
                      <a16:creationId xmlns:a16="http://schemas.microsoft.com/office/drawing/2014/main" id="{8951FB3B-A168-F547-A178-546B38BF35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7" y="1428"/>
                  <a:ext cx="235" cy="106"/>
                </a:xfrm>
                <a:custGeom>
                  <a:avLst/>
                  <a:gdLst>
                    <a:gd name="T0" fmla="*/ 0 w 235"/>
                    <a:gd name="T1" fmla="*/ 14 h 106"/>
                    <a:gd name="T2" fmla="*/ 26 w 235"/>
                    <a:gd name="T3" fmla="*/ 0 h 106"/>
                    <a:gd name="T4" fmla="*/ 234 w 235"/>
                    <a:gd name="T5" fmla="*/ 89 h 106"/>
                    <a:gd name="T6" fmla="*/ 207 w 235"/>
                    <a:gd name="T7" fmla="*/ 105 h 106"/>
                    <a:gd name="T8" fmla="*/ 0 w 235"/>
                    <a:gd name="T9" fmla="*/ 14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5" h="106">
                      <a:moveTo>
                        <a:pt x="0" y="14"/>
                      </a:moveTo>
                      <a:lnTo>
                        <a:pt x="26" y="0"/>
                      </a:lnTo>
                      <a:lnTo>
                        <a:pt x="234" y="89"/>
                      </a:lnTo>
                      <a:lnTo>
                        <a:pt x="207" y="105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DFFFB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51651" name="Freeform 99">
                  <a:extLst>
                    <a:ext uri="{FF2B5EF4-FFF2-40B4-BE49-F238E27FC236}">
                      <a16:creationId xmlns:a16="http://schemas.microsoft.com/office/drawing/2014/main" id="{7503B4F5-5700-0C4F-A13E-CE9172443F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2" y="1398"/>
                  <a:ext cx="233" cy="103"/>
                </a:xfrm>
                <a:custGeom>
                  <a:avLst/>
                  <a:gdLst>
                    <a:gd name="T0" fmla="*/ 0 w 233"/>
                    <a:gd name="T1" fmla="*/ 14 h 103"/>
                    <a:gd name="T2" fmla="*/ 27 w 233"/>
                    <a:gd name="T3" fmla="*/ 0 h 103"/>
                    <a:gd name="T4" fmla="*/ 232 w 233"/>
                    <a:gd name="T5" fmla="*/ 86 h 103"/>
                    <a:gd name="T6" fmla="*/ 206 w 233"/>
                    <a:gd name="T7" fmla="*/ 102 h 103"/>
                    <a:gd name="T8" fmla="*/ 0 w 233"/>
                    <a:gd name="T9" fmla="*/ 14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3" h="103">
                      <a:moveTo>
                        <a:pt x="0" y="14"/>
                      </a:moveTo>
                      <a:lnTo>
                        <a:pt x="27" y="0"/>
                      </a:lnTo>
                      <a:lnTo>
                        <a:pt x="232" y="86"/>
                      </a:lnTo>
                      <a:lnTo>
                        <a:pt x="206" y="102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DFFFB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51652" name="Freeform 100">
                  <a:extLst>
                    <a:ext uri="{FF2B5EF4-FFF2-40B4-BE49-F238E27FC236}">
                      <a16:creationId xmlns:a16="http://schemas.microsoft.com/office/drawing/2014/main" id="{B2C00572-DFC5-1243-88E1-B5A3A298ED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8" y="1367"/>
                  <a:ext cx="229" cy="102"/>
                </a:xfrm>
                <a:custGeom>
                  <a:avLst/>
                  <a:gdLst>
                    <a:gd name="T0" fmla="*/ 0 w 229"/>
                    <a:gd name="T1" fmla="*/ 15 h 102"/>
                    <a:gd name="T2" fmla="*/ 26 w 229"/>
                    <a:gd name="T3" fmla="*/ 0 h 102"/>
                    <a:gd name="T4" fmla="*/ 228 w 229"/>
                    <a:gd name="T5" fmla="*/ 84 h 102"/>
                    <a:gd name="T6" fmla="*/ 201 w 229"/>
                    <a:gd name="T7" fmla="*/ 101 h 102"/>
                    <a:gd name="T8" fmla="*/ 0 w 229"/>
                    <a:gd name="T9" fmla="*/ 15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9" h="102">
                      <a:moveTo>
                        <a:pt x="0" y="15"/>
                      </a:moveTo>
                      <a:lnTo>
                        <a:pt x="26" y="0"/>
                      </a:lnTo>
                      <a:lnTo>
                        <a:pt x="228" y="84"/>
                      </a:lnTo>
                      <a:lnTo>
                        <a:pt x="201" y="101"/>
                      </a:lnTo>
                      <a:lnTo>
                        <a:pt x="0" y="15"/>
                      </a:lnTo>
                    </a:path>
                  </a:pathLst>
                </a:custGeom>
                <a:solidFill>
                  <a:srgbClr val="DFFFB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151653" name="Freeform 101">
                  <a:extLst>
                    <a:ext uri="{FF2B5EF4-FFF2-40B4-BE49-F238E27FC236}">
                      <a16:creationId xmlns:a16="http://schemas.microsoft.com/office/drawing/2014/main" id="{9E0F5C49-DB77-0341-965A-ABCD93DD63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3" y="1338"/>
                  <a:ext cx="226" cy="99"/>
                </a:xfrm>
                <a:custGeom>
                  <a:avLst/>
                  <a:gdLst>
                    <a:gd name="T0" fmla="*/ 0 w 226"/>
                    <a:gd name="T1" fmla="*/ 14 h 99"/>
                    <a:gd name="T2" fmla="*/ 26 w 226"/>
                    <a:gd name="T3" fmla="*/ 0 h 99"/>
                    <a:gd name="T4" fmla="*/ 225 w 226"/>
                    <a:gd name="T5" fmla="*/ 81 h 99"/>
                    <a:gd name="T6" fmla="*/ 198 w 226"/>
                    <a:gd name="T7" fmla="*/ 98 h 99"/>
                    <a:gd name="T8" fmla="*/ 0 w 226"/>
                    <a:gd name="T9" fmla="*/ 14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6" h="99">
                      <a:moveTo>
                        <a:pt x="0" y="14"/>
                      </a:moveTo>
                      <a:lnTo>
                        <a:pt x="26" y="0"/>
                      </a:lnTo>
                      <a:lnTo>
                        <a:pt x="225" y="81"/>
                      </a:lnTo>
                      <a:lnTo>
                        <a:pt x="198" y="98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DFFFB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</p:grpSp>
        <p:grpSp>
          <p:nvGrpSpPr>
            <p:cNvPr id="151654" name="Group 102">
              <a:extLst>
                <a:ext uri="{FF2B5EF4-FFF2-40B4-BE49-F238E27FC236}">
                  <a16:creationId xmlns:a16="http://schemas.microsoft.com/office/drawing/2014/main" id="{45F568A6-4E9D-5B4A-AA31-D8724A1B0D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9" y="1467"/>
              <a:ext cx="213" cy="146"/>
              <a:chOff x="3219" y="1467"/>
              <a:chExt cx="213" cy="146"/>
            </a:xfrm>
          </p:grpSpPr>
          <p:sp>
            <p:nvSpPr>
              <p:cNvPr id="151655" name="Freeform 103">
                <a:extLst>
                  <a:ext uri="{FF2B5EF4-FFF2-40B4-BE49-F238E27FC236}">
                    <a16:creationId xmlns:a16="http://schemas.microsoft.com/office/drawing/2014/main" id="{219182B1-DE0E-BF44-8211-7A5F748C20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9" y="1467"/>
                <a:ext cx="213" cy="91"/>
              </a:xfrm>
              <a:custGeom>
                <a:avLst/>
                <a:gdLst>
                  <a:gd name="T0" fmla="*/ 0 w 213"/>
                  <a:gd name="T1" fmla="*/ 0 h 91"/>
                  <a:gd name="T2" fmla="*/ 212 w 213"/>
                  <a:gd name="T3" fmla="*/ 9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3" h="91">
                    <a:moveTo>
                      <a:pt x="0" y="0"/>
                    </a:moveTo>
                    <a:lnTo>
                      <a:pt x="212" y="9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56" name="Freeform 104">
                <a:extLst>
                  <a:ext uri="{FF2B5EF4-FFF2-40B4-BE49-F238E27FC236}">
                    <a16:creationId xmlns:a16="http://schemas.microsoft.com/office/drawing/2014/main" id="{11532942-5E04-354B-89F8-AF24C363C5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9" y="1514"/>
                <a:ext cx="212" cy="99"/>
              </a:xfrm>
              <a:custGeom>
                <a:avLst/>
                <a:gdLst>
                  <a:gd name="T0" fmla="*/ 0 w 212"/>
                  <a:gd name="T1" fmla="*/ 0 h 99"/>
                  <a:gd name="T2" fmla="*/ 211 w 212"/>
                  <a:gd name="T3" fmla="*/ 98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2" h="99">
                    <a:moveTo>
                      <a:pt x="0" y="0"/>
                    </a:moveTo>
                    <a:lnTo>
                      <a:pt x="211" y="98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57" name="Freeform 105">
                <a:extLst>
                  <a:ext uri="{FF2B5EF4-FFF2-40B4-BE49-F238E27FC236}">
                    <a16:creationId xmlns:a16="http://schemas.microsoft.com/office/drawing/2014/main" id="{FB840EF9-5B21-094E-B808-3D06BB29A7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9" y="1502"/>
                <a:ext cx="212" cy="97"/>
              </a:xfrm>
              <a:custGeom>
                <a:avLst/>
                <a:gdLst>
                  <a:gd name="T0" fmla="*/ 0 w 212"/>
                  <a:gd name="T1" fmla="*/ 0 h 97"/>
                  <a:gd name="T2" fmla="*/ 211 w 212"/>
                  <a:gd name="T3" fmla="*/ 96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2" h="97">
                    <a:moveTo>
                      <a:pt x="0" y="0"/>
                    </a:moveTo>
                    <a:lnTo>
                      <a:pt x="211" y="96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58" name="Freeform 106">
                <a:extLst>
                  <a:ext uri="{FF2B5EF4-FFF2-40B4-BE49-F238E27FC236}">
                    <a16:creationId xmlns:a16="http://schemas.microsoft.com/office/drawing/2014/main" id="{E2B8AD10-8011-854A-B464-08D7B5515D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9" y="1481"/>
                <a:ext cx="212" cy="94"/>
              </a:xfrm>
              <a:custGeom>
                <a:avLst/>
                <a:gdLst>
                  <a:gd name="T0" fmla="*/ 0 w 212"/>
                  <a:gd name="T1" fmla="*/ 0 h 94"/>
                  <a:gd name="T2" fmla="*/ 211 w 212"/>
                  <a:gd name="T3" fmla="*/ 93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2" h="94">
                    <a:moveTo>
                      <a:pt x="0" y="0"/>
                    </a:moveTo>
                    <a:lnTo>
                      <a:pt x="211" y="93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59" name="Freeform 107">
                <a:extLst>
                  <a:ext uri="{FF2B5EF4-FFF2-40B4-BE49-F238E27FC236}">
                    <a16:creationId xmlns:a16="http://schemas.microsoft.com/office/drawing/2014/main" id="{9BF62061-733F-C04A-8B24-2E98E5BFAE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9" y="1491"/>
                <a:ext cx="212" cy="93"/>
              </a:xfrm>
              <a:custGeom>
                <a:avLst/>
                <a:gdLst>
                  <a:gd name="T0" fmla="*/ 0 w 212"/>
                  <a:gd name="T1" fmla="*/ 0 h 93"/>
                  <a:gd name="T2" fmla="*/ 211 w 212"/>
                  <a:gd name="T3" fmla="*/ 92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2" h="93">
                    <a:moveTo>
                      <a:pt x="0" y="0"/>
                    </a:moveTo>
                    <a:lnTo>
                      <a:pt x="211" y="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grpSp>
          <p:nvGrpSpPr>
            <p:cNvPr id="151660" name="Group 108">
              <a:extLst>
                <a:ext uri="{FF2B5EF4-FFF2-40B4-BE49-F238E27FC236}">
                  <a16:creationId xmlns:a16="http://schemas.microsoft.com/office/drawing/2014/main" id="{4C89224E-CD3C-A142-AD0C-63A43EBD3F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0" y="1412"/>
              <a:ext cx="232" cy="201"/>
              <a:chOff x="3430" y="1412"/>
              <a:chExt cx="232" cy="201"/>
            </a:xfrm>
          </p:grpSpPr>
          <p:sp>
            <p:nvSpPr>
              <p:cNvPr id="151661" name="Freeform 109">
                <a:extLst>
                  <a:ext uri="{FF2B5EF4-FFF2-40B4-BE49-F238E27FC236}">
                    <a16:creationId xmlns:a16="http://schemas.microsoft.com/office/drawing/2014/main" id="{6A6F743B-0A63-E64A-8D3A-3CC04A960D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0" y="1438"/>
                <a:ext cx="232" cy="161"/>
              </a:xfrm>
              <a:custGeom>
                <a:avLst/>
                <a:gdLst>
                  <a:gd name="T0" fmla="*/ 0 w 232"/>
                  <a:gd name="T1" fmla="*/ 160 h 161"/>
                  <a:gd name="T2" fmla="*/ 231 w 232"/>
                  <a:gd name="T3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2" h="161">
                    <a:moveTo>
                      <a:pt x="0" y="160"/>
                    </a:moveTo>
                    <a:lnTo>
                      <a:pt x="23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62" name="Freeform 110">
                <a:extLst>
                  <a:ext uri="{FF2B5EF4-FFF2-40B4-BE49-F238E27FC236}">
                    <a16:creationId xmlns:a16="http://schemas.microsoft.com/office/drawing/2014/main" id="{45413D74-FCD7-D447-BC3F-B3BFD75E37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0" y="1422"/>
                <a:ext cx="232" cy="153"/>
              </a:xfrm>
              <a:custGeom>
                <a:avLst/>
                <a:gdLst>
                  <a:gd name="T0" fmla="*/ 0 w 232"/>
                  <a:gd name="T1" fmla="*/ 152 h 153"/>
                  <a:gd name="T2" fmla="*/ 231 w 232"/>
                  <a:gd name="T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2" h="153">
                    <a:moveTo>
                      <a:pt x="0" y="152"/>
                    </a:moveTo>
                    <a:lnTo>
                      <a:pt x="23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63" name="Freeform 111">
                <a:extLst>
                  <a:ext uri="{FF2B5EF4-FFF2-40B4-BE49-F238E27FC236}">
                    <a16:creationId xmlns:a16="http://schemas.microsoft.com/office/drawing/2014/main" id="{BE475159-E66C-3D4D-AB5D-42A3A8F308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0" y="1412"/>
                <a:ext cx="232" cy="146"/>
              </a:xfrm>
              <a:custGeom>
                <a:avLst/>
                <a:gdLst>
                  <a:gd name="T0" fmla="*/ 0 w 232"/>
                  <a:gd name="T1" fmla="*/ 145 h 146"/>
                  <a:gd name="T2" fmla="*/ 231 w 232"/>
                  <a:gd name="T3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2" h="146">
                    <a:moveTo>
                      <a:pt x="0" y="145"/>
                    </a:moveTo>
                    <a:lnTo>
                      <a:pt x="23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64" name="Freeform 112">
                <a:extLst>
                  <a:ext uri="{FF2B5EF4-FFF2-40B4-BE49-F238E27FC236}">
                    <a16:creationId xmlns:a16="http://schemas.microsoft.com/office/drawing/2014/main" id="{D88D0901-65F3-2548-81F6-46DFCAF6C6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0" y="1450"/>
                <a:ext cx="232" cy="163"/>
              </a:xfrm>
              <a:custGeom>
                <a:avLst/>
                <a:gdLst>
                  <a:gd name="T0" fmla="*/ 0 w 232"/>
                  <a:gd name="T1" fmla="*/ 162 h 163"/>
                  <a:gd name="T2" fmla="*/ 231 w 232"/>
                  <a:gd name="T3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2" h="163">
                    <a:moveTo>
                      <a:pt x="0" y="162"/>
                    </a:moveTo>
                    <a:lnTo>
                      <a:pt x="23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65" name="Freeform 113">
                <a:extLst>
                  <a:ext uri="{FF2B5EF4-FFF2-40B4-BE49-F238E27FC236}">
                    <a16:creationId xmlns:a16="http://schemas.microsoft.com/office/drawing/2014/main" id="{09543D03-30AE-8B4C-90F4-88722BE276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0" y="1431"/>
                <a:ext cx="232" cy="153"/>
              </a:xfrm>
              <a:custGeom>
                <a:avLst/>
                <a:gdLst>
                  <a:gd name="T0" fmla="*/ 0 w 232"/>
                  <a:gd name="T1" fmla="*/ 152 h 153"/>
                  <a:gd name="T2" fmla="*/ 231 w 232"/>
                  <a:gd name="T3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2" h="153">
                    <a:moveTo>
                      <a:pt x="0" y="152"/>
                    </a:moveTo>
                    <a:lnTo>
                      <a:pt x="23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grpSp>
          <p:nvGrpSpPr>
            <p:cNvPr id="151666" name="Group 114">
              <a:extLst>
                <a:ext uri="{FF2B5EF4-FFF2-40B4-BE49-F238E27FC236}">
                  <a16:creationId xmlns:a16="http://schemas.microsoft.com/office/drawing/2014/main" id="{E688413E-1F78-7148-A264-82EB559DE1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44" y="1332"/>
              <a:ext cx="217" cy="120"/>
              <a:chOff x="3244" y="1332"/>
              <a:chExt cx="217" cy="120"/>
            </a:xfrm>
          </p:grpSpPr>
          <p:sp>
            <p:nvSpPr>
              <p:cNvPr id="151667" name="Freeform 115">
                <a:extLst>
                  <a:ext uri="{FF2B5EF4-FFF2-40B4-BE49-F238E27FC236}">
                    <a16:creationId xmlns:a16="http://schemas.microsoft.com/office/drawing/2014/main" id="{4AE1472B-41FC-AC47-BDED-A2789801C7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4" y="1450"/>
                <a:ext cx="2" cy="2"/>
              </a:xfrm>
              <a:custGeom>
                <a:avLst/>
                <a:gdLst>
                  <a:gd name="T0" fmla="*/ 1 w 2"/>
                  <a:gd name="T1" fmla="*/ 0 h 2"/>
                  <a:gd name="T2" fmla="*/ 1 w 2"/>
                  <a:gd name="T3" fmla="*/ 1 h 2"/>
                  <a:gd name="T4" fmla="*/ 1 w 2"/>
                  <a:gd name="T5" fmla="*/ 1 h 2"/>
                  <a:gd name="T6" fmla="*/ 1 w 2"/>
                  <a:gd name="T7" fmla="*/ 1 h 2"/>
                  <a:gd name="T8" fmla="*/ 1 w 2"/>
                  <a:gd name="T9" fmla="*/ 1 h 2"/>
                  <a:gd name="T10" fmla="*/ 1 w 2"/>
                  <a:gd name="T11" fmla="*/ 1 h 2"/>
                  <a:gd name="T12" fmla="*/ 1 w 2"/>
                  <a:gd name="T13" fmla="*/ 1 h 2"/>
                  <a:gd name="T14" fmla="*/ 0 w 2"/>
                  <a:gd name="T15" fmla="*/ 1 h 2"/>
                  <a:gd name="T16" fmla="*/ 0 w 2"/>
                  <a:gd name="T17" fmla="*/ 1 h 2"/>
                  <a:gd name="T18" fmla="*/ 0 w 2"/>
                  <a:gd name="T19" fmla="*/ 1 h 2"/>
                  <a:gd name="T20" fmla="*/ 0 w 2"/>
                  <a:gd name="T21" fmla="*/ 1 h 2"/>
                  <a:gd name="T22" fmla="*/ 0 w 2"/>
                  <a:gd name="T23" fmla="*/ 1 h 2"/>
                  <a:gd name="T24" fmla="*/ 0 w 2"/>
                  <a:gd name="T25" fmla="*/ 1 h 2"/>
                  <a:gd name="T26" fmla="*/ 0 w 2"/>
                  <a:gd name="T27" fmla="*/ 1 h 2"/>
                  <a:gd name="T28" fmla="*/ 0 w 2"/>
                  <a:gd name="T29" fmla="*/ 1 h 2"/>
                  <a:gd name="T30" fmla="*/ 0 w 2"/>
                  <a:gd name="T31" fmla="*/ 0 h 2"/>
                  <a:gd name="T32" fmla="*/ 0 w 2"/>
                  <a:gd name="T33" fmla="*/ 0 h 2"/>
                  <a:gd name="T34" fmla="*/ 0 w 2"/>
                  <a:gd name="T35" fmla="*/ 0 h 2"/>
                  <a:gd name="T36" fmla="*/ 0 w 2"/>
                  <a:gd name="T37" fmla="*/ 0 h 2"/>
                  <a:gd name="T38" fmla="*/ 0 w 2"/>
                  <a:gd name="T39" fmla="*/ 0 h 2"/>
                  <a:gd name="T40" fmla="*/ 0 w 2"/>
                  <a:gd name="T41" fmla="*/ 0 h 2"/>
                  <a:gd name="T42" fmla="*/ 0 w 2"/>
                  <a:gd name="T43" fmla="*/ 0 h 2"/>
                  <a:gd name="T44" fmla="*/ 1 w 2"/>
                  <a:gd name="T45" fmla="*/ 0 h 2"/>
                  <a:gd name="T46" fmla="*/ 1 w 2"/>
                  <a:gd name="T47" fmla="*/ 0 h 2"/>
                  <a:gd name="T48" fmla="*/ 1 w 2"/>
                  <a:gd name="T49" fmla="*/ 0 h 2"/>
                  <a:gd name="T50" fmla="*/ 1 w 2"/>
                  <a:gd name="T51" fmla="*/ 0 h 2"/>
                  <a:gd name="T52" fmla="*/ 1 w 2"/>
                  <a:gd name="T53" fmla="*/ 0 h 2"/>
                  <a:gd name="T54" fmla="*/ 1 w 2"/>
                  <a:gd name="T55" fmla="*/ 0 h 2"/>
                  <a:gd name="T56" fmla="*/ 1 w 2"/>
                  <a:gd name="T57" fmla="*/ 0 h 2"/>
                  <a:gd name="T58" fmla="*/ 1 w 2"/>
                  <a:gd name="T5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" h="2">
                    <a:moveTo>
                      <a:pt x="1" y="0"/>
                    </a:move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68" name="Freeform 116">
                <a:extLst>
                  <a:ext uri="{FF2B5EF4-FFF2-40B4-BE49-F238E27FC236}">
                    <a16:creationId xmlns:a16="http://schemas.microsoft.com/office/drawing/2014/main" id="{B74B26CA-DC0B-5641-B21A-787802A421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0" y="1436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1 h 2"/>
                  <a:gd name="T4" fmla="*/ 0 w 1"/>
                  <a:gd name="T5" fmla="*/ 1 h 2"/>
                  <a:gd name="T6" fmla="*/ 0 w 1"/>
                  <a:gd name="T7" fmla="*/ 1 h 2"/>
                  <a:gd name="T8" fmla="*/ 0 w 1"/>
                  <a:gd name="T9" fmla="*/ 1 h 2"/>
                  <a:gd name="T10" fmla="*/ 0 w 1"/>
                  <a:gd name="T11" fmla="*/ 1 h 2"/>
                  <a:gd name="T12" fmla="*/ 0 w 1"/>
                  <a:gd name="T13" fmla="*/ 1 h 2"/>
                  <a:gd name="T14" fmla="*/ 0 w 1"/>
                  <a:gd name="T15" fmla="*/ 1 h 2"/>
                  <a:gd name="T16" fmla="*/ 0 w 1"/>
                  <a:gd name="T17" fmla="*/ 1 h 2"/>
                  <a:gd name="T18" fmla="*/ 0 w 1"/>
                  <a:gd name="T19" fmla="*/ 1 h 2"/>
                  <a:gd name="T20" fmla="*/ 0 w 1"/>
                  <a:gd name="T21" fmla="*/ 1 h 2"/>
                  <a:gd name="T22" fmla="*/ 0 w 1"/>
                  <a:gd name="T23" fmla="*/ 1 h 2"/>
                  <a:gd name="T24" fmla="*/ 0 w 1"/>
                  <a:gd name="T25" fmla="*/ 1 h 2"/>
                  <a:gd name="T26" fmla="*/ 0 w 1"/>
                  <a:gd name="T27" fmla="*/ 1 h 2"/>
                  <a:gd name="T28" fmla="*/ 0 w 1"/>
                  <a:gd name="T29" fmla="*/ 0 h 2"/>
                  <a:gd name="T30" fmla="*/ 0 w 1"/>
                  <a:gd name="T31" fmla="*/ 0 h 2"/>
                  <a:gd name="T32" fmla="*/ 0 w 1"/>
                  <a:gd name="T33" fmla="*/ 0 h 2"/>
                  <a:gd name="T34" fmla="*/ 0 w 1"/>
                  <a:gd name="T35" fmla="*/ 0 h 2"/>
                  <a:gd name="T36" fmla="*/ 0 w 1"/>
                  <a:gd name="T37" fmla="*/ 0 h 2"/>
                  <a:gd name="T38" fmla="*/ 0 w 1"/>
                  <a:gd name="T39" fmla="*/ 0 h 2"/>
                  <a:gd name="T40" fmla="*/ 0 w 1"/>
                  <a:gd name="T41" fmla="*/ 0 h 2"/>
                  <a:gd name="T42" fmla="*/ 0 w 1"/>
                  <a:gd name="T43" fmla="*/ 0 h 2"/>
                  <a:gd name="T44" fmla="*/ 0 w 1"/>
                  <a:gd name="T45" fmla="*/ 0 h 2"/>
                  <a:gd name="T46" fmla="*/ 0 w 1"/>
                  <a:gd name="T47" fmla="*/ 0 h 2"/>
                  <a:gd name="T48" fmla="*/ 0 w 1"/>
                  <a:gd name="T49" fmla="*/ 0 h 2"/>
                  <a:gd name="T50" fmla="*/ 0 w 1"/>
                  <a:gd name="T51" fmla="*/ 0 h 2"/>
                  <a:gd name="T52" fmla="*/ 0 w 1"/>
                  <a:gd name="T5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69" name="Freeform 117">
                <a:extLst>
                  <a:ext uri="{FF2B5EF4-FFF2-40B4-BE49-F238E27FC236}">
                    <a16:creationId xmlns:a16="http://schemas.microsoft.com/office/drawing/2014/main" id="{EBCF2C4E-AEAA-0A4A-B793-0FECAB50AE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6" y="1421"/>
                <a:ext cx="2" cy="2"/>
              </a:xfrm>
              <a:custGeom>
                <a:avLst/>
                <a:gdLst>
                  <a:gd name="T0" fmla="*/ 1 w 2"/>
                  <a:gd name="T1" fmla="*/ 0 h 2"/>
                  <a:gd name="T2" fmla="*/ 1 w 2"/>
                  <a:gd name="T3" fmla="*/ 1 h 2"/>
                  <a:gd name="T4" fmla="*/ 1 w 2"/>
                  <a:gd name="T5" fmla="*/ 1 h 2"/>
                  <a:gd name="T6" fmla="*/ 1 w 2"/>
                  <a:gd name="T7" fmla="*/ 1 h 2"/>
                  <a:gd name="T8" fmla="*/ 1 w 2"/>
                  <a:gd name="T9" fmla="*/ 1 h 2"/>
                  <a:gd name="T10" fmla="*/ 1 w 2"/>
                  <a:gd name="T11" fmla="*/ 1 h 2"/>
                  <a:gd name="T12" fmla="*/ 1 w 2"/>
                  <a:gd name="T13" fmla="*/ 1 h 2"/>
                  <a:gd name="T14" fmla="*/ 1 w 2"/>
                  <a:gd name="T15" fmla="*/ 1 h 2"/>
                  <a:gd name="T16" fmla="*/ 1 w 2"/>
                  <a:gd name="T17" fmla="*/ 1 h 2"/>
                  <a:gd name="T18" fmla="*/ 0 w 2"/>
                  <a:gd name="T19" fmla="*/ 1 h 2"/>
                  <a:gd name="T20" fmla="*/ 0 w 2"/>
                  <a:gd name="T21" fmla="*/ 1 h 2"/>
                  <a:gd name="T22" fmla="*/ 0 w 2"/>
                  <a:gd name="T23" fmla="*/ 1 h 2"/>
                  <a:gd name="T24" fmla="*/ 0 w 2"/>
                  <a:gd name="T25" fmla="*/ 1 h 2"/>
                  <a:gd name="T26" fmla="*/ 0 w 2"/>
                  <a:gd name="T27" fmla="*/ 1 h 2"/>
                  <a:gd name="T28" fmla="*/ 0 w 2"/>
                  <a:gd name="T29" fmla="*/ 1 h 2"/>
                  <a:gd name="T30" fmla="*/ 0 w 2"/>
                  <a:gd name="T31" fmla="*/ 0 h 2"/>
                  <a:gd name="T32" fmla="*/ 0 w 2"/>
                  <a:gd name="T33" fmla="*/ 0 h 2"/>
                  <a:gd name="T34" fmla="*/ 0 w 2"/>
                  <a:gd name="T35" fmla="*/ 0 h 2"/>
                  <a:gd name="T36" fmla="*/ 0 w 2"/>
                  <a:gd name="T37" fmla="*/ 0 h 2"/>
                  <a:gd name="T38" fmla="*/ 0 w 2"/>
                  <a:gd name="T39" fmla="*/ 0 h 2"/>
                  <a:gd name="T40" fmla="*/ 0 w 2"/>
                  <a:gd name="T41" fmla="*/ 0 h 2"/>
                  <a:gd name="T42" fmla="*/ 0 w 2"/>
                  <a:gd name="T43" fmla="*/ 0 h 2"/>
                  <a:gd name="T44" fmla="*/ 0 w 2"/>
                  <a:gd name="T45" fmla="*/ 0 h 2"/>
                  <a:gd name="T46" fmla="*/ 1 w 2"/>
                  <a:gd name="T47" fmla="*/ 0 h 2"/>
                  <a:gd name="T48" fmla="*/ 1 w 2"/>
                  <a:gd name="T49" fmla="*/ 0 h 2"/>
                  <a:gd name="T50" fmla="*/ 1 w 2"/>
                  <a:gd name="T51" fmla="*/ 0 h 2"/>
                  <a:gd name="T52" fmla="*/ 1 w 2"/>
                  <a:gd name="T53" fmla="*/ 0 h 2"/>
                  <a:gd name="T54" fmla="*/ 1 w 2"/>
                  <a:gd name="T55" fmla="*/ 0 h 2"/>
                  <a:gd name="T56" fmla="*/ 1 w 2"/>
                  <a:gd name="T5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" h="2">
                    <a:moveTo>
                      <a:pt x="1" y="0"/>
                    </a:move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70" name="Freeform 118">
                <a:extLst>
                  <a:ext uri="{FF2B5EF4-FFF2-40B4-BE49-F238E27FC236}">
                    <a16:creationId xmlns:a16="http://schemas.microsoft.com/office/drawing/2014/main" id="{BB1B3762-D1F4-5140-8EC6-445E92629B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4" y="1405"/>
                <a:ext cx="2" cy="2"/>
              </a:xfrm>
              <a:custGeom>
                <a:avLst/>
                <a:gdLst>
                  <a:gd name="T0" fmla="*/ 1 w 2"/>
                  <a:gd name="T1" fmla="*/ 1 h 2"/>
                  <a:gd name="T2" fmla="*/ 1 w 2"/>
                  <a:gd name="T3" fmla="*/ 1 h 2"/>
                  <a:gd name="T4" fmla="*/ 1 w 2"/>
                  <a:gd name="T5" fmla="*/ 1 h 2"/>
                  <a:gd name="T6" fmla="*/ 1 w 2"/>
                  <a:gd name="T7" fmla="*/ 1 h 2"/>
                  <a:gd name="T8" fmla="*/ 1 w 2"/>
                  <a:gd name="T9" fmla="*/ 1 h 2"/>
                  <a:gd name="T10" fmla="*/ 1 w 2"/>
                  <a:gd name="T11" fmla="*/ 1 h 2"/>
                  <a:gd name="T12" fmla="*/ 1 w 2"/>
                  <a:gd name="T13" fmla="*/ 1 h 2"/>
                  <a:gd name="T14" fmla="*/ 1 w 2"/>
                  <a:gd name="T15" fmla="*/ 1 h 2"/>
                  <a:gd name="T16" fmla="*/ 1 w 2"/>
                  <a:gd name="T17" fmla="*/ 1 h 2"/>
                  <a:gd name="T18" fmla="*/ 0 w 2"/>
                  <a:gd name="T19" fmla="*/ 1 h 2"/>
                  <a:gd name="T20" fmla="*/ 0 w 2"/>
                  <a:gd name="T21" fmla="*/ 1 h 2"/>
                  <a:gd name="T22" fmla="*/ 0 w 2"/>
                  <a:gd name="T23" fmla="*/ 1 h 2"/>
                  <a:gd name="T24" fmla="*/ 0 w 2"/>
                  <a:gd name="T25" fmla="*/ 1 h 2"/>
                  <a:gd name="T26" fmla="*/ 0 w 2"/>
                  <a:gd name="T27" fmla="*/ 1 h 2"/>
                  <a:gd name="T28" fmla="*/ 0 w 2"/>
                  <a:gd name="T29" fmla="*/ 1 h 2"/>
                  <a:gd name="T30" fmla="*/ 0 w 2"/>
                  <a:gd name="T31" fmla="*/ 1 h 2"/>
                  <a:gd name="T32" fmla="*/ 0 w 2"/>
                  <a:gd name="T33" fmla="*/ 0 h 2"/>
                  <a:gd name="T34" fmla="*/ 0 w 2"/>
                  <a:gd name="T35" fmla="*/ 0 h 2"/>
                  <a:gd name="T36" fmla="*/ 0 w 2"/>
                  <a:gd name="T37" fmla="*/ 0 h 2"/>
                  <a:gd name="T38" fmla="*/ 0 w 2"/>
                  <a:gd name="T39" fmla="*/ 0 h 2"/>
                  <a:gd name="T40" fmla="*/ 0 w 2"/>
                  <a:gd name="T41" fmla="*/ 0 h 2"/>
                  <a:gd name="T42" fmla="*/ 0 w 2"/>
                  <a:gd name="T43" fmla="*/ 0 h 2"/>
                  <a:gd name="T44" fmla="*/ 0 w 2"/>
                  <a:gd name="T45" fmla="*/ 0 h 2"/>
                  <a:gd name="T46" fmla="*/ 1 w 2"/>
                  <a:gd name="T47" fmla="*/ 0 h 2"/>
                  <a:gd name="T48" fmla="*/ 1 w 2"/>
                  <a:gd name="T49" fmla="*/ 0 h 2"/>
                  <a:gd name="T50" fmla="*/ 1 w 2"/>
                  <a:gd name="T51" fmla="*/ 0 h 2"/>
                  <a:gd name="T52" fmla="*/ 1 w 2"/>
                  <a:gd name="T53" fmla="*/ 0 h 2"/>
                  <a:gd name="T54" fmla="*/ 1 w 2"/>
                  <a:gd name="T55" fmla="*/ 0 h 2"/>
                  <a:gd name="T56" fmla="*/ 1 w 2"/>
                  <a:gd name="T57" fmla="*/ 0 h 2"/>
                  <a:gd name="T58" fmla="*/ 1 w 2"/>
                  <a:gd name="T5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" h="2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71" name="Freeform 119">
                <a:extLst>
                  <a:ext uri="{FF2B5EF4-FFF2-40B4-BE49-F238E27FC236}">
                    <a16:creationId xmlns:a16="http://schemas.microsoft.com/office/drawing/2014/main" id="{324029AF-781A-A641-A771-D79D95355D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3" y="1390"/>
                <a:ext cx="2" cy="2"/>
              </a:xfrm>
              <a:custGeom>
                <a:avLst/>
                <a:gdLst>
                  <a:gd name="T0" fmla="*/ 1 w 2"/>
                  <a:gd name="T1" fmla="*/ 1 h 2"/>
                  <a:gd name="T2" fmla="*/ 1 w 2"/>
                  <a:gd name="T3" fmla="*/ 1 h 2"/>
                  <a:gd name="T4" fmla="*/ 1 w 2"/>
                  <a:gd name="T5" fmla="*/ 1 h 2"/>
                  <a:gd name="T6" fmla="*/ 1 w 2"/>
                  <a:gd name="T7" fmla="*/ 1 h 2"/>
                  <a:gd name="T8" fmla="*/ 1 w 2"/>
                  <a:gd name="T9" fmla="*/ 1 h 2"/>
                  <a:gd name="T10" fmla="*/ 1 w 2"/>
                  <a:gd name="T11" fmla="*/ 1 h 2"/>
                  <a:gd name="T12" fmla="*/ 1 w 2"/>
                  <a:gd name="T13" fmla="*/ 1 h 2"/>
                  <a:gd name="T14" fmla="*/ 0 w 2"/>
                  <a:gd name="T15" fmla="*/ 1 h 2"/>
                  <a:gd name="T16" fmla="*/ 0 w 2"/>
                  <a:gd name="T17" fmla="*/ 1 h 2"/>
                  <a:gd name="T18" fmla="*/ 0 w 2"/>
                  <a:gd name="T19" fmla="*/ 1 h 2"/>
                  <a:gd name="T20" fmla="*/ 0 w 2"/>
                  <a:gd name="T21" fmla="*/ 1 h 2"/>
                  <a:gd name="T22" fmla="*/ 0 w 2"/>
                  <a:gd name="T23" fmla="*/ 1 h 2"/>
                  <a:gd name="T24" fmla="*/ 0 w 2"/>
                  <a:gd name="T25" fmla="*/ 1 h 2"/>
                  <a:gd name="T26" fmla="*/ 0 w 2"/>
                  <a:gd name="T27" fmla="*/ 0 h 2"/>
                  <a:gd name="T28" fmla="*/ 0 w 2"/>
                  <a:gd name="T29" fmla="*/ 0 h 2"/>
                  <a:gd name="T30" fmla="*/ 0 w 2"/>
                  <a:gd name="T31" fmla="*/ 0 h 2"/>
                  <a:gd name="T32" fmla="*/ 0 w 2"/>
                  <a:gd name="T33" fmla="*/ 0 h 2"/>
                  <a:gd name="T34" fmla="*/ 0 w 2"/>
                  <a:gd name="T35" fmla="*/ 0 h 2"/>
                  <a:gd name="T36" fmla="*/ 0 w 2"/>
                  <a:gd name="T37" fmla="*/ 0 h 2"/>
                  <a:gd name="T38" fmla="*/ 0 w 2"/>
                  <a:gd name="T39" fmla="*/ 0 h 2"/>
                  <a:gd name="T40" fmla="*/ 1 w 2"/>
                  <a:gd name="T41" fmla="*/ 0 h 2"/>
                  <a:gd name="T42" fmla="*/ 1 w 2"/>
                  <a:gd name="T43" fmla="*/ 0 h 2"/>
                  <a:gd name="T44" fmla="*/ 1 w 2"/>
                  <a:gd name="T45" fmla="*/ 0 h 2"/>
                  <a:gd name="T46" fmla="*/ 1 w 2"/>
                  <a:gd name="T47" fmla="*/ 0 h 2"/>
                  <a:gd name="T48" fmla="*/ 1 w 2"/>
                  <a:gd name="T49" fmla="*/ 0 h 2"/>
                  <a:gd name="T50" fmla="*/ 1 w 2"/>
                  <a:gd name="T51" fmla="*/ 0 h 2"/>
                  <a:gd name="T52" fmla="*/ 1 w 2"/>
                  <a:gd name="T53" fmla="*/ 0 h 2"/>
                  <a:gd name="T54" fmla="*/ 1 w 2"/>
                  <a:gd name="T5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" h="2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72" name="Freeform 120">
                <a:extLst>
                  <a:ext uri="{FF2B5EF4-FFF2-40B4-BE49-F238E27FC236}">
                    <a16:creationId xmlns:a16="http://schemas.microsoft.com/office/drawing/2014/main" id="{0EFA900F-1558-AF44-BB03-D48A2653EB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0" y="137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0 h 1"/>
                  <a:gd name="T28" fmla="*/ 0 w 1"/>
                  <a:gd name="T29" fmla="*/ 0 h 1"/>
                  <a:gd name="T30" fmla="*/ 0 w 1"/>
                  <a:gd name="T31" fmla="*/ 0 h 1"/>
                  <a:gd name="T32" fmla="*/ 0 w 1"/>
                  <a:gd name="T33" fmla="*/ 0 h 1"/>
                  <a:gd name="T34" fmla="*/ 0 w 1"/>
                  <a:gd name="T35" fmla="*/ 0 h 1"/>
                  <a:gd name="T36" fmla="*/ 0 w 1"/>
                  <a:gd name="T37" fmla="*/ 0 h 1"/>
                  <a:gd name="T38" fmla="*/ 0 w 1"/>
                  <a:gd name="T39" fmla="*/ 0 h 1"/>
                  <a:gd name="T40" fmla="*/ 0 w 1"/>
                  <a:gd name="T41" fmla="*/ 0 h 1"/>
                  <a:gd name="T42" fmla="*/ 0 w 1"/>
                  <a:gd name="T43" fmla="*/ 0 h 1"/>
                  <a:gd name="T44" fmla="*/ 0 w 1"/>
                  <a:gd name="T45" fmla="*/ 0 h 1"/>
                  <a:gd name="T46" fmla="*/ 0 w 1"/>
                  <a:gd name="T47" fmla="*/ 0 h 1"/>
                  <a:gd name="T48" fmla="*/ 0 w 1"/>
                  <a:gd name="T49" fmla="*/ 0 h 1"/>
                  <a:gd name="T50" fmla="*/ 0 w 1"/>
                  <a:gd name="T51" fmla="*/ 0 h 1"/>
                  <a:gd name="T52" fmla="*/ 0 w 1"/>
                  <a:gd name="T53" fmla="*/ 0 h 1"/>
                  <a:gd name="T54" fmla="*/ 0 w 1"/>
                  <a:gd name="T55" fmla="*/ 0 h 1"/>
                  <a:gd name="T56" fmla="*/ 0 w 1"/>
                  <a:gd name="T57" fmla="*/ 0 h 1"/>
                  <a:gd name="T58" fmla="*/ 0 w 1"/>
                  <a:gd name="T5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73" name="Freeform 121">
                <a:extLst>
                  <a:ext uri="{FF2B5EF4-FFF2-40B4-BE49-F238E27FC236}">
                    <a16:creationId xmlns:a16="http://schemas.microsoft.com/office/drawing/2014/main" id="{AC171608-8C11-E644-B246-A20CCEE794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8" y="1360"/>
                <a:ext cx="2" cy="1"/>
              </a:xfrm>
              <a:custGeom>
                <a:avLst/>
                <a:gdLst>
                  <a:gd name="T0" fmla="*/ 1 w 2"/>
                  <a:gd name="T1" fmla="*/ 0 h 1"/>
                  <a:gd name="T2" fmla="*/ 1 w 2"/>
                  <a:gd name="T3" fmla="*/ 0 h 1"/>
                  <a:gd name="T4" fmla="*/ 1 w 2"/>
                  <a:gd name="T5" fmla="*/ 0 h 1"/>
                  <a:gd name="T6" fmla="*/ 1 w 2"/>
                  <a:gd name="T7" fmla="*/ 0 h 1"/>
                  <a:gd name="T8" fmla="*/ 1 w 2"/>
                  <a:gd name="T9" fmla="*/ 0 h 1"/>
                  <a:gd name="T10" fmla="*/ 1 w 2"/>
                  <a:gd name="T11" fmla="*/ 0 h 1"/>
                  <a:gd name="T12" fmla="*/ 1 w 2"/>
                  <a:gd name="T13" fmla="*/ 0 h 1"/>
                  <a:gd name="T14" fmla="*/ 0 w 2"/>
                  <a:gd name="T15" fmla="*/ 0 h 1"/>
                  <a:gd name="T16" fmla="*/ 0 w 2"/>
                  <a:gd name="T17" fmla="*/ 0 h 1"/>
                  <a:gd name="T18" fmla="*/ 0 w 2"/>
                  <a:gd name="T19" fmla="*/ 0 h 1"/>
                  <a:gd name="T20" fmla="*/ 0 w 2"/>
                  <a:gd name="T21" fmla="*/ 0 h 1"/>
                  <a:gd name="T22" fmla="*/ 0 w 2"/>
                  <a:gd name="T23" fmla="*/ 0 h 1"/>
                  <a:gd name="T24" fmla="*/ 0 w 2"/>
                  <a:gd name="T25" fmla="*/ 0 h 1"/>
                  <a:gd name="T26" fmla="*/ 0 w 2"/>
                  <a:gd name="T27" fmla="*/ 0 h 1"/>
                  <a:gd name="T28" fmla="*/ 0 w 2"/>
                  <a:gd name="T29" fmla="*/ 0 h 1"/>
                  <a:gd name="T30" fmla="*/ 0 w 2"/>
                  <a:gd name="T31" fmla="*/ 0 h 1"/>
                  <a:gd name="T32" fmla="*/ 0 w 2"/>
                  <a:gd name="T33" fmla="*/ 0 h 1"/>
                  <a:gd name="T34" fmla="*/ 0 w 2"/>
                  <a:gd name="T35" fmla="*/ 0 h 1"/>
                  <a:gd name="T36" fmla="*/ 0 w 2"/>
                  <a:gd name="T37" fmla="*/ 0 h 1"/>
                  <a:gd name="T38" fmla="*/ 0 w 2"/>
                  <a:gd name="T39" fmla="*/ 0 h 1"/>
                  <a:gd name="T40" fmla="*/ 0 w 2"/>
                  <a:gd name="T41" fmla="*/ 0 h 1"/>
                  <a:gd name="T42" fmla="*/ 1 w 2"/>
                  <a:gd name="T43" fmla="*/ 0 h 1"/>
                  <a:gd name="T44" fmla="*/ 1 w 2"/>
                  <a:gd name="T45" fmla="*/ 0 h 1"/>
                  <a:gd name="T46" fmla="*/ 1 w 2"/>
                  <a:gd name="T47" fmla="*/ 0 h 1"/>
                  <a:gd name="T48" fmla="*/ 1 w 2"/>
                  <a:gd name="T49" fmla="*/ 0 h 1"/>
                  <a:gd name="T50" fmla="*/ 1 w 2"/>
                  <a:gd name="T51" fmla="*/ 0 h 1"/>
                  <a:gd name="T52" fmla="*/ 1 w 2"/>
                  <a:gd name="T53" fmla="*/ 0 h 1"/>
                  <a:gd name="T54" fmla="*/ 1 w 2"/>
                  <a:gd name="T5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74" name="Freeform 122">
                <a:extLst>
                  <a:ext uri="{FF2B5EF4-FFF2-40B4-BE49-F238E27FC236}">
                    <a16:creationId xmlns:a16="http://schemas.microsoft.com/office/drawing/2014/main" id="{0C4C4101-89CB-A54D-B2BF-532BBE9914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4" y="1345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1 h 2"/>
                  <a:gd name="T4" fmla="*/ 0 w 1"/>
                  <a:gd name="T5" fmla="*/ 1 h 2"/>
                  <a:gd name="T6" fmla="*/ 0 w 1"/>
                  <a:gd name="T7" fmla="*/ 1 h 2"/>
                  <a:gd name="T8" fmla="*/ 0 w 1"/>
                  <a:gd name="T9" fmla="*/ 1 h 2"/>
                  <a:gd name="T10" fmla="*/ 0 w 1"/>
                  <a:gd name="T11" fmla="*/ 1 h 2"/>
                  <a:gd name="T12" fmla="*/ 0 w 1"/>
                  <a:gd name="T13" fmla="*/ 1 h 2"/>
                  <a:gd name="T14" fmla="*/ 0 w 1"/>
                  <a:gd name="T15" fmla="*/ 1 h 2"/>
                  <a:gd name="T16" fmla="*/ 0 w 1"/>
                  <a:gd name="T17" fmla="*/ 1 h 2"/>
                  <a:gd name="T18" fmla="*/ 0 w 1"/>
                  <a:gd name="T19" fmla="*/ 1 h 2"/>
                  <a:gd name="T20" fmla="*/ 0 w 1"/>
                  <a:gd name="T21" fmla="*/ 1 h 2"/>
                  <a:gd name="T22" fmla="*/ 0 w 1"/>
                  <a:gd name="T23" fmla="*/ 1 h 2"/>
                  <a:gd name="T24" fmla="*/ 0 w 1"/>
                  <a:gd name="T25" fmla="*/ 1 h 2"/>
                  <a:gd name="T26" fmla="*/ 0 w 1"/>
                  <a:gd name="T27" fmla="*/ 1 h 2"/>
                  <a:gd name="T28" fmla="*/ 0 w 1"/>
                  <a:gd name="T29" fmla="*/ 0 h 2"/>
                  <a:gd name="T30" fmla="*/ 0 w 1"/>
                  <a:gd name="T31" fmla="*/ 0 h 2"/>
                  <a:gd name="T32" fmla="*/ 0 w 1"/>
                  <a:gd name="T33" fmla="*/ 0 h 2"/>
                  <a:gd name="T34" fmla="*/ 0 w 1"/>
                  <a:gd name="T35" fmla="*/ 0 h 2"/>
                  <a:gd name="T36" fmla="*/ 0 w 1"/>
                  <a:gd name="T37" fmla="*/ 0 h 2"/>
                  <a:gd name="T38" fmla="*/ 0 w 1"/>
                  <a:gd name="T39" fmla="*/ 0 h 2"/>
                  <a:gd name="T40" fmla="*/ 0 w 1"/>
                  <a:gd name="T41" fmla="*/ 0 h 2"/>
                  <a:gd name="T42" fmla="*/ 0 w 1"/>
                  <a:gd name="T43" fmla="*/ 0 h 2"/>
                  <a:gd name="T44" fmla="*/ 0 w 1"/>
                  <a:gd name="T45" fmla="*/ 0 h 2"/>
                  <a:gd name="T46" fmla="*/ 0 w 1"/>
                  <a:gd name="T47" fmla="*/ 0 h 2"/>
                  <a:gd name="T48" fmla="*/ 0 w 1"/>
                  <a:gd name="T49" fmla="*/ 0 h 2"/>
                  <a:gd name="T50" fmla="*/ 0 w 1"/>
                  <a:gd name="T51" fmla="*/ 0 h 2"/>
                  <a:gd name="T52" fmla="*/ 0 w 1"/>
                  <a:gd name="T53" fmla="*/ 0 h 2"/>
                  <a:gd name="T54" fmla="*/ 0 w 1"/>
                  <a:gd name="T5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75" name="Freeform 123">
                <a:extLst>
                  <a:ext uri="{FF2B5EF4-FFF2-40B4-BE49-F238E27FC236}">
                    <a16:creationId xmlns:a16="http://schemas.microsoft.com/office/drawing/2014/main" id="{267A72F1-895F-F440-85C2-5FB80AD8F1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0" y="133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0 h 1"/>
                  <a:gd name="T28" fmla="*/ 0 w 1"/>
                  <a:gd name="T29" fmla="*/ 0 h 1"/>
                  <a:gd name="T30" fmla="*/ 0 w 1"/>
                  <a:gd name="T31" fmla="*/ 0 h 1"/>
                  <a:gd name="T32" fmla="*/ 0 w 1"/>
                  <a:gd name="T33" fmla="*/ 0 h 1"/>
                  <a:gd name="T34" fmla="*/ 0 w 1"/>
                  <a:gd name="T35" fmla="*/ 0 h 1"/>
                  <a:gd name="T36" fmla="*/ 0 w 1"/>
                  <a:gd name="T37" fmla="*/ 0 h 1"/>
                  <a:gd name="T38" fmla="*/ 0 w 1"/>
                  <a:gd name="T39" fmla="*/ 0 h 1"/>
                  <a:gd name="T40" fmla="*/ 0 w 1"/>
                  <a:gd name="T41" fmla="*/ 0 h 1"/>
                  <a:gd name="T42" fmla="*/ 0 w 1"/>
                  <a:gd name="T43" fmla="*/ 0 h 1"/>
                  <a:gd name="T44" fmla="*/ 0 w 1"/>
                  <a:gd name="T45" fmla="*/ 0 h 1"/>
                  <a:gd name="T46" fmla="*/ 0 w 1"/>
                  <a:gd name="T47" fmla="*/ 0 h 1"/>
                  <a:gd name="T48" fmla="*/ 0 w 1"/>
                  <a:gd name="T49" fmla="*/ 0 h 1"/>
                  <a:gd name="T50" fmla="*/ 0 w 1"/>
                  <a:gd name="T51" fmla="*/ 0 h 1"/>
                  <a:gd name="T52" fmla="*/ 0 w 1"/>
                  <a:gd name="T53" fmla="*/ 0 h 1"/>
                  <a:gd name="T54" fmla="*/ 0 w 1"/>
                  <a:gd name="T55" fmla="*/ 0 h 1"/>
                  <a:gd name="T56" fmla="*/ 0 w 1"/>
                  <a:gd name="T57" fmla="*/ 0 h 1"/>
                  <a:gd name="T58" fmla="*/ 0 w 1"/>
                  <a:gd name="T59" fmla="*/ 0 h 1"/>
                  <a:gd name="T60" fmla="*/ 0 w 1"/>
                  <a:gd name="T6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grpSp>
          <p:nvGrpSpPr>
            <p:cNvPr id="151676" name="Group 124">
              <a:extLst>
                <a:ext uri="{FF2B5EF4-FFF2-40B4-BE49-F238E27FC236}">
                  <a16:creationId xmlns:a16="http://schemas.microsoft.com/office/drawing/2014/main" id="{AB618374-1D23-E641-AEAE-A2225D997F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6" y="1404"/>
              <a:ext cx="206" cy="128"/>
              <a:chOff x="3426" y="1404"/>
              <a:chExt cx="206" cy="128"/>
            </a:xfrm>
          </p:grpSpPr>
          <p:sp>
            <p:nvSpPr>
              <p:cNvPr id="151677" name="Freeform 125">
                <a:extLst>
                  <a:ext uri="{FF2B5EF4-FFF2-40B4-BE49-F238E27FC236}">
                    <a16:creationId xmlns:a16="http://schemas.microsoft.com/office/drawing/2014/main" id="{F52C2876-8FCE-6B43-8629-001470361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" y="1530"/>
                <a:ext cx="2" cy="2"/>
              </a:xfrm>
              <a:custGeom>
                <a:avLst/>
                <a:gdLst>
                  <a:gd name="T0" fmla="*/ 1 w 2"/>
                  <a:gd name="T1" fmla="*/ 1 h 2"/>
                  <a:gd name="T2" fmla="*/ 1 w 2"/>
                  <a:gd name="T3" fmla="*/ 1 h 2"/>
                  <a:gd name="T4" fmla="*/ 1 w 2"/>
                  <a:gd name="T5" fmla="*/ 1 h 2"/>
                  <a:gd name="T6" fmla="*/ 1 w 2"/>
                  <a:gd name="T7" fmla="*/ 1 h 2"/>
                  <a:gd name="T8" fmla="*/ 1 w 2"/>
                  <a:gd name="T9" fmla="*/ 1 h 2"/>
                  <a:gd name="T10" fmla="*/ 1 w 2"/>
                  <a:gd name="T11" fmla="*/ 1 h 2"/>
                  <a:gd name="T12" fmla="*/ 1 w 2"/>
                  <a:gd name="T13" fmla="*/ 1 h 2"/>
                  <a:gd name="T14" fmla="*/ 1 w 2"/>
                  <a:gd name="T15" fmla="*/ 1 h 2"/>
                  <a:gd name="T16" fmla="*/ 0 w 2"/>
                  <a:gd name="T17" fmla="*/ 1 h 2"/>
                  <a:gd name="T18" fmla="*/ 0 w 2"/>
                  <a:gd name="T19" fmla="*/ 1 h 2"/>
                  <a:gd name="T20" fmla="*/ 0 w 2"/>
                  <a:gd name="T21" fmla="*/ 1 h 2"/>
                  <a:gd name="T22" fmla="*/ 0 w 2"/>
                  <a:gd name="T23" fmla="*/ 1 h 2"/>
                  <a:gd name="T24" fmla="*/ 0 w 2"/>
                  <a:gd name="T25" fmla="*/ 1 h 2"/>
                  <a:gd name="T26" fmla="*/ 0 w 2"/>
                  <a:gd name="T27" fmla="*/ 1 h 2"/>
                  <a:gd name="T28" fmla="*/ 0 w 2"/>
                  <a:gd name="T29" fmla="*/ 1 h 2"/>
                  <a:gd name="T30" fmla="*/ 0 w 2"/>
                  <a:gd name="T31" fmla="*/ 0 h 2"/>
                  <a:gd name="T32" fmla="*/ 0 w 2"/>
                  <a:gd name="T33" fmla="*/ 0 h 2"/>
                  <a:gd name="T34" fmla="*/ 0 w 2"/>
                  <a:gd name="T35" fmla="*/ 0 h 2"/>
                  <a:gd name="T36" fmla="*/ 0 w 2"/>
                  <a:gd name="T37" fmla="*/ 0 h 2"/>
                  <a:gd name="T38" fmla="*/ 0 w 2"/>
                  <a:gd name="T39" fmla="*/ 0 h 2"/>
                  <a:gd name="T40" fmla="*/ 0 w 2"/>
                  <a:gd name="T41" fmla="*/ 0 h 2"/>
                  <a:gd name="T42" fmla="*/ 0 w 2"/>
                  <a:gd name="T43" fmla="*/ 0 h 2"/>
                  <a:gd name="T44" fmla="*/ 0 w 2"/>
                  <a:gd name="T45" fmla="*/ 0 h 2"/>
                  <a:gd name="T46" fmla="*/ 1 w 2"/>
                  <a:gd name="T47" fmla="*/ 0 h 2"/>
                  <a:gd name="T48" fmla="*/ 1 w 2"/>
                  <a:gd name="T49" fmla="*/ 0 h 2"/>
                  <a:gd name="T50" fmla="*/ 1 w 2"/>
                  <a:gd name="T51" fmla="*/ 0 h 2"/>
                  <a:gd name="T52" fmla="*/ 1 w 2"/>
                  <a:gd name="T53" fmla="*/ 0 h 2"/>
                  <a:gd name="T54" fmla="*/ 1 w 2"/>
                  <a:gd name="T55" fmla="*/ 0 h 2"/>
                  <a:gd name="T56" fmla="*/ 1 w 2"/>
                  <a:gd name="T57" fmla="*/ 0 h 2"/>
                  <a:gd name="T58" fmla="*/ 1 w 2"/>
                  <a:gd name="T5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" h="2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78" name="Freeform 126">
                <a:extLst>
                  <a:ext uri="{FF2B5EF4-FFF2-40B4-BE49-F238E27FC236}">
                    <a16:creationId xmlns:a16="http://schemas.microsoft.com/office/drawing/2014/main" id="{2CA0DA05-A1CA-5E4D-B1B1-2D7A43BED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0" y="1515"/>
                <a:ext cx="2" cy="1"/>
              </a:xfrm>
              <a:custGeom>
                <a:avLst/>
                <a:gdLst>
                  <a:gd name="T0" fmla="*/ 1 w 2"/>
                  <a:gd name="T1" fmla="*/ 0 h 1"/>
                  <a:gd name="T2" fmla="*/ 1 w 2"/>
                  <a:gd name="T3" fmla="*/ 0 h 1"/>
                  <a:gd name="T4" fmla="*/ 1 w 2"/>
                  <a:gd name="T5" fmla="*/ 0 h 1"/>
                  <a:gd name="T6" fmla="*/ 1 w 2"/>
                  <a:gd name="T7" fmla="*/ 0 h 1"/>
                  <a:gd name="T8" fmla="*/ 1 w 2"/>
                  <a:gd name="T9" fmla="*/ 0 h 1"/>
                  <a:gd name="T10" fmla="*/ 1 w 2"/>
                  <a:gd name="T11" fmla="*/ 0 h 1"/>
                  <a:gd name="T12" fmla="*/ 1 w 2"/>
                  <a:gd name="T13" fmla="*/ 0 h 1"/>
                  <a:gd name="T14" fmla="*/ 1 w 2"/>
                  <a:gd name="T15" fmla="*/ 0 h 1"/>
                  <a:gd name="T16" fmla="*/ 0 w 2"/>
                  <a:gd name="T17" fmla="*/ 0 h 1"/>
                  <a:gd name="T18" fmla="*/ 0 w 2"/>
                  <a:gd name="T19" fmla="*/ 0 h 1"/>
                  <a:gd name="T20" fmla="*/ 0 w 2"/>
                  <a:gd name="T21" fmla="*/ 0 h 1"/>
                  <a:gd name="T22" fmla="*/ 0 w 2"/>
                  <a:gd name="T23" fmla="*/ 0 h 1"/>
                  <a:gd name="T24" fmla="*/ 0 w 2"/>
                  <a:gd name="T25" fmla="*/ 0 h 1"/>
                  <a:gd name="T26" fmla="*/ 0 w 2"/>
                  <a:gd name="T27" fmla="*/ 0 h 1"/>
                  <a:gd name="T28" fmla="*/ 0 w 2"/>
                  <a:gd name="T29" fmla="*/ 0 h 1"/>
                  <a:gd name="T30" fmla="*/ 0 w 2"/>
                  <a:gd name="T31" fmla="*/ 0 h 1"/>
                  <a:gd name="T32" fmla="*/ 0 w 2"/>
                  <a:gd name="T33" fmla="*/ 0 h 1"/>
                  <a:gd name="T34" fmla="*/ 0 w 2"/>
                  <a:gd name="T35" fmla="*/ 0 h 1"/>
                  <a:gd name="T36" fmla="*/ 0 w 2"/>
                  <a:gd name="T37" fmla="*/ 0 h 1"/>
                  <a:gd name="T38" fmla="*/ 0 w 2"/>
                  <a:gd name="T39" fmla="*/ 0 h 1"/>
                  <a:gd name="T40" fmla="*/ 0 w 2"/>
                  <a:gd name="T41" fmla="*/ 0 h 1"/>
                  <a:gd name="T42" fmla="*/ 0 w 2"/>
                  <a:gd name="T43" fmla="*/ 0 h 1"/>
                  <a:gd name="T44" fmla="*/ 0 w 2"/>
                  <a:gd name="T45" fmla="*/ 0 h 1"/>
                  <a:gd name="T46" fmla="*/ 1 w 2"/>
                  <a:gd name="T47" fmla="*/ 0 h 1"/>
                  <a:gd name="T48" fmla="*/ 1 w 2"/>
                  <a:gd name="T49" fmla="*/ 0 h 1"/>
                  <a:gd name="T50" fmla="*/ 1 w 2"/>
                  <a:gd name="T51" fmla="*/ 0 h 1"/>
                  <a:gd name="T52" fmla="*/ 1 w 2"/>
                  <a:gd name="T53" fmla="*/ 0 h 1"/>
                  <a:gd name="T54" fmla="*/ 1 w 2"/>
                  <a:gd name="T55" fmla="*/ 0 h 1"/>
                  <a:gd name="T56" fmla="*/ 1 w 2"/>
                  <a:gd name="T5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79" name="Freeform 127">
                <a:extLst>
                  <a:ext uri="{FF2B5EF4-FFF2-40B4-BE49-F238E27FC236}">
                    <a16:creationId xmlns:a16="http://schemas.microsoft.com/office/drawing/2014/main" id="{228C05D7-CB0B-A243-A8D0-FFFDF80E11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5" y="1499"/>
                <a:ext cx="2" cy="2"/>
              </a:xfrm>
              <a:custGeom>
                <a:avLst/>
                <a:gdLst>
                  <a:gd name="T0" fmla="*/ 1 w 2"/>
                  <a:gd name="T1" fmla="*/ 0 h 2"/>
                  <a:gd name="T2" fmla="*/ 1 w 2"/>
                  <a:gd name="T3" fmla="*/ 1 h 2"/>
                  <a:gd name="T4" fmla="*/ 1 w 2"/>
                  <a:gd name="T5" fmla="*/ 1 h 2"/>
                  <a:gd name="T6" fmla="*/ 1 w 2"/>
                  <a:gd name="T7" fmla="*/ 1 h 2"/>
                  <a:gd name="T8" fmla="*/ 1 w 2"/>
                  <a:gd name="T9" fmla="*/ 1 h 2"/>
                  <a:gd name="T10" fmla="*/ 1 w 2"/>
                  <a:gd name="T11" fmla="*/ 1 h 2"/>
                  <a:gd name="T12" fmla="*/ 1 w 2"/>
                  <a:gd name="T13" fmla="*/ 1 h 2"/>
                  <a:gd name="T14" fmla="*/ 1 w 2"/>
                  <a:gd name="T15" fmla="*/ 1 h 2"/>
                  <a:gd name="T16" fmla="*/ 1 w 2"/>
                  <a:gd name="T17" fmla="*/ 1 h 2"/>
                  <a:gd name="T18" fmla="*/ 0 w 2"/>
                  <a:gd name="T19" fmla="*/ 1 h 2"/>
                  <a:gd name="T20" fmla="*/ 0 w 2"/>
                  <a:gd name="T21" fmla="*/ 1 h 2"/>
                  <a:gd name="T22" fmla="*/ 0 w 2"/>
                  <a:gd name="T23" fmla="*/ 1 h 2"/>
                  <a:gd name="T24" fmla="*/ 0 w 2"/>
                  <a:gd name="T25" fmla="*/ 1 h 2"/>
                  <a:gd name="T26" fmla="*/ 0 w 2"/>
                  <a:gd name="T27" fmla="*/ 1 h 2"/>
                  <a:gd name="T28" fmla="*/ 0 w 2"/>
                  <a:gd name="T29" fmla="*/ 1 h 2"/>
                  <a:gd name="T30" fmla="*/ 0 w 2"/>
                  <a:gd name="T31" fmla="*/ 1 h 2"/>
                  <a:gd name="T32" fmla="*/ 0 w 2"/>
                  <a:gd name="T33" fmla="*/ 0 h 2"/>
                  <a:gd name="T34" fmla="*/ 0 w 2"/>
                  <a:gd name="T35" fmla="*/ 0 h 2"/>
                  <a:gd name="T36" fmla="*/ 0 w 2"/>
                  <a:gd name="T37" fmla="*/ 0 h 2"/>
                  <a:gd name="T38" fmla="*/ 0 w 2"/>
                  <a:gd name="T39" fmla="*/ 0 h 2"/>
                  <a:gd name="T40" fmla="*/ 0 w 2"/>
                  <a:gd name="T41" fmla="*/ 0 h 2"/>
                  <a:gd name="T42" fmla="*/ 0 w 2"/>
                  <a:gd name="T43" fmla="*/ 0 h 2"/>
                  <a:gd name="T44" fmla="*/ 0 w 2"/>
                  <a:gd name="T45" fmla="*/ 0 h 2"/>
                  <a:gd name="T46" fmla="*/ 1 w 2"/>
                  <a:gd name="T47" fmla="*/ 0 h 2"/>
                  <a:gd name="T48" fmla="*/ 1 w 2"/>
                  <a:gd name="T49" fmla="*/ 0 h 2"/>
                  <a:gd name="T50" fmla="*/ 1 w 2"/>
                  <a:gd name="T51" fmla="*/ 0 h 2"/>
                  <a:gd name="T52" fmla="*/ 1 w 2"/>
                  <a:gd name="T53" fmla="*/ 0 h 2"/>
                  <a:gd name="T54" fmla="*/ 1 w 2"/>
                  <a:gd name="T55" fmla="*/ 0 h 2"/>
                  <a:gd name="T56" fmla="*/ 1 w 2"/>
                  <a:gd name="T57" fmla="*/ 0 h 2"/>
                  <a:gd name="T58" fmla="*/ 1 w 2"/>
                  <a:gd name="T59" fmla="*/ 0 h 2"/>
                  <a:gd name="T60" fmla="*/ 1 w 2"/>
                  <a:gd name="T6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" h="2">
                    <a:moveTo>
                      <a:pt x="1" y="0"/>
                    </a:move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80" name="Freeform 128">
                <a:extLst>
                  <a:ext uri="{FF2B5EF4-FFF2-40B4-BE49-F238E27FC236}">
                    <a16:creationId xmlns:a16="http://schemas.microsoft.com/office/drawing/2014/main" id="{3C361A46-425F-C546-A8CA-3177121100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2" y="1482"/>
                <a:ext cx="2" cy="2"/>
              </a:xfrm>
              <a:custGeom>
                <a:avLst/>
                <a:gdLst>
                  <a:gd name="T0" fmla="*/ 1 w 2"/>
                  <a:gd name="T1" fmla="*/ 1 h 2"/>
                  <a:gd name="T2" fmla="*/ 1 w 2"/>
                  <a:gd name="T3" fmla="*/ 1 h 2"/>
                  <a:gd name="T4" fmla="*/ 1 w 2"/>
                  <a:gd name="T5" fmla="*/ 1 h 2"/>
                  <a:gd name="T6" fmla="*/ 1 w 2"/>
                  <a:gd name="T7" fmla="*/ 1 h 2"/>
                  <a:gd name="T8" fmla="*/ 1 w 2"/>
                  <a:gd name="T9" fmla="*/ 1 h 2"/>
                  <a:gd name="T10" fmla="*/ 1 w 2"/>
                  <a:gd name="T11" fmla="*/ 1 h 2"/>
                  <a:gd name="T12" fmla="*/ 1 w 2"/>
                  <a:gd name="T13" fmla="*/ 1 h 2"/>
                  <a:gd name="T14" fmla="*/ 1 w 2"/>
                  <a:gd name="T15" fmla="*/ 1 h 2"/>
                  <a:gd name="T16" fmla="*/ 0 w 2"/>
                  <a:gd name="T17" fmla="*/ 1 h 2"/>
                  <a:gd name="T18" fmla="*/ 0 w 2"/>
                  <a:gd name="T19" fmla="*/ 1 h 2"/>
                  <a:gd name="T20" fmla="*/ 0 w 2"/>
                  <a:gd name="T21" fmla="*/ 1 h 2"/>
                  <a:gd name="T22" fmla="*/ 0 w 2"/>
                  <a:gd name="T23" fmla="*/ 1 h 2"/>
                  <a:gd name="T24" fmla="*/ 0 w 2"/>
                  <a:gd name="T25" fmla="*/ 1 h 2"/>
                  <a:gd name="T26" fmla="*/ 0 w 2"/>
                  <a:gd name="T27" fmla="*/ 1 h 2"/>
                  <a:gd name="T28" fmla="*/ 0 w 2"/>
                  <a:gd name="T29" fmla="*/ 1 h 2"/>
                  <a:gd name="T30" fmla="*/ 0 w 2"/>
                  <a:gd name="T31" fmla="*/ 0 h 2"/>
                  <a:gd name="T32" fmla="*/ 0 w 2"/>
                  <a:gd name="T33" fmla="*/ 0 h 2"/>
                  <a:gd name="T34" fmla="*/ 0 w 2"/>
                  <a:gd name="T35" fmla="*/ 0 h 2"/>
                  <a:gd name="T36" fmla="*/ 0 w 2"/>
                  <a:gd name="T37" fmla="*/ 0 h 2"/>
                  <a:gd name="T38" fmla="*/ 0 w 2"/>
                  <a:gd name="T39" fmla="*/ 0 h 2"/>
                  <a:gd name="T40" fmla="*/ 0 w 2"/>
                  <a:gd name="T41" fmla="*/ 0 h 2"/>
                  <a:gd name="T42" fmla="*/ 0 w 2"/>
                  <a:gd name="T43" fmla="*/ 0 h 2"/>
                  <a:gd name="T44" fmla="*/ 0 w 2"/>
                  <a:gd name="T45" fmla="*/ 0 h 2"/>
                  <a:gd name="T46" fmla="*/ 1 w 2"/>
                  <a:gd name="T47" fmla="*/ 0 h 2"/>
                  <a:gd name="T48" fmla="*/ 1 w 2"/>
                  <a:gd name="T49" fmla="*/ 0 h 2"/>
                  <a:gd name="T50" fmla="*/ 1 w 2"/>
                  <a:gd name="T51" fmla="*/ 0 h 2"/>
                  <a:gd name="T52" fmla="*/ 1 w 2"/>
                  <a:gd name="T53" fmla="*/ 0 h 2"/>
                  <a:gd name="T54" fmla="*/ 1 w 2"/>
                  <a:gd name="T55" fmla="*/ 0 h 2"/>
                  <a:gd name="T56" fmla="*/ 1 w 2"/>
                  <a:gd name="T57" fmla="*/ 0 h 2"/>
                  <a:gd name="T58" fmla="*/ 1 w 2"/>
                  <a:gd name="T59" fmla="*/ 0 h 2"/>
                  <a:gd name="T60" fmla="*/ 1 w 2"/>
                  <a:gd name="T61" fmla="*/ 0 h 2"/>
                  <a:gd name="T62" fmla="*/ 1 w 2"/>
                  <a:gd name="T6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" h="2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81" name="Freeform 129">
                <a:extLst>
                  <a:ext uri="{FF2B5EF4-FFF2-40B4-BE49-F238E27FC236}">
                    <a16:creationId xmlns:a16="http://schemas.microsoft.com/office/drawing/2014/main" id="{1E487054-6307-FE46-97C1-935DE7989F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9" y="1466"/>
                <a:ext cx="2" cy="1"/>
              </a:xfrm>
              <a:custGeom>
                <a:avLst/>
                <a:gdLst>
                  <a:gd name="T0" fmla="*/ 1 w 2"/>
                  <a:gd name="T1" fmla="*/ 0 h 1"/>
                  <a:gd name="T2" fmla="*/ 1 w 2"/>
                  <a:gd name="T3" fmla="*/ 0 h 1"/>
                  <a:gd name="T4" fmla="*/ 1 w 2"/>
                  <a:gd name="T5" fmla="*/ 0 h 1"/>
                  <a:gd name="T6" fmla="*/ 1 w 2"/>
                  <a:gd name="T7" fmla="*/ 0 h 1"/>
                  <a:gd name="T8" fmla="*/ 1 w 2"/>
                  <a:gd name="T9" fmla="*/ 0 h 1"/>
                  <a:gd name="T10" fmla="*/ 1 w 2"/>
                  <a:gd name="T11" fmla="*/ 0 h 1"/>
                  <a:gd name="T12" fmla="*/ 1 w 2"/>
                  <a:gd name="T13" fmla="*/ 0 h 1"/>
                  <a:gd name="T14" fmla="*/ 1 w 2"/>
                  <a:gd name="T15" fmla="*/ 0 h 1"/>
                  <a:gd name="T16" fmla="*/ 0 w 2"/>
                  <a:gd name="T17" fmla="*/ 0 h 1"/>
                  <a:gd name="T18" fmla="*/ 0 w 2"/>
                  <a:gd name="T19" fmla="*/ 0 h 1"/>
                  <a:gd name="T20" fmla="*/ 0 w 2"/>
                  <a:gd name="T21" fmla="*/ 0 h 1"/>
                  <a:gd name="T22" fmla="*/ 0 w 2"/>
                  <a:gd name="T23" fmla="*/ 0 h 1"/>
                  <a:gd name="T24" fmla="*/ 0 w 2"/>
                  <a:gd name="T25" fmla="*/ 0 h 1"/>
                  <a:gd name="T26" fmla="*/ 0 w 2"/>
                  <a:gd name="T27" fmla="*/ 0 h 1"/>
                  <a:gd name="T28" fmla="*/ 0 w 2"/>
                  <a:gd name="T29" fmla="*/ 0 h 1"/>
                  <a:gd name="T30" fmla="*/ 0 w 2"/>
                  <a:gd name="T31" fmla="*/ 0 h 1"/>
                  <a:gd name="T32" fmla="*/ 0 w 2"/>
                  <a:gd name="T33" fmla="*/ 0 h 1"/>
                  <a:gd name="T34" fmla="*/ 0 w 2"/>
                  <a:gd name="T35" fmla="*/ 0 h 1"/>
                  <a:gd name="T36" fmla="*/ 0 w 2"/>
                  <a:gd name="T37" fmla="*/ 0 h 1"/>
                  <a:gd name="T38" fmla="*/ 0 w 2"/>
                  <a:gd name="T39" fmla="*/ 0 h 1"/>
                  <a:gd name="T40" fmla="*/ 0 w 2"/>
                  <a:gd name="T41" fmla="*/ 0 h 1"/>
                  <a:gd name="T42" fmla="*/ 1 w 2"/>
                  <a:gd name="T43" fmla="*/ 0 h 1"/>
                  <a:gd name="T44" fmla="*/ 1 w 2"/>
                  <a:gd name="T45" fmla="*/ 0 h 1"/>
                  <a:gd name="T46" fmla="*/ 1 w 2"/>
                  <a:gd name="T47" fmla="*/ 0 h 1"/>
                  <a:gd name="T48" fmla="*/ 1 w 2"/>
                  <a:gd name="T49" fmla="*/ 0 h 1"/>
                  <a:gd name="T50" fmla="*/ 1 w 2"/>
                  <a:gd name="T51" fmla="*/ 0 h 1"/>
                  <a:gd name="T52" fmla="*/ 1 w 2"/>
                  <a:gd name="T53" fmla="*/ 0 h 1"/>
                  <a:gd name="T54" fmla="*/ 1 w 2"/>
                  <a:gd name="T55" fmla="*/ 0 h 1"/>
                  <a:gd name="T56" fmla="*/ 1 w 2"/>
                  <a:gd name="T57" fmla="*/ 0 h 1"/>
                  <a:gd name="T58" fmla="*/ 1 w 2"/>
                  <a:gd name="T5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82" name="Freeform 130">
                <a:extLst>
                  <a:ext uri="{FF2B5EF4-FFF2-40B4-BE49-F238E27FC236}">
                    <a16:creationId xmlns:a16="http://schemas.microsoft.com/office/drawing/2014/main" id="{A110B675-C6F3-BB42-8531-6B101D932F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5" y="1451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0 h 1"/>
                  <a:gd name="T28" fmla="*/ 0 w 1"/>
                  <a:gd name="T29" fmla="*/ 0 h 1"/>
                  <a:gd name="T30" fmla="*/ 0 w 1"/>
                  <a:gd name="T31" fmla="*/ 0 h 1"/>
                  <a:gd name="T32" fmla="*/ 0 w 1"/>
                  <a:gd name="T33" fmla="*/ 0 h 1"/>
                  <a:gd name="T34" fmla="*/ 0 w 1"/>
                  <a:gd name="T35" fmla="*/ 0 h 1"/>
                  <a:gd name="T36" fmla="*/ 0 w 1"/>
                  <a:gd name="T37" fmla="*/ 0 h 1"/>
                  <a:gd name="T38" fmla="*/ 0 w 1"/>
                  <a:gd name="T39" fmla="*/ 0 h 1"/>
                  <a:gd name="T40" fmla="*/ 0 w 1"/>
                  <a:gd name="T41" fmla="*/ 0 h 1"/>
                  <a:gd name="T42" fmla="*/ 0 w 1"/>
                  <a:gd name="T43" fmla="*/ 0 h 1"/>
                  <a:gd name="T44" fmla="*/ 0 w 1"/>
                  <a:gd name="T45" fmla="*/ 0 h 1"/>
                  <a:gd name="T46" fmla="*/ 0 w 1"/>
                  <a:gd name="T47" fmla="*/ 0 h 1"/>
                  <a:gd name="T48" fmla="*/ 0 w 1"/>
                  <a:gd name="T49" fmla="*/ 0 h 1"/>
                  <a:gd name="T50" fmla="*/ 0 w 1"/>
                  <a:gd name="T51" fmla="*/ 0 h 1"/>
                  <a:gd name="T52" fmla="*/ 0 w 1"/>
                  <a:gd name="T53" fmla="*/ 0 h 1"/>
                  <a:gd name="T54" fmla="*/ 0 w 1"/>
                  <a:gd name="T55" fmla="*/ 0 h 1"/>
                  <a:gd name="T56" fmla="*/ 0 w 1"/>
                  <a:gd name="T57" fmla="*/ 0 h 1"/>
                  <a:gd name="T58" fmla="*/ 0 w 1"/>
                  <a:gd name="T5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83" name="Freeform 131">
                <a:extLst>
                  <a:ext uri="{FF2B5EF4-FFF2-40B4-BE49-F238E27FC236}">
                    <a16:creationId xmlns:a16="http://schemas.microsoft.com/office/drawing/2014/main" id="{AAC3BF00-1E29-3040-9717-E9D313FF89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2" y="1434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0 h 1"/>
                  <a:gd name="T28" fmla="*/ 0 w 1"/>
                  <a:gd name="T29" fmla="*/ 0 h 1"/>
                  <a:gd name="T30" fmla="*/ 0 w 1"/>
                  <a:gd name="T31" fmla="*/ 0 h 1"/>
                  <a:gd name="T32" fmla="*/ 0 w 1"/>
                  <a:gd name="T33" fmla="*/ 0 h 1"/>
                  <a:gd name="T34" fmla="*/ 0 w 1"/>
                  <a:gd name="T35" fmla="*/ 0 h 1"/>
                  <a:gd name="T36" fmla="*/ 0 w 1"/>
                  <a:gd name="T37" fmla="*/ 0 h 1"/>
                  <a:gd name="T38" fmla="*/ 0 w 1"/>
                  <a:gd name="T39" fmla="*/ 0 h 1"/>
                  <a:gd name="T40" fmla="*/ 0 w 1"/>
                  <a:gd name="T41" fmla="*/ 0 h 1"/>
                  <a:gd name="T42" fmla="*/ 0 w 1"/>
                  <a:gd name="T43" fmla="*/ 0 h 1"/>
                  <a:gd name="T44" fmla="*/ 0 w 1"/>
                  <a:gd name="T45" fmla="*/ 0 h 1"/>
                  <a:gd name="T46" fmla="*/ 0 w 1"/>
                  <a:gd name="T47" fmla="*/ 0 h 1"/>
                  <a:gd name="T48" fmla="*/ 0 w 1"/>
                  <a:gd name="T49" fmla="*/ 0 h 1"/>
                  <a:gd name="T50" fmla="*/ 0 w 1"/>
                  <a:gd name="T51" fmla="*/ 0 h 1"/>
                  <a:gd name="T52" fmla="*/ 0 w 1"/>
                  <a:gd name="T53" fmla="*/ 0 h 1"/>
                  <a:gd name="T54" fmla="*/ 0 w 1"/>
                  <a:gd name="T55" fmla="*/ 0 h 1"/>
                  <a:gd name="T56" fmla="*/ 0 w 1"/>
                  <a:gd name="T5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84" name="Freeform 132">
                <a:extLst>
                  <a:ext uri="{FF2B5EF4-FFF2-40B4-BE49-F238E27FC236}">
                    <a16:creationId xmlns:a16="http://schemas.microsoft.com/office/drawing/2014/main" id="{E3A818D0-A871-3349-AC40-C5C1778886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6" y="141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0 h 1"/>
                  <a:gd name="T28" fmla="*/ 0 w 1"/>
                  <a:gd name="T29" fmla="*/ 0 h 1"/>
                  <a:gd name="T30" fmla="*/ 0 w 1"/>
                  <a:gd name="T31" fmla="*/ 0 h 1"/>
                  <a:gd name="T32" fmla="*/ 0 w 1"/>
                  <a:gd name="T33" fmla="*/ 0 h 1"/>
                  <a:gd name="T34" fmla="*/ 0 w 1"/>
                  <a:gd name="T35" fmla="*/ 0 h 1"/>
                  <a:gd name="T36" fmla="*/ 0 w 1"/>
                  <a:gd name="T37" fmla="*/ 0 h 1"/>
                  <a:gd name="T38" fmla="*/ 0 w 1"/>
                  <a:gd name="T39" fmla="*/ 0 h 1"/>
                  <a:gd name="T40" fmla="*/ 0 w 1"/>
                  <a:gd name="T41" fmla="*/ 0 h 1"/>
                  <a:gd name="T42" fmla="*/ 0 w 1"/>
                  <a:gd name="T43" fmla="*/ 0 h 1"/>
                  <a:gd name="T44" fmla="*/ 0 w 1"/>
                  <a:gd name="T45" fmla="*/ 0 h 1"/>
                  <a:gd name="T46" fmla="*/ 0 w 1"/>
                  <a:gd name="T47" fmla="*/ 0 h 1"/>
                  <a:gd name="T48" fmla="*/ 0 w 1"/>
                  <a:gd name="T49" fmla="*/ 0 h 1"/>
                  <a:gd name="T50" fmla="*/ 0 w 1"/>
                  <a:gd name="T51" fmla="*/ 0 h 1"/>
                  <a:gd name="T52" fmla="*/ 0 w 1"/>
                  <a:gd name="T53" fmla="*/ 0 h 1"/>
                  <a:gd name="T54" fmla="*/ 0 w 1"/>
                  <a:gd name="T55" fmla="*/ 0 h 1"/>
                  <a:gd name="T56" fmla="*/ 0 w 1"/>
                  <a:gd name="T57" fmla="*/ 0 h 1"/>
                  <a:gd name="T58" fmla="*/ 0 w 1"/>
                  <a:gd name="T59" fmla="*/ 0 h 1"/>
                  <a:gd name="T60" fmla="*/ 0 w 1"/>
                  <a:gd name="T61" fmla="*/ 0 h 1"/>
                  <a:gd name="T62" fmla="*/ 0 w 1"/>
                  <a:gd name="T6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151685" name="Freeform 133">
                <a:extLst>
                  <a:ext uri="{FF2B5EF4-FFF2-40B4-BE49-F238E27FC236}">
                    <a16:creationId xmlns:a16="http://schemas.microsoft.com/office/drawing/2014/main" id="{D50C9E10-2B00-9B43-A847-F534C92AFB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1" y="1404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0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0 h 1"/>
                  <a:gd name="T28" fmla="*/ 0 w 1"/>
                  <a:gd name="T29" fmla="*/ 0 h 1"/>
                  <a:gd name="T30" fmla="*/ 0 w 1"/>
                  <a:gd name="T31" fmla="*/ 0 h 1"/>
                  <a:gd name="T32" fmla="*/ 0 w 1"/>
                  <a:gd name="T33" fmla="*/ 0 h 1"/>
                  <a:gd name="T34" fmla="*/ 0 w 1"/>
                  <a:gd name="T35" fmla="*/ 0 h 1"/>
                  <a:gd name="T36" fmla="*/ 0 w 1"/>
                  <a:gd name="T37" fmla="*/ 0 h 1"/>
                  <a:gd name="T38" fmla="*/ 0 w 1"/>
                  <a:gd name="T39" fmla="*/ 0 h 1"/>
                  <a:gd name="T40" fmla="*/ 0 w 1"/>
                  <a:gd name="T41" fmla="*/ 0 h 1"/>
                  <a:gd name="T42" fmla="*/ 0 w 1"/>
                  <a:gd name="T43" fmla="*/ 0 h 1"/>
                  <a:gd name="T44" fmla="*/ 0 w 1"/>
                  <a:gd name="T45" fmla="*/ 0 h 1"/>
                  <a:gd name="T46" fmla="*/ 0 w 1"/>
                  <a:gd name="T47" fmla="*/ 0 h 1"/>
                  <a:gd name="T48" fmla="*/ 0 w 1"/>
                  <a:gd name="T49" fmla="*/ 0 h 1"/>
                  <a:gd name="T50" fmla="*/ 0 w 1"/>
                  <a:gd name="T51" fmla="*/ 0 h 1"/>
                  <a:gd name="T52" fmla="*/ 0 w 1"/>
                  <a:gd name="T53" fmla="*/ 0 h 1"/>
                  <a:gd name="T54" fmla="*/ 0 w 1"/>
                  <a:gd name="T55" fmla="*/ 0 h 1"/>
                  <a:gd name="T56" fmla="*/ 0 w 1"/>
                  <a:gd name="T57" fmla="*/ 0 h 1"/>
                  <a:gd name="T58" fmla="*/ 0 w 1"/>
                  <a:gd name="T59" fmla="*/ 0 h 1"/>
                  <a:gd name="T60" fmla="*/ 0 w 1"/>
                  <a:gd name="T6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</p:grpSp>
      <p:pic>
        <p:nvPicPr>
          <p:cNvPr id="151686" name="Picture 134">
            <a:extLst>
              <a:ext uri="{FF2B5EF4-FFF2-40B4-BE49-F238E27FC236}">
                <a16:creationId xmlns:a16="http://schemas.microsoft.com/office/drawing/2014/main" id="{104C7199-A28D-604E-B35F-8E58A8C72780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50" y="1466850"/>
            <a:ext cx="75406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1687" name="Picture 135">
            <a:extLst>
              <a:ext uri="{FF2B5EF4-FFF2-40B4-BE49-F238E27FC236}">
                <a16:creationId xmlns:a16="http://schemas.microsoft.com/office/drawing/2014/main" id="{C4EBC2BD-51D8-9B48-BA2A-F0E3719619BC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600" y="1466850"/>
            <a:ext cx="7556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2445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5">
            <a:extLst>
              <a:ext uri="{FF2B5EF4-FFF2-40B4-BE49-F238E27FC236}">
                <a16:creationId xmlns:a16="http://schemas.microsoft.com/office/drawing/2014/main" id="{AD06AA49-CDF7-6041-BA44-8E38EAC9A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DE" sz="1200">
                <a:latin typeface="Garamond" panose="02020404030301010803" pitchFamily="18" charset="0"/>
              </a:rPr>
              <a:t>7-</a:t>
            </a:r>
            <a:fld id="{F32C6B64-BEC2-FF45-B0F1-F33774B82E98}" type="slidenum">
              <a:rPr lang="en-US" altLang="en-DE" sz="1200">
                <a:latin typeface="Garamond" panose="02020404030301010803" pitchFamily="18" charset="0"/>
              </a:rPr>
              <a:pPr eaLnBrk="1" hangingPunct="1"/>
              <a:t>15</a:t>
            </a:fld>
            <a:endParaRPr lang="en-US" altLang="en-DE" sz="1200">
              <a:latin typeface="Garamond" panose="02020404030301010803" pitchFamily="18" charset="0"/>
            </a:endParaRPr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1DCCFC02-DC20-6948-9B85-4039DC62B6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DE">
                <a:ea typeface="ＭＳ Ｐゴシック" panose="020B0600070205080204" pitchFamily="34" charset="-128"/>
              </a:rPr>
              <a:t>The Negotiation Set Illustrated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7AB4AA1B-7953-A242-B6D3-B87983041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DE" altLang="en-DE">
              <a:ea typeface="ＭＳ Ｐゴシック" panose="020B0600070205080204" pitchFamily="34" charset="-128"/>
            </a:endParaRPr>
          </a:p>
        </p:txBody>
      </p:sp>
      <p:pic>
        <p:nvPicPr>
          <p:cNvPr id="63492" name="Picture 4">
            <a:extLst>
              <a:ext uri="{FF2B5EF4-FFF2-40B4-BE49-F238E27FC236}">
                <a16:creationId xmlns:a16="http://schemas.microsoft.com/office/drawing/2014/main" id="{59AD8D90-FDD0-F248-B510-246CCB3A0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73914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9722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Negotiation Set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The </a:t>
            </a:r>
            <a:r>
              <a:rPr lang="en-US" altLang="x-none" dirty="0">
                <a:solidFill>
                  <a:srgbClr val="0305FF"/>
                </a:solidFill>
              </a:rPr>
              <a:t>negotiation set</a:t>
            </a:r>
            <a:r>
              <a:rPr lang="en-US" altLang="x-none" dirty="0"/>
              <a:t> consists of the deals that are Pareto efficient and individual rational</a:t>
            </a:r>
          </a:p>
          <a:p>
            <a:pPr lvl="1" eaLnBrk="1" hangingPunct="1">
              <a:defRPr/>
            </a:pPr>
            <a:r>
              <a:rPr lang="en-US" altLang="x-none" dirty="0"/>
              <a:t>A deal is </a:t>
            </a:r>
            <a:r>
              <a:rPr lang="en-US" altLang="x-none" dirty="0">
                <a:solidFill>
                  <a:srgbClr val="0305FF"/>
                </a:solidFill>
              </a:rPr>
              <a:t>Pareto efficient (Pareto optimal) </a:t>
            </a:r>
            <a:r>
              <a:rPr lang="en-US" altLang="x-none" dirty="0"/>
              <a:t>if it is not dominated by another task allocation</a:t>
            </a:r>
          </a:p>
          <a:p>
            <a:pPr lvl="1" eaLnBrk="1" hangingPunct="1">
              <a:defRPr/>
            </a:pPr>
            <a:r>
              <a:rPr lang="en-US" altLang="x-none" dirty="0"/>
              <a:t>A deal is </a:t>
            </a:r>
            <a:r>
              <a:rPr lang="en-US" altLang="x-none" dirty="0">
                <a:solidFill>
                  <a:srgbClr val="0305FF"/>
                </a:solidFill>
              </a:rPr>
              <a:t>individual rational </a:t>
            </a:r>
            <a:r>
              <a:rPr lang="en-US" altLang="x-none" dirty="0"/>
              <a:t>if neither agent is worse off than in the original allocation (the ‘conflict deal’)</a:t>
            </a:r>
          </a:p>
        </p:txBody>
      </p:sp>
      <p:sp>
        <p:nvSpPr>
          <p:cNvPr id="572420" name="Line 4"/>
          <p:cNvSpPr>
            <a:spLocks noChangeShapeType="1"/>
          </p:cNvSpPr>
          <p:nvPr/>
        </p:nvSpPr>
        <p:spPr bwMode="auto">
          <a:xfrm>
            <a:off x="3924151" y="4142358"/>
            <a:ext cx="0" cy="18716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2421" name="Line 5"/>
          <p:cNvSpPr>
            <a:spLocks noChangeShapeType="1"/>
          </p:cNvSpPr>
          <p:nvPr/>
        </p:nvSpPr>
        <p:spPr bwMode="auto">
          <a:xfrm>
            <a:off x="3420914" y="5726683"/>
            <a:ext cx="25923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2422" name="Text Box 6"/>
          <p:cNvSpPr txBox="1">
            <a:spLocks noChangeArrowheads="1"/>
          </p:cNvSpPr>
          <p:nvPr/>
        </p:nvSpPr>
        <p:spPr bwMode="auto">
          <a:xfrm>
            <a:off x="4644876" y="5798121"/>
            <a:ext cx="2016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x-none" sz="1400" dirty="0"/>
              <a:t>Extra utility of agent 1</a:t>
            </a:r>
          </a:p>
        </p:txBody>
      </p:sp>
      <p:sp>
        <p:nvSpPr>
          <p:cNvPr id="572423" name="Text Box 7"/>
          <p:cNvSpPr txBox="1">
            <a:spLocks noChangeArrowheads="1"/>
          </p:cNvSpPr>
          <p:nvPr/>
        </p:nvSpPr>
        <p:spPr bwMode="auto">
          <a:xfrm rot="-5400000">
            <a:off x="2692251" y="4356671"/>
            <a:ext cx="2016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x-none" sz="1400" dirty="0"/>
              <a:t>Extra utility of agent 2</a:t>
            </a:r>
          </a:p>
        </p:txBody>
      </p:sp>
      <p:sp>
        <p:nvSpPr>
          <p:cNvPr id="572426" name="Freeform 10"/>
          <p:cNvSpPr>
            <a:spLocks/>
          </p:cNvSpPr>
          <p:nvPr/>
        </p:nvSpPr>
        <p:spPr bwMode="auto">
          <a:xfrm>
            <a:off x="3847951" y="4274121"/>
            <a:ext cx="1947863" cy="1454150"/>
          </a:xfrm>
          <a:custGeom>
            <a:avLst/>
            <a:gdLst>
              <a:gd name="T0" fmla="*/ 48 w 1227"/>
              <a:gd name="T1" fmla="*/ 53 h 916"/>
              <a:gd name="T2" fmla="*/ 359 w 1227"/>
              <a:gd name="T3" fmla="*/ 188 h 916"/>
              <a:gd name="T4" fmla="*/ 946 w 1227"/>
              <a:gd name="T5" fmla="*/ 282 h 916"/>
              <a:gd name="T6" fmla="*/ 1135 w 1227"/>
              <a:gd name="T7" fmla="*/ 729 h 916"/>
              <a:gd name="T8" fmla="*/ 1227 w 1227"/>
              <a:gd name="T9" fmla="*/ 915 h 916"/>
              <a:gd name="T10" fmla="*/ 49 w 1227"/>
              <a:gd name="T11" fmla="*/ 916 h 916"/>
              <a:gd name="T12" fmla="*/ 48 w 1227"/>
              <a:gd name="T13" fmla="*/ 53 h 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27" h="916">
                <a:moveTo>
                  <a:pt x="48" y="53"/>
                </a:moveTo>
                <a:cubicBezTo>
                  <a:pt x="0" y="0"/>
                  <a:pt x="209" y="150"/>
                  <a:pt x="359" y="188"/>
                </a:cubicBezTo>
                <a:cubicBezTo>
                  <a:pt x="497" y="216"/>
                  <a:pt x="846" y="214"/>
                  <a:pt x="946" y="282"/>
                </a:cubicBezTo>
                <a:cubicBezTo>
                  <a:pt x="1046" y="350"/>
                  <a:pt x="1077" y="614"/>
                  <a:pt x="1135" y="729"/>
                </a:cubicBezTo>
                <a:cubicBezTo>
                  <a:pt x="1193" y="844"/>
                  <a:pt x="1208" y="876"/>
                  <a:pt x="1227" y="915"/>
                </a:cubicBezTo>
                <a:lnTo>
                  <a:pt x="49" y="916"/>
                </a:lnTo>
                <a:lnTo>
                  <a:pt x="48" y="53"/>
                </a:lnTo>
                <a:close/>
              </a:path>
            </a:pathLst>
          </a:custGeom>
          <a:solidFill>
            <a:srgbClr val="C0C0C0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2427" name="Text Box 11"/>
          <p:cNvSpPr txBox="1">
            <a:spLocks noChangeArrowheads="1"/>
          </p:cNvSpPr>
          <p:nvPr/>
        </p:nvSpPr>
        <p:spPr bwMode="auto">
          <a:xfrm>
            <a:off x="1547664" y="6014021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x-none"/>
              <a:t>Conflict deal</a:t>
            </a:r>
          </a:p>
        </p:txBody>
      </p:sp>
      <p:sp>
        <p:nvSpPr>
          <p:cNvPr id="572428" name="Line 12"/>
          <p:cNvSpPr>
            <a:spLocks noChangeShapeType="1"/>
          </p:cNvSpPr>
          <p:nvPr/>
        </p:nvSpPr>
        <p:spPr bwMode="auto">
          <a:xfrm flipV="1">
            <a:off x="3131989" y="5798121"/>
            <a:ext cx="647700" cy="36036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2429" name="Text Box 13"/>
          <p:cNvSpPr txBox="1">
            <a:spLocks noChangeArrowheads="1"/>
          </p:cNvSpPr>
          <p:nvPr/>
        </p:nvSpPr>
        <p:spPr bwMode="auto">
          <a:xfrm>
            <a:off x="6064101" y="4148708"/>
            <a:ext cx="170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x-none"/>
              <a:t>Negotiation set</a:t>
            </a:r>
          </a:p>
        </p:txBody>
      </p:sp>
      <p:sp>
        <p:nvSpPr>
          <p:cNvPr id="572430" name="Line 14"/>
          <p:cNvSpPr>
            <a:spLocks noChangeShapeType="1"/>
          </p:cNvSpPr>
          <p:nvPr/>
        </p:nvSpPr>
        <p:spPr bwMode="auto">
          <a:xfrm flipH="1">
            <a:off x="5364014" y="4436046"/>
            <a:ext cx="720725" cy="2889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2431" name="Text Box 15"/>
          <p:cNvSpPr txBox="1">
            <a:spLocks noChangeArrowheads="1"/>
          </p:cNvSpPr>
          <p:nvPr/>
        </p:nvSpPr>
        <p:spPr bwMode="auto">
          <a:xfrm>
            <a:off x="6013301" y="4902771"/>
            <a:ext cx="2266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x-none"/>
              <a:t>Individual rational</a:t>
            </a:r>
          </a:p>
        </p:txBody>
      </p:sp>
      <p:sp>
        <p:nvSpPr>
          <p:cNvPr id="572432" name="Line 16"/>
          <p:cNvSpPr>
            <a:spLocks noChangeShapeType="1"/>
          </p:cNvSpPr>
          <p:nvPr/>
        </p:nvSpPr>
        <p:spPr bwMode="auto">
          <a:xfrm flipH="1">
            <a:off x="5076676" y="5083746"/>
            <a:ext cx="936625" cy="1444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9054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09" name="Group 4"/>
          <p:cNvGrpSpPr>
            <a:grpSpLocks/>
          </p:cNvGrpSpPr>
          <p:nvPr/>
        </p:nvGrpSpPr>
        <p:grpSpPr bwMode="auto">
          <a:xfrm>
            <a:off x="971600" y="836712"/>
            <a:ext cx="7200900" cy="4392613"/>
            <a:chOff x="1792" y="1706"/>
            <a:chExt cx="2041" cy="1583"/>
          </a:xfrm>
        </p:grpSpPr>
        <p:sp>
          <p:nvSpPr>
            <p:cNvPr id="583685" name="Line 5"/>
            <p:cNvSpPr>
              <a:spLocks noChangeShapeType="1"/>
            </p:cNvSpPr>
            <p:nvPr/>
          </p:nvSpPr>
          <p:spPr bwMode="auto">
            <a:xfrm>
              <a:off x="2109" y="2110"/>
              <a:ext cx="0" cy="117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83686" name="Line 6"/>
            <p:cNvSpPr>
              <a:spLocks noChangeShapeType="1"/>
            </p:cNvSpPr>
            <p:nvPr/>
          </p:nvSpPr>
          <p:spPr bwMode="auto">
            <a:xfrm>
              <a:off x="1792" y="3108"/>
              <a:ext cx="1633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83687" name="Text Box 7"/>
            <p:cNvSpPr txBox="1">
              <a:spLocks noChangeArrowheads="1"/>
            </p:cNvSpPr>
            <p:nvPr/>
          </p:nvSpPr>
          <p:spPr bwMode="auto">
            <a:xfrm>
              <a:off x="2563" y="3153"/>
              <a:ext cx="1270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x-none" sz="1400" dirty="0"/>
                <a:t>Extra utility of agent 1</a:t>
              </a:r>
            </a:p>
          </p:txBody>
        </p:sp>
        <p:sp>
          <p:nvSpPr>
            <p:cNvPr id="583688" name="Text Box 8"/>
            <p:cNvSpPr txBox="1">
              <a:spLocks noChangeArrowheads="1"/>
            </p:cNvSpPr>
            <p:nvPr/>
          </p:nvSpPr>
          <p:spPr bwMode="auto">
            <a:xfrm rot="16200000">
              <a:off x="1281" y="2297"/>
              <a:ext cx="1270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x-none" sz="1400" dirty="0"/>
                <a:t>Extra utility of agent 2</a:t>
              </a:r>
            </a:p>
          </p:txBody>
        </p:sp>
        <p:sp>
          <p:nvSpPr>
            <p:cNvPr id="583689" name="Freeform 9"/>
            <p:cNvSpPr>
              <a:spLocks/>
            </p:cNvSpPr>
            <p:nvPr/>
          </p:nvSpPr>
          <p:spPr bwMode="auto">
            <a:xfrm>
              <a:off x="2061" y="2193"/>
              <a:ext cx="1227" cy="916"/>
            </a:xfrm>
            <a:custGeom>
              <a:avLst/>
              <a:gdLst>
                <a:gd name="T0" fmla="*/ 48 w 1227"/>
                <a:gd name="T1" fmla="*/ 53 h 916"/>
                <a:gd name="T2" fmla="*/ 359 w 1227"/>
                <a:gd name="T3" fmla="*/ 188 h 916"/>
                <a:gd name="T4" fmla="*/ 946 w 1227"/>
                <a:gd name="T5" fmla="*/ 282 h 916"/>
                <a:gd name="T6" fmla="*/ 1135 w 1227"/>
                <a:gd name="T7" fmla="*/ 729 h 916"/>
                <a:gd name="T8" fmla="*/ 1227 w 1227"/>
                <a:gd name="T9" fmla="*/ 915 h 916"/>
                <a:gd name="T10" fmla="*/ 49 w 1227"/>
                <a:gd name="T11" fmla="*/ 916 h 916"/>
                <a:gd name="T12" fmla="*/ 48 w 1227"/>
                <a:gd name="T13" fmla="*/ 53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7" h="916">
                  <a:moveTo>
                    <a:pt x="48" y="53"/>
                  </a:moveTo>
                  <a:cubicBezTo>
                    <a:pt x="0" y="0"/>
                    <a:pt x="209" y="150"/>
                    <a:pt x="359" y="188"/>
                  </a:cubicBezTo>
                  <a:cubicBezTo>
                    <a:pt x="497" y="216"/>
                    <a:pt x="846" y="214"/>
                    <a:pt x="946" y="282"/>
                  </a:cubicBezTo>
                  <a:cubicBezTo>
                    <a:pt x="1046" y="350"/>
                    <a:pt x="1077" y="614"/>
                    <a:pt x="1135" y="729"/>
                  </a:cubicBezTo>
                  <a:cubicBezTo>
                    <a:pt x="1193" y="844"/>
                    <a:pt x="1208" y="876"/>
                    <a:pt x="1227" y="915"/>
                  </a:cubicBezTo>
                  <a:lnTo>
                    <a:pt x="49" y="916"/>
                  </a:lnTo>
                  <a:lnTo>
                    <a:pt x="48" y="53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583690" name="Oval 10"/>
          <p:cNvSpPr>
            <a:spLocks noChangeArrowheads="1"/>
          </p:cNvSpPr>
          <p:nvPr/>
        </p:nvSpPr>
        <p:spPr bwMode="auto">
          <a:xfrm flipH="1">
            <a:off x="2916288" y="2617887"/>
            <a:ext cx="71437" cy="71438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83691" name="Rectangle 11"/>
          <p:cNvSpPr>
            <a:spLocks noChangeArrowheads="1"/>
          </p:cNvSpPr>
          <p:nvPr/>
        </p:nvSpPr>
        <p:spPr bwMode="auto">
          <a:xfrm>
            <a:off x="2771825" y="1989237"/>
            <a:ext cx="560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altLang="x-none" sz="2400">
                <a:sym typeface="Symbol" charset="2"/>
              </a:rPr>
              <a:t></a:t>
            </a:r>
            <a:r>
              <a:rPr lang="nl-NL" altLang="x-none" sz="2400" baseline="-25000">
                <a:sym typeface="Symbol" charset="2"/>
              </a:rPr>
              <a:t>2</a:t>
            </a:r>
            <a:r>
              <a:rPr lang="nl-NL" altLang="x-none" sz="2400" baseline="30000">
                <a:sym typeface="Symbol" charset="2"/>
              </a:rPr>
              <a:t>1</a:t>
            </a:r>
            <a:endParaRPr lang="en-US" altLang="x-none" sz="2400">
              <a:sym typeface="Symbol" charset="2"/>
            </a:endParaRPr>
          </a:p>
        </p:txBody>
      </p:sp>
      <p:sp>
        <p:nvSpPr>
          <p:cNvPr id="583692" name="Oval 12"/>
          <p:cNvSpPr>
            <a:spLocks noChangeArrowheads="1"/>
          </p:cNvSpPr>
          <p:nvPr/>
        </p:nvSpPr>
        <p:spPr bwMode="auto">
          <a:xfrm flipH="1">
            <a:off x="5545188" y="3357662"/>
            <a:ext cx="71437" cy="71438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83693" name="Rectangle 13"/>
          <p:cNvSpPr>
            <a:spLocks noChangeArrowheads="1"/>
          </p:cNvSpPr>
          <p:nvPr/>
        </p:nvSpPr>
        <p:spPr bwMode="auto">
          <a:xfrm>
            <a:off x="5564238" y="2867125"/>
            <a:ext cx="560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altLang="x-none" sz="2400">
                <a:sym typeface="Symbol" charset="2"/>
              </a:rPr>
              <a:t></a:t>
            </a:r>
            <a:r>
              <a:rPr lang="nl-NL" altLang="x-none" sz="2400" baseline="-25000">
                <a:sym typeface="Symbol" charset="2"/>
              </a:rPr>
              <a:t>1</a:t>
            </a:r>
            <a:r>
              <a:rPr lang="nl-NL" altLang="x-none" sz="2400" baseline="30000">
                <a:sym typeface="Symbol" charset="2"/>
              </a:rPr>
              <a:t>1</a:t>
            </a:r>
            <a:endParaRPr lang="en-US" altLang="x-none" sz="2400">
              <a:sym typeface="Symbol" charset="2"/>
            </a:endParaRPr>
          </a:p>
        </p:txBody>
      </p:sp>
      <p:sp>
        <p:nvSpPr>
          <p:cNvPr id="58369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Monotonic Concession Protocol</a:t>
            </a:r>
          </a:p>
        </p:txBody>
      </p:sp>
      <p:sp>
        <p:nvSpPr>
          <p:cNvPr id="583702" name="Oval 22"/>
          <p:cNvSpPr>
            <a:spLocks noChangeArrowheads="1"/>
          </p:cNvSpPr>
          <p:nvPr/>
        </p:nvSpPr>
        <p:spPr bwMode="auto">
          <a:xfrm flipH="1">
            <a:off x="3692575" y="2727425"/>
            <a:ext cx="71438" cy="71437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83703" name="Rectangle 23"/>
          <p:cNvSpPr>
            <a:spLocks noChangeArrowheads="1"/>
          </p:cNvSpPr>
          <p:nvPr/>
        </p:nvSpPr>
        <p:spPr bwMode="auto">
          <a:xfrm>
            <a:off x="3548113" y="2098775"/>
            <a:ext cx="560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altLang="x-none" sz="2400">
                <a:sym typeface="Symbol" charset="2"/>
              </a:rPr>
              <a:t></a:t>
            </a:r>
            <a:r>
              <a:rPr lang="nl-NL" altLang="x-none" sz="2400" baseline="-25000">
                <a:sym typeface="Symbol" charset="2"/>
              </a:rPr>
              <a:t>2</a:t>
            </a:r>
            <a:r>
              <a:rPr lang="nl-NL" altLang="x-none" sz="2400" baseline="30000">
                <a:sym typeface="Symbol" charset="2"/>
              </a:rPr>
              <a:t>2</a:t>
            </a:r>
            <a:endParaRPr lang="en-US" altLang="x-none" sz="2400">
              <a:sym typeface="Symbol" charset="2"/>
            </a:endParaRPr>
          </a:p>
        </p:txBody>
      </p:sp>
      <p:sp>
        <p:nvSpPr>
          <p:cNvPr id="583704" name="Oval 24"/>
          <p:cNvSpPr>
            <a:spLocks noChangeArrowheads="1"/>
          </p:cNvSpPr>
          <p:nvPr/>
        </p:nvSpPr>
        <p:spPr bwMode="auto">
          <a:xfrm flipH="1">
            <a:off x="5057825" y="2878237"/>
            <a:ext cx="71438" cy="71438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83705" name="Rectangle 25"/>
          <p:cNvSpPr>
            <a:spLocks noChangeArrowheads="1"/>
          </p:cNvSpPr>
          <p:nvPr/>
        </p:nvSpPr>
        <p:spPr bwMode="auto">
          <a:xfrm>
            <a:off x="5076875" y="2387700"/>
            <a:ext cx="560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altLang="x-none" sz="2400">
                <a:sym typeface="Symbol" charset="2"/>
              </a:rPr>
              <a:t></a:t>
            </a:r>
            <a:r>
              <a:rPr lang="nl-NL" altLang="x-none" sz="2400" baseline="-25000">
                <a:sym typeface="Symbol" charset="2"/>
              </a:rPr>
              <a:t>1</a:t>
            </a:r>
            <a:r>
              <a:rPr lang="nl-NL" altLang="x-none" sz="2400" baseline="30000">
                <a:sym typeface="Symbol" charset="2"/>
              </a:rPr>
              <a:t>2</a:t>
            </a:r>
            <a:endParaRPr lang="en-US" altLang="x-none" sz="2400">
              <a:sym typeface="Symbol" charset="2"/>
            </a:endParaRPr>
          </a:p>
        </p:txBody>
      </p:sp>
      <p:sp>
        <p:nvSpPr>
          <p:cNvPr id="583706" name="Freeform 26"/>
          <p:cNvSpPr>
            <a:spLocks/>
          </p:cNvSpPr>
          <p:nvPr/>
        </p:nvSpPr>
        <p:spPr bwMode="auto">
          <a:xfrm>
            <a:off x="2916288" y="1700312"/>
            <a:ext cx="1079500" cy="288925"/>
          </a:xfrm>
          <a:custGeom>
            <a:avLst/>
            <a:gdLst>
              <a:gd name="T0" fmla="*/ 0 w 680"/>
              <a:gd name="T1" fmla="*/ 0 h 182"/>
              <a:gd name="T2" fmla="*/ 355 w 680"/>
              <a:gd name="T3" fmla="*/ 134 h 182"/>
              <a:gd name="T4" fmla="*/ 680 w 680"/>
              <a:gd name="T5" fmla="*/ 182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0" h="182">
                <a:moveTo>
                  <a:pt x="0" y="0"/>
                </a:moveTo>
                <a:cubicBezTo>
                  <a:pt x="59" y="22"/>
                  <a:pt x="242" y="104"/>
                  <a:pt x="355" y="134"/>
                </a:cubicBezTo>
                <a:cubicBezTo>
                  <a:pt x="468" y="164"/>
                  <a:pt x="612" y="172"/>
                  <a:pt x="680" y="182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83707" name="Freeform 27"/>
          <p:cNvSpPr>
            <a:spLocks/>
          </p:cNvSpPr>
          <p:nvPr/>
        </p:nvSpPr>
        <p:spPr bwMode="auto">
          <a:xfrm>
            <a:off x="5508675" y="2206725"/>
            <a:ext cx="647700" cy="576262"/>
          </a:xfrm>
          <a:custGeom>
            <a:avLst/>
            <a:gdLst>
              <a:gd name="T0" fmla="*/ 408 w 408"/>
              <a:gd name="T1" fmla="*/ 363 h 363"/>
              <a:gd name="T2" fmla="*/ 261 w 408"/>
              <a:gd name="T3" fmla="*/ 86 h 363"/>
              <a:gd name="T4" fmla="*/ 0 w 408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8" h="363">
                <a:moveTo>
                  <a:pt x="408" y="363"/>
                </a:moveTo>
                <a:cubicBezTo>
                  <a:pt x="384" y="317"/>
                  <a:pt x="329" y="147"/>
                  <a:pt x="261" y="86"/>
                </a:cubicBezTo>
                <a:cubicBezTo>
                  <a:pt x="193" y="25"/>
                  <a:pt x="54" y="18"/>
                  <a:pt x="0" y="0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886535-D053-0848-B768-34C4159D4EED}"/>
              </a:ext>
            </a:extLst>
          </p:cNvPr>
          <p:cNvSpPr txBox="1"/>
          <p:nvPr/>
        </p:nvSpPr>
        <p:spPr>
          <a:xfrm>
            <a:off x="2267918" y="5229325"/>
            <a:ext cx="18085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400" dirty="0"/>
              <a:t>Utility of confllict deal</a:t>
            </a:r>
          </a:p>
        </p:txBody>
      </p:sp>
      <p:sp>
        <p:nvSpPr>
          <p:cNvPr id="20" name="Freeform 27">
            <a:extLst>
              <a:ext uri="{FF2B5EF4-FFF2-40B4-BE49-F238E27FC236}">
                <a16:creationId xmlns:a16="http://schemas.microsoft.com/office/drawing/2014/main" id="{ACC42B59-3328-A14B-9647-EEFB8B23FB23}"/>
              </a:ext>
            </a:extLst>
          </p:cNvPr>
          <p:cNvSpPr>
            <a:spLocks/>
          </p:cNvSpPr>
          <p:nvPr/>
        </p:nvSpPr>
        <p:spPr bwMode="auto">
          <a:xfrm>
            <a:off x="2101446" y="4764868"/>
            <a:ext cx="238477" cy="461683"/>
          </a:xfrm>
          <a:custGeom>
            <a:avLst/>
            <a:gdLst>
              <a:gd name="T0" fmla="*/ 408 w 408"/>
              <a:gd name="T1" fmla="*/ 363 h 363"/>
              <a:gd name="T2" fmla="*/ 261 w 408"/>
              <a:gd name="T3" fmla="*/ 86 h 363"/>
              <a:gd name="T4" fmla="*/ 0 w 408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8" h="363">
                <a:moveTo>
                  <a:pt x="408" y="363"/>
                </a:moveTo>
                <a:cubicBezTo>
                  <a:pt x="384" y="317"/>
                  <a:pt x="329" y="147"/>
                  <a:pt x="261" y="86"/>
                </a:cubicBezTo>
                <a:cubicBezTo>
                  <a:pt x="193" y="25"/>
                  <a:pt x="54" y="18"/>
                  <a:pt x="0" y="0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12171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Monotonic Concession Protocol</a:t>
            </a:r>
          </a:p>
        </p:txBody>
      </p:sp>
      <p:sp>
        <p:nvSpPr>
          <p:cNvPr id="573449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Both agents make several small </a:t>
            </a:r>
            <a:r>
              <a:rPr lang="en-US" altLang="x-none" dirty="0">
                <a:solidFill>
                  <a:srgbClr val="0305FF"/>
                </a:solidFill>
              </a:rPr>
              <a:t>concessions</a:t>
            </a:r>
            <a:r>
              <a:rPr lang="en-US" altLang="x-none" dirty="0"/>
              <a:t> until an agreement is reached.</a:t>
            </a:r>
          </a:p>
          <a:p>
            <a:pPr lvl="1" eaLnBrk="1" hangingPunct="1">
              <a:defRPr/>
            </a:pPr>
            <a:r>
              <a:rPr lang="en-US" altLang="x-none" dirty="0"/>
              <a:t>Each agent </a:t>
            </a:r>
            <a:r>
              <a:rPr lang="en-US" altLang="x-none" dirty="0">
                <a:solidFill>
                  <a:srgbClr val="0305FF"/>
                </a:solidFill>
              </a:rPr>
              <a:t>proposes a deal</a:t>
            </a:r>
          </a:p>
          <a:p>
            <a:pPr lvl="1" eaLnBrk="1" hangingPunct="1">
              <a:defRPr/>
            </a:pPr>
            <a:r>
              <a:rPr lang="en-US" altLang="x-none" dirty="0"/>
              <a:t>If one agent matches or exceeds what the other demands, the negotiation </a:t>
            </a:r>
            <a:r>
              <a:rPr lang="en-US" altLang="x-none" dirty="0">
                <a:solidFill>
                  <a:srgbClr val="0305FF"/>
                </a:solidFill>
              </a:rPr>
              <a:t>ends</a:t>
            </a:r>
          </a:p>
          <a:p>
            <a:pPr lvl="1" eaLnBrk="1" hangingPunct="1">
              <a:defRPr/>
            </a:pPr>
            <a:r>
              <a:rPr lang="en-US" altLang="x-none" dirty="0"/>
              <a:t>Else, each agent makes a proposal that is equal or better for the other agent (</a:t>
            </a:r>
            <a:r>
              <a:rPr lang="en-US" altLang="x-none" dirty="0">
                <a:solidFill>
                  <a:srgbClr val="0305FF"/>
                </a:solidFill>
              </a:rPr>
              <a:t>concede</a:t>
            </a:r>
            <a:r>
              <a:rPr lang="en-US" altLang="x-none" dirty="0"/>
              <a:t>)</a:t>
            </a:r>
          </a:p>
          <a:p>
            <a:pPr eaLnBrk="1" hangingPunct="1">
              <a:defRPr/>
            </a:pPr>
            <a:r>
              <a:rPr lang="en-US" altLang="x-none" dirty="0"/>
              <a:t>If no agent concedes, the negotiation ends with the conflict deal</a:t>
            </a:r>
          </a:p>
        </p:txBody>
      </p:sp>
    </p:spTree>
    <p:extLst>
      <p:ext uri="{BB962C8B-B14F-4D97-AF65-F5344CB8AC3E}">
        <p14:creationId xmlns:p14="http://schemas.microsoft.com/office/powerpoint/2010/main" val="453562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Monotonic Concession Protocol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What is a good negotiation strategy </a:t>
            </a:r>
            <a:br>
              <a:rPr lang="en-US" altLang="x-none" dirty="0"/>
            </a:br>
            <a:r>
              <a:rPr lang="en-US" altLang="x-none" dirty="0"/>
              <a:t>for the Monotonic Concession Protocol?</a:t>
            </a:r>
          </a:p>
          <a:p>
            <a:pPr eaLnBrk="1" hangingPunct="1">
              <a:defRPr/>
            </a:pPr>
            <a:r>
              <a:rPr lang="en-US" altLang="x-none" dirty="0"/>
              <a:t>Consider danger of getting it wrong:</a:t>
            </a:r>
          </a:p>
          <a:p>
            <a:pPr lvl="1" eaLnBrk="1" hangingPunct="1">
              <a:defRPr/>
            </a:pPr>
            <a:r>
              <a:rPr lang="en-US" altLang="x-none" dirty="0"/>
              <a:t>If you concede too often (or too much), then you risk not getting the best possible deal for yourself.</a:t>
            </a:r>
          </a:p>
          <a:p>
            <a:pPr lvl="1" eaLnBrk="1" hangingPunct="1">
              <a:defRPr/>
            </a:pPr>
            <a:r>
              <a:rPr lang="en-US" altLang="x-none" dirty="0"/>
              <a:t>If you do not concede often enough, then you risk conflict (which has utility 0).</a:t>
            </a:r>
          </a:p>
          <a:p>
            <a:pPr eaLnBrk="1" hangingPunct="1">
              <a:defRPr/>
            </a:pPr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28581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C55E6-45DA-D04E-8BF5-84B03060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Strategies of Agents and Game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B930D-B123-9440-9C6E-AEA610940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set of agents, their preferences, and an agreed  protocol, the final ingredient is the agent’s strategy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0B05FF"/>
                </a:solidFill>
              </a:rPr>
              <a:t>strategy</a:t>
            </a:r>
            <a:r>
              <a:rPr lang="en-US" dirty="0"/>
              <a:t> may specify what oﬀer to make next or what  information to reveal (truthfully or not)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0B05FF"/>
                </a:solidFill>
              </a:rPr>
              <a:t>rational agent</a:t>
            </a:r>
            <a:r>
              <a:rPr lang="en-US" dirty="0"/>
              <a:t>’s strategy must aim to achieve the best  possible outcome for him/her</a:t>
            </a:r>
          </a:p>
          <a:p>
            <a:r>
              <a:rPr lang="en-US" dirty="0">
                <a:solidFill>
                  <a:srgbClr val="0B05FF"/>
                </a:solidFill>
              </a:rPr>
              <a:t>Game-theory</a:t>
            </a:r>
            <a:r>
              <a:rPr lang="en-US" dirty="0"/>
              <a:t> is used to </a:t>
            </a:r>
            <a:r>
              <a:rPr lang="en-US" dirty="0">
                <a:solidFill>
                  <a:srgbClr val="0B05FF"/>
                </a:solidFill>
              </a:rPr>
              <a:t>analyze agents’ strategic behavior</a:t>
            </a:r>
          </a:p>
          <a:p>
            <a:endParaRPr lang="en-US" dirty="0"/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B3D96-1BCC-824D-9C95-4286B07DF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40A4CA-ABB3-D343-8EB2-F7DEE3BD6DC4}"/>
              </a:ext>
            </a:extLst>
          </p:cNvPr>
          <p:cNvSpPr txBox="1"/>
          <p:nvPr/>
        </p:nvSpPr>
        <p:spPr>
          <a:xfrm>
            <a:off x="2986845" y="6619422"/>
            <a:ext cx="3097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>
                <a:solidFill>
                  <a:schemeClr val="bg1"/>
                </a:solidFill>
              </a:rPr>
              <a:t>Multi-Agent Systems, Negotiation, Silvia Rossi</a:t>
            </a:r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918D733F-A675-D14A-9EFA-0EEA839C2658}"/>
              </a:ext>
            </a:extLst>
          </p:cNvPr>
          <p:cNvSpPr/>
          <p:nvPr/>
        </p:nvSpPr>
        <p:spPr>
          <a:xfrm>
            <a:off x="3851920" y="4797152"/>
            <a:ext cx="3024336" cy="1440160"/>
          </a:xfrm>
          <a:prstGeom prst="cloudCallout">
            <a:avLst>
              <a:gd name="adj1" fmla="val -66185"/>
              <a:gd name="adj2" fmla="val -629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ysClr val="windowText" lastClr="000000"/>
                </a:solidFill>
              </a:rPr>
              <a:t>Discussed optimal strategies for auctions last time</a:t>
            </a:r>
          </a:p>
        </p:txBody>
      </p:sp>
    </p:spTree>
    <p:extLst>
      <p:ext uri="{BB962C8B-B14F-4D97-AF65-F5344CB8AC3E}">
        <p14:creationId xmlns:p14="http://schemas.microsoft.com/office/powerpoint/2010/main" val="134432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73" name="Rectangle 37"/>
          <p:cNvSpPr>
            <a:spLocks noChangeArrowheads="1"/>
          </p:cNvSpPr>
          <p:nvPr/>
        </p:nvSpPr>
        <p:spPr bwMode="auto">
          <a:xfrm>
            <a:off x="7092950" y="2728118"/>
            <a:ext cx="935038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77572" name="Rectangle 36"/>
          <p:cNvSpPr>
            <a:spLocks noChangeArrowheads="1"/>
          </p:cNvSpPr>
          <p:nvPr/>
        </p:nvSpPr>
        <p:spPr bwMode="auto">
          <a:xfrm>
            <a:off x="6588125" y="2224881"/>
            <a:ext cx="1944688" cy="431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grpSp>
        <p:nvGrpSpPr>
          <p:cNvPr id="46083" name="Group 14"/>
          <p:cNvGrpSpPr>
            <a:grpSpLocks/>
          </p:cNvGrpSpPr>
          <p:nvPr/>
        </p:nvGrpSpPr>
        <p:grpSpPr bwMode="auto">
          <a:xfrm>
            <a:off x="971550" y="1232693"/>
            <a:ext cx="7200900" cy="4392613"/>
            <a:chOff x="1792" y="1706"/>
            <a:chExt cx="2041" cy="1583"/>
          </a:xfrm>
        </p:grpSpPr>
        <p:sp>
          <p:nvSpPr>
            <p:cNvPr id="577540" name="Line 4"/>
            <p:cNvSpPr>
              <a:spLocks noChangeShapeType="1"/>
            </p:cNvSpPr>
            <p:nvPr/>
          </p:nvSpPr>
          <p:spPr bwMode="auto">
            <a:xfrm>
              <a:off x="2109" y="2110"/>
              <a:ext cx="0" cy="117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7541" name="Line 5"/>
            <p:cNvSpPr>
              <a:spLocks noChangeShapeType="1"/>
            </p:cNvSpPr>
            <p:nvPr/>
          </p:nvSpPr>
          <p:spPr bwMode="auto">
            <a:xfrm>
              <a:off x="1792" y="3108"/>
              <a:ext cx="1633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7542" name="Text Box 6"/>
            <p:cNvSpPr txBox="1">
              <a:spLocks noChangeArrowheads="1"/>
            </p:cNvSpPr>
            <p:nvPr/>
          </p:nvSpPr>
          <p:spPr bwMode="auto">
            <a:xfrm>
              <a:off x="2563" y="3153"/>
              <a:ext cx="1270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x-none" sz="1400" dirty="0"/>
                <a:t>Extra utility of agent 1</a:t>
              </a:r>
            </a:p>
          </p:txBody>
        </p:sp>
        <p:sp>
          <p:nvSpPr>
            <p:cNvPr id="577543" name="Text Box 7"/>
            <p:cNvSpPr txBox="1">
              <a:spLocks noChangeArrowheads="1"/>
            </p:cNvSpPr>
            <p:nvPr/>
          </p:nvSpPr>
          <p:spPr bwMode="auto">
            <a:xfrm rot="16200000">
              <a:off x="1281" y="2297"/>
              <a:ext cx="1270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x-none" sz="1400" dirty="0"/>
                <a:t>Extra utility of agent 2</a:t>
              </a:r>
            </a:p>
          </p:txBody>
        </p:sp>
        <p:sp>
          <p:nvSpPr>
            <p:cNvPr id="577544" name="Freeform 8"/>
            <p:cNvSpPr>
              <a:spLocks/>
            </p:cNvSpPr>
            <p:nvPr/>
          </p:nvSpPr>
          <p:spPr bwMode="auto">
            <a:xfrm>
              <a:off x="2061" y="2193"/>
              <a:ext cx="1227" cy="916"/>
            </a:xfrm>
            <a:custGeom>
              <a:avLst/>
              <a:gdLst>
                <a:gd name="T0" fmla="*/ 48 w 1227"/>
                <a:gd name="T1" fmla="*/ 53 h 916"/>
                <a:gd name="T2" fmla="*/ 359 w 1227"/>
                <a:gd name="T3" fmla="*/ 188 h 916"/>
                <a:gd name="T4" fmla="*/ 946 w 1227"/>
                <a:gd name="T5" fmla="*/ 282 h 916"/>
                <a:gd name="T6" fmla="*/ 1135 w 1227"/>
                <a:gd name="T7" fmla="*/ 729 h 916"/>
                <a:gd name="T8" fmla="*/ 1227 w 1227"/>
                <a:gd name="T9" fmla="*/ 915 h 916"/>
                <a:gd name="T10" fmla="*/ 49 w 1227"/>
                <a:gd name="T11" fmla="*/ 916 h 916"/>
                <a:gd name="T12" fmla="*/ 48 w 1227"/>
                <a:gd name="T13" fmla="*/ 53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7" h="916">
                  <a:moveTo>
                    <a:pt x="48" y="53"/>
                  </a:moveTo>
                  <a:cubicBezTo>
                    <a:pt x="0" y="0"/>
                    <a:pt x="209" y="150"/>
                    <a:pt x="359" y="188"/>
                  </a:cubicBezTo>
                  <a:cubicBezTo>
                    <a:pt x="497" y="216"/>
                    <a:pt x="846" y="214"/>
                    <a:pt x="946" y="282"/>
                  </a:cubicBezTo>
                  <a:cubicBezTo>
                    <a:pt x="1046" y="350"/>
                    <a:pt x="1077" y="614"/>
                    <a:pt x="1135" y="729"/>
                  </a:cubicBezTo>
                  <a:cubicBezTo>
                    <a:pt x="1193" y="844"/>
                    <a:pt x="1208" y="876"/>
                    <a:pt x="1227" y="915"/>
                  </a:cubicBezTo>
                  <a:lnTo>
                    <a:pt x="49" y="916"/>
                  </a:lnTo>
                  <a:lnTo>
                    <a:pt x="48" y="53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577551" name="Oval 15"/>
          <p:cNvSpPr>
            <a:spLocks noChangeArrowheads="1"/>
          </p:cNvSpPr>
          <p:nvPr/>
        </p:nvSpPr>
        <p:spPr bwMode="auto">
          <a:xfrm flipH="1">
            <a:off x="2916238" y="3013868"/>
            <a:ext cx="71437" cy="71438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77552" name="Rectangle 16"/>
          <p:cNvSpPr>
            <a:spLocks noChangeArrowheads="1"/>
          </p:cNvSpPr>
          <p:nvPr/>
        </p:nvSpPr>
        <p:spPr bwMode="auto">
          <a:xfrm>
            <a:off x="2771775" y="2385218"/>
            <a:ext cx="447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altLang="x-none" sz="2400">
                <a:sym typeface="Symbol" charset="2"/>
              </a:rPr>
              <a:t></a:t>
            </a:r>
            <a:r>
              <a:rPr lang="nl-NL" altLang="x-none" sz="2400" baseline="-25000">
                <a:sym typeface="Symbol" charset="2"/>
              </a:rPr>
              <a:t>2</a:t>
            </a:r>
            <a:endParaRPr lang="en-US" altLang="x-none" sz="2400">
              <a:sym typeface="Symbol" charset="2"/>
            </a:endParaRPr>
          </a:p>
        </p:txBody>
      </p:sp>
      <p:sp>
        <p:nvSpPr>
          <p:cNvPr id="577553" name="Oval 17"/>
          <p:cNvSpPr>
            <a:spLocks noChangeArrowheads="1"/>
          </p:cNvSpPr>
          <p:nvPr/>
        </p:nvSpPr>
        <p:spPr bwMode="auto">
          <a:xfrm flipH="1">
            <a:off x="5545138" y="3753643"/>
            <a:ext cx="71437" cy="71438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77554" name="Rectangle 18"/>
          <p:cNvSpPr>
            <a:spLocks noChangeArrowheads="1"/>
          </p:cNvSpPr>
          <p:nvPr/>
        </p:nvSpPr>
        <p:spPr bwMode="auto">
          <a:xfrm>
            <a:off x="5564188" y="3263106"/>
            <a:ext cx="447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altLang="x-none" sz="2400">
                <a:sym typeface="Symbol" charset="2"/>
              </a:rPr>
              <a:t></a:t>
            </a:r>
            <a:r>
              <a:rPr lang="nl-NL" altLang="x-none" sz="2400" baseline="-25000">
                <a:sym typeface="Symbol" charset="2"/>
              </a:rPr>
              <a:t>1</a:t>
            </a:r>
            <a:endParaRPr lang="en-US" altLang="x-none" sz="2400">
              <a:sym typeface="Symbol" charset="2"/>
            </a:endParaRPr>
          </a:p>
        </p:txBody>
      </p:sp>
      <p:sp>
        <p:nvSpPr>
          <p:cNvPr id="577555" name="Line 19"/>
          <p:cNvSpPr>
            <a:spLocks noChangeShapeType="1"/>
          </p:cNvSpPr>
          <p:nvPr/>
        </p:nvSpPr>
        <p:spPr bwMode="auto">
          <a:xfrm>
            <a:off x="2949575" y="3032918"/>
            <a:ext cx="0" cy="2087563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7556" name="Line 20"/>
          <p:cNvSpPr>
            <a:spLocks noChangeShapeType="1"/>
          </p:cNvSpPr>
          <p:nvPr/>
        </p:nvSpPr>
        <p:spPr bwMode="auto">
          <a:xfrm>
            <a:off x="5580063" y="3753643"/>
            <a:ext cx="0" cy="1366838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7557" name="Line 21"/>
          <p:cNvSpPr>
            <a:spLocks noChangeShapeType="1"/>
          </p:cNvSpPr>
          <p:nvPr/>
        </p:nvSpPr>
        <p:spPr bwMode="auto">
          <a:xfrm flipH="1">
            <a:off x="2954338" y="3786981"/>
            <a:ext cx="25923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7558" name="AutoShape 22"/>
          <p:cNvSpPr>
            <a:spLocks/>
          </p:cNvSpPr>
          <p:nvPr/>
        </p:nvSpPr>
        <p:spPr bwMode="auto">
          <a:xfrm flipH="1">
            <a:off x="3490913" y="3032918"/>
            <a:ext cx="144462" cy="2016125"/>
          </a:xfrm>
          <a:prstGeom prst="leftBrace">
            <a:avLst>
              <a:gd name="adj1" fmla="val 116301"/>
              <a:gd name="adj2" fmla="val 51810"/>
            </a:avLst>
          </a:prstGeom>
          <a:noFill/>
          <a:ln w="38100">
            <a:solidFill>
              <a:schemeClr val="bg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77559" name="AutoShape 23"/>
          <p:cNvSpPr>
            <a:spLocks/>
          </p:cNvSpPr>
          <p:nvPr/>
        </p:nvSpPr>
        <p:spPr bwMode="auto">
          <a:xfrm>
            <a:off x="3203575" y="3032918"/>
            <a:ext cx="73025" cy="720725"/>
          </a:xfrm>
          <a:prstGeom prst="rightBrace">
            <a:avLst>
              <a:gd name="adj1" fmla="val 82246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x-none" altLang="x-none">
              <a:solidFill>
                <a:schemeClr val="tx1"/>
              </a:solidFill>
            </a:endParaRPr>
          </a:p>
        </p:txBody>
      </p:sp>
      <p:sp>
        <p:nvSpPr>
          <p:cNvPr id="57756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 err="1"/>
              <a:t>Zeuthen</a:t>
            </a:r>
            <a:r>
              <a:rPr lang="en-US" altLang="x-none" dirty="0"/>
              <a:t> Strategy</a:t>
            </a:r>
          </a:p>
        </p:txBody>
      </p:sp>
      <p:graphicFrame>
        <p:nvGraphicFramePr>
          <p:cNvPr id="46094" name="Object 2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245616"/>
              </p:ext>
            </p:extLst>
          </p:nvPr>
        </p:nvGraphicFramePr>
        <p:xfrm>
          <a:off x="5580063" y="2242343"/>
          <a:ext cx="3024187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" name="Equation" r:id="rId3" imgW="1397000" imgH="431800" progId="Equation.3">
                  <p:embed/>
                </p:oleObj>
              </mc:Choice>
              <mc:Fallback>
                <p:oleObj name="Equation" r:id="rId3" imgW="1397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242343"/>
                        <a:ext cx="3024187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7574" name="Text Box 38"/>
          <p:cNvSpPr txBox="1">
            <a:spLocks noChangeArrowheads="1"/>
          </p:cNvSpPr>
          <p:nvPr/>
        </p:nvSpPr>
        <p:spPr bwMode="auto">
          <a:xfrm>
            <a:off x="395288" y="1593056"/>
            <a:ext cx="568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x-none" sz="2400" dirty="0"/>
              <a:t>Idea: </a:t>
            </a:r>
            <a:r>
              <a:rPr lang="en-US" altLang="x-none" sz="2400" dirty="0" err="1"/>
              <a:t>Analyse</a:t>
            </a:r>
            <a:r>
              <a:rPr lang="en-US" altLang="x-none" sz="2400" dirty="0"/>
              <a:t> willingness to risk conflict</a:t>
            </a:r>
          </a:p>
        </p:txBody>
      </p:sp>
      <p:sp>
        <p:nvSpPr>
          <p:cNvPr id="3" name="Rectangle 2"/>
          <p:cNvSpPr/>
          <p:nvPr/>
        </p:nvSpPr>
        <p:spPr>
          <a:xfrm>
            <a:off x="2339752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305FF"/>
                </a:solidFill>
              </a:rPr>
              <a:t>The strategy was introduced in </a:t>
            </a:r>
            <a:r>
              <a:rPr lang="en-US" sz="1200" b="1" dirty="0">
                <a:solidFill>
                  <a:srgbClr val="FF0000"/>
                </a:solidFill>
              </a:rPr>
              <a:t>1930</a:t>
            </a:r>
            <a:r>
              <a:rPr lang="en-US" sz="1200" dirty="0">
                <a:solidFill>
                  <a:srgbClr val="0305FF"/>
                </a:solidFill>
              </a:rPr>
              <a:t> by the Danish economist Frederik </a:t>
            </a:r>
            <a:r>
              <a:rPr lang="en-US" sz="1200" dirty="0" err="1">
                <a:solidFill>
                  <a:srgbClr val="0305FF"/>
                </a:solidFill>
              </a:rPr>
              <a:t>Zeuthen</a:t>
            </a:r>
            <a:r>
              <a:rPr lang="en-US" sz="1200" dirty="0">
                <a:solidFill>
                  <a:srgbClr val="0305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4578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 err="1"/>
              <a:t>Zeuthen</a:t>
            </a:r>
            <a:r>
              <a:rPr lang="en-US" altLang="x-none" dirty="0"/>
              <a:t> Strategy</a:t>
            </a:r>
          </a:p>
        </p:txBody>
      </p:sp>
      <p:sp>
        <p:nvSpPr>
          <p:cNvPr id="57549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Start with deal that is best among all deals in the negotiation space for yourself</a:t>
            </a:r>
          </a:p>
          <a:p>
            <a:pPr eaLnBrk="1" hangingPunct="1">
              <a:defRPr/>
            </a:pPr>
            <a:r>
              <a:rPr lang="en-US" altLang="x-none" dirty="0"/>
              <a:t>Calculate willingness to risk conflict of self and opponent</a:t>
            </a:r>
          </a:p>
          <a:p>
            <a:pPr eaLnBrk="1" hangingPunct="1">
              <a:defRPr/>
            </a:pPr>
            <a:r>
              <a:rPr lang="en-US" altLang="x-none" dirty="0"/>
              <a:t>If willingness to risk conflict is smaller than opponent, offer minimal sufficient concession (a sufficient concession makes opponent’s willingness to risk conflict less than yours); else offer original deal</a:t>
            </a:r>
          </a:p>
        </p:txBody>
      </p:sp>
    </p:spTree>
    <p:extLst>
      <p:ext uri="{BB962C8B-B14F-4D97-AF65-F5344CB8AC3E}">
        <p14:creationId xmlns:p14="http://schemas.microsoft.com/office/powerpoint/2010/main" val="1261090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42D80-82F9-4E4A-AEF4-0061ED32C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Game-Theoretic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5AE7-1B5D-D243-A403-C49C4E053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1234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B05FF"/>
                </a:solidFill>
              </a:rPr>
              <a:t>bargaining problem </a:t>
            </a:r>
            <a:r>
              <a:rPr lang="en-US" dirty="0"/>
              <a:t>is defined as a pair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(S, d)</a:t>
            </a:r>
            <a:endParaRPr lang="en-US" dirty="0"/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US" dirty="0"/>
              <a:t> is </a:t>
            </a:r>
            <a:r>
              <a:rPr lang="en-US" dirty="0">
                <a:solidFill>
                  <a:srgbClr val="0B05FF"/>
                </a:solidFill>
              </a:rPr>
              <a:t>bargaining set, </a:t>
            </a:r>
            <a:r>
              <a:rPr lang="en-US" dirty="0"/>
              <a:t>that is the set of all utility pairs resulting from an agreement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</a:t>
            </a:r>
            <a:r>
              <a:rPr lang="en-US" dirty="0"/>
              <a:t> is the disagreement point where each agent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gets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en-US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(d)</a:t>
            </a:r>
            <a:r>
              <a:rPr lang="en-US" dirty="0"/>
              <a:t> even if  there is no agreement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0B05FF"/>
                </a:solidFill>
              </a:rPr>
              <a:t>bargaining  solution </a:t>
            </a:r>
            <a:r>
              <a:rPr lang="en-US" dirty="0"/>
              <a:t>is a function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en-US" dirty="0"/>
              <a:t> that maps every barging problem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(S, d) </a:t>
            </a:r>
            <a:r>
              <a:rPr lang="en-US" dirty="0"/>
              <a:t>to an outcome  in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US" dirty="0"/>
              <a:t>, i.e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., f(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S,d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)-&gt; S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0B05FF"/>
                </a:solidFill>
              </a:rPr>
              <a:t>Nash solution </a:t>
            </a:r>
            <a:r>
              <a:rPr lang="en-US" dirty="0"/>
              <a:t>is defined as follows: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E12E1-65A3-A14C-BD15-1661C6F6A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82242F1B-C7BA-9A46-9718-ED7AA81A52B4}"/>
              </a:ext>
            </a:extLst>
          </p:cNvPr>
          <p:cNvSpPr/>
          <p:nvPr/>
        </p:nvSpPr>
        <p:spPr>
          <a:xfrm>
            <a:off x="755576" y="4869160"/>
            <a:ext cx="7404721" cy="7130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D94C099-EDA5-B54A-A824-90CE0B5F1774}"/>
              </a:ext>
            </a:extLst>
          </p:cNvPr>
          <p:cNvGrpSpPr/>
          <p:nvPr/>
        </p:nvGrpSpPr>
        <p:grpSpPr>
          <a:xfrm>
            <a:off x="3491880" y="4869160"/>
            <a:ext cx="4536504" cy="1022697"/>
            <a:chOff x="3491880" y="4869160"/>
            <a:chExt cx="4536504" cy="102269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89259CB-66AB-4243-8CDE-8A379BA5618B}"/>
                </a:ext>
              </a:extLst>
            </p:cNvPr>
            <p:cNvSpPr/>
            <p:nvPr/>
          </p:nvSpPr>
          <p:spPr>
            <a:xfrm>
              <a:off x="5220072" y="5430192"/>
              <a:ext cx="19223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/>
                <a:t>Nash product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91FD94-C28E-A54F-8387-231A81CE6133}"/>
                </a:ext>
              </a:extLst>
            </p:cNvPr>
            <p:cNvSpPr/>
            <p:nvPr/>
          </p:nvSpPr>
          <p:spPr>
            <a:xfrm>
              <a:off x="3491880" y="4869160"/>
              <a:ext cx="4536504" cy="43204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6F0C560-CAC7-E740-AB6B-957812746AF4}"/>
              </a:ext>
            </a:extLst>
          </p:cNvPr>
          <p:cNvSpPr txBox="1"/>
          <p:nvPr/>
        </p:nvSpPr>
        <p:spPr>
          <a:xfrm>
            <a:off x="2986845" y="6619422"/>
            <a:ext cx="3097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>
                <a:solidFill>
                  <a:schemeClr val="bg1"/>
                </a:solidFill>
              </a:rPr>
              <a:t>Multi-Agent Systems, Negotiation, Silvia Rossi</a:t>
            </a:r>
          </a:p>
        </p:txBody>
      </p:sp>
    </p:spTree>
    <p:extLst>
      <p:ext uri="{BB962C8B-B14F-4D97-AF65-F5344CB8AC3E}">
        <p14:creationId xmlns:p14="http://schemas.microsoft.com/office/powerpoint/2010/main" val="219327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9592" y="1340768"/>
            <a:ext cx="6480719" cy="46497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6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5C57E-A64B-AE4A-A05B-9D5557B5F982}"/>
              </a:ext>
            </a:extLst>
          </p:cNvPr>
          <p:cNvSpPr txBox="1"/>
          <p:nvPr/>
        </p:nvSpPr>
        <p:spPr>
          <a:xfrm>
            <a:off x="2986845" y="6619422"/>
            <a:ext cx="3097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>
                <a:solidFill>
                  <a:schemeClr val="bg1"/>
                </a:solidFill>
              </a:rPr>
              <a:t>Multi-Agent Systems, Negotiation, Silvia Rossi</a:t>
            </a:r>
          </a:p>
        </p:txBody>
      </p:sp>
    </p:spTree>
    <p:extLst>
      <p:ext uri="{BB962C8B-B14F-4D97-AF65-F5344CB8AC3E}">
        <p14:creationId xmlns:p14="http://schemas.microsoft.com/office/powerpoint/2010/main" val="179718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71600" y="1268760"/>
            <a:ext cx="6120680" cy="50060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6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4B3898-487F-8145-A4F2-A8ECD62A6B26}"/>
              </a:ext>
            </a:extLst>
          </p:cNvPr>
          <p:cNvSpPr txBox="1"/>
          <p:nvPr/>
        </p:nvSpPr>
        <p:spPr>
          <a:xfrm>
            <a:off x="2986845" y="6619422"/>
            <a:ext cx="3097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>
                <a:solidFill>
                  <a:schemeClr val="bg1"/>
                </a:solidFill>
              </a:rPr>
              <a:t>Multi-Agent Systems, Negotiation, Silvia Rossi</a:t>
            </a:r>
          </a:p>
        </p:txBody>
      </p:sp>
    </p:spTree>
    <p:extLst>
      <p:ext uri="{BB962C8B-B14F-4D97-AF65-F5344CB8AC3E}">
        <p14:creationId xmlns:p14="http://schemas.microsoft.com/office/powerpoint/2010/main" val="907593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DE92F-C8F9-1347-B0BE-86140682D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Nash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901D1-E366-FF41-A53D-5E82235B3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Nash proved that the solution that satisfies the five axioms below is a (unique) Nash solution:</a:t>
            </a:r>
          </a:p>
          <a:p>
            <a:pPr lvl="1"/>
            <a:r>
              <a:rPr lang="en-US" sz="2000" dirty="0"/>
              <a:t>Axiom 1 (</a:t>
            </a:r>
            <a:r>
              <a:rPr lang="en-US" sz="2000" dirty="0">
                <a:solidFill>
                  <a:srgbClr val="0B05FF"/>
                </a:solidFill>
              </a:rPr>
              <a:t>Individual Rationality</a:t>
            </a:r>
            <a:r>
              <a:rPr lang="en-US" sz="2000" dirty="0"/>
              <a:t>) : Each agent can get at least disagreement  point: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f(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S,d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) ≥ d</a:t>
            </a:r>
          </a:p>
          <a:p>
            <a:pPr lvl="1"/>
            <a:r>
              <a:rPr lang="en-US" sz="2000" dirty="0"/>
              <a:t>Axiom 2 (</a:t>
            </a:r>
            <a:r>
              <a:rPr lang="en-US" sz="2000" dirty="0">
                <a:solidFill>
                  <a:srgbClr val="0B05FF"/>
                </a:solidFill>
              </a:rPr>
              <a:t>Symmetry</a:t>
            </a:r>
            <a:r>
              <a:rPr lang="en-US" sz="2000" dirty="0"/>
              <a:t>) : The solution is independent form agent’s name,  like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sz="2000" dirty="0"/>
              <a:t> or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B</a:t>
            </a:r>
            <a:endParaRPr lang="en-US" sz="2000" dirty="0"/>
          </a:p>
          <a:p>
            <a:pPr lvl="1"/>
            <a:r>
              <a:rPr lang="en-US" sz="2000" dirty="0"/>
              <a:t>Axiom 3 (</a:t>
            </a:r>
            <a:r>
              <a:rPr lang="en-US" sz="2000" dirty="0">
                <a:solidFill>
                  <a:srgbClr val="0B05FF"/>
                </a:solidFill>
              </a:rPr>
              <a:t>Pareto Optimality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Axiom 4 (</a:t>
            </a:r>
            <a:r>
              <a:rPr lang="en-US" sz="2000" dirty="0">
                <a:solidFill>
                  <a:srgbClr val="0B05FF"/>
                </a:solidFill>
              </a:rPr>
              <a:t>Invariance from Affine Transformation</a:t>
            </a:r>
            <a:r>
              <a:rPr lang="en-US" sz="2000" dirty="0"/>
              <a:t>) : The solution should not  change as a result of linear changes to the utility for either agent</a:t>
            </a:r>
          </a:p>
          <a:p>
            <a:pPr lvl="1"/>
            <a:r>
              <a:rPr lang="en-US" sz="2000" dirty="0"/>
              <a:t>Axiom 5 (</a:t>
            </a:r>
            <a:r>
              <a:rPr lang="en-US" sz="2000" dirty="0">
                <a:solidFill>
                  <a:srgbClr val="0B05FF"/>
                </a:solidFill>
              </a:rPr>
              <a:t>Independence of Irrelevant Alternatives</a:t>
            </a:r>
            <a:r>
              <a:rPr lang="en-US" sz="2000" dirty="0"/>
              <a:t>) : Eliminating feasible  alternatives that are not chosen should not aﬀect the solution. Namely,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DE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691FA-0C7D-E34C-92CE-2C554AF9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8CD6F0E6-A4EE-ED4B-8A31-6299569F0BC5}"/>
              </a:ext>
            </a:extLst>
          </p:cNvPr>
          <p:cNvSpPr/>
          <p:nvPr/>
        </p:nvSpPr>
        <p:spPr>
          <a:xfrm>
            <a:off x="1259632" y="5733256"/>
            <a:ext cx="7363129" cy="377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FA5E0C-48DD-5B4A-AA60-4FD4D9874A0B}"/>
              </a:ext>
            </a:extLst>
          </p:cNvPr>
          <p:cNvSpPr txBox="1"/>
          <p:nvPr/>
        </p:nvSpPr>
        <p:spPr>
          <a:xfrm>
            <a:off x="2986845" y="6619422"/>
            <a:ext cx="3097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>
                <a:solidFill>
                  <a:schemeClr val="bg1"/>
                </a:solidFill>
              </a:rPr>
              <a:t>Multi-Agent Systems, Negotiation, Silvia Rossi</a:t>
            </a:r>
          </a:p>
        </p:txBody>
      </p:sp>
    </p:spTree>
    <p:extLst>
      <p:ext uri="{BB962C8B-B14F-4D97-AF65-F5344CB8AC3E}">
        <p14:creationId xmlns:p14="http://schemas.microsoft.com/office/powerpoint/2010/main" val="37287773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5DF7F-1952-8B4A-B15E-5B7826855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Negotiation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3BDC2-B32E-CD4F-B612-04D5B716C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Agents use a product-maximizing negotiation protocol</a:t>
            </a:r>
          </a:p>
          <a:p>
            <a:r>
              <a:rPr lang="en-US" dirty="0"/>
              <a:t>It should be a symmetric PMM </a:t>
            </a:r>
            <a:br>
              <a:rPr lang="en-US" dirty="0"/>
            </a:br>
            <a:r>
              <a:rPr lang="en-US" dirty="0"/>
              <a:t>(product maximizing mechanism)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1-step protocol (e.g., second price sealed bid)</a:t>
            </a:r>
          </a:p>
          <a:p>
            <a:pPr lvl="1"/>
            <a:r>
              <a:rPr lang="en-US" dirty="0"/>
              <a:t>Monotonic concession protocol</a:t>
            </a:r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E9606-EA00-D044-9F04-E7F2AE043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B99B80-118E-2C41-B165-36954D64AAEA}"/>
              </a:ext>
            </a:extLst>
          </p:cNvPr>
          <p:cNvSpPr txBox="1"/>
          <p:nvPr/>
        </p:nvSpPr>
        <p:spPr>
          <a:xfrm>
            <a:off x="2986845" y="6619422"/>
            <a:ext cx="3097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>
                <a:solidFill>
                  <a:schemeClr val="bg1"/>
                </a:solidFill>
              </a:rPr>
              <a:t>Multi-Agent Systems, Negotiation, Silvia Rossi</a:t>
            </a:r>
          </a:p>
        </p:txBody>
      </p:sp>
    </p:spTree>
    <p:extLst>
      <p:ext uri="{BB962C8B-B14F-4D97-AF65-F5344CB8AC3E}">
        <p14:creationId xmlns:p14="http://schemas.microsoft.com/office/powerpoint/2010/main" val="33971154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Summary: Monotonic Concession Protocol</a:t>
            </a:r>
          </a:p>
        </p:txBody>
      </p:sp>
      <p:sp>
        <p:nvSpPr>
          <p:cNvPr id="581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Properties</a:t>
            </a:r>
          </a:p>
          <a:p>
            <a:pPr lvl="1" eaLnBrk="1" hangingPunct="1">
              <a:defRPr/>
            </a:pPr>
            <a:r>
              <a:rPr lang="en-US" altLang="x-none" dirty="0"/>
              <a:t>Termination: guaranteed if the agreement space is finite</a:t>
            </a:r>
          </a:p>
          <a:p>
            <a:pPr lvl="1" eaLnBrk="1" hangingPunct="1">
              <a:defRPr/>
            </a:pPr>
            <a:r>
              <a:rPr lang="en-US" altLang="x-none" dirty="0"/>
              <a:t>Verifiability: easy to check that an opponent really concedes (only one’s own utility function matters)</a:t>
            </a:r>
          </a:p>
          <a:p>
            <a:pPr eaLnBrk="1" hangingPunct="1">
              <a:defRPr/>
            </a:pPr>
            <a:endParaRPr lang="en-US" altLang="x-none" dirty="0"/>
          </a:p>
          <a:p>
            <a:pPr eaLnBrk="1" hangingPunct="1">
              <a:defRPr/>
            </a:pPr>
            <a:r>
              <a:rPr lang="en-US" altLang="x-none" dirty="0"/>
              <a:t>Criticism</a:t>
            </a:r>
          </a:p>
          <a:p>
            <a:pPr lvl="1" eaLnBrk="1" hangingPunct="1">
              <a:defRPr/>
            </a:pPr>
            <a:r>
              <a:rPr lang="en-US" altLang="x-none" dirty="0"/>
              <a:t>You need to know your opponent’s utility function to be able to concede (typical assumption in game theory; not always appropriate)</a:t>
            </a:r>
          </a:p>
          <a:p>
            <a:pPr eaLnBrk="1" hangingPunct="1">
              <a:defRPr/>
            </a:pPr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488912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409DB-18DA-B649-B4EC-97C74DB8A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Automated Negotiation among Agents: TOD</a:t>
            </a:r>
          </a:p>
        </p:txBody>
      </p:sp>
      <p:pic>
        <p:nvPicPr>
          <p:cNvPr id="6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CB856671-E59E-2F43-A699-34A48F1891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592" y="1340768"/>
            <a:ext cx="3444282" cy="47459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8A9A7-898E-8A48-B744-B1B393D19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18EB6E73-E739-0B4F-B62B-0B73B2BAEB98}"/>
              </a:ext>
            </a:extLst>
          </p:cNvPr>
          <p:cNvSpPr/>
          <p:nvPr/>
        </p:nvSpPr>
        <p:spPr>
          <a:xfrm>
            <a:off x="5796136" y="2276872"/>
            <a:ext cx="2520280" cy="2088232"/>
          </a:xfrm>
          <a:prstGeom prst="cloudCallout">
            <a:avLst>
              <a:gd name="adj1" fmla="val -83030"/>
              <a:gd name="adj2" fmla="val -5114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Tasks of other agents not necessarily known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56AD12-92E4-174F-9AA3-0442784CEFE5}"/>
              </a:ext>
            </a:extLst>
          </p:cNvPr>
          <p:cNvSpPr/>
          <p:nvPr/>
        </p:nvSpPr>
        <p:spPr>
          <a:xfrm>
            <a:off x="4882944" y="5543368"/>
            <a:ext cx="408166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DE" sz="1100" dirty="0">
                <a:solidFill>
                  <a:srgbClr val="0305FF"/>
                </a:solidFill>
              </a:rPr>
              <a:t>Jeffrey S. Rosenschein and Gilad Zlotkin</a:t>
            </a:r>
          </a:p>
          <a:p>
            <a:r>
              <a:rPr lang="en-DE" sz="1100" dirty="0">
                <a:solidFill>
                  <a:srgbClr val="0305FF"/>
                </a:solidFill>
              </a:rPr>
              <a:t>Designing Conventions for Automated Negotiation</a:t>
            </a:r>
          </a:p>
          <a:p>
            <a:r>
              <a:rPr lang="en-DE" sz="1100" dirty="0">
                <a:solidFill>
                  <a:srgbClr val="0305FF"/>
                </a:solidFill>
              </a:rPr>
              <a:t>AI Magazine Volume 15 Number 3. </a:t>
            </a:r>
            <a:r>
              <a:rPr lang="en-DE" sz="1100" b="1" dirty="0">
                <a:solidFill>
                  <a:srgbClr val="FF0000"/>
                </a:solidFill>
              </a:rPr>
              <a:t>1994</a:t>
            </a:r>
            <a:r>
              <a:rPr lang="en-DE" sz="1100" dirty="0">
                <a:solidFill>
                  <a:srgbClr val="0305FF"/>
                </a:solidFill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028B4D-F218-5D47-9000-71EB163CF57C}"/>
              </a:ext>
            </a:extLst>
          </p:cNvPr>
          <p:cNvSpPr/>
          <p:nvPr/>
        </p:nvSpPr>
        <p:spPr>
          <a:xfrm>
            <a:off x="4882944" y="4848500"/>
            <a:ext cx="327525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DE" sz="1100" dirty="0">
                <a:solidFill>
                  <a:srgbClr val="0B05FF"/>
                </a:solidFill>
              </a:rPr>
              <a:t>Jeffrey S. Rosenschein and Gilad Zlotkin. Rules of encounter: Designing Conventions for Automated Negotiation among Computers. MIT Press. </a:t>
            </a:r>
            <a:r>
              <a:rPr lang="en-DE" sz="1100" b="1" dirty="0">
                <a:solidFill>
                  <a:srgbClr val="FF0000"/>
                </a:solidFill>
              </a:rPr>
              <a:t>1994</a:t>
            </a:r>
            <a:r>
              <a:rPr lang="en-DE" sz="1100" dirty="0">
                <a:solidFill>
                  <a:srgbClr val="0B05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032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lide Number Placeholder 5">
            <a:extLst>
              <a:ext uri="{FF2B5EF4-FFF2-40B4-BE49-F238E27FC236}">
                <a16:creationId xmlns:a16="http://schemas.microsoft.com/office/drawing/2014/main" id="{70E9897A-848C-754C-8721-62CD9CE9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C98F27FE-50FD-2647-9112-C1BC4B984758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AFE2B7A-494F-CD4B-BF13-72738BB370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8181" y="321650"/>
            <a:ext cx="7651750" cy="489589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>
              <a:lnSpc>
                <a:spcPct val="85000"/>
              </a:lnSpc>
            </a:pPr>
            <a:r>
              <a:rPr lang="en-US" altLang="en-DE" dirty="0"/>
              <a:t>Negotiation with Incomplete Information</a:t>
            </a:r>
          </a:p>
        </p:txBody>
      </p:sp>
      <p:sp>
        <p:nvSpPr>
          <p:cNvPr id="47107" name="Oval 3">
            <a:extLst>
              <a:ext uri="{FF2B5EF4-FFF2-40B4-BE49-F238E27FC236}">
                <a16:creationId xmlns:a16="http://schemas.microsoft.com/office/drawing/2014/main" id="{7ACA7DBF-FAA5-E644-9D2C-3A12CC674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950" y="3001963"/>
            <a:ext cx="430213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7108" name="Oval 4">
            <a:extLst>
              <a:ext uri="{FF2B5EF4-FFF2-40B4-BE49-F238E27FC236}">
                <a16:creationId xmlns:a16="http://schemas.microsoft.com/office/drawing/2014/main" id="{4C8BAEF3-DB00-664C-994B-28CFD9E8B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001963"/>
            <a:ext cx="430212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7109" name="Oval 5">
            <a:extLst>
              <a:ext uri="{FF2B5EF4-FFF2-40B4-BE49-F238E27FC236}">
                <a16:creationId xmlns:a16="http://schemas.microsoft.com/office/drawing/2014/main" id="{D3C410DE-B0D3-BC4A-AF8F-0427C852D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6663" y="3001963"/>
            <a:ext cx="428625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7110" name="Line 6">
            <a:extLst>
              <a:ext uri="{FF2B5EF4-FFF2-40B4-BE49-F238E27FC236}">
                <a16:creationId xmlns:a16="http://schemas.microsoft.com/office/drawing/2014/main" id="{D7CF05F3-C155-434E-BDAD-B28462F056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2913" y="3248025"/>
            <a:ext cx="6540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7111" name="Line 7">
            <a:extLst>
              <a:ext uri="{FF2B5EF4-FFF2-40B4-BE49-F238E27FC236}">
                <a16:creationId xmlns:a16="http://schemas.microsoft.com/office/drawing/2014/main" id="{43E34682-3E89-A545-83AB-AE44552CB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1788" y="3267075"/>
            <a:ext cx="5683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7112" name="Oval 8">
            <a:extLst>
              <a:ext uri="{FF2B5EF4-FFF2-40B4-BE49-F238E27FC236}">
                <a16:creationId xmlns:a16="http://schemas.microsoft.com/office/drawing/2014/main" id="{6838E707-90C8-F44E-9F99-D8C593F6A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525" y="5086350"/>
            <a:ext cx="427038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7113" name="Oval 9">
            <a:extLst>
              <a:ext uri="{FF2B5EF4-FFF2-40B4-BE49-F238E27FC236}">
                <a16:creationId xmlns:a16="http://schemas.microsoft.com/office/drawing/2014/main" id="{DAD155AA-BF74-384C-A5BF-924A1DBB5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086350"/>
            <a:ext cx="428625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7114" name="Oval 10">
            <a:extLst>
              <a:ext uri="{FF2B5EF4-FFF2-40B4-BE49-F238E27FC236}">
                <a16:creationId xmlns:a16="http://schemas.microsoft.com/office/drawing/2014/main" id="{CC13F31D-3808-E04C-A26D-19092098D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9325" y="4075113"/>
            <a:ext cx="427038" cy="43021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7115" name="Line 11">
            <a:extLst>
              <a:ext uri="{FF2B5EF4-FFF2-40B4-BE49-F238E27FC236}">
                <a16:creationId xmlns:a16="http://schemas.microsoft.com/office/drawing/2014/main" id="{30D62C28-D4E5-2D4A-872B-34610885C5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3436938"/>
            <a:ext cx="0" cy="5889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7116" name="Line 12">
            <a:extLst>
              <a:ext uri="{FF2B5EF4-FFF2-40B4-BE49-F238E27FC236}">
                <a16:creationId xmlns:a16="http://schemas.microsoft.com/office/drawing/2014/main" id="{54CDFD67-1C80-3D43-B4F9-6A9A9E03E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4175" y="5321300"/>
            <a:ext cx="5905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7117" name="Line 13">
            <a:extLst>
              <a:ext uri="{FF2B5EF4-FFF2-40B4-BE49-F238E27FC236}">
                <a16:creationId xmlns:a16="http://schemas.microsoft.com/office/drawing/2014/main" id="{91035D8D-75E5-BB46-BDD0-9B195C1055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94275" y="3500438"/>
            <a:ext cx="0" cy="5476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7118" name="Line 14">
            <a:extLst>
              <a:ext uri="{FF2B5EF4-FFF2-40B4-BE49-F238E27FC236}">
                <a16:creationId xmlns:a16="http://schemas.microsoft.com/office/drawing/2014/main" id="{7A2450AF-3325-C548-8F81-464784C2C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3800" y="4530725"/>
            <a:ext cx="0" cy="5381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7119" name="Rectangle 15">
            <a:extLst>
              <a:ext uri="{FF2B5EF4-FFF2-40B4-BE49-F238E27FC236}">
                <a16:creationId xmlns:a16="http://schemas.microsoft.com/office/drawing/2014/main" id="{700FE9FF-1F25-AF4B-8A31-1B21A6823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375" y="3021013"/>
            <a:ext cx="263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47120" name="Rectangle 16">
            <a:extLst>
              <a:ext uri="{FF2B5EF4-FFF2-40B4-BE49-F238E27FC236}">
                <a16:creationId xmlns:a16="http://schemas.microsoft.com/office/drawing/2014/main" id="{62234486-46C9-6548-83B7-9D5727339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7275" y="4103688"/>
            <a:ext cx="2460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47121" name="Rectangle 17">
            <a:extLst>
              <a:ext uri="{FF2B5EF4-FFF2-40B4-BE49-F238E27FC236}">
                <a16:creationId xmlns:a16="http://schemas.microsoft.com/office/drawing/2014/main" id="{A6E72133-2DD2-554A-8D38-CBD576A2B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0" y="3051175"/>
            <a:ext cx="2809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47122" name="Rectangle 18">
            <a:extLst>
              <a:ext uri="{FF2B5EF4-FFF2-40B4-BE49-F238E27FC236}">
                <a16:creationId xmlns:a16="http://schemas.microsoft.com/office/drawing/2014/main" id="{BA579DF0-1B6E-074D-A1FD-39106CC44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4613" y="3051175"/>
            <a:ext cx="2809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47123" name="Rectangle 19">
            <a:extLst>
              <a:ext uri="{FF2B5EF4-FFF2-40B4-BE49-F238E27FC236}">
                <a16:creationId xmlns:a16="http://schemas.microsoft.com/office/drawing/2014/main" id="{56D4CF30-2D67-2940-BDBE-99D1E7716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9063" y="5127625"/>
            <a:ext cx="2111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47124" name="Oval 20">
            <a:extLst>
              <a:ext uri="{FF2B5EF4-FFF2-40B4-BE49-F238E27FC236}">
                <a16:creationId xmlns:a16="http://schemas.microsoft.com/office/drawing/2014/main" id="{21EEA152-396C-D54F-9FDB-3A572D4E8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5086350"/>
            <a:ext cx="428625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7125" name="Rectangle 21">
            <a:extLst>
              <a:ext uri="{FF2B5EF4-FFF2-40B4-BE49-F238E27FC236}">
                <a16:creationId xmlns:a16="http://schemas.microsoft.com/office/drawing/2014/main" id="{F4E69906-21EC-B444-A038-66FAF58A5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0138" y="5137150"/>
            <a:ext cx="282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47126" name="Oval 22">
            <a:extLst>
              <a:ext uri="{FF2B5EF4-FFF2-40B4-BE49-F238E27FC236}">
                <a16:creationId xmlns:a16="http://schemas.microsoft.com/office/drawing/2014/main" id="{AA863E39-9972-AE40-81C2-EAB36D80D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300" y="4032250"/>
            <a:ext cx="430213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7127" name="Rectangle 23">
            <a:extLst>
              <a:ext uri="{FF2B5EF4-FFF2-40B4-BE49-F238E27FC236}">
                <a16:creationId xmlns:a16="http://schemas.microsoft.com/office/drawing/2014/main" id="{28F2ED93-A2E8-5A4C-8CB5-12A3FB34A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4138" y="4062413"/>
            <a:ext cx="263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47128" name="Line 24">
            <a:extLst>
              <a:ext uri="{FF2B5EF4-FFF2-40B4-BE49-F238E27FC236}">
                <a16:creationId xmlns:a16="http://schemas.microsoft.com/office/drawing/2014/main" id="{33800CBA-645A-374A-9ECD-335D9218C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4530725"/>
            <a:ext cx="0" cy="5492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7129" name="Line 25">
            <a:extLst>
              <a:ext uri="{FF2B5EF4-FFF2-40B4-BE49-F238E27FC236}">
                <a16:creationId xmlns:a16="http://schemas.microsoft.com/office/drawing/2014/main" id="{7E879A33-2B25-D445-BB7D-B56471E7E1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5138" y="5311775"/>
            <a:ext cx="7143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7130" name="Rectangle 26">
            <a:extLst>
              <a:ext uri="{FF2B5EF4-FFF2-40B4-BE49-F238E27FC236}">
                <a16:creationId xmlns:a16="http://schemas.microsoft.com/office/drawing/2014/main" id="{FBBE24C8-BBB2-754F-8D82-61A8D8D2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8575" y="5124450"/>
            <a:ext cx="2444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47131" name="Rectangle 27">
            <a:extLst>
              <a:ext uri="{FF2B5EF4-FFF2-40B4-BE49-F238E27FC236}">
                <a16:creationId xmlns:a16="http://schemas.microsoft.com/office/drawing/2014/main" id="{41466C0D-F4CE-DD45-98FF-0EA7E1645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22925" y="4800600"/>
            <a:ext cx="3368675" cy="147796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9525" indent="-9525" defTabSz="785813" eaLnBrk="1" hangingPunct="1">
              <a:buFont typeface="Wingdings" pitchFamily="2" charset="2"/>
              <a:buNone/>
            </a:pPr>
            <a:r>
              <a:rPr lang="en-US" altLang="en-DE" dirty="0"/>
              <a:t>What if the agents don’t know each other’s letters?</a:t>
            </a:r>
          </a:p>
        </p:txBody>
      </p:sp>
      <p:sp>
        <p:nvSpPr>
          <p:cNvPr id="159772" name="Rectangle 28">
            <a:extLst>
              <a:ext uri="{FF2B5EF4-FFF2-40B4-BE49-F238E27FC236}">
                <a16:creationId xmlns:a16="http://schemas.microsoft.com/office/drawing/2014/main" id="{CFBD0059-284E-E14C-80AC-E5700DB99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950" y="1803400"/>
            <a:ext cx="1243013" cy="3032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  <a:defRPr/>
            </a:pPr>
            <a:r>
              <a:rPr lang="en-US" altLang="en-DE" sz="19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Post Office</a:t>
            </a:r>
          </a:p>
        </p:txBody>
      </p:sp>
      <p:grpSp>
        <p:nvGrpSpPr>
          <p:cNvPr id="47133" name="Group 29">
            <a:extLst>
              <a:ext uri="{FF2B5EF4-FFF2-40B4-BE49-F238E27FC236}">
                <a16:creationId xmlns:a16="http://schemas.microsoft.com/office/drawing/2014/main" id="{EAAAF2F0-55B8-384E-9497-111381EB6D87}"/>
              </a:ext>
            </a:extLst>
          </p:cNvPr>
          <p:cNvGrpSpPr>
            <a:grpSpLocks/>
          </p:cNvGrpSpPr>
          <p:nvPr/>
        </p:nvGrpSpPr>
        <p:grpSpPr bwMode="auto">
          <a:xfrm>
            <a:off x="627063" y="1808163"/>
            <a:ext cx="2025650" cy="838200"/>
            <a:chOff x="381" y="1099"/>
            <a:chExt cx="1232" cy="509"/>
          </a:xfrm>
        </p:grpSpPr>
        <p:sp>
          <p:nvSpPr>
            <p:cNvPr id="47153" name="Rectangle 30">
              <a:extLst>
                <a:ext uri="{FF2B5EF4-FFF2-40B4-BE49-F238E27FC236}">
                  <a16:creationId xmlns:a16="http://schemas.microsoft.com/office/drawing/2014/main" id="{8D87EBF2-49EF-8842-9B8E-4288B1519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" y="1099"/>
              <a:ext cx="1232" cy="50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grpSp>
          <p:nvGrpSpPr>
            <p:cNvPr id="47154" name="Group 31">
              <a:extLst>
                <a:ext uri="{FF2B5EF4-FFF2-40B4-BE49-F238E27FC236}">
                  <a16:creationId xmlns:a16="http://schemas.microsoft.com/office/drawing/2014/main" id="{FD109F7C-0305-884D-9446-97FC192BBF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4" y="1115"/>
              <a:ext cx="795" cy="404"/>
              <a:chOff x="414" y="1115"/>
              <a:chExt cx="795" cy="404"/>
            </a:xfrm>
          </p:grpSpPr>
          <p:grpSp>
            <p:nvGrpSpPr>
              <p:cNvPr id="47251" name="Group 32">
                <a:extLst>
                  <a:ext uri="{FF2B5EF4-FFF2-40B4-BE49-F238E27FC236}">
                    <a16:creationId xmlns:a16="http://schemas.microsoft.com/office/drawing/2014/main" id="{F6ECE2B3-187A-A74A-B089-721265760D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4" y="1115"/>
                <a:ext cx="236" cy="121"/>
                <a:chOff x="414" y="1115"/>
                <a:chExt cx="236" cy="121"/>
              </a:xfrm>
            </p:grpSpPr>
            <p:sp>
              <p:nvSpPr>
                <p:cNvPr id="47258" name="Freeform 33">
                  <a:extLst>
                    <a:ext uri="{FF2B5EF4-FFF2-40B4-BE49-F238E27FC236}">
                      <a16:creationId xmlns:a16="http://schemas.microsoft.com/office/drawing/2014/main" id="{B0181B0E-7A57-9D44-84BF-F076947909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4" y="1115"/>
                  <a:ext cx="236" cy="14"/>
                </a:xfrm>
                <a:custGeom>
                  <a:avLst/>
                  <a:gdLst>
                    <a:gd name="T0" fmla="*/ 0 w 236"/>
                    <a:gd name="T1" fmla="*/ 0 h 14"/>
                    <a:gd name="T2" fmla="*/ 235 w 236"/>
                    <a:gd name="T3" fmla="*/ 0 h 14"/>
                    <a:gd name="T4" fmla="*/ 235 w 236"/>
                    <a:gd name="T5" fmla="*/ 13 h 14"/>
                    <a:gd name="T6" fmla="*/ 0 w 236"/>
                    <a:gd name="T7" fmla="*/ 13 h 14"/>
                    <a:gd name="T8" fmla="*/ 0 w 236"/>
                    <a:gd name="T9" fmla="*/ 0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36" h="14">
                      <a:moveTo>
                        <a:pt x="0" y="0"/>
                      </a:moveTo>
                      <a:lnTo>
                        <a:pt x="235" y="0"/>
                      </a:lnTo>
                      <a:lnTo>
                        <a:pt x="235" y="13"/>
                      </a:lnTo>
                      <a:lnTo>
                        <a:pt x="0" y="1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259" name="Freeform 34">
                  <a:extLst>
                    <a:ext uri="{FF2B5EF4-FFF2-40B4-BE49-F238E27FC236}">
                      <a16:creationId xmlns:a16="http://schemas.microsoft.com/office/drawing/2014/main" id="{F61A0BDE-23FC-DE44-B66D-1AE3B77054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4" y="1150"/>
                  <a:ext cx="228" cy="15"/>
                </a:xfrm>
                <a:custGeom>
                  <a:avLst/>
                  <a:gdLst>
                    <a:gd name="T0" fmla="*/ 0 w 228"/>
                    <a:gd name="T1" fmla="*/ 0 h 15"/>
                    <a:gd name="T2" fmla="*/ 227 w 228"/>
                    <a:gd name="T3" fmla="*/ 0 h 15"/>
                    <a:gd name="T4" fmla="*/ 227 w 228"/>
                    <a:gd name="T5" fmla="*/ 14 h 15"/>
                    <a:gd name="T6" fmla="*/ 0 w 228"/>
                    <a:gd name="T7" fmla="*/ 14 h 15"/>
                    <a:gd name="T8" fmla="*/ 0 w 228"/>
                    <a:gd name="T9" fmla="*/ 0 h 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8" h="15">
                      <a:moveTo>
                        <a:pt x="0" y="0"/>
                      </a:moveTo>
                      <a:lnTo>
                        <a:pt x="227" y="0"/>
                      </a:lnTo>
                      <a:lnTo>
                        <a:pt x="227" y="14"/>
                      </a:lnTo>
                      <a:lnTo>
                        <a:pt x="0" y="1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260" name="Freeform 35">
                  <a:extLst>
                    <a:ext uri="{FF2B5EF4-FFF2-40B4-BE49-F238E27FC236}">
                      <a16:creationId xmlns:a16="http://schemas.microsoft.com/office/drawing/2014/main" id="{E00BEE56-6524-C640-B408-535DDE31F7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4" y="1186"/>
                  <a:ext cx="192" cy="14"/>
                </a:xfrm>
                <a:custGeom>
                  <a:avLst/>
                  <a:gdLst>
                    <a:gd name="T0" fmla="*/ 0 w 192"/>
                    <a:gd name="T1" fmla="*/ 0 h 14"/>
                    <a:gd name="T2" fmla="*/ 191 w 192"/>
                    <a:gd name="T3" fmla="*/ 0 h 14"/>
                    <a:gd name="T4" fmla="*/ 191 w 192"/>
                    <a:gd name="T5" fmla="*/ 13 h 14"/>
                    <a:gd name="T6" fmla="*/ 0 w 192"/>
                    <a:gd name="T7" fmla="*/ 13 h 14"/>
                    <a:gd name="T8" fmla="*/ 0 w 192"/>
                    <a:gd name="T9" fmla="*/ 0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2" h="14">
                      <a:moveTo>
                        <a:pt x="0" y="0"/>
                      </a:moveTo>
                      <a:lnTo>
                        <a:pt x="191" y="0"/>
                      </a:lnTo>
                      <a:lnTo>
                        <a:pt x="191" y="13"/>
                      </a:lnTo>
                      <a:lnTo>
                        <a:pt x="0" y="1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261" name="Freeform 36">
                  <a:extLst>
                    <a:ext uri="{FF2B5EF4-FFF2-40B4-BE49-F238E27FC236}">
                      <a16:creationId xmlns:a16="http://schemas.microsoft.com/office/drawing/2014/main" id="{A97FF8CC-39E2-4548-8C00-E747EC6270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4" y="1221"/>
                  <a:ext cx="219" cy="15"/>
                </a:xfrm>
                <a:custGeom>
                  <a:avLst/>
                  <a:gdLst>
                    <a:gd name="T0" fmla="*/ 0 w 219"/>
                    <a:gd name="T1" fmla="*/ 0 h 15"/>
                    <a:gd name="T2" fmla="*/ 218 w 219"/>
                    <a:gd name="T3" fmla="*/ 0 h 15"/>
                    <a:gd name="T4" fmla="*/ 218 w 219"/>
                    <a:gd name="T5" fmla="*/ 14 h 15"/>
                    <a:gd name="T6" fmla="*/ 0 w 219"/>
                    <a:gd name="T7" fmla="*/ 14 h 15"/>
                    <a:gd name="T8" fmla="*/ 0 w 219"/>
                    <a:gd name="T9" fmla="*/ 0 h 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9" h="15">
                      <a:moveTo>
                        <a:pt x="0" y="0"/>
                      </a:moveTo>
                      <a:lnTo>
                        <a:pt x="218" y="0"/>
                      </a:lnTo>
                      <a:lnTo>
                        <a:pt x="218" y="14"/>
                      </a:lnTo>
                      <a:lnTo>
                        <a:pt x="0" y="1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  <p:grpSp>
            <p:nvGrpSpPr>
              <p:cNvPr id="47252" name="Group 37">
                <a:extLst>
                  <a:ext uri="{FF2B5EF4-FFF2-40B4-BE49-F238E27FC236}">
                    <a16:creationId xmlns:a16="http://schemas.microsoft.com/office/drawing/2014/main" id="{7CA6770F-594E-694F-B5C7-34421261C4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49" y="1318"/>
                <a:ext cx="360" cy="201"/>
                <a:chOff x="849" y="1318"/>
                <a:chExt cx="360" cy="201"/>
              </a:xfrm>
            </p:grpSpPr>
            <p:sp>
              <p:nvSpPr>
                <p:cNvPr id="47253" name="Freeform 38">
                  <a:extLst>
                    <a:ext uri="{FF2B5EF4-FFF2-40B4-BE49-F238E27FC236}">
                      <a16:creationId xmlns:a16="http://schemas.microsoft.com/office/drawing/2014/main" id="{DD16313B-16F4-B243-BE08-C9CFD70D30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9" y="1318"/>
                  <a:ext cx="342" cy="24"/>
                </a:xfrm>
                <a:custGeom>
                  <a:avLst/>
                  <a:gdLst>
                    <a:gd name="T0" fmla="*/ 0 w 342"/>
                    <a:gd name="T1" fmla="*/ 0 h 24"/>
                    <a:gd name="T2" fmla="*/ 341 w 342"/>
                    <a:gd name="T3" fmla="*/ 0 h 24"/>
                    <a:gd name="T4" fmla="*/ 341 w 342"/>
                    <a:gd name="T5" fmla="*/ 23 h 24"/>
                    <a:gd name="T6" fmla="*/ 0 w 342"/>
                    <a:gd name="T7" fmla="*/ 23 h 24"/>
                    <a:gd name="T8" fmla="*/ 0 w 342"/>
                    <a:gd name="T9" fmla="*/ 0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42" h="24">
                      <a:moveTo>
                        <a:pt x="0" y="0"/>
                      </a:moveTo>
                      <a:lnTo>
                        <a:pt x="341" y="0"/>
                      </a:lnTo>
                      <a:lnTo>
                        <a:pt x="341" y="23"/>
                      </a:lnTo>
                      <a:lnTo>
                        <a:pt x="0" y="2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254" name="Freeform 39">
                  <a:extLst>
                    <a:ext uri="{FF2B5EF4-FFF2-40B4-BE49-F238E27FC236}">
                      <a16:creationId xmlns:a16="http://schemas.microsoft.com/office/drawing/2014/main" id="{A6C183AA-6F16-094C-8462-CAEABC2D16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9" y="1363"/>
                  <a:ext cx="333" cy="24"/>
                </a:xfrm>
                <a:custGeom>
                  <a:avLst/>
                  <a:gdLst>
                    <a:gd name="T0" fmla="*/ 0 w 333"/>
                    <a:gd name="T1" fmla="*/ 0 h 24"/>
                    <a:gd name="T2" fmla="*/ 332 w 333"/>
                    <a:gd name="T3" fmla="*/ 0 h 24"/>
                    <a:gd name="T4" fmla="*/ 332 w 333"/>
                    <a:gd name="T5" fmla="*/ 23 h 24"/>
                    <a:gd name="T6" fmla="*/ 0 w 333"/>
                    <a:gd name="T7" fmla="*/ 23 h 24"/>
                    <a:gd name="T8" fmla="*/ 0 w 333"/>
                    <a:gd name="T9" fmla="*/ 0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33" h="24">
                      <a:moveTo>
                        <a:pt x="0" y="0"/>
                      </a:moveTo>
                      <a:lnTo>
                        <a:pt x="332" y="0"/>
                      </a:lnTo>
                      <a:lnTo>
                        <a:pt x="332" y="23"/>
                      </a:lnTo>
                      <a:lnTo>
                        <a:pt x="0" y="2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255" name="Freeform 40">
                  <a:extLst>
                    <a:ext uri="{FF2B5EF4-FFF2-40B4-BE49-F238E27FC236}">
                      <a16:creationId xmlns:a16="http://schemas.microsoft.com/office/drawing/2014/main" id="{CFEACA14-F726-384B-B67C-0C65BF1A58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9" y="1407"/>
                  <a:ext cx="360" cy="24"/>
                </a:xfrm>
                <a:custGeom>
                  <a:avLst/>
                  <a:gdLst>
                    <a:gd name="T0" fmla="*/ 0 w 360"/>
                    <a:gd name="T1" fmla="*/ 0 h 24"/>
                    <a:gd name="T2" fmla="*/ 359 w 360"/>
                    <a:gd name="T3" fmla="*/ 0 h 24"/>
                    <a:gd name="T4" fmla="*/ 359 w 360"/>
                    <a:gd name="T5" fmla="*/ 23 h 24"/>
                    <a:gd name="T6" fmla="*/ 0 w 360"/>
                    <a:gd name="T7" fmla="*/ 23 h 24"/>
                    <a:gd name="T8" fmla="*/ 0 w 360"/>
                    <a:gd name="T9" fmla="*/ 0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0" h="24">
                      <a:moveTo>
                        <a:pt x="0" y="0"/>
                      </a:moveTo>
                      <a:lnTo>
                        <a:pt x="359" y="0"/>
                      </a:lnTo>
                      <a:lnTo>
                        <a:pt x="359" y="23"/>
                      </a:lnTo>
                      <a:lnTo>
                        <a:pt x="0" y="2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256" name="Freeform 41">
                  <a:extLst>
                    <a:ext uri="{FF2B5EF4-FFF2-40B4-BE49-F238E27FC236}">
                      <a16:creationId xmlns:a16="http://schemas.microsoft.com/office/drawing/2014/main" id="{6D401719-E941-624C-8CA0-181BF3622A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9" y="1452"/>
                  <a:ext cx="306" cy="23"/>
                </a:xfrm>
                <a:custGeom>
                  <a:avLst/>
                  <a:gdLst>
                    <a:gd name="T0" fmla="*/ 0 w 306"/>
                    <a:gd name="T1" fmla="*/ 0 h 23"/>
                    <a:gd name="T2" fmla="*/ 305 w 306"/>
                    <a:gd name="T3" fmla="*/ 0 h 23"/>
                    <a:gd name="T4" fmla="*/ 305 w 306"/>
                    <a:gd name="T5" fmla="*/ 22 h 23"/>
                    <a:gd name="T6" fmla="*/ 0 w 306"/>
                    <a:gd name="T7" fmla="*/ 22 h 23"/>
                    <a:gd name="T8" fmla="*/ 0 w 306"/>
                    <a:gd name="T9" fmla="*/ 0 h 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6" h="23">
                      <a:moveTo>
                        <a:pt x="0" y="0"/>
                      </a:moveTo>
                      <a:lnTo>
                        <a:pt x="305" y="0"/>
                      </a:lnTo>
                      <a:lnTo>
                        <a:pt x="305" y="22"/>
                      </a:lnTo>
                      <a:lnTo>
                        <a:pt x="0" y="2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257" name="Freeform 42">
                  <a:extLst>
                    <a:ext uri="{FF2B5EF4-FFF2-40B4-BE49-F238E27FC236}">
                      <a16:creationId xmlns:a16="http://schemas.microsoft.com/office/drawing/2014/main" id="{2C0CD76D-32F4-3D4D-A769-33B99E8B5B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08" y="1496"/>
                  <a:ext cx="200" cy="23"/>
                </a:xfrm>
                <a:custGeom>
                  <a:avLst/>
                  <a:gdLst>
                    <a:gd name="T0" fmla="*/ 0 w 200"/>
                    <a:gd name="T1" fmla="*/ 0 h 23"/>
                    <a:gd name="T2" fmla="*/ 199 w 200"/>
                    <a:gd name="T3" fmla="*/ 0 h 23"/>
                    <a:gd name="T4" fmla="*/ 199 w 200"/>
                    <a:gd name="T5" fmla="*/ 22 h 23"/>
                    <a:gd name="T6" fmla="*/ 0 w 200"/>
                    <a:gd name="T7" fmla="*/ 22 h 23"/>
                    <a:gd name="T8" fmla="*/ 0 w 200"/>
                    <a:gd name="T9" fmla="*/ 0 h 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" h="23">
                      <a:moveTo>
                        <a:pt x="0" y="0"/>
                      </a:moveTo>
                      <a:lnTo>
                        <a:pt x="199" y="0"/>
                      </a:lnTo>
                      <a:lnTo>
                        <a:pt x="199" y="22"/>
                      </a:lnTo>
                      <a:lnTo>
                        <a:pt x="0" y="2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</p:grpSp>
        <p:grpSp>
          <p:nvGrpSpPr>
            <p:cNvPr id="47155" name="Group 43">
              <a:extLst>
                <a:ext uri="{FF2B5EF4-FFF2-40B4-BE49-F238E27FC236}">
                  <a16:creationId xmlns:a16="http://schemas.microsoft.com/office/drawing/2014/main" id="{03A71199-D0E5-294F-B43F-967668C619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54" y="1115"/>
              <a:ext cx="128" cy="134"/>
              <a:chOff x="1454" y="1115"/>
              <a:chExt cx="128" cy="134"/>
            </a:xfrm>
          </p:grpSpPr>
          <p:grpSp>
            <p:nvGrpSpPr>
              <p:cNvPr id="47156" name="Group 44">
                <a:extLst>
                  <a:ext uri="{FF2B5EF4-FFF2-40B4-BE49-F238E27FC236}">
                    <a16:creationId xmlns:a16="http://schemas.microsoft.com/office/drawing/2014/main" id="{C071EC1E-5A06-3041-9505-82CC132567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54" y="1115"/>
                <a:ext cx="128" cy="134"/>
                <a:chOff x="1454" y="1115"/>
                <a:chExt cx="128" cy="134"/>
              </a:xfrm>
            </p:grpSpPr>
            <p:sp>
              <p:nvSpPr>
                <p:cNvPr id="47248" name="Rectangle 45">
                  <a:extLst>
                    <a:ext uri="{FF2B5EF4-FFF2-40B4-BE49-F238E27FC236}">
                      <a16:creationId xmlns:a16="http://schemas.microsoft.com/office/drawing/2014/main" id="{B0ADB785-4BCA-9348-B80C-53A3A30C47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58" y="1115"/>
                  <a:ext cx="116" cy="132"/>
                </a:xfrm>
                <a:prstGeom prst="rect">
                  <a:avLst/>
                </a:prstGeom>
                <a:solidFill>
                  <a:srgbClr val="00D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DE" altLang="en-DE"/>
                </a:p>
              </p:txBody>
            </p:sp>
            <p:sp>
              <p:nvSpPr>
                <p:cNvPr id="47249" name="Freeform 46">
                  <a:extLst>
                    <a:ext uri="{FF2B5EF4-FFF2-40B4-BE49-F238E27FC236}">
                      <a16:creationId xmlns:a16="http://schemas.microsoft.com/office/drawing/2014/main" id="{CA23E480-D261-8544-9AEF-093BADD16B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80" y="1115"/>
                  <a:ext cx="2" cy="134"/>
                </a:xfrm>
                <a:custGeom>
                  <a:avLst/>
                  <a:gdLst>
                    <a:gd name="T0" fmla="*/ 0 w 2"/>
                    <a:gd name="T1" fmla="*/ 0 h 134"/>
                    <a:gd name="T2" fmla="*/ 0 w 2"/>
                    <a:gd name="T3" fmla="*/ 0 h 134"/>
                    <a:gd name="T4" fmla="*/ 0 w 2"/>
                    <a:gd name="T5" fmla="*/ 5 h 134"/>
                    <a:gd name="T6" fmla="*/ 1 w 2"/>
                    <a:gd name="T7" fmla="*/ 5 h 134"/>
                    <a:gd name="T8" fmla="*/ 1 w 2"/>
                    <a:gd name="T9" fmla="*/ 11 h 134"/>
                    <a:gd name="T10" fmla="*/ 0 w 2"/>
                    <a:gd name="T11" fmla="*/ 11 h 134"/>
                    <a:gd name="T12" fmla="*/ 0 w 2"/>
                    <a:gd name="T13" fmla="*/ 17 h 134"/>
                    <a:gd name="T14" fmla="*/ 1 w 2"/>
                    <a:gd name="T15" fmla="*/ 17 h 134"/>
                    <a:gd name="T16" fmla="*/ 1 w 2"/>
                    <a:gd name="T17" fmla="*/ 22 h 134"/>
                    <a:gd name="T18" fmla="*/ 0 w 2"/>
                    <a:gd name="T19" fmla="*/ 22 h 134"/>
                    <a:gd name="T20" fmla="*/ 0 w 2"/>
                    <a:gd name="T21" fmla="*/ 28 h 134"/>
                    <a:gd name="T22" fmla="*/ 1 w 2"/>
                    <a:gd name="T23" fmla="*/ 28 h 134"/>
                    <a:gd name="T24" fmla="*/ 1 w 2"/>
                    <a:gd name="T25" fmla="*/ 33 h 134"/>
                    <a:gd name="T26" fmla="*/ 0 w 2"/>
                    <a:gd name="T27" fmla="*/ 33 h 134"/>
                    <a:gd name="T28" fmla="*/ 0 w 2"/>
                    <a:gd name="T29" fmla="*/ 39 h 134"/>
                    <a:gd name="T30" fmla="*/ 1 w 2"/>
                    <a:gd name="T31" fmla="*/ 39 h 134"/>
                    <a:gd name="T32" fmla="*/ 1 w 2"/>
                    <a:gd name="T33" fmla="*/ 45 h 134"/>
                    <a:gd name="T34" fmla="*/ 0 w 2"/>
                    <a:gd name="T35" fmla="*/ 45 h 134"/>
                    <a:gd name="T36" fmla="*/ 0 w 2"/>
                    <a:gd name="T37" fmla="*/ 50 h 134"/>
                    <a:gd name="T38" fmla="*/ 1 w 2"/>
                    <a:gd name="T39" fmla="*/ 50 h 134"/>
                    <a:gd name="T40" fmla="*/ 1 w 2"/>
                    <a:gd name="T41" fmla="*/ 55 h 134"/>
                    <a:gd name="T42" fmla="*/ 0 w 2"/>
                    <a:gd name="T43" fmla="*/ 55 h 134"/>
                    <a:gd name="T44" fmla="*/ 0 w 2"/>
                    <a:gd name="T45" fmla="*/ 61 h 134"/>
                    <a:gd name="T46" fmla="*/ 1 w 2"/>
                    <a:gd name="T47" fmla="*/ 61 h 134"/>
                    <a:gd name="T48" fmla="*/ 1 w 2"/>
                    <a:gd name="T49" fmla="*/ 67 h 134"/>
                    <a:gd name="T50" fmla="*/ 0 w 2"/>
                    <a:gd name="T51" fmla="*/ 67 h 134"/>
                    <a:gd name="T52" fmla="*/ 0 w 2"/>
                    <a:gd name="T53" fmla="*/ 72 h 134"/>
                    <a:gd name="T54" fmla="*/ 1 w 2"/>
                    <a:gd name="T55" fmla="*/ 72 h 134"/>
                    <a:gd name="T56" fmla="*/ 1 w 2"/>
                    <a:gd name="T57" fmla="*/ 78 h 134"/>
                    <a:gd name="T58" fmla="*/ 0 w 2"/>
                    <a:gd name="T59" fmla="*/ 78 h 134"/>
                    <a:gd name="T60" fmla="*/ 0 w 2"/>
                    <a:gd name="T61" fmla="*/ 83 h 134"/>
                    <a:gd name="T62" fmla="*/ 1 w 2"/>
                    <a:gd name="T63" fmla="*/ 83 h 134"/>
                    <a:gd name="T64" fmla="*/ 1 w 2"/>
                    <a:gd name="T65" fmla="*/ 88 h 134"/>
                    <a:gd name="T66" fmla="*/ 0 w 2"/>
                    <a:gd name="T67" fmla="*/ 88 h 134"/>
                    <a:gd name="T68" fmla="*/ 0 w 2"/>
                    <a:gd name="T69" fmla="*/ 94 h 134"/>
                    <a:gd name="T70" fmla="*/ 1 w 2"/>
                    <a:gd name="T71" fmla="*/ 94 h 134"/>
                    <a:gd name="T72" fmla="*/ 1 w 2"/>
                    <a:gd name="T73" fmla="*/ 100 h 134"/>
                    <a:gd name="T74" fmla="*/ 0 w 2"/>
                    <a:gd name="T75" fmla="*/ 100 h 134"/>
                    <a:gd name="T76" fmla="*/ 0 w 2"/>
                    <a:gd name="T77" fmla="*/ 105 h 134"/>
                    <a:gd name="T78" fmla="*/ 1 w 2"/>
                    <a:gd name="T79" fmla="*/ 105 h 134"/>
                    <a:gd name="T80" fmla="*/ 1 w 2"/>
                    <a:gd name="T81" fmla="*/ 111 h 134"/>
                    <a:gd name="T82" fmla="*/ 0 w 2"/>
                    <a:gd name="T83" fmla="*/ 111 h 134"/>
                    <a:gd name="T84" fmla="*/ 0 w 2"/>
                    <a:gd name="T85" fmla="*/ 116 h 134"/>
                    <a:gd name="T86" fmla="*/ 1 w 2"/>
                    <a:gd name="T87" fmla="*/ 116 h 134"/>
                    <a:gd name="T88" fmla="*/ 1 w 2"/>
                    <a:gd name="T89" fmla="*/ 122 h 134"/>
                    <a:gd name="T90" fmla="*/ 0 w 2"/>
                    <a:gd name="T91" fmla="*/ 122 h 134"/>
                    <a:gd name="T92" fmla="*/ 0 w 2"/>
                    <a:gd name="T93" fmla="*/ 128 h 134"/>
                    <a:gd name="T94" fmla="*/ 1 w 2"/>
                    <a:gd name="T95" fmla="*/ 128 h 134"/>
                    <a:gd name="T96" fmla="*/ 1 w 2"/>
                    <a:gd name="T97" fmla="*/ 133 h 134"/>
                    <a:gd name="T98" fmla="*/ 0 w 2"/>
                    <a:gd name="T99" fmla="*/ 133 h 134"/>
                    <a:gd name="T100" fmla="*/ 0 w 2"/>
                    <a:gd name="T101" fmla="*/ 133 h 134"/>
                    <a:gd name="T102" fmla="*/ 0 w 2"/>
                    <a:gd name="T103" fmla="*/ 0 h 134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2" h="13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1" y="11"/>
                      </a:lnTo>
                      <a:lnTo>
                        <a:pt x="0" y="11"/>
                      </a:lnTo>
                      <a:lnTo>
                        <a:pt x="0" y="17"/>
                      </a:lnTo>
                      <a:lnTo>
                        <a:pt x="1" y="17"/>
                      </a:lnTo>
                      <a:lnTo>
                        <a:pt x="1" y="22"/>
                      </a:lnTo>
                      <a:lnTo>
                        <a:pt x="0" y="22"/>
                      </a:lnTo>
                      <a:lnTo>
                        <a:pt x="0" y="28"/>
                      </a:lnTo>
                      <a:lnTo>
                        <a:pt x="1" y="28"/>
                      </a:lnTo>
                      <a:lnTo>
                        <a:pt x="1" y="33"/>
                      </a:lnTo>
                      <a:lnTo>
                        <a:pt x="0" y="33"/>
                      </a:lnTo>
                      <a:lnTo>
                        <a:pt x="0" y="39"/>
                      </a:lnTo>
                      <a:lnTo>
                        <a:pt x="1" y="39"/>
                      </a:lnTo>
                      <a:lnTo>
                        <a:pt x="1" y="45"/>
                      </a:lnTo>
                      <a:lnTo>
                        <a:pt x="0" y="45"/>
                      </a:lnTo>
                      <a:lnTo>
                        <a:pt x="0" y="50"/>
                      </a:lnTo>
                      <a:lnTo>
                        <a:pt x="1" y="50"/>
                      </a:lnTo>
                      <a:lnTo>
                        <a:pt x="1" y="55"/>
                      </a:lnTo>
                      <a:lnTo>
                        <a:pt x="0" y="55"/>
                      </a:lnTo>
                      <a:lnTo>
                        <a:pt x="0" y="61"/>
                      </a:lnTo>
                      <a:lnTo>
                        <a:pt x="1" y="61"/>
                      </a:lnTo>
                      <a:lnTo>
                        <a:pt x="1" y="67"/>
                      </a:lnTo>
                      <a:lnTo>
                        <a:pt x="0" y="67"/>
                      </a:lnTo>
                      <a:lnTo>
                        <a:pt x="0" y="72"/>
                      </a:lnTo>
                      <a:lnTo>
                        <a:pt x="1" y="72"/>
                      </a:lnTo>
                      <a:lnTo>
                        <a:pt x="1" y="78"/>
                      </a:lnTo>
                      <a:lnTo>
                        <a:pt x="0" y="78"/>
                      </a:lnTo>
                      <a:lnTo>
                        <a:pt x="0" y="83"/>
                      </a:lnTo>
                      <a:lnTo>
                        <a:pt x="1" y="83"/>
                      </a:lnTo>
                      <a:lnTo>
                        <a:pt x="1" y="88"/>
                      </a:lnTo>
                      <a:lnTo>
                        <a:pt x="0" y="88"/>
                      </a:lnTo>
                      <a:lnTo>
                        <a:pt x="0" y="94"/>
                      </a:lnTo>
                      <a:lnTo>
                        <a:pt x="1" y="94"/>
                      </a:lnTo>
                      <a:lnTo>
                        <a:pt x="1" y="100"/>
                      </a:lnTo>
                      <a:lnTo>
                        <a:pt x="0" y="100"/>
                      </a:lnTo>
                      <a:lnTo>
                        <a:pt x="0" y="105"/>
                      </a:lnTo>
                      <a:lnTo>
                        <a:pt x="1" y="105"/>
                      </a:lnTo>
                      <a:lnTo>
                        <a:pt x="1" y="111"/>
                      </a:lnTo>
                      <a:lnTo>
                        <a:pt x="0" y="111"/>
                      </a:lnTo>
                      <a:lnTo>
                        <a:pt x="0" y="116"/>
                      </a:lnTo>
                      <a:lnTo>
                        <a:pt x="1" y="116"/>
                      </a:lnTo>
                      <a:lnTo>
                        <a:pt x="1" y="122"/>
                      </a:lnTo>
                      <a:lnTo>
                        <a:pt x="0" y="122"/>
                      </a:lnTo>
                      <a:lnTo>
                        <a:pt x="0" y="128"/>
                      </a:lnTo>
                      <a:lnTo>
                        <a:pt x="1" y="128"/>
                      </a:lnTo>
                      <a:lnTo>
                        <a:pt x="1" y="133"/>
                      </a:lnTo>
                      <a:lnTo>
                        <a:pt x="0" y="13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FD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250" name="Freeform 47">
                  <a:extLst>
                    <a:ext uri="{FF2B5EF4-FFF2-40B4-BE49-F238E27FC236}">
                      <a16:creationId xmlns:a16="http://schemas.microsoft.com/office/drawing/2014/main" id="{6415DAAF-7FA8-0042-9A35-BE48BA0176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54" y="1115"/>
                  <a:ext cx="2" cy="134"/>
                </a:xfrm>
                <a:custGeom>
                  <a:avLst/>
                  <a:gdLst>
                    <a:gd name="T0" fmla="*/ 1 w 2"/>
                    <a:gd name="T1" fmla="*/ 0 h 134"/>
                    <a:gd name="T2" fmla="*/ 1 w 2"/>
                    <a:gd name="T3" fmla="*/ 0 h 134"/>
                    <a:gd name="T4" fmla="*/ 1 w 2"/>
                    <a:gd name="T5" fmla="*/ 5 h 134"/>
                    <a:gd name="T6" fmla="*/ 0 w 2"/>
                    <a:gd name="T7" fmla="*/ 5 h 134"/>
                    <a:gd name="T8" fmla="*/ 0 w 2"/>
                    <a:gd name="T9" fmla="*/ 11 h 134"/>
                    <a:gd name="T10" fmla="*/ 1 w 2"/>
                    <a:gd name="T11" fmla="*/ 11 h 134"/>
                    <a:gd name="T12" fmla="*/ 1 w 2"/>
                    <a:gd name="T13" fmla="*/ 17 h 134"/>
                    <a:gd name="T14" fmla="*/ 0 w 2"/>
                    <a:gd name="T15" fmla="*/ 17 h 134"/>
                    <a:gd name="T16" fmla="*/ 0 w 2"/>
                    <a:gd name="T17" fmla="*/ 22 h 134"/>
                    <a:gd name="T18" fmla="*/ 1 w 2"/>
                    <a:gd name="T19" fmla="*/ 22 h 134"/>
                    <a:gd name="T20" fmla="*/ 1 w 2"/>
                    <a:gd name="T21" fmla="*/ 28 h 134"/>
                    <a:gd name="T22" fmla="*/ 0 w 2"/>
                    <a:gd name="T23" fmla="*/ 28 h 134"/>
                    <a:gd name="T24" fmla="*/ 0 w 2"/>
                    <a:gd name="T25" fmla="*/ 33 h 134"/>
                    <a:gd name="T26" fmla="*/ 1 w 2"/>
                    <a:gd name="T27" fmla="*/ 33 h 134"/>
                    <a:gd name="T28" fmla="*/ 1 w 2"/>
                    <a:gd name="T29" fmla="*/ 39 h 134"/>
                    <a:gd name="T30" fmla="*/ 0 w 2"/>
                    <a:gd name="T31" fmla="*/ 39 h 134"/>
                    <a:gd name="T32" fmla="*/ 0 w 2"/>
                    <a:gd name="T33" fmla="*/ 45 h 134"/>
                    <a:gd name="T34" fmla="*/ 1 w 2"/>
                    <a:gd name="T35" fmla="*/ 45 h 134"/>
                    <a:gd name="T36" fmla="*/ 1 w 2"/>
                    <a:gd name="T37" fmla="*/ 50 h 134"/>
                    <a:gd name="T38" fmla="*/ 0 w 2"/>
                    <a:gd name="T39" fmla="*/ 50 h 134"/>
                    <a:gd name="T40" fmla="*/ 0 w 2"/>
                    <a:gd name="T41" fmla="*/ 55 h 134"/>
                    <a:gd name="T42" fmla="*/ 1 w 2"/>
                    <a:gd name="T43" fmla="*/ 55 h 134"/>
                    <a:gd name="T44" fmla="*/ 1 w 2"/>
                    <a:gd name="T45" fmla="*/ 61 h 134"/>
                    <a:gd name="T46" fmla="*/ 0 w 2"/>
                    <a:gd name="T47" fmla="*/ 61 h 134"/>
                    <a:gd name="T48" fmla="*/ 0 w 2"/>
                    <a:gd name="T49" fmla="*/ 67 h 134"/>
                    <a:gd name="T50" fmla="*/ 1 w 2"/>
                    <a:gd name="T51" fmla="*/ 67 h 134"/>
                    <a:gd name="T52" fmla="*/ 1 w 2"/>
                    <a:gd name="T53" fmla="*/ 72 h 134"/>
                    <a:gd name="T54" fmla="*/ 0 w 2"/>
                    <a:gd name="T55" fmla="*/ 72 h 134"/>
                    <a:gd name="T56" fmla="*/ 0 w 2"/>
                    <a:gd name="T57" fmla="*/ 78 h 134"/>
                    <a:gd name="T58" fmla="*/ 1 w 2"/>
                    <a:gd name="T59" fmla="*/ 78 h 134"/>
                    <a:gd name="T60" fmla="*/ 1 w 2"/>
                    <a:gd name="T61" fmla="*/ 83 h 134"/>
                    <a:gd name="T62" fmla="*/ 0 w 2"/>
                    <a:gd name="T63" fmla="*/ 83 h 134"/>
                    <a:gd name="T64" fmla="*/ 0 w 2"/>
                    <a:gd name="T65" fmla="*/ 88 h 134"/>
                    <a:gd name="T66" fmla="*/ 1 w 2"/>
                    <a:gd name="T67" fmla="*/ 88 h 134"/>
                    <a:gd name="T68" fmla="*/ 1 w 2"/>
                    <a:gd name="T69" fmla="*/ 94 h 134"/>
                    <a:gd name="T70" fmla="*/ 0 w 2"/>
                    <a:gd name="T71" fmla="*/ 94 h 134"/>
                    <a:gd name="T72" fmla="*/ 0 w 2"/>
                    <a:gd name="T73" fmla="*/ 100 h 134"/>
                    <a:gd name="T74" fmla="*/ 1 w 2"/>
                    <a:gd name="T75" fmla="*/ 100 h 134"/>
                    <a:gd name="T76" fmla="*/ 1 w 2"/>
                    <a:gd name="T77" fmla="*/ 105 h 134"/>
                    <a:gd name="T78" fmla="*/ 0 w 2"/>
                    <a:gd name="T79" fmla="*/ 105 h 134"/>
                    <a:gd name="T80" fmla="*/ 0 w 2"/>
                    <a:gd name="T81" fmla="*/ 111 h 134"/>
                    <a:gd name="T82" fmla="*/ 1 w 2"/>
                    <a:gd name="T83" fmla="*/ 111 h 134"/>
                    <a:gd name="T84" fmla="*/ 1 w 2"/>
                    <a:gd name="T85" fmla="*/ 116 h 134"/>
                    <a:gd name="T86" fmla="*/ 0 w 2"/>
                    <a:gd name="T87" fmla="*/ 116 h 134"/>
                    <a:gd name="T88" fmla="*/ 0 w 2"/>
                    <a:gd name="T89" fmla="*/ 122 h 134"/>
                    <a:gd name="T90" fmla="*/ 1 w 2"/>
                    <a:gd name="T91" fmla="*/ 122 h 134"/>
                    <a:gd name="T92" fmla="*/ 1 w 2"/>
                    <a:gd name="T93" fmla="*/ 128 h 134"/>
                    <a:gd name="T94" fmla="*/ 0 w 2"/>
                    <a:gd name="T95" fmla="*/ 128 h 134"/>
                    <a:gd name="T96" fmla="*/ 0 w 2"/>
                    <a:gd name="T97" fmla="*/ 133 h 134"/>
                    <a:gd name="T98" fmla="*/ 1 w 2"/>
                    <a:gd name="T99" fmla="*/ 133 h 134"/>
                    <a:gd name="T100" fmla="*/ 1 w 2"/>
                    <a:gd name="T101" fmla="*/ 133 h 134"/>
                    <a:gd name="T102" fmla="*/ 1 w 2"/>
                    <a:gd name="T103" fmla="*/ 0 h 134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2" h="134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1" y="5"/>
                      </a:lnTo>
                      <a:lnTo>
                        <a:pt x="0" y="5"/>
                      </a:lnTo>
                      <a:lnTo>
                        <a:pt x="0" y="11"/>
                      </a:lnTo>
                      <a:lnTo>
                        <a:pt x="1" y="11"/>
                      </a:lnTo>
                      <a:lnTo>
                        <a:pt x="1" y="17"/>
                      </a:lnTo>
                      <a:lnTo>
                        <a:pt x="0" y="17"/>
                      </a:lnTo>
                      <a:lnTo>
                        <a:pt x="0" y="22"/>
                      </a:lnTo>
                      <a:lnTo>
                        <a:pt x="1" y="22"/>
                      </a:lnTo>
                      <a:lnTo>
                        <a:pt x="1" y="28"/>
                      </a:lnTo>
                      <a:lnTo>
                        <a:pt x="0" y="28"/>
                      </a:lnTo>
                      <a:lnTo>
                        <a:pt x="0" y="33"/>
                      </a:lnTo>
                      <a:lnTo>
                        <a:pt x="1" y="33"/>
                      </a:lnTo>
                      <a:lnTo>
                        <a:pt x="1" y="39"/>
                      </a:lnTo>
                      <a:lnTo>
                        <a:pt x="0" y="39"/>
                      </a:lnTo>
                      <a:lnTo>
                        <a:pt x="0" y="45"/>
                      </a:lnTo>
                      <a:lnTo>
                        <a:pt x="1" y="45"/>
                      </a:lnTo>
                      <a:lnTo>
                        <a:pt x="1" y="50"/>
                      </a:lnTo>
                      <a:lnTo>
                        <a:pt x="0" y="50"/>
                      </a:lnTo>
                      <a:lnTo>
                        <a:pt x="0" y="55"/>
                      </a:lnTo>
                      <a:lnTo>
                        <a:pt x="1" y="55"/>
                      </a:lnTo>
                      <a:lnTo>
                        <a:pt x="1" y="61"/>
                      </a:lnTo>
                      <a:lnTo>
                        <a:pt x="0" y="61"/>
                      </a:lnTo>
                      <a:lnTo>
                        <a:pt x="0" y="67"/>
                      </a:lnTo>
                      <a:lnTo>
                        <a:pt x="1" y="67"/>
                      </a:lnTo>
                      <a:lnTo>
                        <a:pt x="1" y="72"/>
                      </a:lnTo>
                      <a:lnTo>
                        <a:pt x="0" y="72"/>
                      </a:lnTo>
                      <a:lnTo>
                        <a:pt x="0" y="78"/>
                      </a:lnTo>
                      <a:lnTo>
                        <a:pt x="1" y="78"/>
                      </a:lnTo>
                      <a:lnTo>
                        <a:pt x="1" y="83"/>
                      </a:lnTo>
                      <a:lnTo>
                        <a:pt x="0" y="83"/>
                      </a:lnTo>
                      <a:lnTo>
                        <a:pt x="0" y="88"/>
                      </a:lnTo>
                      <a:lnTo>
                        <a:pt x="1" y="88"/>
                      </a:lnTo>
                      <a:lnTo>
                        <a:pt x="1" y="94"/>
                      </a:lnTo>
                      <a:lnTo>
                        <a:pt x="0" y="94"/>
                      </a:lnTo>
                      <a:lnTo>
                        <a:pt x="0" y="100"/>
                      </a:lnTo>
                      <a:lnTo>
                        <a:pt x="1" y="100"/>
                      </a:lnTo>
                      <a:lnTo>
                        <a:pt x="1" y="105"/>
                      </a:lnTo>
                      <a:lnTo>
                        <a:pt x="0" y="105"/>
                      </a:lnTo>
                      <a:lnTo>
                        <a:pt x="0" y="111"/>
                      </a:lnTo>
                      <a:lnTo>
                        <a:pt x="1" y="111"/>
                      </a:lnTo>
                      <a:lnTo>
                        <a:pt x="1" y="116"/>
                      </a:lnTo>
                      <a:lnTo>
                        <a:pt x="0" y="116"/>
                      </a:lnTo>
                      <a:lnTo>
                        <a:pt x="0" y="122"/>
                      </a:lnTo>
                      <a:lnTo>
                        <a:pt x="1" y="122"/>
                      </a:lnTo>
                      <a:lnTo>
                        <a:pt x="1" y="128"/>
                      </a:lnTo>
                      <a:lnTo>
                        <a:pt x="0" y="128"/>
                      </a:lnTo>
                      <a:lnTo>
                        <a:pt x="0" y="133"/>
                      </a:lnTo>
                      <a:lnTo>
                        <a:pt x="1" y="133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FD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  <p:grpSp>
            <p:nvGrpSpPr>
              <p:cNvPr id="47157" name="Group 48">
                <a:extLst>
                  <a:ext uri="{FF2B5EF4-FFF2-40B4-BE49-F238E27FC236}">
                    <a16:creationId xmlns:a16="http://schemas.microsoft.com/office/drawing/2014/main" id="{5C8399F9-EB99-534F-9D14-664E2DF1545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71" y="1120"/>
                <a:ext cx="95" cy="121"/>
                <a:chOff x="1471" y="1120"/>
                <a:chExt cx="95" cy="121"/>
              </a:xfrm>
            </p:grpSpPr>
            <p:sp>
              <p:nvSpPr>
                <p:cNvPr id="47162" name="Freeform 49">
                  <a:extLst>
                    <a:ext uri="{FF2B5EF4-FFF2-40B4-BE49-F238E27FC236}">
                      <a16:creationId xmlns:a16="http://schemas.microsoft.com/office/drawing/2014/main" id="{79CAB8A1-5908-2A4C-BCFE-5B3BC1F88A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9" y="1154"/>
                  <a:ext cx="17" cy="63"/>
                </a:xfrm>
                <a:custGeom>
                  <a:avLst/>
                  <a:gdLst>
                    <a:gd name="T0" fmla="*/ 1 w 17"/>
                    <a:gd name="T1" fmla="*/ 2 h 63"/>
                    <a:gd name="T2" fmla="*/ 2 w 17"/>
                    <a:gd name="T3" fmla="*/ 1 h 63"/>
                    <a:gd name="T4" fmla="*/ 3 w 17"/>
                    <a:gd name="T5" fmla="*/ 0 h 63"/>
                    <a:gd name="T6" fmla="*/ 4 w 17"/>
                    <a:gd name="T7" fmla="*/ 0 h 63"/>
                    <a:gd name="T8" fmla="*/ 5 w 17"/>
                    <a:gd name="T9" fmla="*/ 0 h 63"/>
                    <a:gd name="T10" fmla="*/ 6 w 17"/>
                    <a:gd name="T11" fmla="*/ 0 h 63"/>
                    <a:gd name="T12" fmla="*/ 8 w 17"/>
                    <a:gd name="T13" fmla="*/ 0 h 63"/>
                    <a:gd name="T14" fmla="*/ 10 w 17"/>
                    <a:gd name="T15" fmla="*/ 0 h 63"/>
                    <a:gd name="T16" fmla="*/ 11 w 17"/>
                    <a:gd name="T17" fmla="*/ 0 h 63"/>
                    <a:gd name="T18" fmla="*/ 10 w 17"/>
                    <a:gd name="T19" fmla="*/ 1 h 63"/>
                    <a:gd name="T20" fmla="*/ 10 w 17"/>
                    <a:gd name="T21" fmla="*/ 2 h 63"/>
                    <a:gd name="T22" fmla="*/ 10 w 17"/>
                    <a:gd name="T23" fmla="*/ 2 h 63"/>
                    <a:gd name="T24" fmla="*/ 10 w 17"/>
                    <a:gd name="T25" fmla="*/ 3 h 63"/>
                    <a:gd name="T26" fmla="*/ 10 w 17"/>
                    <a:gd name="T27" fmla="*/ 4 h 63"/>
                    <a:gd name="T28" fmla="*/ 9 w 17"/>
                    <a:gd name="T29" fmla="*/ 5 h 63"/>
                    <a:gd name="T30" fmla="*/ 9 w 17"/>
                    <a:gd name="T31" fmla="*/ 8 h 63"/>
                    <a:gd name="T32" fmla="*/ 9 w 17"/>
                    <a:gd name="T33" fmla="*/ 9 h 63"/>
                    <a:gd name="T34" fmla="*/ 9 w 17"/>
                    <a:gd name="T35" fmla="*/ 11 h 63"/>
                    <a:gd name="T36" fmla="*/ 9 w 17"/>
                    <a:gd name="T37" fmla="*/ 12 h 63"/>
                    <a:gd name="T38" fmla="*/ 9 w 17"/>
                    <a:gd name="T39" fmla="*/ 15 h 63"/>
                    <a:gd name="T40" fmla="*/ 10 w 17"/>
                    <a:gd name="T41" fmla="*/ 17 h 63"/>
                    <a:gd name="T42" fmla="*/ 10 w 17"/>
                    <a:gd name="T43" fmla="*/ 24 h 63"/>
                    <a:gd name="T44" fmla="*/ 11 w 17"/>
                    <a:gd name="T45" fmla="*/ 29 h 63"/>
                    <a:gd name="T46" fmla="*/ 12 w 17"/>
                    <a:gd name="T47" fmla="*/ 34 h 63"/>
                    <a:gd name="T48" fmla="*/ 13 w 17"/>
                    <a:gd name="T49" fmla="*/ 39 h 63"/>
                    <a:gd name="T50" fmla="*/ 14 w 17"/>
                    <a:gd name="T51" fmla="*/ 44 h 63"/>
                    <a:gd name="T52" fmla="*/ 15 w 17"/>
                    <a:gd name="T53" fmla="*/ 48 h 63"/>
                    <a:gd name="T54" fmla="*/ 16 w 17"/>
                    <a:gd name="T55" fmla="*/ 53 h 63"/>
                    <a:gd name="T56" fmla="*/ 16 w 17"/>
                    <a:gd name="T57" fmla="*/ 56 h 63"/>
                    <a:gd name="T58" fmla="*/ 16 w 17"/>
                    <a:gd name="T59" fmla="*/ 61 h 63"/>
                    <a:gd name="T60" fmla="*/ 15 w 17"/>
                    <a:gd name="T61" fmla="*/ 61 h 63"/>
                    <a:gd name="T62" fmla="*/ 12 w 17"/>
                    <a:gd name="T63" fmla="*/ 60 h 63"/>
                    <a:gd name="T64" fmla="*/ 10 w 17"/>
                    <a:gd name="T65" fmla="*/ 60 h 63"/>
                    <a:gd name="T66" fmla="*/ 10 w 17"/>
                    <a:gd name="T67" fmla="*/ 60 h 63"/>
                    <a:gd name="T68" fmla="*/ 8 w 17"/>
                    <a:gd name="T69" fmla="*/ 60 h 63"/>
                    <a:gd name="T70" fmla="*/ 6 w 17"/>
                    <a:gd name="T71" fmla="*/ 61 h 63"/>
                    <a:gd name="T72" fmla="*/ 5 w 17"/>
                    <a:gd name="T73" fmla="*/ 62 h 63"/>
                    <a:gd name="T74" fmla="*/ 4 w 17"/>
                    <a:gd name="T75" fmla="*/ 62 h 63"/>
                    <a:gd name="T76" fmla="*/ 3 w 17"/>
                    <a:gd name="T77" fmla="*/ 62 h 63"/>
                    <a:gd name="T78" fmla="*/ 2 w 17"/>
                    <a:gd name="T79" fmla="*/ 62 h 63"/>
                    <a:gd name="T80" fmla="*/ 1 w 17"/>
                    <a:gd name="T81" fmla="*/ 61 h 63"/>
                    <a:gd name="T82" fmla="*/ 1 w 17"/>
                    <a:gd name="T83" fmla="*/ 61 h 63"/>
                    <a:gd name="T84" fmla="*/ 2 w 17"/>
                    <a:gd name="T85" fmla="*/ 59 h 63"/>
                    <a:gd name="T86" fmla="*/ 2 w 17"/>
                    <a:gd name="T87" fmla="*/ 58 h 63"/>
                    <a:gd name="T88" fmla="*/ 3 w 17"/>
                    <a:gd name="T89" fmla="*/ 54 h 63"/>
                    <a:gd name="T90" fmla="*/ 3 w 17"/>
                    <a:gd name="T91" fmla="*/ 51 h 63"/>
                    <a:gd name="T92" fmla="*/ 3 w 17"/>
                    <a:gd name="T93" fmla="*/ 48 h 63"/>
                    <a:gd name="T94" fmla="*/ 2 w 17"/>
                    <a:gd name="T95" fmla="*/ 45 h 63"/>
                    <a:gd name="T96" fmla="*/ 1 w 17"/>
                    <a:gd name="T97" fmla="*/ 40 h 63"/>
                    <a:gd name="T98" fmla="*/ 1 w 17"/>
                    <a:gd name="T99" fmla="*/ 38 h 63"/>
                    <a:gd name="T100" fmla="*/ 1 w 17"/>
                    <a:gd name="T101" fmla="*/ 33 h 63"/>
                    <a:gd name="T102" fmla="*/ 1 w 17"/>
                    <a:gd name="T103" fmla="*/ 28 h 63"/>
                    <a:gd name="T104" fmla="*/ 1 w 17"/>
                    <a:gd name="T105" fmla="*/ 25 h 63"/>
                    <a:gd name="T106" fmla="*/ 0 w 17"/>
                    <a:gd name="T107" fmla="*/ 23 h 63"/>
                    <a:gd name="T108" fmla="*/ 0 w 17"/>
                    <a:gd name="T109" fmla="*/ 18 h 63"/>
                    <a:gd name="T110" fmla="*/ 0 w 17"/>
                    <a:gd name="T111" fmla="*/ 12 h 63"/>
                    <a:gd name="T112" fmla="*/ 0 w 17"/>
                    <a:gd name="T113" fmla="*/ 8 h 63"/>
                    <a:gd name="T114" fmla="*/ 0 w 17"/>
                    <a:gd name="T115" fmla="*/ 7 h 63"/>
                    <a:gd name="T116" fmla="*/ 0 w 17"/>
                    <a:gd name="T117" fmla="*/ 5 h 63"/>
                    <a:gd name="T118" fmla="*/ 0 w 17"/>
                    <a:gd name="T119" fmla="*/ 2 h 63"/>
                    <a:gd name="T120" fmla="*/ 1 w 17"/>
                    <a:gd name="T121" fmla="*/ 2 h 6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7" h="63">
                      <a:moveTo>
                        <a:pt x="1" y="2"/>
                      </a:moveTo>
                      <a:lnTo>
                        <a:pt x="2" y="1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0" y="1"/>
                      </a:lnTo>
                      <a:lnTo>
                        <a:pt x="10" y="2"/>
                      </a:lnTo>
                      <a:lnTo>
                        <a:pt x="10" y="3"/>
                      </a:lnTo>
                      <a:lnTo>
                        <a:pt x="10" y="4"/>
                      </a:lnTo>
                      <a:lnTo>
                        <a:pt x="9" y="5"/>
                      </a:lnTo>
                      <a:lnTo>
                        <a:pt x="9" y="8"/>
                      </a:lnTo>
                      <a:lnTo>
                        <a:pt x="9" y="9"/>
                      </a:lnTo>
                      <a:lnTo>
                        <a:pt x="9" y="11"/>
                      </a:lnTo>
                      <a:lnTo>
                        <a:pt x="9" y="12"/>
                      </a:lnTo>
                      <a:lnTo>
                        <a:pt x="9" y="15"/>
                      </a:lnTo>
                      <a:lnTo>
                        <a:pt x="10" y="17"/>
                      </a:lnTo>
                      <a:lnTo>
                        <a:pt x="10" y="24"/>
                      </a:lnTo>
                      <a:lnTo>
                        <a:pt x="11" y="29"/>
                      </a:lnTo>
                      <a:lnTo>
                        <a:pt x="12" y="34"/>
                      </a:lnTo>
                      <a:lnTo>
                        <a:pt x="13" y="39"/>
                      </a:lnTo>
                      <a:lnTo>
                        <a:pt x="14" y="44"/>
                      </a:lnTo>
                      <a:lnTo>
                        <a:pt x="15" y="48"/>
                      </a:lnTo>
                      <a:lnTo>
                        <a:pt x="16" y="53"/>
                      </a:lnTo>
                      <a:lnTo>
                        <a:pt x="16" y="56"/>
                      </a:lnTo>
                      <a:lnTo>
                        <a:pt x="16" y="61"/>
                      </a:lnTo>
                      <a:lnTo>
                        <a:pt x="15" y="61"/>
                      </a:lnTo>
                      <a:lnTo>
                        <a:pt x="12" y="60"/>
                      </a:lnTo>
                      <a:lnTo>
                        <a:pt x="10" y="60"/>
                      </a:lnTo>
                      <a:lnTo>
                        <a:pt x="8" y="60"/>
                      </a:lnTo>
                      <a:lnTo>
                        <a:pt x="6" y="61"/>
                      </a:lnTo>
                      <a:lnTo>
                        <a:pt x="5" y="62"/>
                      </a:lnTo>
                      <a:lnTo>
                        <a:pt x="4" y="62"/>
                      </a:lnTo>
                      <a:lnTo>
                        <a:pt x="3" y="62"/>
                      </a:lnTo>
                      <a:lnTo>
                        <a:pt x="2" y="62"/>
                      </a:lnTo>
                      <a:lnTo>
                        <a:pt x="1" y="61"/>
                      </a:lnTo>
                      <a:lnTo>
                        <a:pt x="2" y="59"/>
                      </a:lnTo>
                      <a:lnTo>
                        <a:pt x="2" y="58"/>
                      </a:lnTo>
                      <a:lnTo>
                        <a:pt x="3" y="54"/>
                      </a:lnTo>
                      <a:lnTo>
                        <a:pt x="3" y="51"/>
                      </a:lnTo>
                      <a:lnTo>
                        <a:pt x="3" y="48"/>
                      </a:lnTo>
                      <a:lnTo>
                        <a:pt x="2" y="45"/>
                      </a:lnTo>
                      <a:lnTo>
                        <a:pt x="1" y="40"/>
                      </a:lnTo>
                      <a:lnTo>
                        <a:pt x="1" y="38"/>
                      </a:lnTo>
                      <a:lnTo>
                        <a:pt x="1" y="33"/>
                      </a:lnTo>
                      <a:lnTo>
                        <a:pt x="1" y="28"/>
                      </a:lnTo>
                      <a:lnTo>
                        <a:pt x="1" y="25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FF001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grpSp>
              <p:nvGrpSpPr>
                <p:cNvPr id="47163" name="Group 50">
                  <a:extLst>
                    <a:ext uri="{FF2B5EF4-FFF2-40B4-BE49-F238E27FC236}">
                      <a16:creationId xmlns:a16="http://schemas.microsoft.com/office/drawing/2014/main" id="{538310B6-A47A-654F-AD16-703C4A35655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49" y="1158"/>
                  <a:ext cx="16" cy="51"/>
                  <a:chOff x="1549" y="1158"/>
                  <a:chExt cx="16" cy="51"/>
                </a:xfrm>
              </p:grpSpPr>
              <p:sp>
                <p:nvSpPr>
                  <p:cNvPr id="47242" name="Freeform 51">
                    <a:extLst>
                      <a:ext uri="{FF2B5EF4-FFF2-40B4-BE49-F238E27FC236}">
                        <a16:creationId xmlns:a16="http://schemas.microsoft.com/office/drawing/2014/main" id="{A5FDFB75-6326-5342-861A-96F0194A3DA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52" y="1203"/>
                    <a:ext cx="13" cy="6"/>
                  </a:xfrm>
                  <a:custGeom>
                    <a:avLst/>
                    <a:gdLst>
                      <a:gd name="T0" fmla="*/ 0 w 13"/>
                      <a:gd name="T1" fmla="*/ 1 h 6"/>
                      <a:gd name="T2" fmla="*/ 0 w 13"/>
                      <a:gd name="T3" fmla="*/ 1 h 6"/>
                      <a:gd name="T4" fmla="*/ 2 w 13"/>
                      <a:gd name="T5" fmla="*/ 1 h 6"/>
                      <a:gd name="T6" fmla="*/ 3 w 13"/>
                      <a:gd name="T7" fmla="*/ 0 h 6"/>
                      <a:gd name="T8" fmla="*/ 5 w 13"/>
                      <a:gd name="T9" fmla="*/ 0 h 6"/>
                      <a:gd name="T10" fmla="*/ 6 w 13"/>
                      <a:gd name="T11" fmla="*/ 0 h 6"/>
                      <a:gd name="T12" fmla="*/ 7 w 13"/>
                      <a:gd name="T13" fmla="*/ 0 h 6"/>
                      <a:gd name="T14" fmla="*/ 8 w 13"/>
                      <a:gd name="T15" fmla="*/ 0 h 6"/>
                      <a:gd name="T16" fmla="*/ 9 w 13"/>
                      <a:gd name="T17" fmla="*/ 0 h 6"/>
                      <a:gd name="T18" fmla="*/ 11 w 13"/>
                      <a:gd name="T19" fmla="*/ 1 h 6"/>
                      <a:gd name="T20" fmla="*/ 11 w 13"/>
                      <a:gd name="T21" fmla="*/ 1 h 6"/>
                      <a:gd name="T22" fmla="*/ 12 w 13"/>
                      <a:gd name="T23" fmla="*/ 2 h 6"/>
                      <a:gd name="T24" fmla="*/ 12 w 13"/>
                      <a:gd name="T25" fmla="*/ 3 h 6"/>
                      <a:gd name="T26" fmla="*/ 12 w 13"/>
                      <a:gd name="T27" fmla="*/ 4 h 6"/>
                      <a:gd name="T28" fmla="*/ 12 w 13"/>
                      <a:gd name="T29" fmla="*/ 4 h 6"/>
                      <a:gd name="T30" fmla="*/ 12 w 13"/>
                      <a:gd name="T31" fmla="*/ 4 h 6"/>
                      <a:gd name="T32" fmla="*/ 11 w 13"/>
                      <a:gd name="T33" fmla="*/ 4 h 6"/>
                      <a:gd name="T34" fmla="*/ 10 w 13"/>
                      <a:gd name="T35" fmla="*/ 4 h 6"/>
                      <a:gd name="T36" fmla="*/ 9 w 13"/>
                      <a:gd name="T37" fmla="*/ 4 h 6"/>
                      <a:gd name="T38" fmla="*/ 8 w 13"/>
                      <a:gd name="T39" fmla="*/ 4 h 6"/>
                      <a:gd name="T40" fmla="*/ 7 w 13"/>
                      <a:gd name="T41" fmla="*/ 4 h 6"/>
                      <a:gd name="T42" fmla="*/ 6 w 13"/>
                      <a:gd name="T43" fmla="*/ 4 h 6"/>
                      <a:gd name="T44" fmla="*/ 5 w 13"/>
                      <a:gd name="T45" fmla="*/ 4 h 6"/>
                      <a:gd name="T46" fmla="*/ 3 w 13"/>
                      <a:gd name="T47" fmla="*/ 4 h 6"/>
                      <a:gd name="T48" fmla="*/ 2 w 13"/>
                      <a:gd name="T49" fmla="*/ 4 h 6"/>
                      <a:gd name="T50" fmla="*/ 1 w 13"/>
                      <a:gd name="T51" fmla="*/ 4 h 6"/>
                      <a:gd name="T52" fmla="*/ 0 w 13"/>
                      <a:gd name="T53" fmla="*/ 5 h 6"/>
                      <a:gd name="T54" fmla="*/ 0 w 13"/>
                      <a:gd name="T55" fmla="*/ 4 h 6"/>
                      <a:gd name="T56" fmla="*/ 0 w 13"/>
                      <a:gd name="T57" fmla="*/ 3 h 6"/>
                      <a:gd name="T58" fmla="*/ 0 w 13"/>
                      <a:gd name="T59" fmla="*/ 1 h 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0" t="0" r="r" b="b"/>
                    <a:pathLst>
                      <a:path w="13" h="6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2" y="1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6" y="0"/>
                        </a:lnTo>
                        <a:lnTo>
                          <a:pt x="7" y="0"/>
                        </a:lnTo>
                        <a:lnTo>
                          <a:pt x="8" y="0"/>
                        </a:lnTo>
                        <a:lnTo>
                          <a:pt x="9" y="0"/>
                        </a:lnTo>
                        <a:lnTo>
                          <a:pt x="11" y="1"/>
                        </a:lnTo>
                        <a:lnTo>
                          <a:pt x="12" y="2"/>
                        </a:lnTo>
                        <a:lnTo>
                          <a:pt x="12" y="3"/>
                        </a:lnTo>
                        <a:lnTo>
                          <a:pt x="12" y="4"/>
                        </a:lnTo>
                        <a:lnTo>
                          <a:pt x="11" y="4"/>
                        </a:lnTo>
                        <a:lnTo>
                          <a:pt x="10" y="4"/>
                        </a:lnTo>
                        <a:lnTo>
                          <a:pt x="9" y="4"/>
                        </a:lnTo>
                        <a:lnTo>
                          <a:pt x="8" y="4"/>
                        </a:lnTo>
                        <a:lnTo>
                          <a:pt x="7" y="4"/>
                        </a:lnTo>
                        <a:lnTo>
                          <a:pt x="6" y="4"/>
                        </a:lnTo>
                        <a:lnTo>
                          <a:pt x="5" y="4"/>
                        </a:lnTo>
                        <a:lnTo>
                          <a:pt x="3" y="4"/>
                        </a:lnTo>
                        <a:lnTo>
                          <a:pt x="2" y="4"/>
                        </a:lnTo>
                        <a:lnTo>
                          <a:pt x="1" y="4"/>
                        </a:lnTo>
                        <a:lnTo>
                          <a:pt x="0" y="5"/>
                        </a:lnTo>
                        <a:lnTo>
                          <a:pt x="0" y="4"/>
                        </a:lnTo>
                        <a:lnTo>
                          <a:pt x="0" y="3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43" name="Freeform 52">
                    <a:extLst>
                      <a:ext uri="{FF2B5EF4-FFF2-40B4-BE49-F238E27FC236}">
                        <a16:creationId xmlns:a16="http://schemas.microsoft.com/office/drawing/2014/main" id="{823C7DA7-5299-6048-AD3D-AC870E2A954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50" y="1192"/>
                    <a:ext cx="13" cy="4"/>
                  </a:xfrm>
                  <a:custGeom>
                    <a:avLst/>
                    <a:gdLst>
                      <a:gd name="T0" fmla="*/ 0 w 13"/>
                      <a:gd name="T1" fmla="*/ 1 h 4"/>
                      <a:gd name="T2" fmla="*/ 1 w 13"/>
                      <a:gd name="T3" fmla="*/ 0 h 4"/>
                      <a:gd name="T4" fmla="*/ 2 w 13"/>
                      <a:gd name="T5" fmla="*/ 0 h 4"/>
                      <a:gd name="T6" fmla="*/ 3 w 13"/>
                      <a:gd name="T7" fmla="*/ 0 h 4"/>
                      <a:gd name="T8" fmla="*/ 4 w 13"/>
                      <a:gd name="T9" fmla="*/ 0 h 4"/>
                      <a:gd name="T10" fmla="*/ 5 w 13"/>
                      <a:gd name="T11" fmla="*/ 0 h 4"/>
                      <a:gd name="T12" fmla="*/ 5 w 13"/>
                      <a:gd name="T13" fmla="*/ 0 h 4"/>
                      <a:gd name="T14" fmla="*/ 7 w 13"/>
                      <a:gd name="T15" fmla="*/ 0 h 4"/>
                      <a:gd name="T16" fmla="*/ 8 w 13"/>
                      <a:gd name="T17" fmla="*/ 0 h 4"/>
                      <a:gd name="T18" fmla="*/ 9 w 13"/>
                      <a:gd name="T19" fmla="*/ 0 h 4"/>
                      <a:gd name="T20" fmla="*/ 10 w 13"/>
                      <a:gd name="T21" fmla="*/ 0 h 4"/>
                      <a:gd name="T22" fmla="*/ 11 w 13"/>
                      <a:gd name="T23" fmla="*/ 0 h 4"/>
                      <a:gd name="T24" fmla="*/ 12 w 13"/>
                      <a:gd name="T25" fmla="*/ 3 h 4"/>
                      <a:gd name="T26" fmla="*/ 11 w 13"/>
                      <a:gd name="T27" fmla="*/ 3 h 4"/>
                      <a:gd name="T28" fmla="*/ 10 w 13"/>
                      <a:gd name="T29" fmla="*/ 3 h 4"/>
                      <a:gd name="T30" fmla="*/ 9 w 13"/>
                      <a:gd name="T31" fmla="*/ 2 h 4"/>
                      <a:gd name="T32" fmla="*/ 8 w 13"/>
                      <a:gd name="T33" fmla="*/ 2 h 4"/>
                      <a:gd name="T34" fmla="*/ 7 w 13"/>
                      <a:gd name="T35" fmla="*/ 2 h 4"/>
                      <a:gd name="T36" fmla="*/ 5 w 13"/>
                      <a:gd name="T37" fmla="*/ 2 h 4"/>
                      <a:gd name="T38" fmla="*/ 4 w 13"/>
                      <a:gd name="T39" fmla="*/ 2 h 4"/>
                      <a:gd name="T40" fmla="*/ 3 w 13"/>
                      <a:gd name="T41" fmla="*/ 3 h 4"/>
                      <a:gd name="T42" fmla="*/ 2 w 13"/>
                      <a:gd name="T43" fmla="*/ 3 h 4"/>
                      <a:gd name="T44" fmla="*/ 1 w 13"/>
                      <a:gd name="T45" fmla="*/ 3 h 4"/>
                      <a:gd name="T46" fmla="*/ 0 w 13"/>
                      <a:gd name="T47" fmla="*/ 1 h 4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13" h="4">
                        <a:moveTo>
                          <a:pt x="0" y="1"/>
                        </a:moveTo>
                        <a:lnTo>
                          <a:pt x="1" y="0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8" y="0"/>
                        </a:lnTo>
                        <a:lnTo>
                          <a:pt x="9" y="0"/>
                        </a:lnTo>
                        <a:lnTo>
                          <a:pt x="10" y="0"/>
                        </a:lnTo>
                        <a:lnTo>
                          <a:pt x="11" y="0"/>
                        </a:lnTo>
                        <a:lnTo>
                          <a:pt x="12" y="3"/>
                        </a:lnTo>
                        <a:lnTo>
                          <a:pt x="11" y="3"/>
                        </a:lnTo>
                        <a:lnTo>
                          <a:pt x="10" y="3"/>
                        </a:lnTo>
                        <a:lnTo>
                          <a:pt x="9" y="2"/>
                        </a:lnTo>
                        <a:lnTo>
                          <a:pt x="8" y="2"/>
                        </a:lnTo>
                        <a:lnTo>
                          <a:pt x="7" y="2"/>
                        </a:lnTo>
                        <a:lnTo>
                          <a:pt x="5" y="2"/>
                        </a:lnTo>
                        <a:lnTo>
                          <a:pt x="4" y="2"/>
                        </a:lnTo>
                        <a:lnTo>
                          <a:pt x="3" y="3"/>
                        </a:lnTo>
                        <a:lnTo>
                          <a:pt x="2" y="3"/>
                        </a:lnTo>
                        <a:lnTo>
                          <a:pt x="1" y="3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44" name="Freeform 53">
                    <a:extLst>
                      <a:ext uri="{FF2B5EF4-FFF2-40B4-BE49-F238E27FC236}">
                        <a16:creationId xmlns:a16="http://schemas.microsoft.com/office/drawing/2014/main" id="{522FAC37-0C45-9E47-B0E9-238BBF75FC2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50" y="1181"/>
                    <a:ext cx="10" cy="4"/>
                  </a:xfrm>
                  <a:custGeom>
                    <a:avLst/>
                    <a:gdLst>
                      <a:gd name="T0" fmla="*/ 0 w 10"/>
                      <a:gd name="T1" fmla="*/ 1 h 4"/>
                      <a:gd name="T2" fmla="*/ 1 w 10"/>
                      <a:gd name="T3" fmla="*/ 1 h 4"/>
                      <a:gd name="T4" fmla="*/ 2 w 10"/>
                      <a:gd name="T5" fmla="*/ 1 h 4"/>
                      <a:gd name="T6" fmla="*/ 3 w 10"/>
                      <a:gd name="T7" fmla="*/ 0 h 4"/>
                      <a:gd name="T8" fmla="*/ 4 w 10"/>
                      <a:gd name="T9" fmla="*/ 0 h 4"/>
                      <a:gd name="T10" fmla="*/ 5 w 10"/>
                      <a:gd name="T11" fmla="*/ 0 h 4"/>
                      <a:gd name="T12" fmla="*/ 6 w 10"/>
                      <a:gd name="T13" fmla="*/ 0 h 4"/>
                      <a:gd name="T14" fmla="*/ 7 w 10"/>
                      <a:gd name="T15" fmla="*/ 0 h 4"/>
                      <a:gd name="T16" fmla="*/ 8 w 10"/>
                      <a:gd name="T17" fmla="*/ 0 h 4"/>
                      <a:gd name="T18" fmla="*/ 8 w 10"/>
                      <a:gd name="T19" fmla="*/ 1 h 4"/>
                      <a:gd name="T20" fmla="*/ 9 w 10"/>
                      <a:gd name="T21" fmla="*/ 3 h 4"/>
                      <a:gd name="T22" fmla="*/ 9 w 10"/>
                      <a:gd name="T23" fmla="*/ 3 h 4"/>
                      <a:gd name="T24" fmla="*/ 8 w 10"/>
                      <a:gd name="T25" fmla="*/ 2 h 4"/>
                      <a:gd name="T26" fmla="*/ 7 w 10"/>
                      <a:gd name="T27" fmla="*/ 2 h 4"/>
                      <a:gd name="T28" fmla="*/ 6 w 10"/>
                      <a:gd name="T29" fmla="*/ 2 h 4"/>
                      <a:gd name="T30" fmla="*/ 6 w 10"/>
                      <a:gd name="T31" fmla="*/ 2 h 4"/>
                      <a:gd name="T32" fmla="*/ 5 w 10"/>
                      <a:gd name="T33" fmla="*/ 2 h 4"/>
                      <a:gd name="T34" fmla="*/ 3 w 10"/>
                      <a:gd name="T35" fmla="*/ 2 h 4"/>
                      <a:gd name="T36" fmla="*/ 2 w 10"/>
                      <a:gd name="T37" fmla="*/ 2 h 4"/>
                      <a:gd name="T38" fmla="*/ 2 w 10"/>
                      <a:gd name="T39" fmla="*/ 3 h 4"/>
                      <a:gd name="T40" fmla="*/ 1 w 10"/>
                      <a:gd name="T41" fmla="*/ 3 h 4"/>
                      <a:gd name="T42" fmla="*/ 0 w 10"/>
                      <a:gd name="T43" fmla="*/ 3 h 4"/>
                      <a:gd name="T44" fmla="*/ 0 w 10"/>
                      <a:gd name="T45" fmla="*/ 2 h 4"/>
                      <a:gd name="T46" fmla="*/ 0 w 10"/>
                      <a:gd name="T47" fmla="*/ 2 h 4"/>
                      <a:gd name="T48" fmla="*/ 0 w 10"/>
                      <a:gd name="T49" fmla="*/ 1 h 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10" h="4">
                        <a:moveTo>
                          <a:pt x="0" y="1"/>
                        </a:moveTo>
                        <a:lnTo>
                          <a:pt x="1" y="1"/>
                        </a:lnTo>
                        <a:lnTo>
                          <a:pt x="2" y="1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5" y="0"/>
                        </a:lnTo>
                        <a:lnTo>
                          <a:pt x="6" y="0"/>
                        </a:lnTo>
                        <a:lnTo>
                          <a:pt x="7" y="0"/>
                        </a:lnTo>
                        <a:lnTo>
                          <a:pt x="8" y="0"/>
                        </a:lnTo>
                        <a:lnTo>
                          <a:pt x="8" y="1"/>
                        </a:lnTo>
                        <a:lnTo>
                          <a:pt x="9" y="3"/>
                        </a:lnTo>
                        <a:lnTo>
                          <a:pt x="8" y="2"/>
                        </a:lnTo>
                        <a:lnTo>
                          <a:pt x="7" y="2"/>
                        </a:lnTo>
                        <a:lnTo>
                          <a:pt x="6" y="2"/>
                        </a:lnTo>
                        <a:lnTo>
                          <a:pt x="5" y="2"/>
                        </a:lnTo>
                        <a:lnTo>
                          <a:pt x="3" y="2"/>
                        </a:lnTo>
                        <a:lnTo>
                          <a:pt x="2" y="2"/>
                        </a:lnTo>
                        <a:lnTo>
                          <a:pt x="2" y="3"/>
                        </a:lnTo>
                        <a:lnTo>
                          <a:pt x="1" y="3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45" name="Freeform 54">
                    <a:extLst>
                      <a:ext uri="{FF2B5EF4-FFF2-40B4-BE49-F238E27FC236}">
                        <a16:creationId xmlns:a16="http://schemas.microsoft.com/office/drawing/2014/main" id="{5DB611B4-14F4-B247-BD23-E98D2A4F986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9" y="1173"/>
                    <a:ext cx="9" cy="4"/>
                  </a:xfrm>
                  <a:custGeom>
                    <a:avLst/>
                    <a:gdLst>
                      <a:gd name="T0" fmla="*/ 0 w 9"/>
                      <a:gd name="T1" fmla="*/ 1 h 4"/>
                      <a:gd name="T2" fmla="*/ 0 w 9"/>
                      <a:gd name="T3" fmla="*/ 1 h 4"/>
                      <a:gd name="T4" fmla="*/ 1 w 9"/>
                      <a:gd name="T5" fmla="*/ 1 h 4"/>
                      <a:gd name="T6" fmla="*/ 2 w 9"/>
                      <a:gd name="T7" fmla="*/ 0 h 4"/>
                      <a:gd name="T8" fmla="*/ 3 w 9"/>
                      <a:gd name="T9" fmla="*/ 0 h 4"/>
                      <a:gd name="T10" fmla="*/ 3 w 9"/>
                      <a:gd name="T11" fmla="*/ 0 h 4"/>
                      <a:gd name="T12" fmla="*/ 4 w 9"/>
                      <a:gd name="T13" fmla="*/ 0 h 4"/>
                      <a:gd name="T14" fmla="*/ 5 w 9"/>
                      <a:gd name="T15" fmla="*/ 0 h 4"/>
                      <a:gd name="T16" fmla="*/ 6 w 9"/>
                      <a:gd name="T17" fmla="*/ 0 h 4"/>
                      <a:gd name="T18" fmla="*/ 7 w 9"/>
                      <a:gd name="T19" fmla="*/ 0 h 4"/>
                      <a:gd name="T20" fmla="*/ 8 w 9"/>
                      <a:gd name="T21" fmla="*/ 1 h 4"/>
                      <a:gd name="T22" fmla="*/ 8 w 9"/>
                      <a:gd name="T23" fmla="*/ 1 h 4"/>
                      <a:gd name="T24" fmla="*/ 8 w 9"/>
                      <a:gd name="T25" fmla="*/ 2 h 4"/>
                      <a:gd name="T26" fmla="*/ 7 w 9"/>
                      <a:gd name="T27" fmla="*/ 2 h 4"/>
                      <a:gd name="T28" fmla="*/ 6 w 9"/>
                      <a:gd name="T29" fmla="*/ 2 h 4"/>
                      <a:gd name="T30" fmla="*/ 6 w 9"/>
                      <a:gd name="T31" fmla="*/ 2 h 4"/>
                      <a:gd name="T32" fmla="*/ 5 w 9"/>
                      <a:gd name="T33" fmla="*/ 2 h 4"/>
                      <a:gd name="T34" fmla="*/ 4 w 9"/>
                      <a:gd name="T35" fmla="*/ 2 h 4"/>
                      <a:gd name="T36" fmla="*/ 3 w 9"/>
                      <a:gd name="T37" fmla="*/ 2 h 4"/>
                      <a:gd name="T38" fmla="*/ 2 w 9"/>
                      <a:gd name="T39" fmla="*/ 2 h 4"/>
                      <a:gd name="T40" fmla="*/ 1 w 9"/>
                      <a:gd name="T41" fmla="*/ 2 h 4"/>
                      <a:gd name="T42" fmla="*/ 1 w 9"/>
                      <a:gd name="T43" fmla="*/ 3 h 4"/>
                      <a:gd name="T44" fmla="*/ 0 w 9"/>
                      <a:gd name="T45" fmla="*/ 3 h 4"/>
                      <a:gd name="T46" fmla="*/ 0 w 9"/>
                      <a:gd name="T47" fmla="*/ 1 h 4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9" h="4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1" y="1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5" y="0"/>
                        </a:lnTo>
                        <a:lnTo>
                          <a:pt x="6" y="0"/>
                        </a:lnTo>
                        <a:lnTo>
                          <a:pt x="7" y="0"/>
                        </a:lnTo>
                        <a:lnTo>
                          <a:pt x="8" y="1"/>
                        </a:lnTo>
                        <a:lnTo>
                          <a:pt x="8" y="2"/>
                        </a:lnTo>
                        <a:lnTo>
                          <a:pt x="7" y="2"/>
                        </a:lnTo>
                        <a:lnTo>
                          <a:pt x="6" y="2"/>
                        </a:lnTo>
                        <a:lnTo>
                          <a:pt x="5" y="2"/>
                        </a:lnTo>
                        <a:lnTo>
                          <a:pt x="4" y="2"/>
                        </a:lnTo>
                        <a:lnTo>
                          <a:pt x="3" y="2"/>
                        </a:lnTo>
                        <a:lnTo>
                          <a:pt x="2" y="2"/>
                        </a:lnTo>
                        <a:lnTo>
                          <a:pt x="1" y="2"/>
                        </a:lnTo>
                        <a:lnTo>
                          <a:pt x="1" y="3"/>
                        </a:lnTo>
                        <a:lnTo>
                          <a:pt x="0" y="3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46" name="Freeform 55">
                    <a:extLst>
                      <a:ext uri="{FF2B5EF4-FFF2-40B4-BE49-F238E27FC236}">
                        <a16:creationId xmlns:a16="http://schemas.microsoft.com/office/drawing/2014/main" id="{056ACF3A-8906-D741-A9F1-F7E3813DDA7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9" y="1165"/>
                    <a:ext cx="8" cy="5"/>
                  </a:xfrm>
                  <a:custGeom>
                    <a:avLst/>
                    <a:gdLst>
                      <a:gd name="T0" fmla="*/ 0 w 8"/>
                      <a:gd name="T1" fmla="*/ 2 h 5"/>
                      <a:gd name="T2" fmla="*/ 0 w 8"/>
                      <a:gd name="T3" fmla="*/ 2 h 5"/>
                      <a:gd name="T4" fmla="*/ 1 w 8"/>
                      <a:gd name="T5" fmla="*/ 1 h 5"/>
                      <a:gd name="T6" fmla="*/ 2 w 8"/>
                      <a:gd name="T7" fmla="*/ 1 h 5"/>
                      <a:gd name="T8" fmla="*/ 3 w 8"/>
                      <a:gd name="T9" fmla="*/ 1 h 5"/>
                      <a:gd name="T10" fmla="*/ 3 w 8"/>
                      <a:gd name="T11" fmla="*/ 1 h 5"/>
                      <a:gd name="T12" fmla="*/ 4 w 8"/>
                      <a:gd name="T13" fmla="*/ 0 h 5"/>
                      <a:gd name="T14" fmla="*/ 4 w 8"/>
                      <a:gd name="T15" fmla="*/ 0 h 5"/>
                      <a:gd name="T16" fmla="*/ 6 w 8"/>
                      <a:gd name="T17" fmla="*/ 1 h 5"/>
                      <a:gd name="T18" fmla="*/ 6 w 8"/>
                      <a:gd name="T19" fmla="*/ 1 h 5"/>
                      <a:gd name="T20" fmla="*/ 7 w 8"/>
                      <a:gd name="T21" fmla="*/ 1 h 5"/>
                      <a:gd name="T22" fmla="*/ 7 w 8"/>
                      <a:gd name="T23" fmla="*/ 1 h 5"/>
                      <a:gd name="T24" fmla="*/ 7 w 8"/>
                      <a:gd name="T25" fmla="*/ 2 h 5"/>
                      <a:gd name="T26" fmla="*/ 7 w 8"/>
                      <a:gd name="T27" fmla="*/ 2 h 5"/>
                      <a:gd name="T28" fmla="*/ 7 w 8"/>
                      <a:gd name="T29" fmla="*/ 3 h 5"/>
                      <a:gd name="T30" fmla="*/ 7 w 8"/>
                      <a:gd name="T31" fmla="*/ 2 h 5"/>
                      <a:gd name="T32" fmla="*/ 6 w 8"/>
                      <a:gd name="T33" fmla="*/ 2 h 5"/>
                      <a:gd name="T34" fmla="*/ 5 w 8"/>
                      <a:gd name="T35" fmla="*/ 2 h 5"/>
                      <a:gd name="T36" fmla="*/ 4 w 8"/>
                      <a:gd name="T37" fmla="*/ 2 h 5"/>
                      <a:gd name="T38" fmla="*/ 4 w 8"/>
                      <a:gd name="T39" fmla="*/ 2 h 5"/>
                      <a:gd name="T40" fmla="*/ 3 w 8"/>
                      <a:gd name="T41" fmla="*/ 2 h 5"/>
                      <a:gd name="T42" fmla="*/ 3 w 8"/>
                      <a:gd name="T43" fmla="*/ 3 h 5"/>
                      <a:gd name="T44" fmla="*/ 2 w 8"/>
                      <a:gd name="T45" fmla="*/ 3 h 5"/>
                      <a:gd name="T46" fmla="*/ 1 w 8"/>
                      <a:gd name="T47" fmla="*/ 3 h 5"/>
                      <a:gd name="T48" fmla="*/ 1 w 8"/>
                      <a:gd name="T49" fmla="*/ 4 h 5"/>
                      <a:gd name="T50" fmla="*/ 0 w 8"/>
                      <a:gd name="T51" fmla="*/ 4 h 5"/>
                      <a:gd name="T52" fmla="*/ 0 w 8"/>
                      <a:gd name="T53" fmla="*/ 2 h 5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0" t="0" r="r" b="b"/>
                    <a:pathLst>
                      <a:path w="8" h="5">
                        <a:moveTo>
                          <a:pt x="0" y="2"/>
                        </a:moveTo>
                        <a:lnTo>
                          <a:pt x="0" y="2"/>
                        </a:lnTo>
                        <a:lnTo>
                          <a:pt x="1" y="1"/>
                        </a:lnTo>
                        <a:lnTo>
                          <a:pt x="2" y="1"/>
                        </a:lnTo>
                        <a:lnTo>
                          <a:pt x="3" y="1"/>
                        </a:lnTo>
                        <a:lnTo>
                          <a:pt x="4" y="0"/>
                        </a:lnTo>
                        <a:lnTo>
                          <a:pt x="6" y="1"/>
                        </a:lnTo>
                        <a:lnTo>
                          <a:pt x="7" y="1"/>
                        </a:lnTo>
                        <a:lnTo>
                          <a:pt x="7" y="2"/>
                        </a:lnTo>
                        <a:lnTo>
                          <a:pt x="7" y="3"/>
                        </a:lnTo>
                        <a:lnTo>
                          <a:pt x="7" y="2"/>
                        </a:lnTo>
                        <a:lnTo>
                          <a:pt x="6" y="2"/>
                        </a:lnTo>
                        <a:lnTo>
                          <a:pt x="5" y="2"/>
                        </a:lnTo>
                        <a:lnTo>
                          <a:pt x="4" y="2"/>
                        </a:lnTo>
                        <a:lnTo>
                          <a:pt x="3" y="2"/>
                        </a:lnTo>
                        <a:lnTo>
                          <a:pt x="3" y="3"/>
                        </a:lnTo>
                        <a:lnTo>
                          <a:pt x="2" y="3"/>
                        </a:lnTo>
                        <a:lnTo>
                          <a:pt x="1" y="3"/>
                        </a:lnTo>
                        <a:lnTo>
                          <a:pt x="1" y="4"/>
                        </a:lnTo>
                        <a:lnTo>
                          <a:pt x="0" y="4"/>
                        </a:lnTo>
                        <a:lnTo>
                          <a:pt x="0" y="2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47" name="Freeform 56">
                    <a:extLst>
                      <a:ext uri="{FF2B5EF4-FFF2-40B4-BE49-F238E27FC236}">
                        <a16:creationId xmlns:a16="http://schemas.microsoft.com/office/drawing/2014/main" id="{43790B5D-AB1D-054F-A00A-9EBEDDBD690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9" y="1158"/>
                    <a:ext cx="9" cy="4"/>
                  </a:xfrm>
                  <a:custGeom>
                    <a:avLst/>
                    <a:gdLst>
                      <a:gd name="T0" fmla="*/ 0 w 9"/>
                      <a:gd name="T1" fmla="*/ 1 h 4"/>
                      <a:gd name="T2" fmla="*/ 1 w 9"/>
                      <a:gd name="T3" fmla="*/ 1 h 4"/>
                      <a:gd name="T4" fmla="*/ 1 w 9"/>
                      <a:gd name="T5" fmla="*/ 1 h 4"/>
                      <a:gd name="T6" fmla="*/ 2 w 9"/>
                      <a:gd name="T7" fmla="*/ 1 h 4"/>
                      <a:gd name="T8" fmla="*/ 3 w 9"/>
                      <a:gd name="T9" fmla="*/ 0 h 4"/>
                      <a:gd name="T10" fmla="*/ 4 w 9"/>
                      <a:gd name="T11" fmla="*/ 0 h 4"/>
                      <a:gd name="T12" fmla="*/ 5 w 9"/>
                      <a:gd name="T13" fmla="*/ 0 h 4"/>
                      <a:gd name="T14" fmla="*/ 6 w 9"/>
                      <a:gd name="T15" fmla="*/ 0 h 4"/>
                      <a:gd name="T16" fmla="*/ 7 w 9"/>
                      <a:gd name="T17" fmla="*/ 0 h 4"/>
                      <a:gd name="T18" fmla="*/ 7 w 9"/>
                      <a:gd name="T19" fmla="*/ 0 h 4"/>
                      <a:gd name="T20" fmla="*/ 8 w 9"/>
                      <a:gd name="T21" fmla="*/ 0 h 4"/>
                      <a:gd name="T22" fmla="*/ 7 w 9"/>
                      <a:gd name="T23" fmla="*/ 1 h 4"/>
                      <a:gd name="T24" fmla="*/ 7 w 9"/>
                      <a:gd name="T25" fmla="*/ 1 h 4"/>
                      <a:gd name="T26" fmla="*/ 7 w 9"/>
                      <a:gd name="T27" fmla="*/ 2 h 4"/>
                      <a:gd name="T28" fmla="*/ 7 w 9"/>
                      <a:gd name="T29" fmla="*/ 2 h 4"/>
                      <a:gd name="T30" fmla="*/ 6 w 9"/>
                      <a:gd name="T31" fmla="*/ 2 h 4"/>
                      <a:gd name="T32" fmla="*/ 5 w 9"/>
                      <a:gd name="T33" fmla="*/ 2 h 4"/>
                      <a:gd name="T34" fmla="*/ 4 w 9"/>
                      <a:gd name="T35" fmla="*/ 2 h 4"/>
                      <a:gd name="T36" fmla="*/ 3 w 9"/>
                      <a:gd name="T37" fmla="*/ 2 h 4"/>
                      <a:gd name="T38" fmla="*/ 3 w 9"/>
                      <a:gd name="T39" fmla="*/ 2 h 4"/>
                      <a:gd name="T40" fmla="*/ 2 w 9"/>
                      <a:gd name="T41" fmla="*/ 2 h 4"/>
                      <a:gd name="T42" fmla="*/ 2 w 9"/>
                      <a:gd name="T43" fmla="*/ 2 h 4"/>
                      <a:gd name="T44" fmla="*/ 1 w 9"/>
                      <a:gd name="T45" fmla="*/ 3 h 4"/>
                      <a:gd name="T46" fmla="*/ 0 w 9"/>
                      <a:gd name="T47" fmla="*/ 3 h 4"/>
                      <a:gd name="T48" fmla="*/ 0 w 9"/>
                      <a:gd name="T49" fmla="*/ 2 h 4"/>
                      <a:gd name="T50" fmla="*/ 0 w 9"/>
                      <a:gd name="T51" fmla="*/ 1 h 4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9" h="4">
                        <a:moveTo>
                          <a:pt x="0" y="1"/>
                        </a:moveTo>
                        <a:lnTo>
                          <a:pt x="1" y="1"/>
                        </a:lnTo>
                        <a:lnTo>
                          <a:pt x="2" y="1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5" y="0"/>
                        </a:lnTo>
                        <a:lnTo>
                          <a:pt x="6" y="0"/>
                        </a:lnTo>
                        <a:lnTo>
                          <a:pt x="7" y="0"/>
                        </a:lnTo>
                        <a:lnTo>
                          <a:pt x="8" y="0"/>
                        </a:lnTo>
                        <a:lnTo>
                          <a:pt x="7" y="1"/>
                        </a:lnTo>
                        <a:lnTo>
                          <a:pt x="7" y="2"/>
                        </a:lnTo>
                        <a:lnTo>
                          <a:pt x="6" y="2"/>
                        </a:lnTo>
                        <a:lnTo>
                          <a:pt x="5" y="2"/>
                        </a:lnTo>
                        <a:lnTo>
                          <a:pt x="4" y="2"/>
                        </a:lnTo>
                        <a:lnTo>
                          <a:pt x="3" y="2"/>
                        </a:lnTo>
                        <a:lnTo>
                          <a:pt x="2" y="2"/>
                        </a:lnTo>
                        <a:lnTo>
                          <a:pt x="1" y="3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47164" name="Group 57">
                  <a:extLst>
                    <a:ext uri="{FF2B5EF4-FFF2-40B4-BE49-F238E27FC236}">
                      <a16:creationId xmlns:a16="http://schemas.microsoft.com/office/drawing/2014/main" id="{7E5B0FF6-DFF3-F74E-819E-1E34D0A264B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41" y="1157"/>
                  <a:ext cx="7" cy="35"/>
                  <a:chOff x="1541" y="1157"/>
                  <a:chExt cx="7" cy="35"/>
                </a:xfrm>
              </p:grpSpPr>
              <p:sp>
                <p:nvSpPr>
                  <p:cNvPr id="47236" name="Freeform 58">
                    <a:extLst>
                      <a:ext uri="{FF2B5EF4-FFF2-40B4-BE49-F238E27FC236}">
                        <a16:creationId xmlns:a16="http://schemas.microsoft.com/office/drawing/2014/main" id="{06E087AB-1F6F-DE44-9AD1-1F849B160D7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1" y="1157"/>
                    <a:ext cx="6" cy="35"/>
                  </a:xfrm>
                  <a:custGeom>
                    <a:avLst/>
                    <a:gdLst>
                      <a:gd name="T0" fmla="*/ 0 w 6"/>
                      <a:gd name="T1" fmla="*/ 0 h 35"/>
                      <a:gd name="T2" fmla="*/ 1 w 6"/>
                      <a:gd name="T3" fmla="*/ 0 h 35"/>
                      <a:gd name="T4" fmla="*/ 1 w 6"/>
                      <a:gd name="T5" fmla="*/ 2 h 35"/>
                      <a:gd name="T6" fmla="*/ 3 w 6"/>
                      <a:gd name="T7" fmla="*/ 3 h 35"/>
                      <a:gd name="T8" fmla="*/ 3 w 6"/>
                      <a:gd name="T9" fmla="*/ 4 h 35"/>
                      <a:gd name="T10" fmla="*/ 4 w 6"/>
                      <a:gd name="T11" fmla="*/ 4 h 35"/>
                      <a:gd name="T12" fmla="*/ 4 w 6"/>
                      <a:gd name="T13" fmla="*/ 4 h 35"/>
                      <a:gd name="T14" fmla="*/ 4 w 6"/>
                      <a:gd name="T15" fmla="*/ 8 h 35"/>
                      <a:gd name="T16" fmla="*/ 4 w 6"/>
                      <a:gd name="T17" fmla="*/ 11 h 35"/>
                      <a:gd name="T18" fmla="*/ 4 w 6"/>
                      <a:gd name="T19" fmla="*/ 15 h 35"/>
                      <a:gd name="T20" fmla="*/ 4 w 6"/>
                      <a:gd name="T21" fmla="*/ 18 h 35"/>
                      <a:gd name="T22" fmla="*/ 5 w 6"/>
                      <a:gd name="T23" fmla="*/ 21 h 35"/>
                      <a:gd name="T24" fmla="*/ 5 w 6"/>
                      <a:gd name="T25" fmla="*/ 25 h 35"/>
                      <a:gd name="T26" fmla="*/ 5 w 6"/>
                      <a:gd name="T27" fmla="*/ 28 h 35"/>
                      <a:gd name="T28" fmla="*/ 5 w 6"/>
                      <a:gd name="T29" fmla="*/ 30 h 35"/>
                      <a:gd name="T30" fmla="*/ 5 w 6"/>
                      <a:gd name="T31" fmla="*/ 33 h 35"/>
                      <a:gd name="T32" fmla="*/ 5 w 6"/>
                      <a:gd name="T33" fmla="*/ 34 h 35"/>
                      <a:gd name="T34" fmla="*/ 4 w 6"/>
                      <a:gd name="T35" fmla="*/ 30 h 35"/>
                      <a:gd name="T36" fmla="*/ 4 w 6"/>
                      <a:gd name="T37" fmla="*/ 27 h 35"/>
                      <a:gd name="T38" fmla="*/ 3 w 6"/>
                      <a:gd name="T39" fmla="*/ 23 h 35"/>
                      <a:gd name="T40" fmla="*/ 2 w 6"/>
                      <a:gd name="T41" fmla="*/ 19 h 35"/>
                      <a:gd name="T42" fmla="*/ 1 w 6"/>
                      <a:gd name="T43" fmla="*/ 15 h 35"/>
                      <a:gd name="T44" fmla="*/ 1 w 6"/>
                      <a:gd name="T45" fmla="*/ 11 h 35"/>
                      <a:gd name="T46" fmla="*/ 1 w 6"/>
                      <a:gd name="T47" fmla="*/ 7 h 35"/>
                      <a:gd name="T48" fmla="*/ 0 w 6"/>
                      <a:gd name="T49" fmla="*/ 4 h 35"/>
                      <a:gd name="T50" fmla="*/ 0 w 6"/>
                      <a:gd name="T51" fmla="*/ 0 h 35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6" h="35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1" y="2"/>
                        </a:lnTo>
                        <a:lnTo>
                          <a:pt x="3" y="3"/>
                        </a:lnTo>
                        <a:lnTo>
                          <a:pt x="3" y="4"/>
                        </a:lnTo>
                        <a:lnTo>
                          <a:pt x="4" y="4"/>
                        </a:lnTo>
                        <a:lnTo>
                          <a:pt x="4" y="8"/>
                        </a:lnTo>
                        <a:lnTo>
                          <a:pt x="4" y="11"/>
                        </a:lnTo>
                        <a:lnTo>
                          <a:pt x="4" y="15"/>
                        </a:lnTo>
                        <a:lnTo>
                          <a:pt x="4" y="18"/>
                        </a:lnTo>
                        <a:lnTo>
                          <a:pt x="5" y="21"/>
                        </a:lnTo>
                        <a:lnTo>
                          <a:pt x="5" y="25"/>
                        </a:lnTo>
                        <a:lnTo>
                          <a:pt x="5" y="28"/>
                        </a:lnTo>
                        <a:lnTo>
                          <a:pt x="5" y="30"/>
                        </a:lnTo>
                        <a:lnTo>
                          <a:pt x="5" y="33"/>
                        </a:lnTo>
                        <a:lnTo>
                          <a:pt x="5" y="34"/>
                        </a:lnTo>
                        <a:lnTo>
                          <a:pt x="4" y="30"/>
                        </a:lnTo>
                        <a:lnTo>
                          <a:pt x="4" y="27"/>
                        </a:lnTo>
                        <a:lnTo>
                          <a:pt x="3" y="23"/>
                        </a:lnTo>
                        <a:lnTo>
                          <a:pt x="2" y="19"/>
                        </a:lnTo>
                        <a:lnTo>
                          <a:pt x="1" y="15"/>
                        </a:lnTo>
                        <a:lnTo>
                          <a:pt x="1" y="11"/>
                        </a:lnTo>
                        <a:lnTo>
                          <a:pt x="1" y="7"/>
                        </a:lnTo>
                        <a:lnTo>
                          <a:pt x="0" y="4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37" name="Freeform 59">
                    <a:extLst>
                      <a:ext uri="{FF2B5EF4-FFF2-40B4-BE49-F238E27FC236}">
                        <a16:creationId xmlns:a16="http://schemas.microsoft.com/office/drawing/2014/main" id="{65216E0C-C00A-9143-A423-475072913FB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1" y="1161"/>
                    <a:ext cx="5" cy="2"/>
                  </a:xfrm>
                  <a:custGeom>
                    <a:avLst/>
                    <a:gdLst>
                      <a:gd name="T0" fmla="*/ 0 w 5"/>
                      <a:gd name="T1" fmla="*/ 0 h 2"/>
                      <a:gd name="T2" fmla="*/ 1 w 5"/>
                      <a:gd name="T3" fmla="*/ 0 h 2"/>
                      <a:gd name="T4" fmla="*/ 1 w 5"/>
                      <a:gd name="T5" fmla="*/ 0 h 2"/>
                      <a:gd name="T6" fmla="*/ 2 w 5"/>
                      <a:gd name="T7" fmla="*/ 0 h 2"/>
                      <a:gd name="T8" fmla="*/ 3 w 5"/>
                      <a:gd name="T9" fmla="*/ 0 h 2"/>
                      <a:gd name="T10" fmla="*/ 3 w 5"/>
                      <a:gd name="T11" fmla="*/ 1 h 2"/>
                      <a:gd name="T12" fmla="*/ 4 w 5"/>
                      <a:gd name="T13" fmla="*/ 1 h 2"/>
                      <a:gd name="T14" fmla="*/ 4 w 5"/>
                      <a:gd name="T15" fmla="*/ 1 h 2"/>
                      <a:gd name="T16" fmla="*/ 3 w 5"/>
                      <a:gd name="T17" fmla="*/ 1 h 2"/>
                      <a:gd name="T18" fmla="*/ 3 w 5"/>
                      <a:gd name="T19" fmla="*/ 1 h 2"/>
                      <a:gd name="T20" fmla="*/ 2 w 5"/>
                      <a:gd name="T21" fmla="*/ 1 h 2"/>
                      <a:gd name="T22" fmla="*/ 2 w 5"/>
                      <a:gd name="T23" fmla="*/ 1 h 2"/>
                      <a:gd name="T24" fmla="*/ 1 w 5"/>
                      <a:gd name="T25" fmla="*/ 1 h 2"/>
                      <a:gd name="T26" fmla="*/ 1 w 5"/>
                      <a:gd name="T27" fmla="*/ 1 h 2"/>
                      <a:gd name="T28" fmla="*/ 0 w 5"/>
                      <a:gd name="T29" fmla="*/ 0 h 2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5" h="2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3" y="1"/>
                        </a:lnTo>
                        <a:lnTo>
                          <a:pt x="4" y="1"/>
                        </a:lnTo>
                        <a:lnTo>
                          <a:pt x="3" y="1"/>
                        </a:lnTo>
                        <a:lnTo>
                          <a:pt x="2" y="1"/>
                        </a:lnTo>
                        <a:lnTo>
                          <a:pt x="1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9F9FB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38" name="Freeform 60">
                    <a:extLst>
                      <a:ext uri="{FF2B5EF4-FFF2-40B4-BE49-F238E27FC236}">
                        <a16:creationId xmlns:a16="http://schemas.microsoft.com/office/drawing/2014/main" id="{95052D46-FB56-384A-B014-A164A1C52F3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3" y="1166"/>
                    <a:ext cx="3" cy="2"/>
                  </a:xfrm>
                  <a:custGeom>
                    <a:avLst/>
                    <a:gdLst>
                      <a:gd name="T0" fmla="*/ 0 w 3"/>
                      <a:gd name="T1" fmla="*/ 0 h 2"/>
                      <a:gd name="T2" fmla="*/ 0 w 3"/>
                      <a:gd name="T3" fmla="*/ 0 h 2"/>
                      <a:gd name="T4" fmla="*/ 0 w 3"/>
                      <a:gd name="T5" fmla="*/ 0 h 2"/>
                      <a:gd name="T6" fmla="*/ 1 w 3"/>
                      <a:gd name="T7" fmla="*/ 0 h 2"/>
                      <a:gd name="T8" fmla="*/ 1 w 3"/>
                      <a:gd name="T9" fmla="*/ 1 h 2"/>
                      <a:gd name="T10" fmla="*/ 1 w 3"/>
                      <a:gd name="T11" fmla="*/ 1 h 2"/>
                      <a:gd name="T12" fmla="*/ 2 w 3"/>
                      <a:gd name="T13" fmla="*/ 1 h 2"/>
                      <a:gd name="T14" fmla="*/ 2 w 3"/>
                      <a:gd name="T15" fmla="*/ 1 h 2"/>
                      <a:gd name="T16" fmla="*/ 2 w 3"/>
                      <a:gd name="T17" fmla="*/ 1 h 2"/>
                      <a:gd name="T18" fmla="*/ 2 w 3"/>
                      <a:gd name="T19" fmla="*/ 1 h 2"/>
                      <a:gd name="T20" fmla="*/ 2 w 3"/>
                      <a:gd name="T21" fmla="*/ 1 h 2"/>
                      <a:gd name="T22" fmla="*/ 2 w 3"/>
                      <a:gd name="T23" fmla="*/ 1 h 2"/>
                      <a:gd name="T24" fmla="*/ 1 w 3"/>
                      <a:gd name="T25" fmla="*/ 1 h 2"/>
                      <a:gd name="T26" fmla="*/ 1 w 3"/>
                      <a:gd name="T27" fmla="*/ 1 h 2"/>
                      <a:gd name="T28" fmla="*/ 1 w 3"/>
                      <a:gd name="T29" fmla="*/ 1 h 2"/>
                      <a:gd name="T30" fmla="*/ 0 w 3"/>
                      <a:gd name="T31" fmla="*/ 1 h 2"/>
                      <a:gd name="T32" fmla="*/ 0 w 3"/>
                      <a:gd name="T33" fmla="*/ 1 h 2"/>
                      <a:gd name="T34" fmla="*/ 0 w 3"/>
                      <a:gd name="T35" fmla="*/ 1 h 2"/>
                      <a:gd name="T36" fmla="*/ 0 w 3"/>
                      <a:gd name="T37" fmla="*/ 0 h 2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3" h="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1" y="1"/>
                        </a:lnTo>
                        <a:lnTo>
                          <a:pt x="2" y="1"/>
                        </a:lnTo>
                        <a:lnTo>
                          <a:pt x="1" y="1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9F9FB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39" name="Freeform 61">
                    <a:extLst>
                      <a:ext uri="{FF2B5EF4-FFF2-40B4-BE49-F238E27FC236}">
                        <a16:creationId xmlns:a16="http://schemas.microsoft.com/office/drawing/2014/main" id="{82516E51-7F81-DD48-AEEA-144AA68D2AC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4" y="1172"/>
                    <a:ext cx="2" cy="1"/>
                  </a:xfrm>
                  <a:custGeom>
                    <a:avLst/>
                    <a:gdLst>
                      <a:gd name="T0" fmla="*/ 0 w 2"/>
                      <a:gd name="T1" fmla="*/ 0 h 1"/>
                      <a:gd name="T2" fmla="*/ 0 w 2"/>
                      <a:gd name="T3" fmla="*/ 0 h 1"/>
                      <a:gd name="T4" fmla="*/ 0 w 2"/>
                      <a:gd name="T5" fmla="*/ 0 h 1"/>
                      <a:gd name="T6" fmla="*/ 0 w 2"/>
                      <a:gd name="T7" fmla="*/ 0 h 1"/>
                      <a:gd name="T8" fmla="*/ 1 w 2"/>
                      <a:gd name="T9" fmla="*/ 0 h 1"/>
                      <a:gd name="T10" fmla="*/ 1 w 2"/>
                      <a:gd name="T11" fmla="*/ 0 h 1"/>
                      <a:gd name="T12" fmla="*/ 1 w 2"/>
                      <a:gd name="T13" fmla="*/ 0 h 1"/>
                      <a:gd name="T14" fmla="*/ 1 w 2"/>
                      <a:gd name="T15" fmla="*/ 0 h 1"/>
                      <a:gd name="T16" fmla="*/ 1 w 2"/>
                      <a:gd name="T17" fmla="*/ 0 h 1"/>
                      <a:gd name="T18" fmla="*/ 1 w 2"/>
                      <a:gd name="T19" fmla="*/ 0 h 1"/>
                      <a:gd name="T20" fmla="*/ 1 w 2"/>
                      <a:gd name="T21" fmla="*/ 0 h 1"/>
                      <a:gd name="T22" fmla="*/ 0 w 2"/>
                      <a:gd name="T23" fmla="*/ 0 h 1"/>
                      <a:gd name="T24" fmla="*/ 0 w 2"/>
                      <a:gd name="T25" fmla="*/ 0 h 1"/>
                      <a:gd name="T26" fmla="*/ 0 w 2"/>
                      <a:gd name="T27" fmla="*/ 0 h 1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0" t="0" r="r" b="b"/>
                    <a:pathLst>
                      <a:path w="2" h="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9F9FB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40" name="Freeform 62">
                    <a:extLst>
                      <a:ext uri="{FF2B5EF4-FFF2-40B4-BE49-F238E27FC236}">
                        <a16:creationId xmlns:a16="http://schemas.microsoft.com/office/drawing/2014/main" id="{F2C92C1B-E254-FC46-A70A-4D999FD9FB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5" y="1177"/>
                    <a:ext cx="2" cy="2"/>
                  </a:xfrm>
                  <a:custGeom>
                    <a:avLst/>
                    <a:gdLst>
                      <a:gd name="T0" fmla="*/ 0 w 2"/>
                      <a:gd name="T1" fmla="*/ 0 h 2"/>
                      <a:gd name="T2" fmla="*/ 0 w 2"/>
                      <a:gd name="T3" fmla="*/ 0 h 2"/>
                      <a:gd name="T4" fmla="*/ 0 w 2"/>
                      <a:gd name="T5" fmla="*/ 0 h 2"/>
                      <a:gd name="T6" fmla="*/ 1 w 2"/>
                      <a:gd name="T7" fmla="*/ 0 h 2"/>
                      <a:gd name="T8" fmla="*/ 1 w 2"/>
                      <a:gd name="T9" fmla="*/ 0 h 2"/>
                      <a:gd name="T10" fmla="*/ 1 w 2"/>
                      <a:gd name="T11" fmla="*/ 0 h 2"/>
                      <a:gd name="T12" fmla="*/ 1 w 2"/>
                      <a:gd name="T13" fmla="*/ 1 h 2"/>
                      <a:gd name="T14" fmla="*/ 1 w 2"/>
                      <a:gd name="T15" fmla="*/ 1 h 2"/>
                      <a:gd name="T16" fmla="*/ 1 w 2"/>
                      <a:gd name="T17" fmla="*/ 1 h 2"/>
                      <a:gd name="T18" fmla="*/ 0 w 2"/>
                      <a:gd name="T19" fmla="*/ 1 h 2"/>
                      <a:gd name="T20" fmla="*/ 0 w 2"/>
                      <a:gd name="T21" fmla="*/ 1 h 2"/>
                      <a:gd name="T22" fmla="*/ 0 w 2"/>
                      <a:gd name="T23" fmla="*/ 1 h 2"/>
                      <a:gd name="T24" fmla="*/ 0 w 2"/>
                      <a:gd name="T25" fmla="*/ 0 h 2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2" h="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1" y="1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9F9FB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41" name="Freeform 63">
                    <a:extLst>
                      <a:ext uri="{FF2B5EF4-FFF2-40B4-BE49-F238E27FC236}">
                        <a16:creationId xmlns:a16="http://schemas.microsoft.com/office/drawing/2014/main" id="{53A6B3A5-0AC1-EE45-9E8B-C1CAB7034B9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46" y="1183"/>
                    <a:ext cx="2" cy="1"/>
                  </a:xfrm>
                  <a:custGeom>
                    <a:avLst/>
                    <a:gdLst>
                      <a:gd name="T0" fmla="*/ 1 w 2"/>
                      <a:gd name="T1" fmla="*/ 0 h 1"/>
                      <a:gd name="T2" fmla="*/ 1 w 2"/>
                      <a:gd name="T3" fmla="*/ 0 h 1"/>
                      <a:gd name="T4" fmla="*/ 0 w 2"/>
                      <a:gd name="T5" fmla="*/ 0 h 1"/>
                      <a:gd name="T6" fmla="*/ 0 w 2"/>
                      <a:gd name="T7" fmla="*/ 0 h 1"/>
                      <a:gd name="T8" fmla="*/ 0 w 2"/>
                      <a:gd name="T9" fmla="*/ 0 h 1"/>
                      <a:gd name="T10" fmla="*/ 0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1 w 2"/>
                      <a:gd name="T19" fmla="*/ 0 h 1"/>
                      <a:gd name="T20" fmla="*/ 1 w 2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9F9FB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47165" name="Group 64">
                  <a:extLst>
                    <a:ext uri="{FF2B5EF4-FFF2-40B4-BE49-F238E27FC236}">
                      <a16:creationId xmlns:a16="http://schemas.microsoft.com/office/drawing/2014/main" id="{DED361B4-EF93-AB4C-A138-7CE52677ABB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11" y="1137"/>
                  <a:ext cx="7" cy="25"/>
                  <a:chOff x="1511" y="1137"/>
                  <a:chExt cx="7" cy="25"/>
                </a:xfrm>
              </p:grpSpPr>
              <p:sp>
                <p:nvSpPr>
                  <p:cNvPr id="47229" name="Freeform 65">
                    <a:extLst>
                      <a:ext uri="{FF2B5EF4-FFF2-40B4-BE49-F238E27FC236}">
                        <a16:creationId xmlns:a16="http://schemas.microsoft.com/office/drawing/2014/main" id="{368166D0-668E-BD42-A3B5-2EC628FA17E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12" y="1137"/>
                    <a:ext cx="6" cy="25"/>
                  </a:xfrm>
                  <a:custGeom>
                    <a:avLst/>
                    <a:gdLst>
                      <a:gd name="T0" fmla="*/ 0 w 6"/>
                      <a:gd name="T1" fmla="*/ 0 h 25"/>
                      <a:gd name="T2" fmla="*/ 1 w 6"/>
                      <a:gd name="T3" fmla="*/ 1 h 25"/>
                      <a:gd name="T4" fmla="*/ 2 w 6"/>
                      <a:gd name="T5" fmla="*/ 2 h 25"/>
                      <a:gd name="T6" fmla="*/ 2 w 6"/>
                      <a:gd name="T7" fmla="*/ 3 h 25"/>
                      <a:gd name="T8" fmla="*/ 2 w 6"/>
                      <a:gd name="T9" fmla="*/ 3 h 25"/>
                      <a:gd name="T10" fmla="*/ 3 w 6"/>
                      <a:gd name="T11" fmla="*/ 3 h 25"/>
                      <a:gd name="T12" fmla="*/ 3 w 6"/>
                      <a:gd name="T13" fmla="*/ 3 h 25"/>
                      <a:gd name="T14" fmla="*/ 4 w 6"/>
                      <a:gd name="T15" fmla="*/ 4 h 25"/>
                      <a:gd name="T16" fmla="*/ 5 w 6"/>
                      <a:gd name="T17" fmla="*/ 4 h 25"/>
                      <a:gd name="T18" fmla="*/ 5 w 6"/>
                      <a:gd name="T19" fmla="*/ 8 h 25"/>
                      <a:gd name="T20" fmla="*/ 4 w 6"/>
                      <a:gd name="T21" fmla="*/ 14 h 25"/>
                      <a:gd name="T22" fmla="*/ 4 w 6"/>
                      <a:gd name="T23" fmla="*/ 18 h 25"/>
                      <a:gd name="T24" fmla="*/ 4 w 6"/>
                      <a:gd name="T25" fmla="*/ 19 h 25"/>
                      <a:gd name="T26" fmla="*/ 4 w 6"/>
                      <a:gd name="T27" fmla="*/ 21 h 25"/>
                      <a:gd name="T28" fmla="*/ 4 w 6"/>
                      <a:gd name="T29" fmla="*/ 23 h 25"/>
                      <a:gd name="T30" fmla="*/ 4 w 6"/>
                      <a:gd name="T31" fmla="*/ 24 h 25"/>
                      <a:gd name="T32" fmla="*/ 3 w 6"/>
                      <a:gd name="T33" fmla="*/ 19 h 25"/>
                      <a:gd name="T34" fmla="*/ 2 w 6"/>
                      <a:gd name="T35" fmla="*/ 15 h 25"/>
                      <a:gd name="T36" fmla="*/ 1 w 6"/>
                      <a:gd name="T37" fmla="*/ 11 h 25"/>
                      <a:gd name="T38" fmla="*/ 1 w 6"/>
                      <a:gd name="T39" fmla="*/ 10 h 25"/>
                      <a:gd name="T40" fmla="*/ 1 w 6"/>
                      <a:gd name="T41" fmla="*/ 9 h 25"/>
                      <a:gd name="T42" fmla="*/ 0 w 6"/>
                      <a:gd name="T43" fmla="*/ 3 h 25"/>
                      <a:gd name="T44" fmla="*/ 0 w 6"/>
                      <a:gd name="T45" fmla="*/ 0 h 25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0" t="0" r="r" b="b"/>
                    <a:pathLst>
                      <a:path w="6" h="25">
                        <a:moveTo>
                          <a:pt x="0" y="0"/>
                        </a:moveTo>
                        <a:lnTo>
                          <a:pt x="1" y="1"/>
                        </a:lnTo>
                        <a:lnTo>
                          <a:pt x="2" y="2"/>
                        </a:lnTo>
                        <a:lnTo>
                          <a:pt x="2" y="3"/>
                        </a:lnTo>
                        <a:lnTo>
                          <a:pt x="3" y="3"/>
                        </a:lnTo>
                        <a:lnTo>
                          <a:pt x="4" y="4"/>
                        </a:lnTo>
                        <a:lnTo>
                          <a:pt x="5" y="4"/>
                        </a:lnTo>
                        <a:lnTo>
                          <a:pt x="5" y="8"/>
                        </a:lnTo>
                        <a:lnTo>
                          <a:pt x="4" y="14"/>
                        </a:lnTo>
                        <a:lnTo>
                          <a:pt x="4" y="18"/>
                        </a:lnTo>
                        <a:lnTo>
                          <a:pt x="4" y="19"/>
                        </a:lnTo>
                        <a:lnTo>
                          <a:pt x="4" y="21"/>
                        </a:lnTo>
                        <a:lnTo>
                          <a:pt x="4" y="23"/>
                        </a:lnTo>
                        <a:lnTo>
                          <a:pt x="4" y="24"/>
                        </a:lnTo>
                        <a:lnTo>
                          <a:pt x="3" y="19"/>
                        </a:lnTo>
                        <a:lnTo>
                          <a:pt x="2" y="15"/>
                        </a:lnTo>
                        <a:lnTo>
                          <a:pt x="1" y="11"/>
                        </a:lnTo>
                        <a:lnTo>
                          <a:pt x="1" y="10"/>
                        </a:lnTo>
                        <a:lnTo>
                          <a:pt x="1" y="9"/>
                        </a:lnTo>
                        <a:lnTo>
                          <a:pt x="0" y="3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47230" name="Group 66">
                    <a:extLst>
                      <a:ext uri="{FF2B5EF4-FFF2-40B4-BE49-F238E27FC236}">
                        <a16:creationId xmlns:a16="http://schemas.microsoft.com/office/drawing/2014/main" id="{FCB6A72D-8D70-0644-8B77-7F3B0107697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511" y="1140"/>
                    <a:ext cx="7" cy="16"/>
                    <a:chOff x="1511" y="1140"/>
                    <a:chExt cx="7" cy="16"/>
                  </a:xfrm>
                </p:grpSpPr>
                <p:sp>
                  <p:nvSpPr>
                    <p:cNvPr id="47231" name="Freeform 67">
                      <a:extLst>
                        <a:ext uri="{FF2B5EF4-FFF2-40B4-BE49-F238E27FC236}">
                          <a16:creationId xmlns:a16="http://schemas.microsoft.com/office/drawing/2014/main" id="{EF5ABCC0-20FC-8E4E-B9FE-5AA2C4360A9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511" y="1140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0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47232" name="Freeform 68">
                      <a:extLst>
                        <a:ext uri="{FF2B5EF4-FFF2-40B4-BE49-F238E27FC236}">
                          <a16:creationId xmlns:a16="http://schemas.microsoft.com/office/drawing/2014/main" id="{0F21A5DB-F7EB-5B4A-BB8B-5A1335B2F06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516" y="1142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47233" name="Freeform 69">
                      <a:extLst>
                        <a:ext uri="{FF2B5EF4-FFF2-40B4-BE49-F238E27FC236}">
                          <a16:creationId xmlns:a16="http://schemas.microsoft.com/office/drawing/2014/main" id="{8EC06D07-2D61-A543-91B3-CFD7FA188DD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511" y="1146"/>
                      <a:ext cx="2" cy="2"/>
                    </a:xfrm>
                    <a:custGeom>
                      <a:avLst/>
                      <a:gdLst>
                        <a:gd name="T0" fmla="*/ 0 w 2"/>
                        <a:gd name="T1" fmla="*/ 1 h 2"/>
                        <a:gd name="T2" fmla="*/ 1 w 2"/>
                        <a:gd name="T3" fmla="*/ 1 h 2"/>
                        <a:gd name="T4" fmla="*/ 1 w 2"/>
                        <a:gd name="T5" fmla="*/ 1 h 2"/>
                        <a:gd name="T6" fmla="*/ 1 w 2"/>
                        <a:gd name="T7" fmla="*/ 0 h 2"/>
                        <a:gd name="T8" fmla="*/ 1 w 2"/>
                        <a:gd name="T9" fmla="*/ 0 h 2"/>
                        <a:gd name="T10" fmla="*/ 1 w 2"/>
                        <a:gd name="T11" fmla="*/ 0 h 2"/>
                        <a:gd name="T12" fmla="*/ 1 w 2"/>
                        <a:gd name="T13" fmla="*/ 0 h 2"/>
                        <a:gd name="T14" fmla="*/ 0 w 2"/>
                        <a:gd name="T15" fmla="*/ 0 h 2"/>
                        <a:gd name="T16" fmla="*/ 0 w 2"/>
                        <a:gd name="T17" fmla="*/ 0 h 2"/>
                        <a:gd name="T18" fmla="*/ 0 w 2"/>
                        <a:gd name="T19" fmla="*/ 0 h 2"/>
                        <a:gd name="T20" fmla="*/ 0 w 2"/>
                        <a:gd name="T21" fmla="*/ 1 h 2"/>
                        <a:gd name="T22" fmla="*/ 0 w 2"/>
                        <a:gd name="T23" fmla="*/ 1 h 2"/>
                        <a:gd name="T24" fmla="*/ 0 w 2"/>
                        <a:gd name="T25" fmla="*/ 1 h 2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0" y="1"/>
                          </a:moveTo>
                          <a:lnTo>
                            <a:pt x="1" y="1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47234" name="Freeform 70">
                      <a:extLst>
                        <a:ext uri="{FF2B5EF4-FFF2-40B4-BE49-F238E27FC236}">
                          <a16:creationId xmlns:a16="http://schemas.microsoft.com/office/drawing/2014/main" id="{F255DE3B-F0CA-3341-8FB5-692E743CAB6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515" y="1148"/>
                      <a:ext cx="2" cy="2"/>
                    </a:xfrm>
                    <a:custGeom>
                      <a:avLst/>
                      <a:gdLst>
                        <a:gd name="T0" fmla="*/ 0 w 2"/>
                        <a:gd name="T1" fmla="*/ 1 h 2"/>
                        <a:gd name="T2" fmla="*/ 1 w 2"/>
                        <a:gd name="T3" fmla="*/ 1 h 2"/>
                        <a:gd name="T4" fmla="*/ 1 w 2"/>
                        <a:gd name="T5" fmla="*/ 1 h 2"/>
                        <a:gd name="T6" fmla="*/ 1 w 2"/>
                        <a:gd name="T7" fmla="*/ 0 h 2"/>
                        <a:gd name="T8" fmla="*/ 1 w 2"/>
                        <a:gd name="T9" fmla="*/ 0 h 2"/>
                        <a:gd name="T10" fmla="*/ 0 w 2"/>
                        <a:gd name="T11" fmla="*/ 0 h 2"/>
                        <a:gd name="T12" fmla="*/ 0 w 2"/>
                        <a:gd name="T13" fmla="*/ 0 h 2"/>
                        <a:gd name="T14" fmla="*/ 0 w 2"/>
                        <a:gd name="T15" fmla="*/ 0 h 2"/>
                        <a:gd name="T16" fmla="*/ 0 w 2"/>
                        <a:gd name="T17" fmla="*/ 1 h 2"/>
                        <a:gd name="T18" fmla="*/ 0 w 2"/>
                        <a:gd name="T19" fmla="*/ 1 h 2"/>
                        <a:gd name="T20" fmla="*/ 0 w 2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0" y="1"/>
                          </a:moveTo>
                          <a:lnTo>
                            <a:pt x="1" y="1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47235" name="Freeform 71">
                      <a:extLst>
                        <a:ext uri="{FF2B5EF4-FFF2-40B4-BE49-F238E27FC236}">
                          <a16:creationId xmlns:a16="http://schemas.microsoft.com/office/drawing/2014/main" id="{2BDD6005-D037-7A47-A4C0-B707D23C50B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514" y="1155"/>
                      <a:ext cx="3" cy="1"/>
                    </a:xfrm>
                    <a:custGeom>
                      <a:avLst/>
                      <a:gdLst>
                        <a:gd name="T0" fmla="*/ 1 w 3"/>
                        <a:gd name="T1" fmla="*/ 0 h 1"/>
                        <a:gd name="T2" fmla="*/ 1 w 3"/>
                        <a:gd name="T3" fmla="*/ 0 h 1"/>
                        <a:gd name="T4" fmla="*/ 2 w 3"/>
                        <a:gd name="T5" fmla="*/ 0 h 1"/>
                        <a:gd name="T6" fmla="*/ 1 w 3"/>
                        <a:gd name="T7" fmla="*/ 0 h 1"/>
                        <a:gd name="T8" fmla="*/ 1 w 3"/>
                        <a:gd name="T9" fmla="*/ 0 h 1"/>
                        <a:gd name="T10" fmla="*/ 0 w 3"/>
                        <a:gd name="T11" fmla="*/ 0 h 1"/>
                        <a:gd name="T12" fmla="*/ 0 w 3"/>
                        <a:gd name="T13" fmla="*/ 0 h 1"/>
                        <a:gd name="T14" fmla="*/ 0 w 3"/>
                        <a:gd name="T15" fmla="*/ 0 h 1"/>
                        <a:gd name="T16" fmla="*/ 1 w 3"/>
                        <a:gd name="T17" fmla="*/ 0 h 1"/>
                        <a:gd name="T18" fmla="*/ 1 w 3"/>
                        <a:gd name="T19" fmla="*/ 0 h 1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0" t="0" r="r" b="b"/>
                      <a:pathLst>
                        <a:path w="3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</p:grpSp>
            <p:sp>
              <p:nvSpPr>
                <p:cNvPr id="47166" name="Freeform 72">
                  <a:extLst>
                    <a:ext uri="{FF2B5EF4-FFF2-40B4-BE49-F238E27FC236}">
                      <a16:creationId xmlns:a16="http://schemas.microsoft.com/office/drawing/2014/main" id="{2CA3C8A3-51A0-E94E-BD01-E292C92C49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8" y="1211"/>
                  <a:ext cx="1" cy="5"/>
                </a:xfrm>
                <a:custGeom>
                  <a:avLst/>
                  <a:gdLst>
                    <a:gd name="T0" fmla="*/ 0 w 1"/>
                    <a:gd name="T1" fmla="*/ 0 h 5"/>
                    <a:gd name="T2" fmla="*/ 0 w 1"/>
                    <a:gd name="T3" fmla="*/ 0 h 5"/>
                    <a:gd name="T4" fmla="*/ 0 w 1"/>
                    <a:gd name="T5" fmla="*/ 1 h 5"/>
                    <a:gd name="T6" fmla="*/ 0 w 1"/>
                    <a:gd name="T7" fmla="*/ 1 h 5"/>
                    <a:gd name="T8" fmla="*/ 0 w 1"/>
                    <a:gd name="T9" fmla="*/ 2 h 5"/>
                    <a:gd name="T10" fmla="*/ 0 w 1"/>
                    <a:gd name="T11" fmla="*/ 2 h 5"/>
                    <a:gd name="T12" fmla="*/ 0 w 1"/>
                    <a:gd name="T13" fmla="*/ 2 h 5"/>
                    <a:gd name="T14" fmla="*/ 0 w 1"/>
                    <a:gd name="T15" fmla="*/ 3 h 5"/>
                    <a:gd name="T16" fmla="*/ 0 w 1"/>
                    <a:gd name="T17" fmla="*/ 3 h 5"/>
                    <a:gd name="T18" fmla="*/ 0 w 1"/>
                    <a:gd name="T19" fmla="*/ 3 h 5"/>
                    <a:gd name="T20" fmla="*/ 0 w 1"/>
                    <a:gd name="T21" fmla="*/ 4 h 5"/>
                    <a:gd name="T22" fmla="*/ 0 w 1"/>
                    <a:gd name="T23" fmla="*/ 4 h 5"/>
                    <a:gd name="T24" fmla="*/ 0 w 1"/>
                    <a:gd name="T25" fmla="*/ 0 h 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1" h="5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167" name="Freeform 73">
                  <a:extLst>
                    <a:ext uri="{FF2B5EF4-FFF2-40B4-BE49-F238E27FC236}">
                      <a16:creationId xmlns:a16="http://schemas.microsoft.com/office/drawing/2014/main" id="{36D60130-24AD-6441-825D-2AA896B6EF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3" y="1141"/>
                  <a:ext cx="36" cy="72"/>
                </a:xfrm>
                <a:custGeom>
                  <a:avLst/>
                  <a:gdLst>
                    <a:gd name="T0" fmla="*/ 10 w 36"/>
                    <a:gd name="T1" fmla="*/ 0 h 72"/>
                    <a:gd name="T2" fmla="*/ 14 w 36"/>
                    <a:gd name="T3" fmla="*/ 0 h 72"/>
                    <a:gd name="T4" fmla="*/ 17 w 36"/>
                    <a:gd name="T5" fmla="*/ 1 h 72"/>
                    <a:gd name="T6" fmla="*/ 21 w 36"/>
                    <a:gd name="T7" fmla="*/ 3 h 72"/>
                    <a:gd name="T8" fmla="*/ 23 w 36"/>
                    <a:gd name="T9" fmla="*/ 4 h 72"/>
                    <a:gd name="T10" fmla="*/ 24 w 36"/>
                    <a:gd name="T11" fmla="*/ 6 h 72"/>
                    <a:gd name="T12" fmla="*/ 27 w 36"/>
                    <a:gd name="T13" fmla="*/ 8 h 72"/>
                    <a:gd name="T14" fmla="*/ 25 w 36"/>
                    <a:gd name="T15" fmla="*/ 15 h 72"/>
                    <a:gd name="T16" fmla="*/ 27 w 36"/>
                    <a:gd name="T17" fmla="*/ 25 h 72"/>
                    <a:gd name="T18" fmla="*/ 30 w 36"/>
                    <a:gd name="T19" fmla="*/ 38 h 72"/>
                    <a:gd name="T20" fmla="*/ 33 w 36"/>
                    <a:gd name="T21" fmla="*/ 48 h 72"/>
                    <a:gd name="T22" fmla="*/ 35 w 36"/>
                    <a:gd name="T23" fmla="*/ 59 h 72"/>
                    <a:gd name="T24" fmla="*/ 35 w 36"/>
                    <a:gd name="T25" fmla="*/ 63 h 72"/>
                    <a:gd name="T26" fmla="*/ 35 w 36"/>
                    <a:gd name="T27" fmla="*/ 70 h 72"/>
                    <a:gd name="T28" fmla="*/ 35 w 36"/>
                    <a:gd name="T29" fmla="*/ 70 h 72"/>
                    <a:gd name="T30" fmla="*/ 33 w 36"/>
                    <a:gd name="T31" fmla="*/ 68 h 72"/>
                    <a:gd name="T32" fmla="*/ 31 w 36"/>
                    <a:gd name="T33" fmla="*/ 66 h 72"/>
                    <a:gd name="T34" fmla="*/ 25 w 36"/>
                    <a:gd name="T35" fmla="*/ 65 h 72"/>
                    <a:gd name="T36" fmla="*/ 18 w 36"/>
                    <a:gd name="T37" fmla="*/ 67 h 72"/>
                    <a:gd name="T38" fmla="*/ 12 w 36"/>
                    <a:gd name="T39" fmla="*/ 70 h 72"/>
                    <a:gd name="T40" fmla="*/ 8 w 36"/>
                    <a:gd name="T41" fmla="*/ 70 h 72"/>
                    <a:gd name="T42" fmla="*/ 6 w 36"/>
                    <a:gd name="T43" fmla="*/ 70 h 72"/>
                    <a:gd name="T44" fmla="*/ 4 w 36"/>
                    <a:gd name="T45" fmla="*/ 69 h 72"/>
                    <a:gd name="T46" fmla="*/ 1 w 36"/>
                    <a:gd name="T47" fmla="*/ 68 h 72"/>
                    <a:gd name="T48" fmla="*/ 0 w 36"/>
                    <a:gd name="T49" fmla="*/ 65 h 72"/>
                    <a:gd name="T50" fmla="*/ 4 w 36"/>
                    <a:gd name="T51" fmla="*/ 63 h 72"/>
                    <a:gd name="T52" fmla="*/ 11 w 36"/>
                    <a:gd name="T53" fmla="*/ 63 h 72"/>
                    <a:gd name="T54" fmla="*/ 16 w 36"/>
                    <a:gd name="T55" fmla="*/ 63 h 72"/>
                    <a:gd name="T56" fmla="*/ 16 w 36"/>
                    <a:gd name="T57" fmla="*/ 57 h 72"/>
                    <a:gd name="T58" fmla="*/ 12 w 36"/>
                    <a:gd name="T59" fmla="*/ 46 h 72"/>
                    <a:gd name="T60" fmla="*/ 8 w 36"/>
                    <a:gd name="T61" fmla="*/ 32 h 72"/>
                    <a:gd name="T62" fmla="*/ 5 w 36"/>
                    <a:gd name="T63" fmla="*/ 23 h 72"/>
                    <a:gd name="T64" fmla="*/ 6 w 36"/>
                    <a:gd name="T65" fmla="*/ 18 h 72"/>
                    <a:gd name="T66" fmla="*/ 6 w 36"/>
                    <a:gd name="T67" fmla="*/ 12 h 72"/>
                    <a:gd name="T68" fmla="*/ 6 w 36"/>
                    <a:gd name="T69" fmla="*/ 10 h 72"/>
                    <a:gd name="T70" fmla="*/ 7 w 36"/>
                    <a:gd name="T71" fmla="*/ 4 h 72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36" h="72">
                      <a:moveTo>
                        <a:pt x="8" y="0"/>
                      </a:moveTo>
                      <a:lnTo>
                        <a:pt x="10" y="0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6" y="0"/>
                      </a:lnTo>
                      <a:lnTo>
                        <a:pt x="17" y="1"/>
                      </a:lnTo>
                      <a:lnTo>
                        <a:pt x="19" y="1"/>
                      </a:lnTo>
                      <a:lnTo>
                        <a:pt x="21" y="3"/>
                      </a:lnTo>
                      <a:lnTo>
                        <a:pt x="22" y="3"/>
                      </a:lnTo>
                      <a:lnTo>
                        <a:pt x="23" y="4"/>
                      </a:lnTo>
                      <a:lnTo>
                        <a:pt x="24" y="5"/>
                      </a:lnTo>
                      <a:lnTo>
                        <a:pt x="24" y="6"/>
                      </a:lnTo>
                      <a:lnTo>
                        <a:pt x="25" y="7"/>
                      </a:lnTo>
                      <a:lnTo>
                        <a:pt x="27" y="8"/>
                      </a:lnTo>
                      <a:lnTo>
                        <a:pt x="26" y="11"/>
                      </a:lnTo>
                      <a:lnTo>
                        <a:pt x="25" y="15"/>
                      </a:lnTo>
                      <a:lnTo>
                        <a:pt x="25" y="18"/>
                      </a:lnTo>
                      <a:lnTo>
                        <a:pt x="27" y="25"/>
                      </a:lnTo>
                      <a:lnTo>
                        <a:pt x="28" y="31"/>
                      </a:lnTo>
                      <a:lnTo>
                        <a:pt x="30" y="38"/>
                      </a:lnTo>
                      <a:lnTo>
                        <a:pt x="31" y="42"/>
                      </a:lnTo>
                      <a:lnTo>
                        <a:pt x="33" y="48"/>
                      </a:lnTo>
                      <a:lnTo>
                        <a:pt x="35" y="55"/>
                      </a:lnTo>
                      <a:lnTo>
                        <a:pt x="35" y="59"/>
                      </a:lnTo>
                      <a:lnTo>
                        <a:pt x="35" y="61"/>
                      </a:lnTo>
                      <a:lnTo>
                        <a:pt x="35" y="63"/>
                      </a:lnTo>
                      <a:lnTo>
                        <a:pt x="35" y="68"/>
                      </a:lnTo>
                      <a:lnTo>
                        <a:pt x="35" y="70"/>
                      </a:lnTo>
                      <a:lnTo>
                        <a:pt x="35" y="71"/>
                      </a:lnTo>
                      <a:lnTo>
                        <a:pt x="35" y="70"/>
                      </a:lnTo>
                      <a:lnTo>
                        <a:pt x="34" y="69"/>
                      </a:lnTo>
                      <a:lnTo>
                        <a:pt x="33" y="68"/>
                      </a:lnTo>
                      <a:lnTo>
                        <a:pt x="32" y="66"/>
                      </a:lnTo>
                      <a:lnTo>
                        <a:pt x="31" y="66"/>
                      </a:lnTo>
                      <a:lnTo>
                        <a:pt x="28" y="66"/>
                      </a:lnTo>
                      <a:lnTo>
                        <a:pt x="25" y="65"/>
                      </a:lnTo>
                      <a:lnTo>
                        <a:pt x="22" y="66"/>
                      </a:lnTo>
                      <a:lnTo>
                        <a:pt x="18" y="67"/>
                      </a:lnTo>
                      <a:lnTo>
                        <a:pt x="15" y="68"/>
                      </a:lnTo>
                      <a:lnTo>
                        <a:pt x="12" y="70"/>
                      </a:lnTo>
                      <a:lnTo>
                        <a:pt x="10" y="70"/>
                      </a:lnTo>
                      <a:lnTo>
                        <a:pt x="8" y="70"/>
                      </a:lnTo>
                      <a:lnTo>
                        <a:pt x="7" y="70"/>
                      </a:lnTo>
                      <a:lnTo>
                        <a:pt x="6" y="70"/>
                      </a:lnTo>
                      <a:lnTo>
                        <a:pt x="4" y="70"/>
                      </a:lnTo>
                      <a:lnTo>
                        <a:pt x="4" y="69"/>
                      </a:lnTo>
                      <a:lnTo>
                        <a:pt x="2" y="68"/>
                      </a:lnTo>
                      <a:lnTo>
                        <a:pt x="1" y="68"/>
                      </a:lnTo>
                      <a:lnTo>
                        <a:pt x="0" y="66"/>
                      </a:lnTo>
                      <a:lnTo>
                        <a:pt x="0" y="65"/>
                      </a:lnTo>
                      <a:lnTo>
                        <a:pt x="2" y="63"/>
                      </a:lnTo>
                      <a:lnTo>
                        <a:pt x="4" y="63"/>
                      </a:lnTo>
                      <a:lnTo>
                        <a:pt x="8" y="63"/>
                      </a:lnTo>
                      <a:lnTo>
                        <a:pt x="11" y="63"/>
                      </a:lnTo>
                      <a:lnTo>
                        <a:pt x="14" y="63"/>
                      </a:lnTo>
                      <a:lnTo>
                        <a:pt x="16" y="63"/>
                      </a:lnTo>
                      <a:lnTo>
                        <a:pt x="16" y="61"/>
                      </a:lnTo>
                      <a:lnTo>
                        <a:pt x="16" y="57"/>
                      </a:lnTo>
                      <a:lnTo>
                        <a:pt x="14" y="51"/>
                      </a:lnTo>
                      <a:lnTo>
                        <a:pt x="12" y="46"/>
                      </a:lnTo>
                      <a:lnTo>
                        <a:pt x="11" y="38"/>
                      </a:lnTo>
                      <a:lnTo>
                        <a:pt x="8" y="32"/>
                      </a:lnTo>
                      <a:lnTo>
                        <a:pt x="7" y="27"/>
                      </a:lnTo>
                      <a:lnTo>
                        <a:pt x="5" y="23"/>
                      </a:lnTo>
                      <a:lnTo>
                        <a:pt x="6" y="21"/>
                      </a:lnTo>
                      <a:lnTo>
                        <a:pt x="6" y="18"/>
                      </a:lnTo>
                      <a:lnTo>
                        <a:pt x="6" y="15"/>
                      </a:lnTo>
                      <a:lnTo>
                        <a:pt x="6" y="12"/>
                      </a:lnTo>
                      <a:lnTo>
                        <a:pt x="6" y="11"/>
                      </a:lnTo>
                      <a:lnTo>
                        <a:pt x="6" y="10"/>
                      </a:lnTo>
                      <a:lnTo>
                        <a:pt x="7" y="8"/>
                      </a:lnTo>
                      <a:lnTo>
                        <a:pt x="7" y="4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FF001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grpSp>
              <p:nvGrpSpPr>
                <p:cNvPr id="47168" name="Group 74">
                  <a:extLst>
                    <a:ext uri="{FF2B5EF4-FFF2-40B4-BE49-F238E27FC236}">
                      <a16:creationId xmlns:a16="http://schemas.microsoft.com/office/drawing/2014/main" id="{D480DE06-60AC-FF4F-83B7-D090F1C9FF2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18" y="1145"/>
                  <a:ext cx="31" cy="60"/>
                  <a:chOff x="1518" y="1145"/>
                  <a:chExt cx="31" cy="60"/>
                </a:xfrm>
              </p:grpSpPr>
              <p:sp>
                <p:nvSpPr>
                  <p:cNvPr id="47223" name="Freeform 75">
                    <a:extLst>
                      <a:ext uri="{FF2B5EF4-FFF2-40B4-BE49-F238E27FC236}">
                        <a16:creationId xmlns:a16="http://schemas.microsoft.com/office/drawing/2014/main" id="{5A5EFCAC-B39D-0240-A484-640523061C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19" y="1154"/>
                    <a:ext cx="21" cy="10"/>
                  </a:xfrm>
                  <a:custGeom>
                    <a:avLst/>
                    <a:gdLst>
                      <a:gd name="T0" fmla="*/ 0 w 21"/>
                      <a:gd name="T1" fmla="*/ 0 h 10"/>
                      <a:gd name="T2" fmla="*/ 1 w 21"/>
                      <a:gd name="T3" fmla="*/ 0 h 10"/>
                      <a:gd name="T4" fmla="*/ 3 w 21"/>
                      <a:gd name="T5" fmla="*/ 0 h 10"/>
                      <a:gd name="T6" fmla="*/ 5 w 21"/>
                      <a:gd name="T7" fmla="*/ 0 h 10"/>
                      <a:gd name="T8" fmla="*/ 7 w 21"/>
                      <a:gd name="T9" fmla="*/ 0 h 10"/>
                      <a:gd name="T10" fmla="*/ 10 w 21"/>
                      <a:gd name="T11" fmla="*/ 1 h 10"/>
                      <a:gd name="T12" fmla="*/ 12 w 21"/>
                      <a:gd name="T13" fmla="*/ 2 h 10"/>
                      <a:gd name="T14" fmla="*/ 14 w 21"/>
                      <a:gd name="T15" fmla="*/ 2 h 10"/>
                      <a:gd name="T16" fmla="*/ 17 w 21"/>
                      <a:gd name="T17" fmla="*/ 4 h 10"/>
                      <a:gd name="T18" fmla="*/ 18 w 21"/>
                      <a:gd name="T19" fmla="*/ 5 h 10"/>
                      <a:gd name="T20" fmla="*/ 19 w 21"/>
                      <a:gd name="T21" fmla="*/ 5 h 10"/>
                      <a:gd name="T22" fmla="*/ 20 w 21"/>
                      <a:gd name="T23" fmla="*/ 9 h 10"/>
                      <a:gd name="T24" fmla="*/ 19 w 21"/>
                      <a:gd name="T25" fmla="*/ 9 h 10"/>
                      <a:gd name="T26" fmla="*/ 17 w 21"/>
                      <a:gd name="T27" fmla="*/ 8 h 10"/>
                      <a:gd name="T28" fmla="*/ 15 w 21"/>
                      <a:gd name="T29" fmla="*/ 6 h 10"/>
                      <a:gd name="T30" fmla="*/ 12 w 21"/>
                      <a:gd name="T31" fmla="*/ 5 h 10"/>
                      <a:gd name="T32" fmla="*/ 9 w 21"/>
                      <a:gd name="T33" fmla="*/ 4 h 10"/>
                      <a:gd name="T34" fmla="*/ 7 w 21"/>
                      <a:gd name="T35" fmla="*/ 3 h 10"/>
                      <a:gd name="T36" fmla="*/ 4 w 21"/>
                      <a:gd name="T37" fmla="*/ 3 h 10"/>
                      <a:gd name="T38" fmla="*/ 2 w 21"/>
                      <a:gd name="T39" fmla="*/ 3 h 10"/>
                      <a:gd name="T40" fmla="*/ 0 w 21"/>
                      <a:gd name="T41" fmla="*/ 3 h 10"/>
                      <a:gd name="T42" fmla="*/ 0 w 21"/>
                      <a:gd name="T43" fmla="*/ 2 h 10"/>
                      <a:gd name="T44" fmla="*/ 0 w 21"/>
                      <a:gd name="T45" fmla="*/ 1 h 10"/>
                      <a:gd name="T46" fmla="*/ 0 w 21"/>
                      <a:gd name="T47" fmla="*/ 0 h 10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21" h="10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10" y="1"/>
                        </a:lnTo>
                        <a:lnTo>
                          <a:pt x="12" y="2"/>
                        </a:lnTo>
                        <a:lnTo>
                          <a:pt x="14" y="2"/>
                        </a:lnTo>
                        <a:lnTo>
                          <a:pt x="17" y="4"/>
                        </a:lnTo>
                        <a:lnTo>
                          <a:pt x="18" y="5"/>
                        </a:lnTo>
                        <a:lnTo>
                          <a:pt x="19" y="5"/>
                        </a:lnTo>
                        <a:lnTo>
                          <a:pt x="20" y="9"/>
                        </a:lnTo>
                        <a:lnTo>
                          <a:pt x="19" y="9"/>
                        </a:lnTo>
                        <a:lnTo>
                          <a:pt x="17" y="8"/>
                        </a:lnTo>
                        <a:lnTo>
                          <a:pt x="15" y="6"/>
                        </a:lnTo>
                        <a:lnTo>
                          <a:pt x="12" y="5"/>
                        </a:lnTo>
                        <a:lnTo>
                          <a:pt x="9" y="4"/>
                        </a:lnTo>
                        <a:lnTo>
                          <a:pt x="7" y="3"/>
                        </a:lnTo>
                        <a:lnTo>
                          <a:pt x="4" y="3"/>
                        </a:lnTo>
                        <a:lnTo>
                          <a:pt x="2" y="3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24" name="Freeform 76">
                    <a:extLst>
                      <a:ext uri="{FF2B5EF4-FFF2-40B4-BE49-F238E27FC236}">
                        <a16:creationId xmlns:a16="http://schemas.microsoft.com/office/drawing/2014/main" id="{9316425F-57A2-6045-BB2C-8BFAD108ACA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18" y="1162"/>
                    <a:ext cx="23" cy="10"/>
                  </a:xfrm>
                  <a:custGeom>
                    <a:avLst/>
                    <a:gdLst>
                      <a:gd name="T0" fmla="*/ 0 w 23"/>
                      <a:gd name="T1" fmla="*/ 2 h 10"/>
                      <a:gd name="T2" fmla="*/ 2 w 23"/>
                      <a:gd name="T3" fmla="*/ 1 h 10"/>
                      <a:gd name="T4" fmla="*/ 3 w 23"/>
                      <a:gd name="T5" fmla="*/ 0 h 10"/>
                      <a:gd name="T6" fmla="*/ 5 w 23"/>
                      <a:gd name="T7" fmla="*/ 0 h 10"/>
                      <a:gd name="T8" fmla="*/ 7 w 23"/>
                      <a:gd name="T9" fmla="*/ 0 h 10"/>
                      <a:gd name="T10" fmla="*/ 10 w 23"/>
                      <a:gd name="T11" fmla="*/ 1 h 10"/>
                      <a:gd name="T12" fmla="*/ 12 w 23"/>
                      <a:gd name="T13" fmla="*/ 2 h 10"/>
                      <a:gd name="T14" fmla="*/ 15 w 23"/>
                      <a:gd name="T15" fmla="*/ 3 h 10"/>
                      <a:gd name="T16" fmla="*/ 18 w 23"/>
                      <a:gd name="T17" fmla="*/ 4 h 10"/>
                      <a:gd name="T18" fmla="*/ 20 w 23"/>
                      <a:gd name="T19" fmla="*/ 6 h 10"/>
                      <a:gd name="T20" fmla="*/ 22 w 23"/>
                      <a:gd name="T21" fmla="*/ 6 h 10"/>
                      <a:gd name="T22" fmla="*/ 22 w 23"/>
                      <a:gd name="T23" fmla="*/ 9 h 10"/>
                      <a:gd name="T24" fmla="*/ 21 w 23"/>
                      <a:gd name="T25" fmla="*/ 8 h 10"/>
                      <a:gd name="T26" fmla="*/ 17 w 23"/>
                      <a:gd name="T27" fmla="*/ 7 h 10"/>
                      <a:gd name="T28" fmla="*/ 15 w 23"/>
                      <a:gd name="T29" fmla="*/ 6 h 10"/>
                      <a:gd name="T30" fmla="*/ 13 w 23"/>
                      <a:gd name="T31" fmla="*/ 5 h 10"/>
                      <a:gd name="T32" fmla="*/ 11 w 23"/>
                      <a:gd name="T33" fmla="*/ 5 h 10"/>
                      <a:gd name="T34" fmla="*/ 9 w 23"/>
                      <a:gd name="T35" fmla="*/ 4 h 10"/>
                      <a:gd name="T36" fmla="*/ 7 w 23"/>
                      <a:gd name="T37" fmla="*/ 3 h 10"/>
                      <a:gd name="T38" fmla="*/ 6 w 23"/>
                      <a:gd name="T39" fmla="*/ 4 h 10"/>
                      <a:gd name="T40" fmla="*/ 4 w 23"/>
                      <a:gd name="T41" fmla="*/ 4 h 10"/>
                      <a:gd name="T42" fmla="*/ 3 w 23"/>
                      <a:gd name="T43" fmla="*/ 5 h 10"/>
                      <a:gd name="T44" fmla="*/ 2 w 23"/>
                      <a:gd name="T45" fmla="*/ 5 h 10"/>
                      <a:gd name="T46" fmla="*/ 1 w 23"/>
                      <a:gd name="T47" fmla="*/ 4 h 10"/>
                      <a:gd name="T48" fmla="*/ 0 w 23"/>
                      <a:gd name="T49" fmla="*/ 2 h 10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23" h="10">
                        <a:moveTo>
                          <a:pt x="0" y="2"/>
                        </a:moveTo>
                        <a:lnTo>
                          <a:pt x="2" y="1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10" y="1"/>
                        </a:lnTo>
                        <a:lnTo>
                          <a:pt x="12" y="2"/>
                        </a:lnTo>
                        <a:lnTo>
                          <a:pt x="15" y="3"/>
                        </a:lnTo>
                        <a:lnTo>
                          <a:pt x="18" y="4"/>
                        </a:lnTo>
                        <a:lnTo>
                          <a:pt x="20" y="6"/>
                        </a:lnTo>
                        <a:lnTo>
                          <a:pt x="22" y="6"/>
                        </a:lnTo>
                        <a:lnTo>
                          <a:pt x="22" y="9"/>
                        </a:lnTo>
                        <a:lnTo>
                          <a:pt x="21" y="8"/>
                        </a:lnTo>
                        <a:lnTo>
                          <a:pt x="17" y="7"/>
                        </a:lnTo>
                        <a:lnTo>
                          <a:pt x="15" y="6"/>
                        </a:lnTo>
                        <a:lnTo>
                          <a:pt x="13" y="5"/>
                        </a:lnTo>
                        <a:lnTo>
                          <a:pt x="11" y="5"/>
                        </a:lnTo>
                        <a:lnTo>
                          <a:pt x="9" y="4"/>
                        </a:lnTo>
                        <a:lnTo>
                          <a:pt x="7" y="3"/>
                        </a:lnTo>
                        <a:lnTo>
                          <a:pt x="6" y="4"/>
                        </a:lnTo>
                        <a:lnTo>
                          <a:pt x="4" y="4"/>
                        </a:lnTo>
                        <a:lnTo>
                          <a:pt x="3" y="5"/>
                        </a:lnTo>
                        <a:lnTo>
                          <a:pt x="2" y="5"/>
                        </a:lnTo>
                        <a:lnTo>
                          <a:pt x="1" y="4"/>
                        </a:lnTo>
                        <a:lnTo>
                          <a:pt x="0" y="2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25" name="Freeform 77">
                    <a:extLst>
                      <a:ext uri="{FF2B5EF4-FFF2-40B4-BE49-F238E27FC236}">
                        <a16:creationId xmlns:a16="http://schemas.microsoft.com/office/drawing/2014/main" id="{462DEBF5-1A2E-7748-80E0-1C29C0965DE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22" y="1173"/>
                    <a:ext cx="22" cy="9"/>
                  </a:xfrm>
                  <a:custGeom>
                    <a:avLst/>
                    <a:gdLst>
                      <a:gd name="T0" fmla="*/ 0 w 22"/>
                      <a:gd name="T1" fmla="*/ 0 h 9"/>
                      <a:gd name="T2" fmla="*/ 2 w 22"/>
                      <a:gd name="T3" fmla="*/ 0 h 9"/>
                      <a:gd name="T4" fmla="*/ 4 w 22"/>
                      <a:gd name="T5" fmla="*/ 0 h 9"/>
                      <a:gd name="T6" fmla="*/ 6 w 22"/>
                      <a:gd name="T7" fmla="*/ 0 h 9"/>
                      <a:gd name="T8" fmla="*/ 9 w 22"/>
                      <a:gd name="T9" fmla="*/ 0 h 9"/>
                      <a:gd name="T10" fmla="*/ 11 w 22"/>
                      <a:gd name="T11" fmla="*/ 1 h 9"/>
                      <a:gd name="T12" fmla="*/ 14 w 22"/>
                      <a:gd name="T13" fmla="*/ 2 h 9"/>
                      <a:gd name="T14" fmla="*/ 17 w 22"/>
                      <a:gd name="T15" fmla="*/ 3 h 9"/>
                      <a:gd name="T16" fmla="*/ 19 w 22"/>
                      <a:gd name="T17" fmla="*/ 4 h 9"/>
                      <a:gd name="T18" fmla="*/ 20 w 22"/>
                      <a:gd name="T19" fmla="*/ 4 h 9"/>
                      <a:gd name="T20" fmla="*/ 21 w 22"/>
                      <a:gd name="T21" fmla="*/ 8 h 9"/>
                      <a:gd name="T22" fmla="*/ 20 w 22"/>
                      <a:gd name="T23" fmla="*/ 7 h 9"/>
                      <a:gd name="T24" fmla="*/ 18 w 22"/>
                      <a:gd name="T25" fmla="*/ 6 h 9"/>
                      <a:gd name="T26" fmla="*/ 16 w 22"/>
                      <a:gd name="T27" fmla="*/ 5 h 9"/>
                      <a:gd name="T28" fmla="*/ 13 w 22"/>
                      <a:gd name="T29" fmla="*/ 5 h 9"/>
                      <a:gd name="T30" fmla="*/ 11 w 22"/>
                      <a:gd name="T31" fmla="*/ 4 h 9"/>
                      <a:gd name="T32" fmla="*/ 8 w 22"/>
                      <a:gd name="T33" fmla="*/ 4 h 9"/>
                      <a:gd name="T34" fmla="*/ 5 w 22"/>
                      <a:gd name="T35" fmla="*/ 4 h 9"/>
                      <a:gd name="T36" fmla="*/ 3 w 22"/>
                      <a:gd name="T37" fmla="*/ 4 h 9"/>
                      <a:gd name="T38" fmla="*/ 2 w 22"/>
                      <a:gd name="T39" fmla="*/ 4 h 9"/>
                      <a:gd name="T40" fmla="*/ 1 w 22"/>
                      <a:gd name="T41" fmla="*/ 2 h 9"/>
                      <a:gd name="T42" fmla="*/ 0 w 22"/>
                      <a:gd name="T43" fmla="*/ 0 h 9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0" t="0" r="r" b="b"/>
                    <a:pathLst>
                      <a:path w="22" h="9">
                        <a:moveTo>
                          <a:pt x="0" y="0"/>
                        </a:moveTo>
                        <a:lnTo>
                          <a:pt x="2" y="0"/>
                        </a:lnTo>
                        <a:lnTo>
                          <a:pt x="4" y="0"/>
                        </a:lnTo>
                        <a:lnTo>
                          <a:pt x="6" y="0"/>
                        </a:lnTo>
                        <a:lnTo>
                          <a:pt x="9" y="0"/>
                        </a:lnTo>
                        <a:lnTo>
                          <a:pt x="11" y="1"/>
                        </a:lnTo>
                        <a:lnTo>
                          <a:pt x="14" y="2"/>
                        </a:lnTo>
                        <a:lnTo>
                          <a:pt x="17" y="3"/>
                        </a:lnTo>
                        <a:lnTo>
                          <a:pt x="19" y="4"/>
                        </a:lnTo>
                        <a:lnTo>
                          <a:pt x="20" y="4"/>
                        </a:lnTo>
                        <a:lnTo>
                          <a:pt x="21" y="8"/>
                        </a:lnTo>
                        <a:lnTo>
                          <a:pt x="20" y="7"/>
                        </a:lnTo>
                        <a:lnTo>
                          <a:pt x="18" y="6"/>
                        </a:lnTo>
                        <a:lnTo>
                          <a:pt x="16" y="5"/>
                        </a:lnTo>
                        <a:lnTo>
                          <a:pt x="13" y="5"/>
                        </a:lnTo>
                        <a:lnTo>
                          <a:pt x="11" y="4"/>
                        </a:lnTo>
                        <a:lnTo>
                          <a:pt x="8" y="4"/>
                        </a:lnTo>
                        <a:lnTo>
                          <a:pt x="5" y="4"/>
                        </a:lnTo>
                        <a:lnTo>
                          <a:pt x="3" y="4"/>
                        </a:lnTo>
                        <a:lnTo>
                          <a:pt x="2" y="4"/>
                        </a:lnTo>
                        <a:lnTo>
                          <a:pt x="1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26" name="Freeform 78">
                    <a:extLst>
                      <a:ext uri="{FF2B5EF4-FFF2-40B4-BE49-F238E27FC236}">
                        <a16:creationId xmlns:a16="http://schemas.microsoft.com/office/drawing/2014/main" id="{4423B953-8525-F24E-8E0A-E5B7D4B4E95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25" y="1184"/>
                    <a:ext cx="22" cy="10"/>
                  </a:xfrm>
                  <a:custGeom>
                    <a:avLst/>
                    <a:gdLst>
                      <a:gd name="T0" fmla="*/ 0 w 22"/>
                      <a:gd name="T1" fmla="*/ 0 h 10"/>
                      <a:gd name="T2" fmla="*/ 2 w 22"/>
                      <a:gd name="T3" fmla="*/ 0 h 10"/>
                      <a:gd name="T4" fmla="*/ 4 w 22"/>
                      <a:gd name="T5" fmla="*/ 0 h 10"/>
                      <a:gd name="T6" fmla="*/ 6 w 22"/>
                      <a:gd name="T7" fmla="*/ 0 h 10"/>
                      <a:gd name="T8" fmla="*/ 9 w 22"/>
                      <a:gd name="T9" fmla="*/ 0 h 10"/>
                      <a:gd name="T10" fmla="*/ 12 w 22"/>
                      <a:gd name="T11" fmla="*/ 1 h 10"/>
                      <a:gd name="T12" fmla="*/ 15 w 22"/>
                      <a:gd name="T13" fmla="*/ 2 h 10"/>
                      <a:gd name="T14" fmla="*/ 17 w 22"/>
                      <a:gd name="T15" fmla="*/ 3 h 10"/>
                      <a:gd name="T16" fmla="*/ 18 w 22"/>
                      <a:gd name="T17" fmla="*/ 4 h 10"/>
                      <a:gd name="T18" fmla="*/ 20 w 22"/>
                      <a:gd name="T19" fmla="*/ 5 h 10"/>
                      <a:gd name="T20" fmla="*/ 20 w 22"/>
                      <a:gd name="T21" fmla="*/ 6 h 10"/>
                      <a:gd name="T22" fmla="*/ 21 w 22"/>
                      <a:gd name="T23" fmla="*/ 9 h 10"/>
                      <a:gd name="T24" fmla="*/ 20 w 22"/>
                      <a:gd name="T25" fmla="*/ 8 h 10"/>
                      <a:gd name="T26" fmla="*/ 18 w 22"/>
                      <a:gd name="T27" fmla="*/ 7 h 10"/>
                      <a:gd name="T28" fmla="*/ 16 w 22"/>
                      <a:gd name="T29" fmla="*/ 6 h 10"/>
                      <a:gd name="T30" fmla="*/ 14 w 22"/>
                      <a:gd name="T31" fmla="*/ 5 h 10"/>
                      <a:gd name="T32" fmla="*/ 12 w 22"/>
                      <a:gd name="T33" fmla="*/ 4 h 10"/>
                      <a:gd name="T34" fmla="*/ 9 w 22"/>
                      <a:gd name="T35" fmla="*/ 4 h 10"/>
                      <a:gd name="T36" fmla="*/ 6 w 22"/>
                      <a:gd name="T37" fmla="*/ 4 h 10"/>
                      <a:gd name="T38" fmla="*/ 4 w 22"/>
                      <a:gd name="T39" fmla="*/ 4 h 10"/>
                      <a:gd name="T40" fmla="*/ 1 w 22"/>
                      <a:gd name="T41" fmla="*/ 4 h 10"/>
                      <a:gd name="T42" fmla="*/ 0 w 22"/>
                      <a:gd name="T43" fmla="*/ 0 h 10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0" t="0" r="r" b="b"/>
                    <a:pathLst>
                      <a:path w="22" h="10">
                        <a:moveTo>
                          <a:pt x="0" y="0"/>
                        </a:moveTo>
                        <a:lnTo>
                          <a:pt x="2" y="0"/>
                        </a:lnTo>
                        <a:lnTo>
                          <a:pt x="4" y="0"/>
                        </a:lnTo>
                        <a:lnTo>
                          <a:pt x="6" y="0"/>
                        </a:lnTo>
                        <a:lnTo>
                          <a:pt x="9" y="0"/>
                        </a:lnTo>
                        <a:lnTo>
                          <a:pt x="12" y="1"/>
                        </a:lnTo>
                        <a:lnTo>
                          <a:pt x="15" y="2"/>
                        </a:lnTo>
                        <a:lnTo>
                          <a:pt x="17" y="3"/>
                        </a:lnTo>
                        <a:lnTo>
                          <a:pt x="18" y="4"/>
                        </a:lnTo>
                        <a:lnTo>
                          <a:pt x="20" y="5"/>
                        </a:lnTo>
                        <a:lnTo>
                          <a:pt x="20" y="6"/>
                        </a:lnTo>
                        <a:lnTo>
                          <a:pt x="21" y="9"/>
                        </a:lnTo>
                        <a:lnTo>
                          <a:pt x="20" y="8"/>
                        </a:lnTo>
                        <a:lnTo>
                          <a:pt x="18" y="7"/>
                        </a:lnTo>
                        <a:lnTo>
                          <a:pt x="16" y="6"/>
                        </a:lnTo>
                        <a:lnTo>
                          <a:pt x="14" y="5"/>
                        </a:lnTo>
                        <a:lnTo>
                          <a:pt x="12" y="4"/>
                        </a:lnTo>
                        <a:lnTo>
                          <a:pt x="9" y="4"/>
                        </a:lnTo>
                        <a:lnTo>
                          <a:pt x="6" y="4"/>
                        </a:lnTo>
                        <a:lnTo>
                          <a:pt x="4" y="4"/>
                        </a:lnTo>
                        <a:lnTo>
                          <a:pt x="1" y="4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27" name="Freeform 79">
                    <a:extLst>
                      <a:ext uri="{FF2B5EF4-FFF2-40B4-BE49-F238E27FC236}">
                        <a16:creationId xmlns:a16="http://schemas.microsoft.com/office/drawing/2014/main" id="{5AA38230-302A-9E40-B071-A2B988BFCD1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29" y="1197"/>
                    <a:ext cx="20" cy="8"/>
                  </a:xfrm>
                  <a:custGeom>
                    <a:avLst/>
                    <a:gdLst>
                      <a:gd name="T0" fmla="*/ 0 w 20"/>
                      <a:gd name="T1" fmla="*/ 0 h 8"/>
                      <a:gd name="T2" fmla="*/ 1 w 20"/>
                      <a:gd name="T3" fmla="*/ 0 h 8"/>
                      <a:gd name="T4" fmla="*/ 4 w 20"/>
                      <a:gd name="T5" fmla="*/ 0 h 8"/>
                      <a:gd name="T6" fmla="*/ 7 w 20"/>
                      <a:gd name="T7" fmla="*/ 0 h 8"/>
                      <a:gd name="T8" fmla="*/ 9 w 20"/>
                      <a:gd name="T9" fmla="*/ 0 h 8"/>
                      <a:gd name="T10" fmla="*/ 12 w 20"/>
                      <a:gd name="T11" fmla="*/ 1 h 8"/>
                      <a:gd name="T12" fmla="*/ 14 w 20"/>
                      <a:gd name="T13" fmla="*/ 2 h 8"/>
                      <a:gd name="T14" fmla="*/ 17 w 20"/>
                      <a:gd name="T15" fmla="*/ 3 h 8"/>
                      <a:gd name="T16" fmla="*/ 19 w 20"/>
                      <a:gd name="T17" fmla="*/ 4 h 8"/>
                      <a:gd name="T18" fmla="*/ 19 w 20"/>
                      <a:gd name="T19" fmla="*/ 5 h 8"/>
                      <a:gd name="T20" fmla="*/ 19 w 20"/>
                      <a:gd name="T21" fmla="*/ 6 h 8"/>
                      <a:gd name="T22" fmla="*/ 19 w 20"/>
                      <a:gd name="T23" fmla="*/ 7 h 8"/>
                      <a:gd name="T24" fmla="*/ 17 w 20"/>
                      <a:gd name="T25" fmla="*/ 6 h 8"/>
                      <a:gd name="T26" fmla="*/ 16 w 20"/>
                      <a:gd name="T27" fmla="*/ 5 h 8"/>
                      <a:gd name="T28" fmla="*/ 14 w 20"/>
                      <a:gd name="T29" fmla="*/ 5 h 8"/>
                      <a:gd name="T30" fmla="*/ 12 w 20"/>
                      <a:gd name="T31" fmla="*/ 4 h 8"/>
                      <a:gd name="T32" fmla="*/ 10 w 20"/>
                      <a:gd name="T33" fmla="*/ 4 h 8"/>
                      <a:gd name="T34" fmla="*/ 8 w 20"/>
                      <a:gd name="T35" fmla="*/ 4 h 8"/>
                      <a:gd name="T36" fmla="*/ 6 w 20"/>
                      <a:gd name="T37" fmla="*/ 4 h 8"/>
                      <a:gd name="T38" fmla="*/ 4 w 20"/>
                      <a:gd name="T39" fmla="*/ 4 h 8"/>
                      <a:gd name="T40" fmla="*/ 2 w 20"/>
                      <a:gd name="T41" fmla="*/ 4 h 8"/>
                      <a:gd name="T42" fmla="*/ 1 w 20"/>
                      <a:gd name="T43" fmla="*/ 5 h 8"/>
                      <a:gd name="T44" fmla="*/ 0 w 20"/>
                      <a:gd name="T45" fmla="*/ 2 h 8"/>
                      <a:gd name="T46" fmla="*/ 0 w 20"/>
                      <a:gd name="T47" fmla="*/ 0 h 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20" h="8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4" y="0"/>
                        </a:lnTo>
                        <a:lnTo>
                          <a:pt x="7" y="0"/>
                        </a:lnTo>
                        <a:lnTo>
                          <a:pt x="9" y="0"/>
                        </a:lnTo>
                        <a:lnTo>
                          <a:pt x="12" y="1"/>
                        </a:lnTo>
                        <a:lnTo>
                          <a:pt x="14" y="2"/>
                        </a:lnTo>
                        <a:lnTo>
                          <a:pt x="17" y="3"/>
                        </a:lnTo>
                        <a:lnTo>
                          <a:pt x="19" y="4"/>
                        </a:lnTo>
                        <a:lnTo>
                          <a:pt x="19" y="5"/>
                        </a:lnTo>
                        <a:lnTo>
                          <a:pt x="19" y="6"/>
                        </a:lnTo>
                        <a:lnTo>
                          <a:pt x="19" y="7"/>
                        </a:lnTo>
                        <a:lnTo>
                          <a:pt x="17" y="6"/>
                        </a:lnTo>
                        <a:lnTo>
                          <a:pt x="16" y="5"/>
                        </a:lnTo>
                        <a:lnTo>
                          <a:pt x="14" y="5"/>
                        </a:lnTo>
                        <a:lnTo>
                          <a:pt x="12" y="4"/>
                        </a:lnTo>
                        <a:lnTo>
                          <a:pt x="10" y="4"/>
                        </a:lnTo>
                        <a:lnTo>
                          <a:pt x="8" y="4"/>
                        </a:lnTo>
                        <a:lnTo>
                          <a:pt x="6" y="4"/>
                        </a:lnTo>
                        <a:lnTo>
                          <a:pt x="4" y="4"/>
                        </a:lnTo>
                        <a:lnTo>
                          <a:pt x="2" y="4"/>
                        </a:lnTo>
                        <a:lnTo>
                          <a:pt x="1" y="5"/>
                        </a:lnTo>
                        <a:lnTo>
                          <a:pt x="0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28" name="Freeform 80">
                    <a:extLst>
                      <a:ext uri="{FF2B5EF4-FFF2-40B4-BE49-F238E27FC236}">
                        <a16:creationId xmlns:a16="http://schemas.microsoft.com/office/drawing/2014/main" id="{FAC9D627-19E3-604A-95EF-82FD8DA9AAC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20" y="1145"/>
                    <a:ext cx="19" cy="9"/>
                  </a:xfrm>
                  <a:custGeom>
                    <a:avLst/>
                    <a:gdLst>
                      <a:gd name="T0" fmla="*/ 0 w 19"/>
                      <a:gd name="T1" fmla="*/ 0 h 9"/>
                      <a:gd name="T2" fmla="*/ 3 w 19"/>
                      <a:gd name="T3" fmla="*/ 0 h 9"/>
                      <a:gd name="T4" fmla="*/ 5 w 19"/>
                      <a:gd name="T5" fmla="*/ 0 h 9"/>
                      <a:gd name="T6" fmla="*/ 7 w 19"/>
                      <a:gd name="T7" fmla="*/ 0 h 9"/>
                      <a:gd name="T8" fmla="*/ 8 w 19"/>
                      <a:gd name="T9" fmla="*/ 0 h 9"/>
                      <a:gd name="T10" fmla="*/ 9 w 19"/>
                      <a:gd name="T11" fmla="*/ 0 h 9"/>
                      <a:gd name="T12" fmla="*/ 11 w 19"/>
                      <a:gd name="T13" fmla="*/ 1 h 9"/>
                      <a:gd name="T14" fmla="*/ 11 w 19"/>
                      <a:gd name="T15" fmla="*/ 1 h 9"/>
                      <a:gd name="T16" fmla="*/ 13 w 19"/>
                      <a:gd name="T17" fmla="*/ 2 h 9"/>
                      <a:gd name="T18" fmla="*/ 16 w 19"/>
                      <a:gd name="T19" fmla="*/ 3 h 9"/>
                      <a:gd name="T20" fmla="*/ 17 w 19"/>
                      <a:gd name="T21" fmla="*/ 5 h 9"/>
                      <a:gd name="T22" fmla="*/ 18 w 19"/>
                      <a:gd name="T23" fmla="*/ 5 h 9"/>
                      <a:gd name="T24" fmla="*/ 17 w 19"/>
                      <a:gd name="T25" fmla="*/ 7 h 9"/>
                      <a:gd name="T26" fmla="*/ 17 w 19"/>
                      <a:gd name="T27" fmla="*/ 8 h 9"/>
                      <a:gd name="T28" fmla="*/ 16 w 19"/>
                      <a:gd name="T29" fmla="*/ 7 h 9"/>
                      <a:gd name="T30" fmla="*/ 14 w 19"/>
                      <a:gd name="T31" fmla="*/ 6 h 9"/>
                      <a:gd name="T32" fmla="*/ 12 w 19"/>
                      <a:gd name="T33" fmla="*/ 5 h 9"/>
                      <a:gd name="T34" fmla="*/ 9 w 19"/>
                      <a:gd name="T35" fmla="*/ 4 h 9"/>
                      <a:gd name="T36" fmla="*/ 9 w 19"/>
                      <a:gd name="T37" fmla="*/ 4 h 9"/>
                      <a:gd name="T38" fmla="*/ 8 w 19"/>
                      <a:gd name="T39" fmla="*/ 3 h 9"/>
                      <a:gd name="T40" fmla="*/ 6 w 19"/>
                      <a:gd name="T41" fmla="*/ 3 h 9"/>
                      <a:gd name="T42" fmla="*/ 4 w 19"/>
                      <a:gd name="T43" fmla="*/ 3 h 9"/>
                      <a:gd name="T44" fmla="*/ 2 w 19"/>
                      <a:gd name="T45" fmla="*/ 3 h 9"/>
                      <a:gd name="T46" fmla="*/ 1 w 19"/>
                      <a:gd name="T47" fmla="*/ 3 h 9"/>
                      <a:gd name="T48" fmla="*/ 0 w 19"/>
                      <a:gd name="T49" fmla="*/ 3 h 9"/>
                      <a:gd name="T50" fmla="*/ 0 w 19"/>
                      <a:gd name="T51" fmla="*/ 2 h 9"/>
                      <a:gd name="T52" fmla="*/ 0 w 19"/>
                      <a:gd name="T53" fmla="*/ 0 h 9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0" t="0" r="r" b="b"/>
                    <a:pathLst>
                      <a:path w="19" h="9">
                        <a:moveTo>
                          <a:pt x="0" y="0"/>
                        </a:move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8" y="0"/>
                        </a:lnTo>
                        <a:lnTo>
                          <a:pt x="9" y="0"/>
                        </a:lnTo>
                        <a:lnTo>
                          <a:pt x="11" y="1"/>
                        </a:lnTo>
                        <a:lnTo>
                          <a:pt x="13" y="2"/>
                        </a:lnTo>
                        <a:lnTo>
                          <a:pt x="16" y="3"/>
                        </a:lnTo>
                        <a:lnTo>
                          <a:pt x="17" y="5"/>
                        </a:lnTo>
                        <a:lnTo>
                          <a:pt x="18" y="5"/>
                        </a:lnTo>
                        <a:lnTo>
                          <a:pt x="17" y="7"/>
                        </a:lnTo>
                        <a:lnTo>
                          <a:pt x="17" y="8"/>
                        </a:lnTo>
                        <a:lnTo>
                          <a:pt x="16" y="7"/>
                        </a:lnTo>
                        <a:lnTo>
                          <a:pt x="14" y="6"/>
                        </a:lnTo>
                        <a:lnTo>
                          <a:pt x="12" y="5"/>
                        </a:lnTo>
                        <a:lnTo>
                          <a:pt x="9" y="4"/>
                        </a:lnTo>
                        <a:lnTo>
                          <a:pt x="8" y="3"/>
                        </a:lnTo>
                        <a:lnTo>
                          <a:pt x="6" y="3"/>
                        </a:lnTo>
                        <a:lnTo>
                          <a:pt x="4" y="3"/>
                        </a:lnTo>
                        <a:lnTo>
                          <a:pt x="2" y="3"/>
                        </a:lnTo>
                        <a:lnTo>
                          <a:pt x="1" y="3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sp>
              <p:nvSpPr>
                <p:cNvPr id="47169" name="Freeform 81">
                  <a:extLst>
                    <a:ext uri="{FF2B5EF4-FFF2-40B4-BE49-F238E27FC236}">
                      <a16:creationId xmlns:a16="http://schemas.microsoft.com/office/drawing/2014/main" id="{7DCA86A0-8510-C243-9139-E26965D92C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196"/>
                  <a:ext cx="16" cy="12"/>
                </a:xfrm>
                <a:custGeom>
                  <a:avLst/>
                  <a:gdLst>
                    <a:gd name="T0" fmla="*/ 0 w 16"/>
                    <a:gd name="T1" fmla="*/ 0 h 12"/>
                    <a:gd name="T2" fmla="*/ 3 w 16"/>
                    <a:gd name="T3" fmla="*/ 1 h 12"/>
                    <a:gd name="T4" fmla="*/ 7 w 16"/>
                    <a:gd name="T5" fmla="*/ 2 h 12"/>
                    <a:gd name="T6" fmla="*/ 9 w 16"/>
                    <a:gd name="T7" fmla="*/ 3 h 12"/>
                    <a:gd name="T8" fmla="*/ 11 w 16"/>
                    <a:gd name="T9" fmla="*/ 4 h 12"/>
                    <a:gd name="T10" fmla="*/ 13 w 16"/>
                    <a:gd name="T11" fmla="*/ 5 h 12"/>
                    <a:gd name="T12" fmla="*/ 14 w 16"/>
                    <a:gd name="T13" fmla="*/ 6 h 12"/>
                    <a:gd name="T14" fmla="*/ 15 w 16"/>
                    <a:gd name="T15" fmla="*/ 6 h 12"/>
                    <a:gd name="T16" fmla="*/ 15 w 16"/>
                    <a:gd name="T17" fmla="*/ 7 h 12"/>
                    <a:gd name="T18" fmla="*/ 15 w 16"/>
                    <a:gd name="T19" fmla="*/ 7 h 12"/>
                    <a:gd name="T20" fmla="*/ 15 w 16"/>
                    <a:gd name="T21" fmla="*/ 8 h 12"/>
                    <a:gd name="T22" fmla="*/ 15 w 16"/>
                    <a:gd name="T23" fmla="*/ 9 h 12"/>
                    <a:gd name="T24" fmla="*/ 15 w 16"/>
                    <a:gd name="T25" fmla="*/ 9 h 12"/>
                    <a:gd name="T26" fmla="*/ 14 w 16"/>
                    <a:gd name="T27" fmla="*/ 9 h 12"/>
                    <a:gd name="T28" fmla="*/ 13 w 16"/>
                    <a:gd name="T29" fmla="*/ 9 h 12"/>
                    <a:gd name="T30" fmla="*/ 12 w 16"/>
                    <a:gd name="T31" fmla="*/ 9 h 12"/>
                    <a:gd name="T32" fmla="*/ 11 w 16"/>
                    <a:gd name="T33" fmla="*/ 9 h 12"/>
                    <a:gd name="T34" fmla="*/ 10 w 16"/>
                    <a:gd name="T35" fmla="*/ 9 h 12"/>
                    <a:gd name="T36" fmla="*/ 9 w 16"/>
                    <a:gd name="T37" fmla="*/ 9 h 12"/>
                    <a:gd name="T38" fmla="*/ 8 w 16"/>
                    <a:gd name="T39" fmla="*/ 9 h 12"/>
                    <a:gd name="T40" fmla="*/ 6 w 16"/>
                    <a:gd name="T41" fmla="*/ 9 h 12"/>
                    <a:gd name="T42" fmla="*/ 5 w 16"/>
                    <a:gd name="T43" fmla="*/ 9 h 12"/>
                    <a:gd name="T44" fmla="*/ 4 w 16"/>
                    <a:gd name="T45" fmla="*/ 9 h 12"/>
                    <a:gd name="T46" fmla="*/ 3 w 16"/>
                    <a:gd name="T47" fmla="*/ 10 h 12"/>
                    <a:gd name="T48" fmla="*/ 2 w 16"/>
                    <a:gd name="T49" fmla="*/ 10 h 12"/>
                    <a:gd name="T50" fmla="*/ 1 w 16"/>
                    <a:gd name="T51" fmla="*/ 11 h 12"/>
                    <a:gd name="T52" fmla="*/ 0 w 16"/>
                    <a:gd name="T53" fmla="*/ 0 h 1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16" h="12">
                      <a:moveTo>
                        <a:pt x="0" y="0"/>
                      </a:moveTo>
                      <a:lnTo>
                        <a:pt x="3" y="1"/>
                      </a:lnTo>
                      <a:lnTo>
                        <a:pt x="7" y="2"/>
                      </a:lnTo>
                      <a:lnTo>
                        <a:pt x="9" y="3"/>
                      </a:lnTo>
                      <a:lnTo>
                        <a:pt x="11" y="4"/>
                      </a:lnTo>
                      <a:lnTo>
                        <a:pt x="13" y="5"/>
                      </a:lnTo>
                      <a:lnTo>
                        <a:pt x="14" y="6"/>
                      </a:lnTo>
                      <a:lnTo>
                        <a:pt x="15" y="6"/>
                      </a:lnTo>
                      <a:lnTo>
                        <a:pt x="15" y="7"/>
                      </a:lnTo>
                      <a:lnTo>
                        <a:pt x="15" y="8"/>
                      </a:lnTo>
                      <a:lnTo>
                        <a:pt x="15" y="9"/>
                      </a:lnTo>
                      <a:lnTo>
                        <a:pt x="14" y="9"/>
                      </a:lnTo>
                      <a:lnTo>
                        <a:pt x="13" y="9"/>
                      </a:lnTo>
                      <a:lnTo>
                        <a:pt x="12" y="9"/>
                      </a:lnTo>
                      <a:lnTo>
                        <a:pt x="11" y="9"/>
                      </a:lnTo>
                      <a:lnTo>
                        <a:pt x="10" y="9"/>
                      </a:lnTo>
                      <a:lnTo>
                        <a:pt x="9" y="9"/>
                      </a:lnTo>
                      <a:lnTo>
                        <a:pt x="8" y="9"/>
                      </a:lnTo>
                      <a:lnTo>
                        <a:pt x="6" y="9"/>
                      </a:lnTo>
                      <a:lnTo>
                        <a:pt x="5" y="9"/>
                      </a:lnTo>
                      <a:lnTo>
                        <a:pt x="4" y="9"/>
                      </a:lnTo>
                      <a:lnTo>
                        <a:pt x="3" y="10"/>
                      </a:lnTo>
                      <a:lnTo>
                        <a:pt x="2" y="10"/>
                      </a:lnTo>
                      <a:lnTo>
                        <a:pt x="1" y="1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170" name="Freeform 82">
                  <a:extLst>
                    <a:ext uri="{FF2B5EF4-FFF2-40B4-BE49-F238E27FC236}">
                      <a16:creationId xmlns:a16="http://schemas.microsoft.com/office/drawing/2014/main" id="{CA7BCBC3-FF04-1B47-8681-DF207C5C58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196"/>
                  <a:ext cx="8" cy="4"/>
                </a:xfrm>
                <a:custGeom>
                  <a:avLst/>
                  <a:gdLst>
                    <a:gd name="T0" fmla="*/ 0 w 8"/>
                    <a:gd name="T1" fmla="*/ 0 h 4"/>
                    <a:gd name="T2" fmla="*/ 0 w 8"/>
                    <a:gd name="T3" fmla="*/ 3 h 4"/>
                    <a:gd name="T4" fmla="*/ 1 w 8"/>
                    <a:gd name="T5" fmla="*/ 2 h 4"/>
                    <a:gd name="T6" fmla="*/ 2 w 8"/>
                    <a:gd name="T7" fmla="*/ 2 h 4"/>
                    <a:gd name="T8" fmla="*/ 4 w 8"/>
                    <a:gd name="T9" fmla="*/ 2 h 4"/>
                    <a:gd name="T10" fmla="*/ 5 w 8"/>
                    <a:gd name="T11" fmla="*/ 2 h 4"/>
                    <a:gd name="T12" fmla="*/ 6 w 8"/>
                    <a:gd name="T13" fmla="*/ 2 h 4"/>
                    <a:gd name="T14" fmla="*/ 7 w 8"/>
                    <a:gd name="T15" fmla="*/ 2 h 4"/>
                    <a:gd name="T16" fmla="*/ 5 w 8"/>
                    <a:gd name="T17" fmla="*/ 1 h 4"/>
                    <a:gd name="T18" fmla="*/ 4 w 8"/>
                    <a:gd name="T19" fmla="*/ 1 h 4"/>
                    <a:gd name="T20" fmla="*/ 2 w 8"/>
                    <a:gd name="T21" fmla="*/ 1 h 4"/>
                    <a:gd name="T22" fmla="*/ 1 w 8"/>
                    <a:gd name="T23" fmla="*/ 0 h 4"/>
                    <a:gd name="T24" fmla="*/ 0 w 8"/>
                    <a:gd name="T25" fmla="*/ 0 h 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8" h="4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6" y="2"/>
                      </a:lnTo>
                      <a:lnTo>
                        <a:pt x="7" y="2"/>
                      </a:lnTo>
                      <a:lnTo>
                        <a:pt x="5" y="1"/>
                      </a:lnTo>
                      <a:lnTo>
                        <a:pt x="4" y="1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BFBFD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171" name="Freeform 83">
                  <a:extLst>
                    <a:ext uri="{FF2B5EF4-FFF2-40B4-BE49-F238E27FC236}">
                      <a16:creationId xmlns:a16="http://schemas.microsoft.com/office/drawing/2014/main" id="{B4BB3644-395E-FF41-9A66-7970FEF893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1" y="1139"/>
                  <a:ext cx="9" cy="85"/>
                </a:xfrm>
                <a:custGeom>
                  <a:avLst/>
                  <a:gdLst>
                    <a:gd name="T0" fmla="*/ 5 w 9"/>
                    <a:gd name="T1" fmla="*/ 0 h 85"/>
                    <a:gd name="T2" fmla="*/ 3 w 9"/>
                    <a:gd name="T3" fmla="*/ 7 h 85"/>
                    <a:gd name="T4" fmla="*/ 2 w 9"/>
                    <a:gd name="T5" fmla="*/ 12 h 85"/>
                    <a:gd name="T6" fmla="*/ 1 w 9"/>
                    <a:gd name="T7" fmla="*/ 17 h 85"/>
                    <a:gd name="T8" fmla="*/ 0 w 9"/>
                    <a:gd name="T9" fmla="*/ 24 h 85"/>
                    <a:gd name="T10" fmla="*/ 0 w 9"/>
                    <a:gd name="T11" fmla="*/ 31 h 85"/>
                    <a:gd name="T12" fmla="*/ 0 w 9"/>
                    <a:gd name="T13" fmla="*/ 38 h 85"/>
                    <a:gd name="T14" fmla="*/ 0 w 9"/>
                    <a:gd name="T15" fmla="*/ 46 h 85"/>
                    <a:gd name="T16" fmla="*/ 2 w 9"/>
                    <a:gd name="T17" fmla="*/ 53 h 85"/>
                    <a:gd name="T18" fmla="*/ 3 w 9"/>
                    <a:gd name="T19" fmla="*/ 60 h 85"/>
                    <a:gd name="T20" fmla="*/ 5 w 9"/>
                    <a:gd name="T21" fmla="*/ 69 h 85"/>
                    <a:gd name="T22" fmla="*/ 6 w 9"/>
                    <a:gd name="T23" fmla="*/ 74 h 85"/>
                    <a:gd name="T24" fmla="*/ 6 w 9"/>
                    <a:gd name="T25" fmla="*/ 79 h 85"/>
                    <a:gd name="T26" fmla="*/ 6 w 9"/>
                    <a:gd name="T27" fmla="*/ 84 h 85"/>
                    <a:gd name="T28" fmla="*/ 8 w 9"/>
                    <a:gd name="T29" fmla="*/ 80 h 85"/>
                    <a:gd name="T30" fmla="*/ 8 w 9"/>
                    <a:gd name="T31" fmla="*/ 76 h 85"/>
                    <a:gd name="T32" fmla="*/ 7 w 9"/>
                    <a:gd name="T33" fmla="*/ 71 h 85"/>
                    <a:gd name="T34" fmla="*/ 6 w 9"/>
                    <a:gd name="T35" fmla="*/ 66 h 85"/>
                    <a:gd name="T36" fmla="*/ 5 w 9"/>
                    <a:gd name="T37" fmla="*/ 62 h 85"/>
                    <a:gd name="T38" fmla="*/ 4 w 9"/>
                    <a:gd name="T39" fmla="*/ 55 h 85"/>
                    <a:gd name="T40" fmla="*/ 3 w 9"/>
                    <a:gd name="T41" fmla="*/ 52 h 85"/>
                    <a:gd name="T42" fmla="*/ 2 w 9"/>
                    <a:gd name="T43" fmla="*/ 47 h 85"/>
                    <a:gd name="T44" fmla="*/ 2 w 9"/>
                    <a:gd name="T45" fmla="*/ 42 h 85"/>
                    <a:gd name="T46" fmla="*/ 1 w 9"/>
                    <a:gd name="T47" fmla="*/ 36 h 85"/>
                    <a:gd name="T48" fmla="*/ 1 w 9"/>
                    <a:gd name="T49" fmla="*/ 29 h 85"/>
                    <a:gd name="T50" fmla="*/ 1 w 9"/>
                    <a:gd name="T51" fmla="*/ 22 h 85"/>
                    <a:gd name="T52" fmla="*/ 2 w 9"/>
                    <a:gd name="T53" fmla="*/ 16 h 85"/>
                    <a:gd name="T54" fmla="*/ 3 w 9"/>
                    <a:gd name="T55" fmla="*/ 10 h 85"/>
                    <a:gd name="T56" fmla="*/ 5 w 9"/>
                    <a:gd name="T57" fmla="*/ 0 h 85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9" h="85">
                      <a:moveTo>
                        <a:pt x="5" y="0"/>
                      </a:moveTo>
                      <a:lnTo>
                        <a:pt x="3" y="7"/>
                      </a:lnTo>
                      <a:lnTo>
                        <a:pt x="2" y="12"/>
                      </a:lnTo>
                      <a:lnTo>
                        <a:pt x="1" y="17"/>
                      </a:lnTo>
                      <a:lnTo>
                        <a:pt x="0" y="24"/>
                      </a:lnTo>
                      <a:lnTo>
                        <a:pt x="0" y="31"/>
                      </a:lnTo>
                      <a:lnTo>
                        <a:pt x="0" y="38"/>
                      </a:lnTo>
                      <a:lnTo>
                        <a:pt x="0" y="46"/>
                      </a:lnTo>
                      <a:lnTo>
                        <a:pt x="2" y="53"/>
                      </a:lnTo>
                      <a:lnTo>
                        <a:pt x="3" y="60"/>
                      </a:lnTo>
                      <a:lnTo>
                        <a:pt x="5" y="69"/>
                      </a:lnTo>
                      <a:lnTo>
                        <a:pt x="6" y="74"/>
                      </a:lnTo>
                      <a:lnTo>
                        <a:pt x="6" y="79"/>
                      </a:lnTo>
                      <a:lnTo>
                        <a:pt x="6" y="84"/>
                      </a:lnTo>
                      <a:lnTo>
                        <a:pt x="8" y="80"/>
                      </a:lnTo>
                      <a:lnTo>
                        <a:pt x="8" y="76"/>
                      </a:lnTo>
                      <a:lnTo>
                        <a:pt x="7" y="71"/>
                      </a:lnTo>
                      <a:lnTo>
                        <a:pt x="6" y="66"/>
                      </a:lnTo>
                      <a:lnTo>
                        <a:pt x="5" y="62"/>
                      </a:lnTo>
                      <a:lnTo>
                        <a:pt x="4" y="55"/>
                      </a:lnTo>
                      <a:lnTo>
                        <a:pt x="3" y="52"/>
                      </a:lnTo>
                      <a:lnTo>
                        <a:pt x="2" y="47"/>
                      </a:lnTo>
                      <a:lnTo>
                        <a:pt x="2" y="42"/>
                      </a:lnTo>
                      <a:lnTo>
                        <a:pt x="1" y="36"/>
                      </a:lnTo>
                      <a:lnTo>
                        <a:pt x="1" y="29"/>
                      </a:lnTo>
                      <a:lnTo>
                        <a:pt x="1" y="22"/>
                      </a:lnTo>
                      <a:lnTo>
                        <a:pt x="2" y="16"/>
                      </a:lnTo>
                      <a:lnTo>
                        <a:pt x="3" y="1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grpSp>
              <p:nvGrpSpPr>
                <p:cNvPr id="47172" name="Group 84">
                  <a:extLst>
                    <a:ext uri="{FF2B5EF4-FFF2-40B4-BE49-F238E27FC236}">
                      <a16:creationId xmlns:a16="http://schemas.microsoft.com/office/drawing/2014/main" id="{BE4D566F-C3AF-564F-A90D-C215322834D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72" y="1120"/>
                  <a:ext cx="10" cy="10"/>
                  <a:chOff x="1472" y="1120"/>
                  <a:chExt cx="10" cy="10"/>
                </a:xfrm>
              </p:grpSpPr>
              <p:grpSp>
                <p:nvGrpSpPr>
                  <p:cNvPr id="47218" name="Group 85">
                    <a:extLst>
                      <a:ext uri="{FF2B5EF4-FFF2-40B4-BE49-F238E27FC236}">
                        <a16:creationId xmlns:a16="http://schemas.microsoft.com/office/drawing/2014/main" id="{336F0DC7-4674-C742-BBE2-95CB17F9241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472" y="1120"/>
                    <a:ext cx="10" cy="10"/>
                    <a:chOff x="1472" y="1120"/>
                    <a:chExt cx="10" cy="10"/>
                  </a:xfrm>
                </p:grpSpPr>
                <p:sp>
                  <p:nvSpPr>
                    <p:cNvPr id="47220" name="Freeform 86">
                      <a:extLst>
                        <a:ext uri="{FF2B5EF4-FFF2-40B4-BE49-F238E27FC236}">
                          <a16:creationId xmlns:a16="http://schemas.microsoft.com/office/drawing/2014/main" id="{A978D253-468E-684E-9E61-3A3DCD3C769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472" y="1122"/>
                      <a:ext cx="10" cy="5"/>
                    </a:xfrm>
                    <a:custGeom>
                      <a:avLst/>
                      <a:gdLst>
                        <a:gd name="T0" fmla="*/ 0 w 10"/>
                        <a:gd name="T1" fmla="*/ 0 h 5"/>
                        <a:gd name="T2" fmla="*/ 0 w 10"/>
                        <a:gd name="T3" fmla="*/ 0 h 5"/>
                        <a:gd name="T4" fmla="*/ 0 w 10"/>
                        <a:gd name="T5" fmla="*/ 1 h 5"/>
                        <a:gd name="T6" fmla="*/ 0 w 10"/>
                        <a:gd name="T7" fmla="*/ 1 h 5"/>
                        <a:gd name="T8" fmla="*/ 1 w 10"/>
                        <a:gd name="T9" fmla="*/ 2 h 5"/>
                        <a:gd name="T10" fmla="*/ 1 w 10"/>
                        <a:gd name="T11" fmla="*/ 2 h 5"/>
                        <a:gd name="T12" fmla="*/ 1 w 10"/>
                        <a:gd name="T13" fmla="*/ 3 h 5"/>
                        <a:gd name="T14" fmla="*/ 1 w 10"/>
                        <a:gd name="T15" fmla="*/ 3 h 5"/>
                        <a:gd name="T16" fmla="*/ 1 w 10"/>
                        <a:gd name="T17" fmla="*/ 3 h 5"/>
                        <a:gd name="T18" fmla="*/ 2 w 10"/>
                        <a:gd name="T19" fmla="*/ 3 h 5"/>
                        <a:gd name="T20" fmla="*/ 2 w 10"/>
                        <a:gd name="T21" fmla="*/ 4 h 5"/>
                        <a:gd name="T22" fmla="*/ 2 w 10"/>
                        <a:gd name="T23" fmla="*/ 4 h 5"/>
                        <a:gd name="T24" fmla="*/ 3 w 10"/>
                        <a:gd name="T25" fmla="*/ 4 h 5"/>
                        <a:gd name="T26" fmla="*/ 3 w 10"/>
                        <a:gd name="T27" fmla="*/ 4 h 5"/>
                        <a:gd name="T28" fmla="*/ 4 w 10"/>
                        <a:gd name="T29" fmla="*/ 4 h 5"/>
                        <a:gd name="T30" fmla="*/ 4 w 10"/>
                        <a:gd name="T31" fmla="*/ 4 h 5"/>
                        <a:gd name="T32" fmla="*/ 5 w 10"/>
                        <a:gd name="T33" fmla="*/ 4 h 5"/>
                        <a:gd name="T34" fmla="*/ 6 w 10"/>
                        <a:gd name="T35" fmla="*/ 4 h 5"/>
                        <a:gd name="T36" fmla="*/ 6 w 10"/>
                        <a:gd name="T37" fmla="*/ 4 h 5"/>
                        <a:gd name="T38" fmla="*/ 8 w 10"/>
                        <a:gd name="T39" fmla="*/ 4 h 5"/>
                        <a:gd name="T40" fmla="*/ 8 w 10"/>
                        <a:gd name="T41" fmla="*/ 3 h 5"/>
                        <a:gd name="T42" fmla="*/ 9 w 10"/>
                        <a:gd name="T43" fmla="*/ 3 h 5"/>
                        <a:gd name="T44" fmla="*/ 9 w 10"/>
                        <a:gd name="T45" fmla="*/ 3 h 5"/>
                        <a:gd name="T46" fmla="*/ 8 w 10"/>
                        <a:gd name="T47" fmla="*/ 2 h 5"/>
                        <a:gd name="T48" fmla="*/ 8 w 10"/>
                        <a:gd name="T49" fmla="*/ 2 h 5"/>
                        <a:gd name="T50" fmla="*/ 8 w 10"/>
                        <a:gd name="T51" fmla="*/ 2 h 5"/>
                        <a:gd name="T52" fmla="*/ 7 w 10"/>
                        <a:gd name="T53" fmla="*/ 2 h 5"/>
                        <a:gd name="T54" fmla="*/ 6 w 10"/>
                        <a:gd name="T55" fmla="*/ 2 h 5"/>
                        <a:gd name="T56" fmla="*/ 6 w 10"/>
                        <a:gd name="T57" fmla="*/ 2 h 5"/>
                        <a:gd name="T58" fmla="*/ 5 w 10"/>
                        <a:gd name="T59" fmla="*/ 2 h 5"/>
                        <a:gd name="T60" fmla="*/ 5 w 10"/>
                        <a:gd name="T61" fmla="*/ 2 h 5"/>
                        <a:gd name="T62" fmla="*/ 5 w 10"/>
                        <a:gd name="T63" fmla="*/ 2 h 5"/>
                        <a:gd name="T64" fmla="*/ 5 w 10"/>
                        <a:gd name="T65" fmla="*/ 1 h 5"/>
                        <a:gd name="T66" fmla="*/ 6 w 10"/>
                        <a:gd name="T67" fmla="*/ 1 h 5"/>
                        <a:gd name="T68" fmla="*/ 6 w 10"/>
                        <a:gd name="T69" fmla="*/ 1 h 5"/>
                        <a:gd name="T70" fmla="*/ 5 w 10"/>
                        <a:gd name="T71" fmla="*/ 1 h 5"/>
                        <a:gd name="T72" fmla="*/ 5 w 10"/>
                        <a:gd name="T73" fmla="*/ 1 h 5"/>
                        <a:gd name="T74" fmla="*/ 4 w 10"/>
                        <a:gd name="T75" fmla="*/ 0 h 5"/>
                        <a:gd name="T76" fmla="*/ 4 w 10"/>
                        <a:gd name="T77" fmla="*/ 0 h 5"/>
                        <a:gd name="T78" fmla="*/ 4 w 10"/>
                        <a:gd name="T79" fmla="*/ 1 h 5"/>
                        <a:gd name="T80" fmla="*/ 4 w 10"/>
                        <a:gd name="T81" fmla="*/ 1 h 5"/>
                        <a:gd name="T82" fmla="*/ 4 w 10"/>
                        <a:gd name="T83" fmla="*/ 1 h 5"/>
                        <a:gd name="T84" fmla="*/ 4 w 10"/>
                        <a:gd name="T85" fmla="*/ 2 h 5"/>
                        <a:gd name="T86" fmla="*/ 4 w 10"/>
                        <a:gd name="T87" fmla="*/ 2 h 5"/>
                        <a:gd name="T88" fmla="*/ 3 w 10"/>
                        <a:gd name="T89" fmla="*/ 2 h 5"/>
                        <a:gd name="T90" fmla="*/ 3 w 10"/>
                        <a:gd name="T91" fmla="*/ 1 h 5"/>
                        <a:gd name="T92" fmla="*/ 2 w 10"/>
                        <a:gd name="T93" fmla="*/ 1 h 5"/>
                        <a:gd name="T94" fmla="*/ 2 w 10"/>
                        <a:gd name="T95" fmla="*/ 1 h 5"/>
                        <a:gd name="T96" fmla="*/ 1 w 10"/>
                        <a:gd name="T97" fmla="*/ 0 h 5"/>
                        <a:gd name="T98" fmla="*/ 0 w 10"/>
                        <a:gd name="T99" fmla="*/ 0 h 5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</a:gdLst>
                      <a:ahLst/>
                      <a:cxnLst>
                        <a:cxn ang="T100">
                          <a:pos x="T0" y="T1"/>
                        </a:cxn>
                        <a:cxn ang="T101">
                          <a:pos x="T2" y="T3"/>
                        </a:cxn>
                        <a:cxn ang="T102">
                          <a:pos x="T4" y="T5"/>
                        </a:cxn>
                        <a:cxn ang="T103">
                          <a:pos x="T6" y="T7"/>
                        </a:cxn>
                        <a:cxn ang="T104">
                          <a:pos x="T8" y="T9"/>
                        </a:cxn>
                        <a:cxn ang="T105">
                          <a:pos x="T10" y="T11"/>
                        </a:cxn>
                        <a:cxn ang="T106">
                          <a:pos x="T12" y="T13"/>
                        </a:cxn>
                        <a:cxn ang="T107">
                          <a:pos x="T14" y="T15"/>
                        </a:cxn>
                        <a:cxn ang="T108">
                          <a:pos x="T16" y="T17"/>
                        </a:cxn>
                        <a:cxn ang="T109">
                          <a:pos x="T18" y="T19"/>
                        </a:cxn>
                        <a:cxn ang="T110">
                          <a:pos x="T20" y="T21"/>
                        </a:cxn>
                        <a:cxn ang="T111">
                          <a:pos x="T22" y="T23"/>
                        </a:cxn>
                        <a:cxn ang="T112">
                          <a:pos x="T24" y="T25"/>
                        </a:cxn>
                        <a:cxn ang="T113">
                          <a:pos x="T26" y="T27"/>
                        </a:cxn>
                        <a:cxn ang="T114">
                          <a:pos x="T28" y="T29"/>
                        </a:cxn>
                        <a:cxn ang="T115">
                          <a:pos x="T30" y="T31"/>
                        </a:cxn>
                        <a:cxn ang="T116">
                          <a:pos x="T32" y="T33"/>
                        </a:cxn>
                        <a:cxn ang="T117">
                          <a:pos x="T34" y="T35"/>
                        </a:cxn>
                        <a:cxn ang="T118">
                          <a:pos x="T36" y="T37"/>
                        </a:cxn>
                        <a:cxn ang="T119">
                          <a:pos x="T38" y="T39"/>
                        </a:cxn>
                        <a:cxn ang="T120">
                          <a:pos x="T40" y="T41"/>
                        </a:cxn>
                        <a:cxn ang="T121">
                          <a:pos x="T42" y="T43"/>
                        </a:cxn>
                        <a:cxn ang="T122">
                          <a:pos x="T44" y="T45"/>
                        </a:cxn>
                        <a:cxn ang="T123">
                          <a:pos x="T46" y="T47"/>
                        </a:cxn>
                        <a:cxn ang="T124">
                          <a:pos x="T48" y="T49"/>
                        </a:cxn>
                        <a:cxn ang="T125">
                          <a:pos x="T50" y="T51"/>
                        </a:cxn>
                        <a:cxn ang="T126">
                          <a:pos x="T52" y="T53"/>
                        </a:cxn>
                        <a:cxn ang="T127">
                          <a:pos x="T54" y="T55"/>
                        </a:cxn>
                        <a:cxn ang="T128">
                          <a:pos x="T56" y="T57"/>
                        </a:cxn>
                        <a:cxn ang="T129">
                          <a:pos x="T58" y="T59"/>
                        </a:cxn>
                        <a:cxn ang="T130">
                          <a:pos x="T60" y="T61"/>
                        </a:cxn>
                        <a:cxn ang="T131">
                          <a:pos x="T62" y="T63"/>
                        </a:cxn>
                        <a:cxn ang="T132">
                          <a:pos x="T64" y="T65"/>
                        </a:cxn>
                        <a:cxn ang="T133">
                          <a:pos x="T66" y="T67"/>
                        </a:cxn>
                        <a:cxn ang="T134">
                          <a:pos x="T68" y="T69"/>
                        </a:cxn>
                        <a:cxn ang="T135">
                          <a:pos x="T70" y="T71"/>
                        </a:cxn>
                        <a:cxn ang="T136">
                          <a:pos x="T72" y="T73"/>
                        </a:cxn>
                        <a:cxn ang="T137">
                          <a:pos x="T74" y="T75"/>
                        </a:cxn>
                        <a:cxn ang="T138">
                          <a:pos x="T76" y="T77"/>
                        </a:cxn>
                        <a:cxn ang="T139">
                          <a:pos x="T78" y="T79"/>
                        </a:cxn>
                        <a:cxn ang="T140">
                          <a:pos x="T80" y="T81"/>
                        </a:cxn>
                        <a:cxn ang="T141">
                          <a:pos x="T82" y="T83"/>
                        </a:cxn>
                        <a:cxn ang="T142">
                          <a:pos x="T84" y="T85"/>
                        </a:cxn>
                        <a:cxn ang="T143">
                          <a:pos x="T86" y="T87"/>
                        </a:cxn>
                        <a:cxn ang="T144">
                          <a:pos x="T88" y="T89"/>
                        </a:cxn>
                        <a:cxn ang="T145">
                          <a:pos x="T90" y="T91"/>
                        </a:cxn>
                        <a:cxn ang="T146">
                          <a:pos x="T92" y="T93"/>
                        </a:cxn>
                        <a:cxn ang="T147">
                          <a:pos x="T94" y="T95"/>
                        </a:cxn>
                        <a:cxn ang="T148">
                          <a:pos x="T96" y="T97"/>
                        </a:cxn>
                        <a:cxn ang="T149">
                          <a:pos x="T98" y="T99"/>
                        </a:cxn>
                      </a:cxnLst>
                      <a:rect l="0" t="0" r="r" b="b"/>
                      <a:pathLst>
                        <a:path w="10" h="5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1" y="2"/>
                          </a:lnTo>
                          <a:lnTo>
                            <a:pt x="1" y="3"/>
                          </a:lnTo>
                          <a:lnTo>
                            <a:pt x="2" y="3"/>
                          </a:lnTo>
                          <a:lnTo>
                            <a:pt x="2" y="4"/>
                          </a:lnTo>
                          <a:lnTo>
                            <a:pt x="3" y="4"/>
                          </a:lnTo>
                          <a:lnTo>
                            <a:pt x="4" y="4"/>
                          </a:lnTo>
                          <a:lnTo>
                            <a:pt x="5" y="4"/>
                          </a:lnTo>
                          <a:lnTo>
                            <a:pt x="6" y="4"/>
                          </a:lnTo>
                          <a:lnTo>
                            <a:pt x="8" y="4"/>
                          </a:lnTo>
                          <a:lnTo>
                            <a:pt x="8" y="3"/>
                          </a:lnTo>
                          <a:lnTo>
                            <a:pt x="9" y="3"/>
                          </a:lnTo>
                          <a:lnTo>
                            <a:pt x="8" y="2"/>
                          </a:lnTo>
                          <a:lnTo>
                            <a:pt x="7" y="2"/>
                          </a:lnTo>
                          <a:lnTo>
                            <a:pt x="6" y="2"/>
                          </a:lnTo>
                          <a:lnTo>
                            <a:pt x="5" y="2"/>
                          </a:lnTo>
                          <a:lnTo>
                            <a:pt x="5" y="1"/>
                          </a:lnTo>
                          <a:lnTo>
                            <a:pt x="6" y="1"/>
                          </a:lnTo>
                          <a:lnTo>
                            <a:pt x="5" y="1"/>
                          </a:lnTo>
                          <a:lnTo>
                            <a:pt x="4" y="0"/>
                          </a:lnTo>
                          <a:lnTo>
                            <a:pt x="4" y="1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BFBF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47221" name="Freeform 87">
                      <a:extLst>
                        <a:ext uri="{FF2B5EF4-FFF2-40B4-BE49-F238E27FC236}">
                          <a16:creationId xmlns:a16="http://schemas.microsoft.com/office/drawing/2014/main" id="{66B0B66B-6E62-9143-8B78-A9805980744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474" y="1128"/>
                      <a:ext cx="3" cy="2"/>
                    </a:xfrm>
                    <a:custGeom>
                      <a:avLst/>
                      <a:gdLst>
                        <a:gd name="T0" fmla="*/ 2 w 3"/>
                        <a:gd name="T1" fmla="*/ 1 h 2"/>
                        <a:gd name="T2" fmla="*/ 2 w 3"/>
                        <a:gd name="T3" fmla="*/ 0 h 2"/>
                        <a:gd name="T4" fmla="*/ 1 w 3"/>
                        <a:gd name="T5" fmla="*/ 0 h 2"/>
                        <a:gd name="T6" fmla="*/ 0 w 3"/>
                        <a:gd name="T7" fmla="*/ 0 h 2"/>
                        <a:gd name="T8" fmla="*/ 0 w 3"/>
                        <a:gd name="T9" fmla="*/ 1 h 2"/>
                        <a:gd name="T10" fmla="*/ 2 w 3"/>
                        <a:gd name="T11" fmla="*/ 1 h 2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0" t="0" r="r" b="b"/>
                      <a:pathLst>
                        <a:path w="3" h="2">
                          <a:moveTo>
                            <a:pt x="2" y="1"/>
                          </a:move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2" y="1"/>
                          </a:lnTo>
                        </a:path>
                      </a:pathLst>
                    </a:custGeom>
                    <a:solidFill>
                      <a:srgbClr val="808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47222" name="Freeform 88">
                      <a:extLst>
                        <a:ext uri="{FF2B5EF4-FFF2-40B4-BE49-F238E27FC236}">
                          <a16:creationId xmlns:a16="http://schemas.microsoft.com/office/drawing/2014/main" id="{87FB3D7E-E26A-704D-8D8C-B006C038ED2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476" y="1120"/>
                      <a:ext cx="4" cy="5"/>
                    </a:xfrm>
                    <a:custGeom>
                      <a:avLst/>
                      <a:gdLst>
                        <a:gd name="T0" fmla="*/ 3 w 4"/>
                        <a:gd name="T1" fmla="*/ 0 h 5"/>
                        <a:gd name="T2" fmla="*/ 1 w 4"/>
                        <a:gd name="T3" fmla="*/ 0 h 5"/>
                        <a:gd name="T4" fmla="*/ 0 w 4"/>
                        <a:gd name="T5" fmla="*/ 0 h 5"/>
                        <a:gd name="T6" fmla="*/ 0 w 4"/>
                        <a:gd name="T7" fmla="*/ 4 h 5"/>
                        <a:gd name="T8" fmla="*/ 1 w 4"/>
                        <a:gd name="T9" fmla="*/ 4 h 5"/>
                        <a:gd name="T10" fmla="*/ 3 w 4"/>
                        <a:gd name="T11" fmla="*/ 4 h 5"/>
                        <a:gd name="T12" fmla="*/ 3 w 4"/>
                        <a:gd name="T13" fmla="*/ 0 h 5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0" t="0" r="r" b="b"/>
                      <a:pathLst>
                        <a:path w="4" h="5">
                          <a:moveTo>
                            <a:pt x="3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4"/>
                          </a:lnTo>
                          <a:lnTo>
                            <a:pt x="1" y="4"/>
                          </a:lnTo>
                          <a:lnTo>
                            <a:pt x="3" y="4"/>
                          </a:lnTo>
                          <a:lnTo>
                            <a:pt x="3" y="0"/>
                          </a:lnTo>
                        </a:path>
                      </a:pathLst>
                    </a:custGeom>
                    <a:solidFill>
                      <a:srgbClr val="808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sp>
                <p:nvSpPr>
                  <p:cNvPr id="47219" name="Freeform 89">
                    <a:extLst>
                      <a:ext uri="{FF2B5EF4-FFF2-40B4-BE49-F238E27FC236}">
                        <a16:creationId xmlns:a16="http://schemas.microsoft.com/office/drawing/2014/main" id="{8AB2D5D5-A5B5-AC48-9FC1-597C7E60508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72" y="1122"/>
                    <a:ext cx="10" cy="5"/>
                  </a:xfrm>
                  <a:custGeom>
                    <a:avLst/>
                    <a:gdLst>
                      <a:gd name="T0" fmla="*/ 0 w 10"/>
                      <a:gd name="T1" fmla="*/ 0 h 5"/>
                      <a:gd name="T2" fmla="*/ 0 w 10"/>
                      <a:gd name="T3" fmla="*/ 0 h 5"/>
                      <a:gd name="T4" fmla="*/ 0 w 10"/>
                      <a:gd name="T5" fmla="*/ 1 h 5"/>
                      <a:gd name="T6" fmla="*/ 0 w 10"/>
                      <a:gd name="T7" fmla="*/ 1 h 5"/>
                      <a:gd name="T8" fmla="*/ 1 w 10"/>
                      <a:gd name="T9" fmla="*/ 2 h 5"/>
                      <a:gd name="T10" fmla="*/ 1 w 10"/>
                      <a:gd name="T11" fmla="*/ 2 h 5"/>
                      <a:gd name="T12" fmla="*/ 1 w 10"/>
                      <a:gd name="T13" fmla="*/ 3 h 5"/>
                      <a:gd name="T14" fmla="*/ 1 w 10"/>
                      <a:gd name="T15" fmla="*/ 3 h 5"/>
                      <a:gd name="T16" fmla="*/ 1 w 10"/>
                      <a:gd name="T17" fmla="*/ 3 h 5"/>
                      <a:gd name="T18" fmla="*/ 2 w 10"/>
                      <a:gd name="T19" fmla="*/ 3 h 5"/>
                      <a:gd name="T20" fmla="*/ 2 w 10"/>
                      <a:gd name="T21" fmla="*/ 4 h 5"/>
                      <a:gd name="T22" fmla="*/ 2 w 10"/>
                      <a:gd name="T23" fmla="*/ 4 h 5"/>
                      <a:gd name="T24" fmla="*/ 3 w 10"/>
                      <a:gd name="T25" fmla="*/ 4 h 5"/>
                      <a:gd name="T26" fmla="*/ 3 w 10"/>
                      <a:gd name="T27" fmla="*/ 4 h 5"/>
                      <a:gd name="T28" fmla="*/ 4 w 10"/>
                      <a:gd name="T29" fmla="*/ 4 h 5"/>
                      <a:gd name="T30" fmla="*/ 4 w 10"/>
                      <a:gd name="T31" fmla="*/ 4 h 5"/>
                      <a:gd name="T32" fmla="*/ 5 w 10"/>
                      <a:gd name="T33" fmla="*/ 4 h 5"/>
                      <a:gd name="T34" fmla="*/ 6 w 10"/>
                      <a:gd name="T35" fmla="*/ 4 h 5"/>
                      <a:gd name="T36" fmla="*/ 6 w 10"/>
                      <a:gd name="T37" fmla="*/ 4 h 5"/>
                      <a:gd name="T38" fmla="*/ 8 w 10"/>
                      <a:gd name="T39" fmla="*/ 4 h 5"/>
                      <a:gd name="T40" fmla="*/ 8 w 10"/>
                      <a:gd name="T41" fmla="*/ 3 h 5"/>
                      <a:gd name="T42" fmla="*/ 9 w 10"/>
                      <a:gd name="T43" fmla="*/ 3 h 5"/>
                      <a:gd name="T44" fmla="*/ 9 w 10"/>
                      <a:gd name="T45" fmla="*/ 3 h 5"/>
                      <a:gd name="T46" fmla="*/ 8 w 10"/>
                      <a:gd name="T47" fmla="*/ 3 h 5"/>
                      <a:gd name="T48" fmla="*/ 8 w 10"/>
                      <a:gd name="T49" fmla="*/ 3 h 5"/>
                      <a:gd name="T50" fmla="*/ 8 w 10"/>
                      <a:gd name="T51" fmla="*/ 3 h 5"/>
                      <a:gd name="T52" fmla="*/ 8 w 10"/>
                      <a:gd name="T53" fmla="*/ 3 h 5"/>
                      <a:gd name="T54" fmla="*/ 8 w 10"/>
                      <a:gd name="T55" fmla="*/ 3 h 5"/>
                      <a:gd name="T56" fmla="*/ 7 w 10"/>
                      <a:gd name="T57" fmla="*/ 4 h 5"/>
                      <a:gd name="T58" fmla="*/ 7 w 10"/>
                      <a:gd name="T59" fmla="*/ 3 h 5"/>
                      <a:gd name="T60" fmla="*/ 7 w 10"/>
                      <a:gd name="T61" fmla="*/ 4 h 5"/>
                      <a:gd name="T62" fmla="*/ 6 w 10"/>
                      <a:gd name="T63" fmla="*/ 3 h 5"/>
                      <a:gd name="T64" fmla="*/ 6 w 10"/>
                      <a:gd name="T65" fmla="*/ 4 h 5"/>
                      <a:gd name="T66" fmla="*/ 6 w 10"/>
                      <a:gd name="T67" fmla="*/ 3 h 5"/>
                      <a:gd name="T68" fmla="*/ 6 w 10"/>
                      <a:gd name="T69" fmla="*/ 4 h 5"/>
                      <a:gd name="T70" fmla="*/ 5 w 10"/>
                      <a:gd name="T71" fmla="*/ 3 h 5"/>
                      <a:gd name="T72" fmla="*/ 5 w 10"/>
                      <a:gd name="T73" fmla="*/ 4 h 5"/>
                      <a:gd name="T74" fmla="*/ 4 w 10"/>
                      <a:gd name="T75" fmla="*/ 3 h 5"/>
                      <a:gd name="T76" fmla="*/ 4 w 10"/>
                      <a:gd name="T77" fmla="*/ 4 h 5"/>
                      <a:gd name="T78" fmla="*/ 4 w 10"/>
                      <a:gd name="T79" fmla="*/ 3 h 5"/>
                      <a:gd name="T80" fmla="*/ 4 w 10"/>
                      <a:gd name="T81" fmla="*/ 4 h 5"/>
                      <a:gd name="T82" fmla="*/ 4 w 10"/>
                      <a:gd name="T83" fmla="*/ 3 h 5"/>
                      <a:gd name="T84" fmla="*/ 3 w 10"/>
                      <a:gd name="T85" fmla="*/ 4 h 5"/>
                      <a:gd name="T86" fmla="*/ 3 w 10"/>
                      <a:gd name="T87" fmla="*/ 3 h 5"/>
                      <a:gd name="T88" fmla="*/ 2 w 10"/>
                      <a:gd name="T89" fmla="*/ 4 h 5"/>
                      <a:gd name="T90" fmla="*/ 2 w 10"/>
                      <a:gd name="T91" fmla="*/ 3 h 5"/>
                      <a:gd name="T92" fmla="*/ 2 w 10"/>
                      <a:gd name="T93" fmla="*/ 3 h 5"/>
                      <a:gd name="T94" fmla="*/ 2 w 10"/>
                      <a:gd name="T95" fmla="*/ 3 h 5"/>
                      <a:gd name="T96" fmla="*/ 1 w 10"/>
                      <a:gd name="T97" fmla="*/ 3 h 5"/>
                      <a:gd name="T98" fmla="*/ 1 w 10"/>
                      <a:gd name="T99" fmla="*/ 2 h 5"/>
                      <a:gd name="T100" fmla="*/ 1 w 10"/>
                      <a:gd name="T101" fmla="*/ 2 h 5"/>
                      <a:gd name="T102" fmla="*/ 1 w 10"/>
                      <a:gd name="T103" fmla="*/ 2 h 5"/>
                      <a:gd name="T104" fmla="*/ 1 w 10"/>
                      <a:gd name="T105" fmla="*/ 1 h 5"/>
                      <a:gd name="T106" fmla="*/ 1 w 10"/>
                      <a:gd name="T107" fmla="*/ 1 h 5"/>
                      <a:gd name="T108" fmla="*/ 1 w 10"/>
                      <a:gd name="T109" fmla="*/ 1 h 5"/>
                      <a:gd name="T110" fmla="*/ 1 w 10"/>
                      <a:gd name="T111" fmla="*/ 0 h 5"/>
                      <a:gd name="T112" fmla="*/ 0 w 10"/>
                      <a:gd name="T113" fmla="*/ 0 h 5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</a:gdLst>
                    <a:ahLst/>
                    <a:cxnLst>
                      <a:cxn ang="T114">
                        <a:pos x="T0" y="T1"/>
                      </a:cxn>
                      <a:cxn ang="T115">
                        <a:pos x="T2" y="T3"/>
                      </a:cxn>
                      <a:cxn ang="T116">
                        <a:pos x="T4" y="T5"/>
                      </a:cxn>
                      <a:cxn ang="T117">
                        <a:pos x="T6" y="T7"/>
                      </a:cxn>
                      <a:cxn ang="T118">
                        <a:pos x="T8" y="T9"/>
                      </a:cxn>
                      <a:cxn ang="T119">
                        <a:pos x="T10" y="T11"/>
                      </a:cxn>
                      <a:cxn ang="T120">
                        <a:pos x="T12" y="T13"/>
                      </a:cxn>
                      <a:cxn ang="T121">
                        <a:pos x="T14" y="T15"/>
                      </a:cxn>
                      <a:cxn ang="T122">
                        <a:pos x="T16" y="T17"/>
                      </a:cxn>
                      <a:cxn ang="T123">
                        <a:pos x="T18" y="T19"/>
                      </a:cxn>
                      <a:cxn ang="T124">
                        <a:pos x="T20" y="T21"/>
                      </a:cxn>
                      <a:cxn ang="T125">
                        <a:pos x="T22" y="T23"/>
                      </a:cxn>
                      <a:cxn ang="T126">
                        <a:pos x="T24" y="T25"/>
                      </a:cxn>
                      <a:cxn ang="T127">
                        <a:pos x="T26" y="T27"/>
                      </a:cxn>
                      <a:cxn ang="T128">
                        <a:pos x="T28" y="T29"/>
                      </a:cxn>
                      <a:cxn ang="T129">
                        <a:pos x="T30" y="T31"/>
                      </a:cxn>
                      <a:cxn ang="T130">
                        <a:pos x="T32" y="T33"/>
                      </a:cxn>
                      <a:cxn ang="T131">
                        <a:pos x="T34" y="T35"/>
                      </a:cxn>
                      <a:cxn ang="T132">
                        <a:pos x="T36" y="T37"/>
                      </a:cxn>
                      <a:cxn ang="T133">
                        <a:pos x="T38" y="T39"/>
                      </a:cxn>
                      <a:cxn ang="T134">
                        <a:pos x="T40" y="T41"/>
                      </a:cxn>
                      <a:cxn ang="T135">
                        <a:pos x="T42" y="T43"/>
                      </a:cxn>
                      <a:cxn ang="T136">
                        <a:pos x="T44" y="T45"/>
                      </a:cxn>
                      <a:cxn ang="T137">
                        <a:pos x="T46" y="T47"/>
                      </a:cxn>
                      <a:cxn ang="T138">
                        <a:pos x="T48" y="T49"/>
                      </a:cxn>
                      <a:cxn ang="T139">
                        <a:pos x="T50" y="T51"/>
                      </a:cxn>
                      <a:cxn ang="T140">
                        <a:pos x="T52" y="T53"/>
                      </a:cxn>
                      <a:cxn ang="T141">
                        <a:pos x="T54" y="T55"/>
                      </a:cxn>
                      <a:cxn ang="T142">
                        <a:pos x="T56" y="T57"/>
                      </a:cxn>
                      <a:cxn ang="T143">
                        <a:pos x="T58" y="T59"/>
                      </a:cxn>
                      <a:cxn ang="T144">
                        <a:pos x="T60" y="T61"/>
                      </a:cxn>
                      <a:cxn ang="T145">
                        <a:pos x="T62" y="T63"/>
                      </a:cxn>
                      <a:cxn ang="T146">
                        <a:pos x="T64" y="T65"/>
                      </a:cxn>
                      <a:cxn ang="T147">
                        <a:pos x="T66" y="T67"/>
                      </a:cxn>
                      <a:cxn ang="T148">
                        <a:pos x="T68" y="T69"/>
                      </a:cxn>
                      <a:cxn ang="T149">
                        <a:pos x="T70" y="T71"/>
                      </a:cxn>
                      <a:cxn ang="T150">
                        <a:pos x="T72" y="T73"/>
                      </a:cxn>
                      <a:cxn ang="T151">
                        <a:pos x="T74" y="T75"/>
                      </a:cxn>
                      <a:cxn ang="T152">
                        <a:pos x="T76" y="T77"/>
                      </a:cxn>
                      <a:cxn ang="T153">
                        <a:pos x="T78" y="T79"/>
                      </a:cxn>
                      <a:cxn ang="T154">
                        <a:pos x="T80" y="T81"/>
                      </a:cxn>
                      <a:cxn ang="T155">
                        <a:pos x="T82" y="T83"/>
                      </a:cxn>
                      <a:cxn ang="T156">
                        <a:pos x="T84" y="T85"/>
                      </a:cxn>
                      <a:cxn ang="T157">
                        <a:pos x="T86" y="T87"/>
                      </a:cxn>
                      <a:cxn ang="T158">
                        <a:pos x="T88" y="T89"/>
                      </a:cxn>
                      <a:cxn ang="T159">
                        <a:pos x="T90" y="T91"/>
                      </a:cxn>
                      <a:cxn ang="T160">
                        <a:pos x="T92" y="T93"/>
                      </a:cxn>
                      <a:cxn ang="T161">
                        <a:pos x="T94" y="T95"/>
                      </a:cxn>
                      <a:cxn ang="T162">
                        <a:pos x="T96" y="T97"/>
                      </a:cxn>
                      <a:cxn ang="T163">
                        <a:pos x="T98" y="T99"/>
                      </a:cxn>
                      <a:cxn ang="T164">
                        <a:pos x="T100" y="T101"/>
                      </a:cxn>
                      <a:cxn ang="T165">
                        <a:pos x="T102" y="T103"/>
                      </a:cxn>
                      <a:cxn ang="T166">
                        <a:pos x="T104" y="T105"/>
                      </a:cxn>
                      <a:cxn ang="T167">
                        <a:pos x="T106" y="T107"/>
                      </a:cxn>
                      <a:cxn ang="T168">
                        <a:pos x="T108" y="T109"/>
                      </a:cxn>
                      <a:cxn ang="T169">
                        <a:pos x="T110" y="T111"/>
                      </a:cxn>
                      <a:cxn ang="T170">
                        <a:pos x="T112" y="T113"/>
                      </a:cxn>
                    </a:cxnLst>
                    <a:rect l="0" t="0" r="r" b="b"/>
                    <a:pathLst>
                      <a:path w="10" h="5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1" y="2"/>
                        </a:lnTo>
                        <a:lnTo>
                          <a:pt x="1" y="3"/>
                        </a:lnTo>
                        <a:lnTo>
                          <a:pt x="2" y="3"/>
                        </a:lnTo>
                        <a:lnTo>
                          <a:pt x="2" y="4"/>
                        </a:lnTo>
                        <a:lnTo>
                          <a:pt x="3" y="4"/>
                        </a:lnTo>
                        <a:lnTo>
                          <a:pt x="4" y="4"/>
                        </a:lnTo>
                        <a:lnTo>
                          <a:pt x="5" y="4"/>
                        </a:lnTo>
                        <a:lnTo>
                          <a:pt x="6" y="4"/>
                        </a:lnTo>
                        <a:lnTo>
                          <a:pt x="8" y="4"/>
                        </a:lnTo>
                        <a:lnTo>
                          <a:pt x="8" y="3"/>
                        </a:lnTo>
                        <a:lnTo>
                          <a:pt x="9" y="3"/>
                        </a:lnTo>
                        <a:lnTo>
                          <a:pt x="8" y="3"/>
                        </a:lnTo>
                        <a:lnTo>
                          <a:pt x="7" y="4"/>
                        </a:lnTo>
                        <a:lnTo>
                          <a:pt x="7" y="3"/>
                        </a:lnTo>
                        <a:lnTo>
                          <a:pt x="7" y="4"/>
                        </a:lnTo>
                        <a:lnTo>
                          <a:pt x="6" y="3"/>
                        </a:lnTo>
                        <a:lnTo>
                          <a:pt x="6" y="4"/>
                        </a:lnTo>
                        <a:lnTo>
                          <a:pt x="6" y="3"/>
                        </a:lnTo>
                        <a:lnTo>
                          <a:pt x="6" y="4"/>
                        </a:lnTo>
                        <a:lnTo>
                          <a:pt x="5" y="3"/>
                        </a:lnTo>
                        <a:lnTo>
                          <a:pt x="5" y="4"/>
                        </a:lnTo>
                        <a:lnTo>
                          <a:pt x="4" y="3"/>
                        </a:lnTo>
                        <a:lnTo>
                          <a:pt x="4" y="4"/>
                        </a:lnTo>
                        <a:lnTo>
                          <a:pt x="4" y="3"/>
                        </a:lnTo>
                        <a:lnTo>
                          <a:pt x="4" y="4"/>
                        </a:lnTo>
                        <a:lnTo>
                          <a:pt x="4" y="3"/>
                        </a:lnTo>
                        <a:lnTo>
                          <a:pt x="3" y="4"/>
                        </a:lnTo>
                        <a:lnTo>
                          <a:pt x="3" y="3"/>
                        </a:lnTo>
                        <a:lnTo>
                          <a:pt x="2" y="4"/>
                        </a:lnTo>
                        <a:lnTo>
                          <a:pt x="2" y="3"/>
                        </a:lnTo>
                        <a:lnTo>
                          <a:pt x="1" y="3"/>
                        </a:lnTo>
                        <a:lnTo>
                          <a:pt x="1" y="2"/>
                        </a:ln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8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sp>
              <p:nvSpPr>
                <p:cNvPr id="47173" name="Freeform 90">
                  <a:extLst>
                    <a:ext uri="{FF2B5EF4-FFF2-40B4-BE49-F238E27FC236}">
                      <a16:creationId xmlns:a16="http://schemas.microsoft.com/office/drawing/2014/main" id="{7845E19E-C805-3645-8A1A-9FACFFE087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9" y="1162"/>
                  <a:ext cx="49" cy="41"/>
                </a:xfrm>
                <a:custGeom>
                  <a:avLst/>
                  <a:gdLst>
                    <a:gd name="T0" fmla="*/ 3 w 49"/>
                    <a:gd name="T1" fmla="*/ 2 h 41"/>
                    <a:gd name="T2" fmla="*/ 8 w 49"/>
                    <a:gd name="T3" fmla="*/ 0 h 41"/>
                    <a:gd name="T4" fmla="*/ 13 w 49"/>
                    <a:gd name="T5" fmla="*/ 0 h 41"/>
                    <a:gd name="T6" fmla="*/ 18 w 49"/>
                    <a:gd name="T7" fmla="*/ 0 h 41"/>
                    <a:gd name="T8" fmla="*/ 24 w 49"/>
                    <a:gd name="T9" fmla="*/ 1 h 41"/>
                    <a:gd name="T10" fmla="*/ 27 w 49"/>
                    <a:gd name="T11" fmla="*/ 3 h 41"/>
                    <a:gd name="T12" fmla="*/ 30 w 49"/>
                    <a:gd name="T13" fmla="*/ 4 h 41"/>
                    <a:gd name="T14" fmla="*/ 34 w 49"/>
                    <a:gd name="T15" fmla="*/ 6 h 41"/>
                    <a:gd name="T16" fmla="*/ 37 w 49"/>
                    <a:gd name="T17" fmla="*/ 8 h 41"/>
                    <a:gd name="T18" fmla="*/ 39 w 49"/>
                    <a:gd name="T19" fmla="*/ 10 h 41"/>
                    <a:gd name="T20" fmla="*/ 40 w 49"/>
                    <a:gd name="T21" fmla="*/ 10 h 41"/>
                    <a:gd name="T22" fmla="*/ 42 w 49"/>
                    <a:gd name="T23" fmla="*/ 17 h 41"/>
                    <a:gd name="T24" fmla="*/ 44 w 49"/>
                    <a:gd name="T25" fmla="*/ 23 h 41"/>
                    <a:gd name="T26" fmla="*/ 45 w 49"/>
                    <a:gd name="T27" fmla="*/ 28 h 41"/>
                    <a:gd name="T28" fmla="*/ 47 w 49"/>
                    <a:gd name="T29" fmla="*/ 35 h 41"/>
                    <a:gd name="T30" fmla="*/ 48 w 49"/>
                    <a:gd name="T31" fmla="*/ 40 h 41"/>
                    <a:gd name="T32" fmla="*/ 48 w 49"/>
                    <a:gd name="T33" fmla="*/ 40 h 41"/>
                    <a:gd name="T34" fmla="*/ 47 w 49"/>
                    <a:gd name="T35" fmla="*/ 39 h 41"/>
                    <a:gd name="T36" fmla="*/ 45 w 49"/>
                    <a:gd name="T37" fmla="*/ 37 h 41"/>
                    <a:gd name="T38" fmla="*/ 44 w 49"/>
                    <a:gd name="T39" fmla="*/ 36 h 41"/>
                    <a:gd name="T40" fmla="*/ 37 w 49"/>
                    <a:gd name="T41" fmla="*/ 33 h 41"/>
                    <a:gd name="T42" fmla="*/ 34 w 49"/>
                    <a:gd name="T43" fmla="*/ 32 h 41"/>
                    <a:gd name="T44" fmla="*/ 30 w 49"/>
                    <a:gd name="T45" fmla="*/ 31 h 41"/>
                    <a:gd name="T46" fmla="*/ 27 w 49"/>
                    <a:gd name="T47" fmla="*/ 30 h 41"/>
                    <a:gd name="T48" fmla="*/ 24 w 49"/>
                    <a:gd name="T49" fmla="*/ 30 h 41"/>
                    <a:gd name="T50" fmla="*/ 19 w 49"/>
                    <a:gd name="T51" fmla="*/ 30 h 41"/>
                    <a:gd name="T52" fmla="*/ 15 w 49"/>
                    <a:gd name="T53" fmla="*/ 30 h 41"/>
                    <a:gd name="T54" fmla="*/ 12 w 49"/>
                    <a:gd name="T55" fmla="*/ 31 h 41"/>
                    <a:gd name="T56" fmla="*/ 7 w 49"/>
                    <a:gd name="T57" fmla="*/ 32 h 41"/>
                    <a:gd name="T58" fmla="*/ 5 w 49"/>
                    <a:gd name="T59" fmla="*/ 33 h 41"/>
                    <a:gd name="T60" fmla="*/ 3 w 49"/>
                    <a:gd name="T61" fmla="*/ 34 h 41"/>
                    <a:gd name="T62" fmla="*/ 0 w 49"/>
                    <a:gd name="T63" fmla="*/ 35 h 41"/>
                    <a:gd name="T64" fmla="*/ 2 w 49"/>
                    <a:gd name="T65" fmla="*/ 23 h 41"/>
                    <a:gd name="T66" fmla="*/ 3 w 49"/>
                    <a:gd name="T67" fmla="*/ 15 h 41"/>
                    <a:gd name="T68" fmla="*/ 4 w 49"/>
                    <a:gd name="T69" fmla="*/ 7 h 41"/>
                    <a:gd name="T70" fmla="*/ 3 w 49"/>
                    <a:gd name="T71" fmla="*/ 2 h 41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49" h="41">
                      <a:moveTo>
                        <a:pt x="3" y="2"/>
                      </a:moveTo>
                      <a:lnTo>
                        <a:pt x="8" y="0"/>
                      </a:lnTo>
                      <a:lnTo>
                        <a:pt x="13" y="0"/>
                      </a:lnTo>
                      <a:lnTo>
                        <a:pt x="18" y="0"/>
                      </a:lnTo>
                      <a:lnTo>
                        <a:pt x="24" y="1"/>
                      </a:lnTo>
                      <a:lnTo>
                        <a:pt x="27" y="3"/>
                      </a:lnTo>
                      <a:lnTo>
                        <a:pt x="30" y="4"/>
                      </a:lnTo>
                      <a:lnTo>
                        <a:pt x="34" y="6"/>
                      </a:lnTo>
                      <a:lnTo>
                        <a:pt x="37" y="8"/>
                      </a:lnTo>
                      <a:lnTo>
                        <a:pt x="39" y="10"/>
                      </a:lnTo>
                      <a:lnTo>
                        <a:pt x="40" y="10"/>
                      </a:lnTo>
                      <a:lnTo>
                        <a:pt x="42" y="17"/>
                      </a:lnTo>
                      <a:lnTo>
                        <a:pt x="44" y="23"/>
                      </a:lnTo>
                      <a:lnTo>
                        <a:pt x="45" y="28"/>
                      </a:lnTo>
                      <a:lnTo>
                        <a:pt x="47" y="35"/>
                      </a:lnTo>
                      <a:lnTo>
                        <a:pt x="48" y="40"/>
                      </a:lnTo>
                      <a:lnTo>
                        <a:pt x="47" y="39"/>
                      </a:lnTo>
                      <a:lnTo>
                        <a:pt x="45" y="37"/>
                      </a:lnTo>
                      <a:lnTo>
                        <a:pt x="44" y="36"/>
                      </a:lnTo>
                      <a:lnTo>
                        <a:pt x="37" y="33"/>
                      </a:lnTo>
                      <a:lnTo>
                        <a:pt x="34" y="32"/>
                      </a:lnTo>
                      <a:lnTo>
                        <a:pt x="30" y="31"/>
                      </a:lnTo>
                      <a:lnTo>
                        <a:pt x="27" y="30"/>
                      </a:lnTo>
                      <a:lnTo>
                        <a:pt x="24" y="30"/>
                      </a:lnTo>
                      <a:lnTo>
                        <a:pt x="19" y="30"/>
                      </a:lnTo>
                      <a:lnTo>
                        <a:pt x="15" y="30"/>
                      </a:lnTo>
                      <a:lnTo>
                        <a:pt x="12" y="31"/>
                      </a:lnTo>
                      <a:lnTo>
                        <a:pt x="7" y="32"/>
                      </a:lnTo>
                      <a:lnTo>
                        <a:pt x="5" y="33"/>
                      </a:lnTo>
                      <a:lnTo>
                        <a:pt x="3" y="34"/>
                      </a:lnTo>
                      <a:lnTo>
                        <a:pt x="0" y="35"/>
                      </a:lnTo>
                      <a:lnTo>
                        <a:pt x="2" y="23"/>
                      </a:lnTo>
                      <a:lnTo>
                        <a:pt x="3" y="15"/>
                      </a:lnTo>
                      <a:lnTo>
                        <a:pt x="4" y="7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grpSp>
              <p:nvGrpSpPr>
                <p:cNvPr id="47174" name="Group 91">
                  <a:extLst>
                    <a:ext uri="{FF2B5EF4-FFF2-40B4-BE49-F238E27FC236}">
                      <a16:creationId xmlns:a16="http://schemas.microsoft.com/office/drawing/2014/main" id="{63C4EBB0-E856-B943-BA6A-202FAF35AD9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81" y="1156"/>
                  <a:ext cx="46" cy="41"/>
                  <a:chOff x="1481" y="1156"/>
                  <a:chExt cx="46" cy="41"/>
                </a:xfrm>
              </p:grpSpPr>
              <p:sp>
                <p:nvSpPr>
                  <p:cNvPr id="47215" name="Freeform 92">
                    <a:extLst>
                      <a:ext uri="{FF2B5EF4-FFF2-40B4-BE49-F238E27FC236}">
                        <a16:creationId xmlns:a16="http://schemas.microsoft.com/office/drawing/2014/main" id="{68BB881B-D417-8A4A-887D-364B18A7EE2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3" y="1156"/>
                    <a:ext cx="36" cy="15"/>
                  </a:xfrm>
                  <a:custGeom>
                    <a:avLst/>
                    <a:gdLst>
                      <a:gd name="T0" fmla="*/ 0 w 36"/>
                      <a:gd name="T1" fmla="*/ 2 h 15"/>
                      <a:gd name="T2" fmla="*/ 4 w 36"/>
                      <a:gd name="T3" fmla="*/ 0 h 15"/>
                      <a:gd name="T4" fmla="*/ 8 w 36"/>
                      <a:gd name="T5" fmla="*/ 0 h 15"/>
                      <a:gd name="T6" fmla="*/ 13 w 36"/>
                      <a:gd name="T7" fmla="*/ 0 h 15"/>
                      <a:gd name="T8" fmla="*/ 17 w 36"/>
                      <a:gd name="T9" fmla="*/ 0 h 15"/>
                      <a:gd name="T10" fmla="*/ 22 w 36"/>
                      <a:gd name="T11" fmla="*/ 2 h 15"/>
                      <a:gd name="T12" fmla="*/ 26 w 36"/>
                      <a:gd name="T13" fmla="*/ 4 h 15"/>
                      <a:gd name="T14" fmla="*/ 28 w 36"/>
                      <a:gd name="T15" fmla="*/ 6 h 15"/>
                      <a:gd name="T16" fmla="*/ 30 w 36"/>
                      <a:gd name="T17" fmla="*/ 7 h 15"/>
                      <a:gd name="T18" fmla="*/ 31 w 36"/>
                      <a:gd name="T19" fmla="*/ 8 h 15"/>
                      <a:gd name="T20" fmla="*/ 32 w 36"/>
                      <a:gd name="T21" fmla="*/ 10 h 15"/>
                      <a:gd name="T22" fmla="*/ 35 w 36"/>
                      <a:gd name="T23" fmla="*/ 14 h 15"/>
                      <a:gd name="T24" fmla="*/ 33 w 36"/>
                      <a:gd name="T25" fmla="*/ 12 h 15"/>
                      <a:gd name="T26" fmla="*/ 29 w 36"/>
                      <a:gd name="T27" fmla="*/ 10 h 15"/>
                      <a:gd name="T28" fmla="*/ 26 w 36"/>
                      <a:gd name="T29" fmla="*/ 8 h 15"/>
                      <a:gd name="T30" fmla="*/ 23 w 36"/>
                      <a:gd name="T31" fmla="*/ 7 h 15"/>
                      <a:gd name="T32" fmla="*/ 21 w 36"/>
                      <a:gd name="T33" fmla="*/ 6 h 15"/>
                      <a:gd name="T34" fmla="*/ 18 w 36"/>
                      <a:gd name="T35" fmla="*/ 5 h 15"/>
                      <a:gd name="T36" fmla="*/ 15 w 36"/>
                      <a:gd name="T37" fmla="*/ 4 h 15"/>
                      <a:gd name="T38" fmla="*/ 14 w 36"/>
                      <a:gd name="T39" fmla="*/ 4 h 15"/>
                      <a:gd name="T40" fmla="*/ 11 w 36"/>
                      <a:gd name="T41" fmla="*/ 4 h 15"/>
                      <a:gd name="T42" fmla="*/ 8 w 36"/>
                      <a:gd name="T43" fmla="*/ 4 h 15"/>
                      <a:gd name="T44" fmla="*/ 4 w 36"/>
                      <a:gd name="T45" fmla="*/ 5 h 15"/>
                      <a:gd name="T46" fmla="*/ 1 w 36"/>
                      <a:gd name="T47" fmla="*/ 6 h 15"/>
                      <a:gd name="T48" fmla="*/ 0 w 36"/>
                      <a:gd name="T49" fmla="*/ 6 h 15"/>
                      <a:gd name="T50" fmla="*/ 0 w 36"/>
                      <a:gd name="T51" fmla="*/ 2 h 15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36" h="15">
                        <a:moveTo>
                          <a:pt x="0" y="2"/>
                        </a:moveTo>
                        <a:lnTo>
                          <a:pt x="4" y="0"/>
                        </a:lnTo>
                        <a:lnTo>
                          <a:pt x="8" y="0"/>
                        </a:lnTo>
                        <a:lnTo>
                          <a:pt x="13" y="0"/>
                        </a:lnTo>
                        <a:lnTo>
                          <a:pt x="17" y="0"/>
                        </a:lnTo>
                        <a:lnTo>
                          <a:pt x="22" y="2"/>
                        </a:lnTo>
                        <a:lnTo>
                          <a:pt x="26" y="4"/>
                        </a:lnTo>
                        <a:lnTo>
                          <a:pt x="28" y="6"/>
                        </a:lnTo>
                        <a:lnTo>
                          <a:pt x="30" y="7"/>
                        </a:lnTo>
                        <a:lnTo>
                          <a:pt x="31" y="8"/>
                        </a:lnTo>
                        <a:lnTo>
                          <a:pt x="32" y="10"/>
                        </a:lnTo>
                        <a:lnTo>
                          <a:pt x="35" y="14"/>
                        </a:lnTo>
                        <a:lnTo>
                          <a:pt x="33" y="12"/>
                        </a:lnTo>
                        <a:lnTo>
                          <a:pt x="29" y="10"/>
                        </a:lnTo>
                        <a:lnTo>
                          <a:pt x="26" y="8"/>
                        </a:lnTo>
                        <a:lnTo>
                          <a:pt x="23" y="7"/>
                        </a:lnTo>
                        <a:lnTo>
                          <a:pt x="21" y="6"/>
                        </a:lnTo>
                        <a:lnTo>
                          <a:pt x="18" y="5"/>
                        </a:lnTo>
                        <a:lnTo>
                          <a:pt x="15" y="4"/>
                        </a:lnTo>
                        <a:lnTo>
                          <a:pt x="14" y="4"/>
                        </a:lnTo>
                        <a:lnTo>
                          <a:pt x="11" y="4"/>
                        </a:lnTo>
                        <a:lnTo>
                          <a:pt x="8" y="4"/>
                        </a:lnTo>
                        <a:lnTo>
                          <a:pt x="4" y="5"/>
                        </a:lnTo>
                        <a:lnTo>
                          <a:pt x="1" y="6"/>
                        </a:lnTo>
                        <a:lnTo>
                          <a:pt x="0" y="6"/>
                        </a:lnTo>
                        <a:lnTo>
                          <a:pt x="0" y="2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16" name="Freeform 93">
                    <a:extLst>
                      <a:ext uri="{FF2B5EF4-FFF2-40B4-BE49-F238E27FC236}">
                        <a16:creationId xmlns:a16="http://schemas.microsoft.com/office/drawing/2014/main" id="{BEF4169D-D7AA-0F4E-8AC7-36ACBFE6D39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2" y="1168"/>
                    <a:ext cx="41" cy="16"/>
                  </a:xfrm>
                  <a:custGeom>
                    <a:avLst/>
                    <a:gdLst>
                      <a:gd name="T0" fmla="*/ 1 w 41"/>
                      <a:gd name="T1" fmla="*/ 2 h 16"/>
                      <a:gd name="T2" fmla="*/ 4 w 41"/>
                      <a:gd name="T3" fmla="*/ 1 h 16"/>
                      <a:gd name="T4" fmla="*/ 10 w 41"/>
                      <a:gd name="T5" fmla="*/ 0 h 16"/>
                      <a:gd name="T6" fmla="*/ 14 w 41"/>
                      <a:gd name="T7" fmla="*/ 0 h 16"/>
                      <a:gd name="T8" fmla="*/ 18 w 41"/>
                      <a:gd name="T9" fmla="*/ 1 h 16"/>
                      <a:gd name="T10" fmla="*/ 23 w 41"/>
                      <a:gd name="T11" fmla="*/ 3 h 16"/>
                      <a:gd name="T12" fmla="*/ 26 w 41"/>
                      <a:gd name="T13" fmla="*/ 4 h 16"/>
                      <a:gd name="T14" fmla="*/ 29 w 41"/>
                      <a:gd name="T15" fmla="*/ 5 h 16"/>
                      <a:gd name="T16" fmla="*/ 31 w 41"/>
                      <a:gd name="T17" fmla="*/ 6 h 16"/>
                      <a:gd name="T18" fmla="*/ 34 w 41"/>
                      <a:gd name="T19" fmla="*/ 7 h 16"/>
                      <a:gd name="T20" fmla="*/ 35 w 41"/>
                      <a:gd name="T21" fmla="*/ 8 h 16"/>
                      <a:gd name="T22" fmla="*/ 37 w 41"/>
                      <a:gd name="T23" fmla="*/ 9 h 16"/>
                      <a:gd name="T24" fmla="*/ 39 w 41"/>
                      <a:gd name="T25" fmla="*/ 10 h 16"/>
                      <a:gd name="T26" fmla="*/ 40 w 41"/>
                      <a:gd name="T27" fmla="*/ 15 h 16"/>
                      <a:gd name="T28" fmla="*/ 36 w 41"/>
                      <a:gd name="T29" fmla="*/ 13 h 16"/>
                      <a:gd name="T30" fmla="*/ 34 w 41"/>
                      <a:gd name="T31" fmla="*/ 12 h 16"/>
                      <a:gd name="T32" fmla="*/ 31 w 41"/>
                      <a:gd name="T33" fmla="*/ 10 h 16"/>
                      <a:gd name="T34" fmla="*/ 29 w 41"/>
                      <a:gd name="T35" fmla="*/ 9 h 16"/>
                      <a:gd name="T36" fmla="*/ 26 w 41"/>
                      <a:gd name="T37" fmla="*/ 8 h 16"/>
                      <a:gd name="T38" fmla="*/ 20 w 41"/>
                      <a:gd name="T39" fmla="*/ 6 h 16"/>
                      <a:gd name="T40" fmla="*/ 15 w 41"/>
                      <a:gd name="T41" fmla="*/ 5 h 16"/>
                      <a:gd name="T42" fmla="*/ 10 w 41"/>
                      <a:gd name="T43" fmla="*/ 4 h 16"/>
                      <a:gd name="T44" fmla="*/ 7 w 41"/>
                      <a:gd name="T45" fmla="*/ 4 h 16"/>
                      <a:gd name="T46" fmla="*/ 3 w 41"/>
                      <a:gd name="T47" fmla="*/ 5 h 16"/>
                      <a:gd name="T48" fmla="*/ 0 w 41"/>
                      <a:gd name="T49" fmla="*/ 6 h 16"/>
                      <a:gd name="T50" fmla="*/ 1 w 41"/>
                      <a:gd name="T51" fmla="*/ 2 h 1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41" h="16">
                        <a:moveTo>
                          <a:pt x="1" y="2"/>
                        </a:moveTo>
                        <a:lnTo>
                          <a:pt x="4" y="1"/>
                        </a:lnTo>
                        <a:lnTo>
                          <a:pt x="10" y="0"/>
                        </a:lnTo>
                        <a:lnTo>
                          <a:pt x="14" y="0"/>
                        </a:lnTo>
                        <a:lnTo>
                          <a:pt x="18" y="1"/>
                        </a:lnTo>
                        <a:lnTo>
                          <a:pt x="23" y="3"/>
                        </a:lnTo>
                        <a:lnTo>
                          <a:pt x="26" y="4"/>
                        </a:lnTo>
                        <a:lnTo>
                          <a:pt x="29" y="5"/>
                        </a:lnTo>
                        <a:lnTo>
                          <a:pt x="31" y="6"/>
                        </a:lnTo>
                        <a:lnTo>
                          <a:pt x="34" y="7"/>
                        </a:lnTo>
                        <a:lnTo>
                          <a:pt x="35" y="8"/>
                        </a:lnTo>
                        <a:lnTo>
                          <a:pt x="37" y="9"/>
                        </a:lnTo>
                        <a:lnTo>
                          <a:pt x="39" y="10"/>
                        </a:lnTo>
                        <a:lnTo>
                          <a:pt x="40" y="15"/>
                        </a:lnTo>
                        <a:lnTo>
                          <a:pt x="36" y="13"/>
                        </a:lnTo>
                        <a:lnTo>
                          <a:pt x="34" y="12"/>
                        </a:lnTo>
                        <a:lnTo>
                          <a:pt x="31" y="10"/>
                        </a:lnTo>
                        <a:lnTo>
                          <a:pt x="29" y="9"/>
                        </a:lnTo>
                        <a:lnTo>
                          <a:pt x="26" y="8"/>
                        </a:lnTo>
                        <a:lnTo>
                          <a:pt x="20" y="6"/>
                        </a:lnTo>
                        <a:lnTo>
                          <a:pt x="15" y="5"/>
                        </a:lnTo>
                        <a:lnTo>
                          <a:pt x="10" y="4"/>
                        </a:lnTo>
                        <a:lnTo>
                          <a:pt x="7" y="4"/>
                        </a:lnTo>
                        <a:lnTo>
                          <a:pt x="3" y="5"/>
                        </a:lnTo>
                        <a:lnTo>
                          <a:pt x="0" y="6"/>
                        </a:lnTo>
                        <a:lnTo>
                          <a:pt x="1" y="2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17" name="Freeform 94">
                    <a:extLst>
                      <a:ext uri="{FF2B5EF4-FFF2-40B4-BE49-F238E27FC236}">
                        <a16:creationId xmlns:a16="http://schemas.microsoft.com/office/drawing/2014/main" id="{2B506D60-640E-8D47-9F66-C97096967C1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1" y="1180"/>
                    <a:ext cx="46" cy="17"/>
                  </a:xfrm>
                  <a:custGeom>
                    <a:avLst/>
                    <a:gdLst>
                      <a:gd name="T0" fmla="*/ 0 w 46"/>
                      <a:gd name="T1" fmla="*/ 2 h 17"/>
                      <a:gd name="T2" fmla="*/ 6 w 46"/>
                      <a:gd name="T3" fmla="*/ 1 h 17"/>
                      <a:gd name="T4" fmla="*/ 9 w 46"/>
                      <a:gd name="T5" fmla="*/ 0 h 17"/>
                      <a:gd name="T6" fmla="*/ 14 w 46"/>
                      <a:gd name="T7" fmla="*/ 0 h 17"/>
                      <a:gd name="T8" fmla="*/ 19 w 46"/>
                      <a:gd name="T9" fmla="*/ 0 h 17"/>
                      <a:gd name="T10" fmla="*/ 24 w 46"/>
                      <a:gd name="T11" fmla="*/ 2 h 17"/>
                      <a:gd name="T12" fmla="*/ 30 w 46"/>
                      <a:gd name="T13" fmla="*/ 4 h 17"/>
                      <a:gd name="T14" fmla="*/ 35 w 46"/>
                      <a:gd name="T15" fmla="*/ 6 h 17"/>
                      <a:gd name="T16" fmla="*/ 40 w 46"/>
                      <a:gd name="T17" fmla="*/ 8 h 17"/>
                      <a:gd name="T18" fmla="*/ 43 w 46"/>
                      <a:gd name="T19" fmla="*/ 10 h 17"/>
                      <a:gd name="T20" fmla="*/ 45 w 46"/>
                      <a:gd name="T21" fmla="*/ 16 h 17"/>
                      <a:gd name="T22" fmla="*/ 42 w 46"/>
                      <a:gd name="T23" fmla="*/ 14 h 17"/>
                      <a:gd name="T24" fmla="*/ 39 w 46"/>
                      <a:gd name="T25" fmla="*/ 12 h 17"/>
                      <a:gd name="T26" fmla="*/ 36 w 46"/>
                      <a:gd name="T27" fmla="*/ 11 h 17"/>
                      <a:gd name="T28" fmla="*/ 33 w 46"/>
                      <a:gd name="T29" fmla="*/ 10 h 17"/>
                      <a:gd name="T30" fmla="*/ 29 w 46"/>
                      <a:gd name="T31" fmla="*/ 8 h 17"/>
                      <a:gd name="T32" fmla="*/ 25 w 46"/>
                      <a:gd name="T33" fmla="*/ 7 h 17"/>
                      <a:gd name="T34" fmla="*/ 19 w 46"/>
                      <a:gd name="T35" fmla="*/ 6 h 17"/>
                      <a:gd name="T36" fmla="*/ 14 w 46"/>
                      <a:gd name="T37" fmla="*/ 5 h 17"/>
                      <a:gd name="T38" fmla="*/ 9 w 46"/>
                      <a:gd name="T39" fmla="*/ 5 h 17"/>
                      <a:gd name="T40" fmla="*/ 4 w 46"/>
                      <a:gd name="T41" fmla="*/ 6 h 17"/>
                      <a:gd name="T42" fmla="*/ 0 w 46"/>
                      <a:gd name="T43" fmla="*/ 8 h 17"/>
                      <a:gd name="T44" fmla="*/ 0 w 46"/>
                      <a:gd name="T45" fmla="*/ 2 h 17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0" t="0" r="r" b="b"/>
                    <a:pathLst>
                      <a:path w="46" h="17">
                        <a:moveTo>
                          <a:pt x="0" y="2"/>
                        </a:moveTo>
                        <a:lnTo>
                          <a:pt x="6" y="1"/>
                        </a:lnTo>
                        <a:lnTo>
                          <a:pt x="9" y="0"/>
                        </a:lnTo>
                        <a:lnTo>
                          <a:pt x="14" y="0"/>
                        </a:lnTo>
                        <a:lnTo>
                          <a:pt x="19" y="0"/>
                        </a:lnTo>
                        <a:lnTo>
                          <a:pt x="24" y="2"/>
                        </a:lnTo>
                        <a:lnTo>
                          <a:pt x="30" y="4"/>
                        </a:lnTo>
                        <a:lnTo>
                          <a:pt x="35" y="6"/>
                        </a:lnTo>
                        <a:lnTo>
                          <a:pt x="40" y="8"/>
                        </a:lnTo>
                        <a:lnTo>
                          <a:pt x="43" y="10"/>
                        </a:lnTo>
                        <a:lnTo>
                          <a:pt x="45" y="16"/>
                        </a:lnTo>
                        <a:lnTo>
                          <a:pt x="42" y="14"/>
                        </a:lnTo>
                        <a:lnTo>
                          <a:pt x="39" y="12"/>
                        </a:lnTo>
                        <a:lnTo>
                          <a:pt x="36" y="11"/>
                        </a:lnTo>
                        <a:lnTo>
                          <a:pt x="33" y="10"/>
                        </a:lnTo>
                        <a:lnTo>
                          <a:pt x="29" y="8"/>
                        </a:lnTo>
                        <a:lnTo>
                          <a:pt x="25" y="7"/>
                        </a:lnTo>
                        <a:lnTo>
                          <a:pt x="19" y="6"/>
                        </a:lnTo>
                        <a:lnTo>
                          <a:pt x="14" y="5"/>
                        </a:lnTo>
                        <a:lnTo>
                          <a:pt x="9" y="5"/>
                        </a:lnTo>
                        <a:lnTo>
                          <a:pt x="4" y="6"/>
                        </a:lnTo>
                        <a:lnTo>
                          <a:pt x="0" y="8"/>
                        </a:lnTo>
                        <a:lnTo>
                          <a:pt x="0" y="2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sp>
              <p:nvSpPr>
                <p:cNvPr id="47175" name="Freeform 95">
                  <a:extLst>
                    <a:ext uri="{FF2B5EF4-FFF2-40B4-BE49-F238E27FC236}">
                      <a16:creationId xmlns:a16="http://schemas.microsoft.com/office/drawing/2014/main" id="{48CA9B64-72A3-DF45-AAA3-FC3206D544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8" y="1128"/>
                  <a:ext cx="38" cy="38"/>
                </a:xfrm>
                <a:custGeom>
                  <a:avLst/>
                  <a:gdLst>
                    <a:gd name="T0" fmla="*/ 0 w 38"/>
                    <a:gd name="T1" fmla="*/ 6 h 38"/>
                    <a:gd name="T2" fmla="*/ 1 w 38"/>
                    <a:gd name="T3" fmla="*/ 5 h 38"/>
                    <a:gd name="T4" fmla="*/ 2 w 38"/>
                    <a:gd name="T5" fmla="*/ 4 h 38"/>
                    <a:gd name="T6" fmla="*/ 4 w 38"/>
                    <a:gd name="T7" fmla="*/ 3 h 38"/>
                    <a:gd name="T8" fmla="*/ 5 w 38"/>
                    <a:gd name="T9" fmla="*/ 1 h 38"/>
                    <a:gd name="T10" fmla="*/ 8 w 38"/>
                    <a:gd name="T11" fmla="*/ 1 h 38"/>
                    <a:gd name="T12" fmla="*/ 10 w 38"/>
                    <a:gd name="T13" fmla="*/ 0 h 38"/>
                    <a:gd name="T14" fmla="*/ 12 w 38"/>
                    <a:gd name="T15" fmla="*/ 0 h 38"/>
                    <a:gd name="T16" fmla="*/ 14 w 38"/>
                    <a:gd name="T17" fmla="*/ 0 h 38"/>
                    <a:gd name="T18" fmla="*/ 17 w 38"/>
                    <a:gd name="T19" fmla="*/ 0 h 38"/>
                    <a:gd name="T20" fmla="*/ 19 w 38"/>
                    <a:gd name="T21" fmla="*/ 0 h 38"/>
                    <a:gd name="T22" fmla="*/ 22 w 38"/>
                    <a:gd name="T23" fmla="*/ 0 h 38"/>
                    <a:gd name="T24" fmla="*/ 24 w 38"/>
                    <a:gd name="T25" fmla="*/ 1 h 38"/>
                    <a:gd name="T26" fmla="*/ 26 w 38"/>
                    <a:gd name="T27" fmla="*/ 2 h 38"/>
                    <a:gd name="T28" fmla="*/ 28 w 38"/>
                    <a:gd name="T29" fmla="*/ 3 h 38"/>
                    <a:gd name="T30" fmla="*/ 29 w 38"/>
                    <a:gd name="T31" fmla="*/ 5 h 38"/>
                    <a:gd name="T32" fmla="*/ 30 w 38"/>
                    <a:gd name="T33" fmla="*/ 5 h 38"/>
                    <a:gd name="T34" fmla="*/ 31 w 38"/>
                    <a:gd name="T35" fmla="*/ 7 h 38"/>
                    <a:gd name="T36" fmla="*/ 31 w 38"/>
                    <a:gd name="T37" fmla="*/ 8 h 38"/>
                    <a:gd name="T38" fmla="*/ 31 w 38"/>
                    <a:gd name="T39" fmla="*/ 11 h 38"/>
                    <a:gd name="T40" fmla="*/ 32 w 38"/>
                    <a:gd name="T41" fmla="*/ 16 h 38"/>
                    <a:gd name="T42" fmla="*/ 32 w 38"/>
                    <a:gd name="T43" fmla="*/ 20 h 38"/>
                    <a:gd name="T44" fmla="*/ 34 w 38"/>
                    <a:gd name="T45" fmla="*/ 26 h 38"/>
                    <a:gd name="T46" fmla="*/ 36 w 38"/>
                    <a:gd name="T47" fmla="*/ 32 h 38"/>
                    <a:gd name="T48" fmla="*/ 37 w 38"/>
                    <a:gd name="T49" fmla="*/ 35 h 38"/>
                    <a:gd name="T50" fmla="*/ 37 w 38"/>
                    <a:gd name="T51" fmla="*/ 37 h 38"/>
                    <a:gd name="T52" fmla="*/ 36 w 38"/>
                    <a:gd name="T53" fmla="*/ 35 h 38"/>
                    <a:gd name="T54" fmla="*/ 33 w 38"/>
                    <a:gd name="T55" fmla="*/ 33 h 38"/>
                    <a:gd name="T56" fmla="*/ 31 w 38"/>
                    <a:gd name="T57" fmla="*/ 31 h 38"/>
                    <a:gd name="T58" fmla="*/ 28 w 38"/>
                    <a:gd name="T59" fmla="*/ 29 h 38"/>
                    <a:gd name="T60" fmla="*/ 24 w 38"/>
                    <a:gd name="T61" fmla="*/ 27 h 38"/>
                    <a:gd name="T62" fmla="*/ 21 w 38"/>
                    <a:gd name="T63" fmla="*/ 26 h 38"/>
                    <a:gd name="T64" fmla="*/ 18 w 38"/>
                    <a:gd name="T65" fmla="*/ 26 h 38"/>
                    <a:gd name="T66" fmla="*/ 14 w 38"/>
                    <a:gd name="T67" fmla="*/ 26 h 38"/>
                    <a:gd name="T68" fmla="*/ 11 w 38"/>
                    <a:gd name="T69" fmla="*/ 26 h 38"/>
                    <a:gd name="T70" fmla="*/ 7 w 38"/>
                    <a:gd name="T71" fmla="*/ 26 h 38"/>
                    <a:gd name="T72" fmla="*/ 4 w 38"/>
                    <a:gd name="T73" fmla="*/ 28 h 38"/>
                    <a:gd name="T74" fmla="*/ 4 w 38"/>
                    <a:gd name="T75" fmla="*/ 26 h 38"/>
                    <a:gd name="T76" fmla="*/ 4 w 38"/>
                    <a:gd name="T77" fmla="*/ 22 h 38"/>
                    <a:gd name="T78" fmla="*/ 4 w 38"/>
                    <a:gd name="T79" fmla="*/ 19 h 38"/>
                    <a:gd name="T80" fmla="*/ 2 w 38"/>
                    <a:gd name="T81" fmla="*/ 15 h 38"/>
                    <a:gd name="T82" fmla="*/ 2 w 38"/>
                    <a:gd name="T83" fmla="*/ 11 h 38"/>
                    <a:gd name="T84" fmla="*/ 1 w 38"/>
                    <a:gd name="T85" fmla="*/ 8 h 38"/>
                    <a:gd name="T86" fmla="*/ 0 w 38"/>
                    <a:gd name="T87" fmla="*/ 6 h 3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8" h="38">
                      <a:moveTo>
                        <a:pt x="0" y="6"/>
                      </a:moveTo>
                      <a:lnTo>
                        <a:pt x="1" y="5"/>
                      </a:lnTo>
                      <a:lnTo>
                        <a:pt x="2" y="4"/>
                      </a:lnTo>
                      <a:lnTo>
                        <a:pt x="4" y="3"/>
                      </a:lnTo>
                      <a:lnTo>
                        <a:pt x="5" y="1"/>
                      </a:lnTo>
                      <a:lnTo>
                        <a:pt x="8" y="1"/>
                      </a:lnTo>
                      <a:lnTo>
                        <a:pt x="10" y="0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4" y="1"/>
                      </a:lnTo>
                      <a:lnTo>
                        <a:pt x="26" y="2"/>
                      </a:lnTo>
                      <a:lnTo>
                        <a:pt x="28" y="3"/>
                      </a:lnTo>
                      <a:lnTo>
                        <a:pt x="29" y="5"/>
                      </a:lnTo>
                      <a:lnTo>
                        <a:pt x="30" y="5"/>
                      </a:lnTo>
                      <a:lnTo>
                        <a:pt x="31" y="7"/>
                      </a:lnTo>
                      <a:lnTo>
                        <a:pt x="31" y="8"/>
                      </a:lnTo>
                      <a:lnTo>
                        <a:pt x="31" y="11"/>
                      </a:lnTo>
                      <a:lnTo>
                        <a:pt x="32" y="16"/>
                      </a:lnTo>
                      <a:lnTo>
                        <a:pt x="32" y="20"/>
                      </a:lnTo>
                      <a:lnTo>
                        <a:pt x="34" y="26"/>
                      </a:lnTo>
                      <a:lnTo>
                        <a:pt x="36" y="32"/>
                      </a:lnTo>
                      <a:lnTo>
                        <a:pt x="37" y="35"/>
                      </a:lnTo>
                      <a:lnTo>
                        <a:pt x="37" y="37"/>
                      </a:lnTo>
                      <a:lnTo>
                        <a:pt x="36" y="35"/>
                      </a:lnTo>
                      <a:lnTo>
                        <a:pt x="33" y="33"/>
                      </a:lnTo>
                      <a:lnTo>
                        <a:pt x="31" y="31"/>
                      </a:lnTo>
                      <a:lnTo>
                        <a:pt x="28" y="29"/>
                      </a:lnTo>
                      <a:lnTo>
                        <a:pt x="24" y="27"/>
                      </a:lnTo>
                      <a:lnTo>
                        <a:pt x="21" y="26"/>
                      </a:lnTo>
                      <a:lnTo>
                        <a:pt x="18" y="26"/>
                      </a:lnTo>
                      <a:lnTo>
                        <a:pt x="14" y="26"/>
                      </a:lnTo>
                      <a:lnTo>
                        <a:pt x="11" y="26"/>
                      </a:lnTo>
                      <a:lnTo>
                        <a:pt x="7" y="26"/>
                      </a:lnTo>
                      <a:lnTo>
                        <a:pt x="4" y="28"/>
                      </a:lnTo>
                      <a:lnTo>
                        <a:pt x="4" y="26"/>
                      </a:lnTo>
                      <a:lnTo>
                        <a:pt x="4" y="22"/>
                      </a:lnTo>
                      <a:lnTo>
                        <a:pt x="4" y="19"/>
                      </a:lnTo>
                      <a:lnTo>
                        <a:pt x="2" y="15"/>
                      </a:lnTo>
                      <a:lnTo>
                        <a:pt x="2" y="11"/>
                      </a:lnTo>
                      <a:lnTo>
                        <a:pt x="1" y="8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grpSp>
              <p:nvGrpSpPr>
                <p:cNvPr id="47176" name="Group 96">
                  <a:extLst>
                    <a:ext uri="{FF2B5EF4-FFF2-40B4-BE49-F238E27FC236}">
                      <a16:creationId xmlns:a16="http://schemas.microsoft.com/office/drawing/2014/main" id="{B996C929-EF26-A843-AACD-0EF59A21C86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79" y="1128"/>
                  <a:ext cx="36" cy="31"/>
                  <a:chOff x="1479" y="1128"/>
                  <a:chExt cx="36" cy="31"/>
                </a:xfrm>
              </p:grpSpPr>
              <p:sp>
                <p:nvSpPr>
                  <p:cNvPr id="47184" name="Freeform 97">
                    <a:extLst>
                      <a:ext uri="{FF2B5EF4-FFF2-40B4-BE49-F238E27FC236}">
                        <a16:creationId xmlns:a16="http://schemas.microsoft.com/office/drawing/2014/main" id="{6E0F506C-EA00-FE4A-8F5E-BE9F1695524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79" y="1133"/>
                    <a:ext cx="2" cy="2"/>
                  </a:xfrm>
                  <a:custGeom>
                    <a:avLst/>
                    <a:gdLst>
                      <a:gd name="T0" fmla="*/ 1 w 2"/>
                      <a:gd name="T1" fmla="*/ 1 h 2"/>
                      <a:gd name="T2" fmla="*/ 1 w 2"/>
                      <a:gd name="T3" fmla="*/ 1 h 2"/>
                      <a:gd name="T4" fmla="*/ 1 w 2"/>
                      <a:gd name="T5" fmla="*/ 0 h 2"/>
                      <a:gd name="T6" fmla="*/ 1 w 2"/>
                      <a:gd name="T7" fmla="*/ 0 h 2"/>
                      <a:gd name="T8" fmla="*/ 1 w 2"/>
                      <a:gd name="T9" fmla="*/ 0 h 2"/>
                      <a:gd name="T10" fmla="*/ 0 w 2"/>
                      <a:gd name="T11" fmla="*/ 0 h 2"/>
                      <a:gd name="T12" fmla="*/ 0 w 2"/>
                      <a:gd name="T13" fmla="*/ 0 h 2"/>
                      <a:gd name="T14" fmla="*/ 0 w 2"/>
                      <a:gd name="T15" fmla="*/ 1 h 2"/>
                      <a:gd name="T16" fmla="*/ 0 w 2"/>
                      <a:gd name="T17" fmla="*/ 1 h 2"/>
                      <a:gd name="T18" fmla="*/ 0 w 2"/>
                      <a:gd name="T19" fmla="*/ 1 h 2"/>
                      <a:gd name="T20" fmla="*/ 1 w 2"/>
                      <a:gd name="T21" fmla="*/ 1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1" y="1"/>
                        </a:move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1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85" name="Freeform 98">
                    <a:extLst>
                      <a:ext uri="{FF2B5EF4-FFF2-40B4-BE49-F238E27FC236}">
                        <a16:creationId xmlns:a16="http://schemas.microsoft.com/office/drawing/2014/main" id="{C0F99A7C-0227-4C47-97E5-E76D799F488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5" y="1130"/>
                    <a:ext cx="1" cy="2"/>
                  </a:xfrm>
                  <a:custGeom>
                    <a:avLst/>
                    <a:gdLst>
                      <a:gd name="T0" fmla="*/ 0 w 1"/>
                      <a:gd name="T1" fmla="*/ 1 h 2"/>
                      <a:gd name="T2" fmla="*/ 0 w 1"/>
                      <a:gd name="T3" fmla="*/ 1 h 2"/>
                      <a:gd name="T4" fmla="*/ 0 w 1"/>
                      <a:gd name="T5" fmla="*/ 1 h 2"/>
                      <a:gd name="T6" fmla="*/ 0 w 1"/>
                      <a:gd name="T7" fmla="*/ 0 h 2"/>
                      <a:gd name="T8" fmla="*/ 0 w 1"/>
                      <a:gd name="T9" fmla="*/ 0 h 2"/>
                      <a:gd name="T10" fmla="*/ 0 w 1"/>
                      <a:gd name="T11" fmla="*/ 0 h 2"/>
                      <a:gd name="T12" fmla="*/ 0 w 1"/>
                      <a:gd name="T13" fmla="*/ 0 h 2"/>
                      <a:gd name="T14" fmla="*/ 0 w 1"/>
                      <a:gd name="T15" fmla="*/ 1 h 2"/>
                      <a:gd name="T16" fmla="*/ 0 w 1"/>
                      <a:gd name="T17" fmla="*/ 1 h 2"/>
                      <a:gd name="T18" fmla="*/ 0 w 1"/>
                      <a:gd name="T19" fmla="*/ 1 h 2"/>
                      <a:gd name="T20" fmla="*/ 0 w 1"/>
                      <a:gd name="T21" fmla="*/ 1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86" name="Freeform 99">
                    <a:extLst>
                      <a:ext uri="{FF2B5EF4-FFF2-40B4-BE49-F238E27FC236}">
                        <a16:creationId xmlns:a16="http://schemas.microsoft.com/office/drawing/2014/main" id="{E0759773-255D-E041-91C7-946366BF978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0" y="1137"/>
                    <a:ext cx="2" cy="2"/>
                  </a:xfrm>
                  <a:custGeom>
                    <a:avLst/>
                    <a:gdLst>
                      <a:gd name="T0" fmla="*/ 0 w 2"/>
                      <a:gd name="T1" fmla="*/ 1 h 2"/>
                      <a:gd name="T2" fmla="*/ 0 w 2"/>
                      <a:gd name="T3" fmla="*/ 1 h 2"/>
                      <a:gd name="T4" fmla="*/ 1 w 2"/>
                      <a:gd name="T5" fmla="*/ 0 h 2"/>
                      <a:gd name="T6" fmla="*/ 0 w 2"/>
                      <a:gd name="T7" fmla="*/ 0 h 2"/>
                      <a:gd name="T8" fmla="*/ 1 w 2"/>
                      <a:gd name="T9" fmla="*/ 0 h 2"/>
                      <a:gd name="T10" fmla="*/ 0 w 2"/>
                      <a:gd name="T11" fmla="*/ 0 h 2"/>
                      <a:gd name="T12" fmla="*/ 0 w 2"/>
                      <a:gd name="T13" fmla="*/ 0 h 2"/>
                      <a:gd name="T14" fmla="*/ 0 w 2"/>
                      <a:gd name="T15" fmla="*/ 0 h 2"/>
                      <a:gd name="T16" fmla="*/ 0 w 2"/>
                      <a:gd name="T17" fmla="*/ 1 h 2"/>
                      <a:gd name="T18" fmla="*/ 0 w 2"/>
                      <a:gd name="T19" fmla="*/ 1 h 2"/>
                      <a:gd name="T20" fmla="*/ 0 w 2"/>
                      <a:gd name="T21" fmla="*/ 1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87" name="Freeform 100">
                    <a:extLst>
                      <a:ext uri="{FF2B5EF4-FFF2-40B4-BE49-F238E27FC236}">
                        <a16:creationId xmlns:a16="http://schemas.microsoft.com/office/drawing/2014/main" id="{00E7051F-1D2A-7A4F-8AD7-7169384DE5A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0" y="1128"/>
                    <a:ext cx="1" cy="2"/>
                  </a:xfrm>
                  <a:custGeom>
                    <a:avLst/>
                    <a:gdLst>
                      <a:gd name="T0" fmla="*/ 0 w 1"/>
                      <a:gd name="T1" fmla="*/ 1 h 2"/>
                      <a:gd name="T2" fmla="*/ 0 w 1"/>
                      <a:gd name="T3" fmla="*/ 1 h 2"/>
                      <a:gd name="T4" fmla="*/ 0 w 1"/>
                      <a:gd name="T5" fmla="*/ 0 h 2"/>
                      <a:gd name="T6" fmla="*/ 0 w 1"/>
                      <a:gd name="T7" fmla="*/ 0 h 2"/>
                      <a:gd name="T8" fmla="*/ 0 w 1"/>
                      <a:gd name="T9" fmla="*/ 0 h 2"/>
                      <a:gd name="T10" fmla="*/ 0 w 1"/>
                      <a:gd name="T11" fmla="*/ 0 h 2"/>
                      <a:gd name="T12" fmla="*/ 0 w 1"/>
                      <a:gd name="T13" fmla="*/ 0 h 2"/>
                      <a:gd name="T14" fmla="*/ 0 w 1"/>
                      <a:gd name="T15" fmla="*/ 0 h 2"/>
                      <a:gd name="T16" fmla="*/ 0 w 1"/>
                      <a:gd name="T17" fmla="*/ 1 h 2"/>
                      <a:gd name="T18" fmla="*/ 0 w 1"/>
                      <a:gd name="T19" fmla="*/ 1 h 2"/>
                      <a:gd name="T20" fmla="*/ 0 w 1"/>
                      <a:gd name="T21" fmla="*/ 1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88" name="Freeform 101">
                    <a:extLst>
                      <a:ext uri="{FF2B5EF4-FFF2-40B4-BE49-F238E27FC236}">
                        <a16:creationId xmlns:a16="http://schemas.microsoft.com/office/drawing/2014/main" id="{71D5FD0F-A101-C841-BC22-79FAE696D43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1" y="1141"/>
                    <a:ext cx="2" cy="2"/>
                  </a:xfrm>
                  <a:custGeom>
                    <a:avLst/>
                    <a:gdLst>
                      <a:gd name="T0" fmla="*/ 1 w 2"/>
                      <a:gd name="T1" fmla="*/ 1 h 2"/>
                      <a:gd name="T2" fmla="*/ 1 w 2"/>
                      <a:gd name="T3" fmla="*/ 0 h 2"/>
                      <a:gd name="T4" fmla="*/ 1 w 2"/>
                      <a:gd name="T5" fmla="*/ 0 h 2"/>
                      <a:gd name="T6" fmla="*/ 1 w 2"/>
                      <a:gd name="T7" fmla="*/ 0 h 2"/>
                      <a:gd name="T8" fmla="*/ 1 w 2"/>
                      <a:gd name="T9" fmla="*/ 0 h 2"/>
                      <a:gd name="T10" fmla="*/ 1 w 2"/>
                      <a:gd name="T11" fmla="*/ 0 h 2"/>
                      <a:gd name="T12" fmla="*/ 0 w 2"/>
                      <a:gd name="T13" fmla="*/ 0 h 2"/>
                      <a:gd name="T14" fmla="*/ 0 w 2"/>
                      <a:gd name="T15" fmla="*/ 0 h 2"/>
                      <a:gd name="T16" fmla="*/ 0 w 2"/>
                      <a:gd name="T17" fmla="*/ 1 h 2"/>
                      <a:gd name="T18" fmla="*/ 0 w 2"/>
                      <a:gd name="T19" fmla="*/ 1 h 2"/>
                      <a:gd name="T20" fmla="*/ 1 w 2"/>
                      <a:gd name="T21" fmla="*/ 1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1" y="1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1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89" name="Freeform 102">
                    <a:extLst>
                      <a:ext uri="{FF2B5EF4-FFF2-40B4-BE49-F238E27FC236}">
                        <a16:creationId xmlns:a16="http://schemas.microsoft.com/office/drawing/2014/main" id="{35A9036A-5BBC-3043-BD30-A4DA6D3393B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6" y="1140"/>
                    <a:ext cx="2" cy="1"/>
                  </a:xfrm>
                  <a:custGeom>
                    <a:avLst/>
                    <a:gdLst>
                      <a:gd name="T0" fmla="*/ 1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0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1 w 2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90" name="Freeform 103">
                    <a:extLst>
                      <a:ext uri="{FF2B5EF4-FFF2-40B4-BE49-F238E27FC236}">
                        <a16:creationId xmlns:a16="http://schemas.microsoft.com/office/drawing/2014/main" id="{D477B639-F67B-1245-A865-56E29F8CF01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6" y="1128"/>
                    <a:ext cx="1" cy="2"/>
                  </a:xfrm>
                  <a:custGeom>
                    <a:avLst/>
                    <a:gdLst>
                      <a:gd name="T0" fmla="*/ 0 w 1"/>
                      <a:gd name="T1" fmla="*/ 1 h 2"/>
                      <a:gd name="T2" fmla="*/ 0 w 1"/>
                      <a:gd name="T3" fmla="*/ 0 h 2"/>
                      <a:gd name="T4" fmla="*/ 0 w 1"/>
                      <a:gd name="T5" fmla="*/ 0 h 2"/>
                      <a:gd name="T6" fmla="*/ 0 w 1"/>
                      <a:gd name="T7" fmla="*/ 0 h 2"/>
                      <a:gd name="T8" fmla="*/ 0 w 1"/>
                      <a:gd name="T9" fmla="*/ 0 h 2"/>
                      <a:gd name="T10" fmla="*/ 0 w 1"/>
                      <a:gd name="T11" fmla="*/ 0 h 2"/>
                      <a:gd name="T12" fmla="*/ 0 w 1"/>
                      <a:gd name="T13" fmla="*/ 0 h 2"/>
                      <a:gd name="T14" fmla="*/ 0 w 1"/>
                      <a:gd name="T15" fmla="*/ 0 h 2"/>
                      <a:gd name="T16" fmla="*/ 0 w 1"/>
                      <a:gd name="T17" fmla="*/ 0 h 2"/>
                      <a:gd name="T18" fmla="*/ 0 w 1"/>
                      <a:gd name="T19" fmla="*/ 0 h 2"/>
                      <a:gd name="T20" fmla="*/ 0 w 1"/>
                      <a:gd name="T21" fmla="*/ 1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1"/>
                        </a:moveTo>
                        <a:lnTo>
                          <a:pt x="0" y="0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91" name="Freeform 104">
                    <a:extLst>
                      <a:ext uri="{FF2B5EF4-FFF2-40B4-BE49-F238E27FC236}">
                        <a16:creationId xmlns:a16="http://schemas.microsoft.com/office/drawing/2014/main" id="{DBF130BB-9181-3C4A-97DE-7C0A9EF695B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1" y="1134"/>
                    <a:ext cx="2" cy="1"/>
                  </a:xfrm>
                  <a:custGeom>
                    <a:avLst/>
                    <a:gdLst>
                      <a:gd name="T0" fmla="*/ 1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1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1 w 2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92" name="Freeform 105">
                    <a:extLst>
                      <a:ext uri="{FF2B5EF4-FFF2-40B4-BE49-F238E27FC236}">
                        <a16:creationId xmlns:a16="http://schemas.microsoft.com/office/drawing/2014/main" id="{818C5A91-8A97-574A-8AC4-BA6F78FF36A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2" y="1139"/>
                    <a:ext cx="2" cy="1"/>
                  </a:xfrm>
                  <a:custGeom>
                    <a:avLst/>
                    <a:gdLst>
                      <a:gd name="T0" fmla="*/ 0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0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0 w 2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93" name="Freeform 106">
                    <a:extLst>
                      <a:ext uri="{FF2B5EF4-FFF2-40B4-BE49-F238E27FC236}">
                        <a16:creationId xmlns:a16="http://schemas.microsoft.com/office/drawing/2014/main" id="{A2A9FDD4-F570-7D4F-9ABC-AEEF6D891C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7" y="1134"/>
                    <a:ext cx="1" cy="2"/>
                  </a:xfrm>
                  <a:custGeom>
                    <a:avLst/>
                    <a:gdLst>
                      <a:gd name="T0" fmla="*/ 0 w 1"/>
                      <a:gd name="T1" fmla="*/ 0 h 2"/>
                      <a:gd name="T2" fmla="*/ 0 w 1"/>
                      <a:gd name="T3" fmla="*/ 0 h 2"/>
                      <a:gd name="T4" fmla="*/ 0 w 1"/>
                      <a:gd name="T5" fmla="*/ 0 h 2"/>
                      <a:gd name="T6" fmla="*/ 0 w 1"/>
                      <a:gd name="T7" fmla="*/ 0 h 2"/>
                      <a:gd name="T8" fmla="*/ 0 w 1"/>
                      <a:gd name="T9" fmla="*/ 1 h 2"/>
                      <a:gd name="T10" fmla="*/ 0 w 1"/>
                      <a:gd name="T11" fmla="*/ 1 h 2"/>
                      <a:gd name="T12" fmla="*/ 0 w 1"/>
                      <a:gd name="T13" fmla="*/ 1 h 2"/>
                      <a:gd name="T14" fmla="*/ 0 w 1"/>
                      <a:gd name="T15" fmla="*/ 1 h 2"/>
                      <a:gd name="T16" fmla="*/ 0 w 1"/>
                      <a:gd name="T17" fmla="*/ 0 h 2"/>
                      <a:gd name="T18" fmla="*/ 0 w 1"/>
                      <a:gd name="T19" fmla="*/ 0 h 2"/>
                      <a:gd name="T20" fmla="*/ 0 w 1"/>
                      <a:gd name="T21" fmla="*/ 0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94" name="Freeform 107">
                    <a:extLst>
                      <a:ext uri="{FF2B5EF4-FFF2-40B4-BE49-F238E27FC236}">
                        <a16:creationId xmlns:a16="http://schemas.microsoft.com/office/drawing/2014/main" id="{80E1A73D-4F12-AD49-968C-732A8F488B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2" y="1130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95" name="Freeform 108">
                    <a:extLst>
                      <a:ext uri="{FF2B5EF4-FFF2-40B4-BE49-F238E27FC236}">
                        <a16:creationId xmlns:a16="http://schemas.microsoft.com/office/drawing/2014/main" id="{A8B89082-5C90-3344-ACE3-B15A97ECCB0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2" y="1135"/>
                    <a:ext cx="2" cy="2"/>
                  </a:xfrm>
                  <a:custGeom>
                    <a:avLst/>
                    <a:gdLst>
                      <a:gd name="T0" fmla="*/ 0 w 2"/>
                      <a:gd name="T1" fmla="*/ 1 h 2"/>
                      <a:gd name="T2" fmla="*/ 1 w 2"/>
                      <a:gd name="T3" fmla="*/ 1 h 2"/>
                      <a:gd name="T4" fmla="*/ 1 w 2"/>
                      <a:gd name="T5" fmla="*/ 1 h 2"/>
                      <a:gd name="T6" fmla="*/ 1 w 2"/>
                      <a:gd name="T7" fmla="*/ 1 h 2"/>
                      <a:gd name="T8" fmla="*/ 1 w 2"/>
                      <a:gd name="T9" fmla="*/ 0 h 2"/>
                      <a:gd name="T10" fmla="*/ 0 w 2"/>
                      <a:gd name="T11" fmla="*/ 1 h 2"/>
                      <a:gd name="T12" fmla="*/ 0 w 2"/>
                      <a:gd name="T13" fmla="*/ 0 h 2"/>
                      <a:gd name="T14" fmla="*/ 0 w 2"/>
                      <a:gd name="T15" fmla="*/ 1 h 2"/>
                      <a:gd name="T16" fmla="*/ 0 w 2"/>
                      <a:gd name="T17" fmla="*/ 1 h 2"/>
                      <a:gd name="T18" fmla="*/ 0 w 2"/>
                      <a:gd name="T19" fmla="*/ 1 h 2"/>
                      <a:gd name="T20" fmla="*/ 0 w 2"/>
                      <a:gd name="T21" fmla="*/ 1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0" y="1"/>
                        </a:move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96" name="Freeform 109">
                    <a:extLst>
                      <a:ext uri="{FF2B5EF4-FFF2-40B4-BE49-F238E27FC236}">
                        <a16:creationId xmlns:a16="http://schemas.microsoft.com/office/drawing/2014/main" id="{E5F1C9B0-AAAE-BA40-8909-1F97A04413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8" y="1140"/>
                    <a:ext cx="1" cy="2"/>
                  </a:xfrm>
                  <a:custGeom>
                    <a:avLst/>
                    <a:gdLst>
                      <a:gd name="T0" fmla="*/ 0 w 1"/>
                      <a:gd name="T1" fmla="*/ 1 h 2"/>
                      <a:gd name="T2" fmla="*/ 0 w 1"/>
                      <a:gd name="T3" fmla="*/ 1 h 2"/>
                      <a:gd name="T4" fmla="*/ 0 w 1"/>
                      <a:gd name="T5" fmla="*/ 1 h 2"/>
                      <a:gd name="T6" fmla="*/ 0 w 1"/>
                      <a:gd name="T7" fmla="*/ 1 h 2"/>
                      <a:gd name="T8" fmla="*/ 0 w 1"/>
                      <a:gd name="T9" fmla="*/ 0 h 2"/>
                      <a:gd name="T10" fmla="*/ 0 w 1"/>
                      <a:gd name="T11" fmla="*/ 0 h 2"/>
                      <a:gd name="T12" fmla="*/ 0 w 1"/>
                      <a:gd name="T13" fmla="*/ 0 h 2"/>
                      <a:gd name="T14" fmla="*/ 0 w 1"/>
                      <a:gd name="T15" fmla="*/ 1 h 2"/>
                      <a:gd name="T16" fmla="*/ 0 w 1"/>
                      <a:gd name="T17" fmla="*/ 1 h 2"/>
                      <a:gd name="T18" fmla="*/ 0 w 1"/>
                      <a:gd name="T19" fmla="*/ 1 h 2"/>
                      <a:gd name="T20" fmla="*/ 0 w 1"/>
                      <a:gd name="T21" fmla="*/ 1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97" name="Freeform 110">
                    <a:extLst>
                      <a:ext uri="{FF2B5EF4-FFF2-40B4-BE49-F238E27FC236}">
                        <a16:creationId xmlns:a16="http://schemas.microsoft.com/office/drawing/2014/main" id="{1C7E0B23-8685-3F43-80FF-D0DC57960C8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3" y="1141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98" name="Freeform 111">
                    <a:extLst>
                      <a:ext uri="{FF2B5EF4-FFF2-40B4-BE49-F238E27FC236}">
                        <a16:creationId xmlns:a16="http://schemas.microsoft.com/office/drawing/2014/main" id="{73AE6480-7D27-3F43-9375-6A0E28C7412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2" y="1147"/>
                    <a:ext cx="2" cy="1"/>
                  </a:xfrm>
                  <a:custGeom>
                    <a:avLst/>
                    <a:gdLst>
                      <a:gd name="T0" fmla="*/ 1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0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1 w 2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99" name="Freeform 112">
                    <a:extLst>
                      <a:ext uri="{FF2B5EF4-FFF2-40B4-BE49-F238E27FC236}">
                        <a16:creationId xmlns:a16="http://schemas.microsoft.com/office/drawing/2014/main" id="{59E30C90-684B-4B42-88D2-DA4C9152640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3" y="1152"/>
                    <a:ext cx="1" cy="2"/>
                  </a:xfrm>
                  <a:custGeom>
                    <a:avLst/>
                    <a:gdLst>
                      <a:gd name="T0" fmla="*/ 0 w 1"/>
                      <a:gd name="T1" fmla="*/ 0 h 2"/>
                      <a:gd name="T2" fmla="*/ 0 w 1"/>
                      <a:gd name="T3" fmla="*/ 0 h 2"/>
                      <a:gd name="T4" fmla="*/ 0 w 1"/>
                      <a:gd name="T5" fmla="*/ 1 h 2"/>
                      <a:gd name="T6" fmla="*/ 0 w 1"/>
                      <a:gd name="T7" fmla="*/ 1 h 2"/>
                      <a:gd name="T8" fmla="*/ 0 w 1"/>
                      <a:gd name="T9" fmla="*/ 1 h 2"/>
                      <a:gd name="T10" fmla="*/ 0 w 1"/>
                      <a:gd name="T11" fmla="*/ 1 h 2"/>
                      <a:gd name="T12" fmla="*/ 0 w 1"/>
                      <a:gd name="T13" fmla="*/ 1 h 2"/>
                      <a:gd name="T14" fmla="*/ 0 w 1"/>
                      <a:gd name="T15" fmla="*/ 0 h 2"/>
                      <a:gd name="T16" fmla="*/ 0 w 1"/>
                      <a:gd name="T17" fmla="*/ 0 h 2"/>
                      <a:gd name="T18" fmla="*/ 0 w 1"/>
                      <a:gd name="T19" fmla="*/ 0 h 2"/>
                      <a:gd name="T20" fmla="*/ 0 w 1"/>
                      <a:gd name="T21" fmla="*/ 0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00" name="Freeform 113">
                    <a:extLst>
                      <a:ext uri="{FF2B5EF4-FFF2-40B4-BE49-F238E27FC236}">
                        <a16:creationId xmlns:a16="http://schemas.microsoft.com/office/drawing/2014/main" id="{54A51715-BB22-8B44-8A8F-BAFF8B20EA6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8" y="1151"/>
                    <a:ext cx="2" cy="1"/>
                  </a:xfrm>
                  <a:custGeom>
                    <a:avLst/>
                    <a:gdLst>
                      <a:gd name="T0" fmla="*/ 1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1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1 w 2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01" name="Freeform 114">
                    <a:extLst>
                      <a:ext uri="{FF2B5EF4-FFF2-40B4-BE49-F238E27FC236}">
                        <a16:creationId xmlns:a16="http://schemas.microsoft.com/office/drawing/2014/main" id="{75ABAAE1-C67B-8543-AAC7-A5D5C4D8E93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7" y="1145"/>
                    <a:ext cx="2" cy="1"/>
                  </a:xfrm>
                  <a:custGeom>
                    <a:avLst/>
                    <a:gdLst>
                      <a:gd name="T0" fmla="*/ 0 w 2"/>
                      <a:gd name="T1" fmla="*/ 0 h 1"/>
                      <a:gd name="T2" fmla="*/ 0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0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0 w 2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02" name="Freeform 115">
                    <a:extLst>
                      <a:ext uri="{FF2B5EF4-FFF2-40B4-BE49-F238E27FC236}">
                        <a16:creationId xmlns:a16="http://schemas.microsoft.com/office/drawing/2014/main" id="{0D9C67D4-4433-2D40-BC34-5FE983A0F62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3" y="1145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03" name="Freeform 116">
                    <a:extLst>
                      <a:ext uri="{FF2B5EF4-FFF2-40B4-BE49-F238E27FC236}">
                        <a16:creationId xmlns:a16="http://schemas.microsoft.com/office/drawing/2014/main" id="{83210FA1-59BC-7342-AC43-35EE00EF840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3" y="1151"/>
                    <a:ext cx="2" cy="1"/>
                  </a:xfrm>
                  <a:custGeom>
                    <a:avLst/>
                    <a:gdLst>
                      <a:gd name="T0" fmla="*/ 0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0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0 w 2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04" name="Freeform 117">
                    <a:extLst>
                      <a:ext uri="{FF2B5EF4-FFF2-40B4-BE49-F238E27FC236}">
                        <a16:creationId xmlns:a16="http://schemas.microsoft.com/office/drawing/2014/main" id="{57834AB7-FD04-B745-B8C8-CD063F84364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9" y="1146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05" name="Freeform 118">
                    <a:extLst>
                      <a:ext uri="{FF2B5EF4-FFF2-40B4-BE49-F238E27FC236}">
                        <a16:creationId xmlns:a16="http://schemas.microsoft.com/office/drawing/2014/main" id="{631ED5C3-05BA-C04E-AE25-3766F0B7D81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99" y="1151"/>
                    <a:ext cx="1" cy="2"/>
                  </a:xfrm>
                  <a:custGeom>
                    <a:avLst/>
                    <a:gdLst>
                      <a:gd name="T0" fmla="*/ 0 w 1"/>
                      <a:gd name="T1" fmla="*/ 1 h 2"/>
                      <a:gd name="T2" fmla="*/ 0 w 1"/>
                      <a:gd name="T3" fmla="*/ 1 h 2"/>
                      <a:gd name="T4" fmla="*/ 0 w 1"/>
                      <a:gd name="T5" fmla="*/ 1 h 2"/>
                      <a:gd name="T6" fmla="*/ 0 w 1"/>
                      <a:gd name="T7" fmla="*/ 0 h 2"/>
                      <a:gd name="T8" fmla="*/ 0 w 1"/>
                      <a:gd name="T9" fmla="*/ 0 h 2"/>
                      <a:gd name="T10" fmla="*/ 0 w 1"/>
                      <a:gd name="T11" fmla="*/ 0 h 2"/>
                      <a:gd name="T12" fmla="*/ 0 w 1"/>
                      <a:gd name="T13" fmla="*/ 0 h 2"/>
                      <a:gd name="T14" fmla="*/ 0 w 1"/>
                      <a:gd name="T15" fmla="*/ 0 h 2"/>
                      <a:gd name="T16" fmla="*/ 0 w 1"/>
                      <a:gd name="T17" fmla="*/ 1 h 2"/>
                      <a:gd name="T18" fmla="*/ 0 w 1"/>
                      <a:gd name="T19" fmla="*/ 1 h 2"/>
                      <a:gd name="T20" fmla="*/ 0 w 1"/>
                      <a:gd name="T21" fmla="*/ 1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06" name="Freeform 119">
                    <a:extLst>
                      <a:ext uri="{FF2B5EF4-FFF2-40B4-BE49-F238E27FC236}">
                        <a16:creationId xmlns:a16="http://schemas.microsoft.com/office/drawing/2014/main" id="{D5E6F939-6A15-9A42-B61A-CDCAF2D159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3" y="1146"/>
                    <a:ext cx="2" cy="2"/>
                  </a:xfrm>
                  <a:custGeom>
                    <a:avLst/>
                    <a:gdLst>
                      <a:gd name="T0" fmla="*/ 1 w 2"/>
                      <a:gd name="T1" fmla="*/ 1 h 2"/>
                      <a:gd name="T2" fmla="*/ 0 w 2"/>
                      <a:gd name="T3" fmla="*/ 1 h 2"/>
                      <a:gd name="T4" fmla="*/ 0 w 2"/>
                      <a:gd name="T5" fmla="*/ 1 h 2"/>
                      <a:gd name="T6" fmla="*/ 0 w 2"/>
                      <a:gd name="T7" fmla="*/ 0 h 2"/>
                      <a:gd name="T8" fmla="*/ 0 w 2"/>
                      <a:gd name="T9" fmla="*/ 0 h 2"/>
                      <a:gd name="T10" fmla="*/ 1 w 2"/>
                      <a:gd name="T11" fmla="*/ 0 h 2"/>
                      <a:gd name="T12" fmla="*/ 1 w 2"/>
                      <a:gd name="T13" fmla="*/ 0 h 2"/>
                      <a:gd name="T14" fmla="*/ 1 w 2"/>
                      <a:gd name="T15" fmla="*/ 0 h 2"/>
                      <a:gd name="T16" fmla="*/ 1 w 2"/>
                      <a:gd name="T17" fmla="*/ 1 h 2"/>
                      <a:gd name="T18" fmla="*/ 1 w 2"/>
                      <a:gd name="T19" fmla="*/ 1 h 2"/>
                      <a:gd name="T20" fmla="*/ 1 w 2"/>
                      <a:gd name="T21" fmla="*/ 1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1" y="1"/>
                        </a:move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1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07" name="Freeform 120">
                    <a:extLst>
                      <a:ext uri="{FF2B5EF4-FFF2-40B4-BE49-F238E27FC236}">
                        <a16:creationId xmlns:a16="http://schemas.microsoft.com/office/drawing/2014/main" id="{D2416C97-D5A1-7944-88B9-38006010AF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5" y="1153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08" name="Freeform 121">
                    <a:extLst>
                      <a:ext uri="{FF2B5EF4-FFF2-40B4-BE49-F238E27FC236}">
                        <a16:creationId xmlns:a16="http://schemas.microsoft.com/office/drawing/2014/main" id="{DC0E746A-9A64-5D4F-9DAC-F52E7A44AE0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13" y="1158"/>
                    <a:ext cx="2" cy="1"/>
                  </a:xfrm>
                  <a:custGeom>
                    <a:avLst/>
                    <a:gdLst>
                      <a:gd name="T0" fmla="*/ 0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1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0 w 2"/>
                      <a:gd name="T21" fmla="*/ 0 h 1"/>
                      <a:gd name="T22" fmla="*/ 0 w 2"/>
                      <a:gd name="T23" fmla="*/ 0 h 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2" h="1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09" name="Freeform 122">
                    <a:extLst>
                      <a:ext uri="{FF2B5EF4-FFF2-40B4-BE49-F238E27FC236}">
                        <a16:creationId xmlns:a16="http://schemas.microsoft.com/office/drawing/2014/main" id="{F3451FF4-9506-EF42-A106-52227D94B7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7" y="1132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10" name="Freeform 123">
                    <a:extLst>
                      <a:ext uri="{FF2B5EF4-FFF2-40B4-BE49-F238E27FC236}">
                        <a16:creationId xmlns:a16="http://schemas.microsoft.com/office/drawing/2014/main" id="{972CB6CB-D572-954C-AEBE-0B4083D058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7" y="1137"/>
                    <a:ext cx="2" cy="1"/>
                  </a:xfrm>
                  <a:custGeom>
                    <a:avLst/>
                    <a:gdLst>
                      <a:gd name="T0" fmla="*/ 1 w 2"/>
                      <a:gd name="T1" fmla="*/ 0 h 1"/>
                      <a:gd name="T2" fmla="*/ 1 w 2"/>
                      <a:gd name="T3" fmla="*/ 0 h 1"/>
                      <a:gd name="T4" fmla="*/ 1 w 2"/>
                      <a:gd name="T5" fmla="*/ 0 h 1"/>
                      <a:gd name="T6" fmla="*/ 1 w 2"/>
                      <a:gd name="T7" fmla="*/ 0 h 1"/>
                      <a:gd name="T8" fmla="*/ 1 w 2"/>
                      <a:gd name="T9" fmla="*/ 0 h 1"/>
                      <a:gd name="T10" fmla="*/ 1 w 2"/>
                      <a:gd name="T11" fmla="*/ 0 h 1"/>
                      <a:gd name="T12" fmla="*/ 0 w 2"/>
                      <a:gd name="T13" fmla="*/ 0 h 1"/>
                      <a:gd name="T14" fmla="*/ 0 w 2"/>
                      <a:gd name="T15" fmla="*/ 0 h 1"/>
                      <a:gd name="T16" fmla="*/ 0 w 2"/>
                      <a:gd name="T17" fmla="*/ 0 h 1"/>
                      <a:gd name="T18" fmla="*/ 0 w 2"/>
                      <a:gd name="T19" fmla="*/ 0 h 1"/>
                      <a:gd name="T20" fmla="*/ 1 w 2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1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11" name="Freeform 124">
                    <a:extLst>
                      <a:ext uri="{FF2B5EF4-FFF2-40B4-BE49-F238E27FC236}">
                        <a16:creationId xmlns:a16="http://schemas.microsoft.com/office/drawing/2014/main" id="{F9BCBF58-8EBC-EF47-98A3-D854A7A9AEE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8" y="1142"/>
                    <a:ext cx="1" cy="2"/>
                  </a:xfrm>
                  <a:custGeom>
                    <a:avLst/>
                    <a:gdLst>
                      <a:gd name="T0" fmla="*/ 0 w 1"/>
                      <a:gd name="T1" fmla="*/ 0 h 2"/>
                      <a:gd name="T2" fmla="*/ 0 w 1"/>
                      <a:gd name="T3" fmla="*/ 0 h 2"/>
                      <a:gd name="T4" fmla="*/ 0 w 1"/>
                      <a:gd name="T5" fmla="*/ 0 h 2"/>
                      <a:gd name="T6" fmla="*/ 0 w 1"/>
                      <a:gd name="T7" fmla="*/ 1 h 2"/>
                      <a:gd name="T8" fmla="*/ 0 w 1"/>
                      <a:gd name="T9" fmla="*/ 1 h 2"/>
                      <a:gd name="T10" fmla="*/ 0 w 1"/>
                      <a:gd name="T11" fmla="*/ 1 h 2"/>
                      <a:gd name="T12" fmla="*/ 0 w 1"/>
                      <a:gd name="T13" fmla="*/ 1 h 2"/>
                      <a:gd name="T14" fmla="*/ 0 w 1"/>
                      <a:gd name="T15" fmla="*/ 1 h 2"/>
                      <a:gd name="T16" fmla="*/ 0 w 1"/>
                      <a:gd name="T17" fmla="*/ 0 h 2"/>
                      <a:gd name="T18" fmla="*/ 0 w 1"/>
                      <a:gd name="T19" fmla="*/ 0 h 2"/>
                      <a:gd name="T20" fmla="*/ 0 w 1"/>
                      <a:gd name="T21" fmla="*/ 0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12" name="Freeform 125">
                    <a:extLst>
                      <a:ext uri="{FF2B5EF4-FFF2-40B4-BE49-F238E27FC236}">
                        <a16:creationId xmlns:a16="http://schemas.microsoft.com/office/drawing/2014/main" id="{14755A60-C95D-A94C-811F-D46FFEA3316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8" y="1148"/>
                    <a:ext cx="2" cy="2"/>
                  </a:xfrm>
                  <a:custGeom>
                    <a:avLst/>
                    <a:gdLst>
                      <a:gd name="T0" fmla="*/ 0 w 2"/>
                      <a:gd name="T1" fmla="*/ 1 h 2"/>
                      <a:gd name="T2" fmla="*/ 1 w 2"/>
                      <a:gd name="T3" fmla="*/ 1 h 2"/>
                      <a:gd name="T4" fmla="*/ 1 w 2"/>
                      <a:gd name="T5" fmla="*/ 1 h 2"/>
                      <a:gd name="T6" fmla="*/ 1 w 2"/>
                      <a:gd name="T7" fmla="*/ 1 h 2"/>
                      <a:gd name="T8" fmla="*/ 1 w 2"/>
                      <a:gd name="T9" fmla="*/ 0 h 2"/>
                      <a:gd name="T10" fmla="*/ 0 w 2"/>
                      <a:gd name="T11" fmla="*/ 0 h 2"/>
                      <a:gd name="T12" fmla="*/ 0 w 2"/>
                      <a:gd name="T13" fmla="*/ 0 h 2"/>
                      <a:gd name="T14" fmla="*/ 0 w 2"/>
                      <a:gd name="T15" fmla="*/ 1 h 2"/>
                      <a:gd name="T16" fmla="*/ 0 w 2"/>
                      <a:gd name="T17" fmla="*/ 1 h 2"/>
                      <a:gd name="T18" fmla="*/ 0 w 2"/>
                      <a:gd name="T19" fmla="*/ 1 h 2"/>
                      <a:gd name="T20" fmla="*/ 0 w 2"/>
                      <a:gd name="T21" fmla="*/ 1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0" y="1"/>
                        </a:move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13" name="Freeform 126">
                    <a:extLst>
                      <a:ext uri="{FF2B5EF4-FFF2-40B4-BE49-F238E27FC236}">
                        <a16:creationId xmlns:a16="http://schemas.microsoft.com/office/drawing/2014/main" id="{571360DA-FAC5-FD4C-9902-1E17B4791E4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9" y="1155"/>
                    <a:ext cx="1" cy="1"/>
                  </a:xfrm>
                  <a:custGeom>
                    <a:avLst/>
                    <a:gdLst>
                      <a:gd name="T0" fmla="*/ 0 w 1"/>
                      <a:gd name="T1" fmla="*/ 0 h 1"/>
                      <a:gd name="T2" fmla="*/ 0 w 1"/>
                      <a:gd name="T3" fmla="*/ 0 h 1"/>
                      <a:gd name="T4" fmla="*/ 0 w 1"/>
                      <a:gd name="T5" fmla="*/ 0 h 1"/>
                      <a:gd name="T6" fmla="*/ 0 w 1"/>
                      <a:gd name="T7" fmla="*/ 0 h 1"/>
                      <a:gd name="T8" fmla="*/ 0 w 1"/>
                      <a:gd name="T9" fmla="*/ 0 h 1"/>
                      <a:gd name="T10" fmla="*/ 0 w 1"/>
                      <a:gd name="T11" fmla="*/ 0 h 1"/>
                      <a:gd name="T12" fmla="*/ 0 w 1"/>
                      <a:gd name="T13" fmla="*/ 0 h 1"/>
                      <a:gd name="T14" fmla="*/ 0 w 1"/>
                      <a:gd name="T15" fmla="*/ 0 h 1"/>
                      <a:gd name="T16" fmla="*/ 0 w 1"/>
                      <a:gd name="T17" fmla="*/ 0 h 1"/>
                      <a:gd name="T18" fmla="*/ 0 w 1"/>
                      <a:gd name="T19" fmla="*/ 0 h 1"/>
                      <a:gd name="T20" fmla="*/ 0 w 1"/>
                      <a:gd name="T21" fmla="*/ 0 h 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214" name="Freeform 127">
                    <a:extLst>
                      <a:ext uri="{FF2B5EF4-FFF2-40B4-BE49-F238E27FC236}">
                        <a16:creationId xmlns:a16="http://schemas.microsoft.com/office/drawing/2014/main" id="{2F0979DB-1D63-0E45-8AC5-2613051E8C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5" y="1135"/>
                    <a:ext cx="2" cy="2"/>
                  </a:xfrm>
                  <a:custGeom>
                    <a:avLst/>
                    <a:gdLst>
                      <a:gd name="T0" fmla="*/ 1 w 2"/>
                      <a:gd name="T1" fmla="*/ 1 h 2"/>
                      <a:gd name="T2" fmla="*/ 1 w 2"/>
                      <a:gd name="T3" fmla="*/ 1 h 2"/>
                      <a:gd name="T4" fmla="*/ 1 w 2"/>
                      <a:gd name="T5" fmla="*/ 1 h 2"/>
                      <a:gd name="T6" fmla="*/ 1 w 2"/>
                      <a:gd name="T7" fmla="*/ 1 h 2"/>
                      <a:gd name="T8" fmla="*/ 1 w 2"/>
                      <a:gd name="T9" fmla="*/ 0 h 2"/>
                      <a:gd name="T10" fmla="*/ 0 w 2"/>
                      <a:gd name="T11" fmla="*/ 0 h 2"/>
                      <a:gd name="T12" fmla="*/ 0 w 2"/>
                      <a:gd name="T13" fmla="*/ 0 h 2"/>
                      <a:gd name="T14" fmla="*/ 0 w 2"/>
                      <a:gd name="T15" fmla="*/ 1 h 2"/>
                      <a:gd name="T16" fmla="*/ 0 w 2"/>
                      <a:gd name="T17" fmla="*/ 1 h 2"/>
                      <a:gd name="T18" fmla="*/ 0 w 2"/>
                      <a:gd name="T19" fmla="*/ 1 h 2"/>
                      <a:gd name="T20" fmla="*/ 1 w 2"/>
                      <a:gd name="T21" fmla="*/ 1 h 2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2" h="2">
                        <a:moveTo>
                          <a:pt x="1" y="1"/>
                        </a:moveTo>
                        <a:lnTo>
                          <a:pt x="1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1" y="1"/>
                        </a:lnTo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47177" name="Group 128">
                  <a:extLst>
                    <a:ext uri="{FF2B5EF4-FFF2-40B4-BE49-F238E27FC236}">
                      <a16:creationId xmlns:a16="http://schemas.microsoft.com/office/drawing/2014/main" id="{D5FDFCF7-4C40-F240-85F6-0D6D1F2B33F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75" y="1134"/>
                  <a:ext cx="5" cy="65"/>
                  <a:chOff x="1475" y="1134"/>
                  <a:chExt cx="5" cy="65"/>
                </a:xfrm>
              </p:grpSpPr>
              <p:sp>
                <p:nvSpPr>
                  <p:cNvPr id="47181" name="Freeform 129">
                    <a:extLst>
                      <a:ext uri="{FF2B5EF4-FFF2-40B4-BE49-F238E27FC236}">
                        <a16:creationId xmlns:a16="http://schemas.microsoft.com/office/drawing/2014/main" id="{946BCA7F-06D9-7E43-B6A5-1EAED6CC60E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75" y="1135"/>
                    <a:ext cx="5" cy="64"/>
                  </a:xfrm>
                  <a:custGeom>
                    <a:avLst/>
                    <a:gdLst>
                      <a:gd name="T0" fmla="*/ 2 w 5"/>
                      <a:gd name="T1" fmla="*/ 0 h 64"/>
                      <a:gd name="T2" fmla="*/ 3 w 5"/>
                      <a:gd name="T3" fmla="*/ 4 h 64"/>
                      <a:gd name="T4" fmla="*/ 3 w 5"/>
                      <a:gd name="T5" fmla="*/ 7 h 64"/>
                      <a:gd name="T6" fmla="*/ 3 w 5"/>
                      <a:gd name="T7" fmla="*/ 9 h 64"/>
                      <a:gd name="T8" fmla="*/ 4 w 5"/>
                      <a:gd name="T9" fmla="*/ 11 h 64"/>
                      <a:gd name="T10" fmla="*/ 4 w 5"/>
                      <a:gd name="T11" fmla="*/ 17 h 64"/>
                      <a:gd name="T12" fmla="*/ 4 w 5"/>
                      <a:gd name="T13" fmla="*/ 23 h 64"/>
                      <a:gd name="T14" fmla="*/ 4 w 5"/>
                      <a:gd name="T15" fmla="*/ 31 h 64"/>
                      <a:gd name="T16" fmla="*/ 4 w 5"/>
                      <a:gd name="T17" fmla="*/ 37 h 64"/>
                      <a:gd name="T18" fmla="*/ 4 w 5"/>
                      <a:gd name="T19" fmla="*/ 42 h 64"/>
                      <a:gd name="T20" fmla="*/ 3 w 5"/>
                      <a:gd name="T21" fmla="*/ 50 h 64"/>
                      <a:gd name="T22" fmla="*/ 3 w 5"/>
                      <a:gd name="T23" fmla="*/ 58 h 64"/>
                      <a:gd name="T24" fmla="*/ 2 w 5"/>
                      <a:gd name="T25" fmla="*/ 61 h 64"/>
                      <a:gd name="T26" fmla="*/ 0 w 5"/>
                      <a:gd name="T27" fmla="*/ 63 h 64"/>
                      <a:gd name="T28" fmla="*/ 1 w 5"/>
                      <a:gd name="T29" fmla="*/ 56 h 64"/>
                      <a:gd name="T30" fmla="*/ 2 w 5"/>
                      <a:gd name="T31" fmla="*/ 47 h 64"/>
                      <a:gd name="T32" fmla="*/ 3 w 5"/>
                      <a:gd name="T33" fmla="*/ 41 h 64"/>
                      <a:gd name="T34" fmla="*/ 3 w 5"/>
                      <a:gd name="T35" fmla="*/ 35 h 64"/>
                      <a:gd name="T36" fmla="*/ 3 w 5"/>
                      <a:gd name="T37" fmla="*/ 28 h 64"/>
                      <a:gd name="T38" fmla="*/ 3 w 5"/>
                      <a:gd name="T39" fmla="*/ 21 h 64"/>
                      <a:gd name="T40" fmla="*/ 3 w 5"/>
                      <a:gd name="T41" fmla="*/ 14 h 64"/>
                      <a:gd name="T42" fmla="*/ 2 w 5"/>
                      <a:gd name="T43" fmla="*/ 8 h 64"/>
                      <a:gd name="T44" fmla="*/ 2 w 5"/>
                      <a:gd name="T45" fmla="*/ 6 h 64"/>
                      <a:gd name="T46" fmla="*/ 1 w 5"/>
                      <a:gd name="T47" fmla="*/ 1 h 64"/>
                      <a:gd name="T48" fmla="*/ 2 w 5"/>
                      <a:gd name="T49" fmla="*/ 0 h 64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0" t="0" r="r" b="b"/>
                    <a:pathLst>
                      <a:path w="5" h="64">
                        <a:moveTo>
                          <a:pt x="2" y="0"/>
                        </a:moveTo>
                        <a:lnTo>
                          <a:pt x="3" y="4"/>
                        </a:lnTo>
                        <a:lnTo>
                          <a:pt x="3" y="7"/>
                        </a:lnTo>
                        <a:lnTo>
                          <a:pt x="3" y="9"/>
                        </a:lnTo>
                        <a:lnTo>
                          <a:pt x="4" y="11"/>
                        </a:lnTo>
                        <a:lnTo>
                          <a:pt x="4" y="17"/>
                        </a:lnTo>
                        <a:lnTo>
                          <a:pt x="4" y="23"/>
                        </a:lnTo>
                        <a:lnTo>
                          <a:pt x="4" y="31"/>
                        </a:lnTo>
                        <a:lnTo>
                          <a:pt x="4" y="37"/>
                        </a:lnTo>
                        <a:lnTo>
                          <a:pt x="4" y="42"/>
                        </a:lnTo>
                        <a:lnTo>
                          <a:pt x="3" y="50"/>
                        </a:lnTo>
                        <a:lnTo>
                          <a:pt x="3" y="58"/>
                        </a:lnTo>
                        <a:lnTo>
                          <a:pt x="2" y="61"/>
                        </a:lnTo>
                        <a:lnTo>
                          <a:pt x="0" y="63"/>
                        </a:lnTo>
                        <a:lnTo>
                          <a:pt x="1" y="56"/>
                        </a:lnTo>
                        <a:lnTo>
                          <a:pt x="2" y="47"/>
                        </a:lnTo>
                        <a:lnTo>
                          <a:pt x="3" y="41"/>
                        </a:lnTo>
                        <a:lnTo>
                          <a:pt x="3" y="35"/>
                        </a:lnTo>
                        <a:lnTo>
                          <a:pt x="3" y="28"/>
                        </a:lnTo>
                        <a:lnTo>
                          <a:pt x="3" y="21"/>
                        </a:lnTo>
                        <a:lnTo>
                          <a:pt x="3" y="14"/>
                        </a:lnTo>
                        <a:lnTo>
                          <a:pt x="2" y="8"/>
                        </a:lnTo>
                        <a:lnTo>
                          <a:pt x="2" y="6"/>
                        </a:lnTo>
                        <a:lnTo>
                          <a:pt x="1" y="1"/>
                        </a:lnTo>
                        <a:lnTo>
                          <a:pt x="2" y="0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82" name="Oval 130">
                    <a:extLst>
                      <a:ext uri="{FF2B5EF4-FFF2-40B4-BE49-F238E27FC236}">
                        <a16:creationId xmlns:a16="http://schemas.microsoft.com/office/drawing/2014/main" id="{67370BE6-1B7D-3545-8C28-763B5D3C184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76" y="1134"/>
                    <a:ext cx="1" cy="1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2700">
                    <a:solidFill>
                      <a:srgbClr val="5F5F5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DE" altLang="en-DE"/>
                  </a:p>
                </p:txBody>
              </p:sp>
              <p:sp>
                <p:nvSpPr>
                  <p:cNvPr id="47183" name="Oval 131">
                    <a:extLst>
                      <a:ext uri="{FF2B5EF4-FFF2-40B4-BE49-F238E27FC236}">
                        <a16:creationId xmlns:a16="http://schemas.microsoft.com/office/drawing/2014/main" id="{9719B38A-2337-C540-A348-44A03670D9D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75" y="1193"/>
                    <a:ext cx="1" cy="1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2700">
                    <a:solidFill>
                      <a:srgbClr val="5F5F5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DE" altLang="en-DE"/>
                  </a:p>
                </p:txBody>
              </p:sp>
            </p:grpSp>
            <p:grpSp>
              <p:nvGrpSpPr>
                <p:cNvPr id="47178" name="Group 132">
                  <a:extLst>
                    <a:ext uri="{FF2B5EF4-FFF2-40B4-BE49-F238E27FC236}">
                      <a16:creationId xmlns:a16="http://schemas.microsoft.com/office/drawing/2014/main" id="{F4276531-99FD-E541-A8BD-72E97B54870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73" y="1132"/>
                  <a:ext cx="4" cy="109"/>
                  <a:chOff x="1473" y="1132"/>
                  <a:chExt cx="4" cy="109"/>
                </a:xfrm>
              </p:grpSpPr>
              <p:sp>
                <p:nvSpPr>
                  <p:cNvPr id="47179" name="Freeform 133">
                    <a:extLst>
                      <a:ext uri="{FF2B5EF4-FFF2-40B4-BE49-F238E27FC236}">
                        <a16:creationId xmlns:a16="http://schemas.microsoft.com/office/drawing/2014/main" id="{662CC9D5-2C97-E84A-AE94-DC374C793BB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74" y="1132"/>
                    <a:ext cx="1" cy="109"/>
                  </a:xfrm>
                  <a:custGeom>
                    <a:avLst/>
                    <a:gdLst>
                      <a:gd name="T0" fmla="*/ 0 w 1"/>
                      <a:gd name="T1" fmla="*/ 0 h 109"/>
                      <a:gd name="T2" fmla="*/ 0 w 1"/>
                      <a:gd name="T3" fmla="*/ 0 h 109"/>
                      <a:gd name="T4" fmla="*/ 0 w 1"/>
                      <a:gd name="T5" fmla="*/ 108 h 109"/>
                      <a:gd name="T6" fmla="*/ 0 w 1"/>
                      <a:gd name="T7" fmla="*/ 108 h 109"/>
                      <a:gd name="T8" fmla="*/ 0 w 1"/>
                      <a:gd name="T9" fmla="*/ 0 h 10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" h="109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0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BF7F1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47180" name="Freeform 134">
                    <a:extLst>
                      <a:ext uri="{FF2B5EF4-FFF2-40B4-BE49-F238E27FC236}">
                        <a16:creationId xmlns:a16="http://schemas.microsoft.com/office/drawing/2014/main" id="{9EC3A032-3303-0644-B240-024B77BEC9E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73" y="1132"/>
                    <a:ext cx="4" cy="109"/>
                  </a:xfrm>
                  <a:custGeom>
                    <a:avLst/>
                    <a:gdLst>
                      <a:gd name="T0" fmla="*/ 0 w 4"/>
                      <a:gd name="T1" fmla="*/ 0 h 109"/>
                      <a:gd name="T2" fmla="*/ 0 w 4"/>
                      <a:gd name="T3" fmla="*/ 108 h 109"/>
                      <a:gd name="T4" fmla="*/ 3 w 4"/>
                      <a:gd name="T5" fmla="*/ 108 h 109"/>
                      <a:gd name="T6" fmla="*/ 0 w 4"/>
                      <a:gd name="T7" fmla="*/ 0 h 10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" h="109">
                        <a:moveTo>
                          <a:pt x="0" y="0"/>
                        </a:moveTo>
                        <a:lnTo>
                          <a:pt x="0" y="108"/>
                        </a:lnTo>
                        <a:lnTo>
                          <a:pt x="3" y="10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FFB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</p:grpSp>
          <p:grpSp>
            <p:nvGrpSpPr>
              <p:cNvPr id="47158" name="Group 135">
                <a:extLst>
                  <a:ext uri="{FF2B5EF4-FFF2-40B4-BE49-F238E27FC236}">
                    <a16:creationId xmlns:a16="http://schemas.microsoft.com/office/drawing/2014/main" id="{CAE24DF0-3B9F-DD4A-A0F7-47E7D6F433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0" y="1223"/>
                <a:ext cx="41" cy="21"/>
                <a:chOff x="1530" y="1223"/>
                <a:chExt cx="41" cy="21"/>
              </a:xfrm>
            </p:grpSpPr>
            <p:sp>
              <p:nvSpPr>
                <p:cNvPr id="47159" name="Freeform 136">
                  <a:extLst>
                    <a:ext uri="{FF2B5EF4-FFF2-40B4-BE49-F238E27FC236}">
                      <a16:creationId xmlns:a16="http://schemas.microsoft.com/office/drawing/2014/main" id="{355B4367-8518-464B-B4D0-C814366EEA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6" y="1224"/>
                  <a:ext cx="9" cy="20"/>
                </a:xfrm>
                <a:custGeom>
                  <a:avLst/>
                  <a:gdLst>
                    <a:gd name="T0" fmla="*/ 6 w 9"/>
                    <a:gd name="T1" fmla="*/ 0 h 20"/>
                    <a:gd name="T2" fmla="*/ 8 w 9"/>
                    <a:gd name="T3" fmla="*/ 3 h 20"/>
                    <a:gd name="T4" fmla="*/ 8 w 9"/>
                    <a:gd name="T5" fmla="*/ 17 h 20"/>
                    <a:gd name="T6" fmla="*/ 6 w 9"/>
                    <a:gd name="T7" fmla="*/ 19 h 20"/>
                    <a:gd name="T8" fmla="*/ 2 w 9"/>
                    <a:gd name="T9" fmla="*/ 19 h 20"/>
                    <a:gd name="T10" fmla="*/ 0 w 9"/>
                    <a:gd name="T11" fmla="*/ 17 h 20"/>
                    <a:gd name="T12" fmla="*/ 0 w 9"/>
                    <a:gd name="T13" fmla="*/ 14 h 20"/>
                    <a:gd name="T14" fmla="*/ 3 w 9"/>
                    <a:gd name="T15" fmla="*/ 14 h 20"/>
                    <a:gd name="T16" fmla="*/ 3 w 9"/>
                    <a:gd name="T17" fmla="*/ 16 h 20"/>
                    <a:gd name="T18" fmla="*/ 5 w 9"/>
                    <a:gd name="T19" fmla="*/ 16 h 20"/>
                    <a:gd name="T20" fmla="*/ 5 w 9"/>
                    <a:gd name="T21" fmla="*/ 12 h 20"/>
                    <a:gd name="T22" fmla="*/ 5 w 9"/>
                    <a:gd name="T23" fmla="*/ 8 h 20"/>
                    <a:gd name="T24" fmla="*/ 3 w 9"/>
                    <a:gd name="T25" fmla="*/ 8 h 20"/>
                    <a:gd name="T26" fmla="*/ 3 w 9"/>
                    <a:gd name="T27" fmla="*/ 4 h 20"/>
                    <a:gd name="T28" fmla="*/ 5 w 9"/>
                    <a:gd name="T29" fmla="*/ 4 h 20"/>
                    <a:gd name="T30" fmla="*/ 5 w 9"/>
                    <a:gd name="T31" fmla="*/ 8 h 20"/>
                    <a:gd name="T32" fmla="*/ 5 w 9"/>
                    <a:gd name="T33" fmla="*/ 12 h 20"/>
                    <a:gd name="T34" fmla="*/ 2 w 9"/>
                    <a:gd name="T35" fmla="*/ 12 h 20"/>
                    <a:gd name="T36" fmla="*/ 0 w 9"/>
                    <a:gd name="T37" fmla="*/ 10 h 20"/>
                    <a:gd name="T38" fmla="*/ 0 w 9"/>
                    <a:gd name="T39" fmla="*/ 3 h 20"/>
                    <a:gd name="T40" fmla="*/ 2 w 9"/>
                    <a:gd name="T41" fmla="*/ 0 h 20"/>
                    <a:gd name="T42" fmla="*/ 6 w 9"/>
                    <a:gd name="T43" fmla="*/ 0 h 2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9" h="20">
                      <a:moveTo>
                        <a:pt x="6" y="0"/>
                      </a:moveTo>
                      <a:lnTo>
                        <a:pt x="8" y="3"/>
                      </a:lnTo>
                      <a:lnTo>
                        <a:pt x="8" y="17"/>
                      </a:lnTo>
                      <a:lnTo>
                        <a:pt x="6" y="19"/>
                      </a:lnTo>
                      <a:lnTo>
                        <a:pt x="2" y="19"/>
                      </a:lnTo>
                      <a:lnTo>
                        <a:pt x="0" y="17"/>
                      </a:lnTo>
                      <a:lnTo>
                        <a:pt x="0" y="14"/>
                      </a:lnTo>
                      <a:lnTo>
                        <a:pt x="3" y="14"/>
                      </a:lnTo>
                      <a:lnTo>
                        <a:pt x="3" y="16"/>
                      </a:lnTo>
                      <a:lnTo>
                        <a:pt x="5" y="16"/>
                      </a:lnTo>
                      <a:lnTo>
                        <a:pt x="5" y="12"/>
                      </a:lnTo>
                      <a:lnTo>
                        <a:pt x="5" y="8"/>
                      </a:lnTo>
                      <a:lnTo>
                        <a:pt x="3" y="8"/>
                      </a:lnTo>
                      <a:lnTo>
                        <a:pt x="3" y="4"/>
                      </a:lnTo>
                      <a:lnTo>
                        <a:pt x="5" y="4"/>
                      </a:lnTo>
                      <a:lnTo>
                        <a:pt x="5" y="8"/>
                      </a:lnTo>
                      <a:lnTo>
                        <a:pt x="5" y="12"/>
                      </a:lnTo>
                      <a:lnTo>
                        <a:pt x="2" y="12"/>
                      </a:lnTo>
                      <a:lnTo>
                        <a:pt x="0" y="10"/>
                      </a:ln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160" name="Freeform 137">
                  <a:extLst>
                    <a:ext uri="{FF2B5EF4-FFF2-40B4-BE49-F238E27FC236}">
                      <a16:creationId xmlns:a16="http://schemas.microsoft.com/office/drawing/2014/main" id="{8EE61FE6-F787-EE4A-B843-7380BE35F4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0" y="1224"/>
                  <a:ext cx="9" cy="20"/>
                </a:xfrm>
                <a:custGeom>
                  <a:avLst/>
                  <a:gdLst>
                    <a:gd name="T0" fmla="*/ 0 w 9"/>
                    <a:gd name="T1" fmla="*/ 6 h 20"/>
                    <a:gd name="T2" fmla="*/ 3 w 9"/>
                    <a:gd name="T3" fmla="*/ 6 h 20"/>
                    <a:gd name="T4" fmla="*/ 3 w 9"/>
                    <a:gd name="T5" fmla="*/ 4 h 20"/>
                    <a:gd name="T6" fmla="*/ 5 w 9"/>
                    <a:gd name="T7" fmla="*/ 4 h 20"/>
                    <a:gd name="T8" fmla="*/ 5 w 9"/>
                    <a:gd name="T9" fmla="*/ 7 h 20"/>
                    <a:gd name="T10" fmla="*/ 0 w 9"/>
                    <a:gd name="T11" fmla="*/ 16 h 20"/>
                    <a:gd name="T12" fmla="*/ 0 w 9"/>
                    <a:gd name="T13" fmla="*/ 19 h 20"/>
                    <a:gd name="T14" fmla="*/ 8 w 9"/>
                    <a:gd name="T15" fmla="*/ 19 h 20"/>
                    <a:gd name="T16" fmla="*/ 8 w 9"/>
                    <a:gd name="T17" fmla="*/ 16 h 20"/>
                    <a:gd name="T18" fmla="*/ 3 w 9"/>
                    <a:gd name="T19" fmla="*/ 16 h 20"/>
                    <a:gd name="T20" fmla="*/ 8 w 9"/>
                    <a:gd name="T21" fmla="*/ 8 h 20"/>
                    <a:gd name="T22" fmla="*/ 8 w 9"/>
                    <a:gd name="T23" fmla="*/ 3 h 20"/>
                    <a:gd name="T24" fmla="*/ 6 w 9"/>
                    <a:gd name="T25" fmla="*/ 0 h 20"/>
                    <a:gd name="T26" fmla="*/ 2 w 9"/>
                    <a:gd name="T27" fmla="*/ 0 h 20"/>
                    <a:gd name="T28" fmla="*/ 0 w 9"/>
                    <a:gd name="T29" fmla="*/ 3 h 20"/>
                    <a:gd name="T30" fmla="*/ 0 w 9"/>
                    <a:gd name="T31" fmla="*/ 6 h 20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9" h="20">
                      <a:moveTo>
                        <a:pt x="0" y="6"/>
                      </a:moveTo>
                      <a:lnTo>
                        <a:pt x="3" y="6"/>
                      </a:lnTo>
                      <a:lnTo>
                        <a:pt x="3" y="4"/>
                      </a:lnTo>
                      <a:lnTo>
                        <a:pt x="5" y="4"/>
                      </a:lnTo>
                      <a:lnTo>
                        <a:pt x="5" y="7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8" y="19"/>
                      </a:lnTo>
                      <a:lnTo>
                        <a:pt x="8" y="16"/>
                      </a:lnTo>
                      <a:lnTo>
                        <a:pt x="3" y="16"/>
                      </a:lnTo>
                      <a:lnTo>
                        <a:pt x="8" y="8"/>
                      </a:lnTo>
                      <a:lnTo>
                        <a:pt x="8" y="3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7161" name="Freeform 138">
                  <a:extLst>
                    <a:ext uri="{FF2B5EF4-FFF2-40B4-BE49-F238E27FC236}">
                      <a16:creationId xmlns:a16="http://schemas.microsoft.com/office/drawing/2014/main" id="{E077A596-2012-4945-97B9-711472D408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62" y="1223"/>
                  <a:ext cx="9" cy="18"/>
                </a:xfrm>
                <a:custGeom>
                  <a:avLst/>
                  <a:gdLst>
                    <a:gd name="T0" fmla="*/ 5 w 9"/>
                    <a:gd name="T1" fmla="*/ 2 h 18"/>
                    <a:gd name="T2" fmla="*/ 6 w 9"/>
                    <a:gd name="T3" fmla="*/ 3 h 18"/>
                    <a:gd name="T4" fmla="*/ 7 w 9"/>
                    <a:gd name="T5" fmla="*/ 4 h 18"/>
                    <a:gd name="T6" fmla="*/ 7 w 9"/>
                    <a:gd name="T7" fmla="*/ 4 h 18"/>
                    <a:gd name="T8" fmla="*/ 8 w 9"/>
                    <a:gd name="T9" fmla="*/ 4 h 18"/>
                    <a:gd name="T10" fmla="*/ 8 w 9"/>
                    <a:gd name="T11" fmla="*/ 6 h 18"/>
                    <a:gd name="T12" fmla="*/ 7 w 9"/>
                    <a:gd name="T13" fmla="*/ 6 h 18"/>
                    <a:gd name="T14" fmla="*/ 7 w 9"/>
                    <a:gd name="T15" fmla="*/ 6 h 18"/>
                    <a:gd name="T16" fmla="*/ 6 w 9"/>
                    <a:gd name="T17" fmla="*/ 6 h 18"/>
                    <a:gd name="T18" fmla="*/ 6 w 9"/>
                    <a:gd name="T19" fmla="*/ 6 h 18"/>
                    <a:gd name="T20" fmla="*/ 6 w 9"/>
                    <a:gd name="T21" fmla="*/ 5 h 18"/>
                    <a:gd name="T22" fmla="*/ 6 w 9"/>
                    <a:gd name="T23" fmla="*/ 4 h 18"/>
                    <a:gd name="T24" fmla="*/ 5 w 9"/>
                    <a:gd name="T25" fmla="*/ 4 h 18"/>
                    <a:gd name="T26" fmla="*/ 4 w 9"/>
                    <a:gd name="T27" fmla="*/ 9 h 18"/>
                    <a:gd name="T28" fmla="*/ 4 w 9"/>
                    <a:gd name="T29" fmla="*/ 4 h 18"/>
                    <a:gd name="T30" fmla="*/ 3 w 9"/>
                    <a:gd name="T31" fmla="*/ 4 h 18"/>
                    <a:gd name="T32" fmla="*/ 2 w 9"/>
                    <a:gd name="T33" fmla="*/ 5 h 18"/>
                    <a:gd name="T34" fmla="*/ 2 w 9"/>
                    <a:gd name="T35" fmla="*/ 6 h 18"/>
                    <a:gd name="T36" fmla="*/ 2 w 9"/>
                    <a:gd name="T37" fmla="*/ 7 h 18"/>
                    <a:gd name="T38" fmla="*/ 2 w 9"/>
                    <a:gd name="T39" fmla="*/ 8 h 18"/>
                    <a:gd name="T40" fmla="*/ 1 w 9"/>
                    <a:gd name="T41" fmla="*/ 9 h 18"/>
                    <a:gd name="T42" fmla="*/ 2 w 9"/>
                    <a:gd name="T43" fmla="*/ 10 h 18"/>
                    <a:gd name="T44" fmla="*/ 2 w 9"/>
                    <a:gd name="T45" fmla="*/ 11 h 18"/>
                    <a:gd name="T46" fmla="*/ 2 w 9"/>
                    <a:gd name="T47" fmla="*/ 12 h 18"/>
                    <a:gd name="T48" fmla="*/ 3 w 9"/>
                    <a:gd name="T49" fmla="*/ 13 h 18"/>
                    <a:gd name="T50" fmla="*/ 4 w 9"/>
                    <a:gd name="T51" fmla="*/ 14 h 18"/>
                    <a:gd name="T52" fmla="*/ 4 w 9"/>
                    <a:gd name="T53" fmla="*/ 9 h 18"/>
                    <a:gd name="T54" fmla="*/ 5 w 9"/>
                    <a:gd name="T55" fmla="*/ 14 h 18"/>
                    <a:gd name="T56" fmla="*/ 6 w 9"/>
                    <a:gd name="T57" fmla="*/ 13 h 18"/>
                    <a:gd name="T58" fmla="*/ 6 w 9"/>
                    <a:gd name="T59" fmla="*/ 13 h 18"/>
                    <a:gd name="T60" fmla="*/ 7 w 9"/>
                    <a:gd name="T61" fmla="*/ 12 h 18"/>
                    <a:gd name="T62" fmla="*/ 8 w 9"/>
                    <a:gd name="T63" fmla="*/ 13 h 18"/>
                    <a:gd name="T64" fmla="*/ 8 w 9"/>
                    <a:gd name="T65" fmla="*/ 13 h 18"/>
                    <a:gd name="T66" fmla="*/ 7 w 9"/>
                    <a:gd name="T67" fmla="*/ 14 h 18"/>
                    <a:gd name="T68" fmla="*/ 6 w 9"/>
                    <a:gd name="T69" fmla="*/ 15 h 18"/>
                    <a:gd name="T70" fmla="*/ 5 w 9"/>
                    <a:gd name="T71" fmla="*/ 15 h 18"/>
                    <a:gd name="T72" fmla="*/ 5 w 9"/>
                    <a:gd name="T73" fmla="*/ 15 h 18"/>
                    <a:gd name="T74" fmla="*/ 4 w 9"/>
                    <a:gd name="T75" fmla="*/ 17 h 18"/>
                    <a:gd name="T76" fmla="*/ 4 w 9"/>
                    <a:gd name="T77" fmla="*/ 15 h 18"/>
                    <a:gd name="T78" fmla="*/ 3 w 9"/>
                    <a:gd name="T79" fmla="*/ 15 h 18"/>
                    <a:gd name="T80" fmla="*/ 2 w 9"/>
                    <a:gd name="T81" fmla="*/ 14 h 18"/>
                    <a:gd name="T82" fmla="*/ 1 w 9"/>
                    <a:gd name="T83" fmla="*/ 13 h 18"/>
                    <a:gd name="T84" fmla="*/ 1 w 9"/>
                    <a:gd name="T85" fmla="*/ 12 h 18"/>
                    <a:gd name="T86" fmla="*/ 0 w 9"/>
                    <a:gd name="T87" fmla="*/ 11 h 18"/>
                    <a:gd name="T88" fmla="*/ 0 w 9"/>
                    <a:gd name="T89" fmla="*/ 10 h 18"/>
                    <a:gd name="T90" fmla="*/ 0 w 9"/>
                    <a:gd name="T91" fmla="*/ 8 h 18"/>
                    <a:gd name="T92" fmla="*/ 0 w 9"/>
                    <a:gd name="T93" fmla="*/ 7 h 18"/>
                    <a:gd name="T94" fmla="*/ 0 w 9"/>
                    <a:gd name="T95" fmla="*/ 6 h 18"/>
                    <a:gd name="T96" fmla="*/ 1 w 9"/>
                    <a:gd name="T97" fmla="*/ 5 h 18"/>
                    <a:gd name="T98" fmla="*/ 1 w 9"/>
                    <a:gd name="T99" fmla="*/ 4 h 18"/>
                    <a:gd name="T100" fmla="*/ 2 w 9"/>
                    <a:gd name="T101" fmla="*/ 4 h 18"/>
                    <a:gd name="T102" fmla="*/ 3 w 9"/>
                    <a:gd name="T103" fmla="*/ 4 h 18"/>
                    <a:gd name="T104" fmla="*/ 4 w 9"/>
                    <a:gd name="T105" fmla="*/ 3 h 18"/>
                    <a:gd name="T106" fmla="*/ 4 w 9"/>
                    <a:gd name="T107" fmla="*/ 0 h 18"/>
                    <a:gd name="T108" fmla="*/ 5 w 9"/>
                    <a:gd name="T109" fmla="*/ 2 h 18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" h="18">
                      <a:moveTo>
                        <a:pt x="5" y="2"/>
                      </a:moveTo>
                      <a:lnTo>
                        <a:pt x="5" y="2"/>
                      </a:lnTo>
                      <a:lnTo>
                        <a:pt x="6" y="3"/>
                      </a:lnTo>
                      <a:lnTo>
                        <a:pt x="7" y="4"/>
                      </a:lnTo>
                      <a:lnTo>
                        <a:pt x="8" y="4"/>
                      </a:lnTo>
                      <a:lnTo>
                        <a:pt x="8" y="5"/>
                      </a:lnTo>
                      <a:lnTo>
                        <a:pt x="8" y="6"/>
                      </a:lnTo>
                      <a:lnTo>
                        <a:pt x="7" y="6"/>
                      </a:lnTo>
                      <a:lnTo>
                        <a:pt x="6" y="6"/>
                      </a:lnTo>
                      <a:lnTo>
                        <a:pt x="6" y="5"/>
                      </a:lnTo>
                      <a:lnTo>
                        <a:pt x="6" y="4"/>
                      </a:lnTo>
                      <a:lnTo>
                        <a:pt x="5" y="4"/>
                      </a:lnTo>
                      <a:lnTo>
                        <a:pt x="5" y="9"/>
                      </a:lnTo>
                      <a:lnTo>
                        <a:pt x="4" y="9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2" y="6"/>
                      </a:lnTo>
                      <a:lnTo>
                        <a:pt x="2" y="7"/>
                      </a:lnTo>
                      <a:lnTo>
                        <a:pt x="2" y="8"/>
                      </a:lnTo>
                      <a:lnTo>
                        <a:pt x="1" y="9"/>
                      </a:lnTo>
                      <a:lnTo>
                        <a:pt x="2" y="10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3" y="13"/>
                      </a:lnTo>
                      <a:lnTo>
                        <a:pt x="4" y="13"/>
                      </a:lnTo>
                      <a:lnTo>
                        <a:pt x="4" y="14"/>
                      </a:lnTo>
                      <a:lnTo>
                        <a:pt x="4" y="9"/>
                      </a:lnTo>
                      <a:lnTo>
                        <a:pt x="5" y="9"/>
                      </a:lnTo>
                      <a:lnTo>
                        <a:pt x="5" y="14"/>
                      </a:lnTo>
                      <a:lnTo>
                        <a:pt x="6" y="13"/>
                      </a:lnTo>
                      <a:lnTo>
                        <a:pt x="7" y="13"/>
                      </a:lnTo>
                      <a:lnTo>
                        <a:pt x="7" y="12"/>
                      </a:lnTo>
                      <a:lnTo>
                        <a:pt x="8" y="12"/>
                      </a:lnTo>
                      <a:lnTo>
                        <a:pt x="8" y="13"/>
                      </a:lnTo>
                      <a:lnTo>
                        <a:pt x="7" y="14"/>
                      </a:lnTo>
                      <a:lnTo>
                        <a:pt x="6" y="14"/>
                      </a:lnTo>
                      <a:lnTo>
                        <a:pt x="6" y="15"/>
                      </a:lnTo>
                      <a:lnTo>
                        <a:pt x="5" y="15"/>
                      </a:lnTo>
                      <a:lnTo>
                        <a:pt x="5" y="17"/>
                      </a:lnTo>
                      <a:lnTo>
                        <a:pt x="4" y="17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4"/>
                      </a:ln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0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0" y="6"/>
                      </a:lnTo>
                      <a:lnTo>
                        <a:pt x="1" y="6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3" y="3"/>
                      </a:lnTo>
                      <a:lnTo>
                        <a:pt x="4" y="3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</p:grpSp>
      </p:grpSp>
      <p:pic>
        <p:nvPicPr>
          <p:cNvPr id="47134" name="Picture 139">
            <a:extLst>
              <a:ext uri="{FF2B5EF4-FFF2-40B4-BE49-F238E27FC236}">
                <a16:creationId xmlns:a16="http://schemas.microsoft.com/office/drawing/2014/main" id="{7F229C85-018A-CD4D-81CF-CB96C943028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88" y="2097088"/>
            <a:ext cx="16351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7135" name="Group 140">
            <a:extLst>
              <a:ext uri="{FF2B5EF4-FFF2-40B4-BE49-F238E27FC236}">
                <a16:creationId xmlns:a16="http://schemas.microsoft.com/office/drawing/2014/main" id="{627935A6-4AD8-FE43-82CE-F696781339CE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3281363"/>
            <a:ext cx="730250" cy="1292225"/>
            <a:chOff x="4510" y="1994"/>
            <a:chExt cx="444" cy="786"/>
          </a:xfrm>
        </p:grpSpPr>
        <p:grpSp>
          <p:nvGrpSpPr>
            <p:cNvPr id="47148" name="Group 141">
              <a:extLst>
                <a:ext uri="{FF2B5EF4-FFF2-40B4-BE49-F238E27FC236}">
                  <a16:creationId xmlns:a16="http://schemas.microsoft.com/office/drawing/2014/main" id="{D7CA68D8-DEFB-BE48-B41A-E1CDEEF6DA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0" y="1994"/>
              <a:ext cx="444" cy="786"/>
              <a:chOff x="4510" y="1994"/>
              <a:chExt cx="444" cy="786"/>
            </a:xfrm>
          </p:grpSpPr>
          <p:sp>
            <p:nvSpPr>
              <p:cNvPr id="47150" name="Oval 142">
                <a:extLst>
                  <a:ext uri="{FF2B5EF4-FFF2-40B4-BE49-F238E27FC236}">
                    <a16:creationId xmlns:a16="http://schemas.microsoft.com/office/drawing/2014/main" id="{6D90B01C-4DAC-6046-AB34-FBFAB72F9B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9" y="1994"/>
                <a:ext cx="114" cy="1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DE" altLang="en-DE"/>
              </a:p>
            </p:txBody>
          </p:sp>
          <p:sp>
            <p:nvSpPr>
              <p:cNvPr id="47151" name="Freeform 143">
                <a:extLst>
                  <a:ext uri="{FF2B5EF4-FFF2-40B4-BE49-F238E27FC236}">
                    <a16:creationId xmlns:a16="http://schemas.microsoft.com/office/drawing/2014/main" id="{28DCEF49-11B3-6045-AC33-2FE9E7C93E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" y="2132"/>
                <a:ext cx="379" cy="304"/>
              </a:xfrm>
              <a:custGeom>
                <a:avLst/>
                <a:gdLst>
                  <a:gd name="T0" fmla="*/ 378 w 379"/>
                  <a:gd name="T1" fmla="*/ 90 h 304"/>
                  <a:gd name="T2" fmla="*/ 378 w 379"/>
                  <a:gd name="T3" fmla="*/ 258 h 304"/>
                  <a:gd name="T4" fmla="*/ 345 w 379"/>
                  <a:gd name="T5" fmla="*/ 303 h 304"/>
                  <a:gd name="T6" fmla="*/ 324 w 379"/>
                  <a:gd name="T7" fmla="*/ 303 h 304"/>
                  <a:gd name="T8" fmla="*/ 324 w 379"/>
                  <a:gd name="T9" fmla="*/ 140 h 304"/>
                  <a:gd name="T10" fmla="*/ 312 w 379"/>
                  <a:gd name="T11" fmla="*/ 133 h 304"/>
                  <a:gd name="T12" fmla="*/ 312 w 379"/>
                  <a:gd name="T13" fmla="*/ 182 h 304"/>
                  <a:gd name="T14" fmla="*/ 79 w 379"/>
                  <a:gd name="T15" fmla="*/ 182 h 304"/>
                  <a:gd name="T16" fmla="*/ 0 w 379"/>
                  <a:gd name="T17" fmla="*/ 152 h 304"/>
                  <a:gd name="T18" fmla="*/ 0 w 379"/>
                  <a:gd name="T19" fmla="*/ 128 h 304"/>
                  <a:gd name="T20" fmla="*/ 159 w 379"/>
                  <a:gd name="T21" fmla="*/ 128 h 304"/>
                  <a:gd name="T22" fmla="*/ 159 w 379"/>
                  <a:gd name="T23" fmla="*/ 65 h 304"/>
                  <a:gd name="T24" fmla="*/ 159 w 379"/>
                  <a:gd name="T25" fmla="*/ 58 h 304"/>
                  <a:gd name="T26" fmla="*/ 161 w 379"/>
                  <a:gd name="T27" fmla="*/ 52 h 304"/>
                  <a:gd name="T28" fmla="*/ 163 w 379"/>
                  <a:gd name="T29" fmla="*/ 47 h 304"/>
                  <a:gd name="T30" fmla="*/ 165 w 379"/>
                  <a:gd name="T31" fmla="*/ 41 h 304"/>
                  <a:gd name="T32" fmla="*/ 168 w 379"/>
                  <a:gd name="T33" fmla="*/ 37 h 304"/>
                  <a:gd name="T34" fmla="*/ 170 w 379"/>
                  <a:gd name="T35" fmla="*/ 32 h 304"/>
                  <a:gd name="T36" fmla="*/ 173 w 379"/>
                  <a:gd name="T37" fmla="*/ 29 h 304"/>
                  <a:gd name="T38" fmla="*/ 179 w 379"/>
                  <a:gd name="T39" fmla="*/ 23 h 304"/>
                  <a:gd name="T40" fmla="*/ 184 w 379"/>
                  <a:gd name="T41" fmla="*/ 19 h 304"/>
                  <a:gd name="T42" fmla="*/ 190 w 379"/>
                  <a:gd name="T43" fmla="*/ 14 h 304"/>
                  <a:gd name="T44" fmla="*/ 195 w 379"/>
                  <a:gd name="T45" fmla="*/ 10 h 304"/>
                  <a:gd name="T46" fmla="*/ 201 w 379"/>
                  <a:gd name="T47" fmla="*/ 8 h 304"/>
                  <a:gd name="T48" fmla="*/ 208 w 379"/>
                  <a:gd name="T49" fmla="*/ 5 h 304"/>
                  <a:gd name="T50" fmla="*/ 215 w 379"/>
                  <a:gd name="T51" fmla="*/ 3 h 304"/>
                  <a:gd name="T52" fmla="*/ 223 w 379"/>
                  <a:gd name="T53" fmla="*/ 1 h 304"/>
                  <a:gd name="T54" fmla="*/ 231 w 379"/>
                  <a:gd name="T55" fmla="*/ 0 h 304"/>
                  <a:gd name="T56" fmla="*/ 239 w 379"/>
                  <a:gd name="T57" fmla="*/ 0 h 304"/>
                  <a:gd name="T58" fmla="*/ 248 w 379"/>
                  <a:gd name="T59" fmla="*/ 1 h 304"/>
                  <a:gd name="T60" fmla="*/ 255 w 379"/>
                  <a:gd name="T61" fmla="*/ 3 h 304"/>
                  <a:gd name="T62" fmla="*/ 263 w 379"/>
                  <a:gd name="T63" fmla="*/ 5 h 304"/>
                  <a:gd name="T64" fmla="*/ 270 w 379"/>
                  <a:gd name="T65" fmla="*/ 8 h 304"/>
                  <a:gd name="T66" fmla="*/ 277 w 379"/>
                  <a:gd name="T67" fmla="*/ 11 h 304"/>
                  <a:gd name="T68" fmla="*/ 281 w 379"/>
                  <a:gd name="T69" fmla="*/ 14 h 304"/>
                  <a:gd name="T70" fmla="*/ 378 w 379"/>
                  <a:gd name="T71" fmla="*/ 90 h 30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79" h="304">
                    <a:moveTo>
                      <a:pt x="378" y="90"/>
                    </a:moveTo>
                    <a:lnTo>
                      <a:pt x="378" y="258"/>
                    </a:lnTo>
                    <a:lnTo>
                      <a:pt x="345" y="303"/>
                    </a:lnTo>
                    <a:lnTo>
                      <a:pt x="324" y="303"/>
                    </a:lnTo>
                    <a:lnTo>
                      <a:pt x="324" y="140"/>
                    </a:lnTo>
                    <a:lnTo>
                      <a:pt x="312" y="133"/>
                    </a:lnTo>
                    <a:lnTo>
                      <a:pt x="312" y="182"/>
                    </a:lnTo>
                    <a:lnTo>
                      <a:pt x="79" y="182"/>
                    </a:lnTo>
                    <a:lnTo>
                      <a:pt x="0" y="152"/>
                    </a:lnTo>
                    <a:lnTo>
                      <a:pt x="0" y="128"/>
                    </a:lnTo>
                    <a:lnTo>
                      <a:pt x="159" y="128"/>
                    </a:lnTo>
                    <a:lnTo>
                      <a:pt x="159" y="65"/>
                    </a:lnTo>
                    <a:lnTo>
                      <a:pt x="159" y="58"/>
                    </a:lnTo>
                    <a:lnTo>
                      <a:pt x="161" y="52"/>
                    </a:lnTo>
                    <a:lnTo>
                      <a:pt x="163" y="47"/>
                    </a:lnTo>
                    <a:lnTo>
                      <a:pt x="165" y="41"/>
                    </a:lnTo>
                    <a:lnTo>
                      <a:pt x="168" y="37"/>
                    </a:lnTo>
                    <a:lnTo>
                      <a:pt x="170" y="32"/>
                    </a:lnTo>
                    <a:lnTo>
                      <a:pt x="173" y="29"/>
                    </a:lnTo>
                    <a:lnTo>
                      <a:pt x="179" y="23"/>
                    </a:lnTo>
                    <a:lnTo>
                      <a:pt x="184" y="19"/>
                    </a:lnTo>
                    <a:lnTo>
                      <a:pt x="190" y="14"/>
                    </a:lnTo>
                    <a:lnTo>
                      <a:pt x="195" y="10"/>
                    </a:lnTo>
                    <a:lnTo>
                      <a:pt x="201" y="8"/>
                    </a:lnTo>
                    <a:lnTo>
                      <a:pt x="208" y="5"/>
                    </a:lnTo>
                    <a:lnTo>
                      <a:pt x="215" y="3"/>
                    </a:lnTo>
                    <a:lnTo>
                      <a:pt x="223" y="1"/>
                    </a:lnTo>
                    <a:lnTo>
                      <a:pt x="231" y="0"/>
                    </a:lnTo>
                    <a:lnTo>
                      <a:pt x="239" y="0"/>
                    </a:lnTo>
                    <a:lnTo>
                      <a:pt x="248" y="1"/>
                    </a:lnTo>
                    <a:lnTo>
                      <a:pt x="255" y="3"/>
                    </a:lnTo>
                    <a:lnTo>
                      <a:pt x="263" y="5"/>
                    </a:lnTo>
                    <a:lnTo>
                      <a:pt x="270" y="8"/>
                    </a:lnTo>
                    <a:lnTo>
                      <a:pt x="277" y="11"/>
                    </a:lnTo>
                    <a:lnTo>
                      <a:pt x="281" y="14"/>
                    </a:lnTo>
                    <a:lnTo>
                      <a:pt x="378" y="9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47152" name="Freeform 144">
                <a:extLst>
                  <a:ext uri="{FF2B5EF4-FFF2-40B4-BE49-F238E27FC236}">
                    <a16:creationId xmlns:a16="http://schemas.microsoft.com/office/drawing/2014/main" id="{BC649DCF-4E54-6B40-A88A-C0FFD4D990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0" y="2338"/>
                <a:ext cx="444" cy="442"/>
              </a:xfrm>
              <a:custGeom>
                <a:avLst/>
                <a:gdLst>
                  <a:gd name="T0" fmla="*/ 328 w 444"/>
                  <a:gd name="T1" fmla="*/ 0 h 442"/>
                  <a:gd name="T2" fmla="*/ 174 w 444"/>
                  <a:gd name="T3" fmla="*/ 0 h 442"/>
                  <a:gd name="T4" fmla="*/ 174 w 444"/>
                  <a:gd name="T5" fmla="*/ 62 h 442"/>
                  <a:gd name="T6" fmla="*/ 77 w 444"/>
                  <a:gd name="T7" fmla="*/ 393 h 442"/>
                  <a:gd name="T8" fmla="*/ 0 w 444"/>
                  <a:gd name="T9" fmla="*/ 411 h 442"/>
                  <a:gd name="T10" fmla="*/ 0 w 444"/>
                  <a:gd name="T11" fmla="*/ 441 h 442"/>
                  <a:gd name="T12" fmla="*/ 126 w 444"/>
                  <a:gd name="T13" fmla="*/ 441 h 442"/>
                  <a:gd name="T14" fmla="*/ 243 w 444"/>
                  <a:gd name="T15" fmla="*/ 102 h 442"/>
                  <a:gd name="T16" fmla="*/ 225 w 444"/>
                  <a:gd name="T17" fmla="*/ 91 h 442"/>
                  <a:gd name="T18" fmla="*/ 229 w 444"/>
                  <a:gd name="T19" fmla="*/ 82 h 442"/>
                  <a:gd name="T20" fmla="*/ 249 w 444"/>
                  <a:gd name="T21" fmla="*/ 95 h 442"/>
                  <a:gd name="T22" fmla="*/ 249 w 444"/>
                  <a:gd name="T23" fmla="*/ 210 h 442"/>
                  <a:gd name="T24" fmla="*/ 359 w 444"/>
                  <a:gd name="T25" fmla="*/ 375 h 442"/>
                  <a:gd name="T26" fmla="*/ 324 w 444"/>
                  <a:gd name="T27" fmla="*/ 439 h 442"/>
                  <a:gd name="T28" fmla="*/ 360 w 444"/>
                  <a:gd name="T29" fmla="*/ 439 h 442"/>
                  <a:gd name="T30" fmla="*/ 443 w 444"/>
                  <a:gd name="T31" fmla="*/ 362 h 442"/>
                  <a:gd name="T32" fmla="*/ 328 w 444"/>
                  <a:gd name="T33" fmla="*/ 190 h 442"/>
                  <a:gd name="T34" fmla="*/ 328 w 444"/>
                  <a:gd name="T35" fmla="*/ 0 h 44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44" h="442">
                    <a:moveTo>
                      <a:pt x="328" y="0"/>
                    </a:moveTo>
                    <a:lnTo>
                      <a:pt x="174" y="0"/>
                    </a:lnTo>
                    <a:lnTo>
                      <a:pt x="174" y="62"/>
                    </a:lnTo>
                    <a:lnTo>
                      <a:pt x="77" y="393"/>
                    </a:lnTo>
                    <a:lnTo>
                      <a:pt x="0" y="411"/>
                    </a:lnTo>
                    <a:lnTo>
                      <a:pt x="0" y="441"/>
                    </a:lnTo>
                    <a:lnTo>
                      <a:pt x="126" y="441"/>
                    </a:lnTo>
                    <a:lnTo>
                      <a:pt x="243" y="102"/>
                    </a:lnTo>
                    <a:lnTo>
                      <a:pt x="225" y="91"/>
                    </a:lnTo>
                    <a:lnTo>
                      <a:pt x="229" y="82"/>
                    </a:lnTo>
                    <a:lnTo>
                      <a:pt x="249" y="95"/>
                    </a:lnTo>
                    <a:lnTo>
                      <a:pt x="249" y="210"/>
                    </a:lnTo>
                    <a:lnTo>
                      <a:pt x="359" y="375"/>
                    </a:lnTo>
                    <a:lnTo>
                      <a:pt x="324" y="439"/>
                    </a:lnTo>
                    <a:lnTo>
                      <a:pt x="360" y="439"/>
                    </a:lnTo>
                    <a:lnTo>
                      <a:pt x="443" y="362"/>
                    </a:lnTo>
                    <a:lnTo>
                      <a:pt x="328" y="190"/>
                    </a:lnTo>
                    <a:lnTo>
                      <a:pt x="328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47149" name="Rectangle 145">
              <a:extLst>
                <a:ext uri="{FF2B5EF4-FFF2-40B4-BE49-F238E27FC236}">
                  <a16:creationId xmlns:a16="http://schemas.microsoft.com/office/drawing/2014/main" id="{7C9F196C-1494-F542-A54C-2C8F29663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0" y="2149"/>
              <a:ext cx="16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47136" name="Rectangle 146">
            <a:extLst>
              <a:ext uri="{FF2B5EF4-FFF2-40B4-BE49-F238E27FC236}">
                <a16:creationId xmlns:a16="http://schemas.microsoft.com/office/drawing/2014/main" id="{63F43826-9B97-214A-8623-7FF8D06E0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2824163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47137" name="Rectangle 147">
            <a:extLst>
              <a:ext uri="{FF2B5EF4-FFF2-40B4-BE49-F238E27FC236}">
                <a16:creationId xmlns:a16="http://schemas.microsoft.com/office/drawing/2014/main" id="{0A980012-ACF0-2140-B335-6761BEBE8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588" y="5607050"/>
            <a:ext cx="938212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47138" name="Rectangle 148">
            <a:extLst>
              <a:ext uri="{FF2B5EF4-FFF2-40B4-BE49-F238E27FC236}">
                <a16:creationId xmlns:a16="http://schemas.microsoft.com/office/drawing/2014/main" id="{E72C729F-4AA5-3D49-A4DE-1A621BA2F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5513" y="5607050"/>
            <a:ext cx="938212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grpSp>
        <p:nvGrpSpPr>
          <p:cNvPr id="47139" name="Group 149">
            <a:extLst>
              <a:ext uri="{FF2B5EF4-FFF2-40B4-BE49-F238E27FC236}">
                <a16:creationId xmlns:a16="http://schemas.microsoft.com/office/drawing/2014/main" id="{15B334D7-F089-3D47-95AD-A73943DF8574}"/>
              </a:ext>
            </a:extLst>
          </p:cNvPr>
          <p:cNvGrpSpPr>
            <a:grpSpLocks/>
          </p:cNvGrpSpPr>
          <p:nvPr/>
        </p:nvGrpSpPr>
        <p:grpSpPr bwMode="auto">
          <a:xfrm>
            <a:off x="7002463" y="1879600"/>
            <a:ext cx="730250" cy="1292225"/>
            <a:chOff x="4258" y="1142"/>
            <a:chExt cx="444" cy="786"/>
          </a:xfrm>
        </p:grpSpPr>
        <p:grpSp>
          <p:nvGrpSpPr>
            <p:cNvPr id="47143" name="Group 150">
              <a:extLst>
                <a:ext uri="{FF2B5EF4-FFF2-40B4-BE49-F238E27FC236}">
                  <a16:creationId xmlns:a16="http://schemas.microsoft.com/office/drawing/2014/main" id="{94C4781F-56E8-724D-81BA-AD6436A30A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58" y="1142"/>
              <a:ext cx="444" cy="786"/>
              <a:chOff x="4258" y="1142"/>
              <a:chExt cx="444" cy="786"/>
            </a:xfrm>
          </p:grpSpPr>
          <p:sp>
            <p:nvSpPr>
              <p:cNvPr id="47145" name="Oval 151">
                <a:extLst>
                  <a:ext uri="{FF2B5EF4-FFF2-40B4-BE49-F238E27FC236}">
                    <a16:creationId xmlns:a16="http://schemas.microsoft.com/office/drawing/2014/main" id="{F8E86D7E-0AF8-694A-9218-E48C3781B9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7" y="1142"/>
                <a:ext cx="114" cy="1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DE" altLang="en-DE"/>
              </a:p>
            </p:txBody>
          </p:sp>
          <p:sp>
            <p:nvSpPr>
              <p:cNvPr id="47146" name="Freeform 152">
                <a:extLst>
                  <a:ext uri="{FF2B5EF4-FFF2-40B4-BE49-F238E27FC236}">
                    <a16:creationId xmlns:a16="http://schemas.microsoft.com/office/drawing/2014/main" id="{1F0358CD-042F-E24C-BAA2-D5C2E013BE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3" y="1280"/>
                <a:ext cx="379" cy="304"/>
              </a:xfrm>
              <a:custGeom>
                <a:avLst/>
                <a:gdLst>
                  <a:gd name="T0" fmla="*/ 378 w 379"/>
                  <a:gd name="T1" fmla="*/ 90 h 304"/>
                  <a:gd name="T2" fmla="*/ 378 w 379"/>
                  <a:gd name="T3" fmla="*/ 258 h 304"/>
                  <a:gd name="T4" fmla="*/ 345 w 379"/>
                  <a:gd name="T5" fmla="*/ 303 h 304"/>
                  <a:gd name="T6" fmla="*/ 324 w 379"/>
                  <a:gd name="T7" fmla="*/ 303 h 304"/>
                  <a:gd name="T8" fmla="*/ 324 w 379"/>
                  <a:gd name="T9" fmla="*/ 140 h 304"/>
                  <a:gd name="T10" fmla="*/ 312 w 379"/>
                  <a:gd name="T11" fmla="*/ 133 h 304"/>
                  <a:gd name="T12" fmla="*/ 312 w 379"/>
                  <a:gd name="T13" fmla="*/ 182 h 304"/>
                  <a:gd name="T14" fmla="*/ 79 w 379"/>
                  <a:gd name="T15" fmla="*/ 182 h 304"/>
                  <a:gd name="T16" fmla="*/ 0 w 379"/>
                  <a:gd name="T17" fmla="*/ 152 h 304"/>
                  <a:gd name="T18" fmla="*/ 0 w 379"/>
                  <a:gd name="T19" fmla="*/ 128 h 304"/>
                  <a:gd name="T20" fmla="*/ 159 w 379"/>
                  <a:gd name="T21" fmla="*/ 128 h 304"/>
                  <a:gd name="T22" fmla="*/ 159 w 379"/>
                  <a:gd name="T23" fmla="*/ 65 h 304"/>
                  <a:gd name="T24" fmla="*/ 159 w 379"/>
                  <a:gd name="T25" fmla="*/ 58 h 304"/>
                  <a:gd name="T26" fmla="*/ 161 w 379"/>
                  <a:gd name="T27" fmla="*/ 52 h 304"/>
                  <a:gd name="T28" fmla="*/ 163 w 379"/>
                  <a:gd name="T29" fmla="*/ 47 h 304"/>
                  <a:gd name="T30" fmla="*/ 165 w 379"/>
                  <a:gd name="T31" fmla="*/ 41 h 304"/>
                  <a:gd name="T32" fmla="*/ 168 w 379"/>
                  <a:gd name="T33" fmla="*/ 37 h 304"/>
                  <a:gd name="T34" fmla="*/ 170 w 379"/>
                  <a:gd name="T35" fmla="*/ 32 h 304"/>
                  <a:gd name="T36" fmla="*/ 173 w 379"/>
                  <a:gd name="T37" fmla="*/ 29 h 304"/>
                  <a:gd name="T38" fmla="*/ 179 w 379"/>
                  <a:gd name="T39" fmla="*/ 23 h 304"/>
                  <a:gd name="T40" fmla="*/ 184 w 379"/>
                  <a:gd name="T41" fmla="*/ 19 h 304"/>
                  <a:gd name="T42" fmla="*/ 190 w 379"/>
                  <a:gd name="T43" fmla="*/ 14 h 304"/>
                  <a:gd name="T44" fmla="*/ 195 w 379"/>
                  <a:gd name="T45" fmla="*/ 10 h 304"/>
                  <a:gd name="T46" fmla="*/ 201 w 379"/>
                  <a:gd name="T47" fmla="*/ 8 h 304"/>
                  <a:gd name="T48" fmla="*/ 208 w 379"/>
                  <a:gd name="T49" fmla="*/ 5 h 304"/>
                  <a:gd name="T50" fmla="*/ 215 w 379"/>
                  <a:gd name="T51" fmla="*/ 3 h 304"/>
                  <a:gd name="T52" fmla="*/ 223 w 379"/>
                  <a:gd name="T53" fmla="*/ 1 h 304"/>
                  <a:gd name="T54" fmla="*/ 231 w 379"/>
                  <a:gd name="T55" fmla="*/ 0 h 304"/>
                  <a:gd name="T56" fmla="*/ 239 w 379"/>
                  <a:gd name="T57" fmla="*/ 0 h 304"/>
                  <a:gd name="T58" fmla="*/ 248 w 379"/>
                  <a:gd name="T59" fmla="*/ 1 h 304"/>
                  <a:gd name="T60" fmla="*/ 255 w 379"/>
                  <a:gd name="T61" fmla="*/ 3 h 304"/>
                  <a:gd name="T62" fmla="*/ 263 w 379"/>
                  <a:gd name="T63" fmla="*/ 5 h 304"/>
                  <a:gd name="T64" fmla="*/ 270 w 379"/>
                  <a:gd name="T65" fmla="*/ 8 h 304"/>
                  <a:gd name="T66" fmla="*/ 277 w 379"/>
                  <a:gd name="T67" fmla="*/ 11 h 304"/>
                  <a:gd name="T68" fmla="*/ 281 w 379"/>
                  <a:gd name="T69" fmla="*/ 14 h 304"/>
                  <a:gd name="T70" fmla="*/ 378 w 379"/>
                  <a:gd name="T71" fmla="*/ 90 h 30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79" h="304">
                    <a:moveTo>
                      <a:pt x="378" y="90"/>
                    </a:moveTo>
                    <a:lnTo>
                      <a:pt x="378" y="258"/>
                    </a:lnTo>
                    <a:lnTo>
                      <a:pt x="345" y="303"/>
                    </a:lnTo>
                    <a:lnTo>
                      <a:pt x="324" y="303"/>
                    </a:lnTo>
                    <a:lnTo>
                      <a:pt x="324" y="140"/>
                    </a:lnTo>
                    <a:lnTo>
                      <a:pt x="312" y="133"/>
                    </a:lnTo>
                    <a:lnTo>
                      <a:pt x="312" y="182"/>
                    </a:lnTo>
                    <a:lnTo>
                      <a:pt x="79" y="182"/>
                    </a:lnTo>
                    <a:lnTo>
                      <a:pt x="0" y="152"/>
                    </a:lnTo>
                    <a:lnTo>
                      <a:pt x="0" y="128"/>
                    </a:lnTo>
                    <a:lnTo>
                      <a:pt x="159" y="128"/>
                    </a:lnTo>
                    <a:lnTo>
                      <a:pt x="159" y="65"/>
                    </a:lnTo>
                    <a:lnTo>
                      <a:pt x="159" y="58"/>
                    </a:lnTo>
                    <a:lnTo>
                      <a:pt x="161" y="52"/>
                    </a:lnTo>
                    <a:lnTo>
                      <a:pt x="163" y="47"/>
                    </a:lnTo>
                    <a:lnTo>
                      <a:pt x="165" y="41"/>
                    </a:lnTo>
                    <a:lnTo>
                      <a:pt x="168" y="37"/>
                    </a:lnTo>
                    <a:lnTo>
                      <a:pt x="170" y="32"/>
                    </a:lnTo>
                    <a:lnTo>
                      <a:pt x="173" y="29"/>
                    </a:lnTo>
                    <a:lnTo>
                      <a:pt x="179" y="23"/>
                    </a:lnTo>
                    <a:lnTo>
                      <a:pt x="184" y="19"/>
                    </a:lnTo>
                    <a:lnTo>
                      <a:pt x="190" y="14"/>
                    </a:lnTo>
                    <a:lnTo>
                      <a:pt x="195" y="10"/>
                    </a:lnTo>
                    <a:lnTo>
                      <a:pt x="201" y="8"/>
                    </a:lnTo>
                    <a:lnTo>
                      <a:pt x="208" y="5"/>
                    </a:lnTo>
                    <a:lnTo>
                      <a:pt x="215" y="3"/>
                    </a:lnTo>
                    <a:lnTo>
                      <a:pt x="223" y="1"/>
                    </a:lnTo>
                    <a:lnTo>
                      <a:pt x="231" y="0"/>
                    </a:lnTo>
                    <a:lnTo>
                      <a:pt x="239" y="0"/>
                    </a:lnTo>
                    <a:lnTo>
                      <a:pt x="248" y="1"/>
                    </a:lnTo>
                    <a:lnTo>
                      <a:pt x="255" y="3"/>
                    </a:lnTo>
                    <a:lnTo>
                      <a:pt x="263" y="5"/>
                    </a:lnTo>
                    <a:lnTo>
                      <a:pt x="270" y="8"/>
                    </a:lnTo>
                    <a:lnTo>
                      <a:pt x="277" y="11"/>
                    </a:lnTo>
                    <a:lnTo>
                      <a:pt x="281" y="14"/>
                    </a:lnTo>
                    <a:lnTo>
                      <a:pt x="378" y="9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47147" name="Freeform 153">
                <a:extLst>
                  <a:ext uri="{FF2B5EF4-FFF2-40B4-BE49-F238E27FC236}">
                    <a16:creationId xmlns:a16="http://schemas.microsoft.com/office/drawing/2014/main" id="{CFDDC232-6456-9649-BF10-BBA33C6A7B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8" y="1486"/>
                <a:ext cx="444" cy="442"/>
              </a:xfrm>
              <a:custGeom>
                <a:avLst/>
                <a:gdLst>
                  <a:gd name="T0" fmla="*/ 328 w 444"/>
                  <a:gd name="T1" fmla="*/ 0 h 442"/>
                  <a:gd name="T2" fmla="*/ 174 w 444"/>
                  <a:gd name="T3" fmla="*/ 0 h 442"/>
                  <a:gd name="T4" fmla="*/ 174 w 444"/>
                  <a:gd name="T5" fmla="*/ 62 h 442"/>
                  <a:gd name="T6" fmla="*/ 77 w 444"/>
                  <a:gd name="T7" fmla="*/ 393 h 442"/>
                  <a:gd name="T8" fmla="*/ 0 w 444"/>
                  <a:gd name="T9" fmla="*/ 411 h 442"/>
                  <a:gd name="T10" fmla="*/ 0 w 444"/>
                  <a:gd name="T11" fmla="*/ 441 h 442"/>
                  <a:gd name="T12" fmla="*/ 126 w 444"/>
                  <a:gd name="T13" fmla="*/ 441 h 442"/>
                  <a:gd name="T14" fmla="*/ 243 w 444"/>
                  <a:gd name="T15" fmla="*/ 102 h 442"/>
                  <a:gd name="T16" fmla="*/ 225 w 444"/>
                  <a:gd name="T17" fmla="*/ 91 h 442"/>
                  <a:gd name="T18" fmla="*/ 229 w 444"/>
                  <a:gd name="T19" fmla="*/ 82 h 442"/>
                  <a:gd name="T20" fmla="*/ 249 w 444"/>
                  <a:gd name="T21" fmla="*/ 95 h 442"/>
                  <a:gd name="T22" fmla="*/ 249 w 444"/>
                  <a:gd name="T23" fmla="*/ 210 h 442"/>
                  <a:gd name="T24" fmla="*/ 359 w 444"/>
                  <a:gd name="T25" fmla="*/ 375 h 442"/>
                  <a:gd name="T26" fmla="*/ 324 w 444"/>
                  <a:gd name="T27" fmla="*/ 439 h 442"/>
                  <a:gd name="T28" fmla="*/ 360 w 444"/>
                  <a:gd name="T29" fmla="*/ 439 h 442"/>
                  <a:gd name="T30" fmla="*/ 443 w 444"/>
                  <a:gd name="T31" fmla="*/ 362 h 442"/>
                  <a:gd name="T32" fmla="*/ 328 w 444"/>
                  <a:gd name="T33" fmla="*/ 190 h 442"/>
                  <a:gd name="T34" fmla="*/ 328 w 444"/>
                  <a:gd name="T35" fmla="*/ 0 h 44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44" h="442">
                    <a:moveTo>
                      <a:pt x="328" y="0"/>
                    </a:moveTo>
                    <a:lnTo>
                      <a:pt x="174" y="0"/>
                    </a:lnTo>
                    <a:lnTo>
                      <a:pt x="174" y="62"/>
                    </a:lnTo>
                    <a:lnTo>
                      <a:pt x="77" y="393"/>
                    </a:lnTo>
                    <a:lnTo>
                      <a:pt x="0" y="411"/>
                    </a:lnTo>
                    <a:lnTo>
                      <a:pt x="0" y="441"/>
                    </a:lnTo>
                    <a:lnTo>
                      <a:pt x="126" y="441"/>
                    </a:lnTo>
                    <a:lnTo>
                      <a:pt x="243" y="102"/>
                    </a:lnTo>
                    <a:lnTo>
                      <a:pt x="225" y="91"/>
                    </a:lnTo>
                    <a:lnTo>
                      <a:pt x="229" y="82"/>
                    </a:lnTo>
                    <a:lnTo>
                      <a:pt x="249" y="95"/>
                    </a:lnTo>
                    <a:lnTo>
                      <a:pt x="249" y="210"/>
                    </a:lnTo>
                    <a:lnTo>
                      <a:pt x="359" y="375"/>
                    </a:lnTo>
                    <a:lnTo>
                      <a:pt x="324" y="439"/>
                    </a:lnTo>
                    <a:lnTo>
                      <a:pt x="360" y="439"/>
                    </a:lnTo>
                    <a:lnTo>
                      <a:pt x="443" y="362"/>
                    </a:lnTo>
                    <a:lnTo>
                      <a:pt x="328" y="190"/>
                    </a:lnTo>
                    <a:lnTo>
                      <a:pt x="328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47144" name="Rectangle 154">
              <a:extLst>
                <a:ext uri="{FF2B5EF4-FFF2-40B4-BE49-F238E27FC236}">
                  <a16:creationId xmlns:a16="http://schemas.microsoft.com/office/drawing/2014/main" id="{C3B10299-1A93-D046-AE74-AD1AFCC91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8" y="1297"/>
              <a:ext cx="16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47140" name="Rectangle 155">
            <a:extLst>
              <a:ext uri="{FF2B5EF4-FFF2-40B4-BE49-F238E27FC236}">
                <a16:creationId xmlns:a16="http://schemas.microsoft.com/office/drawing/2014/main" id="{11D30AB0-4301-F34D-A56C-8ED686C17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925" y="3306763"/>
            <a:ext cx="3714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47141" name="Rectangle 156">
            <a:extLst>
              <a:ext uri="{FF2B5EF4-FFF2-40B4-BE49-F238E27FC236}">
                <a16:creationId xmlns:a16="http://schemas.microsoft.com/office/drawing/2014/main" id="{ED56DFFE-F2D1-844C-A54E-B8AADB6C9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9163" y="6110288"/>
            <a:ext cx="3714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47142" name="Rectangle 157">
            <a:extLst>
              <a:ext uri="{FF2B5EF4-FFF2-40B4-BE49-F238E27FC236}">
                <a16:creationId xmlns:a16="http://schemas.microsoft.com/office/drawing/2014/main" id="{7B63DE0A-D12C-074B-B405-AD07395CB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8088" y="6091238"/>
            <a:ext cx="3714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0988073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>
                <a:latin typeface="Garamond" charset="0"/>
              </a:rPr>
              <a:t>7-</a:t>
            </a:r>
            <a:fld id="{30D08582-91E0-2C47-AD2C-14A5231EDED5}" type="slidenum">
              <a:rPr lang="en-US" altLang="en-US">
                <a:latin typeface="Garamond" charset="0"/>
              </a:rPr>
              <a:pPr/>
              <a:t>3</a:t>
            </a:fld>
            <a:endParaRPr lang="en-US" altLang="en-US">
              <a:latin typeface="Garamond" charset="0"/>
            </a:endParaRPr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Negotiation</a:t>
            </a:r>
            <a:r>
              <a:rPr lang="en-US" altLang="x-none"/>
              <a:t>, Bargaining </a:t>
            </a:r>
            <a:r>
              <a:rPr lang="en-US" altLang="x-none" dirty="0"/>
              <a:t>Problems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0768"/>
            <a:ext cx="7992120" cy="483143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x-none" sz="2800" dirty="0">
                <a:solidFill>
                  <a:srgbClr val="FF0000"/>
                </a:solidFill>
              </a:rPr>
              <a:t>Auctions</a:t>
            </a:r>
            <a:r>
              <a:rPr lang="en-US" altLang="x-none" sz="2800" dirty="0"/>
              <a:t> are </a:t>
            </a:r>
            <a:r>
              <a:rPr lang="en-US" altLang="x-none" sz="2800" i="1" dirty="0">
                <a:solidFill>
                  <a:srgbClr val="FF0000"/>
                </a:solidFill>
              </a:rPr>
              <a:t>only</a:t>
            </a:r>
            <a:r>
              <a:rPr lang="en-US" altLang="x-none" sz="2800" i="1" dirty="0"/>
              <a:t> </a:t>
            </a:r>
            <a:r>
              <a:rPr lang="en-US" altLang="x-none" sz="2800" dirty="0"/>
              <a:t>concerned with the </a:t>
            </a:r>
            <a:br>
              <a:rPr lang="en-US" altLang="x-none" sz="2800" dirty="0"/>
            </a:br>
            <a:r>
              <a:rPr lang="en-US" altLang="x-none" sz="2800" dirty="0">
                <a:solidFill>
                  <a:srgbClr val="FF0000"/>
                </a:solidFill>
              </a:rPr>
              <a:t>allocation of goods</a:t>
            </a:r>
          </a:p>
          <a:p>
            <a:pPr eaLnBrk="1" hangingPunct="1">
              <a:defRPr/>
            </a:pPr>
            <a:r>
              <a:rPr lang="en-US" altLang="x-none" sz="2800" dirty="0">
                <a:solidFill>
                  <a:srgbClr val="0305FF"/>
                </a:solidFill>
              </a:rPr>
              <a:t>Negotiation</a:t>
            </a:r>
            <a:r>
              <a:rPr lang="en-US" altLang="x-none" sz="2800" i="1" dirty="0"/>
              <a:t> </a:t>
            </a:r>
            <a:r>
              <a:rPr lang="en-US" altLang="x-none" sz="2800" dirty="0"/>
              <a:t>is the process of </a:t>
            </a:r>
            <a:br>
              <a:rPr lang="en-US" altLang="x-none" sz="2800" dirty="0"/>
            </a:br>
            <a:r>
              <a:rPr lang="en-US" altLang="x-none" sz="2800" dirty="0">
                <a:solidFill>
                  <a:srgbClr val="0305FF"/>
                </a:solidFill>
              </a:rPr>
              <a:t>reaching agreements </a:t>
            </a:r>
            <a:r>
              <a:rPr lang="en-US" altLang="x-none" sz="2800" dirty="0"/>
              <a:t>on matters of common interest (</a:t>
            </a:r>
            <a:r>
              <a:rPr lang="en-US" altLang="x-none" sz="2800" dirty="0">
                <a:solidFill>
                  <a:srgbClr val="0305FF"/>
                </a:solidFill>
              </a:rPr>
              <a:t>bargaining problem</a:t>
            </a:r>
            <a:r>
              <a:rPr lang="en-US" altLang="x-none" sz="2800" dirty="0"/>
              <a:t>)</a:t>
            </a:r>
            <a:endParaRPr lang="en-US" altLang="x-none" sz="2400" dirty="0"/>
          </a:p>
          <a:p>
            <a:pPr lvl="1" eaLnBrk="1" hangingPunct="1">
              <a:defRPr/>
            </a:pPr>
            <a:r>
              <a:rPr lang="en-US" altLang="x-none" dirty="0"/>
              <a:t>E.g., who does what?</a:t>
            </a:r>
          </a:p>
        </p:txBody>
      </p:sp>
    </p:spTree>
    <p:extLst>
      <p:ext uri="{BB962C8B-B14F-4D97-AF65-F5344CB8AC3E}">
        <p14:creationId xmlns:p14="http://schemas.microsoft.com/office/powerpoint/2010/main" val="24932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5">
            <a:extLst>
              <a:ext uri="{FF2B5EF4-FFF2-40B4-BE49-F238E27FC236}">
                <a16:creationId xmlns:a16="http://schemas.microsoft.com/office/drawing/2014/main" id="{515624E7-BFB3-B640-AAC8-F0479EF1F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6D71400D-F80D-7842-9DE6-7CDCD0EE5D74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8C6A2792-5858-6A42-BC4F-739094C097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532688" cy="83978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dirty="0">
                <a:solidFill>
                  <a:schemeClr val="tx1"/>
                </a:solidFill>
              </a:rPr>
              <a:t>Pre-Game: Broadcast Tasks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F4E437A-4207-9C47-8659-AFEB5D5CD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67325" y="4338638"/>
            <a:ext cx="3052763" cy="2062162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9525" indent="-9525" defTabSz="785813" eaLnBrk="1" hangingPunct="1">
              <a:buFont typeface="Wingdings" pitchFamily="2" charset="2"/>
              <a:buNone/>
            </a:pPr>
            <a:r>
              <a:rPr lang="en-US" altLang="en-DE" dirty="0"/>
              <a:t>Agents will flip a coin to decide who delivers all the letters</a:t>
            </a:r>
          </a:p>
        </p:txBody>
      </p:sp>
      <p:sp>
        <p:nvSpPr>
          <p:cNvPr id="48132" name="Oval 4">
            <a:extLst>
              <a:ext uri="{FF2B5EF4-FFF2-40B4-BE49-F238E27FC236}">
                <a16:creationId xmlns:a16="http://schemas.microsoft.com/office/drawing/2014/main" id="{1BA1641E-495A-044A-8199-D5AC00407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7963" y="2416175"/>
            <a:ext cx="430212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8133" name="Oval 5">
            <a:extLst>
              <a:ext uri="{FF2B5EF4-FFF2-40B4-BE49-F238E27FC236}">
                <a16:creationId xmlns:a16="http://schemas.microsoft.com/office/drawing/2014/main" id="{C120B994-2ABE-FA45-813F-BED011A9E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475" y="2416175"/>
            <a:ext cx="430213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8134" name="Oval 6">
            <a:extLst>
              <a:ext uri="{FF2B5EF4-FFF2-40B4-BE49-F238E27FC236}">
                <a16:creationId xmlns:a16="http://schemas.microsoft.com/office/drawing/2014/main" id="{D3FE7BE2-8D29-2845-8B65-7301F525B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675" y="2416175"/>
            <a:ext cx="428625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8135" name="Line 7">
            <a:extLst>
              <a:ext uri="{FF2B5EF4-FFF2-40B4-BE49-F238E27FC236}">
                <a16:creationId xmlns:a16="http://schemas.microsoft.com/office/drawing/2014/main" id="{445E9A4D-8F53-F444-81DB-57B399414C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66925" y="2663825"/>
            <a:ext cx="6540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8136" name="Line 8">
            <a:extLst>
              <a:ext uri="{FF2B5EF4-FFF2-40B4-BE49-F238E27FC236}">
                <a16:creationId xmlns:a16="http://schemas.microsoft.com/office/drawing/2014/main" id="{C29F01AE-3C0D-3C43-B23E-8DFA64F14F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5800" y="2682875"/>
            <a:ext cx="5683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8137" name="Oval 9">
            <a:extLst>
              <a:ext uri="{FF2B5EF4-FFF2-40B4-BE49-F238E27FC236}">
                <a16:creationId xmlns:a16="http://schemas.microsoft.com/office/drawing/2014/main" id="{B12BD36A-51EE-CA46-B272-8F3FCDC6E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538" y="4500563"/>
            <a:ext cx="427037" cy="43021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8138" name="Oval 10">
            <a:extLst>
              <a:ext uri="{FF2B5EF4-FFF2-40B4-BE49-F238E27FC236}">
                <a16:creationId xmlns:a16="http://schemas.microsoft.com/office/drawing/2014/main" id="{FE90D3FD-DE6B-D94F-A123-E5C90E849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4500563"/>
            <a:ext cx="428625" cy="43021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8139" name="Oval 11">
            <a:extLst>
              <a:ext uri="{FF2B5EF4-FFF2-40B4-BE49-F238E27FC236}">
                <a16:creationId xmlns:a16="http://schemas.microsoft.com/office/drawing/2014/main" id="{F5600E88-0DCD-384F-8CA2-5D943AABC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3338" y="3490913"/>
            <a:ext cx="427037" cy="43021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8140" name="Line 12">
            <a:extLst>
              <a:ext uri="{FF2B5EF4-FFF2-40B4-BE49-F238E27FC236}">
                <a16:creationId xmlns:a16="http://schemas.microsoft.com/office/drawing/2014/main" id="{6541D945-F232-3143-80D7-9E3744C85E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6738" y="2852738"/>
            <a:ext cx="0" cy="5889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8141" name="Line 13">
            <a:extLst>
              <a:ext uri="{FF2B5EF4-FFF2-40B4-BE49-F238E27FC236}">
                <a16:creationId xmlns:a16="http://schemas.microsoft.com/office/drawing/2014/main" id="{8D21E100-3CD5-584E-8B6B-DD8F4AA866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8188" y="4737100"/>
            <a:ext cx="5905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8142" name="Line 14">
            <a:extLst>
              <a:ext uri="{FF2B5EF4-FFF2-40B4-BE49-F238E27FC236}">
                <a16:creationId xmlns:a16="http://schemas.microsoft.com/office/drawing/2014/main" id="{C45B317D-7849-834B-BB7F-A5439EA0A5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8288" y="2914650"/>
            <a:ext cx="0" cy="5476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8143" name="Line 15">
            <a:extLst>
              <a:ext uri="{FF2B5EF4-FFF2-40B4-BE49-F238E27FC236}">
                <a16:creationId xmlns:a16="http://schemas.microsoft.com/office/drawing/2014/main" id="{CAA5011A-A279-7C4C-84D6-F606CC862D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7813" y="3946525"/>
            <a:ext cx="0" cy="5381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8144" name="Rectangle 16">
            <a:extLst>
              <a:ext uri="{FF2B5EF4-FFF2-40B4-BE49-F238E27FC236}">
                <a16:creationId xmlns:a16="http://schemas.microsoft.com/office/drawing/2014/main" id="{C87F5041-2C69-8D4E-B2ED-615345DF2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0" y="2446338"/>
            <a:ext cx="2619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48145" name="Rectangle 17">
            <a:extLst>
              <a:ext uri="{FF2B5EF4-FFF2-40B4-BE49-F238E27FC236}">
                <a16:creationId xmlns:a16="http://schemas.microsoft.com/office/drawing/2014/main" id="{0D335169-DD56-074D-A8C0-436A8FAB2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3519488"/>
            <a:ext cx="2444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48146" name="Rectangle 18">
            <a:extLst>
              <a:ext uri="{FF2B5EF4-FFF2-40B4-BE49-F238E27FC236}">
                <a16:creationId xmlns:a16="http://schemas.microsoft.com/office/drawing/2014/main" id="{7912CD8F-53CA-7D47-A7DA-79F6E1816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013" y="2465388"/>
            <a:ext cx="2809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48147" name="Rectangle 19">
            <a:extLst>
              <a:ext uri="{FF2B5EF4-FFF2-40B4-BE49-F238E27FC236}">
                <a16:creationId xmlns:a16="http://schemas.microsoft.com/office/drawing/2014/main" id="{3F4EC19C-DC4E-1144-B025-DFDFF7D1A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625" y="2465388"/>
            <a:ext cx="2809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48148" name="Rectangle 20">
            <a:extLst>
              <a:ext uri="{FF2B5EF4-FFF2-40B4-BE49-F238E27FC236}">
                <a16:creationId xmlns:a16="http://schemas.microsoft.com/office/drawing/2014/main" id="{49164922-B2D9-0248-8446-5B126ED2D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075" y="4541838"/>
            <a:ext cx="211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48149" name="Oval 21">
            <a:extLst>
              <a:ext uri="{FF2B5EF4-FFF2-40B4-BE49-F238E27FC236}">
                <a16:creationId xmlns:a16="http://schemas.microsoft.com/office/drawing/2014/main" id="{A740D26C-003A-B548-9363-13ED917BC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1463" y="4500563"/>
            <a:ext cx="428625" cy="43021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8150" name="Rectangle 22">
            <a:extLst>
              <a:ext uri="{FF2B5EF4-FFF2-40B4-BE49-F238E27FC236}">
                <a16:creationId xmlns:a16="http://schemas.microsoft.com/office/drawing/2014/main" id="{D8EB1391-73C4-E24F-98E5-640051D60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5575" y="4552950"/>
            <a:ext cx="2809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48151" name="Oval 23">
            <a:extLst>
              <a:ext uri="{FF2B5EF4-FFF2-40B4-BE49-F238E27FC236}">
                <a16:creationId xmlns:a16="http://schemas.microsoft.com/office/drawing/2014/main" id="{77686D80-9FDB-104A-A6EC-E56ACA08F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313" y="3448050"/>
            <a:ext cx="430212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8152" name="Rectangle 24">
            <a:extLst>
              <a:ext uri="{FF2B5EF4-FFF2-40B4-BE49-F238E27FC236}">
                <a16:creationId xmlns:a16="http://schemas.microsoft.com/office/drawing/2014/main" id="{2B1AAADF-D598-5E43-A24C-D0974923E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625" y="3478213"/>
            <a:ext cx="263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48153" name="Line 25">
            <a:extLst>
              <a:ext uri="{FF2B5EF4-FFF2-40B4-BE49-F238E27FC236}">
                <a16:creationId xmlns:a16="http://schemas.microsoft.com/office/drawing/2014/main" id="{0377F361-CE4C-0B4E-925E-6D3DF63A2A0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6738" y="3946525"/>
            <a:ext cx="0" cy="5476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8154" name="Line 26">
            <a:extLst>
              <a:ext uri="{FF2B5EF4-FFF2-40B4-BE49-F238E27FC236}">
                <a16:creationId xmlns:a16="http://schemas.microsoft.com/office/drawing/2014/main" id="{0C719CA1-ED8B-E449-B916-340D8C3EE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9150" y="4725988"/>
            <a:ext cx="7143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8155" name="Rectangle 27">
            <a:extLst>
              <a:ext uri="{FF2B5EF4-FFF2-40B4-BE49-F238E27FC236}">
                <a16:creationId xmlns:a16="http://schemas.microsoft.com/office/drawing/2014/main" id="{8A94C68F-1B98-3741-9BE0-E49ACD399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3538" y="4538663"/>
            <a:ext cx="2444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160796" name="Rectangle 28">
            <a:extLst>
              <a:ext uri="{FF2B5EF4-FFF2-40B4-BE49-F238E27FC236}">
                <a16:creationId xmlns:a16="http://schemas.microsoft.com/office/drawing/2014/main" id="{37FB2298-DCD2-AF40-8A92-C33DDCB71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6963" y="1219200"/>
            <a:ext cx="1262062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  <a:defRPr/>
            </a:pPr>
            <a:r>
              <a:rPr lang="en-US" altLang="en-DE" sz="19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Post Office</a:t>
            </a:r>
          </a:p>
        </p:txBody>
      </p:sp>
      <p:pic>
        <p:nvPicPr>
          <p:cNvPr id="48157" name="Picture 29">
            <a:extLst>
              <a:ext uri="{FF2B5EF4-FFF2-40B4-BE49-F238E27FC236}">
                <a16:creationId xmlns:a16="http://schemas.microsoft.com/office/drawing/2014/main" id="{509360FC-C6C1-224E-A355-120214D7FC21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1512888"/>
            <a:ext cx="16351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58" name="Rectangle 30">
            <a:extLst>
              <a:ext uri="{FF2B5EF4-FFF2-40B4-BE49-F238E27FC236}">
                <a16:creationId xmlns:a16="http://schemas.microsoft.com/office/drawing/2014/main" id="{DE5B6016-50C8-924E-A73D-A7BF7C8DC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4363" y="2238375"/>
            <a:ext cx="938212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48159" name="Rectangle 31">
            <a:extLst>
              <a:ext uri="{FF2B5EF4-FFF2-40B4-BE49-F238E27FC236}">
                <a16:creationId xmlns:a16="http://schemas.microsoft.com/office/drawing/2014/main" id="{A5BF79A4-1E62-DD42-AAA9-131798F58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022850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48160" name="Rectangle 32">
            <a:extLst>
              <a:ext uri="{FF2B5EF4-FFF2-40B4-BE49-F238E27FC236}">
                <a16:creationId xmlns:a16="http://schemas.microsoft.com/office/drawing/2014/main" id="{70B0D37D-56C1-1E4E-B761-46030789F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525" y="5022850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48161" name="Rectangle 33">
            <a:extLst>
              <a:ext uri="{FF2B5EF4-FFF2-40B4-BE49-F238E27FC236}">
                <a16:creationId xmlns:a16="http://schemas.microsoft.com/office/drawing/2014/main" id="{D1F63BF1-95B4-904F-9A92-545C5EB0A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6938" y="2722563"/>
            <a:ext cx="3714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48162" name="Rectangle 34">
            <a:extLst>
              <a:ext uri="{FF2B5EF4-FFF2-40B4-BE49-F238E27FC236}">
                <a16:creationId xmlns:a16="http://schemas.microsoft.com/office/drawing/2014/main" id="{D7372BD4-B2C7-5149-8E9A-FB73838B3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5" y="5526088"/>
            <a:ext cx="3714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48163" name="Rectangle 35">
            <a:extLst>
              <a:ext uri="{FF2B5EF4-FFF2-40B4-BE49-F238E27FC236}">
                <a16:creationId xmlns:a16="http://schemas.microsoft.com/office/drawing/2014/main" id="{3FF8E090-7E7A-2145-8BFA-E5E73A514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2100" y="5507038"/>
            <a:ext cx="3714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2</a:t>
            </a:r>
          </a:p>
        </p:txBody>
      </p:sp>
      <p:grpSp>
        <p:nvGrpSpPr>
          <p:cNvPr id="48164" name="Group 36">
            <a:extLst>
              <a:ext uri="{FF2B5EF4-FFF2-40B4-BE49-F238E27FC236}">
                <a16:creationId xmlns:a16="http://schemas.microsoft.com/office/drawing/2014/main" id="{9AD08DDB-6853-A44C-B4B5-B92B755DAAB8}"/>
              </a:ext>
            </a:extLst>
          </p:cNvPr>
          <p:cNvGrpSpPr>
            <a:grpSpLocks/>
          </p:cNvGrpSpPr>
          <p:nvPr/>
        </p:nvGrpSpPr>
        <p:grpSpPr bwMode="auto">
          <a:xfrm>
            <a:off x="6070600" y="1333500"/>
            <a:ext cx="2552700" cy="2873375"/>
            <a:chOff x="3804" y="1130"/>
            <a:chExt cx="1552" cy="1746"/>
          </a:xfrm>
        </p:grpSpPr>
        <p:grpSp>
          <p:nvGrpSpPr>
            <p:cNvPr id="48165" name="Group 37">
              <a:extLst>
                <a:ext uri="{FF2B5EF4-FFF2-40B4-BE49-F238E27FC236}">
                  <a16:creationId xmlns:a16="http://schemas.microsoft.com/office/drawing/2014/main" id="{1E1870B9-96F7-4F4E-9048-B46733EC10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6" y="2090"/>
              <a:ext cx="444" cy="786"/>
              <a:chOff x="4366" y="2090"/>
              <a:chExt cx="444" cy="786"/>
            </a:xfrm>
          </p:grpSpPr>
          <p:grpSp>
            <p:nvGrpSpPr>
              <p:cNvPr id="48176" name="Group 38">
                <a:extLst>
                  <a:ext uri="{FF2B5EF4-FFF2-40B4-BE49-F238E27FC236}">
                    <a16:creationId xmlns:a16="http://schemas.microsoft.com/office/drawing/2014/main" id="{5DCE6678-7707-E140-9569-80D880D778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66" y="2090"/>
                <a:ext cx="444" cy="786"/>
                <a:chOff x="4366" y="2090"/>
                <a:chExt cx="444" cy="786"/>
              </a:xfrm>
            </p:grpSpPr>
            <p:sp>
              <p:nvSpPr>
                <p:cNvPr id="48178" name="Oval 39">
                  <a:extLst>
                    <a:ext uri="{FF2B5EF4-FFF2-40B4-BE49-F238E27FC236}">
                      <a16:creationId xmlns:a16="http://schemas.microsoft.com/office/drawing/2014/main" id="{141A6A5D-19E9-9440-8ACF-82358E59B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35" y="2090"/>
                  <a:ext cx="114" cy="11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DE" altLang="en-DE"/>
                </a:p>
              </p:txBody>
            </p:sp>
            <p:sp>
              <p:nvSpPr>
                <p:cNvPr id="48179" name="Freeform 40">
                  <a:extLst>
                    <a:ext uri="{FF2B5EF4-FFF2-40B4-BE49-F238E27FC236}">
                      <a16:creationId xmlns:a16="http://schemas.microsoft.com/office/drawing/2014/main" id="{44520075-5667-EF47-B51E-CAB1C618BE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81" y="2228"/>
                  <a:ext cx="379" cy="304"/>
                </a:xfrm>
                <a:custGeom>
                  <a:avLst/>
                  <a:gdLst>
                    <a:gd name="T0" fmla="*/ 378 w 379"/>
                    <a:gd name="T1" fmla="*/ 90 h 304"/>
                    <a:gd name="T2" fmla="*/ 378 w 379"/>
                    <a:gd name="T3" fmla="*/ 258 h 304"/>
                    <a:gd name="T4" fmla="*/ 345 w 379"/>
                    <a:gd name="T5" fmla="*/ 303 h 304"/>
                    <a:gd name="T6" fmla="*/ 324 w 379"/>
                    <a:gd name="T7" fmla="*/ 303 h 304"/>
                    <a:gd name="T8" fmla="*/ 324 w 379"/>
                    <a:gd name="T9" fmla="*/ 140 h 304"/>
                    <a:gd name="T10" fmla="*/ 312 w 379"/>
                    <a:gd name="T11" fmla="*/ 133 h 304"/>
                    <a:gd name="T12" fmla="*/ 312 w 379"/>
                    <a:gd name="T13" fmla="*/ 182 h 304"/>
                    <a:gd name="T14" fmla="*/ 79 w 379"/>
                    <a:gd name="T15" fmla="*/ 182 h 304"/>
                    <a:gd name="T16" fmla="*/ 0 w 379"/>
                    <a:gd name="T17" fmla="*/ 152 h 304"/>
                    <a:gd name="T18" fmla="*/ 0 w 379"/>
                    <a:gd name="T19" fmla="*/ 128 h 304"/>
                    <a:gd name="T20" fmla="*/ 159 w 379"/>
                    <a:gd name="T21" fmla="*/ 128 h 304"/>
                    <a:gd name="T22" fmla="*/ 159 w 379"/>
                    <a:gd name="T23" fmla="*/ 65 h 304"/>
                    <a:gd name="T24" fmla="*/ 159 w 379"/>
                    <a:gd name="T25" fmla="*/ 58 h 304"/>
                    <a:gd name="T26" fmla="*/ 161 w 379"/>
                    <a:gd name="T27" fmla="*/ 52 h 304"/>
                    <a:gd name="T28" fmla="*/ 163 w 379"/>
                    <a:gd name="T29" fmla="*/ 47 h 304"/>
                    <a:gd name="T30" fmla="*/ 165 w 379"/>
                    <a:gd name="T31" fmla="*/ 41 h 304"/>
                    <a:gd name="T32" fmla="*/ 168 w 379"/>
                    <a:gd name="T33" fmla="*/ 37 h 304"/>
                    <a:gd name="T34" fmla="*/ 170 w 379"/>
                    <a:gd name="T35" fmla="*/ 32 h 304"/>
                    <a:gd name="T36" fmla="*/ 173 w 379"/>
                    <a:gd name="T37" fmla="*/ 29 h 304"/>
                    <a:gd name="T38" fmla="*/ 179 w 379"/>
                    <a:gd name="T39" fmla="*/ 23 h 304"/>
                    <a:gd name="T40" fmla="*/ 184 w 379"/>
                    <a:gd name="T41" fmla="*/ 19 h 304"/>
                    <a:gd name="T42" fmla="*/ 190 w 379"/>
                    <a:gd name="T43" fmla="*/ 14 h 304"/>
                    <a:gd name="T44" fmla="*/ 195 w 379"/>
                    <a:gd name="T45" fmla="*/ 10 h 304"/>
                    <a:gd name="T46" fmla="*/ 201 w 379"/>
                    <a:gd name="T47" fmla="*/ 8 h 304"/>
                    <a:gd name="T48" fmla="*/ 208 w 379"/>
                    <a:gd name="T49" fmla="*/ 5 h 304"/>
                    <a:gd name="T50" fmla="*/ 215 w 379"/>
                    <a:gd name="T51" fmla="*/ 3 h 304"/>
                    <a:gd name="T52" fmla="*/ 223 w 379"/>
                    <a:gd name="T53" fmla="*/ 1 h 304"/>
                    <a:gd name="T54" fmla="*/ 231 w 379"/>
                    <a:gd name="T55" fmla="*/ 0 h 304"/>
                    <a:gd name="T56" fmla="*/ 239 w 379"/>
                    <a:gd name="T57" fmla="*/ 0 h 304"/>
                    <a:gd name="T58" fmla="*/ 248 w 379"/>
                    <a:gd name="T59" fmla="*/ 1 h 304"/>
                    <a:gd name="T60" fmla="*/ 255 w 379"/>
                    <a:gd name="T61" fmla="*/ 3 h 304"/>
                    <a:gd name="T62" fmla="*/ 263 w 379"/>
                    <a:gd name="T63" fmla="*/ 5 h 304"/>
                    <a:gd name="T64" fmla="*/ 270 w 379"/>
                    <a:gd name="T65" fmla="*/ 8 h 304"/>
                    <a:gd name="T66" fmla="*/ 277 w 379"/>
                    <a:gd name="T67" fmla="*/ 11 h 304"/>
                    <a:gd name="T68" fmla="*/ 281 w 379"/>
                    <a:gd name="T69" fmla="*/ 14 h 304"/>
                    <a:gd name="T70" fmla="*/ 378 w 379"/>
                    <a:gd name="T71" fmla="*/ 90 h 30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379" h="304">
                      <a:moveTo>
                        <a:pt x="378" y="90"/>
                      </a:moveTo>
                      <a:lnTo>
                        <a:pt x="378" y="258"/>
                      </a:lnTo>
                      <a:lnTo>
                        <a:pt x="345" y="303"/>
                      </a:lnTo>
                      <a:lnTo>
                        <a:pt x="324" y="303"/>
                      </a:lnTo>
                      <a:lnTo>
                        <a:pt x="324" y="140"/>
                      </a:lnTo>
                      <a:lnTo>
                        <a:pt x="312" y="133"/>
                      </a:lnTo>
                      <a:lnTo>
                        <a:pt x="312" y="182"/>
                      </a:lnTo>
                      <a:lnTo>
                        <a:pt x="79" y="182"/>
                      </a:lnTo>
                      <a:lnTo>
                        <a:pt x="0" y="152"/>
                      </a:lnTo>
                      <a:lnTo>
                        <a:pt x="0" y="128"/>
                      </a:lnTo>
                      <a:lnTo>
                        <a:pt x="159" y="128"/>
                      </a:lnTo>
                      <a:lnTo>
                        <a:pt x="159" y="65"/>
                      </a:lnTo>
                      <a:lnTo>
                        <a:pt x="159" y="58"/>
                      </a:lnTo>
                      <a:lnTo>
                        <a:pt x="161" y="52"/>
                      </a:lnTo>
                      <a:lnTo>
                        <a:pt x="163" y="47"/>
                      </a:lnTo>
                      <a:lnTo>
                        <a:pt x="165" y="41"/>
                      </a:lnTo>
                      <a:lnTo>
                        <a:pt x="168" y="37"/>
                      </a:lnTo>
                      <a:lnTo>
                        <a:pt x="170" y="32"/>
                      </a:lnTo>
                      <a:lnTo>
                        <a:pt x="173" y="29"/>
                      </a:lnTo>
                      <a:lnTo>
                        <a:pt x="179" y="23"/>
                      </a:lnTo>
                      <a:lnTo>
                        <a:pt x="184" y="19"/>
                      </a:lnTo>
                      <a:lnTo>
                        <a:pt x="190" y="14"/>
                      </a:lnTo>
                      <a:lnTo>
                        <a:pt x="195" y="10"/>
                      </a:lnTo>
                      <a:lnTo>
                        <a:pt x="201" y="8"/>
                      </a:lnTo>
                      <a:lnTo>
                        <a:pt x="208" y="5"/>
                      </a:lnTo>
                      <a:lnTo>
                        <a:pt x="215" y="3"/>
                      </a:lnTo>
                      <a:lnTo>
                        <a:pt x="223" y="1"/>
                      </a:lnTo>
                      <a:lnTo>
                        <a:pt x="231" y="0"/>
                      </a:lnTo>
                      <a:lnTo>
                        <a:pt x="239" y="0"/>
                      </a:lnTo>
                      <a:lnTo>
                        <a:pt x="248" y="1"/>
                      </a:lnTo>
                      <a:lnTo>
                        <a:pt x="255" y="3"/>
                      </a:lnTo>
                      <a:lnTo>
                        <a:pt x="263" y="5"/>
                      </a:lnTo>
                      <a:lnTo>
                        <a:pt x="270" y="8"/>
                      </a:lnTo>
                      <a:lnTo>
                        <a:pt x="277" y="11"/>
                      </a:lnTo>
                      <a:lnTo>
                        <a:pt x="281" y="14"/>
                      </a:lnTo>
                      <a:lnTo>
                        <a:pt x="378" y="9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8180" name="Freeform 41">
                  <a:extLst>
                    <a:ext uri="{FF2B5EF4-FFF2-40B4-BE49-F238E27FC236}">
                      <a16:creationId xmlns:a16="http://schemas.microsoft.com/office/drawing/2014/main" id="{D5EB15EA-0C58-3F4E-B476-44B7491D34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66" y="2434"/>
                  <a:ext cx="444" cy="442"/>
                </a:xfrm>
                <a:custGeom>
                  <a:avLst/>
                  <a:gdLst>
                    <a:gd name="T0" fmla="*/ 328 w 444"/>
                    <a:gd name="T1" fmla="*/ 0 h 442"/>
                    <a:gd name="T2" fmla="*/ 174 w 444"/>
                    <a:gd name="T3" fmla="*/ 0 h 442"/>
                    <a:gd name="T4" fmla="*/ 174 w 444"/>
                    <a:gd name="T5" fmla="*/ 62 h 442"/>
                    <a:gd name="T6" fmla="*/ 77 w 444"/>
                    <a:gd name="T7" fmla="*/ 393 h 442"/>
                    <a:gd name="T8" fmla="*/ 0 w 444"/>
                    <a:gd name="T9" fmla="*/ 411 h 442"/>
                    <a:gd name="T10" fmla="*/ 0 w 444"/>
                    <a:gd name="T11" fmla="*/ 441 h 442"/>
                    <a:gd name="T12" fmla="*/ 126 w 444"/>
                    <a:gd name="T13" fmla="*/ 441 h 442"/>
                    <a:gd name="T14" fmla="*/ 243 w 444"/>
                    <a:gd name="T15" fmla="*/ 102 h 442"/>
                    <a:gd name="T16" fmla="*/ 225 w 444"/>
                    <a:gd name="T17" fmla="*/ 91 h 442"/>
                    <a:gd name="T18" fmla="*/ 229 w 444"/>
                    <a:gd name="T19" fmla="*/ 82 h 442"/>
                    <a:gd name="T20" fmla="*/ 249 w 444"/>
                    <a:gd name="T21" fmla="*/ 95 h 442"/>
                    <a:gd name="T22" fmla="*/ 249 w 444"/>
                    <a:gd name="T23" fmla="*/ 210 h 442"/>
                    <a:gd name="T24" fmla="*/ 359 w 444"/>
                    <a:gd name="T25" fmla="*/ 375 h 442"/>
                    <a:gd name="T26" fmla="*/ 324 w 444"/>
                    <a:gd name="T27" fmla="*/ 439 h 442"/>
                    <a:gd name="T28" fmla="*/ 360 w 444"/>
                    <a:gd name="T29" fmla="*/ 439 h 442"/>
                    <a:gd name="T30" fmla="*/ 443 w 444"/>
                    <a:gd name="T31" fmla="*/ 362 h 442"/>
                    <a:gd name="T32" fmla="*/ 328 w 444"/>
                    <a:gd name="T33" fmla="*/ 190 h 442"/>
                    <a:gd name="T34" fmla="*/ 328 w 444"/>
                    <a:gd name="T35" fmla="*/ 0 h 44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44" h="442">
                      <a:moveTo>
                        <a:pt x="328" y="0"/>
                      </a:moveTo>
                      <a:lnTo>
                        <a:pt x="174" y="0"/>
                      </a:lnTo>
                      <a:lnTo>
                        <a:pt x="174" y="62"/>
                      </a:lnTo>
                      <a:lnTo>
                        <a:pt x="77" y="393"/>
                      </a:lnTo>
                      <a:lnTo>
                        <a:pt x="0" y="411"/>
                      </a:lnTo>
                      <a:lnTo>
                        <a:pt x="0" y="441"/>
                      </a:lnTo>
                      <a:lnTo>
                        <a:pt x="126" y="441"/>
                      </a:lnTo>
                      <a:lnTo>
                        <a:pt x="243" y="102"/>
                      </a:lnTo>
                      <a:lnTo>
                        <a:pt x="225" y="91"/>
                      </a:lnTo>
                      <a:lnTo>
                        <a:pt x="229" y="82"/>
                      </a:lnTo>
                      <a:lnTo>
                        <a:pt x="249" y="95"/>
                      </a:lnTo>
                      <a:lnTo>
                        <a:pt x="249" y="210"/>
                      </a:lnTo>
                      <a:lnTo>
                        <a:pt x="359" y="375"/>
                      </a:lnTo>
                      <a:lnTo>
                        <a:pt x="324" y="439"/>
                      </a:lnTo>
                      <a:lnTo>
                        <a:pt x="360" y="439"/>
                      </a:lnTo>
                      <a:lnTo>
                        <a:pt x="443" y="362"/>
                      </a:lnTo>
                      <a:lnTo>
                        <a:pt x="328" y="190"/>
                      </a:lnTo>
                      <a:lnTo>
                        <a:pt x="328" y="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  <p:sp>
            <p:nvSpPr>
              <p:cNvPr id="48177" name="Rectangle 42">
                <a:extLst>
                  <a:ext uri="{FF2B5EF4-FFF2-40B4-BE49-F238E27FC236}">
                    <a16:creationId xmlns:a16="http://schemas.microsoft.com/office/drawing/2014/main" id="{2E955237-AFF4-1F4B-B2CA-6ABF020BC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6" y="2245"/>
                <a:ext cx="160" cy="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5792" tIns="26317" rIns="65792" bIns="26317">
                <a:spAutoFit/>
              </a:bodyPr>
              <a:lstStyle>
                <a:lvl1pPr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rtl="1">
                  <a:lnSpc>
                    <a:spcPct val="85000"/>
                  </a:lnSpc>
                </a:pPr>
                <a:r>
                  <a:rPr lang="en-US" altLang="en-DE" sz="2100" b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48166" name="Group 43">
              <a:extLst>
                <a:ext uri="{FF2B5EF4-FFF2-40B4-BE49-F238E27FC236}">
                  <a16:creationId xmlns:a16="http://schemas.microsoft.com/office/drawing/2014/main" id="{DBB79B81-6236-0943-B733-80965C0F4D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4" y="1130"/>
              <a:ext cx="444" cy="786"/>
              <a:chOff x="4364" y="1130"/>
              <a:chExt cx="444" cy="786"/>
            </a:xfrm>
          </p:grpSpPr>
          <p:grpSp>
            <p:nvGrpSpPr>
              <p:cNvPr id="48171" name="Group 44">
                <a:extLst>
                  <a:ext uri="{FF2B5EF4-FFF2-40B4-BE49-F238E27FC236}">
                    <a16:creationId xmlns:a16="http://schemas.microsoft.com/office/drawing/2014/main" id="{2236AC61-EA6B-5843-BC5F-62AA6D78B6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64" y="1130"/>
                <a:ext cx="444" cy="786"/>
                <a:chOff x="4364" y="1130"/>
                <a:chExt cx="444" cy="786"/>
              </a:xfrm>
            </p:grpSpPr>
            <p:sp>
              <p:nvSpPr>
                <p:cNvPr id="48173" name="Oval 45">
                  <a:extLst>
                    <a:ext uri="{FF2B5EF4-FFF2-40B4-BE49-F238E27FC236}">
                      <a16:creationId xmlns:a16="http://schemas.microsoft.com/office/drawing/2014/main" id="{C03204B3-CD9A-1748-9908-A64BE30EDF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33" y="1130"/>
                  <a:ext cx="114" cy="11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DE" altLang="en-DE"/>
                </a:p>
              </p:txBody>
            </p:sp>
            <p:sp>
              <p:nvSpPr>
                <p:cNvPr id="48174" name="Freeform 46">
                  <a:extLst>
                    <a:ext uri="{FF2B5EF4-FFF2-40B4-BE49-F238E27FC236}">
                      <a16:creationId xmlns:a16="http://schemas.microsoft.com/office/drawing/2014/main" id="{794BFAE3-5ABA-F64B-915E-33E68B2216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79" y="1268"/>
                  <a:ext cx="379" cy="304"/>
                </a:xfrm>
                <a:custGeom>
                  <a:avLst/>
                  <a:gdLst>
                    <a:gd name="T0" fmla="*/ 378 w 379"/>
                    <a:gd name="T1" fmla="*/ 90 h 304"/>
                    <a:gd name="T2" fmla="*/ 378 w 379"/>
                    <a:gd name="T3" fmla="*/ 258 h 304"/>
                    <a:gd name="T4" fmla="*/ 345 w 379"/>
                    <a:gd name="T5" fmla="*/ 303 h 304"/>
                    <a:gd name="T6" fmla="*/ 324 w 379"/>
                    <a:gd name="T7" fmla="*/ 303 h 304"/>
                    <a:gd name="T8" fmla="*/ 324 w 379"/>
                    <a:gd name="T9" fmla="*/ 140 h 304"/>
                    <a:gd name="T10" fmla="*/ 312 w 379"/>
                    <a:gd name="T11" fmla="*/ 133 h 304"/>
                    <a:gd name="T12" fmla="*/ 312 w 379"/>
                    <a:gd name="T13" fmla="*/ 182 h 304"/>
                    <a:gd name="T14" fmla="*/ 79 w 379"/>
                    <a:gd name="T15" fmla="*/ 182 h 304"/>
                    <a:gd name="T16" fmla="*/ 0 w 379"/>
                    <a:gd name="T17" fmla="*/ 152 h 304"/>
                    <a:gd name="T18" fmla="*/ 0 w 379"/>
                    <a:gd name="T19" fmla="*/ 128 h 304"/>
                    <a:gd name="T20" fmla="*/ 159 w 379"/>
                    <a:gd name="T21" fmla="*/ 128 h 304"/>
                    <a:gd name="T22" fmla="*/ 159 w 379"/>
                    <a:gd name="T23" fmla="*/ 65 h 304"/>
                    <a:gd name="T24" fmla="*/ 159 w 379"/>
                    <a:gd name="T25" fmla="*/ 58 h 304"/>
                    <a:gd name="T26" fmla="*/ 161 w 379"/>
                    <a:gd name="T27" fmla="*/ 52 h 304"/>
                    <a:gd name="T28" fmla="*/ 163 w 379"/>
                    <a:gd name="T29" fmla="*/ 47 h 304"/>
                    <a:gd name="T30" fmla="*/ 165 w 379"/>
                    <a:gd name="T31" fmla="*/ 41 h 304"/>
                    <a:gd name="T32" fmla="*/ 168 w 379"/>
                    <a:gd name="T33" fmla="*/ 37 h 304"/>
                    <a:gd name="T34" fmla="*/ 170 w 379"/>
                    <a:gd name="T35" fmla="*/ 32 h 304"/>
                    <a:gd name="T36" fmla="*/ 173 w 379"/>
                    <a:gd name="T37" fmla="*/ 29 h 304"/>
                    <a:gd name="T38" fmla="*/ 179 w 379"/>
                    <a:gd name="T39" fmla="*/ 23 h 304"/>
                    <a:gd name="T40" fmla="*/ 184 w 379"/>
                    <a:gd name="T41" fmla="*/ 19 h 304"/>
                    <a:gd name="T42" fmla="*/ 190 w 379"/>
                    <a:gd name="T43" fmla="*/ 14 h 304"/>
                    <a:gd name="T44" fmla="*/ 195 w 379"/>
                    <a:gd name="T45" fmla="*/ 10 h 304"/>
                    <a:gd name="T46" fmla="*/ 201 w 379"/>
                    <a:gd name="T47" fmla="*/ 8 h 304"/>
                    <a:gd name="T48" fmla="*/ 208 w 379"/>
                    <a:gd name="T49" fmla="*/ 5 h 304"/>
                    <a:gd name="T50" fmla="*/ 215 w 379"/>
                    <a:gd name="T51" fmla="*/ 3 h 304"/>
                    <a:gd name="T52" fmla="*/ 223 w 379"/>
                    <a:gd name="T53" fmla="*/ 1 h 304"/>
                    <a:gd name="T54" fmla="*/ 231 w 379"/>
                    <a:gd name="T55" fmla="*/ 0 h 304"/>
                    <a:gd name="T56" fmla="*/ 239 w 379"/>
                    <a:gd name="T57" fmla="*/ 0 h 304"/>
                    <a:gd name="T58" fmla="*/ 248 w 379"/>
                    <a:gd name="T59" fmla="*/ 1 h 304"/>
                    <a:gd name="T60" fmla="*/ 255 w 379"/>
                    <a:gd name="T61" fmla="*/ 3 h 304"/>
                    <a:gd name="T62" fmla="*/ 263 w 379"/>
                    <a:gd name="T63" fmla="*/ 5 h 304"/>
                    <a:gd name="T64" fmla="*/ 270 w 379"/>
                    <a:gd name="T65" fmla="*/ 8 h 304"/>
                    <a:gd name="T66" fmla="*/ 277 w 379"/>
                    <a:gd name="T67" fmla="*/ 11 h 304"/>
                    <a:gd name="T68" fmla="*/ 281 w 379"/>
                    <a:gd name="T69" fmla="*/ 14 h 304"/>
                    <a:gd name="T70" fmla="*/ 378 w 379"/>
                    <a:gd name="T71" fmla="*/ 90 h 30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379" h="304">
                      <a:moveTo>
                        <a:pt x="378" y="90"/>
                      </a:moveTo>
                      <a:lnTo>
                        <a:pt x="378" y="258"/>
                      </a:lnTo>
                      <a:lnTo>
                        <a:pt x="345" y="303"/>
                      </a:lnTo>
                      <a:lnTo>
                        <a:pt x="324" y="303"/>
                      </a:lnTo>
                      <a:lnTo>
                        <a:pt x="324" y="140"/>
                      </a:lnTo>
                      <a:lnTo>
                        <a:pt x="312" y="133"/>
                      </a:lnTo>
                      <a:lnTo>
                        <a:pt x="312" y="182"/>
                      </a:lnTo>
                      <a:lnTo>
                        <a:pt x="79" y="182"/>
                      </a:lnTo>
                      <a:lnTo>
                        <a:pt x="0" y="152"/>
                      </a:lnTo>
                      <a:lnTo>
                        <a:pt x="0" y="128"/>
                      </a:lnTo>
                      <a:lnTo>
                        <a:pt x="159" y="128"/>
                      </a:lnTo>
                      <a:lnTo>
                        <a:pt x="159" y="65"/>
                      </a:lnTo>
                      <a:lnTo>
                        <a:pt x="159" y="58"/>
                      </a:lnTo>
                      <a:lnTo>
                        <a:pt x="161" y="52"/>
                      </a:lnTo>
                      <a:lnTo>
                        <a:pt x="163" y="47"/>
                      </a:lnTo>
                      <a:lnTo>
                        <a:pt x="165" y="41"/>
                      </a:lnTo>
                      <a:lnTo>
                        <a:pt x="168" y="37"/>
                      </a:lnTo>
                      <a:lnTo>
                        <a:pt x="170" y="32"/>
                      </a:lnTo>
                      <a:lnTo>
                        <a:pt x="173" y="29"/>
                      </a:lnTo>
                      <a:lnTo>
                        <a:pt x="179" y="23"/>
                      </a:lnTo>
                      <a:lnTo>
                        <a:pt x="184" y="19"/>
                      </a:lnTo>
                      <a:lnTo>
                        <a:pt x="190" y="14"/>
                      </a:lnTo>
                      <a:lnTo>
                        <a:pt x="195" y="10"/>
                      </a:lnTo>
                      <a:lnTo>
                        <a:pt x="201" y="8"/>
                      </a:lnTo>
                      <a:lnTo>
                        <a:pt x="208" y="5"/>
                      </a:lnTo>
                      <a:lnTo>
                        <a:pt x="215" y="3"/>
                      </a:lnTo>
                      <a:lnTo>
                        <a:pt x="223" y="1"/>
                      </a:lnTo>
                      <a:lnTo>
                        <a:pt x="231" y="0"/>
                      </a:lnTo>
                      <a:lnTo>
                        <a:pt x="239" y="0"/>
                      </a:lnTo>
                      <a:lnTo>
                        <a:pt x="248" y="1"/>
                      </a:lnTo>
                      <a:lnTo>
                        <a:pt x="255" y="3"/>
                      </a:lnTo>
                      <a:lnTo>
                        <a:pt x="263" y="5"/>
                      </a:lnTo>
                      <a:lnTo>
                        <a:pt x="270" y="8"/>
                      </a:lnTo>
                      <a:lnTo>
                        <a:pt x="277" y="11"/>
                      </a:lnTo>
                      <a:lnTo>
                        <a:pt x="281" y="14"/>
                      </a:lnTo>
                      <a:lnTo>
                        <a:pt x="378" y="9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8175" name="Freeform 47">
                  <a:extLst>
                    <a:ext uri="{FF2B5EF4-FFF2-40B4-BE49-F238E27FC236}">
                      <a16:creationId xmlns:a16="http://schemas.microsoft.com/office/drawing/2014/main" id="{5BE2082E-AAFB-9548-AACE-E1441694D2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64" y="1474"/>
                  <a:ext cx="444" cy="442"/>
                </a:xfrm>
                <a:custGeom>
                  <a:avLst/>
                  <a:gdLst>
                    <a:gd name="T0" fmla="*/ 328 w 444"/>
                    <a:gd name="T1" fmla="*/ 0 h 442"/>
                    <a:gd name="T2" fmla="*/ 174 w 444"/>
                    <a:gd name="T3" fmla="*/ 0 h 442"/>
                    <a:gd name="T4" fmla="*/ 174 w 444"/>
                    <a:gd name="T5" fmla="*/ 62 h 442"/>
                    <a:gd name="T6" fmla="*/ 77 w 444"/>
                    <a:gd name="T7" fmla="*/ 393 h 442"/>
                    <a:gd name="T8" fmla="*/ 0 w 444"/>
                    <a:gd name="T9" fmla="*/ 411 h 442"/>
                    <a:gd name="T10" fmla="*/ 0 w 444"/>
                    <a:gd name="T11" fmla="*/ 441 h 442"/>
                    <a:gd name="T12" fmla="*/ 126 w 444"/>
                    <a:gd name="T13" fmla="*/ 441 h 442"/>
                    <a:gd name="T14" fmla="*/ 243 w 444"/>
                    <a:gd name="T15" fmla="*/ 102 h 442"/>
                    <a:gd name="T16" fmla="*/ 225 w 444"/>
                    <a:gd name="T17" fmla="*/ 91 h 442"/>
                    <a:gd name="T18" fmla="*/ 229 w 444"/>
                    <a:gd name="T19" fmla="*/ 82 h 442"/>
                    <a:gd name="T20" fmla="*/ 249 w 444"/>
                    <a:gd name="T21" fmla="*/ 95 h 442"/>
                    <a:gd name="T22" fmla="*/ 249 w 444"/>
                    <a:gd name="T23" fmla="*/ 210 h 442"/>
                    <a:gd name="T24" fmla="*/ 359 w 444"/>
                    <a:gd name="T25" fmla="*/ 375 h 442"/>
                    <a:gd name="T26" fmla="*/ 324 w 444"/>
                    <a:gd name="T27" fmla="*/ 439 h 442"/>
                    <a:gd name="T28" fmla="*/ 360 w 444"/>
                    <a:gd name="T29" fmla="*/ 439 h 442"/>
                    <a:gd name="T30" fmla="*/ 443 w 444"/>
                    <a:gd name="T31" fmla="*/ 362 h 442"/>
                    <a:gd name="T32" fmla="*/ 328 w 444"/>
                    <a:gd name="T33" fmla="*/ 190 h 442"/>
                    <a:gd name="T34" fmla="*/ 328 w 444"/>
                    <a:gd name="T35" fmla="*/ 0 h 44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44" h="442">
                      <a:moveTo>
                        <a:pt x="328" y="0"/>
                      </a:moveTo>
                      <a:lnTo>
                        <a:pt x="174" y="0"/>
                      </a:lnTo>
                      <a:lnTo>
                        <a:pt x="174" y="62"/>
                      </a:lnTo>
                      <a:lnTo>
                        <a:pt x="77" y="393"/>
                      </a:lnTo>
                      <a:lnTo>
                        <a:pt x="0" y="411"/>
                      </a:lnTo>
                      <a:lnTo>
                        <a:pt x="0" y="441"/>
                      </a:lnTo>
                      <a:lnTo>
                        <a:pt x="126" y="441"/>
                      </a:lnTo>
                      <a:lnTo>
                        <a:pt x="243" y="102"/>
                      </a:lnTo>
                      <a:lnTo>
                        <a:pt x="225" y="91"/>
                      </a:lnTo>
                      <a:lnTo>
                        <a:pt x="229" y="82"/>
                      </a:lnTo>
                      <a:lnTo>
                        <a:pt x="249" y="95"/>
                      </a:lnTo>
                      <a:lnTo>
                        <a:pt x="249" y="210"/>
                      </a:lnTo>
                      <a:lnTo>
                        <a:pt x="359" y="375"/>
                      </a:lnTo>
                      <a:lnTo>
                        <a:pt x="324" y="439"/>
                      </a:lnTo>
                      <a:lnTo>
                        <a:pt x="360" y="439"/>
                      </a:lnTo>
                      <a:lnTo>
                        <a:pt x="443" y="362"/>
                      </a:lnTo>
                      <a:lnTo>
                        <a:pt x="328" y="190"/>
                      </a:lnTo>
                      <a:lnTo>
                        <a:pt x="328" y="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  <p:sp>
            <p:nvSpPr>
              <p:cNvPr id="48172" name="Rectangle 48">
                <a:extLst>
                  <a:ext uri="{FF2B5EF4-FFF2-40B4-BE49-F238E27FC236}">
                    <a16:creationId xmlns:a16="http://schemas.microsoft.com/office/drawing/2014/main" id="{EF663D77-5784-BD44-890C-F3EFE2B03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4" y="1297"/>
                <a:ext cx="160" cy="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5792" tIns="26317" rIns="65792" bIns="26317">
                <a:spAutoFit/>
              </a:bodyPr>
              <a:lstStyle>
                <a:lvl1pPr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rtl="1">
                  <a:lnSpc>
                    <a:spcPct val="85000"/>
                  </a:lnSpc>
                </a:pPr>
                <a:r>
                  <a:rPr lang="en-US" altLang="en-DE" sz="2100" b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48167" name="AutoShape 49">
              <a:extLst>
                <a:ext uri="{FF2B5EF4-FFF2-40B4-BE49-F238E27FC236}">
                  <a16:creationId xmlns:a16="http://schemas.microsoft.com/office/drawing/2014/main" id="{E89FD238-5F0E-974D-BFA7-19AD5C6176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804" y="1320"/>
              <a:ext cx="544" cy="333"/>
            </a:xfrm>
            <a:prstGeom prst="wedgeRoundRectCallout">
              <a:avLst>
                <a:gd name="adj1" fmla="val -41671"/>
                <a:gd name="adj2" fmla="val 66667"/>
                <a:gd name="adj3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48168" name="AutoShape 50">
              <a:extLst>
                <a:ext uri="{FF2B5EF4-FFF2-40B4-BE49-F238E27FC236}">
                  <a16:creationId xmlns:a16="http://schemas.microsoft.com/office/drawing/2014/main" id="{37029C09-EA47-A14E-A158-A4A86E000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8" y="1896"/>
              <a:ext cx="568" cy="343"/>
            </a:xfrm>
            <a:prstGeom prst="wedgeRoundRectCallout">
              <a:avLst>
                <a:gd name="adj1" fmla="val -41671"/>
                <a:gd name="adj2" fmla="val 66667"/>
                <a:gd name="adj3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160819" name="Rectangle 51">
              <a:extLst>
                <a:ext uri="{FF2B5EF4-FFF2-40B4-BE49-F238E27FC236}">
                  <a16:creationId xmlns:a16="http://schemas.microsoft.com/office/drawing/2014/main" id="{30FFCE3A-D518-EB46-B662-5EC56D9AB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0" y="1900"/>
              <a:ext cx="206" cy="3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8000"/>
                </a:lnSpc>
                <a:defRPr/>
              </a:pPr>
              <a:r>
                <a:rPr lang="en-US" altLang="en-DE" sz="37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160820" name="Rectangle 52">
              <a:extLst>
                <a:ext uri="{FF2B5EF4-FFF2-40B4-BE49-F238E27FC236}">
                  <a16:creationId xmlns:a16="http://schemas.microsoft.com/office/drawing/2014/main" id="{635A6C78-EB6F-8143-8E30-1FDE5E3B7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1392"/>
              <a:ext cx="478" cy="3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8000"/>
                </a:lnSpc>
                <a:defRPr/>
              </a:pPr>
              <a:r>
                <a:rPr lang="en-US" altLang="en-DE" sz="37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b, 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0469458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5">
            <a:extLst>
              <a:ext uri="{FF2B5EF4-FFF2-40B4-BE49-F238E27FC236}">
                <a16:creationId xmlns:a16="http://schemas.microsoft.com/office/drawing/2014/main" id="{AD502B33-44CD-4541-864B-2902DF20C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0238858F-8B88-3D4D-8700-A2B107C4686C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EA73D04B-7730-FE46-82C9-0405814790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4464050" cy="86836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/>
              <a:t>Hiding Letters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149C734-57BE-524F-B6F8-EC548C159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8653" y="5051206"/>
            <a:ext cx="3753618" cy="76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5792" tIns="26317" rIns="65792" bIns="26317">
            <a:spAutoFit/>
          </a:bodyPr>
          <a:lstStyle>
            <a:lvl1pPr marL="236538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3812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525" indent="-9525">
              <a:lnSpc>
                <a:spcPct val="89000"/>
              </a:lnSpc>
              <a:spcBef>
                <a:spcPct val="43000"/>
              </a:spcBef>
            </a:pPr>
            <a:r>
              <a:rPr lang="en-US" altLang="en-DE" sz="2600" dirty="0">
                <a:latin typeface="+mn-lt"/>
              </a:rPr>
              <a:t>They then agree that Agent 2 delivers to f and e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5CD27651-D5DB-B847-BC22-7276E1BB4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3260725"/>
            <a:ext cx="1277938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</a:pPr>
            <a:r>
              <a:rPr lang="en-US" altLang="en-DE" sz="2500" b="1">
                <a:solidFill>
                  <a:schemeClr val="accent1"/>
                </a:solidFill>
                <a:latin typeface="Times New Roman" panose="02020603050405020304" pitchFamily="18" charset="0"/>
              </a:rPr>
              <a:t>(hidden)</a:t>
            </a:r>
          </a:p>
        </p:txBody>
      </p:sp>
      <p:sp>
        <p:nvSpPr>
          <p:cNvPr id="49157" name="Oval 5">
            <a:extLst>
              <a:ext uri="{FF2B5EF4-FFF2-40B4-BE49-F238E27FC236}">
                <a16:creationId xmlns:a16="http://schemas.microsoft.com/office/drawing/2014/main" id="{F6FE6FBE-9FFD-B74B-86DA-846D54DA4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1763" y="2493963"/>
            <a:ext cx="430212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9158" name="Oval 6">
            <a:extLst>
              <a:ext uri="{FF2B5EF4-FFF2-40B4-BE49-F238E27FC236}">
                <a16:creationId xmlns:a16="http://schemas.microsoft.com/office/drawing/2014/main" id="{1F6B1EBF-8210-7344-9E97-BEF052141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2493963"/>
            <a:ext cx="430213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9159" name="Oval 7">
            <a:extLst>
              <a:ext uri="{FF2B5EF4-FFF2-40B4-BE49-F238E27FC236}">
                <a16:creationId xmlns:a16="http://schemas.microsoft.com/office/drawing/2014/main" id="{E426D4E7-513D-F540-B6C0-2D936B231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2493963"/>
            <a:ext cx="428625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9160" name="Line 8">
            <a:extLst>
              <a:ext uri="{FF2B5EF4-FFF2-40B4-BE49-F238E27FC236}">
                <a16:creationId xmlns:a16="http://schemas.microsoft.com/office/drawing/2014/main" id="{E250F1AC-7B61-1245-815B-2A5DD0E8EE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90725" y="2740025"/>
            <a:ext cx="6540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9161" name="Line 9">
            <a:extLst>
              <a:ext uri="{FF2B5EF4-FFF2-40B4-BE49-F238E27FC236}">
                <a16:creationId xmlns:a16="http://schemas.microsoft.com/office/drawing/2014/main" id="{1E6AA52F-8C11-F949-866A-538EFD0D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9600" y="2759075"/>
            <a:ext cx="5683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9162" name="Oval 10">
            <a:extLst>
              <a:ext uri="{FF2B5EF4-FFF2-40B4-BE49-F238E27FC236}">
                <a16:creationId xmlns:a16="http://schemas.microsoft.com/office/drawing/2014/main" id="{4C54C115-68F6-0642-9D51-913EC9314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338" y="4578350"/>
            <a:ext cx="427037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9163" name="Oval 11">
            <a:extLst>
              <a:ext uri="{FF2B5EF4-FFF2-40B4-BE49-F238E27FC236}">
                <a16:creationId xmlns:a16="http://schemas.microsoft.com/office/drawing/2014/main" id="{14446C45-62B5-5A49-AE01-1ECD23F09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8413" y="4578350"/>
            <a:ext cx="430212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9164" name="Oval 12">
            <a:extLst>
              <a:ext uri="{FF2B5EF4-FFF2-40B4-BE49-F238E27FC236}">
                <a16:creationId xmlns:a16="http://schemas.microsoft.com/office/drawing/2014/main" id="{70C609F6-446F-FB48-AE66-F84BFC492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8" y="3567113"/>
            <a:ext cx="428625" cy="43021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9165" name="Line 13">
            <a:extLst>
              <a:ext uri="{FF2B5EF4-FFF2-40B4-BE49-F238E27FC236}">
                <a16:creationId xmlns:a16="http://schemas.microsoft.com/office/drawing/2014/main" id="{714A1B38-0C04-7847-8C4F-44FC713262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0538" y="2928938"/>
            <a:ext cx="0" cy="5889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9166" name="Line 14">
            <a:extLst>
              <a:ext uri="{FF2B5EF4-FFF2-40B4-BE49-F238E27FC236}">
                <a16:creationId xmlns:a16="http://schemas.microsoft.com/office/drawing/2014/main" id="{9980E64A-FB68-B94A-8C1B-B7A53EAB6A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1988" y="4813300"/>
            <a:ext cx="5905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9167" name="Line 15">
            <a:extLst>
              <a:ext uri="{FF2B5EF4-FFF2-40B4-BE49-F238E27FC236}">
                <a16:creationId xmlns:a16="http://schemas.microsoft.com/office/drawing/2014/main" id="{20C031A6-CEA3-9046-A7DC-B640EADFE7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2088" y="2992438"/>
            <a:ext cx="0" cy="5476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9168" name="Line 16">
            <a:extLst>
              <a:ext uri="{FF2B5EF4-FFF2-40B4-BE49-F238E27FC236}">
                <a16:creationId xmlns:a16="http://schemas.microsoft.com/office/drawing/2014/main" id="{9D63728B-F975-354A-A211-25D2A29F1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4022725"/>
            <a:ext cx="0" cy="5381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9169" name="Rectangle 17">
            <a:extLst>
              <a:ext uri="{FF2B5EF4-FFF2-40B4-BE49-F238E27FC236}">
                <a16:creationId xmlns:a16="http://schemas.microsoft.com/office/drawing/2014/main" id="{ADEC5CDB-8AA8-F647-A366-BF10639E3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0" y="2522538"/>
            <a:ext cx="2619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49170" name="Rectangle 18">
            <a:extLst>
              <a:ext uri="{FF2B5EF4-FFF2-40B4-BE49-F238E27FC236}">
                <a16:creationId xmlns:a16="http://schemas.microsoft.com/office/drawing/2014/main" id="{6CF0AF9D-7168-6642-A197-7368A8742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675" y="3595688"/>
            <a:ext cx="2444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49171" name="Rectangle 19">
            <a:extLst>
              <a:ext uri="{FF2B5EF4-FFF2-40B4-BE49-F238E27FC236}">
                <a16:creationId xmlns:a16="http://schemas.microsoft.com/office/drawing/2014/main" id="{19330442-2D38-AA45-A0BE-640F20508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813" y="2543175"/>
            <a:ext cx="2809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49172" name="Rectangle 20">
            <a:extLst>
              <a:ext uri="{FF2B5EF4-FFF2-40B4-BE49-F238E27FC236}">
                <a16:creationId xmlns:a16="http://schemas.microsoft.com/office/drawing/2014/main" id="{DD0FBDF9-2543-B840-B129-C50D8F1BF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2543175"/>
            <a:ext cx="282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49173" name="Rectangle 21">
            <a:extLst>
              <a:ext uri="{FF2B5EF4-FFF2-40B4-BE49-F238E27FC236}">
                <a16:creationId xmlns:a16="http://schemas.microsoft.com/office/drawing/2014/main" id="{705759D6-651C-AD44-9889-A02C95592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7988" y="4619625"/>
            <a:ext cx="209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49174" name="Oval 22">
            <a:extLst>
              <a:ext uri="{FF2B5EF4-FFF2-40B4-BE49-F238E27FC236}">
                <a16:creationId xmlns:a16="http://schemas.microsoft.com/office/drawing/2014/main" id="{7E2D7FF1-4AB7-5345-B9D3-3AC92D3FD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5263" y="4578350"/>
            <a:ext cx="428625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9175" name="Rectangle 23">
            <a:extLst>
              <a:ext uri="{FF2B5EF4-FFF2-40B4-BE49-F238E27FC236}">
                <a16:creationId xmlns:a16="http://schemas.microsoft.com/office/drawing/2014/main" id="{B1168DCA-9911-5E49-9CB7-B2C73A2D4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4629150"/>
            <a:ext cx="2809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49176" name="Oval 24">
            <a:extLst>
              <a:ext uri="{FF2B5EF4-FFF2-40B4-BE49-F238E27FC236}">
                <a16:creationId xmlns:a16="http://schemas.microsoft.com/office/drawing/2014/main" id="{3607630C-2867-984C-A729-3F6E295DC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3524250"/>
            <a:ext cx="430212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49177" name="Rectangle 25">
            <a:extLst>
              <a:ext uri="{FF2B5EF4-FFF2-40B4-BE49-F238E27FC236}">
                <a16:creationId xmlns:a16="http://schemas.microsoft.com/office/drawing/2014/main" id="{9CFA6428-E914-7144-9753-702FCE5DF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3554413"/>
            <a:ext cx="263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49178" name="Line 26">
            <a:extLst>
              <a:ext uri="{FF2B5EF4-FFF2-40B4-BE49-F238E27FC236}">
                <a16:creationId xmlns:a16="http://schemas.microsoft.com/office/drawing/2014/main" id="{78AD45B3-5588-B24A-9C7F-9912B7F9F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0538" y="4022725"/>
            <a:ext cx="0" cy="5492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9179" name="Line 27">
            <a:extLst>
              <a:ext uri="{FF2B5EF4-FFF2-40B4-BE49-F238E27FC236}">
                <a16:creationId xmlns:a16="http://schemas.microsoft.com/office/drawing/2014/main" id="{979EA337-7089-C542-9CE3-DF73B40183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12950" y="4803775"/>
            <a:ext cx="71596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49180" name="Rectangle 28">
            <a:extLst>
              <a:ext uri="{FF2B5EF4-FFF2-40B4-BE49-F238E27FC236}">
                <a16:creationId xmlns:a16="http://schemas.microsoft.com/office/drawing/2014/main" id="{FBD04833-1313-4245-BDF9-5F670C63B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6388" y="4595813"/>
            <a:ext cx="2460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161821" name="Rectangle 29">
            <a:extLst>
              <a:ext uri="{FF2B5EF4-FFF2-40B4-BE49-F238E27FC236}">
                <a16:creationId xmlns:a16="http://schemas.microsoft.com/office/drawing/2014/main" id="{3602B9A8-25DC-EB42-BF77-63E96F781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0763" y="1295400"/>
            <a:ext cx="1262062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  <a:defRPr/>
            </a:pPr>
            <a:r>
              <a:rPr lang="en-US" altLang="en-DE" sz="19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Post Office</a:t>
            </a:r>
          </a:p>
        </p:txBody>
      </p:sp>
      <p:pic>
        <p:nvPicPr>
          <p:cNvPr id="49182" name="Picture 30">
            <a:extLst>
              <a:ext uri="{FF2B5EF4-FFF2-40B4-BE49-F238E27FC236}">
                <a16:creationId xmlns:a16="http://schemas.microsoft.com/office/drawing/2014/main" id="{9462FBE3-6BEB-224B-B0FF-2601EC85E9F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0" y="1589088"/>
            <a:ext cx="16351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83" name="Rectangle 31">
            <a:extLst>
              <a:ext uri="{FF2B5EF4-FFF2-40B4-BE49-F238E27FC236}">
                <a16:creationId xmlns:a16="http://schemas.microsoft.com/office/drawing/2014/main" id="{F9619CC8-533A-474D-A470-77F558D11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2316163"/>
            <a:ext cx="938212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49184" name="Rectangle 32">
            <a:extLst>
              <a:ext uri="{FF2B5EF4-FFF2-40B4-BE49-F238E27FC236}">
                <a16:creationId xmlns:a16="http://schemas.microsoft.com/office/drawing/2014/main" id="{0EFADB9A-71C9-4549-B0C6-B75ED3EC4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099050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49185" name="Rectangle 33">
            <a:extLst>
              <a:ext uri="{FF2B5EF4-FFF2-40B4-BE49-F238E27FC236}">
                <a16:creationId xmlns:a16="http://schemas.microsoft.com/office/drawing/2014/main" id="{05985B56-AD3B-6E44-9D57-5F922E96D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3325" y="5099050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49186" name="Rectangle 34">
            <a:extLst>
              <a:ext uri="{FF2B5EF4-FFF2-40B4-BE49-F238E27FC236}">
                <a16:creationId xmlns:a16="http://schemas.microsoft.com/office/drawing/2014/main" id="{A9520E9B-3FE7-9041-B929-FB0D503F1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3" y="2798763"/>
            <a:ext cx="6159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solidFill>
                  <a:schemeClr val="accent1"/>
                </a:solidFill>
                <a:latin typeface="Book Antiqua" panose="02040602050305030304" pitchFamily="18" charset="0"/>
              </a:rPr>
              <a:t>(1)</a:t>
            </a:r>
          </a:p>
        </p:txBody>
      </p:sp>
      <p:sp>
        <p:nvSpPr>
          <p:cNvPr id="49187" name="Rectangle 35">
            <a:extLst>
              <a:ext uri="{FF2B5EF4-FFF2-40B4-BE49-F238E27FC236}">
                <a16:creationId xmlns:a16="http://schemas.microsoft.com/office/drawing/2014/main" id="{042E1297-DC4F-3342-AB75-E9B4C79C5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975" y="5602288"/>
            <a:ext cx="3714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49188" name="Rectangle 36">
            <a:extLst>
              <a:ext uri="{FF2B5EF4-FFF2-40B4-BE49-F238E27FC236}">
                <a16:creationId xmlns:a16="http://schemas.microsoft.com/office/drawing/2014/main" id="{0A8FF2BF-1B17-5E4D-8A16-8D1F26928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5900" y="5583238"/>
            <a:ext cx="3714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2</a:t>
            </a:r>
          </a:p>
        </p:txBody>
      </p:sp>
      <p:grpSp>
        <p:nvGrpSpPr>
          <p:cNvPr id="49189" name="Group 37">
            <a:extLst>
              <a:ext uri="{FF2B5EF4-FFF2-40B4-BE49-F238E27FC236}">
                <a16:creationId xmlns:a16="http://schemas.microsoft.com/office/drawing/2014/main" id="{958DC4F1-CB19-0F4C-B5DF-1BAD8B118B65}"/>
              </a:ext>
            </a:extLst>
          </p:cNvPr>
          <p:cNvGrpSpPr>
            <a:grpSpLocks/>
          </p:cNvGrpSpPr>
          <p:nvPr/>
        </p:nvGrpSpPr>
        <p:grpSpPr bwMode="auto">
          <a:xfrm>
            <a:off x="5895975" y="1411288"/>
            <a:ext cx="2513013" cy="2892425"/>
            <a:chOff x="3804" y="1166"/>
            <a:chExt cx="1528" cy="1758"/>
          </a:xfrm>
        </p:grpSpPr>
        <p:sp>
          <p:nvSpPr>
            <p:cNvPr id="49190" name="AutoShape 38">
              <a:extLst>
                <a:ext uri="{FF2B5EF4-FFF2-40B4-BE49-F238E27FC236}">
                  <a16:creationId xmlns:a16="http://schemas.microsoft.com/office/drawing/2014/main" id="{140AA700-6FA5-5048-B59C-D63EB334C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944"/>
              <a:ext cx="568" cy="343"/>
            </a:xfrm>
            <a:prstGeom prst="wedgeRoundRectCallout">
              <a:avLst>
                <a:gd name="adj1" fmla="val -41671"/>
                <a:gd name="adj2" fmla="val 66667"/>
                <a:gd name="adj3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161831" name="Rectangle 39">
              <a:extLst>
                <a:ext uri="{FF2B5EF4-FFF2-40B4-BE49-F238E27FC236}">
                  <a16:creationId xmlns:a16="http://schemas.microsoft.com/office/drawing/2014/main" id="{B06F6A7D-CAE8-8644-931F-61C0CFC2A9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8" y="1964"/>
              <a:ext cx="206" cy="3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8000"/>
                </a:lnSpc>
                <a:defRPr/>
              </a:pPr>
              <a:r>
                <a:rPr lang="en-US" altLang="en-DE" sz="37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161832" name="Rectangle 40">
              <a:extLst>
                <a:ext uri="{FF2B5EF4-FFF2-40B4-BE49-F238E27FC236}">
                  <a16:creationId xmlns:a16="http://schemas.microsoft.com/office/drawing/2014/main" id="{A660763E-A177-EA4C-816F-B9E420615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8" y="1460"/>
              <a:ext cx="238" cy="3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8000"/>
                </a:lnSpc>
                <a:defRPr/>
              </a:pPr>
              <a:r>
                <a:rPr lang="en-US" altLang="en-DE" sz="37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</a:p>
          </p:txBody>
        </p:sp>
        <p:grpSp>
          <p:nvGrpSpPr>
            <p:cNvPr id="49193" name="Group 41">
              <a:extLst>
                <a:ext uri="{FF2B5EF4-FFF2-40B4-BE49-F238E27FC236}">
                  <a16:creationId xmlns:a16="http://schemas.microsoft.com/office/drawing/2014/main" id="{4A59BA2A-9B67-EA4C-B20A-3E3B72DD6B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42" y="2138"/>
              <a:ext cx="444" cy="786"/>
              <a:chOff x="4342" y="2138"/>
              <a:chExt cx="444" cy="786"/>
            </a:xfrm>
          </p:grpSpPr>
          <p:grpSp>
            <p:nvGrpSpPr>
              <p:cNvPr id="49202" name="Group 42">
                <a:extLst>
                  <a:ext uri="{FF2B5EF4-FFF2-40B4-BE49-F238E27FC236}">
                    <a16:creationId xmlns:a16="http://schemas.microsoft.com/office/drawing/2014/main" id="{473B7CBD-0191-BE4C-B5E9-15DEAE85BA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42" y="2138"/>
                <a:ext cx="444" cy="786"/>
                <a:chOff x="4342" y="2138"/>
                <a:chExt cx="444" cy="786"/>
              </a:xfrm>
            </p:grpSpPr>
            <p:sp>
              <p:nvSpPr>
                <p:cNvPr id="49204" name="Oval 43">
                  <a:extLst>
                    <a:ext uri="{FF2B5EF4-FFF2-40B4-BE49-F238E27FC236}">
                      <a16:creationId xmlns:a16="http://schemas.microsoft.com/office/drawing/2014/main" id="{1F9241DE-0329-DF48-8770-785FDF134D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11" y="2138"/>
                  <a:ext cx="114" cy="11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DE" altLang="en-DE"/>
                </a:p>
              </p:txBody>
            </p:sp>
            <p:sp>
              <p:nvSpPr>
                <p:cNvPr id="49205" name="Freeform 44">
                  <a:extLst>
                    <a:ext uri="{FF2B5EF4-FFF2-40B4-BE49-F238E27FC236}">
                      <a16:creationId xmlns:a16="http://schemas.microsoft.com/office/drawing/2014/main" id="{7F55789E-B5DB-2C4A-890D-E0755B6FBF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57" y="2276"/>
                  <a:ext cx="379" cy="304"/>
                </a:xfrm>
                <a:custGeom>
                  <a:avLst/>
                  <a:gdLst>
                    <a:gd name="T0" fmla="*/ 378 w 379"/>
                    <a:gd name="T1" fmla="*/ 90 h 304"/>
                    <a:gd name="T2" fmla="*/ 378 w 379"/>
                    <a:gd name="T3" fmla="*/ 258 h 304"/>
                    <a:gd name="T4" fmla="*/ 345 w 379"/>
                    <a:gd name="T5" fmla="*/ 303 h 304"/>
                    <a:gd name="T6" fmla="*/ 324 w 379"/>
                    <a:gd name="T7" fmla="*/ 303 h 304"/>
                    <a:gd name="T8" fmla="*/ 324 w 379"/>
                    <a:gd name="T9" fmla="*/ 140 h 304"/>
                    <a:gd name="T10" fmla="*/ 312 w 379"/>
                    <a:gd name="T11" fmla="*/ 133 h 304"/>
                    <a:gd name="T12" fmla="*/ 312 w 379"/>
                    <a:gd name="T13" fmla="*/ 182 h 304"/>
                    <a:gd name="T14" fmla="*/ 79 w 379"/>
                    <a:gd name="T15" fmla="*/ 182 h 304"/>
                    <a:gd name="T16" fmla="*/ 0 w 379"/>
                    <a:gd name="T17" fmla="*/ 152 h 304"/>
                    <a:gd name="T18" fmla="*/ 0 w 379"/>
                    <a:gd name="T19" fmla="*/ 128 h 304"/>
                    <a:gd name="T20" fmla="*/ 159 w 379"/>
                    <a:gd name="T21" fmla="*/ 128 h 304"/>
                    <a:gd name="T22" fmla="*/ 159 w 379"/>
                    <a:gd name="T23" fmla="*/ 65 h 304"/>
                    <a:gd name="T24" fmla="*/ 159 w 379"/>
                    <a:gd name="T25" fmla="*/ 58 h 304"/>
                    <a:gd name="T26" fmla="*/ 161 w 379"/>
                    <a:gd name="T27" fmla="*/ 52 h 304"/>
                    <a:gd name="T28" fmla="*/ 163 w 379"/>
                    <a:gd name="T29" fmla="*/ 47 h 304"/>
                    <a:gd name="T30" fmla="*/ 165 w 379"/>
                    <a:gd name="T31" fmla="*/ 41 h 304"/>
                    <a:gd name="T32" fmla="*/ 168 w 379"/>
                    <a:gd name="T33" fmla="*/ 37 h 304"/>
                    <a:gd name="T34" fmla="*/ 170 w 379"/>
                    <a:gd name="T35" fmla="*/ 32 h 304"/>
                    <a:gd name="T36" fmla="*/ 173 w 379"/>
                    <a:gd name="T37" fmla="*/ 29 h 304"/>
                    <a:gd name="T38" fmla="*/ 179 w 379"/>
                    <a:gd name="T39" fmla="*/ 23 h 304"/>
                    <a:gd name="T40" fmla="*/ 184 w 379"/>
                    <a:gd name="T41" fmla="*/ 19 h 304"/>
                    <a:gd name="T42" fmla="*/ 190 w 379"/>
                    <a:gd name="T43" fmla="*/ 14 h 304"/>
                    <a:gd name="T44" fmla="*/ 195 w 379"/>
                    <a:gd name="T45" fmla="*/ 10 h 304"/>
                    <a:gd name="T46" fmla="*/ 201 w 379"/>
                    <a:gd name="T47" fmla="*/ 8 h 304"/>
                    <a:gd name="T48" fmla="*/ 208 w 379"/>
                    <a:gd name="T49" fmla="*/ 5 h 304"/>
                    <a:gd name="T50" fmla="*/ 215 w 379"/>
                    <a:gd name="T51" fmla="*/ 3 h 304"/>
                    <a:gd name="T52" fmla="*/ 223 w 379"/>
                    <a:gd name="T53" fmla="*/ 1 h 304"/>
                    <a:gd name="T54" fmla="*/ 231 w 379"/>
                    <a:gd name="T55" fmla="*/ 0 h 304"/>
                    <a:gd name="T56" fmla="*/ 239 w 379"/>
                    <a:gd name="T57" fmla="*/ 0 h 304"/>
                    <a:gd name="T58" fmla="*/ 248 w 379"/>
                    <a:gd name="T59" fmla="*/ 1 h 304"/>
                    <a:gd name="T60" fmla="*/ 255 w 379"/>
                    <a:gd name="T61" fmla="*/ 3 h 304"/>
                    <a:gd name="T62" fmla="*/ 263 w 379"/>
                    <a:gd name="T63" fmla="*/ 5 h 304"/>
                    <a:gd name="T64" fmla="*/ 270 w 379"/>
                    <a:gd name="T65" fmla="*/ 8 h 304"/>
                    <a:gd name="T66" fmla="*/ 277 w 379"/>
                    <a:gd name="T67" fmla="*/ 11 h 304"/>
                    <a:gd name="T68" fmla="*/ 281 w 379"/>
                    <a:gd name="T69" fmla="*/ 14 h 304"/>
                    <a:gd name="T70" fmla="*/ 378 w 379"/>
                    <a:gd name="T71" fmla="*/ 90 h 30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379" h="304">
                      <a:moveTo>
                        <a:pt x="378" y="90"/>
                      </a:moveTo>
                      <a:lnTo>
                        <a:pt x="378" y="258"/>
                      </a:lnTo>
                      <a:lnTo>
                        <a:pt x="345" y="303"/>
                      </a:lnTo>
                      <a:lnTo>
                        <a:pt x="324" y="303"/>
                      </a:lnTo>
                      <a:lnTo>
                        <a:pt x="324" y="140"/>
                      </a:lnTo>
                      <a:lnTo>
                        <a:pt x="312" y="133"/>
                      </a:lnTo>
                      <a:lnTo>
                        <a:pt x="312" y="182"/>
                      </a:lnTo>
                      <a:lnTo>
                        <a:pt x="79" y="182"/>
                      </a:lnTo>
                      <a:lnTo>
                        <a:pt x="0" y="152"/>
                      </a:lnTo>
                      <a:lnTo>
                        <a:pt x="0" y="128"/>
                      </a:lnTo>
                      <a:lnTo>
                        <a:pt x="159" y="128"/>
                      </a:lnTo>
                      <a:lnTo>
                        <a:pt x="159" y="65"/>
                      </a:lnTo>
                      <a:lnTo>
                        <a:pt x="159" y="58"/>
                      </a:lnTo>
                      <a:lnTo>
                        <a:pt x="161" y="52"/>
                      </a:lnTo>
                      <a:lnTo>
                        <a:pt x="163" y="47"/>
                      </a:lnTo>
                      <a:lnTo>
                        <a:pt x="165" y="41"/>
                      </a:lnTo>
                      <a:lnTo>
                        <a:pt x="168" y="37"/>
                      </a:lnTo>
                      <a:lnTo>
                        <a:pt x="170" y="32"/>
                      </a:lnTo>
                      <a:lnTo>
                        <a:pt x="173" y="29"/>
                      </a:lnTo>
                      <a:lnTo>
                        <a:pt x="179" y="23"/>
                      </a:lnTo>
                      <a:lnTo>
                        <a:pt x="184" y="19"/>
                      </a:lnTo>
                      <a:lnTo>
                        <a:pt x="190" y="14"/>
                      </a:lnTo>
                      <a:lnTo>
                        <a:pt x="195" y="10"/>
                      </a:lnTo>
                      <a:lnTo>
                        <a:pt x="201" y="8"/>
                      </a:lnTo>
                      <a:lnTo>
                        <a:pt x="208" y="5"/>
                      </a:lnTo>
                      <a:lnTo>
                        <a:pt x="215" y="3"/>
                      </a:lnTo>
                      <a:lnTo>
                        <a:pt x="223" y="1"/>
                      </a:lnTo>
                      <a:lnTo>
                        <a:pt x="231" y="0"/>
                      </a:lnTo>
                      <a:lnTo>
                        <a:pt x="239" y="0"/>
                      </a:lnTo>
                      <a:lnTo>
                        <a:pt x="248" y="1"/>
                      </a:lnTo>
                      <a:lnTo>
                        <a:pt x="255" y="3"/>
                      </a:lnTo>
                      <a:lnTo>
                        <a:pt x="263" y="5"/>
                      </a:lnTo>
                      <a:lnTo>
                        <a:pt x="270" y="8"/>
                      </a:lnTo>
                      <a:lnTo>
                        <a:pt x="277" y="11"/>
                      </a:lnTo>
                      <a:lnTo>
                        <a:pt x="281" y="14"/>
                      </a:lnTo>
                      <a:lnTo>
                        <a:pt x="378" y="9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9206" name="Freeform 45">
                  <a:extLst>
                    <a:ext uri="{FF2B5EF4-FFF2-40B4-BE49-F238E27FC236}">
                      <a16:creationId xmlns:a16="http://schemas.microsoft.com/office/drawing/2014/main" id="{2D9B3E50-2BEE-9947-B37D-8C7324EA9A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42" y="2482"/>
                  <a:ext cx="444" cy="442"/>
                </a:xfrm>
                <a:custGeom>
                  <a:avLst/>
                  <a:gdLst>
                    <a:gd name="T0" fmla="*/ 328 w 444"/>
                    <a:gd name="T1" fmla="*/ 0 h 442"/>
                    <a:gd name="T2" fmla="*/ 174 w 444"/>
                    <a:gd name="T3" fmla="*/ 0 h 442"/>
                    <a:gd name="T4" fmla="*/ 174 w 444"/>
                    <a:gd name="T5" fmla="*/ 62 h 442"/>
                    <a:gd name="T6" fmla="*/ 77 w 444"/>
                    <a:gd name="T7" fmla="*/ 393 h 442"/>
                    <a:gd name="T8" fmla="*/ 0 w 444"/>
                    <a:gd name="T9" fmla="*/ 411 h 442"/>
                    <a:gd name="T10" fmla="*/ 0 w 444"/>
                    <a:gd name="T11" fmla="*/ 441 h 442"/>
                    <a:gd name="T12" fmla="*/ 126 w 444"/>
                    <a:gd name="T13" fmla="*/ 441 h 442"/>
                    <a:gd name="T14" fmla="*/ 243 w 444"/>
                    <a:gd name="T15" fmla="*/ 102 h 442"/>
                    <a:gd name="T16" fmla="*/ 225 w 444"/>
                    <a:gd name="T17" fmla="*/ 91 h 442"/>
                    <a:gd name="T18" fmla="*/ 229 w 444"/>
                    <a:gd name="T19" fmla="*/ 82 h 442"/>
                    <a:gd name="T20" fmla="*/ 249 w 444"/>
                    <a:gd name="T21" fmla="*/ 95 h 442"/>
                    <a:gd name="T22" fmla="*/ 249 w 444"/>
                    <a:gd name="T23" fmla="*/ 210 h 442"/>
                    <a:gd name="T24" fmla="*/ 359 w 444"/>
                    <a:gd name="T25" fmla="*/ 375 h 442"/>
                    <a:gd name="T26" fmla="*/ 324 w 444"/>
                    <a:gd name="T27" fmla="*/ 439 h 442"/>
                    <a:gd name="T28" fmla="*/ 360 w 444"/>
                    <a:gd name="T29" fmla="*/ 439 h 442"/>
                    <a:gd name="T30" fmla="*/ 443 w 444"/>
                    <a:gd name="T31" fmla="*/ 362 h 442"/>
                    <a:gd name="T32" fmla="*/ 328 w 444"/>
                    <a:gd name="T33" fmla="*/ 190 h 442"/>
                    <a:gd name="T34" fmla="*/ 328 w 444"/>
                    <a:gd name="T35" fmla="*/ 0 h 44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44" h="442">
                      <a:moveTo>
                        <a:pt x="328" y="0"/>
                      </a:moveTo>
                      <a:lnTo>
                        <a:pt x="174" y="0"/>
                      </a:lnTo>
                      <a:lnTo>
                        <a:pt x="174" y="62"/>
                      </a:lnTo>
                      <a:lnTo>
                        <a:pt x="77" y="393"/>
                      </a:lnTo>
                      <a:lnTo>
                        <a:pt x="0" y="411"/>
                      </a:lnTo>
                      <a:lnTo>
                        <a:pt x="0" y="441"/>
                      </a:lnTo>
                      <a:lnTo>
                        <a:pt x="126" y="441"/>
                      </a:lnTo>
                      <a:lnTo>
                        <a:pt x="243" y="102"/>
                      </a:lnTo>
                      <a:lnTo>
                        <a:pt x="225" y="91"/>
                      </a:lnTo>
                      <a:lnTo>
                        <a:pt x="229" y="82"/>
                      </a:lnTo>
                      <a:lnTo>
                        <a:pt x="249" y="95"/>
                      </a:lnTo>
                      <a:lnTo>
                        <a:pt x="249" y="210"/>
                      </a:lnTo>
                      <a:lnTo>
                        <a:pt x="359" y="375"/>
                      </a:lnTo>
                      <a:lnTo>
                        <a:pt x="324" y="439"/>
                      </a:lnTo>
                      <a:lnTo>
                        <a:pt x="360" y="439"/>
                      </a:lnTo>
                      <a:lnTo>
                        <a:pt x="443" y="362"/>
                      </a:lnTo>
                      <a:lnTo>
                        <a:pt x="328" y="190"/>
                      </a:lnTo>
                      <a:lnTo>
                        <a:pt x="328" y="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  <p:sp>
            <p:nvSpPr>
              <p:cNvPr id="49203" name="Rectangle 46">
                <a:extLst>
                  <a:ext uri="{FF2B5EF4-FFF2-40B4-BE49-F238E27FC236}">
                    <a16:creationId xmlns:a16="http://schemas.microsoft.com/office/drawing/2014/main" id="{EC5CA188-06BD-C044-B691-9F788AADB3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2" y="2293"/>
                <a:ext cx="160" cy="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5792" tIns="26317" rIns="65792" bIns="26317">
                <a:spAutoFit/>
              </a:bodyPr>
              <a:lstStyle>
                <a:lvl1pPr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rtl="1">
                  <a:lnSpc>
                    <a:spcPct val="85000"/>
                  </a:lnSpc>
                </a:pPr>
                <a:r>
                  <a:rPr lang="en-US" altLang="en-DE" sz="2100" b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49194" name="Group 47">
              <a:extLst>
                <a:ext uri="{FF2B5EF4-FFF2-40B4-BE49-F238E27FC236}">
                  <a16:creationId xmlns:a16="http://schemas.microsoft.com/office/drawing/2014/main" id="{16D919A9-B2D7-B147-B457-0AA2D3EF27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4" y="1166"/>
              <a:ext cx="444" cy="786"/>
              <a:chOff x="4364" y="1166"/>
              <a:chExt cx="444" cy="786"/>
            </a:xfrm>
          </p:grpSpPr>
          <p:grpSp>
            <p:nvGrpSpPr>
              <p:cNvPr id="49197" name="Group 48">
                <a:extLst>
                  <a:ext uri="{FF2B5EF4-FFF2-40B4-BE49-F238E27FC236}">
                    <a16:creationId xmlns:a16="http://schemas.microsoft.com/office/drawing/2014/main" id="{E24C49B1-458E-2643-9B18-0852F277D7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64" y="1166"/>
                <a:ext cx="444" cy="786"/>
                <a:chOff x="4364" y="1166"/>
                <a:chExt cx="444" cy="786"/>
              </a:xfrm>
            </p:grpSpPr>
            <p:sp>
              <p:nvSpPr>
                <p:cNvPr id="49199" name="Oval 49">
                  <a:extLst>
                    <a:ext uri="{FF2B5EF4-FFF2-40B4-BE49-F238E27FC236}">
                      <a16:creationId xmlns:a16="http://schemas.microsoft.com/office/drawing/2014/main" id="{E5361A54-8526-424E-9124-7F1E3C2039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33" y="1166"/>
                  <a:ext cx="114" cy="11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DE" altLang="en-DE"/>
                </a:p>
              </p:txBody>
            </p:sp>
            <p:sp>
              <p:nvSpPr>
                <p:cNvPr id="49200" name="Freeform 50">
                  <a:extLst>
                    <a:ext uri="{FF2B5EF4-FFF2-40B4-BE49-F238E27FC236}">
                      <a16:creationId xmlns:a16="http://schemas.microsoft.com/office/drawing/2014/main" id="{ECA74BF5-F9D7-9F4F-805C-C8E98401C0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79" y="1304"/>
                  <a:ext cx="379" cy="304"/>
                </a:xfrm>
                <a:custGeom>
                  <a:avLst/>
                  <a:gdLst>
                    <a:gd name="T0" fmla="*/ 378 w 379"/>
                    <a:gd name="T1" fmla="*/ 90 h 304"/>
                    <a:gd name="T2" fmla="*/ 378 w 379"/>
                    <a:gd name="T3" fmla="*/ 258 h 304"/>
                    <a:gd name="T4" fmla="*/ 345 w 379"/>
                    <a:gd name="T5" fmla="*/ 303 h 304"/>
                    <a:gd name="T6" fmla="*/ 324 w 379"/>
                    <a:gd name="T7" fmla="*/ 303 h 304"/>
                    <a:gd name="T8" fmla="*/ 324 w 379"/>
                    <a:gd name="T9" fmla="*/ 140 h 304"/>
                    <a:gd name="T10" fmla="*/ 312 w 379"/>
                    <a:gd name="T11" fmla="*/ 133 h 304"/>
                    <a:gd name="T12" fmla="*/ 312 w 379"/>
                    <a:gd name="T13" fmla="*/ 182 h 304"/>
                    <a:gd name="T14" fmla="*/ 79 w 379"/>
                    <a:gd name="T15" fmla="*/ 182 h 304"/>
                    <a:gd name="T16" fmla="*/ 0 w 379"/>
                    <a:gd name="T17" fmla="*/ 152 h 304"/>
                    <a:gd name="T18" fmla="*/ 0 w 379"/>
                    <a:gd name="T19" fmla="*/ 128 h 304"/>
                    <a:gd name="T20" fmla="*/ 159 w 379"/>
                    <a:gd name="T21" fmla="*/ 128 h 304"/>
                    <a:gd name="T22" fmla="*/ 159 w 379"/>
                    <a:gd name="T23" fmla="*/ 65 h 304"/>
                    <a:gd name="T24" fmla="*/ 159 w 379"/>
                    <a:gd name="T25" fmla="*/ 58 h 304"/>
                    <a:gd name="T26" fmla="*/ 161 w 379"/>
                    <a:gd name="T27" fmla="*/ 52 h 304"/>
                    <a:gd name="T28" fmla="*/ 163 w 379"/>
                    <a:gd name="T29" fmla="*/ 47 h 304"/>
                    <a:gd name="T30" fmla="*/ 165 w 379"/>
                    <a:gd name="T31" fmla="*/ 41 h 304"/>
                    <a:gd name="T32" fmla="*/ 168 w 379"/>
                    <a:gd name="T33" fmla="*/ 37 h 304"/>
                    <a:gd name="T34" fmla="*/ 170 w 379"/>
                    <a:gd name="T35" fmla="*/ 32 h 304"/>
                    <a:gd name="T36" fmla="*/ 173 w 379"/>
                    <a:gd name="T37" fmla="*/ 29 h 304"/>
                    <a:gd name="T38" fmla="*/ 179 w 379"/>
                    <a:gd name="T39" fmla="*/ 23 h 304"/>
                    <a:gd name="T40" fmla="*/ 184 w 379"/>
                    <a:gd name="T41" fmla="*/ 19 h 304"/>
                    <a:gd name="T42" fmla="*/ 190 w 379"/>
                    <a:gd name="T43" fmla="*/ 14 h 304"/>
                    <a:gd name="T44" fmla="*/ 195 w 379"/>
                    <a:gd name="T45" fmla="*/ 10 h 304"/>
                    <a:gd name="T46" fmla="*/ 201 w 379"/>
                    <a:gd name="T47" fmla="*/ 8 h 304"/>
                    <a:gd name="T48" fmla="*/ 208 w 379"/>
                    <a:gd name="T49" fmla="*/ 5 h 304"/>
                    <a:gd name="T50" fmla="*/ 215 w 379"/>
                    <a:gd name="T51" fmla="*/ 3 h 304"/>
                    <a:gd name="T52" fmla="*/ 223 w 379"/>
                    <a:gd name="T53" fmla="*/ 1 h 304"/>
                    <a:gd name="T54" fmla="*/ 231 w 379"/>
                    <a:gd name="T55" fmla="*/ 0 h 304"/>
                    <a:gd name="T56" fmla="*/ 239 w 379"/>
                    <a:gd name="T57" fmla="*/ 0 h 304"/>
                    <a:gd name="T58" fmla="*/ 248 w 379"/>
                    <a:gd name="T59" fmla="*/ 1 h 304"/>
                    <a:gd name="T60" fmla="*/ 255 w 379"/>
                    <a:gd name="T61" fmla="*/ 3 h 304"/>
                    <a:gd name="T62" fmla="*/ 263 w 379"/>
                    <a:gd name="T63" fmla="*/ 5 h 304"/>
                    <a:gd name="T64" fmla="*/ 270 w 379"/>
                    <a:gd name="T65" fmla="*/ 8 h 304"/>
                    <a:gd name="T66" fmla="*/ 277 w 379"/>
                    <a:gd name="T67" fmla="*/ 11 h 304"/>
                    <a:gd name="T68" fmla="*/ 281 w 379"/>
                    <a:gd name="T69" fmla="*/ 14 h 304"/>
                    <a:gd name="T70" fmla="*/ 378 w 379"/>
                    <a:gd name="T71" fmla="*/ 90 h 30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379" h="304">
                      <a:moveTo>
                        <a:pt x="378" y="90"/>
                      </a:moveTo>
                      <a:lnTo>
                        <a:pt x="378" y="258"/>
                      </a:lnTo>
                      <a:lnTo>
                        <a:pt x="345" y="303"/>
                      </a:lnTo>
                      <a:lnTo>
                        <a:pt x="324" y="303"/>
                      </a:lnTo>
                      <a:lnTo>
                        <a:pt x="324" y="140"/>
                      </a:lnTo>
                      <a:lnTo>
                        <a:pt x="312" y="133"/>
                      </a:lnTo>
                      <a:lnTo>
                        <a:pt x="312" y="182"/>
                      </a:lnTo>
                      <a:lnTo>
                        <a:pt x="79" y="182"/>
                      </a:lnTo>
                      <a:lnTo>
                        <a:pt x="0" y="152"/>
                      </a:lnTo>
                      <a:lnTo>
                        <a:pt x="0" y="128"/>
                      </a:lnTo>
                      <a:lnTo>
                        <a:pt x="159" y="128"/>
                      </a:lnTo>
                      <a:lnTo>
                        <a:pt x="159" y="65"/>
                      </a:lnTo>
                      <a:lnTo>
                        <a:pt x="159" y="58"/>
                      </a:lnTo>
                      <a:lnTo>
                        <a:pt x="161" y="52"/>
                      </a:lnTo>
                      <a:lnTo>
                        <a:pt x="163" y="47"/>
                      </a:lnTo>
                      <a:lnTo>
                        <a:pt x="165" y="41"/>
                      </a:lnTo>
                      <a:lnTo>
                        <a:pt x="168" y="37"/>
                      </a:lnTo>
                      <a:lnTo>
                        <a:pt x="170" y="32"/>
                      </a:lnTo>
                      <a:lnTo>
                        <a:pt x="173" y="29"/>
                      </a:lnTo>
                      <a:lnTo>
                        <a:pt x="179" y="23"/>
                      </a:lnTo>
                      <a:lnTo>
                        <a:pt x="184" y="19"/>
                      </a:lnTo>
                      <a:lnTo>
                        <a:pt x="190" y="14"/>
                      </a:lnTo>
                      <a:lnTo>
                        <a:pt x="195" y="10"/>
                      </a:lnTo>
                      <a:lnTo>
                        <a:pt x="201" y="8"/>
                      </a:lnTo>
                      <a:lnTo>
                        <a:pt x="208" y="5"/>
                      </a:lnTo>
                      <a:lnTo>
                        <a:pt x="215" y="3"/>
                      </a:lnTo>
                      <a:lnTo>
                        <a:pt x="223" y="1"/>
                      </a:lnTo>
                      <a:lnTo>
                        <a:pt x="231" y="0"/>
                      </a:lnTo>
                      <a:lnTo>
                        <a:pt x="239" y="0"/>
                      </a:lnTo>
                      <a:lnTo>
                        <a:pt x="248" y="1"/>
                      </a:lnTo>
                      <a:lnTo>
                        <a:pt x="255" y="3"/>
                      </a:lnTo>
                      <a:lnTo>
                        <a:pt x="263" y="5"/>
                      </a:lnTo>
                      <a:lnTo>
                        <a:pt x="270" y="8"/>
                      </a:lnTo>
                      <a:lnTo>
                        <a:pt x="277" y="11"/>
                      </a:lnTo>
                      <a:lnTo>
                        <a:pt x="281" y="14"/>
                      </a:lnTo>
                      <a:lnTo>
                        <a:pt x="378" y="9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49201" name="Freeform 51">
                  <a:extLst>
                    <a:ext uri="{FF2B5EF4-FFF2-40B4-BE49-F238E27FC236}">
                      <a16:creationId xmlns:a16="http://schemas.microsoft.com/office/drawing/2014/main" id="{EF6568D7-EDDE-2A43-85B7-2909C42419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64" y="1510"/>
                  <a:ext cx="444" cy="442"/>
                </a:xfrm>
                <a:custGeom>
                  <a:avLst/>
                  <a:gdLst>
                    <a:gd name="T0" fmla="*/ 328 w 444"/>
                    <a:gd name="T1" fmla="*/ 0 h 442"/>
                    <a:gd name="T2" fmla="*/ 174 w 444"/>
                    <a:gd name="T3" fmla="*/ 0 h 442"/>
                    <a:gd name="T4" fmla="*/ 174 w 444"/>
                    <a:gd name="T5" fmla="*/ 62 h 442"/>
                    <a:gd name="T6" fmla="*/ 77 w 444"/>
                    <a:gd name="T7" fmla="*/ 393 h 442"/>
                    <a:gd name="T8" fmla="*/ 0 w 444"/>
                    <a:gd name="T9" fmla="*/ 411 h 442"/>
                    <a:gd name="T10" fmla="*/ 0 w 444"/>
                    <a:gd name="T11" fmla="*/ 441 h 442"/>
                    <a:gd name="T12" fmla="*/ 126 w 444"/>
                    <a:gd name="T13" fmla="*/ 441 h 442"/>
                    <a:gd name="T14" fmla="*/ 243 w 444"/>
                    <a:gd name="T15" fmla="*/ 102 h 442"/>
                    <a:gd name="T16" fmla="*/ 225 w 444"/>
                    <a:gd name="T17" fmla="*/ 91 h 442"/>
                    <a:gd name="T18" fmla="*/ 229 w 444"/>
                    <a:gd name="T19" fmla="*/ 82 h 442"/>
                    <a:gd name="T20" fmla="*/ 249 w 444"/>
                    <a:gd name="T21" fmla="*/ 95 h 442"/>
                    <a:gd name="T22" fmla="*/ 249 w 444"/>
                    <a:gd name="T23" fmla="*/ 210 h 442"/>
                    <a:gd name="T24" fmla="*/ 359 w 444"/>
                    <a:gd name="T25" fmla="*/ 375 h 442"/>
                    <a:gd name="T26" fmla="*/ 324 w 444"/>
                    <a:gd name="T27" fmla="*/ 439 h 442"/>
                    <a:gd name="T28" fmla="*/ 360 w 444"/>
                    <a:gd name="T29" fmla="*/ 439 h 442"/>
                    <a:gd name="T30" fmla="*/ 443 w 444"/>
                    <a:gd name="T31" fmla="*/ 362 h 442"/>
                    <a:gd name="T32" fmla="*/ 328 w 444"/>
                    <a:gd name="T33" fmla="*/ 190 h 442"/>
                    <a:gd name="T34" fmla="*/ 328 w 444"/>
                    <a:gd name="T35" fmla="*/ 0 h 44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44" h="442">
                      <a:moveTo>
                        <a:pt x="328" y="0"/>
                      </a:moveTo>
                      <a:lnTo>
                        <a:pt x="174" y="0"/>
                      </a:lnTo>
                      <a:lnTo>
                        <a:pt x="174" y="62"/>
                      </a:lnTo>
                      <a:lnTo>
                        <a:pt x="77" y="393"/>
                      </a:lnTo>
                      <a:lnTo>
                        <a:pt x="0" y="411"/>
                      </a:lnTo>
                      <a:lnTo>
                        <a:pt x="0" y="441"/>
                      </a:lnTo>
                      <a:lnTo>
                        <a:pt x="126" y="441"/>
                      </a:lnTo>
                      <a:lnTo>
                        <a:pt x="243" y="102"/>
                      </a:lnTo>
                      <a:lnTo>
                        <a:pt x="225" y="91"/>
                      </a:lnTo>
                      <a:lnTo>
                        <a:pt x="229" y="82"/>
                      </a:lnTo>
                      <a:lnTo>
                        <a:pt x="249" y="95"/>
                      </a:lnTo>
                      <a:lnTo>
                        <a:pt x="249" y="210"/>
                      </a:lnTo>
                      <a:lnTo>
                        <a:pt x="359" y="375"/>
                      </a:lnTo>
                      <a:lnTo>
                        <a:pt x="324" y="439"/>
                      </a:lnTo>
                      <a:lnTo>
                        <a:pt x="360" y="439"/>
                      </a:lnTo>
                      <a:lnTo>
                        <a:pt x="443" y="362"/>
                      </a:lnTo>
                      <a:lnTo>
                        <a:pt x="328" y="190"/>
                      </a:lnTo>
                      <a:lnTo>
                        <a:pt x="328" y="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  <p:sp>
            <p:nvSpPr>
              <p:cNvPr id="49198" name="Rectangle 52">
                <a:extLst>
                  <a:ext uri="{FF2B5EF4-FFF2-40B4-BE49-F238E27FC236}">
                    <a16:creationId xmlns:a16="http://schemas.microsoft.com/office/drawing/2014/main" id="{CD8B7769-52C2-3C4A-B00B-A0B99E2F2B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4" y="1333"/>
                <a:ext cx="160" cy="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5792" tIns="26317" rIns="65792" bIns="26317">
                <a:spAutoFit/>
              </a:bodyPr>
              <a:lstStyle>
                <a:lvl1pPr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rtl="1">
                  <a:lnSpc>
                    <a:spcPct val="85000"/>
                  </a:lnSpc>
                </a:pPr>
                <a:r>
                  <a:rPr lang="en-US" altLang="en-DE" sz="2100" b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49195" name="AutoShape 53">
              <a:extLst>
                <a:ext uri="{FF2B5EF4-FFF2-40B4-BE49-F238E27FC236}">
                  <a16:creationId xmlns:a16="http://schemas.microsoft.com/office/drawing/2014/main" id="{D3A3B5D7-E650-2E4A-8125-C4C103C529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804" y="1356"/>
              <a:ext cx="544" cy="333"/>
            </a:xfrm>
            <a:prstGeom prst="wedgeRoundRectCallout">
              <a:avLst>
                <a:gd name="adj1" fmla="val -41671"/>
                <a:gd name="adj2" fmla="val 66667"/>
                <a:gd name="adj3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161846" name="Rectangle 54">
              <a:extLst>
                <a:ext uri="{FF2B5EF4-FFF2-40B4-BE49-F238E27FC236}">
                  <a16:creationId xmlns:a16="http://schemas.microsoft.com/office/drawing/2014/main" id="{B2FEE290-0F1C-E743-983A-2FBB8825D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4" y="1440"/>
              <a:ext cx="175" cy="3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8000"/>
                </a:lnSpc>
                <a:defRPr/>
              </a:pPr>
              <a:r>
                <a:rPr lang="en-US" altLang="en-DE" sz="37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82874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5DD51580-109C-664E-B9E2-E22A8D49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D5AF2D8B-020E-E740-9E1A-BB3C1E877ED7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CC05CE77-4BF0-E840-A546-E7AA389F07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8374" y="139419"/>
            <a:ext cx="7569200" cy="76358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dirty="0"/>
              <a:t>Another Possibility for Deception</a:t>
            </a:r>
          </a:p>
        </p:txBody>
      </p:sp>
      <p:sp>
        <p:nvSpPr>
          <p:cNvPr id="50179" name="Oval 3">
            <a:extLst>
              <a:ext uri="{FF2B5EF4-FFF2-40B4-BE49-F238E27FC236}">
                <a16:creationId xmlns:a16="http://schemas.microsoft.com/office/drawing/2014/main" id="{4E44FFC9-824C-DD4A-A23D-E744A21BC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9863" y="2465388"/>
            <a:ext cx="428625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0180" name="Line 4">
            <a:extLst>
              <a:ext uri="{FF2B5EF4-FFF2-40B4-BE49-F238E27FC236}">
                <a16:creationId xmlns:a16="http://schemas.microsoft.com/office/drawing/2014/main" id="{C9560893-C4D4-9A40-A7B0-6A3495958C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1013" y="2900363"/>
            <a:ext cx="1109662" cy="11033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0181" name="Line 5">
            <a:extLst>
              <a:ext uri="{FF2B5EF4-FFF2-40B4-BE49-F238E27FC236}">
                <a16:creationId xmlns:a16="http://schemas.microsoft.com/office/drawing/2014/main" id="{B3569703-25F2-B240-9B09-8385636358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0063" y="2879725"/>
            <a:ext cx="544512" cy="5445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0E6F5BC9-E380-634E-B42F-A328EB118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493963"/>
            <a:ext cx="263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50183" name="Oval 7">
            <a:extLst>
              <a:ext uri="{FF2B5EF4-FFF2-40B4-BE49-F238E27FC236}">
                <a16:creationId xmlns:a16="http://schemas.microsoft.com/office/drawing/2014/main" id="{BFCFEE6D-B731-794D-86D0-CE3CC1CF9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6788" y="3355975"/>
            <a:ext cx="430212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0184" name="Rectangle 8">
            <a:extLst>
              <a:ext uri="{FF2B5EF4-FFF2-40B4-BE49-F238E27FC236}">
                <a16:creationId xmlns:a16="http://schemas.microsoft.com/office/drawing/2014/main" id="{A6759C4F-2A37-D042-A513-D63A08511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7913" y="3405188"/>
            <a:ext cx="24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0185" name="Oval 9">
            <a:extLst>
              <a:ext uri="{FF2B5EF4-FFF2-40B4-BE49-F238E27FC236}">
                <a16:creationId xmlns:a16="http://schemas.microsoft.com/office/drawing/2014/main" id="{7F548565-AF52-1B4B-9B67-5E07FBB1D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3" y="3919538"/>
            <a:ext cx="430212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0186" name="Rectangle 10">
            <a:extLst>
              <a:ext uri="{FF2B5EF4-FFF2-40B4-BE49-F238E27FC236}">
                <a16:creationId xmlns:a16="http://schemas.microsoft.com/office/drawing/2014/main" id="{3D664F00-59B5-164F-A585-E387E0626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0" y="3970338"/>
            <a:ext cx="2809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50187" name="Rectangle 11">
            <a:extLst>
              <a:ext uri="{FF2B5EF4-FFF2-40B4-BE49-F238E27FC236}">
                <a16:creationId xmlns:a16="http://schemas.microsoft.com/office/drawing/2014/main" id="{8EF7B751-160D-824E-A692-26E70A340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75200" y="4559300"/>
            <a:ext cx="3921125" cy="16129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9525" indent="-9525" defTabSz="785813" eaLnBrk="1" hangingPunct="1">
              <a:buFont typeface="Wingdings" pitchFamily="2" charset="2"/>
              <a:buNone/>
            </a:pPr>
            <a:r>
              <a:rPr lang="en-US" altLang="en-DE" dirty="0"/>
              <a:t>Agents will agree to flip a coin to decide who goes to b and who goes to c</a:t>
            </a:r>
          </a:p>
        </p:txBody>
      </p:sp>
      <p:sp>
        <p:nvSpPr>
          <p:cNvPr id="162828" name="Rectangle 12">
            <a:extLst>
              <a:ext uri="{FF2B5EF4-FFF2-40B4-BE49-F238E27FC236}">
                <a16:creationId xmlns:a16="http://schemas.microsoft.com/office/drawing/2014/main" id="{0A0B1F7B-2C14-004D-BEB5-A1BE3C9A7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7288" y="1219200"/>
            <a:ext cx="1262062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  <a:defRPr/>
            </a:pPr>
            <a:r>
              <a:rPr lang="en-US" altLang="en-DE" sz="19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Post Office</a:t>
            </a:r>
          </a:p>
        </p:txBody>
      </p:sp>
      <p:pic>
        <p:nvPicPr>
          <p:cNvPr id="50189" name="Picture 13">
            <a:extLst>
              <a:ext uri="{FF2B5EF4-FFF2-40B4-BE49-F238E27FC236}">
                <a16:creationId xmlns:a16="http://schemas.microsoft.com/office/drawing/2014/main" id="{F9C37ED9-4DDB-9647-81BF-A3ECEB4D0D9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525" y="1512888"/>
            <a:ext cx="16351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90" name="Rectangle 14">
            <a:extLst>
              <a:ext uri="{FF2B5EF4-FFF2-40B4-BE49-F238E27FC236}">
                <a16:creationId xmlns:a16="http://schemas.microsoft.com/office/drawing/2014/main" id="{2CA2FC32-9C06-3145-BD82-84A86BD7D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9788" y="4016375"/>
            <a:ext cx="938212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50191" name="Rectangle 15">
            <a:extLst>
              <a:ext uri="{FF2B5EF4-FFF2-40B4-BE49-F238E27FC236}">
                <a16:creationId xmlns:a16="http://schemas.microsoft.com/office/drawing/2014/main" id="{49412B6C-879D-974E-B8D8-49A1421A3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529138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grpSp>
        <p:nvGrpSpPr>
          <p:cNvPr id="50192" name="Group 16">
            <a:extLst>
              <a:ext uri="{FF2B5EF4-FFF2-40B4-BE49-F238E27FC236}">
                <a16:creationId xmlns:a16="http://schemas.microsoft.com/office/drawing/2014/main" id="{BE71FAA3-0D3A-D148-8549-3E2B5B929765}"/>
              </a:ext>
            </a:extLst>
          </p:cNvPr>
          <p:cNvGrpSpPr>
            <a:grpSpLocks/>
          </p:cNvGrpSpPr>
          <p:nvPr/>
        </p:nvGrpSpPr>
        <p:grpSpPr bwMode="auto">
          <a:xfrm>
            <a:off x="5992813" y="1271588"/>
            <a:ext cx="2046287" cy="2855912"/>
            <a:chOff x="3720" y="1128"/>
            <a:chExt cx="1244" cy="1736"/>
          </a:xfrm>
        </p:grpSpPr>
        <p:sp>
          <p:nvSpPr>
            <p:cNvPr id="50195" name="AutoShape 17">
              <a:extLst>
                <a:ext uri="{FF2B5EF4-FFF2-40B4-BE49-F238E27FC236}">
                  <a16:creationId xmlns:a16="http://schemas.microsoft.com/office/drawing/2014/main" id="{E0EEF2CE-8660-1C41-BBD9-8770AB8EEBC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720" y="2004"/>
              <a:ext cx="640" cy="413"/>
            </a:xfrm>
            <a:prstGeom prst="wedgeRoundRectCallout">
              <a:avLst>
                <a:gd name="adj1" fmla="val -41671"/>
                <a:gd name="adj2" fmla="val 66667"/>
                <a:gd name="adj3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grpSp>
          <p:nvGrpSpPr>
            <p:cNvPr id="50196" name="Group 18">
              <a:extLst>
                <a:ext uri="{FF2B5EF4-FFF2-40B4-BE49-F238E27FC236}">
                  <a16:creationId xmlns:a16="http://schemas.microsoft.com/office/drawing/2014/main" id="{9218C91F-3693-1E4F-8781-4FB3041C68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20" y="1128"/>
              <a:ext cx="640" cy="496"/>
              <a:chOff x="3720" y="1128"/>
              <a:chExt cx="640" cy="496"/>
            </a:xfrm>
          </p:grpSpPr>
          <p:sp>
            <p:nvSpPr>
              <p:cNvPr id="50210" name="AutoShape 19">
                <a:extLst>
                  <a:ext uri="{FF2B5EF4-FFF2-40B4-BE49-F238E27FC236}">
                    <a16:creationId xmlns:a16="http://schemas.microsoft.com/office/drawing/2014/main" id="{77259A65-69A2-5342-B85E-3B0D072C26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720" y="1128"/>
                <a:ext cx="640" cy="413"/>
              </a:xfrm>
              <a:prstGeom prst="wedgeRoundRectCallout">
                <a:avLst>
                  <a:gd name="adj1" fmla="val -41671"/>
                  <a:gd name="adj2" fmla="val 66667"/>
                  <a:gd name="adj3" fmla="val 16667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DE" altLang="en-DE"/>
              </a:p>
            </p:txBody>
          </p:sp>
          <p:sp>
            <p:nvSpPr>
              <p:cNvPr id="162836" name="Rectangle 20">
                <a:extLst>
                  <a:ext uri="{FF2B5EF4-FFF2-40B4-BE49-F238E27FC236}">
                    <a16:creationId xmlns:a16="http://schemas.microsoft.com/office/drawing/2014/main" id="{F667ABF1-64F4-D443-9E46-1815CD7AEF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0" y="1180"/>
                <a:ext cx="508" cy="33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lIns="65792" tIns="26317" rIns="65792" bIns="26317">
                <a:spAutoFit/>
              </a:bodyPr>
              <a:lstStyle>
                <a:lvl1pPr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473075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947738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420813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1895475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352675" defTabSz="94773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809875" defTabSz="94773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267075" defTabSz="94773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724275" defTabSz="947738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rtl="1">
                  <a:lnSpc>
                    <a:spcPct val="88000"/>
                  </a:lnSpc>
                  <a:defRPr/>
                </a:pPr>
                <a:r>
                  <a:rPr lang="en-US" altLang="en-DE" sz="37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b, c</a:t>
                </a:r>
              </a:p>
            </p:txBody>
          </p:sp>
        </p:grpSp>
        <p:grpSp>
          <p:nvGrpSpPr>
            <p:cNvPr id="50197" name="Group 21">
              <a:extLst>
                <a:ext uri="{FF2B5EF4-FFF2-40B4-BE49-F238E27FC236}">
                  <a16:creationId xmlns:a16="http://schemas.microsoft.com/office/drawing/2014/main" id="{E5756EF9-D9EF-254C-AAFB-ECB4018154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0" y="2078"/>
              <a:ext cx="444" cy="786"/>
              <a:chOff x="4510" y="2078"/>
              <a:chExt cx="444" cy="786"/>
            </a:xfrm>
          </p:grpSpPr>
          <p:grpSp>
            <p:nvGrpSpPr>
              <p:cNvPr id="50205" name="Group 22">
                <a:extLst>
                  <a:ext uri="{FF2B5EF4-FFF2-40B4-BE49-F238E27FC236}">
                    <a16:creationId xmlns:a16="http://schemas.microsoft.com/office/drawing/2014/main" id="{C6BC02C2-351C-294E-9935-805166EE52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10" y="2078"/>
                <a:ext cx="444" cy="786"/>
                <a:chOff x="4510" y="2078"/>
                <a:chExt cx="444" cy="786"/>
              </a:xfrm>
            </p:grpSpPr>
            <p:sp>
              <p:nvSpPr>
                <p:cNvPr id="50207" name="Oval 23">
                  <a:extLst>
                    <a:ext uri="{FF2B5EF4-FFF2-40B4-BE49-F238E27FC236}">
                      <a16:creationId xmlns:a16="http://schemas.microsoft.com/office/drawing/2014/main" id="{E899E0C9-D98C-2947-B5A1-16966DCDA9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79" y="2078"/>
                  <a:ext cx="114" cy="11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DE" altLang="en-DE"/>
                </a:p>
              </p:txBody>
            </p:sp>
            <p:sp>
              <p:nvSpPr>
                <p:cNvPr id="50208" name="Freeform 24">
                  <a:extLst>
                    <a:ext uri="{FF2B5EF4-FFF2-40B4-BE49-F238E27FC236}">
                      <a16:creationId xmlns:a16="http://schemas.microsoft.com/office/drawing/2014/main" id="{63C805E8-93E7-8D4B-A870-A54483EC9C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5" y="2216"/>
                  <a:ext cx="379" cy="304"/>
                </a:xfrm>
                <a:custGeom>
                  <a:avLst/>
                  <a:gdLst>
                    <a:gd name="T0" fmla="*/ 378 w 379"/>
                    <a:gd name="T1" fmla="*/ 90 h 304"/>
                    <a:gd name="T2" fmla="*/ 378 w 379"/>
                    <a:gd name="T3" fmla="*/ 258 h 304"/>
                    <a:gd name="T4" fmla="*/ 345 w 379"/>
                    <a:gd name="T5" fmla="*/ 303 h 304"/>
                    <a:gd name="T6" fmla="*/ 324 w 379"/>
                    <a:gd name="T7" fmla="*/ 303 h 304"/>
                    <a:gd name="T8" fmla="*/ 324 w 379"/>
                    <a:gd name="T9" fmla="*/ 140 h 304"/>
                    <a:gd name="T10" fmla="*/ 312 w 379"/>
                    <a:gd name="T11" fmla="*/ 133 h 304"/>
                    <a:gd name="T12" fmla="*/ 312 w 379"/>
                    <a:gd name="T13" fmla="*/ 182 h 304"/>
                    <a:gd name="T14" fmla="*/ 79 w 379"/>
                    <a:gd name="T15" fmla="*/ 182 h 304"/>
                    <a:gd name="T16" fmla="*/ 0 w 379"/>
                    <a:gd name="T17" fmla="*/ 152 h 304"/>
                    <a:gd name="T18" fmla="*/ 0 w 379"/>
                    <a:gd name="T19" fmla="*/ 128 h 304"/>
                    <a:gd name="T20" fmla="*/ 159 w 379"/>
                    <a:gd name="T21" fmla="*/ 128 h 304"/>
                    <a:gd name="T22" fmla="*/ 159 w 379"/>
                    <a:gd name="T23" fmla="*/ 65 h 304"/>
                    <a:gd name="T24" fmla="*/ 159 w 379"/>
                    <a:gd name="T25" fmla="*/ 58 h 304"/>
                    <a:gd name="T26" fmla="*/ 161 w 379"/>
                    <a:gd name="T27" fmla="*/ 52 h 304"/>
                    <a:gd name="T28" fmla="*/ 163 w 379"/>
                    <a:gd name="T29" fmla="*/ 47 h 304"/>
                    <a:gd name="T30" fmla="*/ 165 w 379"/>
                    <a:gd name="T31" fmla="*/ 41 h 304"/>
                    <a:gd name="T32" fmla="*/ 168 w 379"/>
                    <a:gd name="T33" fmla="*/ 37 h 304"/>
                    <a:gd name="T34" fmla="*/ 170 w 379"/>
                    <a:gd name="T35" fmla="*/ 32 h 304"/>
                    <a:gd name="T36" fmla="*/ 173 w 379"/>
                    <a:gd name="T37" fmla="*/ 29 h 304"/>
                    <a:gd name="T38" fmla="*/ 179 w 379"/>
                    <a:gd name="T39" fmla="*/ 23 h 304"/>
                    <a:gd name="T40" fmla="*/ 184 w 379"/>
                    <a:gd name="T41" fmla="*/ 19 h 304"/>
                    <a:gd name="T42" fmla="*/ 190 w 379"/>
                    <a:gd name="T43" fmla="*/ 14 h 304"/>
                    <a:gd name="T44" fmla="*/ 195 w 379"/>
                    <a:gd name="T45" fmla="*/ 10 h 304"/>
                    <a:gd name="T46" fmla="*/ 201 w 379"/>
                    <a:gd name="T47" fmla="*/ 8 h 304"/>
                    <a:gd name="T48" fmla="*/ 208 w 379"/>
                    <a:gd name="T49" fmla="*/ 5 h 304"/>
                    <a:gd name="T50" fmla="*/ 215 w 379"/>
                    <a:gd name="T51" fmla="*/ 3 h 304"/>
                    <a:gd name="T52" fmla="*/ 223 w 379"/>
                    <a:gd name="T53" fmla="*/ 1 h 304"/>
                    <a:gd name="T54" fmla="*/ 231 w 379"/>
                    <a:gd name="T55" fmla="*/ 0 h 304"/>
                    <a:gd name="T56" fmla="*/ 239 w 379"/>
                    <a:gd name="T57" fmla="*/ 0 h 304"/>
                    <a:gd name="T58" fmla="*/ 248 w 379"/>
                    <a:gd name="T59" fmla="*/ 1 h 304"/>
                    <a:gd name="T60" fmla="*/ 255 w 379"/>
                    <a:gd name="T61" fmla="*/ 3 h 304"/>
                    <a:gd name="T62" fmla="*/ 263 w 379"/>
                    <a:gd name="T63" fmla="*/ 5 h 304"/>
                    <a:gd name="T64" fmla="*/ 270 w 379"/>
                    <a:gd name="T65" fmla="*/ 8 h 304"/>
                    <a:gd name="T66" fmla="*/ 277 w 379"/>
                    <a:gd name="T67" fmla="*/ 11 h 304"/>
                    <a:gd name="T68" fmla="*/ 281 w 379"/>
                    <a:gd name="T69" fmla="*/ 14 h 304"/>
                    <a:gd name="T70" fmla="*/ 378 w 379"/>
                    <a:gd name="T71" fmla="*/ 90 h 30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379" h="304">
                      <a:moveTo>
                        <a:pt x="378" y="90"/>
                      </a:moveTo>
                      <a:lnTo>
                        <a:pt x="378" y="258"/>
                      </a:lnTo>
                      <a:lnTo>
                        <a:pt x="345" y="303"/>
                      </a:lnTo>
                      <a:lnTo>
                        <a:pt x="324" y="303"/>
                      </a:lnTo>
                      <a:lnTo>
                        <a:pt x="324" y="140"/>
                      </a:lnTo>
                      <a:lnTo>
                        <a:pt x="312" y="133"/>
                      </a:lnTo>
                      <a:lnTo>
                        <a:pt x="312" y="182"/>
                      </a:lnTo>
                      <a:lnTo>
                        <a:pt x="79" y="182"/>
                      </a:lnTo>
                      <a:lnTo>
                        <a:pt x="0" y="152"/>
                      </a:lnTo>
                      <a:lnTo>
                        <a:pt x="0" y="128"/>
                      </a:lnTo>
                      <a:lnTo>
                        <a:pt x="159" y="128"/>
                      </a:lnTo>
                      <a:lnTo>
                        <a:pt x="159" y="65"/>
                      </a:lnTo>
                      <a:lnTo>
                        <a:pt x="159" y="58"/>
                      </a:lnTo>
                      <a:lnTo>
                        <a:pt x="161" y="52"/>
                      </a:lnTo>
                      <a:lnTo>
                        <a:pt x="163" y="47"/>
                      </a:lnTo>
                      <a:lnTo>
                        <a:pt x="165" y="41"/>
                      </a:lnTo>
                      <a:lnTo>
                        <a:pt x="168" y="37"/>
                      </a:lnTo>
                      <a:lnTo>
                        <a:pt x="170" y="32"/>
                      </a:lnTo>
                      <a:lnTo>
                        <a:pt x="173" y="29"/>
                      </a:lnTo>
                      <a:lnTo>
                        <a:pt x="179" y="23"/>
                      </a:lnTo>
                      <a:lnTo>
                        <a:pt x="184" y="19"/>
                      </a:lnTo>
                      <a:lnTo>
                        <a:pt x="190" y="14"/>
                      </a:lnTo>
                      <a:lnTo>
                        <a:pt x="195" y="10"/>
                      </a:lnTo>
                      <a:lnTo>
                        <a:pt x="201" y="8"/>
                      </a:lnTo>
                      <a:lnTo>
                        <a:pt x="208" y="5"/>
                      </a:lnTo>
                      <a:lnTo>
                        <a:pt x="215" y="3"/>
                      </a:lnTo>
                      <a:lnTo>
                        <a:pt x="223" y="1"/>
                      </a:lnTo>
                      <a:lnTo>
                        <a:pt x="231" y="0"/>
                      </a:lnTo>
                      <a:lnTo>
                        <a:pt x="239" y="0"/>
                      </a:lnTo>
                      <a:lnTo>
                        <a:pt x="248" y="1"/>
                      </a:lnTo>
                      <a:lnTo>
                        <a:pt x="255" y="3"/>
                      </a:lnTo>
                      <a:lnTo>
                        <a:pt x="263" y="5"/>
                      </a:lnTo>
                      <a:lnTo>
                        <a:pt x="270" y="8"/>
                      </a:lnTo>
                      <a:lnTo>
                        <a:pt x="277" y="11"/>
                      </a:lnTo>
                      <a:lnTo>
                        <a:pt x="281" y="14"/>
                      </a:lnTo>
                      <a:lnTo>
                        <a:pt x="378" y="9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50209" name="Freeform 25">
                  <a:extLst>
                    <a:ext uri="{FF2B5EF4-FFF2-40B4-BE49-F238E27FC236}">
                      <a16:creationId xmlns:a16="http://schemas.microsoft.com/office/drawing/2014/main" id="{87A7C11C-012F-6D44-8A24-EA644ADBA8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10" y="2422"/>
                  <a:ext cx="444" cy="442"/>
                </a:xfrm>
                <a:custGeom>
                  <a:avLst/>
                  <a:gdLst>
                    <a:gd name="T0" fmla="*/ 328 w 444"/>
                    <a:gd name="T1" fmla="*/ 0 h 442"/>
                    <a:gd name="T2" fmla="*/ 174 w 444"/>
                    <a:gd name="T3" fmla="*/ 0 h 442"/>
                    <a:gd name="T4" fmla="*/ 174 w 444"/>
                    <a:gd name="T5" fmla="*/ 62 h 442"/>
                    <a:gd name="T6" fmla="*/ 77 w 444"/>
                    <a:gd name="T7" fmla="*/ 393 h 442"/>
                    <a:gd name="T8" fmla="*/ 0 w 444"/>
                    <a:gd name="T9" fmla="*/ 411 h 442"/>
                    <a:gd name="T10" fmla="*/ 0 w 444"/>
                    <a:gd name="T11" fmla="*/ 441 h 442"/>
                    <a:gd name="T12" fmla="*/ 126 w 444"/>
                    <a:gd name="T13" fmla="*/ 441 h 442"/>
                    <a:gd name="T14" fmla="*/ 243 w 444"/>
                    <a:gd name="T15" fmla="*/ 102 h 442"/>
                    <a:gd name="T16" fmla="*/ 225 w 444"/>
                    <a:gd name="T17" fmla="*/ 91 h 442"/>
                    <a:gd name="T18" fmla="*/ 229 w 444"/>
                    <a:gd name="T19" fmla="*/ 82 h 442"/>
                    <a:gd name="T20" fmla="*/ 249 w 444"/>
                    <a:gd name="T21" fmla="*/ 95 h 442"/>
                    <a:gd name="T22" fmla="*/ 249 w 444"/>
                    <a:gd name="T23" fmla="*/ 210 h 442"/>
                    <a:gd name="T24" fmla="*/ 359 w 444"/>
                    <a:gd name="T25" fmla="*/ 375 h 442"/>
                    <a:gd name="T26" fmla="*/ 324 w 444"/>
                    <a:gd name="T27" fmla="*/ 439 h 442"/>
                    <a:gd name="T28" fmla="*/ 360 w 444"/>
                    <a:gd name="T29" fmla="*/ 439 h 442"/>
                    <a:gd name="T30" fmla="*/ 443 w 444"/>
                    <a:gd name="T31" fmla="*/ 362 h 442"/>
                    <a:gd name="T32" fmla="*/ 328 w 444"/>
                    <a:gd name="T33" fmla="*/ 190 h 442"/>
                    <a:gd name="T34" fmla="*/ 328 w 444"/>
                    <a:gd name="T35" fmla="*/ 0 h 44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44" h="442">
                      <a:moveTo>
                        <a:pt x="328" y="0"/>
                      </a:moveTo>
                      <a:lnTo>
                        <a:pt x="174" y="0"/>
                      </a:lnTo>
                      <a:lnTo>
                        <a:pt x="174" y="62"/>
                      </a:lnTo>
                      <a:lnTo>
                        <a:pt x="77" y="393"/>
                      </a:lnTo>
                      <a:lnTo>
                        <a:pt x="0" y="411"/>
                      </a:lnTo>
                      <a:lnTo>
                        <a:pt x="0" y="441"/>
                      </a:lnTo>
                      <a:lnTo>
                        <a:pt x="126" y="441"/>
                      </a:lnTo>
                      <a:lnTo>
                        <a:pt x="243" y="102"/>
                      </a:lnTo>
                      <a:lnTo>
                        <a:pt x="225" y="91"/>
                      </a:lnTo>
                      <a:lnTo>
                        <a:pt x="229" y="82"/>
                      </a:lnTo>
                      <a:lnTo>
                        <a:pt x="249" y="95"/>
                      </a:lnTo>
                      <a:lnTo>
                        <a:pt x="249" y="210"/>
                      </a:lnTo>
                      <a:lnTo>
                        <a:pt x="359" y="375"/>
                      </a:lnTo>
                      <a:lnTo>
                        <a:pt x="324" y="439"/>
                      </a:lnTo>
                      <a:lnTo>
                        <a:pt x="360" y="439"/>
                      </a:lnTo>
                      <a:lnTo>
                        <a:pt x="443" y="362"/>
                      </a:lnTo>
                      <a:lnTo>
                        <a:pt x="328" y="190"/>
                      </a:lnTo>
                      <a:lnTo>
                        <a:pt x="328" y="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  <p:sp>
            <p:nvSpPr>
              <p:cNvPr id="50206" name="Rectangle 26">
                <a:extLst>
                  <a:ext uri="{FF2B5EF4-FFF2-40B4-BE49-F238E27FC236}">
                    <a16:creationId xmlns:a16="http://schemas.microsoft.com/office/drawing/2014/main" id="{5E81A21C-DBDC-734D-8D24-DC77D3DA2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0" y="2233"/>
                <a:ext cx="160" cy="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5792" tIns="26317" rIns="65792" bIns="26317">
                <a:spAutoFit/>
              </a:bodyPr>
              <a:lstStyle>
                <a:lvl1pPr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rtl="1">
                  <a:lnSpc>
                    <a:spcPct val="85000"/>
                  </a:lnSpc>
                </a:pPr>
                <a:r>
                  <a:rPr lang="en-US" altLang="en-DE" sz="2100" b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50198" name="Group 27">
              <a:extLst>
                <a:ext uri="{FF2B5EF4-FFF2-40B4-BE49-F238E27FC236}">
                  <a16:creationId xmlns:a16="http://schemas.microsoft.com/office/drawing/2014/main" id="{F0A213C2-9EFB-F447-B93A-B1A0B84B64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0" y="1178"/>
              <a:ext cx="444" cy="786"/>
              <a:chOff x="4520" y="1178"/>
              <a:chExt cx="444" cy="786"/>
            </a:xfrm>
          </p:grpSpPr>
          <p:grpSp>
            <p:nvGrpSpPr>
              <p:cNvPr id="50200" name="Group 28">
                <a:extLst>
                  <a:ext uri="{FF2B5EF4-FFF2-40B4-BE49-F238E27FC236}">
                    <a16:creationId xmlns:a16="http://schemas.microsoft.com/office/drawing/2014/main" id="{437C1770-1292-1D47-9E70-E7477A8E5C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20" y="1178"/>
                <a:ext cx="444" cy="786"/>
                <a:chOff x="4520" y="1178"/>
                <a:chExt cx="444" cy="786"/>
              </a:xfrm>
            </p:grpSpPr>
            <p:sp>
              <p:nvSpPr>
                <p:cNvPr id="50202" name="Oval 29">
                  <a:extLst>
                    <a:ext uri="{FF2B5EF4-FFF2-40B4-BE49-F238E27FC236}">
                      <a16:creationId xmlns:a16="http://schemas.microsoft.com/office/drawing/2014/main" id="{0577FA88-6606-874D-A978-F3C618E8C6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89" y="1178"/>
                  <a:ext cx="114" cy="11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DE" altLang="en-DE"/>
                </a:p>
              </p:txBody>
            </p:sp>
            <p:sp>
              <p:nvSpPr>
                <p:cNvPr id="50203" name="Freeform 30">
                  <a:extLst>
                    <a:ext uri="{FF2B5EF4-FFF2-40B4-BE49-F238E27FC236}">
                      <a16:creationId xmlns:a16="http://schemas.microsoft.com/office/drawing/2014/main" id="{3D9769DD-B9A0-134E-B42D-F8D2990485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35" y="1316"/>
                  <a:ext cx="379" cy="304"/>
                </a:xfrm>
                <a:custGeom>
                  <a:avLst/>
                  <a:gdLst>
                    <a:gd name="T0" fmla="*/ 378 w 379"/>
                    <a:gd name="T1" fmla="*/ 90 h 304"/>
                    <a:gd name="T2" fmla="*/ 378 w 379"/>
                    <a:gd name="T3" fmla="*/ 258 h 304"/>
                    <a:gd name="T4" fmla="*/ 345 w 379"/>
                    <a:gd name="T5" fmla="*/ 303 h 304"/>
                    <a:gd name="T6" fmla="*/ 324 w 379"/>
                    <a:gd name="T7" fmla="*/ 303 h 304"/>
                    <a:gd name="T8" fmla="*/ 324 w 379"/>
                    <a:gd name="T9" fmla="*/ 140 h 304"/>
                    <a:gd name="T10" fmla="*/ 312 w 379"/>
                    <a:gd name="T11" fmla="*/ 133 h 304"/>
                    <a:gd name="T12" fmla="*/ 312 w 379"/>
                    <a:gd name="T13" fmla="*/ 182 h 304"/>
                    <a:gd name="T14" fmla="*/ 79 w 379"/>
                    <a:gd name="T15" fmla="*/ 182 h 304"/>
                    <a:gd name="T16" fmla="*/ 0 w 379"/>
                    <a:gd name="T17" fmla="*/ 152 h 304"/>
                    <a:gd name="T18" fmla="*/ 0 w 379"/>
                    <a:gd name="T19" fmla="*/ 128 h 304"/>
                    <a:gd name="T20" fmla="*/ 159 w 379"/>
                    <a:gd name="T21" fmla="*/ 128 h 304"/>
                    <a:gd name="T22" fmla="*/ 159 w 379"/>
                    <a:gd name="T23" fmla="*/ 65 h 304"/>
                    <a:gd name="T24" fmla="*/ 159 w 379"/>
                    <a:gd name="T25" fmla="*/ 58 h 304"/>
                    <a:gd name="T26" fmla="*/ 161 w 379"/>
                    <a:gd name="T27" fmla="*/ 52 h 304"/>
                    <a:gd name="T28" fmla="*/ 163 w 379"/>
                    <a:gd name="T29" fmla="*/ 47 h 304"/>
                    <a:gd name="T30" fmla="*/ 165 w 379"/>
                    <a:gd name="T31" fmla="*/ 41 h 304"/>
                    <a:gd name="T32" fmla="*/ 168 w 379"/>
                    <a:gd name="T33" fmla="*/ 37 h 304"/>
                    <a:gd name="T34" fmla="*/ 170 w 379"/>
                    <a:gd name="T35" fmla="*/ 32 h 304"/>
                    <a:gd name="T36" fmla="*/ 173 w 379"/>
                    <a:gd name="T37" fmla="*/ 29 h 304"/>
                    <a:gd name="T38" fmla="*/ 179 w 379"/>
                    <a:gd name="T39" fmla="*/ 23 h 304"/>
                    <a:gd name="T40" fmla="*/ 184 w 379"/>
                    <a:gd name="T41" fmla="*/ 19 h 304"/>
                    <a:gd name="T42" fmla="*/ 190 w 379"/>
                    <a:gd name="T43" fmla="*/ 14 h 304"/>
                    <a:gd name="T44" fmla="*/ 195 w 379"/>
                    <a:gd name="T45" fmla="*/ 10 h 304"/>
                    <a:gd name="T46" fmla="*/ 201 w 379"/>
                    <a:gd name="T47" fmla="*/ 8 h 304"/>
                    <a:gd name="T48" fmla="*/ 208 w 379"/>
                    <a:gd name="T49" fmla="*/ 5 h 304"/>
                    <a:gd name="T50" fmla="*/ 215 w 379"/>
                    <a:gd name="T51" fmla="*/ 3 h 304"/>
                    <a:gd name="T52" fmla="*/ 223 w 379"/>
                    <a:gd name="T53" fmla="*/ 1 h 304"/>
                    <a:gd name="T54" fmla="*/ 231 w 379"/>
                    <a:gd name="T55" fmla="*/ 0 h 304"/>
                    <a:gd name="T56" fmla="*/ 239 w 379"/>
                    <a:gd name="T57" fmla="*/ 0 h 304"/>
                    <a:gd name="T58" fmla="*/ 248 w 379"/>
                    <a:gd name="T59" fmla="*/ 1 h 304"/>
                    <a:gd name="T60" fmla="*/ 255 w 379"/>
                    <a:gd name="T61" fmla="*/ 3 h 304"/>
                    <a:gd name="T62" fmla="*/ 263 w 379"/>
                    <a:gd name="T63" fmla="*/ 5 h 304"/>
                    <a:gd name="T64" fmla="*/ 270 w 379"/>
                    <a:gd name="T65" fmla="*/ 8 h 304"/>
                    <a:gd name="T66" fmla="*/ 277 w 379"/>
                    <a:gd name="T67" fmla="*/ 11 h 304"/>
                    <a:gd name="T68" fmla="*/ 281 w 379"/>
                    <a:gd name="T69" fmla="*/ 14 h 304"/>
                    <a:gd name="T70" fmla="*/ 378 w 379"/>
                    <a:gd name="T71" fmla="*/ 90 h 30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379" h="304">
                      <a:moveTo>
                        <a:pt x="378" y="90"/>
                      </a:moveTo>
                      <a:lnTo>
                        <a:pt x="378" y="258"/>
                      </a:lnTo>
                      <a:lnTo>
                        <a:pt x="345" y="303"/>
                      </a:lnTo>
                      <a:lnTo>
                        <a:pt x="324" y="303"/>
                      </a:lnTo>
                      <a:lnTo>
                        <a:pt x="324" y="140"/>
                      </a:lnTo>
                      <a:lnTo>
                        <a:pt x="312" y="133"/>
                      </a:lnTo>
                      <a:lnTo>
                        <a:pt x="312" y="182"/>
                      </a:lnTo>
                      <a:lnTo>
                        <a:pt x="79" y="182"/>
                      </a:lnTo>
                      <a:lnTo>
                        <a:pt x="0" y="152"/>
                      </a:lnTo>
                      <a:lnTo>
                        <a:pt x="0" y="128"/>
                      </a:lnTo>
                      <a:lnTo>
                        <a:pt x="159" y="128"/>
                      </a:lnTo>
                      <a:lnTo>
                        <a:pt x="159" y="65"/>
                      </a:lnTo>
                      <a:lnTo>
                        <a:pt x="159" y="58"/>
                      </a:lnTo>
                      <a:lnTo>
                        <a:pt x="161" y="52"/>
                      </a:lnTo>
                      <a:lnTo>
                        <a:pt x="163" y="47"/>
                      </a:lnTo>
                      <a:lnTo>
                        <a:pt x="165" y="41"/>
                      </a:lnTo>
                      <a:lnTo>
                        <a:pt x="168" y="37"/>
                      </a:lnTo>
                      <a:lnTo>
                        <a:pt x="170" y="32"/>
                      </a:lnTo>
                      <a:lnTo>
                        <a:pt x="173" y="29"/>
                      </a:lnTo>
                      <a:lnTo>
                        <a:pt x="179" y="23"/>
                      </a:lnTo>
                      <a:lnTo>
                        <a:pt x="184" y="19"/>
                      </a:lnTo>
                      <a:lnTo>
                        <a:pt x="190" y="14"/>
                      </a:lnTo>
                      <a:lnTo>
                        <a:pt x="195" y="10"/>
                      </a:lnTo>
                      <a:lnTo>
                        <a:pt x="201" y="8"/>
                      </a:lnTo>
                      <a:lnTo>
                        <a:pt x="208" y="5"/>
                      </a:lnTo>
                      <a:lnTo>
                        <a:pt x="215" y="3"/>
                      </a:lnTo>
                      <a:lnTo>
                        <a:pt x="223" y="1"/>
                      </a:lnTo>
                      <a:lnTo>
                        <a:pt x="231" y="0"/>
                      </a:lnTo>
                      <a:lnTo>
                        <a:pt x="239" y="0"/>
                      </a:lnTo>
                      <a:lnTo>
                        <a:pt x="248" y="1"/>
                      </a:lnTo>
                      <a:lnTo>
                        <a:pt x="255" y="3"/>
                      </a:lnTo>
                      <a:lnTo>
                        <a:pt x="263" y="5"/>
                      </a:lnTo>
                      <a:lnTo>
                        <a:pt x="270" y="8"/>
                      </a:lnTo>
                      <a:lnTo>
                        <a:pt x="277" y="11"/>
                      </a:lnTo>
                      <a:lnTo>
                        <a:pt x="281" y="14"/>
                      </a:lnTo>
                      <a:lnTo>
                        <a:pt x="378" y="9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50204" name="Freeform 31">
                  <a:extLst>
                    <a:ext uri="{FF2B5EF4-FFF2-40B4-BE49-F238E27FC236}">
                      <a16:creationId xmlns:a16="http://schemas.microsoft.com/office/drawing/2014/main" id="{B7713400-DA44-554A-9A9B-305ED2C557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0" y="1522"/>
                  <a:ext cx="444" cy="442"/>
                </a:xfrm>
                <a:custGeom>
                  <a:avLst/>
                  <a:gdLst>
                    <a:gd name="T0" fmla="*/ 328 w 444"/>
                    <a:gd name="T1" fmla="*/ 0 h 442"/>
                    <a:gd name="T2" fmla="*/ 174 w 444"/>
                    <a:gd name="T3" fmla="*/ 0 h 442"/>
                    <a:gd name="T4" fmla="*/ 174 w 444"/>
                    <a:gd name="T5" fmla="*/ 62 h 442"/>
                    <a:gd name="T6" fmla="*/ 77 w 444"/>
                    <a:gd name="T7" fmla="*/ 393 h 442"/>
                    <a:gd name="T8" fmla="*/ 0 w 444"/>
                    <a:gd name="T9" fmla="*/ 411 h 442"/>
                    <a:gd name="T10" fmla="*/ 0 w 444"/>
                    <a:gd name="T11" fmla="*/ 441 h 442"/>
                    <a:gd name="T12" fmla="*/ 126 w 444"/>
                    <a:gd name="T13" fmla="*/ 441 h 442"/>
                    <a:gd name="T14" fmla="*/ 243 w 444"/>
                    <a:gd name="T15" fmla="*/ 102 h 442"/>
                    <a:gd name="T16" fmla="*/ 225 w 444"/>
                    <a:gd name="T17" fmla="*/ 91 h 442"/>
                    <a:gd name="T18" fmla="*/ 229 w 444"/>
                    <a:gd name="T19" fmla="*/ 82 h 442"/>
                    <a:gd name="T20" fmla="*/ 249 w 444"/>
                    <a:gd name="T21" fmla="*/ 95 h 442"/>
                    <a:gd name="T22" fmla="*/ 249 w 444"/>
                    <a:gd name="T23" fmla="*/ 210 h 442"/>
                    <a:gd name="T24" fmla="*/ 359 w 444"/>
                    <a:gd name="T25" fmla="*/ 375 h 442"/>
                    <a:gd name="T26" fmla="*/ 324 w 444"/>
                    <a:gd name="T27" fmla="*/ 439 h 442"/>
                    <a:gd name="T28" fmla="*/ 360 w 444"/>
                    <a:gd name="T29" fmla="*/ 439 h 442"/>
                    <a:gd name="T30" fmla="*/ 443 w 444"/>
                    <a:gd name="T31" fmla="*/ 362 h 442"/>
                    <a:gd name="T32" fmla="*/ 328 w 444"/>
                    <a:gd name="T33" fmla="*/ 190 h 442"/>
                    <a:gd name="T34" fmla="*/ 328 w 444"/>
                    <a:gd name="T35" fmla="*/ 0 h 44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44" h="442">
                      <a:moveTo>
                        <a:pt x="328" y="0"/>
                      </a:moveTo>
                      <a:lnTo>
                        <a:pt x="174" y="0"/>
                      </a:lnTo>
                      <a:lnTo>
                        <a:pt x="174" y="62"/>
                      </a:lnTo>
                      <a:lnTo>
                        <a:pt x="77" y="393"/>
                      </a:lnTo>
                      <a:lnTo>
                        <a:pt x="0" y="411"/>
                      </a:lnTo>
                      <a:lnTo>
                        <a:pt x="0" y="441"/>
                      </a:lnTo>
                      <a:lnTo>
                        <a:pt x="126" y="441"/>
                      </a:lnTo>
                      <a:lnTo>
                        <a:pt x="243" y="102"/>
                      </a:lnTo>
                      <a:lnTo>
                        <a:pt x="225" y="91"/>
                      </a:lnTo>
                      <a:lnTo>
                        <a:pt x="229" y="82"/>
                      </a:lnTo>
                      <a:lnTo>
                        <a:pt x="249" y="95"/>
                      </a:lnTo>
                      <a:lnTo>
                        <a:pt x="249" y="210"/>
                      </a:lnTo>
                      <a:lnTo>
                        <a:pt x="359" y="375"/>
                      </a:lnTo>
                      <a:lnTo>
                        <a:pt x="324" y="439"/>
                      </a:lnTo>
                      <a:lnTo>
                        <a:pt x="360" y="439"/>
                      </a:lnTo>
                      <a:lnTo>
                        <a:pt x="443" y="362"/>
                      </a:lnTo>
                      <a:lnTo>
                        <a:pt x="328" y="190"/>
                      </a:lnTo>
                      <a:lnTo>
                        <a:pt x="328" y="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  <p:sp>
            <p:nvSpPr>
              <p:cNvPr id="50201" name="Rectangle 32">
                <a:extLst>
                  <a:ext uri="{FF2B5EF4-FFF2-40B4-BE49-F238E27FC236}">
                    <a16:creationId xmlns:a16="http://schemas.microsoft.com/office/drawing/2014/main" id="{A507ACF2-28ED-F64B-8EAF-1368045226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0" y="1345"/>
                <a:ext cx="160" cy="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5792" tIns="26317" rIns="65792" bIns="26317">
                <a:spAutoFit/>
              </a:bodyPr>
              <a:lstStyle>
                <a:lvl1pPr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rtl="1">
                  <a:lnSpc>
                    <a:spcPct val="85000"/>
                  </a:lnSpc>
                </a:pPr>
                <a:r>
                  <a:rPr lang="en-US" altLang="en-DE" sz="2100" b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162849" name="Rectangle 33">
              <a:extLst>
                <a:ext uri="{FF2B5EF4-FFF2-40B4-BE49-F238E27FC236}">
                  <a16:creationId xmlns:a16="http://schemas.microsoft.com/office/drawing/2014/main" id="{3385CEA9-9B8E-3E49-B74C-A615E9D2A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8" y="2056"/>
              <a:ext cx="508" cy="3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8000"/>
                </a:lnSpc>
                <a:defRPr/>
              </a:pPr>
              <a:r>
                <a:rPr lang="en-US" altLang="en-DE" sz="37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b, c</a:t>
              </a:r>
            </a:p>
          </p:txBody>
        </p:sp>
      </p:grpSp>
      <p:sp>
        <p:nvSpPr>
          <p:cNvPr id="50193" name="Rectangle 34">
            <a:extLst>
              <a:ext uri="{FF2B5EF4-FFF2-40B4-BE49-F238E27FC236}">
                <a16:creationId xmlns:a16="http://schemas.microsoft.com/office/drawing/2014/main" id="{7A565DDC-6089-FE45-BE0F-3EB632DA0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4563" y="4559300"/>
            <a:ext cx="739775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1, 2</a:t>
            </a:r>
          </a:p>
        </p:txBody>
      </p:sp>
      <p:sp>
        <p:nvSpPr>
          <p:cNvPr id="50194" name="Rectangle 35">
            <a:extLst>
              <a:ext uri="{FF2B5EF4-FFF2-40B4-BE49-F238E27FC236}">
                <a16:creationId xmlns:a16="http://schemas.microsoft.com/office/drawing/2014/main" id="{43E8FBD8-6A99-F940-9827-2A84BEBEF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325" y="5053013"/>
            <a:ext cx="7397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1, 2</a:t>
            </a:r>
          </a:p>
        </p:txBody>
      </p:sp>
    </p:spTree>
    <p:extLst>
      <p:ext uri="{BB962C8B-B14F-4D97-AF65-F5344CB8AC3E}">
        <p14:creationId xmlns:p14="http://schemas.microsoft.com/office/powerpoint/2010/main" val="1541795046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BA16005D-478B-0541-9317-6991ECF50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61E6588E-6F09-F242-AEF4-241E5743075F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1075553E-5264-E14A-9D9B-145F5516A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5125" y="141355"/>
            <a:ext cx="4838700" cy="79216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dirty="0"/>
              <a:t>Phantom Letter</a:t>
            </a:r>
          </a:p>
        </p:txBody>
      </p:sp>
      <p:sp>
        <p:nvSpPr>
          <p:cNvPr id="51203" name="AutoShape 3">
            <a:extLst>
              <a:ext uri="{FF2B5EF4-FFF2-40B4-BE49-F238E27FC236}">
                <a16:creationId xmlns:a16="http://schemas.microsoft.com/office/drawing/2014/main" id="{E7652727-A7FE-304A-8989-7A3A97FD3CC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856288" y="2593975"/>
            <a:ext cx="1052512" cy="679450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1204" name="AutoShape 4">
            <a:extLst>
              <a:ext uri="{FF2B5EF4-FFF2-40B4-BE49-F238E27FC236}">
                <a16:creationId xmlns:a16="http://schemas.microsoft.com/office/drawing/2014/main" id="{B2771F8D-AB27-6548-B648-37B949C3623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619750" y="1271588"/>
            <a:ext cx="1447800" cy="679450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163845" name="Rectangle 5">
            <a:extLst>
              <a:ext uri="{FF2B5EF4-FFF2-40B4-BE49-F238E27FC236}">
                <a16:creationId xmlns:a16="http://schemas.microsoft.com/office/drawing/2014/main" id="{77FAC86A-AA38-A141-B44F-A77BD4E4B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1357313"/>
            <a:ext cx="1331913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  <a:defRPr/>
            </a:pPr>
            <a:r>
              <a:rPr lang="en-US" altLang="en-DE" sz="37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b, c, </a:t>
            </a:r>
            <a:r>
              <a:rPr lang="en-US" altLang="en-DE" sz="37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63846" name="Rectangle 6">
            <a:extLst>
              <a:ext uri="{FF2B5EF4-FFF2-40B4-BE49-F238E27FC236}">
                <a16:creationId xmlns:a16="http://schemas.microsoft.com/office/drawing/2014/main" id="{6F01A292-3BCE-1542-8353-AD4B1802D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0450" y="1219200"/>
            <a:ext cx="1262063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  <a:defRPr/>
            </a:pPr>
            <a:r>
              <a:rPr lang="en-US" altLang="en-DE" sz="19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Post Office</a:t>
            </a:r>
          </a:p>
        </p:txBody>
      </p:sp>
      <p:pic>
        <p:nvPicPr>
          <p:cNvPr id="51207" name="Picture 7">
            <a:extLst>
              <a:ext uri="{FF2B5EF4-FFF2-40B4-BE49-F238E27FC236}">
                <a16:creationId xmlns:a16="http://schemas.microsoft.com/office/drawing/2014/main" id="{432FB8BC-026A-EB42-8345-DFA8D01081E8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88" y="1512888"/>
            <a:ext cx="16351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208" name="Group 8">
            <a:extLst>
              <a:ext uri="{FF2B5EF4-FFF2-40B4-BE49-F238E27FC236}">
                <a16:creationId xmlns:a16="http://schemas.microsoft.com/office/drawing/2014/main" id="{E50BB451-5DB0-EF4B-8DE9-84B7DED42FCC}"/>
              </a:ext>
            </a:extLst>
          </p:cNvPr>
          <p:cNvGrpSpPr>
            <a:grpSpLocks/>
          </p:cNvGrpSpPr>
          <p:nvPr/>
        </p:nvGrpSpPr>
        <p:grpSpPr bwMode="auto">
          <a:xfrm>
            <a:off x="7273925" y="2716213"/>
            <a:ext cx="730250" cy="1292225"/>
            <a:chOff x="4510" y="1994"/>
            <a:chExt cx="444" cy="786"/>
          </a:xfrm>
        </p:grpSpPr>
        <p:grpSp>
          <p:nvGrpSpPr>
            <p:cNvPr id="51234" name="Group 9">
              <a:extLst>
                <a:ext uri="{FF2B5EF4-FFF2-40B4-BE49-F238E27FC236}">
                  <a16:creationId xmlns:a16="http://schemas.microsoft.com/office/drawing/2014/main" id="{64C63AA1-451E-5D43-88AC-429CECB81E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0" y="1994"/>
              <a:ext cx="444" cy="786"/>
              <a:chOff x="4510" y="1994"/>
              <a:chExt cx="444" cy="786"/>
            </a:xfrm>
          </p:grpSpPr>
          <p:sp>
            <p:nvSpPr>
              <p:cNvPr id="51236" name="Oval 10">
                <a:extLst>
                  <a:ext uri="{FF2B5EF4-FFF2-40B4-BE49-F238E27FC236}">
                    <a16:creationId xmlns:a16="http://schemas.microsoft.com/office/drawing/2014/main" id="{F575135F-E75A-DF44-A7DD-334F12A1A7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9" y="1994"/>
                <a:ext cx="114" cy="1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DE" altLang="en-DE"/>
              </a:p>
            </p:txBody>
          </p:sp>
          <p:sp>
            <p:nvSpPr>
              <p:cNvPr id="51237" name="Freeform 11">
                <a:extLst>
                  <a:ext uri="{FF2B5EF4-FFF2-40B4-BE49-F238E27FC236}">
                    <a16:creationId xmlns:a16="http://schemas.microsoft.com/office/drawing/2014/main" id="{103D7797-086E-0348-8858-9DD2EBAC43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" y="2132"/>
                <a:ext cx="379" cy="304"/>
              </a:xfrm>
              <a:custGeom>
                <a:avLst/>
                <a:gdLst>
                  <a:gd name="T0" fmla="*/ 378 w 379"/>
                  <a:gd name="T1" fmla="*/ 90 h 304"/>
                  <a:gd name="T2" fmla="*/ 378 w 379"/>
                  <a:gd name="T3" fmla="*/ 258 h 304"/>
                  <a:gd name="T4" fmla="*/ 345 w 379"/>
                  <a:gd name="T5" fmla="*/ 303 h 304"/>
                  <a:gd name="T6" fmla="*/ 324 w 379"/>
                  <a:gd name="T7" fmla="*/ 303 h 304"/>
                  <a:gd name="T8" fmla="*/ 324 w 379"/>
                  <a:gd name="T9" fmla="*/ 140 h 304"/>
                  <a:gd name="T10" fmla="*/ 312 w 379"/>
                  <a:gd name="T11" fmla="*/ 133 h 304"/>
                  <a:gd name="T12" fmla="*/ 312 w 379"/>
                  <a:gd name="T13" fmla="*/ 182 h 304"/>
                  <a:gd name="T14" fmla="*/ 79 w 379"/>
                  <a:gd name="T15" fmla="*/ 182 h 304"/>
                  <a:gd name="T16" fmla="*/ 0 w 379"/>
                  <a:gd name="T17" fmla="*/ 152 h 304"/>
                  <a:gd name="T18" fmla="*/ 0 w 379"/>
                  <a:gd name="T19" fmla="*/ 128 h 304"/>
                  <a:gd name="T20" fmla="*/ 159 w 379"/>
                  <a:gd name="T21" fmla="*/ 128 h 304"/>
                  <a:gd name="T22" fmla="*/ 159 w 379"/>
                  <a:gd name="T23" fmla="*/ 65 h 304"/>
                  <a:gd name="T24" fmla="*/ 159 w 379"/>
                  <a:gd name="T25" fmla="*/ 58 h 304"/>
                  <a:gd name="T26" fmla="*/ 161 w 379"/>
                  <a:gd name="T27" fmla="*/ 52 h 304"/>
                  <a:gd name="T28" fmla="*/ 163 w 379"/>
                  <a:gd name="T29" fmla="*/ 47 h 304"/>
                  <a:gd name="T30" fmla="*/ 165 w 379"/>
                  <a:gd name="T31" fmla="*/ 41 h 304"/>
                  <a:gd name="T32" fmla="*/ 168 w 379"/>
                  <a:gd name="T33" fmla="*/ 37 h 304"/>
                  <a:gd name="T34" fmla="*/ 170 w 379"/>
                  <a:gd name="T35" fmla="*/ 32 h 304"/>
                  <a:gd name="T36" fmla="*/ 173 w 379"/>
                  <a:gd name="T37" fmla="*/ 29 h 304"/>
                  <a:gd name="T38" fmla="*/ 179 w 379"/>
                  <a:gd name="T39" fmla="*/ 23 h 304"/>
                  <a:gd name="T40" fmla="*/ 184 w 379"/>
                  <a:gd name="T41" fmla="*/ 19 h 304"/>
                  <a:gd name="T42" fmla="*/ 190 w 379"/>
                  <a:gd name="T43" fmla="*/ 14 h 304"/>
                  <a:gd name="T44" fmla="*/ 195 w 379"/>
                  <a:gd name="T45" fmla="*/ 10 h 304"/>
                  <a:gd name="T46" fmla="*/ 201 w 379"/>
                  <a:gd name="T47" fmla="*/ 8 h 304"/>
                  <a:gd name="T48" fmla="*/ 208 w 379"/>
                  <a:gd name="T49" fmla="*/ 5 h 304"/>
                  <a:gd name="T50" fmla="*/ 215 w 379"/>
                  <a:gd name="T51" fmla="*/ 3 h 304"/>
                  <a:gd name="T52" fmla="*/ 223 w 379"/>
                  <a:gd name="T53" fmla="*/ 1 h 304"/>
                  <a:gd name="T54" fmla="*/ 231 w 379"/>
                  <a:gd name="T55" fmla="*/ 0 h 304"/>
                  <a:gd name="T56" fmla="*/ 239 w 379"/>
                  <a:gd name="T57" fmla="*/ 0 h 304"/>
                  <a:gd name="T58" fmla="*/ 248 w 379"/>
                  <a:gd name="T59" fmla="*/ 1 h 304"/>
                  <a:gd name="T60" fmla="*/ 255 w 379"/>
                  <a:gd name="T61" fmla="*/ 3 h 304"/>
                  <a:gd name="T62" fmla="*/ 263 w 379"/>
                  <a:gd name="T63" fmla="*/ 5 h 304"/>
                  <a:gd name="T64" fmla="*/ 270 w 379"/>
                  <a:gd name="T65" fmla="*/ 8 h 304"/>
                  <a:gd name="T66" fmla="*/ 277 w 379"/>
                  <a:gd name="T67" fmla="*/ 11 h 304"/>
                  <a:gd name="T68" fmla="*/ 281 w 379"/>
                  <a:gd name="T69" fmla="*/ 14 h 304"/>
                  <a:gd name="T70" fmla="*/ 378 w 379"/>
                  <a:gd name="T71" fmla="*/ 90 h 30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79" h="304">
                    <a:moveTo>
                      <a:pt x="378" y="90"/>
                    </a:moveTo>
                    <a:lnTo>
                      <a:pt x="378" y="258"/>
                    </a:lnTo>
                    <a:lnTo>
                      <a:pt x="345" y="303"/>
                    </a:lnTo>
                    <a:lnTo>
                      <a:pt x="324" y="303"/>
                    </a:lnTo>
                    <a:lnTo>
                      <a:pt x="324" y="140"/>
                    </a:lnTo>
                    <a:lnTo>
                      <a:pt x="312" y="133"/>
                    </a:lnTo>
                    <a:lnTo>
                      <a:pt x="312" y="182"/>
                    </a:lnTo>
                    <a:lnTo>
                      <a:pt x="79" y="182"/>
                    </a:lnTo>
                    <a:lnTo>
                      <a:pt x="0" y="152"/>
                    </a:lnTo>
                    <a:lnTo>
                      <a:pt x="0" y="128"/>
                    </a:lnTo>
                    <a:lnTo>
                      <a:pt x="159" y="128"/>
                    </a:lnTo>
                    <a:lnTo>
                      <a:pt x="159" y="65"/>
                    </a:lnTo>
                    <a:lnTo>
                      <a:pt x="159" y="58"/>
                    </a:lnTo>
                    <a:lnTo>
                      <a:pt x="161" y="52"/>
                    </a:lnTo>
                    <a:lnTo>
                      <a:pt x="163" y="47"/>
                    </a:lnTo>
                    <a:lnTo>
                      <a:pt x="165" y="41"/>
                    </a:lnTo>
                    <a:lnTo>
                      <a:pt x="168" y="37"/>
                    </a:lnTo>
                    <a:lnTo>
                      <a:pt x="170" y="32"/>
                    </a:lnTo>
                    <a:lnTo>
                      <a:pt x="173" y="29"/>
                    </a:lnTo>
                    <a:lnTo>
                      <a:pt x="179" y="23"/>
                    </a:lnTo>
                    <a:lnTo>
                      <a:pt x="184" y="19"/>
                    </a:lnTo>
                    <a:lnTo>
                      <a:pt x="190" y="14"/>
                    </a:lnTo>
                    <a:lnTo>
                      <a:pt x="195" y="10"/>
                    </a:lnTo>
                    <a:lnTo>
                      <a:pt x="201" y="8"/>
                    </a:lnTo>
                    <a:lnTo>
                      <a:pt x="208" y="5"/>
                    </a:lnTo>
                    <a:lnTo>
                      <a:pt x="215" y="3"/>
                    </a:lnTo>
                    <a:lnTo>
                      <a:pt x="223" y="1"/>
                    </a:lnTo>
                    <a:lnTo>
                      <a:pt x="231" y="0"/>
                    </a:lnTo>
                    <a:lnTo>
                      <a:pt x="239" y="0"/>
                    </a:lnTo>
                    <a:lnTo>
                      <a:pt x="248" y="1"/>
                    </a:lnTo>
                    <a:lnTo>
                      <a:pt x="255" y="3"/>
                    </a:lnTo>
                    <a:lnTo>
                      <a:pt x="263" y="5"/>
                    </a:lnTo>
                    <a:lnTo>
                      <a:pt x="270" y="8"/>
                    </a:lnTo>
                    <a:lnTo>
                      <a:pt x="277" y="11"/>
                    </a:lnTo>
                    <a:lnTo>
                      <a:pt x="281" y="14"/>
                    </a:lnTo>
                    <a:lnTo>
                      <a:pt x="378" y="9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51238" name="Freeform 12">
                <a:extLst>
                  <a:ext uri="{FF2B5EF4-FFF2-40B4-BE49-F238E27FC236}">
                    <a16:creationId xmlns:a16="http://schemas.microsoft.com/office/drawing/2014/main" id="{98AAC629-29EF-A049-A473-5111BF0F8F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0" y="2338"/>
                <a:ext cx="444" cy="442"/>
              </a:xfrm>
              <a:custGeom>
                <a:avLst/>
                <a:gdLst>
                  <a:gd name="T0" fmla="*/ 328 w 444"/>
                  <a:gd name="T1" fmla="*/ 0 h 442"/>
                  <a:gd name="T2" fmla="*/ 174 w 444"/>
                  <a:gd name="T3" fmla="*/ 0 h 442"/>
                  <a:gd name="T4" fmla="*/ 174 w 444"/>
                  <a:gd name="T5" fmla="*/ 62 h 442"/>
                  <a:gd name="T6" fmla="*/ 77 w 444"/>
                  <a:gd name="T7" fmla="*/ 393 h 442"/>
                  <a:gd name="T8" fmla="*/ 0 w 444"/>
                  <a:gd name="T9" fmla="*/ 411 h 442"/>
                  <a:gd name="T10" fmla="*/ 0 w 444"/>
                  <a:gd name="T11" fmla="*/ 441 h 442"/>
                  <a:gd name="T12" fmla="*/ 126 w 444"/>
                  <a:gd name="T13" fmla="*/ 441 h 442"/>
                  <a:gd name="T14" fmla="*/ 243 w 444"/>
                  <a:gd name="T15" fmla="*/ 102 h 442"/>
                  <a:gd name="T16" fmla="*/ 225 w 444"/>
                  <a:gd name="T17" fmla="*/ 91 h 442"/>
                  <a:gd name="T18" fmla="*/ 229 w 444"/>
                  <a:gd name="T19" fmla="*/ 82 h 442"/>
                  <a:gd name="T20" fmla="*/ 249 w 444"/>
                  <a:gd name="T21" fmla="*/ 95 h 442"/>
                  <a:gd name="T22" fmla="*/ 249 w 444"/>
                  <a:gd name="T23" fmla="*/ 210 h 442"/>
                  <a:gd name="T24" fmla="*/ 359 w 444"/>
                  <a:gd name="T25" fmla="*/ 375 h 442"/>
                  <a:gd name="T26" fmla="*/ 324 w 444"/>
                  <a:gd name="T27" fmla="*/ 439 h 442"/>
                  <a:gd name="T28" fmla="*/ 360 w 444"/>
                  <a:gd name="T29" fmla="*/ 439 h 442"/>
                  <a:gd name="T30" fmla="*/ 443 w 444"/>
                  <a:gd name="T31" fmla="*/ 362 h 442"/>
                  <a:gd name="T32" fmla="*/ 328 w 444"/>
                  <a:gd name="T33" fmla="*/ 190 h 442"/>
                  <a:gd name="T34" fmla="*/ 328 w 444"/>
                  <a:gd name="T35" fmla="*/ 0 h 44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44" h="442">
                    <a:moveTo>
                      <a:pt x="328" y="0"/>
                    </a:moveTo>
                    <a:lnTo>
                      <a:pt x="174" y="0"/>
                    </a:lnTo>
                    <a:lnTo>
                      <a:pt x="174" y="62"/>
                    </a:lnTo>
                    <a:lnTo>
                      <a:pt x="77" y="393"/>
                    </a:lnTo>
                    <a:lnTo>
                      <a:pt x="0" y="411"/>
                    </a:lnTo>
                    <a:lnTo>
                      <a:pt x="0" y="441"/>
                    </a:lnTo>
                    <a:lnTo>
                      <a:pt x="126" y="441"/>
                    </a:lnTo>
                    <a:lnTo>
                      <a:pt x="243" y="102"/>
                    </a:lnTo>
                    <a:lnTo>
                      <a:pt x="225" y="91"/>
                    </a:lnTo>
                    <a:lnTo>
                      <a:pt x="229" y="82"/>
                    </a:lnTo>
                    <a:lnTo>
                      <a:pt x="249" y="95"/>
                    </a:lnTo>
                    <a:lnTo>
                      <a:pt x="249" y="210"/>
                    </a:lnTo>
                    <a:lnTo>
                      <a:pt x="359" y="375"/>
                    </a:lnTo>
                    <a:lnTo>
                      <a:pt x="324" y="439"/>
                    </a:lnTo>
                    <a:lnTo>
                      <a:pt x="360" y="439"/>
                    </a:lnTo>
                    <a:lnTo>
                      <a:pt x="443" y="362"/>
                    </a:lnTo>
                    <a:lnTo>
                      <a:pt x="328" y="190"/>
                    </a:lnTo>
                    <a:lnTo>
                      <a:pt x="328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51235" name="Rectangle 13">
              <a:extLst>
                <a:ext uri="{FF2B5EF4-FFF2-40B4-BE49-F238E27FC236}">
                  <a16:creationId xmlns:a16="http://schemas.microsoft.com/office/drawing/2014/main" id="{65A745CA-3246-A943-BCE4-7770F5F4F6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0" y="2149"/>
              <a:ext cx="16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51209" name="Group 14">
            <a:extLst>
              <a:ext uri="{FF2B5EF4-FFF2-40B4-BE49-F238E27FC236}">
                <a16:creationId xmlns:a16="http://schemas.microsoft.com/office/drawing/2014/main" id="{01992E9E-AF03-AC4C-9A1B-CD8B60D76B2E}"/>
              </a:ext>
            </a:extLst>
          </p:cNvPr>
          <p:cNvGrpSpPr>
            <a:grpSpLocks/>
          </p:cNvGrpSpPr>
          <p:nvPr/>
        </p:nvGrpSpPr>
        <p:grpSpPr bwMode="auto">
          <a:xfrm>
            <a:off x="7291388" y="1235075"/>
            <a:ext cx="730250" cy="1293813"/>
            <a:chOff x="4520" y="1094"/>
            <a:chExt cx="444" cy="786"/>
          </a:xfrm>
        </p:grpSpPr>
        <p:grpSp>
          <p:nvGrpSpPr>
            <p:cNvPr id="51229" name="Group 15">
              <a:extLst>
                <a:ext uri="{FF2B5EF4-FFF2-40B4-BE49-F238E27FC236}">
                  <a16:creationId xmlns:a16="http://schemas.microsoft.com/office/drawing/2014/main" id="{51D5E108-49B1-654A-8591-987A3121E7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0" y="1094"/>
              <a:ext cx="444" cy="786"/>
              <a:chOff x="4520" y="1094"/>
              <a:chExt cx="444" cy="786"/>
            </a:xfrm>
          </p:grpSpPr>
          <p:sp>
            <p:nvSpPr>
              <p:cNvPr id="51231" name="Oval 16">
                <a:extLst>
                  <a:ext uri="{FF2B5EF4-FFF2-40B4-BE49-F238E27FC236}">
                    <a16:creationId xmlns:a16="http://schemas.microsoft.com/office/drawing/2014/main" id="{EE21CEB4-7540-F641-A830-EC00F8ED3E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9" y="1094"/>
                <a:ext cx="114" cy="1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DE" altLang="en-DE"/>
              </a:p>
            </p:txBody>
          </p:sp>
          <p:sp>
            <p:nvSpPr>
              <p:cNvPr id="51232" name="Freeform 17">
                <a:extLst>
                  <a:ext uri="{FF2B5EF4-FFF2-40B4-BE49-F238E27FC236}">
                    <a16:creationId xmlns:a16="http://schemas.microsoft.com/office/drawing/2014/main" id="{EA82E41D-459F-9942-B7BD-15345A8449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5" y="1232"/>
                <a:ext cx="379" cy="304"/>
              </a:xfrm>
              <a:custGeom>
                <a:avLst/>
                <a:gdLst>
                  <a:gd name="T0" fmla="*/ 378 w 379"/>
                  <a:gd name="T1" fmla="*/ 90 h 304"/>
                  <a:gd name="T2" fmla="*/ 378 w 379"/>
                  <a:gd name="T3" fmla="*/ 258 h 304"/>
                  <a:gd name="T4" fmla="*/ 345 w 379"/>
                  <a:gd name="T5" fmla="*/ 303 h 304"/>
                  <a:gd name="T6" fmla="*/ 324 w 379"/>
                  <a:gd name="T7" fmla="*/ 303 h 304"/>
                  <a:gd name="T8" fmla="*/ 324 w 379"/>
                  <a:gd name="T9" fmla="*/ 140 h 304"/>
                  <a:gd name="T10" fmla="*/ 312 w 379"/>
                  <a:gd name="T11" fmla="*/ 133 h 304"/>
                  <a:gd name="T12" fmla="*/ 312 w 379"/>
                  <a:gd name="T13" fmla="*/ 182 h 304"/>
                  <a:gd name="T14" fmla="*/ 79 w 379"/>
                  <a:gd name="T15" fmla="*/ 182 h 304"/>
                  <a:gd name="T16" fmla="*/ 0 w 379"/>
                  <a:gd name="T17" fmla="*/ 152 h 304"/>
                  <a:gd name="T18" fmla="*/ 0 w 379"/>
                  <a:gd name="T19" fmla="*/ 128 h 304"/>
                  <a:gd name="T20" fmla="*/ 159 w 379"/>
                  <a:gd name="T21" fmla="*/ 128 h 304"/>
                  <a:gd name="T22" fmla="*/ 159 w 379"/>
                  <a:gd name="T23" fmla="*/ 65 h 304"/>
                  <a:gd name="T24" fmla="*/ 159 w 379"/>
                  <a:gd name="T25" fmla="*/ 58 h 304"/>
                  <a:gd name="T26" fmla="*/ 161 w 379"/>
                  <a:gd name="T27" fmla="*/ 52 h 304"/>
                  <a:gd name="T28" fmla="*/ 163 w 379"/>
                  <a:gd name="T29" fmla="*/ 47 h 304"/>
                  <a:gd name="T30" fmla="*/ 165 w 379"/>
                  <a:gd name="T31" fmla="*/ 41 h 304"/>
                  <a:gd name="T32" fmla="*/ 168 w 379"/>
                  <a:gd name="T33" fmla="*/ 37 h 304"/>
                  <a:gd name="T34" fmla="*/ 170 w 379"/>
                  <a:gd name="T35" fmla="*/ 32 h 304"/>
                  <a:gd name="T36" fmla="*/ 173 w 379"/>
                  <a:gd name="T37" fmla="*/ 29 h 304"/>
                  <a:gd name="T38" fmla="*/ 179 w 379"/>
                  <a:gd name="T39" fmla="*/ 23 h 304"/>
                  <a:gd name="T40" fmla="*/ 184 w 379"/>
                  <a:gd name="T41" fmla="*/ 19 h 304"/>
                  <a:gd name="T42" fmla="*/ 190 w 379"/>
                  <a:gd name="T43" fmla="*/ 14 h 304"/>
                  <a:gd name="T44" fmla="*/ 195 w 379"/>
                  <a:gd name="T45" fmla="*/ 10 h 304"/>
                  <a:gd name="T46" fmla="*/ 201 w 379"/>
                  <a:gd name="T47" fmla="*/ 8 h 304"/>
                  <a:gd name="T48" fmla="*/ 208 w 379"/>
                  <a:gd name="T49" fmla="*/ 5 h 304"/>
                  <a:gd name="T50" fmla="*/ 215 w 379"/>
                  <a:gd name="T51" fmla="*/ 3 h 304"/>
                  <a:gd name="T52" fmla="*/ 223 w 379"/>
                  <a:gd name="T53" fmla="*/ 1 h 304"/>
                  <a:gd name="T54" fmla="*/ 231 w 379"/>
                  <a:gd name="T55" fmla="*/ 0 h 304"/>
                  <a:gd name="T56" fmla="*/ 239 w 379"/>
                  <a:gd name="T57" fmla="*/ 0 h 304"/>
                  <a:gd name="T58" fmla="*/ 248 w 379"/>
                  <a:gd name="T59" fmla="*/ 1 h 304"/>
                  <a:gd name="T60" fmla="*/ 255 w 379"/>
                  <a:gd name="T61" fmla="*/ 3 h 304"/>
                  <a:gd name="T62" fmla="*/ 263 w 379"/>
                  <a:gd name="T63" fmla="*/ 5 h 304"/>
                  <a:gd name="T64" fmla="*/ 270 w 379"/>
                  <a:gd name="T65" fmla="*/ 8 h 304"/>
                  <a:gd name="T66" fmla="*/ 277 w 379"/>
                  <a:gd name="T67" fmla="*/ 11 h 304"/>
                  <a:gd name="T68" fmla="*/ 281 w 379"/>
                  <a:gd name="T69" fmla="*/ 14 h 304"/>
                  <a:gd name="T70" fmla="*/ 378 w 379"/>
                  <a:gd name="T71" fmla="*/ 90 h 30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79" h="304">
                    <a:moveTo>
                      <a:pt x="378" y="90"/>
                    </a:moveTo>
                    <a:lnTo>
                      <a:pt x="378" y="258"/>
                    </a:lnTo>
                    <a:lnTo>
                      <a:pt x="345" y="303"/>
                    </a:lnTo>
                    <a:lnTo>
                      <a:pt x="324" y="303"/>
                    </a:lnTo>
                    <a:lnTo>
                      <a:pt x="324" y="140"/>
                    </a:lnTo>
                    <a:lnTo>
                      <a:pt x="312" y="133"/>
                    </a:lnTo>
                    <a:lnTo>
                      <a:pt x="312" y="182"/>
                    </a:lnTo>
                    <a:lnTo>
                      <a:pt x="79" y="182"/>
                    </a:lnTo>
                    <a:lnTo>
                      <a:pt x="0" y="152"/>
                    </a:lnTo>
                    <a:lnTo>
                      <a:pt x="0" y="128"/>
                    </a:lnTo>
                    <a:lnTo>
                      <a:pt x="159" y="128"/>
                    </a:lnTo>
                    <a:lnTo>
                      <a:pt x="159" y="65"/>
                    </a:lnTo>
                    <a:lnTo>
                      <a:pt x="159" y="58"/>
                    </a:lnTo>
                    <a:lnTo>
                      <a:pt x="161" y="52"/>
                    </a:lnTo>
                    <a:lnTo>
                      <a:pt x="163" y="47"/>
                    </a:lnTo>
                    <a:lnTo>
                      <a:pt x="165" y="41"/>
                    </a:lnTo>
                    <a:lnTo>
                      <a:pt x="168" y="37"/>
                    </a:lnTo>
                    <a:lnTo>
                      <a:pt x="170" y="32"/>
                    </a:lnTo>
                    <a:lnTo>
                      <a:pt x="173" y="29"/>
                    </a:lnTo>
                    <a:lnTo>
                      <a:pt x="179" y="23"/>
                    </a:lnTo>
                    <a:lnTo>
                      <a:pt x="184" y="19"/>
                    </a:lnTo>
                    <a:lnTo>
                      <a:pt x="190" y="14"/>
                    </a:lnTo>
                    <a:lnTo>
                      <a:pt x="195" y="10"/>
                    </a:lnTo>
                    <a:lnTo>
                      <a:pt x="201" y="8"/>
                    </a:lnTo>
                    <a:lnTo>
                      <a:pt x="208" y="5"/>
                    </a:lnTo>
                    <a:lnTo>
                      <a:pt x="215" y="3"/>
                    </a:lnTo>
                    <a:lnTo>
                      <a:pt x="223" y="1"/>
                    </a:lnTo>
                    <a:lnTo>
                      <a:pt x="231" y="0"/>
                    </a:lnTo>
                    <a:lnTo>
                      <a:pt x="239" y="0"/>
                    </a:lnTo>
                    <a:lnTo>
                      <a:pt x="248" y="1"/>
                    </a:lnTo>
                    <a:lnTo>
                      <a:pt x="255" y="3"/>
                    </a:lnTo>
                    <a:lnTo>
                      <a:pt x="263" y="5"/>
                    </a:lnTo>
                    <a:lnTo>
                      <a:pt x="270" y="8"/>
                    </a:lnTo>
                    <a:lnTo>
                      <a:pt x="277" y="11"/>
                    </a:lnTo>
                    <a:lnTo>
                      <a:pt x="281" y="14"/>
                    </a:lnTo>
                    <a:lnTo>
                      <a:pt x="378" y="9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51233" name="Freeform 18">
                <a:extLst>
                  <a:ext uri="{FF2B5EF4-FFF2-40B4-BE49-F238E27FC236}">
                    <a16:creationId xmlns:a16="http://schemas.microsoft.com/office/drawing/2014/main" id="{04F9ED26-0D28-6842-9D57-BE398A3267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0" y="1438"/>
                <a:ext cx="444" cy="442"/>
              </a:xfrm>
              <a:custGeom>
                <a:avLst/>
                <a:gdLst>
                  <a:gd name="T0" fmla="*/ 328 w 444"/>
                  <a:gd name="T1" fmla="*/ 0 h 442"/>
                  <a:gd name="T2" fmla="*/ 174 w 444"/>
                  <a:gd name="T3" fmla="*/ 0 h 442"/>
                  <a:gd name="T4" fmla="*/ 174 w 444"/>
                  <a:gd name="T5" fmla="*/ 62 h 442"/>
                  <a:gd name="T6" fmla="*/ 77 w 444"/>
                  <a:gd name="T7" fmla="*/ 393 h 442"/>
                  <a:gd name="T8" fmla="*/ 0 w 444"/>
                  <a:gd name="T9" fmla="*/ 411 h 442"/>
                  <a:gd name="T10" fmla="*/ 0 w 444"/>
                  <a:gd name="T11" fmla="*/ 441 h 442"/>
                  <a:gd name="T12" fmla="*/ 126 w 444"/>
                  <a:gd name="T13" fmla="*/ 441 h 442"/>
                  <a:gd name="T14" fmla="*/ 243 w 444"/>
                  <a:gd name="T15" fmla="*/ 102 h 442"/>
                  <a:gd name="T16" fmla="*/ 225 w 444"/>
                  <a:gd name="T17" fmla="*/ 91 h 442"/>
                  <a:gd name="T18" fmla="*/ 229 w 444"/>
                  <a:gd name="T19" fmla="*/ 82 h 442"/>
                  <a:gd name="T20" fmla="*/ 249 w 444"/>
                  <a:gd name="T21" fmla="*/ 95 h 442"/>
                  <a:gd name="T22" fmla="*/ 249 w 444"/>
                  <a:gd name="T23" fmla="*/ 210 h 442"/>
                  <a:gd name="T24" fmla="*/ 359 w 444"/>
                  <a:gd name="T25" fmla="*/ 375 h 442"/>
                  <a:gd name="T26" fmla="*/ 324 w 444"/>
                  <a:gd name="T27" fmla="*/ 439 h 442"/>
                  <a:gd name="T28" fmla="*/ 360 w 444"/>
                  <a:gd name="T29" fmla="*/ 439 h 442"/>
                  <a:gd name="T30" fmla="*/ 443 w 444"/>
                  <a:gd name="T31" fmla="*/ 362 h 442"/>
                  <a:gd name="T32" fmla="*/ 328 w 444"/>
                  <a:gd name="T33" fmla="*/ 190 h 442"/>
                  <a:gd name="T34" fmla="*/ 328 w 444"/>
                  <a:gd name="T35" fmla="*/ 0 h 44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44" h="442">
                    <a:moveTo>
                      <a:pt x="328" y="0"/>
                    </a:moveTo>
                    <a:lnTo>
                      <a:pt x="174" y="0"/>
                    </a:lnTo>
                    <a:lnTo>
                      <a:pt x="174" y="62"/>
                    </a:lnTo>
                    <a:lnTo>
                      <a:pt x="77" y="393"/>
                    </a:lnTo>
                    <a:lnTo>
                      <a:pt x="0" y="411"/>
                    </a:lnTo>
                    <a:lnTo>
                      <a:pt x="0" y="441"/>
                    </a:lnTo>
                    <a:lnTo>
                      <a:pt x="126" y="441"/>
                    </a:lnTo>
                    <a:lnTo>
                      <a:pt x="243" y="102"/>
                    </a:lnTo>
                    <a:lnTo>
                      <a:pt x="225" y="91"/>
                    </a:lnTo>
                    <a:lnTo>
                      <a:pt x="229" y="82"/>
                    </a:lnTo>
                    <a:lnTo>
                      <a:pt x="249" y="95"/>
                    </a:lnTo>
                    <a:lnTo>
                      <a:pt x="249" y="210"/>
                    </a:lnTo>
                    <a:lnTo>
                      <a:pt x="359" y="375"/>
                    </a:lnTo>
                    <a:lnTo>
                      <a:pt x="324" y="439"/>
                    </a:lnTo>
                    <a:lnTo>
                      <a:pt x="360" y="439"/>
                    </a:lnTo>
                    <a:lnTo>
                      <a:pt x="443" y="362"/>
                    </a:lnTo>
                    <a:lnTo>
                      <a:pt x="328" y="190"/>
                    </a:lnTo>
                    <a:lnTo>
                      <a:pt x="328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51230" name="Rectangle 19">
              <a:extLst>
                <a:ext uri="{FF2B5EF4-FFF2-40B4-BE49-F238E27FC236}">
                  <a16:creationId xmlns:a16="http://schemas.microsoft.com/office/drawing/2014/main" id="{B302ABA3-B0E9-5748-B6F5-01820494C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0" y="1261"/>
              <a:ext cx="16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163860" name="Rectangle 20">
            <a:extLst>
              <a:ext uri="{FF2B5EF4-FFF2-40B4-BE49-F238E27FC236}">
                <a16:creationId xmlns:a16="http://schemas.microsoft.com/office/drawing/2014/main" id="{3B54856D-9C3C-B045-981F-8D8C467A9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4713" y="2659063"/>
            <a:ext cx="835025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  <a:defRPr/>
            </a:pPr>
            <a:r>
              <a:rPr lang="en-US" altLang="en-DE" sz="37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b, c</a:t>
            </a:r>
          </a:p>
        </p:txBody>
      </p:sp>
      <p:sp>
        <p:nvSpPr>
          <p:cNvPr id="51211" name="Oval 21">
            <a:extLst>
              <a:ext uri="{FF2B5EF4-FFF2-40B4-BE49-F238E27FC236}">
                <a16:creationId xmlns:a16="http://schemas.microsoft.com/office/drawing/2014/main" id="{AD5728E3-BA2C-C545-839D-49874EF59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663" y="2384425"/>
            <a:ext cx="428625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1212" name="Line 22">
            <a:extLst>
              <a:ext uri="{FF2B5EF4-FFF2-40B4-BE49-F238E27FC236}">
                <a16:creationId xmlns:a16="http://schemas.microsoft.com/office/drawing/2014/main" id="{078DF991-EA33-3347-8D5D-B82DF2664D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4813" y="2820988"/>
            <a:ext cx="1109662" cy="11017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1213" name="Line 23">
            <a:extLst>
              <a:ext uri="{FF2B5EF4-FFF2-40B4-BE49-F238E27FC236}">
                <a16:creationId xmlns:a16="http://schemas.microsoft.com/office/drawing/2014/main" id="{C56018C9-8FCB-C841-948A-8204A5B0F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3863" y="2800350"/>
            <a:ext cx="544512" cy="5445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1214" name="Rectangle 24">
            <a:extLst>
              <a:ext uri="{FF2B5EF4-FFF2-40B4-BE49-F238E27FC236}">
                <a16:creationId xmlns:a16="http://schemas.microsoft.com/office/drawing/2014/main" id="{803B0A07-FF55-C84F-A966-F22CFC2B1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414588"/>
            <a:ext cx="263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51215" name="Oval 25">
            <a:extLst>
              <a:ext uri="{FF2B5EF4-FFF2-40B4-BE49-F238E27FC236}">
                <a16:creationId xmlns:a16="http://schemas.microsoft.com/office/drawing/2014/main" id="{271EA70D-3CD5-8343-9FDC-01CCF8ED4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0588" y="3276600"/>
            <a:ext cx="430212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1216" name="Rectangle 26">
            <a:extLst>
              <a:ext uri="{FF2B5EF4-FFF2-40B4-BE49-F238E27FC236}">
                <a16:creationId xmlns:a16="http://schemas.microsoft.com/office/drawing/2014/main" id="{D413CF5C-F1BA-4D49-A17F-000F003C2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13" y="3325813"/>
            <a:ext cx="2444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1217" name="Oval 27">
            <a:extLst>
              <a:ext uri="{FF2B5EF4-FFF2-40B4-BE49-F238E27FC236}">
                <a16:creationId xmlns:a16="http://schemas.microsoft.com/office/drawing/2014/main" id="{62358890-D981-D74A-96DC-E1D66A5B5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213" y="3840163"/>
            <a:ext cx="428625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1218" name="Rectangle 28">
            <a:extLst>
              <a:ext uri="{FF2B5EF4-FFF2-40B4-BE49-F238E27FC236}">
                <a16:creationId xmlns:a16="http://schemas.microsoft.com/office/drawing/2014/main" id="{09998EDD-8D70-A843-8566-5B37149F2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163" y="3890963"/>
            <a:ext cx="282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51219" name="Rectangle 29">
            <a:extLst>
              <a:ext uri="{FF2B5EF4-FFF2-40B4-BE49-F238E27FC236}">
                <a16:creationId xmlns:a16="http://schemas.microsoft.com/office/drawing/2014/main" id="{7CF56DDD-9112-8140-B1B6-FABC8524D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038" y="3817938"/>
            <a:ext cx="938212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51220" name="Rectangle 30">
            <a:extLst>
              <a:ext uri="{FF2B5EF4-FFF2-40B4-BE49-F238E27FC236}">
                <a16:creationId xmlns:a16="http://schemas.microsoft.com/office/drawing/2014/main" id="{EF2CA5B4-67FB-384A-9894-A9378A5BF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449763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51221" name="Rectangle 31">
            <a:extLst>
              <a:ext uri="{FF2B5EF4-FFF2-40B4-BE49-F238E27FC236}">
                <a16:creationId xmlns:a16="http://schemas.microsoft.com/office/drawing/2014/main" id="{04F0A26E-385D-2D41-8BF3-B9D6B1BE1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4341813"/>
            <a:ext cx="741362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1, 2</a:t>
            </a:r>
          </a:p>
        </p:txBody>
      </p:sp>
      <p:sp>
        <p:nvSpPr>
          <p:cNvPr id="51222" name="Rectangle 32">
            <a:extLst>
              <a:ext uri="{FF2B5EF4-FFF2-40B4-BE49-F238E27FC236}">
                <a16:creationId xmlns:a16="http://schemas.microsoft.com/office/drawing/2014/main" id="{3692CBBC-C5DB-A94B-99A8-59F7E825A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4973638"/>
            <a:ext cx="7397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1, 2</a:t>
            </a:r>
          </a:p>
        </p:txBody>
      </p:sp>
      <p:sp>
        <p:nvSpPr>
          <p:cNvPr id="51223" name="Line 33">
            <a:extLst>
              <a:ext uri="{FF2B5EF4-FFF2-40B4-BE49-F238E27FC236}">
                <a16:creationId xmlns:a16="http://schemas.microsoft.com/office/drawing/2014/main" id="{C9855161-6420-4A47-B62E-D6AFA9C34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538" y="3668713"/>
            <a:ext cx="1531937" cy="1511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1224" name="Oval 34">
            <a:extLst>
              <a:ext uri="{FF2B5EF4-FFF2-40B4-BE49-F238E27FC236}">
                <a16:creationId xmlns:a16="http://schemas.microsoft.com/office/drawing/2014/main" id="{7EF390BC-CC35-2A48-817E-4F368709B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6688" y="5092700"/>
            <a:ext cx="428625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1225" name="Rectangle 35">
            <a:extLst>
              <a:ext uri="{FF2B5EF4-FFF2-40B4-BE49-F238E27FC236}">
                <a16:creationId xmlns:a16="http://schemas.microsoft.com/office/drawing/2014/main" id="{484FBAF7-BFE5-D245-A02B-6FEE959CA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6225" y="5143500"/>
            <a:ext cx="2809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51226" name="Rectangle 36">
            <a:extLst>
              <a:ext uri="{FF2B5EF4-FFF2-40B4-BE49-F238E27FC236}">
                <a16:creationId xmlns:a16="http://schemas.microsoft.com/office/drawing/2014/main" id="{33653F03-761B-BB4F-8013-ACF80E039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062538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51227" name="Rectangle 37">
            <a:extLst>
              <a:ext uri="{FF2B5EF4-FFF2-40B4-BE49-F238E27FC236}">
                <a16:creationId xmlns:a16="http://schemas.microsoft.com/office/drawing/2014/main" id="{B44BD4AA-C39B-6F43-84BE-7F90ECE00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5" y="5608638"/>
            <a:ext cx="1824038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</a:pPr>
            <a:r>
              <a:rPr lang="en-US" altLang="en-DE" sz="2900" b="1">
                <a:solidFill>
                  <a:schemeClr val="accent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DE" sz="2500" b="1">
                <a:solidFill>
                  <a:schemeClr val="accent1"/>
                </a:solidFill>
                <a:latin typeface="Times New Roman" panose="02020603050405020304" pitchFamily="18" charset="0"/>
              </a:rPr>
              <a:t> (phantom)</a:t>
            </a:r>
          </a:p>
        </p:txBody>
      </p:sp>
      <p:sp>
        <p:nvSpPr>
          <p:cNvPr id="51228" name="Rectangle 38">
            <a:extLst>
              <a:ext uri="{FF2B5EF4-FFF2-40B4-BE49-F238E27FC236}">
                <a16:creationId xmlns:a16="http://schemas.microsoft.com/office/drawing/2014/main" id="{589F3EA3-D6D0-6240-B852-11F313C071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18250" y="4378325"/>
            <a:ext cx="2292350" cy="14890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0" indent="0" defTabSz="785813" eaLnBrk="1" hangingPunct="1">
              <a:buFont typeface="Wingdings" pitchFamily="2" charset="2"/>
              <a:buNone/>
            </a:pPr>
            <a:r>
              <a:rPr lang="en-US" altLang="en-DE" dirty="0"/>
              <a:t>They agree that Agent 1 goes to c</a:t>
            </a:r>
          </a:p>
        </p:txBody>
      </p:sp>
    </p:spTree>
    <p:extLst>
      <p:ext uri="{BB962C8B-B14F-4D97-AF65-F5344CB8AC3E}">
        <p14:creationId xmlns:p14="http://schemas.microsoft.com/office/powerpoint/2010/main" val="1733835906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E3D38-2310-BD4F-B8A5-94424E8DB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C28FB6DC-0E3D-6B4B-B64D-FB7B6A5E2E2F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CF27578C-D15B-E04B-9682-7C9C4572B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140940"/>
            <a:ext cx="6911975" cy="83978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dirty="0"/>
              <a:t>Negotiation over Mixed Deals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1E84B4E-9B2F-B347-A845-4A78D8BCF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4029089"/>
            <a:ext cx="8604448" cy="1335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5792" tIns="26317" rIns="65792" bIns="26317">
            <a:spAutoFit/>
          </a:bodyPr>
          <a:lstStyle>
            <a:lvl1pPr marL="368300" indent="-3683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238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9000"/>
              </a:lnSpc>
              <a:spcBef>
                <a:spcPct val="43000"/>
              </a:spcBef>
            </a:pPr>
            <a:r>
              <a:rPr lang="en-US" altLang="en-DE" sz="2400" dirty="0">
                <a:solidFill>
                  <a:srgbClr val="0305FF"/>
                </a:solidFill>
                <a:latin typeface="+mn-lt"/>
              </a:rPr>
              <a:t>Theorem</a:t>
            </a:r>
            <a:r>
              <a:rPr lang="en-US" altLang="en-DE" sz="2400" dirty="0">
                <a:latin typeface="+mn-lt"/>
              </a:rPr>
              <a:t>: </a:t>
            </a:r>
          </a:p>
          <a:p>
            <a:pPr indent="-11113">
              <a:lnSpc>
                <a:spcPct val="89000"/>
              </a:lnSpc>
              <a:spcBef>
                <a:spcPct val="43000"/>
              </a:spcBef>
            </a:pPr>
            <a:r>
              <a:rPr lang="en-US" altLang="en-DE" sz="2000" dirty="0">
                <a:latin typeface="+mn-lt"/>
              </a:rPr>
              <a:t>With mixed deals, agents can always agree on the “all-or-nothing” deal where </a:t>
            </a:r>
            <a:r>
              <a:rPr lang="en-US" altLang="en-DE" sz="2000" i="1" dirty="0">
                <a:latin typeface="+mn-lt"/>
                <a:cs typeface="Times New Roman" panose="02020603050405020304" pitchFamily="18" charset="0"/>
              </a:rPr>
              <a:t>D</a:t>
            </a:r>
            <a:r>
              <a:rPr lang="en-US" altLang="en-DE" sz="2000" baseline="-25000" dirty="0">
                <a:latin typeface="+mn-lt"/>
                <a:cs typeface="Times New Roman" panose="02020603050405020304" pitchFamily="18" charset="0"/>
              </a:rPr>
              <a:t>1</a:t>
            </a:r>
            <a:r>
              <a:rPr lang="en-US" altLang="en-DE" sz="2000" dirty="0">
                <a:latin typeface="+mn-lt"/>
              </a:rPr>
              <a:t> is </a:t>
            </a:r>
            <a:r>
              <a:rPr lang="en-US" altLang="en-DE" sz="2000" i="1" dirty="0">
                <a:latin typeface="+mn-lt"/>
                <a:cs typeface="Times New Roman" panose="02020603050405020304" pitchFamily="18" charset="0"/>
              </a:rPr>
              <a:t>T</a:t>
            </a:r>
            <a:r>
              <a:rPr lang="en-US" altLang="en-DE" sz="2000" baseline="-25000" dirty="0">
                <a:latin typeface="+mn-lt"/>
                <a:cs typeface="Times New Roman" panose="02020603050405020304" pitchFamily="18" charset="0"/>
              </a:rPr>
              <a:t>1</a:t>
            </a:r>
            <a:r>
              <a:rPr lang="en-US" altLang="en-DE" sz="2000" dirty="0">
                <a:latin typeface="+mn-lt"/>
              </a:rPr>
              <a:t> ∪ </a:t>
            </a:r>
            <a:r>
              <a:rPr lang="en-US" altLang="en-DE" sz="2000" i="1" dirty="0">
                <a:latin typeface="+mn-lt"/>
                <a:cs typeface="Times New Roman" panose="02020603050405020304" pitchFamily="18" charset="0"/>
              </a:rPr>
              <a:t>T</a:t>
            </a:r>
            <a:r>
              <a:rPr lang="en-US" altLang="en-DE" sz="2000" baseline="-25000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n-US" altLang="en-DE" sz="2000" dirty="0">
                <a:latin typeface="+mn-lt"/>
              </a:rPr>
              <a:t> and </a:t>
            </a:r>
            <a:r>
              <a:rPr lang="en-US" altLang="en-DE" sz="2000" i="1" dirty="0">
                <a:latin typeface="+mn-lt"/>
                <a:cs typeface="Times New Roman" panose="02020603050405020304" pitchFamily="18" charset="0"/>
              </a:rPr>
              <a:t>D</a:t>
            </a:r>
            <a:r>
              <a:rPr lang="en-US" altLang="en-DE" sz="2000" baseline="-25000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n-US" altLang="en-DE" sz="2000" dirty="0">
                <a:latin typeface="+mn-lt"/>
              </a:rPr>
              <a:t> is the empty set, and </a:t>
            </a:r>
            <a:r>
              <a:rPr lang="en-US" altLang="en-DE" sz="2000" dirty="0"/>
              <a:t>p := 0.5 |</a:t>
            </a:r>
            <a:r>
              <a:rPr lang="en-US" altLang="en-DE" sz="2000" i="1" dirty="0">
                <a:cs typeface="Times New Roman" panose="02020603050405020304" pitchFamily="18" charset="0"/>
              </a:rPr>
              <a:t> T’</a:t>
            </a:r>
            <a:r>
              <a:rPr lang="en-US" altLang="en-DE" sz="2000" baseline="-25000" dirty="0">
                <a:cs typeface="Times New Roman" panose="02020603050405020304" pitchFamily="18" charset="0"/>
              </a:rPr>
              <a:t>1</a:t>
            </a:r>
            <a:r>
              <a:rPr lang="en-US" altLang="en-DE" sz="2000" dirty="0">
                <a:cs typeface="Times New Roman" panose="02020603050405020304" pitchFamily="18" charset="0"/>
              </a:rPr>
              <a:t> | / | </a:t>
            </a:r>
            <a:r>
              <a:rPr lang="en-US" altLang="en-DE" sz="2000" i="1" dirty="0">
                <a:cs typeface="Times New Roman" panose="02020603050405020304" pitchFamily="18" charset="0"/>
              </a:rPr>
              <a:t>T’</a:t>
            </a:r>
            <a:r>
              <a:rPr lang="en-US" altLang="en-DE" sz="2000" baseline="-25000" dirty="0">
                <a:cs typeface="Times New Roman" panose="02020603050405020304" pitchFamily="18" charset="0"/>
              </a:rPr>
              <a:t>1</a:t>
            </a:r>
            <a:r>
              <a:rPr lang="en-US" altLang="en-DE" sz="2000" dirty="0"/>
              <a:t> ∪ </a:t>
            </a:r>
            <a:r>
              <a:rPr lang="en-US" altLang="en-DE" sz="2000" i="1" dirty="0">
                <a:cs typeface="Times New Roman" panose="02020603050405020304" pitchFamily="18" charset="0"/>
              </a:rPr>
              <a:t>T’</a:t>
            </a:r>
            <a:r>
              <a:rPr lang="en-US" altLang="en-DE" sz="2000" baseline="-25000" dirty="0">
                <a:cs typeface="Times New Roman" panose="02020603050405020304" pitchFamily="18" charset="0"/>
              </a:rPr>
              <a:t>2  </a:t>
            </a:r>
            <a:r>
              <a:rPr lang="en-US" altLang="en-DE" sz="2000" dirty="0">
                <a:cs typeface="Times New Roman" panose="02020603050405020304" pitchFamily="18" charset="0"/>
              </a:rPr>
              <a:t>|</a:t>
            </a:r>
            <a:br>
              <a:rPr lang="en-US" altLang="en-DE" sz="2000" dirty="0">
                <a:cs typeface="Times New Roman" panose="02020603050405020304" pitchFamily="18" charset="0"/>
              </a:rPr>
            </a:br>
            <a:r>
              <a:rPr lang="en-US" altLang="en-DE" sz="2000" dirty="0">
                <a:cs typeface="Times New Roman" panose="02020603050405020304" pitchFamily="18" charset="0"/>
              </a:rPr>
              <a:t>where </a:t>
            </a:r>
            <a:r>
              <a:rPr lang="en-US" altLang="en-DE" sz="2000" dirty="0" err="1">
                <a:cs typeface="Times New Roman" panose="02020603050405020304" pitchFamily="18" charset="0"/>
              </a:rPr>
              <a:t>T</a:t>
            </a:r>
            <a:r>
              <a:rPr lang="en-US" altLang="en-DE" sz="2000" baseline="-25000" dirty="0" err="1">
                <a:cs typeface="Times New Roman" panose="02020603050405020304" pitchFamily="18" charset="0"/>
              </a:rPr>
              <a:t>i</a:t>
            </a:r>
            <a:r>
              <a:rPr lang="en-US" altLang="en-DE" sz="2000" dirty="0">
                <a:cs typeface="Times New Roman" panose="02020603050405020304" pitchFamily="18" charset="0"/>
              </a:rPr>
              <a:t>’ is the announced task of agent </a:t>
            </a:r>
            <a:r>
              <a:rPr lang="en-US" altLang="en-DE" sz="2000" dirty="0" err="1">
                <a:cs typeface="Times New Roman" panose="02020603050405020304" pitchFamily="18" charset="0"/>
              </a:rPr>
              <a:t>i</a:t>
            </a:r>
            <a:r>
              <a:rPr lang="en-US" altLang="en-DE" sz="2000" dirty="0">
                <a:cs typeface="Times New Roman" panose="02020603050405020304" pitchFamily="18" charset="0"/>
              </a:rPr>
              <a:t> and |.| denotes the #steps</a:t>
            </a:r>
            <a:endParaRPr lang="en-US" altLang="en-DE" sz="2000" dirty="0">
              <a:latin typeface="+mn-lt"/>
            </a:endParaRP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EE1B6040-7ED1-B44D-B158-B275CC442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340768"/>
            <a:ext cx="7704856" cy="1641789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246063" indent="-246063" defTabSz="785813" eaLnBrk="1" hangingPunct="1">
              <a:buFont typeface="Wingdings" pitchFamily="2" charset="2"/>
              <a:buNone/>
            </a:pPr>
            <a:r>
              <a:rPr lang="en-US" altLang="en-DE" sz="2400" dirty="0">
                <a:solidFill>
                  <a:srgbClr val="0305FF"/>
                </a:solidFill>
              </a:rPr>
              <a:t>Mixed</a:t>
            </a:r>
            <a:r>
              <a:rPr lang="en-US" altLang="en-DE" sz="2400" dirty="0"/>
              <a:t> deal </a:t>
            </a:r>
            <a:r>
              <a:rPr lang="en-US" altLang="en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en-DE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DE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DE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DE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altLang="en-DE" sz="2400" dirty="0"/>
              <a:t>: </a:t>
            </a:r>
            <a:r>
              <a:rPr lang="en-US" altLang="en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  <a:p>
            <a:pPr marL="400050" lvl="1" indent="-6350" defTabSz="785813" eaLnBrk="1" hangingPunct="1">
              <a:buFont typeface="Wingdings" pitchFamily="2" charset="2"/>
              <a:buNone/>
            </a:pPr>
            <a:r>
              <a:rPr lang="en-US" altLang="en-DE" sz="2000" dirty="0"/>
              <a:t>Agent 1 will perform </a:t>
            </a:r>
            <a:r>
              <a:rPr lang="en-US" altLang="en-D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DE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DE" sz="2000" dirty="0"/>
              <a:t> with probability p and </a:t>
            </a:r>
            <a:r>
              <a:rPr lang="en-US" altLang="en-D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DE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DE" sz="2000" dirty="0"/>
              <a:t> with probability 1-p, and vice versa. </a:t>
            </a:r>
            <a:endParaRPr lang="en-US" altLang="en-DE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70F1F9-BA06-2C42-A540-26F530474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2564904"/>
            <a:ext cx="7704856" cy="1641789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240" tIns="41121" rIns="82240" bIns="41121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46063" indent="-246063" defTabSz="785813" eaLnBrk="1" hangingPunct="1">
              <a:buNone/>
            </a:pPr>
            <a:r>
              <a:rPr lang="en-US" altLang="en-DE" sz="2400" kern="0" dirty="0"/>
              <a:t>Agents need to reason about </a:t>
            </a:r>
            <a:r>
              <a:rPr lang="en-US" altLang="en-DE" sz="2400" kern="0" dirty="0">
                <a:solidFill>
                  <a:srgbClr val="0305FF"/>
                </a:solidFill>
              </a:rPr>
              <a:t>expected utility</a:t>
            </a:r>
          </a:p>
          <a:p>
            <a:pPr marL="246063" indent="-246063" defTabSz="785813" eaLnBrk="1" hangingPunct="1">
              <a:buNone/>
            </a:pPr>
            <a:r>
              <a:rPr lang="en-US" altLang="en-DE" sz="2400" dirty="0"/>
              <a:t>The more burden initially, the more burden in the final deal</a:t>
            </a:r>
          </a:p>
          <a:p>
            <a:pPr marL="246063" indent="-246063" defTabSz="785813" eaLnBrk="1" hangingPunct="1">
              <a:buFont typeface="Wingdings" pitchFamily="2" charset="2"/>
              <a:buNone/>
            </a:pPr>
            <a:endParaRPr lang="en-US" altLang="en-DE" sz="2400" i="1" kern="0" dirty="0">
              <a:solidFill>
                <a:srgbClr val="0305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9238AD-D6A2-0240-8582-33993CB89073}"/>
              </a:ext>
            </a:extLst>
          </p:cNvPr>
          <p:cNvSpPr/>
          <p:nvPr/>
        </p:nvSpPr>
        <p:spPr>
          <a:xfrm>
            <a:off x="539552" y="5528267"/>
            <a:ext cx="8208912" cy="421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" indent="0">
              <a:lnSpc>
                <a:spcPct val="89000"/>
              </a:lnSpc>
              <a:spcBef>
                <a:spcPct val="43000"/>
              </a:spcBef>
            </a:pPr>
            <a:r>
              <a:rPr lang="en-US" altLang="en-DE" sz="2400" dirty="0"/>
              <a:t>By adding probabilities, the deal space has become continuous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020228-2E9E-154F-AF93-1C6DCCEB14B8}"/>
              </a:ext>
            </a:extLst>
          </p:cNvPr>
          <p:cNvSpPr txBox="1"/>
          <p:nvPr/>
        </p:nvSpPr>
        <p:spPr>
          <a:xfrm>
            <a:off x="6618514" y="76744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49581810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5">
            <a:extLst>
              <a:ext uri="{FF2B5EF4-FFF2-40B4-BE49-F238E27FC236}">
                <a16:creationId xmlns:a16="http://schemas.microsoft.com/office/drawing/2014/main" id="{9EE04CF5-CD7E-3D4D-89B0-C26137A78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B86AD62B-2029-294D-ACCD-8E1A16BC8761}" type="slidenum">
              <a:rPr lang="en-US" altLang="en-US" smtClean="0"/>
              <a:pPr>
                <a:defRPr/>
              </a:pPr>
              <a:t>35</a:t>
            </a:fld>
            <a:endParaRPr lang="en-US" altLang="en-US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B6932734-7022-454E-8A69-E4A8E226C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4013" y="109328"/>
            <a:ext cx="8289925" cy="82825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dirty="0"/>
              <a:t>Hiding Letters with Mixed All-or-Nothing Deals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D22DEF5-D113-A94F-94E2-58904E754B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54600" y="4596890"/>
            <a:ext cx="3860799" cy="177533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0" indent="0" defTabSz="785813" eaLnBrk="1" hangingPunct="1">
              <a:buFont typeface="Wingdings" pitchFamily="2" charset="2"/>
              <a:buNone/>
            </a:pPr>
            <a:r>
              <a:rPr lang="en-US" altLang="en-DE" sz="2400" dirty="0"/>
              <a:t>They will agree on the mixed deal where Agent 1 has a 3/8 chance of delivering to </a:t>
            </a:r>
            <a:br>
              <a:rPr lang="en-US" altLang="en-DE" sz="2400" dirty="0"/>
            </a:br>
            <a:r>
              <a:rPr lang="en-US" altLang="en-DE" sz="2400" dirty="0"/>
              <a:t>f and e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2D5C294D-3EBB-EC49-BFFF-7267607C5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454400"/>
            <a:ext cx="1277938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</a:pPr>
            <a:r>
              <a:rPr lang="en-US" altLang="en-DE" sz="2500" b="1">
                <a:solidFill>
                  <a:schemeClr val="accent1"/>
                </a:solidFill>
                <a:latin typeface="Times New Roman" panose="02020603050405020304" pitchFamily="18" charset="0"/>
              </a:rPr>
              <a:t>(hidden)</a:t>
            </a:r>
          </a:p>
        </p:txBody>
      </p:sp>
      <p:sp>
        <p:nvSpPr>
          <p:cNvPr id="53253" name="Oval 5">
            <a:extLst>
              <a:ext uri="{FF2B5EF4-FFF2-40B4-BE49-F238E27FC236}">
                <a16:creationId xmlns:a16="http://schemas.microsoft.com/office/drawing/2014/main" id="{7AC1768E-DB62-CC48-AE05-A136F1618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9550" y="2687638"/>
            <a:ext cx="428625" cy="43021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3254" name="Oval 6">
            <a:extLst>
              <a:ext uri="{FF2B5EF4-FFF2-40B4-BE49-F238E27FC236}">
                <a16:creationId xmlns:a16="http://schemas.microsoft.com/office/drawing/2014/main" id="{DE91457B-068D-894F-B9CB-558EEC444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2063" y="2687638"/>
            <a:ext cx="428625" cy="43021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3255" name="Oval 7">
            <a:extLst>
              <a:ext uri="{FF2B5EF4-FFF2-40B4-BE49-F238E27FC236}">
                <a16:creationId xmlns:a16="http://schemas.microsoft.com/office/drawing/2014/main" id="{9979F590-1DF4-9840-AADF-80E3F27A4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675" y="2687638"/>
            <a:ext cx="430213" cy="43021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3256" name="Line 8">
            <a:extLst>
              <a:ext uri="{FF2B5EF4-FFF2-40B4-BE49-F238E27FC236}">
                <a16:creationId xmlns:a16="http://schemas.microsoft.com/office/drawing/2014/main" id="{901AC166-C40B-2443-A0D8-9420E662B2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68513" y="2935288"/>
            <a:ext cx="6524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3257" name="Line 9">
            <a:extLst>
              <a:ext uri="{FF2B5EF4-FFF2-40B4-BE49-F238E27FC236}">
                <a16:creationId xmlns:a16="http://schemas.microsoft.com/office/drawing/2014/main" id="{6666E350-929D-A847-B439-32B66ED335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5800" y="2954338"/>
            <a:ext cx="5683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3258" name="Oval 10">
            <a:extLst>
              <a:ext uri="{FF2B5EF4-FFF2-40B4-BE49-F238E27FC236}">
                <a16:creationId xmlns:a16="http://schemas.microsoft.com/office/drawing/2014/main" id="{93A4935A-AF60-1745-B818-DB0DC0B21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538" y="4772025"/>
            <a:ext cx="428625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3259" name="Oval 11">
            <a:extLst>
              <a:ext uri="{FF2B5EF4-FFF2-40B4-BE49-F238E27FC236}">
                <a16:creationId xmlns:a16="http://schemas.microsoft.com/office/drawing/2014/main" id="{55D4E247-7C0F-2349-84CF-1D7104B97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4772025"/>
            <a:ext cx="430212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3260" name="Oval 12">
            <a:extLst>
              <a:ext uri="{FF2B5EF4-FFF2-40B4-BE49-F238E27FC236}">
                <a16:creationId xmlns:a16="http://schemas.microsoft.com/office/drawing/2014/main" id="{DC026F1C-C6C8-5040-BD6C-1D6053F29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4925" y="3762375"/>
            <a:ext cx="427038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3261" name="Line 13">
            <a:extLst>
              <a:ext uri="{FF2B5EF4-FFF2-40B4-BE49-F238E27FC236}">
                <a16:creationId xmlns:a16="http://schemas.microsoft.com/office/drawing/2014/main" id="{1899B4FB-5010-2B4C-A4B0-011E3470FB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8325" y="3124200"/>
            <a:ext cx="0" cy="5889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3262" name="Line 14">
            <a:extLst>
              <a:ext uri="{FF2B5EF4-FFF2-40B4-BE49-F238E27FC236}">
                <a16:creationId xmlns:a16="http://schemas.microsoft.com/office/drawing/2014/main" id="{A5DD6430-F6D9-7044-8467-86D003B7BC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8188" y="5008563"/>
            <a:ext cx="5905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3263" name="Line 15">
            <a:extLst>
              <a:ext uri="{FF2B5EF4-FFF2-40B4-BE49-F238E27FC236}">
                <a16:creationId xmlns:a16="http://schemas.microsoft.com/office/drawing/2014/main" id="{12441BD9-9C00-4347-8C6C-DBF9929032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9875" y="3186113"/>
            <a:ext cx="0" cy="5476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3264" name="Line 16">
            <a:extLst>
              <a:ext uri="{FF2B5EF4-FFF2-40B4-BE49-F238E27FC236}">
                <a16:creationId xmlns:a16="http://schemas.microsoft.com/office/drawing/2014/main" id="{595DC142-1DB0-A54B-B858-B6D31E373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9400" y="4217988"/>
            <a:ext cx="0" cy="5381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3265" name="Rectangle 17">
            <a:extLst>
              <a:ext uri="{FF2B5EF4-FFF2-40B4-BE49-F238E27FC236}">
                <a16:creationId xmlns:a16="http://schemas.microsoft.com/office/drawing/2014/main" id="{2A615757-A0AD-314C-B5E6-8F5E6579C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0" y="2717800"/>
            <a:ext cx="263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53266" name="Rectangle 18">
            <a:extLst>
              <a:ext uri="{FF2B5EF4-FFF2-40B4-BE49-F238E27FC236}">
                <a16:creationId xmlns:a16="http://schemas.microsoft.com/office/drawing/2014/main" id="{0DA7870B-7AEA-2F4F-8A13-35D29599A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3790950"/>
            <a:ext cx="2444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3267" name="Rectangle 19">
            <a:extLst>
              <a:ext uri="{FF2B5EF4-FFF2-40B4-BE49-F238E27FC236}">
                <a16:creationId xmlns:a16="http://schemas.microsoft.com/office/drawing/2014/main" id="{83E684DC-0377-0F4B-ADAC-4AA1C718B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013" y="2736850"/>
            <a:ext cx="2809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53268" name="Rectangle 20">
            <a:extLst>
              <a:ext uri="{FF2B5EF4-FFF2-40B4-BE49-F238E27FC236}">
                <a16:creationId xmlns:a16="http://schemas.microsoft.com/office/drawing/2014/main" id="{30681C64-735B-C34F-AB87-56678659C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213" y="2736850"/>
            <a:ext cx="2809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53269" name="Rectangle 21">
            <a:extLst>
              <a:ext uri="{FF2B5EF4-FFF2-40B4-BE49-F238E27FC236}">
                <a16:creationId xmlns:a16="http://schemas.microsoft.com/office/drawing/2014/main" id="{B6FE97DB-3C1B-444A-9ACC-9D413573C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88" y="4813300"/>
            <a:ext cx="209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53270" name="Oval 22">
            <a:extLst>
              <a:ext uri="{FF2B5EF4-FFF2-40B4-BE49-F238E27FC236}">
                <a16:creationId xmlns:a16="http://schemas.microsoft.com/office/drawing/2014/main" id="{3072FC6D-9B69-7940-8B7A-B2C5777DA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1463" y="4772025"/>
            <a:ext cx="428625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3271" name="Rectangle 23">
            <a:extLst>
              <a:ext uri="{FF2B5EF4-FFF2-40B4-BE49-F238E27FC236}">
                <a16:creationId xmlns:a16="http://schemas.microsoft.com/office/drawing/2014/main" id="{51B17456-4BAF-6345-A27C-A5153E31F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4822825"/>
            <a:ext cx="2809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53272" name="Oval 24">
            <a:extLst>
              <a:ext uri="{FF2B5EF4-FFF2-40B4-BE49-F238E27FC236}">
                <a16:creationId xmlns:a16="http://schemas.microsoft.com/office/drawing/2014/main" id="{AE09574A-AEB0-A747-875D-1689D56C2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900" y="3719513"/>
            <a:ext cx="428625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3273" name="Rectangle 25">
            <a:extLst>
              <a:ext uri="{FF2B5EF4-FFF2-40B4-BE49-F238E27FC236}">
                <a16:creationId xmlns:a16="http://schemas.microsoft.com/office/drawing/2014/main" id="{8386B04E-FDC2-054C-AA2F-F3C3B9AE9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213" y="3749675"/>
            <a:ext cx="2619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53274" name="Line 26">
            <a:extLst>
              <a:ext uri="{FF2B5EF4-FFF2-40B4-BE49-F238E27FC236}">
                <a16:creationId xmlns:a16="http://schemas.microsoft.com/office/drawing/2014/main" id="{324F22A4-F026-DC49-9271-F5E18C8EE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8325" y="4217988"/>
            <a:ext cx="0" cy="5476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3275" name="Line 27">
            <a:extLst>
              <a:ext uri="{FF2B5EF4-FFF2-40B4-BE49-F238E27FC236}">
                <a16:creationId xmlns:a16="http://schemas.microsoft.com/office/drawing/2014/main" id="{B12D69DE-F91A-C24B-836E-E33B21C3D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9150" y="4997450"/>
            <a:ext cx="71596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3276" name="Rectangle 28">
            <a:extLst>
              <a:ext uri="{FF2B5EF4-FFF2-40B4-BE49-F238E27FC236}">
                <a16:creationId xmlns:a16="http://schemas.microsoft.com/office/drawing/2014/main" id="{C98F5340-2DB0-5F40-AFF5-CD6D71F04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3063" y="4800600"/>
            <a:ext cx="2460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165917" name="Rectangle 29">
            <a:extLst>
              <a:ext uri="{FF2B5EF4-FFF2-40B4-BE49-F238E27FC236}">
                <a16:creationId xmlns:a16="http://schemas.microsoft.com/office/drawing/2014/main" id="{CA26D970-E1B0-0C4C-B3D3-76EA3305D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6963" y="1490663"/>
            <a:ext cx="1262062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  <a:defRPr/>
            </a:pPr>
            <a:r>
              <a:rPr lang="en-US" altLang="en-DE" sz="19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Post Office</a:t>
            </a:r>
          </a:p>
        </p:txBody>
      </p:sp>
      <p:pic>
        <p:nvPicPr>
          <p:cNvPr id="53278" name="Picture 30">
            <a:extLst>
              <a:ext uri="{FF2B5EF4-FFF2-40B4-BE49-F238E27FC236}">
                <a16:creationId xmlns:a16="http://schemas.microsoft.com/office/drawing/2014/main" id="{42E9EE39-0F31-8A49-8EC1-26B5EE67FEF8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1784350"/>
            <a:ext cx="16351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279" name="Rectangle 31">
            <a:extLst>
              <a:ext uri="{FF2B5EF4-FFF2-40B4-BE49-F238E27FC236}">
                <a16:creationId xmlns:a16="http://schemas.microsoft.com/office/drawing/2014/main" id="{B10B8FC8-B429-F04D-97E0-D9D7FAEC9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4363" y="2509838"/>
            <a:ext cx="938212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53280" name="Rectangle 32">
            <a:extLst>
              <a:ext uri="{FF2B5EF4-FFF2-40B4-BE49-F238E27FC236}">
                <a16:creationId xmlns:a16="http://schemas.microsoft.com/office/drawing/2014/main" id="{0DA8FFCC-D84A-1243-92B4-E6B05C507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294313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53281" name="Rectangle 33">
            <a:extLst>
              <a:ext uri="{FF2B5EF4-FFF2-40B4-BE49-F238E27FC236}">
                <a16:creationId xmlns:a16="http://schemas.microsoft.com/office/drawing/2014/main" id="{B37726D3-2DE2-3E47-A38A-557FA8D86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525" y="5294313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165922" name="Rectangle 34">
            <a:extLst>
              <a:ext uri="{FF2B5EF4-FFF2-40B4-BE49-F238E27FC236}">
                <a16:creationId xmlns:a16="http://schemas.microsoft.com/office/drawing/2014/main" id="{333BD3EE-FCF5-144D-B431-B78D7E44C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513" y="2994025"/>
            <a:ext cx="615950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defRPr/>
            </a:pPr>
            <a:r>
              <a:rPr lang="en-US" altLang="en-DE" sz="29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</a:rPr>
              <a:t>(1)</a:t>
            </a:r>
          </a:p>
        </p:txBody>
      </p:sp>
      <p:sp>
        <p:nvSpPr>
          <p:cNvPr id="53283" name="Rectangle 35">
            <a:extLst>
              <a:ext uri="{FF2B5EF4-FFF2-40B4-BE49-F238E27FC236}">
                <a16:creationId xmlns:a16="http://schemas.microsoft.com/office/drawing/2014/main" id="{421B6A0C-67BA-6B40-9EE5-8653F5DF9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5" y="5797550"/>
            <a:ext cx="371475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53284" name="Rectangle 36">
            <a:extLst>
              <a:ext uri="{FF2B5EF4-FFF2-40B4-BE49-F238E27FC236}">
                <a16:creationId xmlns:a16="http://schemas.microsoft.com/office/drawing/2014/main" id="{C21EC408-7011-634E-A93C-A536DEAD1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2100" y="5778500"/>
            <a:ext cx="37306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2</a:t>
            </a:r>
          </a:p>
        </p:txBody>
      </p:sp>
      <p:grpSp>
        <p:nvGrpSpPr>
          <p:cNvPr id="53285" name="Group 37">
            <a:extLst>
              <a:ext uri="{FF2B5EF4-FFF2-40B4-BE49-F238E27FC236}">
                <a16:creationId xmlns:a16="http://schemas.microsoft.com/office/drawing/2014/main" id="{1A0E7B6A-87CC-CE48-99A8-1763EBCEE934}"/>
              </a:ext>
            </a:extLst>
          </p:cNvPr>
          <p:cNvGrpSpPr>
            <a:grpSpLocks/>
          </p:cNvGrpSpPr>
          <p:nvPr/>
        </p:nvGrpSpPr>
        <p:grpSpPr bwMode="auto">
          <a:xfrm>
            <a:off x="6130925" y="1447800"/>
            <a:ext cx="2513013" cy="2892425"/>
            <a:chOff x="3768" y="1058"/>
            <a:chExt cx="1528" cy="1758"/>
          </a:xfrm>
        </p:grpSpPr>
        <p:sp>
          <p:nvSpPr>
            <p:cNvPr id="53286" name="AutoShape 38">
              <a:extLst>
                <a:ext uri="{FF2B5EF4-FFF2-40B4-BE49-F238E27FC236}">
                  <a16:creationId xmlns:a16="http://schemas.microsoft.com/office/drawing/2014/main" id="{DE4D5552-7D06-D44C-8279-C45FB11AE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8" y="1836"/>
              <a:ext cx="568" cy="343"/>
            </a:xfrm>
            <a:prstGeom prst="wedgeRoundRectCallout">
              <a:avLst>
                <a:gd name="adj1" fmla="val -41671"/>
                <a:gd name="adj2" fmla="val 66667"/>
                <a:gd name="adj3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165927" name="Rectangle 39">
              <a:extLst>
                <a:ext uri="{FF2B5EF4-FFF2-40B4-BE49-F238E27FC236}">
                  <a16:creationId xmlns:a16="http://schemas.microsoft.com/office/drawing/2014/main" id="{74028DEE-1B59-1E42-A040-A279608A8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2" y="1856"/>
              <a:ext cx="206" cy="3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8000"/>
                </a:lnSpc>
                <a:defRPr/>
              </a:pPr>
              <a:r>
                <a:rPr lang="en-US" altLang="en-DE" sz="37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165928" name="Rectangle 40">
              <a:extLst>
                <a:ext uri="{FF2B5EF4-FFF2-40B4-BE49-F238E27FC236}">
                  <a16:creationId xmlns:a16="http://schemas.microsoft.com/office/drawing/2014/main" id="{BB150B0A-6669-434E-8080-DE57592A2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2" y="1352"/>
              <a:ext cx="238" cy="3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8000"/>
                </a:lnSpc>
                <a:defRPr/>
              </a:pPr>
              <a:r>
                <a:rPr lang="en-US" altLang="en-DE" sz="3700" b="1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</a:p>
          </p:txBody>
        </p:sp>
        <p:grpSp>
          <p:nvGrpSpPr>
            <p:cNvPr id="53289" name="Group 41">
              <a:extLst>
                <a:ext uri="{FF2B5EF4-FFF2-40B4-BE49-F238E27FC236}">
                  <a16:creationId xmlns:a16="http://schemas.microsoft.com/office/drawing/2014/main" id="{C4891D4E-8A5B-0D49-8A42-B4373BA000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06" y="2030"/>
              <a:ext cx="444" cy="786"/>
              <a:chOff x="4306" y="2030"/>
              <a:chExt cx="444" cy="786"/>
            </a:xfrm>
          </p:grpSpPr>
          <p:grpSp>
            <p:nvGrpSpPr>
              <p:cNvPr id="53298" name="Group 42">
                <a:extLst>
                  <a:ext uri="{FF2B5EF4-FFF2-40B4-BE49-F238E27FC236}">
                    <a16:creationId xmlns:a16="http://schemas.microsoft.com/office/drawing/2014/main" id="{92CD38B7-EE57-3C4D-8E4A-30B1F97E0F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06" y="2030"/>
                <a:ext cx="444" cy="786"/>
                <a:chOff x="4306" y="2030"/>
                <a:chExt cx="444" cy="786"/>
              </a:xfrm>
            </p:grpSpPr>
            <p:sp>
              <p:nvSpPr>
                <p:cNvPr id="53300" name="Oval 43">
                  <a:extLst>
                    <a:ext uri="{FF2B5EF4-FFF2-40B4-BE49-F238E27FC236}">
                      <a16:creationId xmlns:a16="http://schemas.microsoft.com/office/drawing/2014/main" id="{BD67E6FA-C78B-C742-94A3-846EE7BB3F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75" y="2030"/>
                  <a:ext cx="114" cy="11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DE" altLang="en-DE"/>
                </a:p>
              </p:txBody>
            </p:sp>
            <p:sp>
              <p:nvSpPr>
                <p:cNvPr id="53301" name="Freeform 44">
                  <a:extLst>
                    <a:ext uri="{FF2B5EF4-FFF2-40B4-BE49-F238E27FC236}">
                      <a16:creationId xmlns:a16="http://schemas.microsoft.com/office/drawing/2014/main" id="{D047AAAF-15F8-3F40-9B34-5B499C7B2D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21" y="2168"/>
                  <a:ext cx="379" cy="304"/>
                </a:xfrm>
                <a:custGeom>
                  <a:avLst/>
                  <a:gdLst>
                    <a:gd name="T0" fmla="*/ 378 w 379"/>
                    <a:gd name="T1" fmla="*/ 90 h 304"/>
                    <a:gd name="T2" fmla="*/ 378 w 379"/>
                    <a:gd name="T3" fmla="*/ 258 h 304"/>
                    <a:gd name="T4" fmla="*/ 345 w 379"/>
                    <a:gd name="T5" fmla="*/ 303 h 304"/>
                    <a:gd name="T6" fmla="*/ 324 w 379"/>
                    <a:gd name="T7" fmla="*/ 303 h 304"/>
                    <a:gd name="T8" fmla="*/ 324 w 379"/>
                    <a:gd name="T9" fmla="*/ 140 h 304"/>
                    <a:gd name="T10" fmla="*/ 312 w 379"/>
                    <a:gd name="T11" fmla="*/ 133 h 304"/>
                    <a:gd name="T12" fmla="*/ 312 w 379"/>
                    <a:gd name="T13" fmla="*/ 182 h 304"/>
                    <a:gd name="T14" fmla="*/ 79 w 379"/>
                    <a:gd name="T15" fmla="*/ 182 h 304"/>
                    <a:gd name="T16" fmla="*/ 0 w 379"/>
                    <a:gd name="T17" fmla="*/ 152 h 304"/>
                    <a:gd name="T18" fmla="*/ 0 w 379"/>
                    <a:gd name="T19" fmla="*/ 128 h 304"/>
                    <a:gd name="T20" fmla="*/ 159 w 379"/>
                    <a:gd name="T21" fmla="*/ 128 h 304"/>
                    <a:gd name="T22" fmla="*/ 159 w 379"/>
                    <a:gd name="T23" fmla="*/ 65 h 304"/>
                    <a:gd name="T24" fmla="*/ 159 w 379"/>
                    <a:gd name="T25" fmla="*/ 58 h 304"/>
                    <a:gd name="T26" fmla="*/ 161 w 379"/>
                    <a:gd name="T27" fmla="*/ 52 h 304"/>
                    <a:gd name="T28" fmla="*/ 163 w 379"/>
                    <a:gd name="T29" fmla="*/ 47 h 304"/>
                    <a:gd name="T30" fmla="*/ 165 w 379"/>
                    <a:gd name="T31" fmla="*/ 41 h 304"/>
                    <a:gd name="T32" fmla="*/ 168 w 379"/>
                    <a:gd name="T33" fmla="*/ 37 h 304"/>
                    <a:gd name="T34" fmla="*/ 170 w 379"/>
                    <a:gd name="T35" fmla="*/ 32 h 304"/>
                    <a:gd name="T36" fmla="*/ 173 w 379"/>
                    <a:gd name="T37" fmla="*/ 29 h 304"/>
                    <a:gd name="T38" fmla="*/ 179 w 379"/>
                    <a:gd name="T39" fmla="*/ 23 h 304"/>
                    <a:gd name="T40" fmla="*/ 184 w 379"/>
                    <a:gd name="T41" fmla="*/ 19 h 304"/>
                    <a:gd name="T42" fmla="*/ 190 w 379"/>
                    <a:gd name="T43" fmla="*/ 14 h 304"/>
                    <a:gd name="T44" fmla="*/ 195 w 379"/>
                    <a:gd name="T45" fmla="*/ 10 h 304"/>
                    <a:gd name="T46" fmla="*/ 201 w 379"/>
                    <a:gd name="T47" fmla="*/ 8 h 304"/>
                    <a:gd name="T48" fmla="*/ 208 w 379"/>
                    <a:gd name="T49" fmla="*/ 5 h 304"/>
                    <a:gd name="T50" fmla="*/ 215 w 379"/>
                    <a:gd name="T51" fmla="*/ 3 h 304"/>
                    <a:gd name="T52" fmla="*/ 223 w 379"/>
                    <a:gd name="T53" fmla="*/ 1 h 304"/>
                    <a:gd name="T54" fmla="*/ 231 w 379"/>
                    <a:gd name="T55" fmla="*/ 0 h 304"/>
                    <a:gd name="T56" fmla="*/ 239 w 379"/>
                    <a:gd name="T57" fmla="*/ 0 h 304"/>
                    <a:gd name="T58" fmla="*/ 248 w 379"/>
                    <a:gd name="T59" fmla="*/ 1 h 304"/>
                    <a:gd name="T60" fmla="*/ 255 w 379"/>
                    <a:gd name="T61" fmla="*/ 3 h 304"/>
                    <a:gd name="T62" fmla="*/ 263 w 379"/>
                    <a:gd name="T63" fmla="*/ 5 h 304"/>
                    <a:gd name="T64" fmla="*/ 270 w 379"/>
                    <a:gd name="T65" fmla="*/ 8 h 304"/>
                    <a:gd name="T66" fmla="*/ 277 w 379"/>
                    <a:gd name="T67" fmla="*/ 11 h 304"/>
                    <a:gd name="T68" fmla="*/ 281 w 379"/>
                    <a:gd name="T69" fmla="*/ 14 h 304"/>
                    <a:gd name="T70" fmla="*/ 378 w 379"/>
                    <a:gd name="T71" fmla="*/ 90 h 30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379" h="304">
                      <a:moveTo>
                        <a:pt x="378" y="90"/>
                      </a:moveTo>
                      <a:lnTo>
                        <a:pt x="378" y="258"/>
                      </a:lnTo>
                      <a:lnTo>
                        <a:pt x="345" y="303"/>
                      </a:lnTo>
                      <a:lnTo>
                        <a:pt x="324" y="303"/>
                      </a:lnTo>
                      <a:lnTo>
                        <a:pt x="324" y="140"/>
                      </a:lnTo>
                      <a:lnTo>
                        <a:pt x="312" y="133"/>
                      </a:lnTo>
                      <a:lnTo>
                        <a:pt x="312" y="182"/>
                      </a:lnTo>
                      <a:lnTo>
                        <a:pt x="79" y="182"/>
                      </a:lnTo>
                      <a:lnTo>
                        <a:pt x="0" y="152"/>
                      </a:lnTo>
                      <a:lnTo>
                        <a:pt x="0" y="128"/>
                      </a:lnTo>
                      <a:lnTo>
                        <a:pt x="159" y="128"/>
                      </a:lnTo>
                      <a:lnTo>
                        <a:pt x="159" y="65"/>
                      </a:lnTo>
                      <a:lnTo>
                        <a:pt x="159" y="58"/>
                      </a:lnTo>
                      <a:lnTo>
                        <a:pt x="161" y="52"/>
                      </a:lnTo>
                      <a:lnTo>
                        <a:pt x="163" y="47"/>
                      </a:lnTo>
                      <a:lnTo>
                        <a:pt x="165" y="41"/>
                      </a:lnTo>
                      <a:lnTo>
                        <a:pt x="168" y="37"/>
                      </a:lnTo>
                      <a:lnTo>
                        <a:pt x="170" y="32"/>
                      </a:lnTo>
                      <a:lnTo>
                        <a:pt x="173" y="29"/>
                      </a:lnTo>
                      <a:lnTo>
                        <a:pt x="179" y="23"/>
                      </a:lnTo>
                      <a:lnTo>
                        <a:pt x="184" y="19"/>
                      </a:lnTo>
                      <a:lnTo>
                        <a:pt x="190" y="14"/>
                      </a:lnTo>
                      <a:lnTo>
                        <a:pt x="195" y="10"/>
                      </a:lnTo>
                      <a:lnTo>
                        <a:pt x="201" y="8"/>
                      </a:lnTo>
                      <a:lnTo>
                        <a:pt x="208" y="5"/>
                      </a:lnTo>
                      <a:lnTo>
                        <a:pt x="215" y="3"/>
                      </a:lnTo>
                      <a:lnTo>
                        <a:pt x="223" y="1"/>
                      </a:lnTo>
                      <a:lnTo>
                        <a:pt x="231" y="0"/>
                      </a:lnTo>
                      <a:lnTo>
                        <a:pt x="239" y="0"/>
                      </a:lnTo>
                      <a:lnTo>
                        <a:pt x="248" y="1"/>
                      </a:lnTo>
                      <a:lnTo>
                        <a:pt x="255" y="3"/>
                      </a:lnTo>
                      <a:lnTo>
                        <a:pt x="263" y="5"/>
                      </a:lnTo>
                      <a:lnTo>
                        <a:pt x="270" y="8"/>
                      </a:lnTo>
                      <a:lnTo>
                        <a:pt x="277" y="11"/>
                      </a:lnTo>
                      <a:lnTo>
                        <a:pt x="281" y="14"/>
                      </a:lnTo>
                      <a:lnTo>
                        <a:pt x="378" y="9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53302" name="Freeform 45">
                  <a:extLst>
                    <a:ext uri="{FF2B5EF4-FFF2-40B4-BE49-F238E27FC236}">
                      <a16:creationId xmlns:a16="http://schemas.microsoft.com/office/drawing/2014/main" id="{BE2F02E2-7A12-0B4E-8505-6470B0FDD6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06" y="2374"/>
                  <a:ext cx="444" cy="442"/>
                </a:xfrm>
                <a:custGeom>
                  <a:avLst/>
                  <a:gdLst>
                    <a:gd name="T0" fmla="*/ 328 w 444"/>
                    <a:gd name="T1" fmla="*/ 0 h 442"/>
                    <a:gd name="T2" fmla="*/ 174 w 444"/>
                    <a:gd name="T3" fmla="*/ 0 h 442"/>
                    <a:gd name="T4" fmla="*/ 174 w 444"/>
                    <a:gd name="T5" fmla="*/ 62 h 442"/>
                    <a:gd name="T6" fmla="*/ 77 w 444"/>
                    <a:gd name="T7" fmla="*/ 393 h 442"/>
                    <a:gd name="T8" fmla="*/ 0 w 444"/>
                    <a:gd name="T9" fmla="*/ 411 h 442"/>
                    <a:gd name="T10" fmla="*/ 0 w 444"/>
                    <a:gd name="T11" fmla="*/ 441 h 442"/>
                    <a:gd name="T12" fmla="*/ 126 w 444"/>
                    <a:gd name="T13" fmla="*/ 441 h 442"/>
                    <a:gd name="T14" fmla="*/ 243 w 444"/>
                    <a:gd name="T15" fmla="*/ 102 h 442"/>
                    <a:gd name="T16" fmla="*/ 225 w 444"/>
                    <a:gd name="T17" fmla="*/ 91 h 442"/>
                    <a:gd name="T18" fmla="*/ 229 w 444"/>
                    <a:gd name="T19" fmla="*/ 82 h 442"/>
                    <a:gd name="T20" fmla="*/ 249 w 444"/>
                    <a:gd name="T21" fmla="*/ 95 h 442"/>
                    <a:gd name="T22" fmla="*/ 249 w 444"/>
                    <a:gd name="T23" fmla="*/ 210 h 442"/>
                    <a:gd name="T24" fmla="*/ 359 w 444"/>
                    <a:gd name="T25" fmla="*/ 375 h 442"/>
                    <a:gd name="T26" fmla="*/ 324 w 444"/>
                    <a:gd name="T27" fmla="*/ 439 h 442"/>
                    <a:gd name="T28" fmla="*/ 360 w 444"/>
                    <a:gd name="T29" fmla="*/ 439 h 442"/>
                    <a:gd name="T30" fmla="*/ 443 w 444"/>
                    <a:gd name="T31" fmla="*/ 362 h 442"/>
                    <a:gd name="T32" fmla="*/ 328 w 444"/>
                    <a:gd name="T33" fmla="*/ 190 h 442"/>
                    <a:gd name="T34" fmla="*/ 328 w 444"/>
                    <a:gd name="T35" fmla="*/ 0 h 44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44" h="442">
                      <a:moveTo>
                        <a:pt x="328" y="0"/>
                      </a:moveTo>
                      <a:lnTo>
                        <a:pt x="174" y="0"/>
                      </a:lnTo>
                      <a:lnTo>
                        <a:pt x="174" y="62"/>
                      </a:lnTo>
                      <a:lnTo>
                        <a:pt x="77" y="393"/>
                      </a:lnTo>
                      <a:lnTo>
                        <a:pt x="0" y="411"/>
                      </a:lnTo>
                      <a:lnTo>
                        <a:pt x="0" y="441"/>
                      </a:lnTo>
                      <a:lnTo>
                        <a:pt x="126" y="441"/>
                      </a:lnTo>
                      <a:lnTo>
                        <a:pt x="243" y="102"/>
                      </a:lnTo>
                      <a:lnTo>
                        <a:pt x="225" y="91"/>
                      </a:lnTo>
                      <a:lnTo>
                        <a:pt x="229" y="82"/>
                      </a:lnTo>
                      <a:lnTo>
                        <a:pt x="249" y="95"/>
                      </a:lnTo>
                      <a:lnTo>
                        <a:pt x="249" y="210"/>
                      </a:lnTo>
                      <a:lnTo>
                        <a:pt x="359" y="375"/>
                      </a:lnTo>
                      <a:lnTo>
                        <a:pt x="324" y="439"/>
                      </a:lnTo>
                      <a:lnTo>
                        <a:pt x="360" y="439"/>
                      </a:lnTo>
                      <a:lnTo>
                        <a:pt x="443" y="362"/>
                      </a:lnTo>
                      <a:lnTo>
                        <a:pt x="328" y="190"/>
                      </a:lnTo>
                      <a:lnTo>
                        <a:pt x="328" y="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  <p:sp>
            <p:nvSpPr>
              <p:cNvPr id="53299" name="Rectangle 46">
                <a:extLst>
                  <a:ext uri="{FF2B5EF4-FFF2-40B4-BE49-F238E27FC236}">
                    <a16:creationId xmlns:a16="http://schemas.microsoft.com/office/drawing/2014/main" id="{D3195A0F-83B5-7447-A0AE-CB67EAB117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6" y="2185"/>
                <a:ext cx="160" cy="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5792" tIns="26317" rIns="65792" bIns="26317">
                <a:spAutoFit/>
              </a:bodyPr>
              <a:lstStyle>
                <a:lvl1pPr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rtl="1">
                  <a:lnSpc>
                    <a:spcPct val="85000"/>
                  </a:lnSpc>
                </a:pPr>
                <a:r>
                  <a:rPr lang="en-US" altLang="en-DE" sz="2100" b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53290" name="Group 47">
              <a:extLst>
                <a:ext uri="{FF2B5EF4-FFF2-40B4-BE49-F238E27FC236}">
                  <a16:creationId xmlns:a16="http://schemas.microsoft.com/office/drawing/2014/main" id="{090C8FBF-D9A9-6E4F-BBD0-F5F4ADBC7C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8" y="1058"/>
              <a:ext cx="444" cy="786"/>
              <a:chOff x="4328" y="1058"/>
              <a:chExt cx="444" cy="786"/>
            </a:xfrm>
          </p:grpSpPr>
          <p:grpSp>
            <p:nvGrpSpPr>
              <p:cNvPr id="53293" name="Group 48">
                <a:extLst>
                  <a:ext uri="{FF2B5EF4-FFF2-40B4-BE49-F238E27FC236}">
                    <a16:creationId xmlns:a16="http://schemas.microsoft.com/office/drawing/2014/main" id="{7341CA83-9763-964E-9865-4640F6CD4F8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8" y="1058"/>
                <a:ext cx="444" cy="786"/>
                <a:chOff x="4328" y="1058"/>
                <a:chExt cx="444" cy="786"/>
              </a:xfrm>
            </p:grpSpPr>
            <p:sp>
              <p:nvSpPr>
                <p:cNvPr id="53295" name="Oval 49">
                  <a:extLst>
                    <a:ext uri="{FF2B5EF4-FFF2-40B4-BE49-F238E27FC236}">
                      <a16:creationId xmlns:a16="http://schemas.microsoft.com/office/drawing/2014/main" id="{C3493786-F25A-A941-B535-00239B5170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97" y="1058"/>
                  <a:ext cx="114" cy="11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DE" altLang="en-DE"/>
                </a:p>
              </p:txBody>
            </p:sp>
            <p:sp>
              <p:nvSpPr>
                <p:cNvPr id="53296" name="Freeform 50">
                  <a:extLst>
                    <a:ext uri="{FF2B5EF4-FFF2-40B4-BE49-F238E27FC236}">
                      <a16:creationId xmlns:a16="http://schemas.microsoft.com/office/drawing/2014/main" id="{EB6168C3-0D27-3D4D-AF97-C05F4A65EC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43" y="1196"/>
                  <a:ext cx="379" cy="304"/>
                </a:xfrm>
                <a:custGeom>
                  <a:avLst/>
                  <a:gdLst>
                    <a:gd name="T0" fmla="*/ 378 w 379"/>
                    <a:gd name="T1" fmla="*/ 90 h 304"/>
                    <a:gd name="T2" fmla="*/ 378 w 379"/>
                    <a:gd name="T3" fmla="*/ 258 h 304"/>
                    <a:gd name="T4" fmla="*/ 345 w 379"/>
                    <a:gd name="T5" fmla="*/ 303 h 304"/>
                    <a:gd name="T6" fmla="*/ 324 w 379"/>
                    <a:gd name="T7" fmla="*/ 303 h 304"/>
                    <a:gd name="T8" fmla="*/ 324 w 379"/>
                    <a:gd name="T9" fmla="*/ 140 h 304"/>
                    <a:gd name="T10" fmla="*/ 312 w 379"/>
                    <a:gd name="T11" fmla="*/ 133 h 304"/>
                    <a:gd name="T12" fmla="*/ 312 w 379"/>
                    <a:gd name="T13" fmla="*/ 182 h 304"/>
                    <a:gd name="T14" fmla="*/ 79 w 379"/>
                    <a:gd name="T15" fmla="*/ 182 h 304"/>
                    <a:gd name="T16" fmla="*/ 0 w 379"/>
                    <a:gd name="T17" fmla="*/ 152 h 304"/>
                    <a:gd name="T18" fmla="*/ 0 w 379"/>
                    <a:gd name="T19" fmla="*/ 128 h 304"/>
                    <a:gd name="T20" fmla="*/ 159 w 379"/>
                    <a:gd name="T21" fmla="*/ 128 h 304"/>
                    <a:gd name="T22" fmla="*/ 159 w 379"/>
                    <a:gd name="T23" fmla="*/ 65 h 304"/>
                    <a:gd name="T24" fmla="*/ 159 w 379"/>
                    <a:gd name="T25" fmla="*/ 58 h 304"/>
                    <a:gd name="T26" fmla="*/ 161 w 379"/>
                    <a:gd name="T27" fmla="*/ 52 h 304"/>
                    <a:gd name="T28" fmla="*/ 163 w 379"/>
                    <a:gd name="T29" fmla="*/ 47 h 304"/>
                    <a:gd name="T30" fmla="*/ 165 w 379"/>
                    <a:gd name="T31" fmla="*/ 41 h 304"/>
                    <a:gd name="T32" fmla="*/ 168 w 379"/>
                    <a:gd name="T33" fmla="*/ 37 h 304"/>
                    <a:gd name="T34" fmla="*/ 170 w 379"/>
                    <a:gd name="T35" fmla="*/ 32 h 304"/>
                    <a:gd name="T36" fmla="*/ 173 w 379"/>
                    <a:gd name="T37" fmla="*/ 29 h 304"/>
                    <a:gd name="T38" fmla="*/ 179 w 379"/>
                    <a:gd name="T39" fmla="*/ 23 h 304"/>
                    <a:gd name="T40" fmla="*/ 184 w 379"/>
                    <a:gd name="T41" fmla="*/ 19 h 304"/>
                    <a:gd name="T42" fmla="*/ 190 w 379"/>
                    <a:gd name="T43" fmla="*/ 14 h 304"/>
                    <a:gd name="T44" fmla="*/ 195 w 379"/>
                    <a:gd name="T45" fmla="*/ 10 h 304"/>
                    <a:gd name="T46" fmla="*/ 201 w 379"/>
                    <a:gd name="T47" fmla="*/ 8 h 304"/>
                    <a:gd name="T48" fmla="*/ 208 w 379"/>
                    <a:gd name="T49" fmla="*/ 5 h 304"/>
                    <a:gd name="T50" fmla="*/ 215 w 379"/>
                    <a:gd name="T51" fmla="*/ 3 h 304"/>
                    <a:gd name="T52" fmla="*/ 223 w 379"/>
                    <a:gd name="T53" fmla="*/ 1 h 304"/>
                    <a:gd name="T54" fmla="*/ 231 w 379"/>
                    <a:gd name="T55" fmla="*/ 0 h 304"/>
                    <a:gd name="T56" fmla="*/ 239 w 379"/>
                    <a:gd name="T57" fmla="*/ 0 h 304"/>
                    <a:gd name="T58" fmla="*/ 248 w 379"/>
                    <a:gd name="T59" fmla="*/ 1 h 304"/>
                    <a:gd name="T60" fmla="*/ 255 w 379"/>
                    <a:gd name="T61" fmla="*/ 3 h 304"/>
                    <a:gd name="T62" fmla="*/ 263 w 379"/>
                    <a:gd name="T63" fmla="*/ 5 h 304"/>
                    <a:gd name="T64" fmla="*/ 270 w 379"/>
                    <a:gd name="T65" fmla="*/ 8 h 304"/>
                    <a:gd name="T66" fmla="*/ 277 w 379"/>
                    <a:gd name="T67" fmla="*/ 11 h 304"/>
                    <a:gd name="T68" fmla="*/ 281 w 379"/>
                    <a:gd name="T69" fmla="*/ 14 h 304"/>
                    <a:gd name="T70" fmla="*/ 378 w 379"/>
                    <a:gd name="T71" fmla="*/ 90 h 30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379" h="304">
                      <a:moveTo>
                        <a:pt x="378" y="90"/>
                      </a:moveTo>
                      <a:lnTo>
                        <a:pt x="378" y="258"/>
                      </a:lnTo>
                      <a:lnTo>
                        <a:pt x="345" y="303"/>
                      </a:lnTo>
                      <a:lnTo>
                        <a:pt x="324" y="303"/>
                      </a:lnTo>
                      <a:lnTo>
                        <a:pt x="324" y="140"/>
                      </a:lnTo>
                      <a:lnTo>
                        <a:pt x="312" y="133"/>
                      </a:lnTo>
                      <a:lnTo>
                        <a:pt x="312" y="182"/>
                      </a:lnTo>
                      <a:lnTo>
                        <a:pt x="79" y="182"/>
                      </a:lnTo>
                      <a:lnTo>
                        <a:pt x="0" y="152"/>
                      </a:lnTo>
                      <a:lnTo>
                        <a:pt x="0" y="128"/>
                      </a:lnTo>
                      <a:lnTo>
                        <a:pt x="159" y="128"/>
                      </a:lnTo>
                      <a:lnTo>
                        <a:pt x="159" y="65"/>
                      </a:lnTo>
                      <a:lnTo>
                        <a:pt x="159" y="58"/>
                      </a:lnTo>
                      <a:lnTo>
                        <a:pt x="161" y="52"/>
                      </a:lnTo>
                      <a:lnTo>
                        <a:pt x="163" y="47"/>
                      </a:lnTo>
                      <a:lnTo>
                        <a:pt x="165" y="41"/>
                      </a:lnTo>
                      <a:lnTo>
                        <a:pt x="168" y="37"/>
                      </a:lnTo>
                      <a:lnTo>
                        <a:pt x="170" y="32"/>
                      </a:lnTo>
                      <a:lnTo>
                        <a:pt x="173" y="29"/>
                      </a:lnTo>
                      <a:lnTo>
                        <a:pt x="179" y="23"/>
                      </a:lnTo>
                      <a:lnTo>
                        <a:pt x="184" y="19"/>
                      </a:lnTo>
                      <a:lnTo>
                        <a:pt x="190" y="14"/>
                      </a:lnTo>
                      <a:lnTo>
                        <a:pt x="195" y="10"/>
                      </a:lnTo>
                      <a:lnTo>
                        <a:pt x="201" y="8"/>
                      </a:lnTo>
                      <a:lnTo>
                        <a:pt x="208" y="5"/>
                      </a:lnTo>
                      <a:lnTo>
                        <a:pt x="215" y="3"/>
                      </a:lnTo>
                      <a:lnTo>
                        <a:pt x="223" y="1"/>
                      </a:lnTo>
                      <a:lnTo>
                        <a:pt x="231" y="0"/>
                      </a:lnTo>
                      <a:lnTo>
                        <a:pt x="239" y="0"/>
                      </a:lnTo>
                      <a:lnTo>
                        <a:pt x="248" y="1"/>
                      </a:lnTo>
                      <a:lnTo>
                        <a:pt x="255" y="3"/>
                      </a:lnTo>
                      <a:lnTo>
                        <a:pt x="263" y="5"/>
                      </a:lnTo>
                      <a:lnTo>
                        <a:pt x="270" y="8"/>
                      </a:lnTo>
                      <a:lnTo>
                        <a:pt x="277" y="11"/>
                      </a:lnTo>
                      <a:lnTo>
                        <a:pt x="281" y="14"/>
                      </a:lnTo>
                      <a:lnTo>
                        <a:pt x="378" y="9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  <p:sp>
              <p:nvSpPr>
                <p:cNvPr id="53297" name="Freeform 51">
                  <a:extLst>
                    <a:ext uri="{FF2B5EF4-FFF2-40B4-BE49-F238E27FC236}">
                      <a16:creationId xmlns:a16="http://schemas.microsoft.com/office/drawing/2014/main" id="{63BB9A23-1997-4E44-A1FF-0F6ADB027C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28" y="1402"/>
                  <a:ext cx="444" cy="442"/>
                </a:xfrm>
                <a:custGeom>
                  <a:avLst/>
                  <a:gdLst>
                    <a:gd name="T0" fmla="*/ 328 w 444"/>
                    <a:gd name="T1" fmla="*/ 0 h 442"/>
                    <a:gd name="T2" fmla="*/ 174 w 444"/>
                    <a:gd name="T3" fmla="*/ 0 h 442"/>
                    <a:gd name="T4" fmla="*/ 174 w 444"/>
                    <a:gd name="T5" fmla="*/ 62 h 442"/>
                    <a:gd name="T6" fmla="*/ 77 w 444"/>
                    <a:gd name="T7" fmla="*/ 393 h 442"/>
                    <a:gd name="T8" fmla="*/ 0 w 444"/>
                    <a:gd name="T9" fmla="*/ 411 h 442"/>
                    <a:gd name="T10" fmla="*/ 0 w 444"/>
                    <a:gd name="T11" fmla="*/ 441 h 442"/>
                    <a:gd name="T12" fmla="*/ 126 w 444"/>
                    <a:gd name="T13" fmla="*/ 441 h 442"/>
                    <a:gd name="T14" fmla="*/ 243 w 444"/>
                    <a:gd name="T15" fmla="*/ 102 h 442"/>
                    <a:gd name="T16" fmla="*/ 225 w 444"/>
                    <a:gd name="T17" fmla="*/ 91 h 442"/>
                    <a:gd name="T18" fmla="*/ 229 w 444"/>
                    <a:gd name="T19" fmla="*/ 82 h 442"/>
                    <a:gd name="T20" fmla="*/ 249 w 444"/>
                    <a:gd name="T21" fmla="*/ 95 h 442"/>
                    <a:gd name="T22" fmla="*/ 249 w 444"/>
                    <a:gd name="T23" fmla="*/ 210 h 442"/>
                    <a:gd name="T24" fmla="*/ 359 w 444"/>
                    <a:gd name="T25" fmla="*/ 375 h 442"/>
                    <a:gd name="T26" fmla="*/ 324 w 444"/>
                    <a:gd name="T27" fmla="*/ 439 h 442"/>
                    <a:gd name="T28" fmla="*/ 360 w 444"/>
                    <a:gd name="T29" fmla="*/ 439 h 442"/>
                    <a:gd name="T30" fmla="*/ 443 w 444"/>
                    <a:gd name="T31" fmla="*/ 362 h 442"/>
                    <a:gd name="T32" fmla="*/ 328 w 444"/>
                    <a:gd name="T33" fmla="*/ 190 h 442"/>
                    <a:gd name="T34" fmla="*/ 328 w 444"/>
                    <a:gd name="T35" fmla="*/ 0 h 44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444" h="442">
                      <a:moveTo>
                        <a:pt x="328" y="0"/>
                      </a:moveTo>
                      <a:lnTo>
                        <a:pt x="174" y="0"/>
                      </a:lnTo>
                      <a:lnTo>
                        <a:pt x="174" y="62"/>
                      </a:lnTo>
                      <a:lnTo>
                        <a:pt x="77" y="393"/>
                      </a:lnTo>
                      <a:lnTo>
                        <a:pt x="0" y="411"/>
                      </a:lnTo>
                      <a:lnTo>
                        <a:pt x="0" y="441"/>
                      </a:lnTo>
                      <a:lnTo>
                        <a:pt x="126" y="441"/>
                      </a:lnTo>
                      <a:lnTo>
                        <a:pt x="243" y="102"/>
                      </a:lnTo>
                      <a:lnTo>
                        <a:pt x="225" y="91"/>
                      </a:lnTo>
                      <a:lnTo>
                        <a:pt x="229" y="82"/>
                      </a:lnTo>
                      <a:lnTo>
                        <a:pt x="249" y="95"/>
                      </a:lnTo>
                      <a:lnTo>
                        <a:pt x="249" y="210"/>
                      </a:lnTo>
                      <a:lnTo>
                        <a:pt x="359" y="375"/>
                      </a:lnTo>
                      <a:lnTo>
                        <a:pt x="324" y="439"/>
                      </a:lnTo>
                      <a:lnTo>
                        <a:pt x="360" y="439"/>
                      </a:lnTo>
                      <a:lnTo>
                        <a:pt x="443" y="362"/>
                      </a:lnTo>
                      <a:lnTo>
                        <a:pt x="328" y="190"/>
                      </a:lnTo>
                      <a:lnTo>
                        <a:pt x="328" y="0"/>
                      </a:lnTo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DE"/>
                </a:p>
              </p:txBody>
            </p:sp>
          </p:grpSp>
          <p:sp>
            <p:nvSpPr>
              <p:cNvPr id="53294" name="Rectangle 52">
                <a:extLst>
                  <a:ext uri="{FF2B5EF4-FFF2-40B4-BE49-F238E27FC236}">
                    <a16:creationId xmlns:a16="http://schemas.microsoft.com/office/drawing/2014/main" id="{6E1B1D70-E8E0-BC4B-8B1C-632FDF47D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8" y="1225"/>
                <a:ext cx="160" cy="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5792" tIns="26317" rIns="65792" bIns="26317">
                <a:spAutoFit/>
              </a:bodyPr>
              <a:lstStyle>
                <a:lvl1pPr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defTabSz="947738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9477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rtl="1">
                  <a:lnSpc>
                    <a:spcPct val="85000"/>
                  </a:lnSpc>
                </a:pPr>
                <a:r>
                  <a:rPr lang="en-US" altLang="en-DE" sz="2100" b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53291" name="AutoShape 53">
              <a:extLst>
                <a:ext uri="{FF2B5EF4-FFF2-40B4-BE49-F238E27FC236}">
                  <a16:creationId xmlns:a16="http://schemas.microsoft.com/office/drawing/2014/main" id="{A90F2E89-B6BB-D840-A926-437B45AE72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768" y="1248"/>
              <a:ext cx="544" cy="333"/>
            </a:xfrm>
            <a:prstGeom prst="wedgeRoundRectCallout">
              <a:avLst>
                <a:gd name="adj1" fmla="val -41671"/>
                <a:gd name="adj2" fmla="val 66667"/>
                <a:gd name="adj3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165942" name="Rectangle 54">
              <a:extLst>
                <a:ext uri="{FF2B5EF4-FFF2-40B4-BE49-F238E27FC236}">
                  <a16:creationId xmlns:a16="http://schemas.microsoft.com/office/drawing/2014/main" id="{404C7793-2B3A-E54A-8058-189805C281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8" y="1332"/>
              <a:ext cx="175" cy="3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4730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947738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420813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895475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3526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8098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2670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724275" defTabSz="9477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8000"/>
                </a:lnSpc>
                <a:defRPr/>
              </a:pPr>
              <a:r>
                <a:rPr lang="en-US" altLang="en-DE" sz="37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08028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39B8659D-2E6D-4740-94C8-589AC296B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EDF713B9-DD31-E144-B330-FF06BADE6CD2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39C6C02A-55C3-4342-AC2F-2D09CB841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8407" y="76478"/>
            <a:ext cx="7999413" cy="87788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dirty="0"/>
              <a:t>Phantom Letters with Mixed Deals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5CEB30AA-666E-A242-AE3B-DEA67BE8D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99919" y="4217015"/>
            <a:ext cx="3344862" cy="212725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9525" indent="-9525" defTabSz="785813" eaLnBrk="1" hangingPunct="1">
              <a:buFont typeface="Wingdings" pitchFamily="2" charset="2"/>
              <a:buNone/>
            </a:pPr>
            <a:r>
              <a:rPr lang="en-US" altLang="en-DE" sz="2400" dirty="0"/>
              <a:t>They will agree on the mixed deal where Agent 1 has 3/4 chance of delivering all letters, lowering his expected utility</a:t>
            </a:r>
          </a:p>
        </p:txBody>
      </p:sp>
      <p:sp>
        <p:nvSpPr>
          <p:cNvPr id="54276" name="AutoShape 4">
            <a:extLst>
              <a:ext uri="{FF2B5EF4-FFF2-40B4-BE49-F238E27FC236}">
                <a16:creationId xmlns:a16="http://schemas.microsoft.com/office/drawing/2014/main" id="{3C14437D-5960-BF46-B2F4-22F183309B1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954713" y="2557463"/>
            <a:ext cx="1052512" cy="679450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4277" name="AutoShape 5">
            <a:extLst>
              <a:ext uri="{FF2B5EF4-FFF2-40B4-BE49-F238E27FC236}">
                <a16:creationId xmlns:a16="http://schemas.microsoft.com/office/drawing/2014/main" id="{ACF83E4A-7BB1-B14B-A4CC-F1A697F31D2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718175" y="1235075"/>
            <a:ext cx="1447800" cy="679450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4278" name="Oval 6">
            <a:extLst>
              <a:ext uri="{FF2B5EF4-FFF2-40B4-BE49-F238E27FC236}">
                <a16:creationId xmlns:a16="http://schemas.microsoft.com/office/drawing/2014/main" id="{C2D041A8-92D8-3D49-983A-BB1E5D1CF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2387600"/>
            <a:ext cx="428625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4279" name="Line 7">
            <a:extLst>
              <a:ext uri="{FF2B5EF4-FFF2-40B4-BE49-F238E27FC236}">
                <a16:creationId xmlns:a16="http://schemas.microsoft.com/office/drawing/2014/main" id="{1B33E39E-7149-7A4F-9083-084CF39771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1413" y="2824163"/>
            <a:ext cx="1109662" cy="11017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4280" name="Line 8">
            <a:extLst>
              <a:ext uri="{FF2B5EF4-FFF2-40B4-BE49-F238E27FC236}">
                <a16:creationId xmlns:a16="http://schemas.microsoft.com/office/drawing/2014/main" id="{A06FED0B-3BA9-2140-8626-45FD9491B0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0463" y="2801938"/>
            <a:ext cx="544512" cy="546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4281" name="Rectangle 9">
            <a:extLst>
              <a:ext uri="{FF2B5EF4-FFF2-40B4-BE49-F238E27FC236}">
                <a16:creationId xmlns:a16="http://schemas.microsoft.com/office/drawing/2014/main" id="{C73EBA3D-9B1A-BA45-9719-94C9F3AA1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417763"/>
            <a:ext cx="263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54282" name="Oval 10">
            <a:extLst>
              <a:ext uri="{FF2B5EF4-FFF2-40B4-BE49-F238E27FC236}">
                <a16:creationId xmlns:a16="http://schemas.microsoft.com/office/drawing/2014/main" id="{661675D4-FB87-AB4E-ACC8-7E045DEC1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7188" y="3279775"/>
            <a:ext cx="430212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4283" name="Rectangle 11">
            <a:extLst>
              <a:ext uri="{FF2B5EF4-FFF2-40B4-BE49-F238E27FC236}">
                <a16:creationId xmlns:a16="http://schemas.microsoft.com/office/drawing/2014/main" id="{FAAC5BC3-6814-F84D-B679-67E69184A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8313" y="3328988"/>
            <a:ext cx="2444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4284" name="Oval 12">
            <a:extLst>
              <a:ext uri="{FF2B5EF4-FFF2-40B4-BE49-F238E27FC236}">
                <a16:creationId xmlns:a16="http://schemas.microsoft.com/office/drawing/2014/main" id="{AD43DDF0-1271-7F46-97CC-0D0A63D7B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3" y="3843338"/>
            <a:ext cx="430212" cy="4286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4285" name="Rectangle 13">
            <a:extLst>
              <a:ext uri="{FF2B5EF4-FFF2-40B4-BE49-F238E27FC236}">
                <a16:creationId xmlns:a16="http://schemas.microsoft.com/office/drawing/2014/main" id="{C9BB4D5D-2966-244F-B7D9-683A4FA9D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350" y="3894138"/>
            <a:ext cx="2809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66926" name="Rectangle 14">
            <a:extLst>
              <a:ext uri="{FF2B5EF4-FFF2-40B4-BE49-F238E27FC236}">
                <a16:creationId xmlns:a16="http://schemas.microsoft.com/office/drawing/2014/main" id="{EA3F6B3E-6B47-1845-BF12-10A5C25F4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600" y="1320800"/>
            <a:ext cx="1331913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  <a:defRPr/>
            </a:pPr>
            <a:r>
              <a:rPr lang="en-US" altLang="en-DE" sz="37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b, c, </a:t>
            </a:r>
            <a:r>
              <a:rPr lang="en-US" altLang="en-DE" sz="37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66927" name="Rectangle 15">
            <a:extLst>
              <a:ext uri="{FF2B5EF4-FFF2-40B4-BE49-F238E27FC236}">
                <a16:creationId xmlns:a16="http://schemas.microsoft.com/office/drawing/2014/main" id="{860CE729-5060-C04F-8778-72AB777EB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7688" y="1143000"/>
            <a:ext cx="1262062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  <a:defRPr/>
            </a:pPr>
            <a:r>
              <a:rPr lang="en-US" altLang="en-DE" sz="19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Post Office</a:t>
            </a:r>
          </a:p>
        </p:txBody>
      </p:sp>
      <p:pic>
        <p:nvPicPr>
          <p:cNvPr id="54288" name="Picture 16">
            <a:extLst>
              <a:ext uri="{FF2B5EF4-FFF2-40B4-BE49-F238E27FC236}">
                <a16:creationId xmlns:a16="http://schemas.microsoft.com/office/drawing/2014/main" id="{CCAE8754-BB57-D541-A894-B26550043E81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1436688"/>
            <a:ext cx="16351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4289" name="Group 17">
            <a:extLst>
              <a:ext uri="{FF2B5EF4-FFF2-40B4-BE49-F238E27FC236}">
                <a16:creationId xmlns:a16="http://schemas.microsoft.com/office/drawing/2014/main" id="{A89E0A8D-8144-7A4D-965A-5A6EC6070D3A}"/>
              </a:ext>
            </a:extLst>
          </p:cNvPr>
          <p:cNvGrpSpPr>
            <a:grpSpLocks/>
          </p:cNvGrpSpPr>
          <p:nvPr/>
        </p:nvGrpSpPr>
        <p:grpSpPr bwMode="auto">
          <a:xfrm>
            <a:off x="7372350" y="2679700"/>
            <a:ext cx="730250" cy="1292225"/>
            <a:chOff x="4510" y="1994"/>
            <a:chExt cx="444" cy="786"/>
          </a:xfrm>
        </p:grpSpPr>
        <p:grpSp>
          <p:nvGrpSpPr>
            <p:cNvPr id="54306" name="Group 18">
              <a:extLst>
                <a:ext uri="{FF2B5EF4-FFF2-40B4-BE49-F238E27FC236}">
                  <a16:creationId xmlns:a16="http://schemas.microsoft.com/office/drawing/2014/main" id="{88FDBA91-75F9-A345-8241-EFA14EC490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0" y="1994"/>
              <a:ext cx="444" cy="786"/>
              <a:chOff x="4510" y="1994"/>
              <a:chExt cx="444" cy="786"/>
            </a:xfrm>
          </p:grpSpPr>
          <p:sp>
            <p:nvSpPr>
              <p:cNvPr id="54308" name="Oval 19">
                <a:extLst>
                  <a:ext uri="{FF2B5EF4-FFF2-40B4-BE49-F238E27FC236}">
                    <a16:creationId xmlns:a16="http://schemas.microsoft.com/office/drawing/2014/main" id="{DA2BE2CA-A5BA-A045-802D-8735F20222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9" y="1994"/>
                <a:ext cx="114" cy="1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DE" altLang="en-DE"/>
              </a:p>
            </p:txBody>
          </p:sp>
          <p:sp>
            <p:nvSpPr>
              <p:cNvPr id="54309" name="Freeform 20">
                <a:extLst>
                  <a:ext uri="{FF2B5EF4-FFF2-40B4-BE49-F238E27FC236}">
                    <a16:creationId xmlns:a16="http://schemas.microsoft.com/office/drawing/2014/main" id="{A6BB5D7A-4ECE-8545-8263-EED1EEBEAE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" y="2132"/>
                <a:ext cx="379" cy="304"/>
              </a:xfrm>
              <a:custGeom>
                <a:avLst/>
                <a:gdLst>
                  <a:gd name="T0" fmla="*/ 378 w 379"/>
                  <a:gd name="T1" fmla="*/ 90 h 304"/>
                  <a:gd name="T2" fmla="*/ 378 w 379"/>
                  <a:gd name="T3" fmla="*/ 258 h 304"/>
                  <a:gd name="T4" fmla="*/ 345 w 379"/>
                  <a:gd name="T5" fmla="*/ 303 h 304"/>
                  <a:gd name="T6" fmla="*/ 324 w 379"/>
                  <a:gd name="T7" fmla="*/ 303 h 304"/>
                  <a:gd name="T8" fmla="*/ 324 w 379"/>
                  <a:gd name="T9" fmla="*/ 140 h 304"/>
                  <a:gd name="T10" fmla="*/ 312 w 379"/>
                  <a:gd name="T11" fmla="*/ 133 h 304"/>
                  <a:gd name="T12" fmla="*/ 312 w 379"/>
                  <a:gd name="T13" fmla="*/ 182 h 304"/>
                  <a:gd name="T14" fmla="*/ 79 w 379"/>
                  <a:gd name="T15" fmla="*/ 182 h 304"/>
                  <a:gd name="T16" fmla="*/ 0 w 379"/>
                  <a:gd name="T17" fmla="*/ 152 h 304"/>
                  <a:gd name="T18" fmla="*/ 0 w 379"/>
                  <a:gd name="T19" fmla="*/ 128 h 304"/>
                  <a:gd name="T20" fmla="*/ 159 w 379"/>
                  <a:gd name="T21" fmla="*/ 128 h 304"/>
                  <a:gd name="T22" fmla="*/ 159 w 379"/>
                  <a:gd name="T23" fmla="*/ 65 h 304"/>
                  <a:gd name="T24" fmla="*/ 159 w 379"/>
                  <a:gd name="T25" fmla="*/ 58 h 304"/>
                  <a:gd name="T26" fmla="*/ 161 w 379"/>
                  <a:gd name="T27" fmla="*/ 52 h 304"/>
                  <a:gd name="T28" fmla="*/ 163 w 379"/>
                  <a:gd name="T29" fmla="*/ 47 h 304"/>
                  <a:gd name="T30" fmla="*/ 165 w 379"/>
                  <a:gd name="T31" fmla="*/ 41 h 304"/>
                  <a:gd name="T32" fmla="*/ 168 w 379"/>
                  <a:gd name="T33" fmla="*/ 37 h 304"/>
                  <a:gd name="T34" fmla="*/ 170 w 379"/>
                  <a:gd name="T35" fmla="*/ 32 h 304"/>
                  <a:gd name="T36" fmla="*/ 173 w 379"/>
                  <a:gd name="T37" fmla="*/ 29 h 304"/>
                  <a:gd name="T38" fmla="*/ 179 w 379"/>
                  <a:gd name="T39" fmla="*/ 23 h 304"/>
                  <a:gd name="T40" fmla="*/ 184 w 379"/>
                  <a:gd name="T41" fmla="*/ 19 h 304"/>
                  <a:gd name="T42" fmla="*/ 190 w 379"/>
                  <a:gd name="T43" fmla="*/ 14 h 304"/>
                  <a:gd name="T44" fmla="*/ 195 w 379"/>
                  <a:gd name="T45" fmla="*/ 10 h 304"/>
                  <a:gd name="T46" fmla="*/ 201 w 379"/>
                  <a:gd name="T47" fmla="*/ 8 h 304"/>
                  <a:gd name="T48" fmla="*/ 208 w 379"/>
                  <a:gd name="T49" fmla="*/ 5 h 304"/>
                  <a:gd name="T50" fmla="*/ 215 w 379"/>
                  <a:gd name="T51" fmla="*/ 3 h 304"/>
                  <a:gd name="T52" fmla="*/ 223 w 379"/>
                  <a:gd name="T53" fmla="*/ 1 h 304"/>
                  <a:gd name="T54" fmla="*/ 231 w 379"/>
                  <a:gd name="T55" fmla="*/ 0 h 304"/>
                  <a:gd name="T56" fmla="*/ 239 w 379"/>
                  <a:gd name="T57" fmla="*/ 0 h 304"/>
                  <a:gd name="T58" fmla="*/ 248 w 379"/>
                  <a:gd name="T59" fmla="*/ 1 h 304"/>
                  <a:gd name="T60" fmla="*/ 255 w 379"/>
                  <a:gd name="T61" fmla="*/ 3 h 304"/>
                  <a:gd name="T62" fmla="*/ 263 w 379"/>
                  <a:gd name="T63" fmla="*/ 5 h 304"/>
                  <a:gd name="T64" fmla="*/ 270 w 379"/>
                  <a:gd name="T65" fmla="*/ 8 h 304"/>
                  <a:gd name="T66" fmla="*/ 277 w 379"/>
                  <a:gd name="T67" fmla="*/ 11 h 304"/>
                  <a:gd name="T68" fmla="*/ 281 w 379"/>
                  <a:gd name="T69" fmla="*/ 14 h 304"/>
                  <a:gd name="T70" fmla="*/ 378 w 379"/>
                  <a:gd name="T71" fmla="*/ 90 h 30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79" h="304">
                    <a:moveTo>
                      <a:pt x="378" y="90"/>
                    </a:moveTo>
                    <a:lnTo>
                      <a:pt x="378" y="258"/>
                    </a:lnTo>
                    <a:lnTo>
                      <a:pt x="345" y="303"/>
                    </a:lnTo>
                    <a:lnTo>
                      <a:pt x="324" y="303"/>
                    </a:lnTo>
                    <a:lnTo>
                      <a:pt x="324" y="140"/>
                    </a:lnTo>
                    <a:lnTo>
                      <a:pt x="312" y="133"/>
                    </a:lnTo>
                    <a:lnTo>
                      <a:pt x="312" y="182"/>
                    </a:lnTo>
                    <a:lnTo>
                      <a:pt x="79" y="182"/>
                    </a:lnTo>
                    <a:lnTo>
                      <a:pt x="0" y="152"/>
                    </a:lnTo>
                    <a:lnTo>
                      <a:pt x="0" y="128"/>
                    </a:lnTo>
                    <a:lnTo>
                      <a:pt x="159" y="128"/>
                    </a:lnTo>
                    <a:lnTo>
                      <a:pt x="159" y="65"/>
                    </a:lnTo>
                    <a:lnTo>
                      <a:pt x="159" y="58"/>
                    </a:lnTo>
                    <a:lnTo>
                      <a:pt x="161" y="52"/>
                    </a:lnTo>
                    <a:lnTo>
                      <a:pt x="163" y="47"/>
                    </a:lnTo>
                    <a:lnTo>
                      <a:pt x="165" y="41"/>
                    </a:lnTo>
                    <a:lnTo>
                      <a:pt x="168" y="37"/>
                    </a:lnTo>
                    <a:lnTo>
                      <a:pt x="170" y="32"/>
                    </a:lnTo>
                    <a:lnTo>
                      <a:pt x="173" y="29"/>
                    </a:lnTo>
                    <a:lnTo>
                      <a:pt x="179" y="23"/>
                    </a:lnTo>
                    <a:lnTo>
                      <a:pt x="184" y="19"/>
                    </a:lnTo>
                    <a:lnTo>
                      <a:pt x="190" y="14"/>
                    </a:lnTo>
                    <a:lnTo>
                      <a:pt x="195" y="10"/>
                    </a:lnTo>
                    <a:lnTo>
                      <a:pt x="201" y="8"/>
                    </a:lnTo>
                    <a:lnTo>
                      <a:pt x="208" y="5"/>
                    </a:lnTo>
                    <a:lnTo>
                      <a:pt x="215" y="3"/>
                    </a:lnTo>
                    <a:lnTo>
                      <a:pt x="223" y="1"/>
                    </a:lnTo>
                    <a:lnTo>
                      <a:pt x="231" y="0"/>
                    </a:lnTo>
                    <a:lnTo>
                      <a:pt x="239" y="0"/>
                    </a:lnTo>
                    <a:lnTo>
                      <a:pt x="248" y="1"/>
                    </a:lnTo>
                    <a:lnTo>
                      <a:pt x="255" y="3"/>
                    </a:lnTo>
                    <a:lnTo>
                      <a:pt x="263" y="5"/>
                    </a:lnTo>
                    <a:lnTo>
                      <a:pt x="270" y="8"/>
                    </a:lnTo>
                    <a:lnTo>
                      <a:pt x="277" y="11"/>
                    </a:lnTo>
                    <a:lnTo>
                      <a:pt x="281" y="14"/>
                    </a:lnTo>
                    <a:lnTo>
                      <a:pt x="378" y="9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54310" name="Freeform 21">
                <a:extLst>
                  <a:ext uri="{FF2B5EF4-FFF2-40B4-BE49-F238E27FC236}">
                    <a16:creationId xmlns:a16="http://schemas.microsoft.com/office/drawing/2014/main" id="{BDA9A656-C462-DE44-B97D-F9B3BAB291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0" y="2338"/>
                <a:ext cx="444" cy="442"/>
              </a:xfrm>
              <a:custGeom>
                <a:avLst/>
                <a:gdLst>
                  <a:gd name="T0" fmla="*/ 328 w 444"/>
                  <a:gd name="T1" fmla="*/ 0 h 442"/>
                  <a:gd name="T2" fmla="*/ 174 w 444"/>
                  <a:gd name="T3" fmla="*/ 0 h 442"/>
                  <a:gd name="T4" fmla="*/ 174 w 444"/>
                  <a:gd name="T5" fmla="*/ 62 h 442"/>
                  <a:gd name="T6" fmla="*/ 77 w 444"/>
                  <a:gd name="T7" fmla="*/ 393 h 442"/>
                  <a:gd name="T8" fmla="*/ 0 w 444"/>
                  <a:gd name="T9" fmla="*/ 411 h 442"/>
                  <a:gd name="T10" fmla="*/ 0 w 444"/>
                  <a:gd name="T11" fmla="*/ 441 h 442"/>
                  <a:gd name="T12" fmla="*/ 126 w 444"/>
                  <a:gd name="T13" fmla="*/ 441 h 442"/>
                  <a:gd name="T14" fmla="*/ 243 w 444"/>
                  <a:gd name="T15" fmla="*/ 102 h 442"/>
                  <a:gd name="T16" fmla="*/ 225 w 444"/>
                  <a:gd name="T17" fmla="*/ 91 h 442"/>
                  <a:gd name="T18" fmla="*/ 229 w 444"/>
                  <a:gd name="T19" fmla="*/ 82 h 442"/>
                  <a:gd name="T20" fmla="*/ 249 w 444"/>
                  <a:gd name="T21" fmla="*/ 95 h 442"/>
                  <a:gd name="T22" fmla="*/ 249 w 444"/>
                  <a:gd name="T23" fmla="*/ 210 h 442"/>
                  <a:gd name="T24" fmla="*/ 359 w 444"/>
                  <a:gd name="T25" fmla="*/ 375 h 442"/>
                  <a:gd name="T26" fmla="*/ 324 w 444"/>
                  <a:gd name="T27" fmla="*/ 439 h 442"/>
                  <a:gd name="T28" fmla="*/ 360 w 444"/>
                  <a:gd name="T29" fmla="*/ 439 h 442"/>
                  <a:gd name="T30" fmla="*/ 443 w 444"/>
                  <a:gd name="T31" fmla="*/ 362 h 442"/>
                  <a:gd name="T32" fmla="*/ 328 w 444"/>
                  <a:gd name="T33" fmla="*/ 190 h 442"/>
                  <a:gd name="T34" fmla="*/ 328 w 444"/>
                  <a:gd name="T35" fmla="*/ 0 h 44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44" h="442">
                    <a:moveTo>
                      <a:pt x="328" y="0"/>
                    </a:moveTo>
                    <a:lnTo>
                      <a:pt x="174" y="0"/>
                    </a:lnTo>
                    <a:lnTo>
                      <a:pt x="174" y="62"/>
                    </a:lnTo>
                    <a:lnTo>
                      <a:pt x="77" y="393"/>
                    </a:lnTo>
                    <a:lnTo>
                      <a:pt x="0" y="411"/>
                    </a:lnTo>
                    <a:lnTo>
                      <a:pt x="0" y="441"/>
                    </a:lnTo>
                    <a:lnTo>
                      <a:pt x="126" y="441"/>
                    </a:lnTo>
                    <a:lnTo>
                      <a:pt x="243" y="102"/>
                    </a:lnTo>
                    <a:lnTo>
                      <a:pt x="225" y="91"/>
                    </a:lnTo>
                    <a:lnTo>
                      <a:pt x="229" y="82"/>
                    </a:lnTo>
                    <a:lnTo>
                      <a:pt x="249" y="95"/>
                    </a:lnTo>
                    <a:lnTo>
                      <a:pt x="249" y="210"/>
                    </a:lnTo>
                    <a:lnTo>
                      <a:pt x="359" y="375"/>
                    </a:lnTo>
                    <a:lnTo>
                      <a:pt x="324" y="439"/>
                    </a:lnTo>
                    <a:lnTo>
                      <a:pt x="360" y="439"/>
                    </a:lnTo>
                    <a:lnTo>
                      <a:pt x="443" y="362"/>
                    </a:lnTo>
                    <a:lnTo>
                      <a:pt x="328" y="190"/>
                    </a:lnTo>
                    <a:lnTo>
                      <a:pt x="328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54307" name="Rectangle 22">
              <a:extLst>
                <a:ext uri="{FF2B5EF4-FFF2-40B4-BE49-F238E27FC236}">
                  <a16:creationId xmlns:a16="http://schemas.microsoft.com/office/drawing/2014/main" id="{7FE86421-74D2-5249-8DF4-349E37750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0" y="2149"/>
              <a:ext cx="16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54290" name="Rectangle 23">
            <a:extLst>
              <a:ext uri="{FF2B5EF4-FFF2-40B4-BE49-F238E27FC236}">
                <a16:creationId xmlns:a16="http://schemas.microsoft.com/office/drawing/2014/main" id="{45FC6908-CEED-784B-A321-D39CFD7F9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638" y="3821113"/>
            <a:ext cx="938212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grpSp>
        <p:nvGrpSpPr>
          <p:cNvPr id="54291" name="Group 24">
            <a:extLst>
              <a:ext uri="{FF2B5EF4-FFF2-40B4-BE49-F238E27FC236}">
                <a16:creationId xmlns:a16="http://schemas.microsoft.com/office/drawing/2014/main" id="{8A097FC7-9ED0-5A4B-A6FD-060F2B48235D}"/>
              </a:ext>
            </a:extLst>
          </p:cNvPr>
          <p:cNvGrpSpPr>
            <a:grpSpLocks/>
          </p:cNvGrpSpPr>
          <p:nvPr/>
        </p:nvGrpSpPr>
        <p:grpSpPr bwMode="auto">
          <a:xfrm>
            <a:off x="7389813" y="1198563"/>
            <a:ext cx="730250" cy="1293812"/>
            <a:chOff x="4520" y="1094"/>
            <a:chExt cx="444" cy="786"/>
          </a:xfrm>
        </p:grpSpPr>
        <p:grpSp>
          <p:nvGrpSpPr>
            <p:cNvPr id="54301" name="Group 25">
              <a:extLst>
                <a:ext uri="{FF2B5EF4-FFF2-40B4-BE49-F238E27FC236}">
                  <a16:creationId xmlns:a16="http://schemas.microsoft.com/office/drawing/2014/main" id="{37C335BE-C177-3446-85B5-A81C3CE9B2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0" y="1094"/>
              <a:ext cx="444" cy="786"/>
              <a:chOff x="4520" y="1094"/>
              <a:chExt cx="444" cy="786"/>
            </a:xfrm>
          </p:grpSpPr>
          <p:sp>
            <p:nvSpPr>
              <p:cNvPr id="54303" name="Oval 26">
                <a:extLst>
                  <a:ext uri="{FF2B5EF4-FFF2-40B4-BE49-F238E27FC236}">
                    <a16:creationId xmlns:a16="http://schemas.microsoft.com/office/drawing/2014/main" id="{D956BEE9-B6AC-A949-A5AB-66607C0400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9" y="1094"/>
                <a:ext cx="114" cy="11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DE" altLang="en-DE"/>
              </a:p>
            </p:txBody>
          </p:sp>
          <p:sp>
            <p:nvSpPr>
              <p:cNvPr id="54304" name="Freeform 27">
                <a:extLst>
                  <a:ext uri="{FF2B5EF4-FFF2-40B4-BE49-F238E27FC236}">
                    <a16:creationId xmlns:a16="http://schemas.microsoft.com/office/drawing/2014/main" id="{C1934DA5-9467-B04F-BCDC-45F3DF9C3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5" y="1232"/>
                <a:ext cx="379" cy="304"/>
              </a:xfrm>
              <a:custGeom>
                <a:avLst/>
                <a:gdLst>
                  <a:gd name="T0" fmla="*/ 378 w 379"/>
                  <a:gd name="T1" fmla="*/ 90 h 304"/>
                  <a:gd name="T2" fmla="*/ 378 w 379"/>
                  <a:gd name="T3" fmla="*/ 258 h 304"/>
                  <a:gd name="T4" fmla="*/ 345 w 379"/>
                  <a:gd name="T5" fmla="*/ 303 h 304"/>
                  <a:gd name="T6" fmla="*/ 324 w 379"/>
                  <a:gd name="T7" fmla="*/ 303 h 304"/>
                  <a:gd name="T8" fmla="*/ 324 w 379"/>
                  <a:gd name="T9" fmla="*/ 140 h 304"/>
                  <a:gd name="T10" fmla="*/ 312 w 379"/>
                  <a:gd name="T11" fmla="*/ 133 h 304"/>
                  <a:gd name="T12" fmla="*/ 312 w 379"/>
                  <a:gd name="T13" fmla="*/ 182 h 304"/>
                  <a:gd name="T14" fmla="*/ 79 w 379"/>
                  <a:gd name="T15" fmla="*/ 182 h 304"/>
                  <a:gd name="T16" fmla="*/ 0 w 379"/>
                  <a:gd name="T17" fmla="*/ 152 h 304"/>
                  <a:gd name="T18" fmla="*/ 0 w 379"/>
                  <a:gd name="T19" fmla="*/ 128 h 304"/>
                  <a:gd name="T20" fmla="*/ 159 w 379"/>
                  <a:gd name="T21" fmla="*/ 128 h 304"/>
                  <a:gd name="T22" fmla="*/ 159 w 379"/>
                  <a:gd name="T23" fmla="*/ 65 h 304"/>
                  <a:gd name="T24" fmla="*/ 159 w 379"/>
                  <a:gd name="T25" fmla="*/ 58 h 304"/>
                  <a:gd name="T26" fmla="*/ 161 w 379"/>
                  <a:gd name="T27" fmla="*/ 52 h 304"/>
                  <a:gd name="T28" fmla="*/ 163 w 379"/>
                  <a:gd name="T29" fmla="*/ 47 h 304"/>
                  <a:gd name="T30" fmla="*/ 165 w 379"/>
                  <a:gd name="T31" fmla="*/ 41 h 304"/>
                  <a:gd name="T32" fmla="*/ 168 w 379"/>
                  <a:gd name="T33" fmla="*/ 37 h 304"/>
                  <a:gd name="T34" fmla="*/ 170 w 379"/>
                  <a:gd name="T35" fmla="*/ 32 h 304"/>
                  <a:gd name="T36" fmla="*/ 173 w 379"/>
                  <a:gd name="T37" fmla="*/ 29 h 304"/>
                  <a:gd name="T38" fmla="*/ 179 w 379"/>
                  <a:gd name="T39" fmla="*/ 23 h 304"/>
                  <a:gd name="T40" fmla="*/ 184 w 379"/>
                  <a:gd name="T41" fmla="*/ 19 h 304"/>
                  <a:gd name="T42" fmla="*/ 190 w 379"/>
                  <a:gd name="T43" fmla="*/ 14 h 304"/>
                  <a:gd name="T44" fmla="*/ 195 w 379"/>
                  <a:gd name="T45" fmla="*/ 10 h 304"/>
                  <a:gd name="T46" fmla="*/ 201 w 379"/>
                  <a:gd name="T47" fmla="*/ 8 h 304"/>
                  <a:gd name="T48" fmla="*/ 208 w 379"/>
                  <a:gd name="T49" fmla="*/ 5 h 304"/>
                  <a:gd name="T50" fmla="*/ 215 w 379"/>
                  <a:gd name="T51" fmla="*/ 3 h 304"/>
                  <a:gd name="T52" fmla="*/ 223 w 379"/>
                  <a:gd name="T53" fmla="*/ 1 h 304"/>
                  <a:gd name="T54" fmla="*/ 231 w 379"/>
                  <a:gd name="T55" fmla="*/ 0 h 304"/>
                  <a:gd name="T56" fmla="*/ 239 w 379"/>
                  <a:gd name="T57" fmla="*/ 0 h 304"/>
                  <a:gd name="T58" fmla="*/ 248 w 379"/>
                  <a:gd name="T59" fmla="*/ 1 h 304"/>
                  <a:gd name="T60" fmla="*/ 255 w 379"/>
                  <a:gd name="T61" fmla="*/ 3 h 304"/>
                  <a:gd name="T62" fmla="*/ 263 w 379"/>
                  <a:gd name="T63" fmla="*/ 5 h 304"/>
                  <a:gd name="T64" fmla="*/ 270 w 379"/>
                  <a:gd name="T65" fmla="*/ 8 h 304"/>
                  <a:gd name="T66" fmla="*/ 277 w 379"/>
                  <a:gd name="T67" fmla="*/ 11 h 304"/>
                  <a:gd name="T68" fmla="*/ 281 w 379"/>
                  <a:gd name="T69" fmla="*/ 14 h 304"/>
                  <a:gd name="T70" fmla="*/ 378 w 379"/>
                  <a:gd name="T71" fmla="*/ 90 h 30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79" h="304">
                    <a:moveTo>
                      <a:pt x="378" y="90"/>
                    </a:moveTo>
                    <a:lnTo>
                      <a:pt x="378" y="258"/>
                    </a:lnTo>
                    <a:lnTo>
                      <a:pt x="345" y="303"/>
                    </a:lnTo>
                    <a:lnTo>
                      <a:pt x="324" y="303"/>
                    </a:lnTo>
                    <a:lnTo>
                      <a:pt x="324" y="140"/>
                    </a:lnTo>
                    <a:lnTo>
                      <a:pt x="312" y="133"/>
                    </a:lnTo>
                    <a:lnTo>
                      <a:pt x="312" y="182"/>
                    </a:lnTo>
                    <a:lnTo>
                      <a:pt x="79" y="182"/>
                    </a:lnTo>
                    <a:lnTo>
                      <a:pt x="0" y="152"/>
                    </a:lnTo>
                    <a:lnTo>
                      <a:pt x="0" y="128"/>
                    </a:lnTo>
                    <a:lnTo>
                      <a:pt x="159" y="128"/>
                    </a:lnTo>
                    <a:lnTo>
                      <a:pt x="159" y="65"/>
                    </a:lnTo>
                    <a:lnTo>
                      <a:pt x="159" y="58"/>
                    </a:lnTo>
                    <a:lnTo>
                      <a:pt x="161" y="52"/>
                    </a:lnTo>
                    <a:lnTo>
                      <a:pt x="163" y="47"/>
                    </a:lnTo>
                    <a:lnTo>
                      <a:pt x="165" y="41"/>
                    </a:lnTo>
                    <a:lnTo>
                      <a:pt x="168" y="37"/>
                    </a:lnTo>
                    <a:lnTo>
                      <a:pt x="170" y="32"/>
                    </a:lnTo>
                    <a:lnTo>
                      <a:pt x="173" y="29"/>
                    </a:lnTo>
                    <a:lnTo>
                      <a:pt x="179" y="23"/>
                    </a:lnTo>
                    <a:lnTo>
                      <a:pt x="184" y="19"/>
                    </a:lnTo>
                    <a:lnTo>
                      <a:pt x="190" y="14"/>
                    </a:lnTo>
                    <a:lnTo>
                      <a:pt x="195" y="10"/>
                    </a:lnTo>
                    <a:lnTo>
                      <a:pt x="201" y="8"/>
                    </a:lnTo>
                    <a:lnTo>
                      <a:pt x="208" y="5"/>
                    </a:lnTo>
                    <a:lnTo>
                      <a:pt x="215" y="3"/>
                    </a:lnTo>
                    <a:lnTo>
                      <a:pt x="223" y="1"/>
                    </a:lnTo>
                    <a:lnTo>
                      <a:pt x="231" y="0"/>
                    </a:lnTo>
                    <a:lnTo>
                      <a:pt x="239" y="0"/>
                    </a:lnTo>
                    <a:lnTo>
                      <a:pt x="248" y="1"/>
                    </a:lnTo>
                    <a:lnTo>
                      <a:pt x="255" y="3"/>
                    </a:lnTo>
                    <a:lnTo>
                      <a:pt x="263" y="5"/>
                    </a:lnTo>
                    <a:lnTo>
                      <a:pt x="270" y="8"/>
                    </a:lnTo>
                    <a:lnTo>
                      <a:pt x="277" y="11"/>
                    </a:lnTo>
                    <a:lnTo>
                      <a:pt x="281" y="14"/>
                    </a:lnTo>
                    <a:lnTo>
                      <a:pt x="378" y="9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  <p:sp>
            <p:nvSpPr>
              <p:cNvPr id="54305" name="Freeform 28">
                <a:extLst>
                  <a:ext uri="{FF2B5EF4-FFF2-40B4-BE49-F238E27FC236}">
                    <a16:creationId xmlns:a16="http://schemas.microsoft.com/office/drawing/2014/main" id="{EB7E6AD4-E77F-E44E-AE6E-7825CD2BF9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0" y="1438"/>
                <a:ext cx="444" cy="442"/>
              </a:xfrm>
              <a:custGeom>
                <a:avLst/>
                <a:gdLst>
                  <a:gd name="T0" fmla="*/ 328 w 444"/>
                  <a:gd name="T1" fmla="*/ 0 h 442"/>
                  <a:gd name="T2" fmla="*/ 174 w 444"/>
                  <a:gd name="T3" fmla="*/ 0 h 442"/>
                  <a:gd name="T4" fmla="*/ 174 w 444"/>
                  <a:gd name="T5" fmla="*/ 62 h 442"/>
                  <a:gd name="T6" fmla="*/ 77 w 444"/>
                  <a:gd name="T7" fmla="*/ 393 h 442"/>
                  <a:gd name="T8" fmla="*/ 0 w 444"/>
                  <a:gd name="T9" fmla="*/ 411 h 442"/>
                  <a:gd name="T10" fmla="*/ 0 w 444"/>
                  <a:gd name="T11" fmla="*/ 441 h 442"/>
                  <a:gd name="T12" fmla="*/ 126 w 444"/>
                  <a:gd name="T13" fmla="*/ 441 h 442"/>
                  <a:gd name="T14" fmla="*/ 243 w 444"/>
                  <a:gd name="T15" fmla="*/ 102 h 442"/>
                  <a:gd name="T16" fmla="*/ 225 w 444"/>
                  <a:gd name="T17" fmla="*/ 91 h 442"/>
                  <a:gd name="T18" fmla="*/ 229 w 444"/>
                  <a:gd name="T19" fmla="*/ 82 h 442"/>
                  <a:gd name="T20" fmla="*/ 249 w 444"/>
                  <a:gd name="T21" fmla="*/ 95 h 442"/>
                  <a:gd name="T22" fmla="*/ 249 w 444"/>
                  <a:gd name="T23" fmla="*/ 210 h 442"/>
                  <a:gd name="T24" fmla="*/ 359 w 444"/>
                  <a:gd name="T25" fmla="*/ 375 h 442"/>
                  <a:gd name="T26" fmla="*/ 324 w 444"/>
                  <a:gd name="T27" fmla="*/ 439 h 442"/>
                  <a:gd name="T28" fmla="*/ 360 w 444"/>
                  <a:gd name="T29" fmla="*/ 439 h 442"/>
                  <a:gd name="T30" fmla="*/ 443 w 444"/>
                  <a:gd name="T31" fmla="*/ 362 h 442"/>
                  <a:gd name="T32" fmla="*/ 328 w 444"/>
                  <a:gd name="T33" fmla="*/ 190 h 442"/>
                  <a:gd name="T34" fmla="*/ 328 w 444"/>
                  <a:gd name="T35" fmla="*/ 0 h 44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44" h="442">
                    <a:moveTo>
                      <a:pt x="328" y="0"/>
                    </a:moveTo>
                    <a:lnTo>
                      <a:pt x="174" y="0"/>
                    </a:lnTo>
                    <a:lnTo>
                      <a:pt x="174" y="62"/>
                    </a:lnTo>
                    <a:lnTo>
                      <a:pt x="77" y="393"/>
                    </a:lnTo>
                    <a:lnTo>
                      <a:pt x="0" y="411"/>
                    </a:lnTo>
                    <a:lnTo>
                      <a:pt x="0" y="441"/>
                    </a:lnTo>
                    <a:lnTo>
                      <a:pt x="126" y="441"/>
                    </a:lnTo>
                    <a:lnTo>
                      <a:pt x="243" y="102"/>
                    </a:lnTo>
                    <a:lnTo>
                      <a:pt x="225" y="91"/>
                    </a:lnTo>
                    <a:lnTo>
                      <a:pt x="229" y="82"/>
                    </a:lnTo>
                    <a:lnTo>
                      <a:pt x="249" y="95"/>
                    </a:lnTo>
                    <a:lnTo>
                      <a:pt x="249" y="210"/>
                    </a:lnTo>
                    <a:lnTo>
                      <a:pt x="359" y="375"/>
                    </a:lnTo>
                    <a:lnTo>
                      <a:pt x="324" y="439"/>
                    </a:lnTo>
                    <a:lnTo>
                      <a:pt x="360" y="439"/>
                    </a:lnTo>
                    <a:lnTo>
                      <a:pt x="443" y="362"/>
                    </a:lnTo>
                    <a:lnTo>
                      <a:pt x="328" y="190"/>
                    </a:lnTo>
                    <a:lnTo>
                      <a:pt x="328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DE"/>
              </a:p>
            </p:txBody>
          </p:sp>
        </p:grpSp>
        <p:sp>
          <p:nvSpPr>
            <p:cNvPr id="54302" name="Rectangle 29">
              <a:extLst>
                <a:ext uri="{FF2B5EF4-FFF2-40B4-BE49-F238E27FC236}">
                  <a16:creationId xmlns:a16="http://schemas.microsoft.com/office/drawing/2014/main" id="{D5185055-4BBE-9545-8886-4EF635C9B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0" y="1261"/>
              <a:ext cx="160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9477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5000"/>
                </a:lnSpc>
              </a:pPr>
              <a:r>
                <a:rPr lang="en-US" altLang="en-DE" sz="21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54292" name="Rectangle 30">
            <a:extLst>
              <a:ext uri="{FF2B5EF4-FFF2-40B4-BE49-F238E27FC236}">
                <a16:creationId xmlns:a16="http://schemas.microsoft.com/office/drawing/2014/main" id="{1530A18C-AB0C-4042-A5AA-6461E2051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52938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166943" name="Rectangle 31">
            <a:extLst>
              <a:ext uri="{FF2B5EF4-FFF2-40B4-BE49-F238E27FC236}">
                <a16:creationId xmlns:a16="http://schemas.microsoft.com/office/drawing/2014/main" id="{F4526D62-D24A-8040-B755-6141D242E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4088" y="2643188"/>
            <a:ext cx="835025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  <a:defRPr/>
            </a:pPr>
            <a:r>
              <a:rPr lang="en-US" altLang="en-DE" sz="37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b, c</a:t>
            </a:r>
          </a:p>
        </p:txBody>
      </p:sp>
      <p:sp>
        <p:nvSpPr>
          <p:cNvPr id="54294" name="Rectangle 32">
            <a:extLst>
              <a:ext uri="{FF2B5EF4-FFF2-40B4-BE49-F238E27FC236}">
                <a16:creationId xmlns:a16="http://schemas.microsoft.com/office/drawing/2014/main" id="{A4965EE0-7AAE-2B49-9E2A-0945488C7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0" y="4344988"/>
            <a:ext cx="73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1, 2</a:t>
            </a:r>
          </a:p>
        </p:txBody>
      </p:sp>
      <p:sp>
        <p:nvSpPr>
          <p:cNvPr id="54295" name="Rectangle 33">
            <a:extLst>
              <a:ext uri="{FF2B5EF4-FFF2-40B4-BE49-F238E27FC236}">
                <a16:creationId xmlns:a16="http://schemas.microsoft.com/office/drawing/2014/main" id="{C00B1A3A-D1B5-7640-877A-CA4DB180E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4976813"/>
            <a:ext cx="73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900" b="1">
                <a:latin typeface="Book Antiqua" panose="02040602050305030304" pitchFamily="18" charset="0"/>
              </a:rPr>
              <a:t>1, 2</a:t>
            </a:r>
          </a:p>
        </p:txBody>
      </p:sp>
      <p:sp>
        <p:nvSpPr>
          <p:cNvPr id="54296" name="Line 34">
            <a:extLst>
              <a:ext uri="{FF2B5EF4-FFF2-40B4-BE49-F238E27FC236}">
                <a16:creationId xmlns:a16="http://schemas.microsoft.com/office/drawing/2014/main" id="{2985D5DB-E781-BD49-B447-EA7DDF3B68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9138" y="3671888"/>
            <a:ext cx="1531937" cy="1511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4297" name="Oval 35">
            <a:extLst>
              <a:ext uri="{FF2B5EF4-FFF2-40B4-BE49-F238E27FC236}">
                <a16:creationId xmlns:a16="http://schemas.microsoft.com/office/drawing/2014/main" id="{ABC3FDEA-C0CC-B44E-A310-650496DDD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3288" y="5095875"/>
            <a:ext cx="428625" cy="4302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4298" name="Rectangle 36">
            <a:extLst>
              <a:ext uri="{FF2B5EF4-FFF2-40B4-BE49-F238E27FC236}">
                <a16:creationId xmlns:a16="http://schemas.microsoft.com/office/drawing/2014/main" id="{77C7EFB8-F5D5-2A4F-AE83-E0F727FC4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2825" y="5145088"/>
            <a:ext cx="282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2634" tIns="21383" rIns="52634" bIns="21383">
            <a:spAutoFit/>
          </a:bodyPr>
          <a:lstStyle>
            <a:lvl1pPr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064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25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54299" name="Rectangle 37">
            <a:extLst>
              <a:ext uri="{FF2B5EF4-FFF2-40B4-BE49-F238E27FC236}">
                <a16:creationId xmlns:a16="http://schemas.microsoft.com/office/drawing/2014/main" id="{DACAC1AC-A16B-014F-AE2A-E8DE71F56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065713"/>
            <a:ext cx="938213" cy="717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4100">
                <a:latin typeface="Wingdings" pitchFamily="2" charset="2"/>
              </a:rPr>
              <a:t>/</a:t>
            </a:r>
          </a:p>
        </p:txBody>
      </p:sp>
      <p:sp>
        <p:nvSpPr>
          <p:cNvPr id="54300" name="Rectangle 38">
            <a:extLst>
              <a:ext uri="{FF2B5EF4-FFF2-40B4-BE49-F238E27FC236}">
                <a16:creationId xmlns:a16="http://schemas.microsoft.com/office/drawing/2014/main" id="{5E44BF38-BF12-8043-A74A-D748F88B1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8" y="5611813"/>
            <a:ext cx="1824037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</a:pPr>
            <a:r>
              <a:rPr lang="en-US" altLang="en-DE" sz="2900" b="1">
                <a:solidFill>
                  <a:schemeClr val="accent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DE" sz="2500" b="1">
                <a:solidFill>
                  <a:schemeClr val="accent1"/>
                </a:solidFill>
                <a:latin typeface="Times New Roman" panose="02020603050405020304" pitchFamily="18" charset="0"/>
              </a:rPr>
              <a:t> (phantom)</a:t>
            </a:r>
          </a:p>
        </p:txBody>
      </p:sp>
    </p:spTree>
    <p:extLst>
      <p:ext uri="{BB962C8B-B14F-4D97-AF65-F5344CB8AC3E}">
        <p14:creationId xmlns:p14="http://schemas.microsoft.com/office/powerpoint/2010/main" val="3048079007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C94F5C-C006-8D42-BAD2-C45AEDBA2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B4167148-DC44-9849-96A9-7D847D68B666}" type="slidenum">
              <a:rPr lang="en-US" altLang="en-US" smtClean="0"/>
              <a:pPr>
                <a:defRPr/>
              </a:pPr>
              <a:t>37</a:t>
            </a:fld>
            <a:endParaRPr lang="en-US" altLang="en-US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042CD05E-4CA8-4945-89B2-8A1CEAC79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5976938" cy="83185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dirty="0"/>
              <a:t>Sub-Additive TODs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C2E4B9DA-69DC-F74E-8EEC-A6D920290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3568" y="1412776"/>
            <a:ext cx="6881813" cy="24368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0" indent="0" defTabSz="785813" eaLnBrk="1" hangingPunct="1">
              <a:buFont typeface="Wingdings" pitchFamily="2" charset="2"/>
              <a:buNone/>
            </a:pPr>
            <a:r>
              <a:rPr lang="en-US" altLang="en-DE" dirty="0"/>
              <a:t>TOD &lt; </a:t>
            </a: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DE" dirty="0"/>
              <a:t>, </a:t>
            </a: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en-US" altLang="en-DE" dirty="0"/>
              <a:t>, </a:t>
            </a: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DE" dirty="0"/>
              <a:t> &gt; is </a:t>
            </a:r>
            <a:r>
              <a:rPr lang="en-US" altLang="en-DE" i="1" dirty="0"/>
              <a:t>sub-additive</a:t>
            </a:r>
            <a:r>
              <a:rPr lang="en-US" altLang="en-DE" dirty="0"/>
              <a:t> if for all finite sets of tasks </a:t>
            </a: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DE" dirty="0"/>
              <a:t>, </a:t>
            </a: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 dirty="0"/>
              <a:t> in </a:t>
            </a: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DE" dirty="0"/>
              <a:t> we have:</a:t>
            </a:r>
          </a:p>
          <a:p>
            <a:pPr marL="0" indent="0" defTabSz="785813" eaLnBrk="1" hangingPunct="1">
              <a:spcBef>
                <a:spcPct val="90000"/>
              </a:spcBef>
              <a:buFont typeface="Wingdings" pitchFamily="2" charset="2"/>
              <a:buNone/>
            </a:pP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DE" dirty="0"/>
              <a:t>(</a:t>
            </a: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DE" dirty="0"/>
              <a:t> </a:t>
            </a:r>
            <a:r>
              <a:rPr lang="en-US" altLang="en-DE" dirty="0" err="1">
                <a:latin typeface="Symbol" pitchFamily="2" charset="2"/>
              </a:rPr>
              <a:t>È</a:t>
            </a:r>
            <a:r>
              <a:rPr lang="en-US" altLang="en-DE" dirty="0"/>
              <a:t> </a:t>
            </a: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 dirty="0"/>
              <a:t>) </a:t>
            </a:r>
            <a:r>
              <a:rPr lang="en-US" altLang="en-DE" b="1" dirty="0">
                <a:latin typeface="Symbol" pitchFamily="2" charset="2"/>
              </a:rPr>
              <a:t>£</a:t>
            </a:r>
            <a:r>
              <a:rPr lang="en-US" altLang="en-DE" dirty="0"/>
              <a:t> </a:t>
            </a: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DE" dirty="0"/>
              <a:t>(</a:t>
            </a: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DE" dirty="0"/>
              <a:t>) + </a:t>
            </a: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DE" dirty="0"/>
              <a:t>(</a:t>
            </a:r>
            <a:r>
              <a:rPr lang="en-US" altLang="en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3068169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24872E2-4BC6-FC41-B962-9D60E4E9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76220466-7BC1-F944-8980-43D3168F1FB3}" type="slidenum">
              <a:rPr lang="en-US" altLang="en-US" smtClean="0"/>
              <a:pPr>
                <a:defRPr/>
              </a:pPr>
              <a:t>38</a:t>
            </a:fld>
            <a:endParaRPr lang="en-US" alt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6688B44C-4E32-CF47-B137-DD517F30D8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4521200" cy="83185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dirty="0"/>
              <a:t>Sub-Additivity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2256236-BCF3-3B4C-BA90-D25B03CF0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4962525"/>
            <a:ext cx="4448175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792" tIns="26317" rIns="65792" bIns="26317">
            <a:spAutoFit/>
          </a:bodyPr>
          <a:lstStyle>
            <a:lvl1pPr marL="236538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3812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90000"/>
              </a:spcBef>
            </a:pPr>
            <a:r>
              <a:rPr lang="en-US" altLang="en-DE" sz="3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DE" sz="3300" b="1">
                <a:latin typeface="Book Antiqua" panose="02040602050305030304" pitchFamily="18" charset="0"/>
              </a:rPr>
              <a:t>(</a:t>
            </a:r>
            <a:r>
              <a:rPr lang="en-US" altLang="en-DE" sz="33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DE" sz="3300" b="1">
                <a:latin typeface="Book Antiqua" panose="02040602050305030304" pitchFamily="18" charset="0"/>
              </a:rPr>
              <a:t> </a:t>
            </a:r>
            <a:r>
              <a:rPr lang="en-US" altLang="en-DE" sz="3300">
                <a:latin typeface="Symbol" pitchFamily="2" charset="2"/>
              </a:rPr>
              <a:t>È</a:t>
            </a:r>
            <a:r>
              <a:rPr lang="en-US" altLang="en-DE" sz="3300" b="1">
                <a:latin typeface="Book Antiqua" panose="02040602050305030304" pitchFamily="18" charset="0"/>
              </a:rPr>
              <a:t> </a:t>
            </a:r>
            <a:r>
              <a:rPr lang="en-US" altLang="en-DE" sz="33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 sz="3300" b="1">
                <a:latin typeface="Book Antiqua" panose="02040602050305030304" pitchFamily="18" charset="0"/>
              </a:rPr>
              <a:t>) </a:t>
            </a:r>
            <a:r>
              <a:rPr lang="en-US" altLang="en-DE" sz="3300">
                <a:latin typeface="Symbol" pitchFamily="2" charset="2"/>
              </a:rPr>
              <a:t>£</a:t>
            </a:r>
            <a:r>
              <a:rPr lang="en-US" altLang="en-DE" sz="3300" b="1">
                <a:latin typeface="Book Antiqua" panose="02040602050305030304" pitchFamily="18" charset="0"/>
              </a:rPr>
              <a:t> </a:t>
            </a:r>
            <a:r>
              <a:rPr lang="en-US" altLang="en-DE" sz="3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DE" sz="3300" b="1">
                <a:latin typeface="Book Antiqua" panose="02040602050305030304" pitchFamily="18" charset="0"/>
              </a:rPr>
              <a:t>(</a:t>
            </a:r>
            <a:r>
              <a:rPr lang="en-US" altLang="en-DE" sz="33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DE" sz="3300" b="1">
                <a:latin typeface="Book Antiqua" panose="02040602050305030304" pitchFamily="18" charset="0"/>
              </a:rPr>
              <a:t>) + </a:t>
            </a:r>
            <a:r>
              <a:rPr lang="en-US" altLang="en-DE" sz="3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DE" sz="3300" b="1">
                <a:latin typeface="Book Antiqua" panose="02040602050305030304" pitchFamily="18" charset="0"/>
              </a:rPr>
              <a:t>(</a:t>
            </a:r>
            <a:r>
              <a:rPr lang="en-US" altLang="en-DE" sz="33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 sz="3300" b="1"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56324" name="Oval 4">
            <a:extLst>
              <a:ext uri="{FF2B5EF4-FFF2-40B4-BE49-F238E27FC236}">
                <a16:creationId xmlns:a16="http://schemas.microsoft.com/office/drawing/2014/main" id="{D1567E28-8684-824D-906A-AD7D102F1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0825" y="2281238"/>
            <a:ext cx="2227263" cy="2173287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6325" name="Oval 5">
            <a:extLst>
              <a:ext uri="{FF2B5EF4-FFF2-40B4-BE49-F238E27FC236}">
                <a16:creationId xmlns:a16="http://schemas.microsoft.com/office/drawing/2014/main" id="{F8F23812-8C2A-B64F-9037-2CE679D5E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3825" y="2295525"/>
            <a:ext cx="2228850" cy="2173288"/>
          </a:xfrm>
          <a:prstGeom prst="ellipse">
            <a:avLst/>
          </a:prstGeom>
          <a:solidFill>
            <a:srgbClr val="DF1F3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6326" name="Freeform 6">
            <a:extLst>
              <a:ext uri="{FF2B5EF4-FFF2-40B4-BE49-F238E27FC236}">
                <a16:creationId xmlns:a16="http://schemas.microsoft.com/office/drawing/2014/main" id="{55E61958-5FE5-5B42-AA9F-9AAC5A3CC534}"/>
              </a:ext>
            </a:extLst>
          </p:cNvPr>
          <p:cNvSpPr>
            <a:spLocks/>
          </p:cNvSpPr>
          <p:nvPr/>
        </p:nvSpPr>
        <p:spPr bwMode="auto">
          <a:xfrm>
            <a:off x="3952875" y="2433638"/>
            <a:ext cx="1041400" cy="833437"/>
          </a:xfrm>
          <a:custGeom>
            <a:avLst/>
            <a:gdLst>
              <a:gd name="T0" fmla="*/ 528103 w 633"/>
              <a:gd name="T1" fmla="*/ 0 h 507"/>
              <a:gd name="T2" fmla="*/ 498490 w 633"/>
              <a:gd name="T3" fmla="*/ 18082 h 507"/>
              <a:gd name="T4" fmla="*/ 465586 w 633"/>
              <a:gd name="T5" fmla="*/ 39453 h 507"/>
              <a:gd name="T6" fmla="*/ 429392 w 633"/>
              <a:gd name="T7" fmla="*/ 67398 h 507"/>
              <a:gd name="T8" fmla="*/ 398134 w 633"/>
              <a:gd name="T9" fmla="*/ 90412 h 507"/>
              <a:gd name="T10" fmla="*/ 365230 w 633"/>
              <a:gd name="T11" fmla="*/ 116714 h 507"/>
              <a:gd name="T12" fmla="*/ 340553 w 633"/>
              <a:gd name="T13" fmla="*/ 139728 h 507"/>
              <a:gd name="T14" fmla="*/ 309294 w 633"/>
              <a:gd name="T15" fmla="*/ 167674 h 507"/>
              <a:gd name="T16" fmla="*/ 281326 w 633"/>
              <a:gd name="T17" fmla="*/ 193975 h 507"/>
              <a:gd name="T18" fmla="*/ 248422 w 633"/>
              <a:gd name="T19" fmla="*/ 230140 h 507"/>
              <a:gd name="T20" fmla="*/ 217164 w 633"/>
              <a:gd name="T21" fmla="*/ 266305 h 507"/>
              <a:gd name="T22" fmla="*/ 190841 w 633"/>
              <a:gd name="T23" fmla="*/ 295895 h 507"/>
              <a:gd name="T24" fmla="*/ 159583 w 633"/>
              <a:gd name="T25" fmla="*/ 338635 h 507"/>
              <a:gd name="T26" fmla="*/ 134905 w 633"/>
              <a:gd name="T27" fmla="*/ 373156 h 507"/>
              <a:gd name="T28" fmla="*/ 111872 w 633"/>
              <a:gd name="T29" fmla="*/ 410965 h 507"/>
              <a:gd name="T30" fmla="*/ 88840 w 633"/>
              <a:gd name="T31" fmla="*/ 450418 h 507"/>
              <a:gd name="T32" fmla="*/ 69098 w 633"/>
              <a:gd name="T33" fmla="*/ 488226 h 507"/>
              <a:gd name="T34" fmla="*/ 47710 w 633"/>
              <a:gd name="T35" fmla="*/ 539186 h 507"/>
              <a:gd name="T36" fmla="*/ 31258 w 633"/>
              <a:gd name="T37" fmla="*/ 586858 h 507"/>
              <a:gd name="T38" fmla="*/ 16452 w 633"/>
              <a:gd name="T39" fmla="*/ 634530 h 507"/>
              <a:gd name="T40" fmla="*/ 8226 w 633"/>
              <a:gd name="T41" fmla="*/ 672339 h 507"/>
              <a:gd name="T42" fmla="*/ 0 w 633"/>
              <a:gd name="T43" fmla="*/ 703572 h 507"/>
              <a:gd name="T44" fmla="*/ 36194 w 633"/>
              <a:gd name="T45" fmla="*/ 726586 h 507"/>
              <a:gd name="T46" fmla="*/ 80614 w 633"/>
              <a:gd name="T47" fmla="*/ 743025 h 507"/>
              <a:gd name="T48" fmla="*/ 133260 w 633"/>
              <a:gd name="T49" fmla="*/ 762751 h 507"/>
              <a:gd name="T50" fmla="*/ 189196 w 633"/>
              <a:gd name="T51" fmla="*/ 780833 h 507"/>
              <a:gd name="T52" fmla="*/ 255003 w 633"/>
              <a:gd name="T53" fmla="*/ 800560 h 507"/>
              <a:gd name="T54" fmla="*/ 317520 w 633"/>
              <a:gd name="T55" fmla="*/ 812067 h 507"/>
              <a:gd name="T56" fmla="*/ 366876 w 633"/>
              <a:gd name="T57" fmla="*/ 820286 h 507"/>
              <a:gd name="T58" fmla="*/ 421167 w 633"/>
              <a:gd name="T59" fmla="*/ 826862 h 507"/>
              <a:gd name="T60" fmla="*/ 473812 w 633"/>
              <a:gd name="T61" fmla="*/ 830149 h 507"/>
              <a:gd name="T62" fmla="*/ 519877 w 633"/>
              <a:gd name="T63" fmla="*/ 831793 h 507"/>
              <a:gd name="T64" fmla="*/ 579104 w 633"/>
              <a:gd name="T65" fmla="*/ 830149 h 507"/>
              <a:gd name="T66" fmla="*/ 639976 w 633"/>
              <a:gd name="T67" fmla="*/ 821930 h 507"/>
              <a:gd name="T68" fmla="*/ 709073 w 633"/>
              <a:gd name="T69" fmla="*/ 813711 h 507"/>
              <a:gd name="T70" fmla="*/ 766655 w 633"/>
              <a:gd name="T71" fmla="*/ 802204 h 507"/>
              <a:gd name="T72" fmla="*/ 816010 w 633"/>
              <a:gd name="T73" fmla="*/ 792341 h 507"/>
              <a:gd name="T74" fmla="*/ 867011 w 633"/>
              <a:gd name="T75" fmla="*/ 775902 h 507"/>
              <a:gd name="T76" fmla="*/ 903205 w 633"/>
              <a:gd name="T77" fmla="*/ 761107 h 507"/>
              <a:gd name="T78" fmla="*/ 944334 w 633"/>
              <a:gd name="T79" fmla="*/ 746312 h 507"/>
              <a:gd name="T80" fmla="*/ 980528 w 633"/>
              <a:gd name="T81" fmla="*/ 733162 h 507"/>
              <a:gd name="T82" fmla="*/ 1020013 w 633"/>
              <a:gd name="T83" fmla="*/ 713435 h 507"/>
              <a:gd name="T84" fmla="*/ 1039755 w 633"/>
              <a:gd name="T85" fmla="*/ 701928 h 507"/>
              <a:gd name="T86" fmla="*/ 1033174 w 633"/>
              <a:gd name="T87" fmla="*/ 662476 h 507"/>
              <a:gd name="T88" fmla="*/ 1021658 w 633"/>
              <a:gd name="T89" fmla="*/ 619735 h 507"/>
              <a:gd name="T90" fmla="*/ 1008496 w 633"/>
              <a:gd name="T91" fmla="*/ 578639 h 507"/>
              <a:gd name="T92" fmla="*/ 987109 w 633"/>
              <a:gd name="T93" fmla="*/ 524391 h 507"/>
              <a:gd name="T94" fmla="*/ 959141 w 633"/>
              <a:gd name="T95" fmla="*/ 468500 h 507"/>
              <a:gd name="T96" fmla="*/ 926237 w 633"/>
              <a:gd name="T97" fmla="*/ 407677 h 507"/>
              <a:gd name="T98" fmla="*/ 896624 w 633"/>
              <a:gd name="T99" fmla="*/ 363293 h 507"/>
              <a:gd name="T100" fmla="*/ 867011 w 633"/>
              <a:gd name="T101" fmla="*/ 317265 h 507"/>
              <a:gd name="T102" fmla="*/ 842333 w 633"/>
              <a:gd name="T103" fmla="*/ 282744 h 507"/>
              <a:gd name="T104" fmla="*/ 802849 w 633"/>
              <a:gd name="T105" fmla="*/ 235072 h 507"/>
              <a:gd name="T106" fmla="*/ 773235 w 633"/>
              <a:gd name="T107" fmla="*/ 200551 h 507"/>
              <a:gd name="T108" fmla="*/ 740332 w 633"/>
              <a:gd name="T109" fmla="*/ 167674 h 507"/>
              <a:gd name="T110" fmla="*/ 695912 w 633"/>
              <a:gd name="T111" fmla="*/ 126577 h 507"/>
              <a:gd name="T112" fmla="*/ 664653 w 633"/>
              <a:gd name="T113" fmla="*/ 98632 h 507"/>
              <a:gd name="T114" fmla="*/ 625169 w 633"/>
              <a:gd name="T115" fmla="*/ 69042 h 507"/>
              <a:gd name="T116" fmla="*/ 577459 w 633"/>
              <a:gd name="T117" fmla="*/ 31233 h 507"/>
              <a:gd name="T118" fmla="*/ 528103 w 633"/>
              <a:gd name="T119" fmla="*/ 0 h 50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33" h="507">
                <a:moveTo>
                  <a:pt x="321" y="0"/>
                </a:moveTo>
                <a:lnTo>
                  <a:pt x="303" y="11"/>
                </a:lnTo>
                <a:lnTo>
                  <a:pt x="283" y="24"/>
                </a:lnTo>
                <a:lnTo>
                  <a:pt x="261" y="41"/>
                </a:lnTo>
                <a:lnTo>
                  <a:pt x="242" y="55"/>
                </a:lnTo>
                <a:lnTo>
                  <a:pt x="222" y="71"/>
                </a:lnTo>
                <a:lnTo>
                  <a:pt x="207" y="85"/>
                </a:lnTo>
                <a:lnTo>
                  <a:pt x="188" y="102"/>
                </a:lnTo>
                <a:lnTo>
                  <a:pt x="171" y="118"/>
                </a:lnTo>
                <a:lnTo>
                  <a:pt x="151" y="140"/>
                </a:lnTo>
                <a:lnTo>
                  <a:pt x="132" y="162"/>
                </a:lnTo>
                <a:lnTo>
                  <a:pt x="116" y="180"/>
                </a:lnTo>
                <a:lnTo>
                  <a:pt x="97" y="206"/>
                </a:lnTo>
                <a:lnTo>
                  <a:pt x="82" y="227"/>
                </a:lnTo>
                <a:lnTo>
                  <a:pt x="68" y="250"/>
                </a:lnTo>
                <a:lnTo>
                  <a:pt x="54" y="274"/>
                </a:lnTo>
                <a:lnTo>
                  <a:pt x="42" y="297"/>
                </a:lnTo>
                <a:lnTo>
                  <a:pt x="29" y="328"/>
                </a:lnTo>
                <a:lnTo>
                  <a:pt x="19" y="357"/>
                </a:lnTo>
                <a:lnTo>
                  <a:pt x="10" y="386"/>
                </a:lnTo>
                <a:lnTo>
                  <a:pt x="5" y="409"/>
                </a:lnTo>
                <a:lnTo>
                  <a:pt x="0" y="428"/>
                </a:lnTo>
                <a:lnTo>
                  <a:pt x="22" y="442"/>
                </a:lnTo>
                <a:lnTo>
                  <a:pt x="49" y="452"/>
                </a:lnTo>
                <a:lnTo>
                  <a:pt x="81" y="464"/>
                </a:lnTo>
                <a:lnTo>
                  <a:pt x="115" y="475"/>
                </a:lnTo>
                <a:lnTo>
                  <a:pt x="155" y="487"/>
                </a:lnTo>
                <a:lnTo>
                  <a:pt x="193" y="494"/>
                </a:lnTo>
                <a:lnTo>
                  <a:pt x="223" y="499"/>
                </a:lnTo>
                <a:lnTo>
                  <a:pt x="256" y="503"/>
                </a:lnTo>
                <a:lnTo>
                  <a:pt x="288" y="505"/>
                </a:lnTo>
                <a:lnTo>
                  <a:pt x="316" y="506"/>
                </a:lnTo>
                <a:lnTo>
                  <a:pt x="352" y="505"/>
                </a:lnTo>
                <a:lnTo>
                  <a:pt x="389" y="500"/>
                </a:lnTo>
                <a:lnTo>
                  <a:pt x="431" y="495"/>
                </a:lnTo>
                <a:lnTo>
                  <a:pt x="466" y="488"/>
                </a:lnTo>
                <a:lnTo>
                  <a:pt x="496" y="482"/>
                </a:lnTo>
                <a:lnTo>
                  <a:pt x="527" y="472"/>
                </a:lnTo>
                <a:lnTo>
                  <a:pt x="549" y="463"/>
                </a:lnTo>
                <a:lnTo>
                  <a:pt x="574" y="454"/>
                </a:lnTo>
                <a:lnTo>
                  <a:pt x="596" y="446"/>
                </a:lnTo>
                <a:lnTo>
                  <a:pt x="620" y="434"/>
                </a:lnTo>
                <a:lnTo>
                  <a:pt x="632" y="427"/>
                </a:lnTo>
                <a:lnTo>
                  <a:pt x="628" y="403"/>
                </a:lnTo>
                <a:lnTo>
                  <a:pt x="621" y="377"/>
                </a:lnTo>
                <a:lnTo>
                  <a:pt x="613" y="352"/>
                </a:lnTo>
                <a:lnTo>
                  <a:pt x="600" y="319"/>
                </a:lnTo>
                <a:lnTo>
                  <a:pt x="583" y="285"/>
                </a:lnTo>
                <a:lnTo>
                  <a:pt x="563" y="248"/>
                </a:lnTo>
                <a:lnTo>
                  <a:pt x="545" y="221"/>
                </a:lnTo>
                <a:lnTo>
                  <a:pt x="527" y="193"/>
                </a:lnTo>
                <a:lnTo>
                  <a:pt x="512" y="172"/>
                </a:lnTo>
                <a:lnTo>
                  <a:pt x="488" y="143"/>
                </a:lnTo>
                <a:lnTo>
                  <a:pt x="470" y="122"/>
                </a:lnTo>
                <a:lnTo>
                  <a:pt x="450" y="102"/>
                </a:lnTo>
                <a:lnTo>
                  <a:pt x="423" y="77"/>
                </a:lnTo>
                <a:lnTo>
                  <a:pt x="404" y="60"/>
                </a:lnTo>
                <a:lnTo>
                  <a:pt x="380" y="42"/>
                </a:lnTo>
                <a:lnTo>
                  <a:pt x="351" y="19"/>
                </a:lnTo>
                <a:lnTo>
                  <a:pt x="321" y="0"/>
                </a:lnTo>
              </a:path>
            </a:pathLst>
          </a:custGeom>
          <a:solidFill>
            <a:srgbClr val="9F3FD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6327" name="Freeform 7">
            <a:extLst>
              <a:ext uri="{FF2B5EF4-FFF2-40B4-BE49-F238E27FC236}">
                <a16:creationId xmlns:a16="http://schemas.microsoft.com/office/drawing/2014/main" id="{A339FF0A-16C5-B444-ABA6-FBDE8168547B}"/>
              </a:ext>
            </a:extLst>
          </p:cNvPr>
          <p:cNvSpPr>
            <a:spLocks/>
          </p:cNvSpPr>
          <p:nvPr/>
        </p:nvSpPr>
        <p:spPr bwMode="auto">
          <a:xfrm>
            <a:off x="3911600" y="3138488"/>
            <a:ext cx="1106488" cy="1209675"/>
          </a:xfrm>
          <a:custGeom>
            <a:avLst/>
            <a:gdLst>
              <a:gd name="T0" fmla="*/ 55900 w 673"/>
              <a:gd name="T1" fmla="*/ 21367 h 736"/>
              <a:gd name="T2" fmla="*/ 120020 w 673"/>
              <a:gd name="T3" fmla="*/ 47664 h 736"/>
              <a:gd name="T4" fmla="*/ 207158 w 673"/>
              <a:gd name="T5" fmla="*/ 77248 h 736"/>
              <a:gd name="T6" fmla="*/ 299229 w 673"/>
              <a:gd name="T7" fmla="*/ 100258 h 736"/>
              <a:gd name="T8" fmla="*/ 397875 w 673"/>
              <a:gd name="T9" fmla="*/ 119981 h 736"/>
              <a:gd name="T10" fmla="*/ 512963 w 673"/>
              <a:gd name="T11" fmla="*/ 131486 h 736"/>
              <a:gd name="T12" fmla="*/ 629695 w 673"/>
              <a:gd name="T13" fmla="*/ 131486 h 736"/>
              <a:gd name="T14" fmla="*/ 754648 w 673"/>
              <a:gd name="T15" fmla="*/ 113407 h 736"/>
              <a:gd name="T16" fmla="*/ 841786 w 673"/>
              <a:gd name="T17" fmla="*/ 93684 h 736"/>
              <a:gd name="T18" fmla="*/ 919059 w 673"/>
              <a:gd name="T19" fmla="*/ 69030 h 736"/>
              <a:gd name="T20" fmla="*/ 997977 w 673"/>
              <a:gd name="T21" fmla="*/ 37802 h 736"/>
              <a:gd name="T22" fmla="*/ 1057165 w 673"/>
              <a:gd name="T23" fmla="*/ 13149 h 736"/>
              <a:gd name="T24" fmla="*/ 1086759 w 673"/>
              <a:gd name="T25" fmla="*/ 32872 h 736"/>
              <a:gd name="T26" fmla="*/ 1093335 w 673"/>
              <a:gd name="T27" fmla="*/ 93684 h 736"/>
              <a:gd name="T28" fmla="*/ 1101556 w 673"/>
              <a:gd name="T29" fmla="*/ 185725 h 736"/>
              <a:gd name="T30" fmla="*/ 1104844 w 673"/>
              <a:gd name="T31" fmla="*/ 253111 h 736"/>
              <a:gd name="T32" fmla="*/ 1098267 w 673"/>
              <a:gd name="T33" fmla="*/ 341865 h 736"/>
              <a:gd name="T34" fmla="*/ 1085115 w 673"/>
              <a:gd name="T35" fmla="*/ 437192 h 736"/>
              <a:gd name="T36" fmla="*/ 1060453 w 673"/>
              <a:gd name="T37" fmla="*/ 547312 h 736"/>
              <a:gd name="T38" fmla="*/ 1027571 w 673"/>
              <a:gd name="T39" fmla="*/ 642640 h 736"/>
              <a:gd name="T40" fmla="*/ 986468 w 673"/>
              <a:gd name="T41" fmla="*/ 733037 h 736"/>
              <a:gd name="T42" fmla="*/ 940433 w 673"/>
              <a:gd name="T43" fmla="*/ 818503 h 736"/>
              <a:gd name="T44" fmla="*/ 881245 w 673"/>
              <a:gd name="T45" fmla="*/ 905613 h 736"/>
              <a:gd name="T46" fmla="*/ 807259 w 673"/>
              <a:gd name="T47" fmla="*/ 992722 h 736"/>
              <a:gd name="T48" fmla="*/ 723410 w 673"/>
              <a:gd name="T49" fmla="*/ 1073258 h 736"/>
              <a:gd name="T50" fmla="*/ 644492 w 673"/>
              <a:gd name="T51" fmla="*/ 1139001 h 736"/>
              <a:gd name="T52" fmla="*/ 573795 w 673"/>
              <a:gd name="T53" fmla="*/ 1186665 h 736"/>
              <a:gd name="T54" fmla="*/ 511319 w 673"/>
              <a:gd name="T55" fmla="*/ 1188308 h 736"/>
              <a:gd name="T56" fmla="*/ 442266 w 673"/>
              <a:gd name="T57" fmla="*/ 1140645 h 736"/>
              <a:gd name="T58" fmla="*/ 376502 w 673"/>
              <a:gd name="T59" fmla="*/ 1086406 h 736"/>
              <a:gd name="T60" fmla="*/ 309093 w 673"/>
              <a:gd name="T61" fmla="*/ 1022307 h 736"/>
              <a:gd name="T62" fmla="*/ 228532 w 673"/>
              <a:gd name="T63" fmla="*/ 925336 h 736"/>
              <a:gd name="T64" fmla="*/ 169344 w 673"/>
              <a:gd name="T65" fmla="*/ 844800 h 736"/>
              <a:gd name="T66" fmla="*/ 120020 w 673"/>
              <a:gd name="T67" fmla="*/ 756047 h 736"/>
              <a:gd name="T68" fmla="*/ 75629 w 673"/>
              <a:gd name="T69" fmla="*/ 657432 h 736"/>
              <a:gd name="T70" fmla="*/ 42747 w 673"/>
              <a:gd name="T71" fmla="*/ 557174 h 736"/>
              <a:gd name="T72" fmla="*/ 16441 w 673"/>
              <a:gd name="T73" fmla="*/ 451985 h 736"/>
              <a:gd name="T74" fmla="*/ 1644 w 673"/>
              <a:gd name="T75" fmla="*/ 341865 h 736"/>
              <a:gd name="T76" fmla="*/ 0 w 673"/>
              <a:gd name="T77" fmla="*/ 231745 h 736"/>
              <a:gd name="T78" fmla="*/ 4932 w 673"/>
              <a:gd name="T79" fmla="*/ 121625 h 736"/>
              <a:gd name="T80" fmla="*/ 18085 w 673"/>
              <a:gd name="T81" fmla="*/ 31228 h 7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673" h="736">
                <a:moveTo>
                  <a:pt x="15" y="1"/>
                </a:moveTo>
                <a:lnTo>
                  <a:pt x="34" y="13"/>
                </a:lnTo>
                <a:lnTo>
                  <a:pt x="54" y="22"/>
                </a:lnTo>
                <a:lnTo>
                  <a:pt x="73" y="29"/>
                </a:lnTo>
                <a:lnTo>
                  <a:pt x="101" y="40"/>
                </a:lnTo>
                <a:lnTo>
                  <a:pt x="126" y="47"/>
                </a:lnTo>
                <a:lnTo>
                  <a:pt x="153" y="55"/>
                </a:lnTo>
                <a:lnTo>
                  <a:pt x="182" y="61"/>
                </a:lnTo>
                <a:lnTo>
                  <a:pt x="211" y="68"/>
                </a:lnTo>
                <a:lnTo>
                  <a:pt x="242" y="73"/>
                </a:lnTo>
                <a:lnTo>
                  <a:pt x="278" y="77"/>
                </a:lnTo>
                <a:lnTo>
                  <a:pt x="312" y="80"/>
                </a:lnTo>
                <a:lnTo>
                  <a:pt x="344" y="80"/>
                </a:lnTo>
                <a:lnTo>
                  <a:pt x="383" y="80"/>
                </a:lnTo>
                <a:lnTo>
                  <a:pt x="426" y="73"/>
                </a:lnTo>
                <a:lnTo>
                  <a:pt x="459" y="69"/>
                </a:lnTo>
                <a:lnTo>
                  <a:pt x="482" y="64"/>
                </a:lnTo>
                <a:lnTo>
                  <a:pt x="512" y="57"/>
                </a:lnTo>
                <a:lnTo>
                  <a:pt x="537" y="50"/>
                </a:lnTo>
                <a:lnTo>
                  <a:pt x="559" y="42"/>
                </a:lnTo>
                <a:lnTo>
                  <a:pt x="587" y="31"/>
                </a:lnTo>
                <a:lnTo>
                  <a:pt x="607" y="23"/>
                </a:lnTo>
                <a:lnTo>
                  <a:pt x="627" y="14"/>
                </a:lnTo>
                <a:lnTo>
                  <a:pt x="643" y="8"/>
                </a:lnTo>
                <a:lnTo>
                  <a:pt x="656" y="0"/>
                </a:lnTo>
                <a:lnTo>
                  <a:pt x="661" y="20"/>
                </a:lnTo>
                <a:lnTo>
                  <a:pt x="664" y="40"/>
                </a:lnTo>
                <a:lnTo>
                  <a:pt x="665" y="57"/>
                </a:lnTo>
                <a:lnTo>
                  <a:pt x="669" y="89"/>
                </a:lnTo>
                <a:lnTo>
                  <a:pt x="670" y="113"/>
                </a:lnTo>
                <a:lnTo>
                  <a:pt x="672" y="135"/>
                </a:lnTo>
                <a:lnTo>
                  <a:pt x="672" y="154"/>
                </a:lnTo>
                <a:lnTo>
                  <a:pt x="669" y="185"/>
                </a:lnTo>
                <a:lnTo>
                  <a:pt x="668" y="208"/>
                </a:lnTo>
                <a:lnTo>
                  <a:pt x="665" y="235"/>
                </a:lnTo>
                <a:lnTo>
                  <a:pt x="660" y="266"/>
                </a:lnTo>
                <a:lnTo>
                  <a:pt x="656" y="293"/>
                </a:lnTo>
                <a:lnTo>
                  <a:pt x="645" y="333"/>
                </a:lnTo>
                <a:lnTo>
                  <a:pt x="636" y="363"/>
                </a:lnTo>
                <a:lnTo>
                  <a:pt x="625" y="391"/>
                </a:lnTo>
                <a:lnTo>
                  <a:pt x="615" y="416"/>
                </a:lnTo>
                <a:lnTo>
                  <a:pt x="600" y="446"/>
                </a:lnTo>
                <a:lnTo>
                  <a:pt x="586" y="475"/>
                </a:lnTo>
                <a:lnTo>
                  <a:pt x="572" y="498"/>
                </a:lnTo>
                <a:lnTo>
                  <a:pt x="555" y="522"/>
                </a:lnTo>
                <a:lnTo>
                  <a:pt x="536" y="551"/>
                </a:lnTo>
                <a:lnTo>
                  <a:pt x="512" y="581"/>
                </a:lnTo>
                <a:lnTo>
                  <a:pt x="491" y="604"/>
                </a:lnTo>
                <a:lnTo>
                  <a:pt x="467" y="629"/>
                </a:lnTo>
                <a:lnTo>
                  <a:pt x="440" y="653"/>
                </a:lnTo>
                <a:lnTo>
                  <a:pt x="413" y="676"/>
                </a:lnTo>
                <a:lnTo>
                  <a:pt x="392" y="693"/>
                </a:lnTo>
                <a:lnTo>
                  <a:pt x="373" y="708"/>
                </a:lnTo>
                <a:lnTo>
                  <a:pt x="349" y="722"/>
                </a:lnTo>
                <a:lnTo>
                  <a:pt x="331" y="735"/>
                </a:lnTo>
                <a:lnTo>
                  <a:pt x="311" y="723"/>
                </a:lnTo>
                <a:lnTo>
                  <a:pt x="294" y="712"/>
                </a:lnTo>
                <a:lnTo>
                  <a:pt x="269" y="694"/>
                </a:lnTo>
                <a:lnTo>
                  <a:pt x="250" y="679"/>
                </a:lnTo>
                <a:lnTo>
                  <a:pt x="229" y="661"/>
                </a:lnTo>
                <a:lnTo>
                  <a:pt x="211" y="644"/>
                </a:lnTo>
                <a:lnTo>
                  <a:pt x="188" y="622"/>
                </a:lnTo>
                <a:lnTo>
                  <a:pt x="168" y="597"/>
                </a:lnTo>
                <a:lnTo>
                  <a:pt x="139" y="563"/>
                </a:lnTo>
                <a:lnTo>
                  <a:pt x="120" y="537"/>
                </a:lnTo>
                <a:lnTo>
                  <a:pt x="103" y="514"/>
                </a:lnTo>
                <a:lnTo>
                  <a:pt x="86" y="484"/>
                </a:lnTo>
                <a:lnTo>
                  <a:pt x="73" y="460"/>
                </a:lnTo>
                <a:lnTo>
                  <a:pt x="58" y="428"/>
                </a:lnTo>
                <a:lnTo>
                  <a:pt x="46" y="400"/>
                </a:lnTo>
                <a:lnTo>
                  <a:pt x="37" y="376"/>
                </a:lnTo>
                <a:lnTo>
                  <a:pt x="26" y="339"/>
                </a:lnTo>
                <a:lnTo>
                  <a:pt x="17" y="312"/>
                </a:lnTo>
                <a:lnTo>
                  <a:pt x="10" y="275"/>
                </a:lnTo>
                <a:lnTo>
                  <a:pt x="6" y="249"/>
                </a:lnTo>
                <a:lnTo>
                  <a:pt x="1" y="208"/>
                </a:lnTo>
                <a:lnTo>
                  <a:pt x="0" y="177"/>
                </a:lnTo>
                <a:lnTo>
                  <a:pt x="0" y="141"/>
                </a:lnTo>
                <a:lnTo>
                  <a:pt x="1" y="104"/>
                </a:lnTo>
                <a:lnTo>
                  <a:pt x="3" y="74"/>
                </a:lnTo>
                <a:lnTo>
                  <a:pt x="7" y="43"/>
                </a:lnTo>
                <a:lnTo>
                  <a:pt x="11" y="19"/>
                </a:lnTo>
                <a:lnTo>
                  <a:pt x="15" y="1"/>
                </a:lnTo>
              </a:path>
            </a:pathLst>
          </a:custGeom>
          <a:solidFill>
            <a:srgbClr val="9F3FD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68968" name="Rectangle 8">
            <a:extLst>
              <a:ext uri="{FF2B5EF4-FFF2-40B4-BE49-F238E27FC236}">
                <a16:creationId xmlns:a16="http://schemas.microsoft.com/office/drawing/2014/main" id="{72070067-6CAB-5C4F-B8EC-E478FEDCF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7225" y="3125788"/>
            <a:ext cx="395288" cy="4619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6000"/>
              </a:lnSpc>
              <a:defRPr/>
            </a:pPr>
            <a:r>
              <a:rPr lang="en-US" altLang="en-DE" sz="31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</a:rPr>
              <a:t>X</a:t>
            </a:r>
          </a:p>
        </p:txBody>
      </p:sp>
      <p:sp>
        <p:nvSpPr>
          <p:cNvPr id="168969" name="Rectangle 9">
            <a:extLst>
              <a:ext uri="{FF2B5EF4-FFF2-40B4-BE49-F238E27FC236}">
                <a16:creationId xmlns:a16="http://schemas.microsoft.com/office/drawing/2014/main" id="{D80B7B06-05E0-B245-913C-2AB1A11F0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5900" y="3125788"/>
            <a:ext cx="393700" cy="4619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6000"/>
              </a:lnSpc>
              <a:defRPr/>
            </a:pPr>
            <a:r>
              <a:rPr lang="en-US" altLang="en-DE" sz="3100" b="1"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185144019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lide Number Placeholder 5">
            <a:extLst>
              <a:ext uri="{FF2B5EF4-FFF2-40B4-BE49-F238E27FC236}">
                <a16:creationId xmlns:a16="http://schemas.microsoft.com/office/drawing/2014/main" id="{240F7220-364C-3E4F-A8A8-2832AE5A0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91529190-A6E9-D94A-98EC-CEE745AA523B}" type="slidenum">
              <a:rPr lang="en-US" altLang="en-US" smtClean="0"/>
              <a:pPr>
                <a:defRPr/>
              </a:pPr>
              <a:t>39</a:t>
            </a:fld>
            <a:endParaRPr lang="en-US" altLang="en-US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2EF36D83-698C-2947-924F-4B4FD1FD4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5978525" cy="79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/>
              <a:t>Sub-Additive TODs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DE8CBBEC-8AD5-044C-965D-63F69E5E9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8175" y="1204913"/>
            <a:ext cx="7848600" cy="12319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9525" indent="-9525" defTabSz="785813" eaLnBrk="1" hangingPunct="1">
              <a:buFont typeface="Wingdings" pitchFamily="2" charset="2"/>
              <a:buNone/>
            </a:pPr>
            <a:r>
              <a:rPr lang="en-US" altLang="en-DE" dirty="0"/>
              <a:t>The Postmen Domain, Database Domain, </a:t>
            </a:r>
            <a:br>
              <a:rPr lang="en-US" altLang="en-DE" dirty="0"/>
            </a:br>
            <a:r>
              <a:rPr lang="en-US" altLang="en-DE" dirty="0"/>
              <a:t>and Fax Domain are sub-additive</a:t>
            </a: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EEB6EA87-88E2-384E-9DDF-CC51A47A7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5100" y="3967163"/>
            <a:ext cx="44069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2000"/>
              </a:lnSpc>
              <a:spcBef>
                <a:spcPct val="46000"/>
              </a:spcBef>
            </a:pPr>
            <a:r>
              <a:rPr lang="en-US" altLang="en-DE" sz="2400" dirty="0"/>
              <a:t>“Delivery Domain” </a:t>
            </a:r>
            <a:br>
              <a:rPr lang="en-US" altLang="en-DE" sz="2400" dirty="0"/>
            </a:br>
            <a:r>
              <a:rPr lang="en-US" altLang="en-DE" sz="2400" dirty="0"/>
              <a:t>(where postmen don’t have to return to the Post Office) is not sub-additive</a:t>
            </a:r>
          </a:p>
        </p:txBody>
      </p:sp>
      <p:grpSp>
        <p:nvGrpSpPr>
          <p:cNvPr id="57349" name="Group 5">
            <a:extLst>
              <a:ext uri="{FF2B5EF4-FFF2-40B4-BE49-F238E27FC236}">
                <a16:creationId xmlns:a16="http://schemas.microsoft.com/office/drawing/2014/main" id="{2C7E6296-E928-1645-9C60-C8CBEB8462C8}"/>
              </a:ext>
            </a:extLst>
          </p:cNvPr>
          <p:cNvGrpSpPr>
            <a:grpSpLocks/>
          </p:cNvGrpSpPr>
          <p:nvPr/>
        </p:nvGrpSpPr>
        <p:grpSpPr bwMode="auto">
          <a:xfrm>
            <a:off x="1884363" y="2224088"/>
            <a:ext cx="5048250" cy="865187"/>
            <a:chOff x="1146" y="1740"/>
            <a:chExt cx="3069" cy="525"/>
          </a:xfrm>
        </p:grpSpPr>
        <p:pic>
          <p:nvPicPr>
            <p:cNvPr id="57357" name="Picture 6">
              <a:extLst>
                <a:ext uri="{FF2B5EF4-FFF2-40B4-BE49-F238E27FC236}">
                  <a16:creationId xmlns:a16="http://schemas.microsoft.com/office/drawing/2014/main" id="{A4591F32-129F-704F-B490-FA7ECA4490AE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7" y="1799"/>
              <a:ext cx="663" cy="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7358" name="Picture 7">
              <a:extLst>
                <a:ext uri="{FF2B5EF4-FFF2-40B4-BE49-F238E27FC236}">
                  <a16:creationId xmlns:a16="http://schemas.microsoft.com/office/drawing/2014/main" id="{6B724B87-C4E9-E64F-B1D4-6D2D1A69B913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0" y="1740"/>
              <a:ext cx="785" cy="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57359" name="Group 8">
              <a:extLst>
                <a:ext uri="{FF2B5EF4-FFF2-40B4-BE49-F238E27FC236}">
                  <a16:creationId xmlns:a16="http://schemas.microsoft.com/office/drawing/2014/main" id="{C37D924A-1B98-364F-B04C-AB747B3F57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6" y="1863"/>
              <a:ext cx="885" cy="364"/>
              <a:chOff x="1146" y="1863"/>
              <a:chExt cx="885" cy="364"/>
            </a:xfrm>
          </p:grpSpPr>
          <p:sp>
            <p:nvSpPr>
              <p:cNvPr id="57360" name="Rectangle 9">
                <a:extLst>
                  <a:ext uri="{FF2B5EF4-FFF2-40B4-BE49-F238E27FC236}">
                    <a16:creationId xmlns:a16="http://schemas.microsoft.com/office/drawing/2014/main" id="{65E6D9DD-299D-EC44-9B6D-E8B5549F1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6" y="1863"/>
                <a:ext cx="885" cy="364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DE" altLang="en-DE"/>
              </a:p>
            </p:txBody>
          </p:sp>
          <p:grpSp>
            <p:nvGrpSpPr>
              <p:cNvPr id="57361" name="Group 10">
                <a:extLst>
                  <a:ext uri="{FF2B5EF4-FFF2-40B4-BE49-F238E27FC236}">
                    <a16:creationId xmlns:a16="http://schemas.microsoft.com/office/drawing/2014/main" id="{6DB9AB7B-CFB9-BD49-9D26-59F69504FC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9" y="1873"/>
                <a:ext cx="573" cy="291"/>
                <a:chOff x="1169" y="1873"/>
                <a:chExt cx="573" cy="291"/>
              </a:xfrm>
            </p:grpSpPr>
            <p:grpSp>
              <p:nvGrpSpPr>
                <p:cNvPr id="57458" name="Group 11">
                  <a:extLst>
                    <a:ext uri="{FF2B5EF4-FFF2-40B4-BE49-F238E27FC236}">
                      <a16:creationId xmlns:a16="http://schemas.microsoft.com/office/drawing/2014/main" id="{6A9DDB5C-12D3-7D4D-AC28-8E19483B4EE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169" y="1873"/>
                  <a:ext cx="170" cy="88"/>
                  <a:chOff x="1169" y="1873"/>
                  <a:chExt cx="170" cy="88"/>
                </a:xfrm>
              </p:grpSpPr>
              <p:sp>
                <p:nvSpPr>
                  <p:cNvPr id="57465" name="Freeform 12">
                    <a:extLst>
                      <a:ext uri="{FF2B5EF4-FFF2-40B4-BE49-F238E27FC236}">
                        <a16:creationId xmlns:a16="http://schemas.microsoft.com/office/drawing/2014/main" id="{ABD55EAD-87E4-AF4C-9EA7-EBB66BD7665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69" y="1873"/>
                    <a:ext cx="170" cy="10"/>
                  </a:xfrm>
                  <a:custGeom>
                    <a:avLst/>
                    <a:gdLst>
                      <a:gd name="T0" fmla="*/ 0 w 170"/>
                      <a:gd name="T1" fmla="*/ 0 h 10"/>
                      <a:gd name="T2" fmla="*/ 169 w 170"/>
                      <a:gd name="T3" fmla="*/ 0 h 10"/>
                      <a:gd name="T4" fmla="*/ 169 w 170"/>
                      <a:gd name="T5" fmla="*/ 9 h 10"/>
                      <a:gd name="T6" fmla="*/ 0 w 170"/>
                      <a:gd name="T7" fmla="*/ 9 h 10"/>
                      <a:gd name="T8" fmla="*/ 0 w 170"/>
                      <a:gd name="T9" fmla="*/ 0 h 1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70" h="10">
                        <a:moveTo>
                          <a:pt x="0" y="0"/>
                        </a:moveTo>
                        <a:lnTo>
                          <a:pt x="169" y="0"/>
                        </a:lnTo>
                        <a:lnTo>
                          <a:pt x="169" y="9"/>
                        </a:lnTo>
                        <a:lnTo>
                          <a:pt x="0" y="9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466" name="Freeform 13">
                    <a:extLst>
                      <a:ext uri="{FF2B5EF4-FFF2-40B4-BE49-F238E27FC236}">
                        <a16:creationId xmlns:a16="http://schemas.microsoft.com/office/drawing/2014/main" id="{A1510414-D021-504D-949D-45520B4DC4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69" y="1898"/>
                    <a:ext cx="164" cy="11"/>
                  </a:xfrm>
                  <a:custGeom>
                    <a:avLst/>
                    <a:gdLst>
                      <a:gd name="T0" fmla="*/ 0 w 164"/>
                      <a:gd name="T1" fmla="*/ 0 h 11"/>
                      <a:gd name="T2" fmla="*/ 163 w 164"/>
                      <a:gd name="T3" fmla="*/ 0 h 11"/>
                      <a:gd name="T4" fmla="*/ 163 w 164"/>
                      <a:gd name="T5" fmla="*/ 10 h 11"/>
                      <a:gd name="T6" fmla="*/ 0 w 164"/>
                      <a:gd name="T7" fmla="*/ 10 h 11"/>
                      <a:gd name="T8" fmla="*/ 0 w 164"/>
                      <a:gd name="T9" fmla="*/ 0 h 1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64" h="11">
                        <a:moveTo>
                          <a:pt x="0" y="0"/>
                        </a:moveTo>
                        <a:lnTo>
                          <a:pt x="163" y="0"/>
                        </a:lnTo>
                        <a:lnTo>
                          <a:pt x="163" y="10"/>
                        </a:lnTo>
                        <a:lnTo>
                          <a:pt x="0" y="1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467" name="Freeform 14">
                    <a:extLst>
                      <a:ext uri="{FF2B5EF4-FFF2-40B4-BE49-F238E27FC236}">
                        <a16:creationId xmlns:a16="http://schemas.microsoft.com/office/drawing/2014/main" id="{E64F7782-9942-CD41-96B4-821A7A4F0C7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69" y="1925"/>
                    <a:ext cx="138" cy="10"/>
                  </a:xfrm>
                  <a:custGeom>
                    <a:avLst/>
                    <a:gdLst>
                      <a:gd name="T0" fmla="*/ 0 w 138"/>
                      <a:gd name="T1" fmla="*/ 0 h 10"/>
                      <a:gd name="T2" fmla="*/ 137 w 138"/>
                      <a:gd name="T3" fmla="*/ 0 h 10"/>
                      <a:gd name="T4" fmla="*/ 137 w 138"/>
                      <a:gd name="T5" fmla="*/ 9 h 10"/>
                      <a:gd name="T6" fmla="*/ 0 w 138"/>
                      <a:gd name="T7" fmla="*/ 9 h 10"/>
                      <a:gd name="T8" fmla="*/ 0 w 138"/>
                      <a:gd name="T9" fmla="*/ 0 h 1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38" h="10">
                        <a:moveTo>
                          <a:pt x="0" y="0"/>
                        </a:moveTo>
                        <a:lnTo>
                          <a:pt x="137" y="0"/>
                        </a:lnTo>
                        <a:lnTo>
                          <a:pt x="137" y="9"/>
                        </a:lnTo>
                        <a:lnTo>
                          <a:pt x="0" y="9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468" name="Freeform 15">
                    <a:extLst>
                      <a:ext uri="{FF2B5EF4-FFF2-40B4-BE49-F238E27FC236}">
                        <a16:creationId xmlns:a16="http://schemas.microsoft.com/office/drawing/2014/main" id="{7071908C-0CAF-5442-A4B9-AB363777C9B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69" y="1950"/>
                    <a:ext cx="158" cy="11"/>
                  </a:xfrm>
                  <a:custGeom>
                    <a:avLst/>
                    <a:gdLst>
                      <a:gd name="T0" fmla="*/ 0 w 158"/>
                      <a:gd name="T1" fmla="*/ 0 h 11"/>
                      <a:gd name="T2" fmla="*/ 157 w 158"/>
                      <a:gd name="T3" fmla="*/ 0 h 11"/>
                      <a:gd name="T4" fmla="*/ 157 w 158"/>
                      <a:gd name="T5" fmla="*/ 10 h 11"/>
                      <a:gd name="T6" fmla="*/ 0 w 158"/>
                      <a:gd name="T7" fmla="*/ 10 h 11"/>
                      <a:gd name="T8" fmla="*/ 0 w 158"/>
                      <a:gd name="T9" fmla="*/ 0 h 1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58" h="11">
                        <a:moveTo>
                          <a:pt x="0" y="0"/>
                        </a:moveTo>
                        <a:lnTo>
                          <a:pt x="157" y="0"/>
                        </a:lnTo>
                        <a:lnTo>
                          <a:pt x="157" y="10"/>
                        </a:lnTo>
                        <a:lnTo>
                          <a:pt x="0" y="1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57459" name="Group 16">
                  <a:extLst>
                    <a:ext uri="{FF2B5EF4-FFF2-40B4-BE49-F238E27FC236}">
                      <a16:creationId xmlns:a16="http://schemas.microsoft.com/office/drawing/2014/main" id="{A5A12E51-F96F-1F48-A214-A86A0B0EC5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82" y="2019"/>
                  <a:ext cx="260" cy="145"/>
                  <a:chOff x="1482" y="2019"/>
                  <a:chExt cx="260" cy="145"/>
                </a:xfrm>
              </p:grpSpPr>
              <p:sp>
                <p:nvSpPr>
                  <p:cNvPr id="57460" name="Freeform 17">
                    <a:extLst>
                      <a:ext uri="{FF2B5EF4-FFF2-40B4-BE49-F238E27FC236}">
                        <a16:creationId xmlns:a16="http://schemas.microsoft.com/office/drawing/2014/main" id="{29096EB9-4EEA-4E48-A6D0-065AE4212B0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2" y="2019"/>
                    <a:ext cx="246" cy="18"/>
                  </a:xfrm>
                  <a:custGeom>
                    <a:avLst/>
                    <a:gdLst>
                      <a:gd name="T0" fmla="*/ 0 w 246"/>
                      <a:gd name="T1" fmla="*/ 0 h 18"/>
                      <a:gd name="T2" fmla="*/ 245 w 246"/>
                      <a:gd name="T3" fmla="*/ 0 h 18"/>
                      <a:gd name="T4" fmla="*/ 245 w 246"/>
                      <a:gd name="T5" fmla="*/ 17 h 18"/>
                      <a:gd name="T6" fmla="*/ 0 w 246"/>
                      <a:gd name="T7" fmla="*/ 17 h 18"/>
                      <a:gd name="T8" fmla="*/ 0 w 246"/>
                      <a:gd name="T9" fmla="*/ 0 h 1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46" h="18">
                        <a:moveTo>
                          <a:pt x="0" y="0"/>
                        </a:moveTo>
                        <a:lnTo>
                          <a:pt x="245" y="0"/>
                        </a:lnTo>
                        <a:lnTo>
                          <a:pt x="245" y="17"/>
                        </a:lnTo>
                        <a:lnTo>
                          <a:pt x="0" y="17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461" name="Freeform 18">
                    <a:extLst>
                      <a:ext uri="{FF2B5EF4-FFF2-40B4-BE49-F238E27FC236}">
                        <a16:creationId xmlns:a16="http://schemas.microsoft.com/office/drawing/2014/main" id="{936A6E31-725B-5145-AB82-7867EA1DE47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2" y="2052"/>
                    <a:ext cx="240" cy="18"/>
                  </a:xfrm>
                  <a:custGeom>
                    <a:avLst/>
                    <a:gdLst>
                      <a:gd name="T0" fmla="*/ 0 w 240"/>
                      <a:gd name="T1" fmla="*/ 0 h 18"/>
                      <a:gd name="T2" fmla="*/ 239 w 240"/>
                      <a:gd name="T3" fmla="*/ 0 h 18"/>
                      <a:gd name="T4" fmla="*/ 239 w 240"/>
                      <a:gd name="T5" fmla="*/ 17 h 18"/>
                      <a:gd name="T6" fmla="*/ 0 w 240"/>
                      <a:gd name="T7" fmla="*/ 17 h 18"/>
                      <a:gd name="T8" fmla="*/ 0 w 240"/>
                      <a:gd name="T9" fmla="*/ 0 h 1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40" h="18">
                        <a:moveTo>
                          <a:pt x="0" y="0"/>
                        </a:moveTo>
                        <a:lnTo>
                          <a:pt x="239" y="0"/>
                        </a:lnTo>
                        <a:lnTo>
                          <a:pt x="239" y="17"/>
                        </a:lnTo>
                        <a:lnTo>
                          <a:pt x="0" y="17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462" name="Freeform 19">
                    <a:extLst>
                      <a:ext uri="{FF2B5EF4-FFF2-40B4-BE49-F238E27FC236}">
                        <a16:creationId xmlns:a16="http://schemas.microsoft.com/office/drawing/2014/main" id="{3AEBC972-790F-5247-96F7-FF5A39732A3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2" y="2083"/>
                    <a:ext cx="260" cy="18"/>
                  </a:xfrm>
                  <a:custGeom>
                    <a:avLst/>
                    <a:gdLst>
                      <a:gd name="T0" fmla="*/ 0 w 260"/>
                      <a:gd name="T1" fmla="*/ 0 h 18"/>
                      <a:gd name="T2" fmla="*/ 259 w 260"/>
                      <a:gd name="T3" fmla="*/ 0 h 18"/>
                      <a:gd name="T4" fmla="*/ 259 w 260"/>
                      <a:gd name="T5" fmla="*/ 17 h 18"/>
                      <a:gd name="T6" fmla="*/ 0 w 260"/>
                      <a:gd name="T7" fmla="*/ 17 h 18"/>
                      <a:gd name="T8" fmla="*/ 0 w 260"/>
                      <a:gd name="T9" fmla="*/ 0 h 1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60" h="18">
                        <a:moveTo>
                          <a:pt x="0" y="0"/>
                        </a:moveTo>
                        <a:lnTo>
                          <a:pt x="259" y="0"/>
                        </a:lnTo>
                        <a:lnTo>
                          <a:pt x="259" y="17"/>
                        </a:lnTo>
                        <a:lnTo>
                          <a:pt x="0" y="17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463" name="Freeform 20">
                    <a:extLst>
                      <a:ext uri="{FF2B5EF4-FFF2-40B4-BE49-F238E27FC236}">
                        <a16:creationId xmlns:a16="http://schemas.microsoft.com/office/drawing/2014/main" id="{2AE45061-6AE5-9D4F-8330-F6834EAA71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82" y="2116"/>
                    <a:ext cx="221" cy="17"/>
                  </a:xfrm>
                  <a:custGeom>
                    <a:avLst/>
                    <a:gdLst>
                      <a:gd name="T0" fmla="*/ 0 w 221"/>
                      <a:gd name="T1" fmla="*/ 0 h 17"/>
                      <a:gd name="T2" fmla="*/ 220 w 221"/>
                      <a:gd name="T3" fmla="*/ 0 h 17"/>
                      <a:gd name="T4" fmla="*/ 220 w 221"/>
                      <a:gd name="T5" fmla="*/ 16 h 17"/>
                      <a:gd name="T6" fmla="*/ 0 w 221"/>
                      <a:gd name="T7" fmla="*/ 16 h 17"/>
                      <a:gd name="T8" fmla="*/ 0 w 221"/>
                      <a:gd name="T9" fmla="*/ 0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1" h="17">
                        <a:moveTo>
                          <a:pt x="0" y="0"/>
                        </a:moveTo>
                        <a:lnTo>
                          <a:pt x="220" y="0"/>
                        </a:lnTo>
                        <a:lnTo>
                          <a:pt x="220" y="16"/>
                        </a:lnTo>
                        <a:lnTo>
                          <a:pt x="0" y="1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464" name="Freeform 21">
                    <a:extLst>
                      <a:ext uri="{FF2B5EF4-FFF2-40B4-BE49-F238E27FC236}">
                        <a16:creationId xmlns:a16="http://schemas.microsoft.com/office/drawing/2014/main" id="{DAC2C973-9433-3C46-982D-2DE1670F0C3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97" y="2148"/>
                    <a:ext cx="144" cy="16"/>
                  </a:xfrm>
                  <a:custGeom>
                    <a:avLst/>
                    <a:gdLst>
                      <a:gd name="T0" fmla="*/ 0 w 144"/>
                      <a:gd name="T1" fmla="*/ 0 h 16"/>
                      <a:gd name="T2" fmla="*/ 143 w 144"/>
                      <a:gd name="T3" fmla="*/ 0 h 16"/>
                      <a:gd name="T4" fmla="*/ 143 w 144"/>
                      <a:gd name="T5" fmla="*/ 15 h 16"/>
                      <a:gd name="T6" fmla="*/ 0 w 144"/>
                      <a:gd name="T7" fmla="*/ 15 h 16"/>
                      <a:gd name="T8" fmla="*/ 0 w 144"/>
                      <a:gd name="T9" fmla="*/ 0 h 1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44" h="16">
                        <a:moveTo>
                          <a:pt x="0" y="0"/>
                        </a:moveTo>
                        <a:lnTo>
                          <a:pt x="143" y="0"/>
                        </a:lnTo>
                        <a:lnTo>
                          <a:pt x="143" y="15"/>
                        </a:lnTo>
                        <a:lnTo>
                          <a:pt x="0" y="1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</p:grpSp>
          <p:grpSp>
            <p:nvGrpSpPr>
              <p:cNvPr id="57362" name="Group 22">
                <a:extLst>
                  <a:ext uri="{FF2B5EF4-FFF2-40B4-BE49-F238E27FC236}">
                    <a16:creationId xmlns:a16="http://schemas.microsoft.com/office/drawing/2014/main" id="{47A41BA6-12F6-F744-A7D4-D9FF39834A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17" y="1873"/>
                <a:ext cx="93" cy="97"/>
                <a:chOff x="1917" y="1873"/>
                <a:chExt cx="93" cy="97"/>
              </a:xfrm>
            </p:grpSpPr>
            <p:grpSp>
              <p:nvGrpSpPr>
                <p:cNvPr id="57363" name="Group 23">
                  <a:extLst>
                    <a:ext uri="{FF2B5EF4-FFF2-40B4-BE49-F238E27FC236}">
                      <a16:creationId xmlns:a16="http://schemas.microsoft.com/office/drawing/2014/main" id="{4F8B252E-1721-9244-B0C1-B46FB491B8A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17" y="1873"/>
                  <a:ext cx="93" cy="97"/>
                  <a:chOff x="1917" y="1873"/>
                  <a:chExt cx="93" cy="97"/>
                </a:xfrm>
              </p:grpSpPr>
              <p:sp>
                <p:nvSpPr>
                  <p:cNvPr id="57455" name="Rectangle 24">
                    <a:extLst>
                      <a:ext uri="{FF2B5EF4-FFF2-40B4-BE49-F238E27FC236}">
                        <a16:creationId xmlns:a16="http://schemas.microsoft.com/office/drawing/2014/main" id="{7AED25D7-141F-4147-BAF0-A680AC05D30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21" y="1873"/>
                    <a:ext cx="82" cy="96"/>
                  </a:xfrm>
                  <a:prstGeom prst="rect">
                    <a:avLst/>
                  </a:prstGeom>
                  <a:solidFill>
                    <a:srgbClr val="00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DE" altLang="en-DE"/>
                  </a:p>
                </p:txBody>
              </p:sp>
              <p:sp>
                <p:nvSpPr>
                  <p:cNvPr id="57456" name="Freeform 25">
                    <a:extLst>
                      <a:ext uri="{FF2B5EF4-FFF2-40B4-BE49-F238E27FC236}">
                        <a16:creationId xmlns:a16="http://schemas.microsoft.com/office/drawing/2014/main" id="{7CCA279E-9884-7B42-A1D0-2C657A8268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08" y="1873"/>
                    <a:ext cx="2" cy="97"/>
                  </a:xfrm>
                  <a:custGeom>
                    <a:avLst/>
                    <a:gdLst>
                      <a:gd name="T0" fmla="*/ 0 w 2"/>
                      <a:gd name="T1" fmla="*/ 0 h 97"/>
                      <a:gd name="T2" fmla="*/ 0 w 2"/>
                      <a:gd name="T3" fmla="*/ 0 h 97"/>
                      <a:gd name="T4" fmla="*/ 0 w 2"/>
                      <a:gd name="T5" fmla="*/ 4 h 97"/>
                      <a:gd name="T6" fmla="*/ 1 w 2"/>
                      <a:gd name="T7" fmla="*/ 4 h 97"/>
                      <a:gd name="T8" fmla="*/ 1 w 2"/>
                      <a:gd name="T9" fmla="*/ 8 h 97"/>
                      <a:gd name="T10" fmla="*/ 0 w 2"/>
                      <a:gd name="T11" fmla="*/ 8 h 97"/>
                      <a:gd name="T12" fmla="*/ 0 w 2"/>
                      <a:gd name="T13" fmla="*/ 12 h 97"/>
                      <a:gd name="T14" fmla="*/ 1 w 2"/>
                      <a:gd name="T15" fmla="*/ 12 h 97"/>
                      <a:gd name="T16" fmla="*/ 1 w 2"/>
                      <a:gd name="T17" fmla="*/ 16 h 97"/>
                      <a:gd name="T18" fmla="*/ 0 w 2"/>
                      <a:gd name="T19" fmla="*/ 16 h 97"/>
                      <a:gd name="T20" fmla="*/ 0 w 2"/>
                      <a:gd name="T21" fmla="*/ 20 h 97"/>
                      <a:gd name="T22" fmla="*/ 1 w 2"/>
                      <a:gd name="T23" fmla="*/ 20 h 97"/>
                      <a:gd name="T24" fmla="*/ 1 w 2"/>
                      <a:gd name="T25" fmla="*/ 24 h 97"/>
                      <a:gd name="T26" fmla="*/ 0 w 2"/>
                      <a:gd name="T27" fmla="*/ 24 h 97"/>
                      <a:gd name="T28" fmla="*/ 0 w 2"/>
                      <a:gd name="T29" fmla="*/ 28 h 97"/>
                      <a:gd name="T30" fmla="*/ 1 w 2"/>
                      <a:gd name="T31" fmla="*/ 28 h 97"/>
                      <a:gd name="T32" fmla="*/ 1 w 2"/>
                      <a:gd name="T33" fmla="*/ 32 h 97"/>
                      <a:gd name="T34" fmla="*/ 0 w 2"/>
                      <a:gd name="T35" fmla="*/ 32 h 97"/>
                      <a:gd name="T36" fmla="*/ 0 w 2"/>
                      <a:gd name="T37" fmla="*/ 36 h 97"/>
                      <a:gd name="T38" fmla="*/ 1 w 2"/>
                      <a:gd name="T39" fmla="*/ 36 h 97"/>
                      <a:gd name="T40" fmla="*/ 1 w 2"/>
                      <a:gd name="T41" fmla="*/ 40 h 97"/>
                      <a:gd name="T42" fmla="*/ 0 w 2"/>
                      <a:gd name="T43" fmla="*/ 40 h 97"/>
                      <a:gd name="T44" fmla="*/ 0 w 2"/>
                      <a:gd name="T45" fmla="*/ 44 h 97"/>
                      <a:gd name="T46" fmla="*/ 1 w 2"/>
                      <a:gd name="T47" fmla="*/ 44 h 97"/>
                      <a:gd name="T48" fmla="*/ 1 w 2"/>
                      <a:gd name="T49" fmla="*/ 48 h 97"/>
                      <a:gd name="T50" fmla="*/ 0 w 2"/>
                      <a:gd name="T51" fmla="*/ 48 h 97"/>
                      <a:gd name="T52" fmla="*/ 0 w 2"/>
                      <a:gd name="T53" fmla="*/ 52 h 97"/>
                      <a:gd name="T54" fmla="*/ 1 w 2"/>
                      <a:gd name="T55" fmla="*/ 52 h 97"/>
                      <a:gd name="T56" fmla="*/ 1 w 2"/>
                      <a:gd name="T57" fmla="*/ 56 h 97"/>
                      <a:gd name="T58" fmla="*/ 0 w 2"/>
                      <a:gd name="T59" fmla="*/ 56 h 97"/>
                      <a:gd name="T60" fmla="*/ 0 w 2"/>
                      <a:gd name="T61" fmla="*/ 60 h 97"/>
                      <a:gd name="T62" fmla="*/ 1 w 2"/>
                      <a:gd name="T63" fmla="*/ 60 h 97"/>
                      <a:gd name="T64" fmla="*/ 1 w 2"/>
                      <a:gd name="T65" fmla="*/ 64 h 97"/>
                      <a:gd name="T66" fmla="*/ 0 w 2"/>
                      <a:gd name="T67" fmla="*/ 64 h 97"/>
                      <a:gd name="T68" fmla="*/ 0 w 2"/>
                      <a:gd name="T69" fmla="*/ 68 h 97"/>
                      <a:gd name="T70" fmla="*/ 1 w 2"/>
                      <a:gd name="T71" fmla="*/ 68 h 97"/>
                      <a:gd name="T72" fmla="*/ 1 w 2"/>
                      <a:gd name="T73" fmla="*/ 72 h 97"/>
                      <a:gd name="T74" fmla="*/ 0 w 2"/>
                      <a:gd name="T75" fmla="*/ 72 h 97"/>
                      <a:gd name="T76" fmla="*/ 0 w 2"/>
                      <a:gd name="T77" fmla="*/ 76 h 97"/>
                      <a:gd name="T78" fmla="*/ 1 w 2"/>
                      <a:gd name="T79" fmla="*/ 76 h 97"/>
                      <a:gd name="T80" fmla="*/ 1 w 2"/>
                      <a:gd name="T81" fmla="*/ 80 h 97"/>
                      <a:gd name="T82" fmla="*/ 0 w 2"/>
                      <a:gd name="T83" fmla="*/ 80 h 97"/>
                      <a:gd name="T84" fmla="*/ 0 w 2"/>
                      <a:gd name="T85" fmla="*/ 84 h 97"/>
                      <a:gd name="T86" fmla="*/ 1 w 2"/>
                      <a:gd name="T87" fmla="*/ 84 h 97"/>
                      <a:gd name="T88" fmla="*/ 1 w 2"/>
                      <a:gd name="T89" fmla="*/ 88 h 97"/>
                      <a:gd name="T90" fmla="*/ 0 w 2"/>
                      <a:gd name="T91" fmla="*/ 88 h 97"/>
                      <a:gd name="T92" fmla="*/ 0 w 2"/>
                      <a:gd name="T93" fmla="*/ 92 h 97"/>
                      <a:gd name="T94" fmla="*/ 1 w 2"/>
                      <a:gd name="T95" fmla="*/ 92 h 97"/>
                      <a:gd name="T96" fmla="*/ 1 w 2"/>
                      <a:gd name="T97" fmla="*/ 96 h 97"/>
                      <a:gd name="T98" fmla="*/ 0 w 2"/>
                      <a:gd name="T99" fmla="*/ 96 h 97"/>
                      <a:gd name="T100" fmla="*/ 0 w 2"/>
                      <a:gd name="T101" fmla="*/ 96 h 97"/>
                      <a:gd name="T102" fmla="*/ 0 w 2"/>
                      <a:gd name="T103" fmla="*/ 0 h 97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" h="97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4"/>
                        </a:lnTo>
                        <a:lnTo>
                          <a:pt x="1" y="4"/>
                        </a:lnTo>
                        <a:lnTo>
                          <a:pt x="1" y="8"/>
                        </a:lnTo>
                        <a:lnTo>
                          <a:pt x="0" y="8"/>
                        </a:lnTo>
                        <a:lnTo>
                          <a:pt x="0" y="12"/>
                        </a:lnTo>
                        <a:lnTo>
                          <a:pt x="1" y="12"/>
                        </a:lnTo>
                        <a:lnTo>
                          <a:pt x="1" y="16"/>
                        </a:lnTo>
                        <a:lnTo>
                          <a:pt x="0" y="16"/>
                        </a:lnTo>
                        <a:lnTo>
                          <a:pt x="0" y="20"/>
                        </a:lnTo>
                        <a:lnTo>
                          <a:pt x="1" y="20"/>
                        </a:lnTo>
                        <a:lnTo>
                          <a:pt x="1" y="24"/>
                        </a:lnTo>
                        <a:lnTo>
                          <a:pt x="0" y="24"/>
                        </a:lnTo>
                        <a:lnTo>
                          <a:pt x="0" y="28"/>
                        </a:lnTo>
                        <a:lnTo>
                          <a:pt x="1" y="28"/>
                        </a:lnTo>
                        <a:lnTo>
                          <a:pt x="1" y="32"/>
                        </a:lnTo>
                        <a:lnTo>
                          <a:pt x="0" y="32"/>
                        </a:lnTo>
                        <a:lnTo>
                          <a:pt x="0" y="36"/>
                        </a:lnTo>
                        <a:lnTo>
                          <a:pt x="1" y="36"/>
                        </a:lnTo>
                        <a:lnTo>
                          <a:pt x="1" y="40"/>
                        </a:lnTo>
                        <a:lnTo>
                          <a:pt x="0" y="40"/>
                        </a:lnTo>
                        <a:lnTo>
                          <a:pt x="0" y="44"/>
                        </a:lnTo>
                        <a:lnTo>
                          <a:pt x="1" y="44"/>
                        </a:lnTo>
                        <a:lnTo>
                          <a:pt x="1" y="48"/>
                        </a:lnTo>
                        <a:lnTo>
                          <a:pt x="0" y="48"/>
                        </a:lnTo>
                        <a:lnTo>
                          <a:pt x="0" y="52"/>
                        </a:lnTo>
                        <a:lnTo>
                          <a:pt x="1" y="52"/>
                        </a:lnTo>
                        <a:lnTo>
                          <a:pt x="1" y="56"/>
                        </a:lnTo>
                        <a:lnTo>
                          <a:pt x="0" y="56"/>
                        </a:lnTo>
                        <a:lnTo>
                          <a:pt x="0" y="60"/>
                        </a:lnTo>
                        <a:lnTo>
                          <a:pt x="1" y="60"/>
                        </a:lnTo>
                        <a:lnTo>
                          <a:pt x="1" y="64"/>
                        </a:lnTo>
                        <a:lnTo>
                          <a:pt x="0" y="64"/>
                        </a:lnTo>
                        <a:lnTo>
                          <a:pt x="0" y="68"/>
                        </a:lnTo>
                        <a:lnTo>
                          <a:pt x="1" y="68"/>
                        </a:lnTo>
                        <a:lnTo>
                          <a:pt x="1" y="72"/>
                        </a:lnTo>
                        <a:lnTo>
                          <a:pt x="0" y="72"/>
                        </a:lnTo>
                        <a:lnTo>
                          <a:pt x="0" y="76"/>
                        </a:lnTo>
                        <a:lnTo>
                          <a:pt x="1" y="76"/>
                        </a:lnTo>
                        <a:lnTo>
                          <a:pt x="1" y="80"/>
                        </a:lnTo>
                        <a:lnTo>
                          <a:pt x="0" y="80"/>
                        </a:lnTo>
                        <a:lnTo>
                          <a:pt x="0" y="84"/>
                        </a:lnTo>
                        <a:lnTo>
                          <a:pt x="1" y="84"/>
                        </a:lnTo>
                        <a:lnTo>
                          <a:pt x="1" y="88"/>
                        </a:lnTo>
                        <a:lnTo>
                          <a:pt x="0" y="88"/>
                        </a:lnTo>
                        <a:lnTo>
                          <a:pt x="0" y="92"/>
                        </a:lnTo>
                        <a:lnTo>
                          <a:pt x="1" y="92"/>
                        </a:lnTo>
                        <a:lnTo>
                          <a:pt x="1" y="96"/>
                        </a:lnTo>
                        <a:lnTo>
                          <a:pt x="0" y="9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457" name="Freeform 26">
                    <a:extLst>
                      <a:ext uri="{FF2B5EF4-FFF2-40B4-BE49-F238E27FC236}">
                        <a16:creationId xmlns:a16="http://schemas.microsoft.com/office/drawing/2014/main" id="{5EB0653A-BBC8-8744-B0C8-98D7B7CF9CF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17" y="1873"/>
                    <a:ext cx="2" cy="97"/>
                  </a:xfrm>
                  <a:custGeom>
                    <a:avLst/>
                    <a:gdLst>
                      <a:gd name="T0" fmla="*/ 1 w 2"/>
                      <a:gd name="T1" fmla="*/ 0 h 97"/>
                      <a:gd name="T2" fmla="*/ 1 w 2"/>
                      <a:gd name="T3" fmla="*/ 0 h 97"/>
                      <a:gd name="T4" fmla="*/ 1 w 2"/>
                      <a:gd name="T5" fmla="*/ 4 h 97"/>
                      <a:gd name="T6" fmla="*/ 0 w 2"/>
                      <a:gd name="T7" fmla="*/ 4 h 97"/>
                      <a:gd name="T8" fmla="*/ 0 w 2"/>
                      <a:gd name="T9" fmla="*/ 8 h 97"/>
                      <a:gd name="T10" fmla="*/ 1 w 2"/>
                      <a:gd name="T11" fmla="*/ 8 h 97"/>
                      <a:gd name="T12" fmla="*/ 1 w 2"/>
                      <a:gd name="T13" fmla="*/ 12 h 97"/>
                      <a:gd name="T14" fmla="*/ 0 w 2"/>
                      <a:gd name="T15" fmla="*/ 12 h 97"/>
                      <a:gd name="T16" fmla="*/ 0 w 2"/>
                      <a:gd name="T17" fmla="*/ 16 h 97"/>
                      <a:gd name="T18" fmla="*/ 1 w 2"/>
                      <a:gd name="T19" fmla="*/ 16 h 97"/>
                      <a:gd name="T20" fmla="*/ 1 w 2"/>
                      <a:gd name="T21" fmla="*/ 20 h 97"/>
                      <a:gd name="T22" fmla="*/ 0 w 2"/>
                      <a:gd name="T23" fmla="*/ 20 h 97"/>
                      <a:gd name="T24" fmla="*/ 0 w 2"/>
                      <a:gd name="T25" fmla="*/ 24 h 97"/>
                      <a:gd name="T26" fmla="*/ 1 w 2"/>
                      <a:gd name="T27" fmla="*/ 24 h 97"/>
                      <a:gd name="T28" fmla="*/ 1 w 2"/>
                      <a:gd name="T29" fmla="*/ 28 h 97"/>
                      <a:gd name="T30" fmla="*/ 0 w 2"/>
                      <a:gd name="T31" fmla="*/ 28 h 97"/>
                      <a:gd name="T32" fmla="*/ 0 w 2"/>
                      <a:gd name="T33" fmla="*/ 32 h 97"/>
                      <a:gd name="T34" fmla="*/ 1 w 2"/>
                      <a:gd name="T35" fmla="*/ 32 h 97"/>
                      <a:gd name="T36" fmla="*/ 1 w 2"/>
                      <a:gd name="T37" fmla="*/ 36 h 97"/>
                      <a:gd name="T38" fmla="*/ 0 w 2"/>
                      <a:gd name="T39" fmla="*/ 36 h 97"/>
                      <a:gd name="T40" fmla="*/ 0 w 2"/>
                      <a:gd name="T41" fmla="*/ 40 h 97"/>
                      <a:gd name="T42" fmla="*/ 1 w 2"/>
                      <a:gd name="T43" fmla="*/ 40 h 97"/>
                      <a:gd name="T44" fmla="*/ 1 w 2"/>
                      <a:gd name="T45" fmla="*/ 44 h 97"/>
                      <a:gd name="T46" fmla="*/ 0 w 2"/>
                      <a:gd name="T47" fmla="*/ 44 h 97"/>
                      <a:gd name="T48" fmla="*/ 0 w 2"/>
                      <a:gd name="T49" fmla="*/ 48 h 97"/>
                      <a:gd name="T50" fmla="*/ 1 w 2"/>
                      <a:gd name="T51" fmla="*/ 48 h 97"/>
                      <a:gd name="T52" fmla="*/ 1 w 2"/>
                      <a:gd name="T53" fmla="*/ 52 h 97"/>
                      <a:gd name="T54" fmla="*/ 0 w 2"/>
                      <a:gd name="T55" fmla="*/ 52 h 97"/>
                      <a:gd name="T56" fmla="*/ 0 w 2"/>
                      <a:gd name="T57" fmla="*/ 56 h 97"/>
                      <a:gd name="T58" fmla="*/ 1 w 2"/>
                      <a:gd name="T59" fmla="*/ 56 h 97"/>
                      <a:gd name="T60" fmla="*/ 1 w 2"/>
                      <a:gd name="T61" fmla="*/ 60 h 97"/>
                      <a:gd name="T62" fmla="*/ 0 w 2"/>
                      <a:gd name="T63" fmla="*/ 60 h 97"/>
                      <a:gd name="T64" fmla="*/ 0 w 2"/>
                      <a:gd name="T65" fmla="*/ 64 h 97"/>
                      <a:gd name="T66" fmla="*/ 1 w 2"/>
                      <a:gd name="T67" fmla="*/ 64 h 97"/>
                      <a:gd name="T68" fmla="*/ 1 w 2"/>
                      <a:gd name="T69" fmla="*/ 68 h 97"/>
                      <a:gd name="T70" fmla="*/ 0 w 2"/>
                      <a:gd name="T71" fmla="*/ 68 h 97"/>
                      <a:gd name="T72" fmla="*/ 0 w 2"/>
                      <a:gd name="T73" fmla="*/ 72 h 97"/>
                      <a:gd name="T74" fmla="*/ 1 w 2"/>
                      <a:gd name="T75" fmla="*/ 72 h 97"/>
                      <a:gd name="T76" fmla="*/ 1 w 2"/>
                      <a:gd name="T77" fmla="*/ 76 h 97"/>
                      <a:gd name="T78" fmla="*/ 0 w 2"/>
                      <a:gd name="T79" fmla="*/ 76 h 97"/>
                      <a:gd name="T80" fmla="*/ 0 w 2"/>
                      <a:gd name="T81" fmla="*/ 80 h 97"/>
                      <a:gd name="T82" fmla="*/ 1 w 2"/>
                      <a:gd name="T83" fmla="*/ 80 h 97"/>
                      <a:gd name="T84" fmla="*/ 1 w 2"/>
                      <a:gd name="T85" fmla="*/ 84 h 97"/>
                      <a:gd name="T86" fmla="*/ 0 w 2"/>
                      <a:gd name="T87" fmla="*/ 84 h 97"/>
                      <a:gd name="T88" fmla="*/ 0 w 2"/>
                      <a:gd name="T89" fmla="*/ 88 h 97"/>
                      <a:gd name="T90" fmla="*/ 1 w 2"/>
                      <a:gd name="T91" fmla="*/ 88 h 97"/>
                      <a:gd name="T92" fmla="*/ 1 w 2"/>
                      <a:gd name="T93" fmla="*/ 92 h 97"/>
                      <a:gd name="T94" fmla="*/ 0 w 2"/>
                      <a:gd name="T95" fmla="*/ 92 h 97"/>
                      <a:gd name="T96" fmla="*/ 0 w 2"/>
                      <a:gd name="T97" fmla="*/ 96 h 97"/>
                      <a:gd name="T98" fmla="*/ 1 w 2"/>
                      <a:gd name="T99" fmla="*/ 96 h 97"/>
                      <a:gd name="T100" fmla="*/ 1 w 2"/>
                      <a:gd name="T101" fmla="*/ 96 h 97"/>
                      <a:gd name="T102" fmla="*/ 1 w 2"/>
                      <a:gd name="T103" fmla="*/ 0 h 97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" h="97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1" y="4"/>
                        </a:lnTo>
                        <a:lnTo>
                          <a:pt x="0" y="4"/>
                        </a:lnTo>
                        <a:lnTo>
                          <a:pt x="0" y="8"/>
                        </a:lnTo>
                        <a:lnTo>
                          <a:pt x="1" y="8"/>
                        </a:lnTo>
                        <a:lnTo>
                          <a:pt x="1" y="12"/>
                        </a:lnTo>
                        <a:lnTo>
                          <a:pt x="0" y="12"/>
                        </a:lnTo>
                        <a:lnTo>
                          <a:pt x="0" y="16"/>
                        </a:lnTo>
                        <a:lnTo>
                          <a:pt x="1" y="16"/>
                        </a:lnTo>
                        <a:lnTo>
                          <a:pt x="1" y="20"/>
                        </a:lnTo>
                        <a:lnTo>
                          <a:pt x="0" y="20"/>
                        </a:lnTo>
                        <a:lnTo>
                          <a:pt x="0" y="24"/>
                        </a:lnTo>
                        <a:lnTo>
                          <a:pt x="1" y="24"/>
                        </a:lnTo>
                        <a:lnTo>
                          <a:pt x="1" y="28"/>
                        </a:lnTo>
                        <a:lnTo>
                          <a:pt x="0" y="28"/>
                        </a:lnTo>
                        <a:lnTo>
                          <a:pt x="0" y="32"/>
                        </a:lnTo>
                        <a:lnTo>
                          <a:pt x="1" y="32"/>
                        </a:lnTo>
                        <a:lnTo>
                          <a:pt x="1" y="36"/>
                        </a:lnTo>
                        <a:lnTo>
                          <a:pt x="0" y="36"/>
                        </a:lnTo>
                        <a:lnTo>
                          <a:pt x="0" y="40"/>
                        </a:lnTo>
                        <a:lnTo>
                          <a:pt x="1" y="40"/>
                        </a:lnTo>
                        <a:lnTo>
                          <a:pt x="1" y="44"/>
                        </a:lnTo>
                        <a:lnTo>
                          <a:pt x="0" y="44"/>
                        </a:lnTo>
                        <a:lnTo>
                          <a:pt x="0" y="48"/>
                        </a:lnTo>
                        <a:lnTo>
                          <a:pt x="1" y="48"/>
                        </a:lnTo>
                        <a:lnTo>
                          <a:pt x="1" y="52"/>
                        </a:lnTo>
                        <a:lnTo>
                          <a:pt x="0" y="52"/>
                        </a:lnTo>
                        <a:lnTo>
                          <a:pt x="0" y="56"/>
                        </a:lnTo>
                        <a:lnTo>
                          <a:pt x="1" y="56"/>
                        </a:lnTo>
                        <a:lnTo>
                          <a:pt x="1" y="60"/>
                        </a:lnTo>
                        <a:lnTo>
                          <a:pt x="0" y="60"/>
                        </a:lnTo>
                        <a:lnTo>
                          <a:pt x="0" y="64"/>
                        </a:lnTo>
                        <a:lnTo>
                          <a:pt x="1" y="64"/>
                        </a:lnTo>
                        <a:lnTo>
                          <a:pt x="1" y="68"/>
                        </a:lnTo>
                        <a:lnTo>
                          <a:pt x="0" y="68"/>
                        </a:lnTo>
                        <a:lnTo>
                          <a:pt x="0" y="72"/>
                        </a:lnTo>
                        <a:lnTo>
                          <a:pt x="1" y="72"/>
                        </a:lnTo>
                        <a:lnTo>
                          <a:pt x="1" y="76"/>
                        </a:lnTo>
                        <a:lnTo>
                          <a:pt x="0" y="76"/>
                        </a:lnTo>
                        <a:lnTo>
                          <a:pt x="0" y="80"/>
                        </a:lnTo>
                        <a:lnTo>
                          <a:pt x="1" y="80"/>
                        </a:lnTo>
                        <a:lnTo>
                          <a:pt x="1" y="84"/>
                        </a:lnTo>
                        <a:lnTo>
                          <a:pt x="0" y="84"/>
                        </a:lnTo>
                        <a:lnTo>
                          <a:pt x="0" y="88"/>
                        </a:lnTo>
                        <a:lnTo>
                          <a:pt x="1" y="88"/>
                        </a:lnTo>
                        <a:lnTo>
                          <a:pt x="1" y="92"/>
                        </a:lnTo>
                        <a:lnTo>
                          <a:pt x="0" y="92"/>
                        </a:lnTo>
                        <a:lnTo>
                          <a:pt x="0" y="96"/>
                        </a:lnTo>
                        <a:lnTo>
                          <a:pt x="1" y="96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57364" name="Group 27">
                  <a:extLst>
                    <a:ext uri="{FF2B5EF4-FFF2-40B4-BE49-F238E27FC236}">
                      <a16:creationId xmlns:a16="http://schemas.microsoft.com/office/drawing/2014/main" id="{8471766F-2F14-B544-9BD3-CCC5CC963D3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30" y="1877"/>
                  <a:ext cx="68" cy="87"/>
                  <a:chOff x="1930" y="1877"/>
                  <a:chExt cx="68" cy="87"/>
                </a:xfrm>
              </p:grpSpPr>
              <p:sp>
                <p:nvSpPr>
                  <p:cNvPr id="57369" name="Freeform 28">
                    <a:extLst>
                      <a:ext uri="{FF2B5EF4-FFF2-40B4-BE49-F238E27FC236}">
                        <a16:creationId xmlns:a16="http://schemas.microsoft.com/office/drawing/2014/main" id="{2D3F92C0-FC56-FD48-B6EA-BE2D99C21E7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85" y="1901"/>
                    <a:ext cx="13" cy="46"/>
                  </a:xfrm>
                  <a:custGeom>
                    <a:avLst/>
                    <a:gdLst>
                      <a:gd name="T0" fmla="*/ 1 w 13"/>
                      <a:gd name="T1" fmla="*/ 1 h 46"/>
                      <a:gd name="T2" fmla="*/ 2 w 13"/>
                      <a:gd name="T3" fmla="*/ 1 h 46"/>
                      <a:gd name="T4" fmla="*/ 2 w 13"/>
                      <a:gd name="T5" fmla="*/ 0 h 46"/>
                      <a:gd name="T6" fmla="*/ 3 w 13"/>
                      <a:gd name="T7" fmla="*/ 0 h 46"/>
                      <a:gd name="T8" fmla="*/ 4 w 13"/>
                      <a:gd name="T9" fmla="*/ 0 h 46"/>
                      <a:gd name="T10" fmla="*/ 5 w 13"/>
                      <a:gd name="T11" fmla="*/ 0 h 46"/>
                      <a:gd name="T12" fmla="*/ 6 w 13"/>
                      <a:gd name="T13" fmla="*/ 0 h 46"/>
                      <a:gd name="T14" fmla="*/ 8 w 13"/>
                      <a:gd name="T15" fmla="*/ 0 h 46"/>
                      <a:gd name="T16" fmla="*/ 8 w 13"/>
                      <a:gd name="T17" fmla="*/ 0 h 46"/>
                      <a:gd name="T18" fmla="*/ 8 w 13"/>
                      <a:gd name="T19" fmla="*/ 1 h 46"/>
                      <a:gd name="T20" fmla="*/ 8 w 13"/>
                      <a:gd name="T21" fmla="*/ 1 h 46"/>
                      <a:gd name="T22" fmla="*/ 7 w 13"/>
                      <a:gd name="T23" fmla="*/ 2 h 46"/>
                      <a:gd name="T24" fmla="*/ 7 w 13"/>
                      <a:gd name="T25" fmla="*/ 2 h 46"/>
                      <a:gd name="T26" fmla="*/ 7 w 13"/>
                      <a:gd name="T27" fmla="*/ 3 h 46"/>
                      <a:gd name="T28" fmla="*/ 7 w 13"/>
                      <a:gd name="T29" fmla="*/ 4 h 46"/>
                      <a:gd name="T30" fmla="*/ 7 w 13"/>
                      <a:gd name="T31" fmla="*/ 5 h 46"/>
                      <a:gd name="T32" fmla="*/ 7 w 13"/>
                      <a:gd name="T33" fmla="*/ 7 h 46"/>
                      <a:gd name="T34" fmla="*/ 7 w 13"/>
                      <a:gd name="T35" fmla="*/ 8 h 46"/>
                      <a:gd name="T36" fmla="*/ 7 w 13"/>
                      <a:gd name="T37" fmla="*/ 9 h 46"/>
                      <a:gd name="T38" fmla="*/ 7 w 13"/>
                      <a:gd name="T39" fmla="*/ 11 h 46"/>
                      <a:gd name="T40" fmla="*/ 7 w 13"/>
                      <a:gd name="T41" fmla="*/ 12 h 46"/>
                      <a:gd name="T42" fmla="*/ 8 w 13"/>
                      <a:gd name="T43" fmla="*/ 17 h 46"/>
                      <a:gd name="T44" fmla="*/ 8 w 13"/>
                      <a:gd name="T45" fmla="*/ 21 h 46"/>
                      <a:gd name="T46" fmla="*/ 9 w 13"/>
                      <a:gd name="T47" fmla="*/ 24 h 46"/>
                      <a:gd name="T48" fmla="*/ 10 w 13"/>
                      <a:gd name="T49" fmla="*/ 29 h 46"/>
                      <a:gd name="T50" fmla="*/ 10 w 13"/>
                      <a:gd name="T51" fmla="*/ 32 h 46"/>
                      <a:gd name="T52" fmla="*/ 11 w 13"/>
                      <a:gd name="T53" fmla="*/ 35 h 46"/>
                      <a:gd name="T54" fmla="*/ 12 w 13"/>
                      <a:gd name="T55" fmla="*/ 38 h 46"/>
                      <a:gd name="T56" fmla="*/ 12 w 13"/>
                      <a:gd name="T57" fmla="*/ 41 h 46"/>
                      <a:gd name="T58" fmla="*/ 12 w 13"/>
                      <a:gd name="T59" fmla="*/ 44 h 46"/>
                      <a:gd name="T60" fmla="*/ 11 w 13"/>
                      <a:gd name="T61" fmla="*/ 44 h 46"/>
                      <a:gd name="T62" fmla="*/ 9 w 13"/>
                      <a:gd name="T63" fmla="*/ 44 h 46"/>
                      <a:gd name="T64" fmla="*/ 8 w 13"/>
                      <a:gd name="T65" fmla="*/ 43 h 46"/>
                      <a:gd name="T66" fmla="*/ 7 w 13"/>
                      <a:gd name="T67" fmla="*/ 43 h 46"/>
                      <a:gd name="T68" fmla="*/ 6 w 13"/>
                      <a:gd name="T69" fmla="*/ 44 h 46"/>
                      <a:gd name="T70" fmla="*/ 5 w 13"/>
                      <a:gd name="T71" fmla="*/ 44 h 46"/>
                      <a:gd name="T72" fmla="*/ 4 w 13"/>
                      <a:gd name="T73" fmla="*/ 45 h 46"/>
                      <a:gd name="T74" fmla="*/ 3 w 13"/>
                      <a:gd name="T75" fmla="*/ 45 h 46"/>
                      <a:gd name="T76" fmla="*/ 2 w 13"/>
                      <a:gd name="T77" fmla="*/ 45 h 46"/>
                      <a:gd name="T78" fmla="*/ 2 w 13"/>
                      <a:gd name="T79" fmla="*/ 45 h 46"/>
                      <a:gd name="T80" fmla="*/ 1 w 13"/>
                      <a:gd name="T81" fmla="*/ 44 h 46"/>
                      <a:gd name="T82" fmla="*/ 1 w 13"/>
                      <a:gd name="T83" fmla="*/ 44 h 46"/>
                      <a:gd name="T84" fmla="*/ 2 w 13"/>
                      <a:gd name="T85" fmla="*/ 43 h 46"/>
                      <a:gd name="T86" fmla="*/ 2 w 13"/>
                      <a:gd name="T87" fmla="*/ 42 h 46"/>
                      <a:gd name="T88" fmla="*/ 2 w 13"/>
                      <a:gd name="T89" fmla="*/ 39 h 46"/>
                      <a:gd name="T90" fmla="*/ 2 w 13"/>
                      <a:gd name="T91" fmla="*/ 37 h 46"/>
                      <a:gd name="T92" fmla="*/ 2 w 13"/>
                      <a:gd name="T93" fmla="*/ 35 h 46"/>
                      <a:gd name="T94" fmla="*/ 2 w 13"/>
                      <a:gd name="T95" fmla="*/ 33 h 46"/>
                      <a:gd name="T96" fmla="*/ 1 w 13"/>
                      <a:gd name="T97" fmla="*/ 29 h 46"/>
                      <a:gd name="T98" fmla="*/ 1 w 13"/>
                      <a:gd name="T99" fmla="*/ 27 h 46"/>
                      <a:gd name="T100" fmla="*/ 1 w 13"/>
                      <a:gd name="T101" fmla="*/ 24 h 46"/>
                      <a:gd name="T102" fmla="*/ 1 w 13"/>
                      <a:gd name="T103" fmla="*/ 21 h 46"/>
                      <a:gd name="T104" fmla="*/ 1 w 13"/>
                      <a:gd name="T105" fmla="*/ 18 h 46"/>
                      <a:gd name="T106" fmla="*/ 0 w 13"/>
                      <a:gd name="T107" fmla="*/ 16 h 46"/>
                      <a:gd name="T108" fmla="*/ 0 w 13"/>
                      <a:gd name="T109" fmla="*/ 13 h 46"/>
                      <a:gd name="T110" fmla="*/ 0 w 13"/>
                      <a:gd name="T111" fmla="*/ 9 h 46"/>
                      <a:gd name="T112" fmla="*/ 0 w 13"/>
                      <a:gd name="T113" fmla="*/ 6 h 46"/>
                      <a:gd name="T114" fmla="*/ 0 w 13"/>
                      <a:gd name="T115" fmla="*/ 5 h 46"/>
                      <a:gd name="T116" fmla="*/ 0 w 13"/>
                      <a:gd name="T117" fmla="*/ 3 h 46"/>
                      <a:gd name="T118" fmla="*/ 0 w 13"/>
                      <a:gd name="T119" fmla="*/ 2 h 46"/>
                      <a:gd name="T120" fmla="*/ 1 w 13"/>
                      <a:gd name="T121" fmla="*/ 1 h 4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</a:gdLst>
                    <a:ahLst/>
                    <a:cxnLst>
                      <a:cxn ang="T122">
                        <a:pos x="T0" y="T1"/>
                      </a:cxn>
                      <a:cxn ang="T123">
                        <a:pos x="T2" y="T3"/>
                      </a:cxn>
                      <a:cxn ang="T124">
                        <a:pos x="T4" y="T5"/>
                      </a:cxn>
                      <a:cxn ang="T125">
                        <a:pos x="T6" y="T7"/>
                      </a:cxn>
                      <a:cxn ang="T126">
                        <a:pos x="T8" y="T9"/>
                      </a:cxn>
                      <a:cxn ang="T127">
                        <a:pos x="T10" y="T11"/>
                      </a:cxn>
                      <a:cxn ang="T128">
                        <a:pos x="T12" y="T13"/>
                      </a:cxn>
                      <a:cxn ang="T129">
                        <a:pos x="T14" y="T15"/>
                      </a:cxn>
                      <a:cxn ang="T130">
                        <a:pos x="T16" y="T17"/>
                      </a:cxn>
                      <a:cxn ang="T131">
                        <a:pos x="T18" y="T19"/>
                      </a:cxn>
                      <a:cxn ang="T132">
                        <a:pos x="T20" y="T21"/>
                      </a:cxn>
                      <a:cxn ang="T133">
                        <a:pos x="T22" y="T23"/>
                      </a:cxn>
                      <a:cxn ang="T134">
                        <a:pos x="T24" y="T25"/>
                      </a:cxn>
                      <a:cxn ang="T135">
                        <a:pos x="T26" y="T27"/>
                      </a:cxn>
                      <a:cxn ang="T136">
                        <a:pos x="T28" y="T29"/>
                      </a:cxn>
                      <a:cxn ang="T137">
                        <a:pos x="T30" y="T31"/>
                      </a:cxn>
                      <a:cxn ang="T138">
                        <a:pos x="T32" y="T33"/>
                      </a:cxn>
                      <a:cxn ang="T139">
                        <a:pos x="T34" y="T35"/>
                      </a:cxn>
                      <a:cxn ang="T140">
                        <a:pos x="T36" y="T37"/>
                      </a:cxn>
                      <a:cxn ang="T141">
                        <a:pos x="T38" y="T39"/>
                      </a:cxn>
                      <a:cxn ang="T142">
                        <a:pos x="T40" y="T41"/>
                      </a:cxn>
                      <a:cxn ang="T143">
                        <a:pos x="T42" y="T43"/>
                      </a:cxn>
                      <a:cxn ang="T144">
                        <a:pos x="T44" y="T45"/>
                      </a:cxn>
                      <a:cxn ang="T145">
                        <a:pos x="T46" y="T47"/>
                      </a:cxn>
                      <a:cxn ang="T146">
                        <a:pos x="T48" y="T49"/>
                      </a:cxn>
                      <a:cxn ang="T147">
                        <a:pos x="T50" y="T51"/>
                      </a:cxn>
                      <a:cxn ang="T148">
                        <a:pos x="T52" y="T53"/>
                      </a:cxn>
                      <a:cxn ang="T149">
                        <a:pos x="T54" y="T55"/>
                      </a:cxn>
                      <a:cxn ang="T150">
                        <a:pos x="T56" y="T57"/>
                      </a:cxn>
                      <a:cxn ang="T151">
                        <a:pos x="T58" y="T59"/>
                      </a:cxn>
                      <a:cxn ang="T152">
                        <a:pos x="T60" y="T61"/>
                      </a:cxn>
                      <a:cxn ang="T153">
                        <a:pos x="T62" y="T63"/>
                      </a:cxn>
                      <a:cxn ang="T154">
                        <a:pos x="T64" y="T65"/>
                      </a:cxn>
                      <a:cxn ang="T155">
                        <a:pos x="T66" y="T67"/>
                      </a:cxn>
                      <a:cxn ang="T156">
                        <a:pos x="T68" y="T69"/>
                      </a:cxn>
                      <a:cxn ang="T157">
                        <a:pos x="T70" y="T71"/>
                      </a:cxn>
                      <a:cxn ang="T158">
                        <a:pos x="T72" y="T73"/>
                      </a:cxn>
                      <a:cxn ang="T159">
                        <a:pos x="T74" y="T75"/>
                      </a:cxn>
                      <a:cxn ang="T160">
                        <a:pos x="T76" y="T77"/>
                      </a:cxn>
                      <a:cxn ang="T161">
                        <a:pos x="T78" y="T79"/>
                      </a:cxn>
                      <a:cxn ang="T162">
                        <a:pos x="T80" y="T81"/>
                      </a:cxn>
                      <a:cxn ang="T163">
                        <a:pos x="T82" y="T83"/>
                      </a:cxn>
                      <a:cxn ang="T164">
                        <a:pos x="T84" y="T85"/>
                      </a:cxn>
                      <a:cxn ang="T165">
                        <a:pos x="T86" y="T87"/>
                      </a:cxn>
                      <a:cxn ang="T166">
                        <a:pos x="T88" y="T89"/>
                      </a:cxn>
                      <a:cxn ang="T167">
                        <a:pos x="T90" y="T91"/>
                      </a:cxn>
                      <a:cxn ang="T168">
                        <a:pos x="T92" y="T93"/>
                      </a:cxn>
                      <a:cxn ang="T169">
                        <a:pos x="T94" y="T95"/>
                      </a:cxn>
                      <a:cxn ang="T170">
                        <a:pos x="T96" y="T97"/>
                      </a:cxn>
                      <a:cxn ang="T171">
                        <a:pos x="T98" y="T99"/>
                      </a:cxn>
                      <a:cxn ang="T172">
                        <a:pos x="T100" y="T101"/>
                      </a:cxn>
                      <a:cxn ang="T173">
                        <a:pos x="T102" y="T103"/>
                      </a:cxn>
                      <a:cxn ang="T174">
                        <a:pos x="T104" y="T105"/>
                      </a:cxn>
                      <a:cxn ang="T175">
                        <a:pos x="T106" y="T107"/>
                      </a:cxn>
                      <a:cxn ang="T176">
                        <a:pos x="T108" y="T109"/>
                      </a:cxn>
                      <a:cxn ang="T177">
                        <a:pos x="T110" y="T111"/>
                      </a:cxn>
                      <a:cxn ang="T178">
                        <a:pos x="T112" y="T113"/>
                      </a:cxn>
                      <a:cxn ang="T179">
                        <a:pos x="T114" y="T115"/>
                      </a:cxn>
                      <a:cxn ang="T180">
                        <a:pos x="T116" y="T117"/>
                      </a:cxn>
                      <a:cxn ang="T181">
                        <a:pos x="T118" y="T119"/>
                      </a:cxn>
                      <a:cxn ang="T182">
                        <a:pos x="T120" y="T121"/>
                      </a:cxn>
                    </a:cxnLst>
                    <a:rect l="0" t="0" r="r" b="b"/>
                    <a:pathLst>
                      <a:path w="13" h="46">
                        <a:moveTo>
                          <a:pt x="1" y="1"/>
                        </a:moveTo>
                        <a:lnTo>
                          <a:pt x="2" y="1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5" y="0"/>
                        </a:lnTo>
                        <a:lnTo>
                          <a:pt x="6" y="0"/>
                        </a:lnTo>
                        <a:lnTo>
                          <a:pt x="8" y="0"/>
                        </a:lnTo>
                        <a:lnTo>
                          <a:pt x="8" y="1"/>
                        </a:lnTo>
                        <a:lnTo>
                          <a:pt x="7" y="2"/>
                        </a:lnTo>
                        <a:lnTo>
                          <a:pt x="7" y="3"/>
                        </a:lnTo>
                        <a:lnTo>
                          <a:pt x="7" y="4"/>
                        </a:lnTo>
                        <a:lnTo>
                          <a:pt x="7" y="5"/>
                        </a:lnTo>
                        <a:lnTo>
                          <a:pt x="7" y="7"/>
                        </a:lnTo>
                        <a:lnTo>
                          <a:pt x="7" y="8"/>
                        </a:lnTo>
                        <a:lnTo>
                          <a:pt x="7" y="9"/>
                        </a:lnTo>
                        <a:lnTo>
                          <a:pt x="7" y="11"/>
                        </a:lnTo>
                        <a:lnTo>
                          <a:pt x="7" y="12"/>
                        </a:lnTo>
                        <a:lnTo>
                          <a:pt x="8" y="17"/>
                        </a:lnTo>
                        <a:lnTo>
                          <a:pt x="8" y="21"/>
                        </a:lnTo>
                        <a:lnTo>
                          <a:pt x="9" y="24"/>
                        </a:lnTo>
                        <a:lnTo>
                          <a:pt x="10" y="29"/>
                        </a:lnTo>
                        <a:lnTo>
                          <a:pt x="10" y="32"/>
                        </a:lnTo>
                        <a:lnTo>
                          <a:pt x="11" y="35"/>
                        </a:lnTo>
                        <a:lnTo>
                          <a:pt x="12" y="38"/>
                        </a:lnTo>
                        <a:lnTo>
                          <a:pt x="12" y="41"/>
                        </a:lnTo>
                        <a:lnTo>
                          <a:pt x="12" y="44"/>
                        </a:lnTo>
                        <a:lnTo>
                          <a:pt x="11" y="44"/>
                        </a:lnTo>
                        <a:lnTo>
                          <a:pt x="9" y="44"/>
                        </a:lnTo>
                        <a:lnTo>
                          <a:pt x="8" y="43"/>
                        </a:lnTo>
                        <a:lnTo>
                          <a:pt x="7" y="43"/>
                        </a:lnTo>
                        <a:lnTo>
                          <a:pt x="6" y="44"/>
                        </a:lnTo>
                        <a:lnTo>
                          <a:pt x="5" y="44"/>
                        </a:lnTo>
                        <a:lnTo>
                          <a:pt x="4" y="45"/>
                        </a:lnTo>
                        <a:lnTo>
                          <a:pt x="3" y="45"/>
                        </a:lnTo>
                        <a:lnTo>
                          <a:pt x="2" y="45"/>
                        </a:lnTo>
                        <a:lnTo>
                          <a:pt x="1" y="44"/>
                        </a:lnTo>
                        <a:lnTo>
                          <a:pt x="2" y="43"/>
                        </a:lnTo>
                        <a:lnTo>
                          <a:pt x="2" y="42"/>
                        </a:lnTo>
                        <a:lnTo>
                          <a:pt x="2" y="39"/>
                        </a:lnTo>
                        <a:lnTo>
                          <a:pt x="2" y="37"/>
                        </a:lnTo>
                        <a:lnTo>
                          <a:pt x="2" y="35"/>
                        </a:lnTo>
                        <a:lnTo>
                          <a:pt x="2" y="33"/>
                        </a:lnTo>
                        <a:lnTo>
                          <a:pt x="1" y="29"/>
                        </a:lnTo>
                        <a:lnTo>
                          <a:pt x="1" y="27"/>
                        </a:lnTo>
                        <a:lnTo>
                          <a:pt x="1" y="24"/>
                        </a:lnTo>
                        <a:lnTo>
                          <a:pt x="1" y="21"/>
                        </a:lnTo>
                        <a:lnTo>
                          <a:pt x="1" y="18"/>
                        </a:lnTo>
                        <a:lnTo>
                          <a:pt x="0" y="16"/>
                        </a:lnTo>
                        <a:lnTo>
                          <a:pt x="0" y="13"/>
                        </a:lnTo>
                        <a:lnTo>
                          <a:pt x="0" y="9"/>
                        </a:lnTo>
                        <a:lnTo>
                          <a:pt x="0" y="6"/>
                        </a:lnTo>
                        <a:lnTo>
                          <a:pt x="0" y="5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1" y="1"/>
                        </a:lnTo>
                      </a:path>
                    </a:pathLst>
                  </a:custGeom>
                  <a:solidFill>
                    <a:srgbClr val="FF001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57370" name="Group 29">
                    <a:extLst>
                      <a:ext uri="{FF2B5EF4-FFF2-40B4-BE49-F238E27FC236}">
                        <a16:creationId xmlns:a16="http://schemas.microsoft.com/office/drawing/2014/main" id="{1023F83A-C6FD-2947-B5BC-A44AFB50264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85" y="1904"/>
                    <a:ext cx="12" cy="37"/>
                    <a:chOff x="1985" y="1904"/>
                    <a:chExt cx="12" cy="37"/>
                  </a:xfrm>
                </p:grpSpPr>
                <p:sp>
                  <p:nvSpPr>
                    <p:cNvPr id="57449" name="Freeform 30">
                      <a:extLst>
                        <a:ext uri="{FF2B5EF4-FFF2-40B4-BE49-F238E27FC236}">
                          <a16:creationId xmlns:a16="http://schemas.microsoft.com/office/drawing/2014/main" id="{C5F3F3B0-88E4-FC42-B85E-1F06ED0CBD8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88" y="1936"/>
                      <a:ext cx="9" cy="5"/>
                    </a:xfrm>
                    <a:custGeom>
                      <a:avLst/>
                      <a:gdLst>
                        <a:gd name="T0" fmla="*/ 0 w 9"/>
                        <a:gd name="T1" fmla="*/ 1 h 5"/>
                        <a:gd name="T2" fmla="*/ 0 w 9"/>
                        <a:gd name="T3" fmla="*/ 1 h 5"/>
                        <a:gd name="T4" fmla="*/ 1 w 9"/>
                        <a:gd name="T5" fmla="*/ 0 h 5"/>
                        <a:gd name="T6" fmla="*/ 2 w 9"/>
                        <a:gd name="T7" fmla="*/ 0 h 5"/>
                        <a:gd name="T8" fmla="*/ 3 w 9"/>
                        <a:gd name="T9" fmla="*/ 0 h 5"/>
                        <a:gd name="T10" fmla="*/ 4 w 9"/>
                        <a:gd name="T11" fmla="*/ 0 h 5"/>
                        <a:gd name="T12" fmla="*/ 5 w 9"/>
                        <a:gd name="T13" fmla="*/ 0 h 5"/>
                        <a:gd name="T14" fmla="*/ 5 w 9"/>
                        <a:gd name="T15" fmla="*/ 0 h 5"/>
                        <a:gd name="T16" fmla="*/ 6 w 9"/>
                        <a:gd name="T17" fmla="*/ 0 h 5"/>
                        <a:gd name="T18" fmla="*/ 7 w 9"/>
                        <a:gd name="T19" fmla="*/ 0 h 5"/>
                        <a:gd name="T20" fmla="*/ 8 w 9"/>
                        <a:gd name="T21" fmla="*/ 0 h 5"/>
                        <a:gd name="T22" fmla="*/ 8 w 9"/>
                        <a:gd name="T23" fmla="*/ 1 h 5"/>
                        <a:gd name="T24" fmla="*/ 8 w 9"/>
                        <a:gd name="T25" fmla="*/ 3 h 5"/>
                        <a:gd name="T26" fmla="*/ 8 w 9"/>
                        <a:gd name="T27" fmla="*/ 3 h 5"/>
                        <a:gd name="T28" fmla="*/ 8 w 9"/>
                        <a:gd name="T29" fmla="*/ 4 h 5"/>
                        <a:gd name="T30" fmla="*/ 8 w 9"/>
                        <a:gd name="T31" fmla="*/ 3 h 5"/>
                        <a:gd name="T32" fmla="*/ 8 w 9"/>
                        <a:gd name="T33" fmla="*/ 3 h 5"/>
                        <a:gd name="T34" fmla="*/ 7 w 9"/>
                        <a:gd name="T35" fmla="*/ 3 h 5"/>
                        <a:gd name="T36" fmla="*/ 6 w 9"/>
                        <a:gd name="T37" fmla="*/ 3 h 5"/>
                        <a:gd name="T38" fmla="*/ 5 w 9"/>
                        <a:gd name="T39" fmla="*/ 3 h 5"/>
                        <a:gd name="T40" fmla="*/ 5 w 9"/>
                        <a:gd name="T41" fmla="*/ 3 h 5"/>
                        <a:gd name="T42" fmla="*/ 4 w 9"/>
                        <a:gd name="T43" fmla="*/ 3 h 5"/>
                        <a:gd name="T44" fmla="*/ 3 w 9"/>
                        <a:gd name="T45" fmla="*/ 3 h 5"/>
                        <a:gd name="T46" fmla="*/ 2 w 9"/>
                        <a:gd name="T47" fmla="*/ 3 h 5"/>
                        <a:gd name="T48" fmla="*/ 2 w 9"/>
                        <a:gd name="T49" fmla="*/ 3 h 5"/>
                        <a:gd name="T50" fmla="*/ 1 w 9"/>
                        <a:gd name="T51" fmla="*/ 4 h 5"/>
                        <a:gd name="T52" fmla="*/ 0 w 9"/>
                        <a:gd name="T53" fmla="*/ 4 h 5"/>
                        <a:gd name="T54" fmla="*/ 0 w 9"/>
                        <a:gd name="T55" fmla="*/ 3 h 5"/>
                        <a:gd name="T56" fmla="*/ 0 w 9"/>
                        <a:gd name="T57" fmla="*/ 2 h 5"/>
                        <a:gd name="T58" fmla="*/ 0 w 9"/>
                        <a:gd name="T59" fmla="*/ 1 h 5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</a:gdLst>
                      <a:ahLst/>
                      <a:cxnLst>
                        <a:cxn ang="T60">
                          <a:pos x="T0" y="T1"/>
                        </a:cxn>
                        <a:cxn ang="T61">
                          <a:pos x="T2" y="T3"/>
                        </a:cxn>
                        <a:cxn ang="T62">
                          <a:pos x="T4" y="T5"/>
                        </a:cxn>
                        <a:cxn ang="T63">
                          <a:pos x="T6" y="T7"/>
                        </a:cxn>
                        <a:cxn ang="T64">
                          <a:pos x="T8" y="T9"/>
                        </a:cxn>
                        <a:cxn ang="T65">
                          <a:pos x="T10" y="T11"/>
                        </a:cxn>
                        <a:cxn ang="T66">
                          <a:pos x="T12" y="T13"/>
                        </a:cxn>
                        <a:cxn ang="T67">
                          <a:pos x="T14" y="T15"/>
                        </a:cxn>
                        <a:cxn ang="T68">
                          <a:pos x="T16" y="T17"/>
                        </a:cxn>
                        <a:cxn ang="T69">
                          <a:pos x="T18" y="T19"/>
                        </a:cxn>
                        <a:cxn ang="T70">
                          <a:pos x="T20" y="T21"/>
                        </a:cxn>
                        <a:cxn ang="T71">
                          <a:pos x="T22" y="T23"/>
                        </a:cxn>
                        <a:cxn ang="T72">
                          <a:pos x="T24" y="T25"/>
                        </a:cxn>
                        <a:cxn ang="T73">
                          <a:pos x="T26" y="T27"/>
                        </a:cxn>
                        <a:cxn ang="T74">
                          <a:pos x="T28" y="T29"/>
                        </a:cxn>
                        <a:cxn ang="T75">
                          <a:pos x="T30" y="T31"/>
                        </a:cxn>
                        <a:cxn ang="T76">
                          <a:pos x="T32" y="T33"/>
                        </a:cxn>
                        <a:cxn ang="T77">
                          <a:pos x="T34" y="T35"/>
                        </a:cxn>
                        <a:cxn ang="T78">
                          <a:pos x="T36" y="T37"/>
                        </a:cxn>
                        <a:cxn ang="T79">
                          <a:pos x="T38" y="T39"/>
                        </a:cxn>
                        <a:cxn ang="T80">
                          <a:pos x="T40" y="T41"/>
                        </a:cxn>
                        <a:cxn ang="T81">
                          <a:pos x="T42" y="T43"/>
                        </a:cxn>
                        <a:cxn ang="T82">
                          <a:pos x="T44" y="T45"/>
                        </a:cxn>
                        <a:cxn ang="T83">
                          <a:pos x="T46" y="T47"/>
                        </a:cxn>
                        <a:cxn ang="T84">
                          <a:pos x="T48" y="T49"/>
                        </a:cxn>
                        <a:cxn ang="T85">
                          <a:pos x="T50" y="T51"/>
                        </a:cxn>
                        <a:cxn ang="T86">
                          <a:pos x="T52" y="T53"/>
                        </a:cxn>
                        <a:cxn ang="T87">
                          <a:pos x="T54" y="T55"/>
                        </a:cxn>
                        <a:cxn ang="T88">
                          <a:pos x="T56" y="T57"/>
                        </a:cxn>
                        <a:cxn ang="T89">
                          <a:pos x="T58" y="T59"/>
                        </a:cxn>
                      </a:cxnLst>
                      <a:rect l="0" t="0" r="r" b="b"/>
                      <a:pathLst>
                        <a:path w="9" h="5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7" y="0"/>
                          </a:lnTo>
                          <a:lnTo>
                            <a:pt x="8" y="0"/>
                          </a:lnTo>
                          <a:lnTo>
                            <a:pt x="8" y="1"/>
                          </a:lnTo>
                          <a:lnTo>
                            <a:pt x="8" y="3"/>
                          </a:lnTo>
                          <a:lnTo>
                            <a:pt x="8" y="4"/>
                          </a:lnTo>
                          <a:lnTo>
                            <a:pt x="8" y="3"/>
                          </a:lnTo>
                          <a:lnTo>
                            <a:pt x="7" y="3"/>
                          </a:lnTo>
                          <a:lnTo>
                            <a:pt x="6" y="3"/>
                          </a:lnTo>
                          <a:lnTo>
                            <a:pt x="5" y="3"/>
                          </a:lnTo>
                          <a:lnTo>
                            <a:pt x="4" y="3"/>
                          </a:lnTo>
                          <a:lnTo>
                            <a:pt x="3" y="3"/>
                          </a:lnTo>
                          <a:lnTo>
                            <a:pt x="2" y="3"/>
                          </a:lnTo>
                          <a:lnTo>
                            <a:pt x="1" y="4"/>
                          </a:lnTo>
                          <a:lnTo>
                            <a:pt x="0" y="4"/>
                          </a:lnTo>
                          <a:lnTo>
                            <a:pt x="0" y="3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50" name="Freeform 31">
                      <a:extLst>
                        <a:ext uri="{FF2B5EF4-FFF2-40B4-BE49-F238E27FC236}">
                          <a16:creationId xmlns:a16="http://schemas.microsoft.com/office/drawing/2014/main" id="{071A9150-AD88-9049-92B1-293D94DB970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86" y="1929"/>
                      <a:ext cx="10" cy="3"/>
                    </a:xfrm>
                    <a:custGeom>
                      <a:avLst/>
                      <a:gdLst>
                        <a:gd name="T0" fmla="*/ 0 w 10"/>
                        <a:gd name="T1" fmla="*/ 0 h 3"/>
                        <a:gd name="T2" fmla="*/ 1 w 10"/>
                        <a:gd name="T3" fmla="*/ 0 h 3"/>
                        <a:gd name="T4" fmla="*/ 1 w 10"/>
                        <a:gd name="T5" fmla="*/ 0 h 3"/>
                        <a:gd name="T6" fmla="*/ 2 w 10"/>
                        <a:gd name="T7" fmla="*/ 0 h 3"/>
                        <a:gd name="T8" fmla="*/ 3 w 10"/>
                        <a:gd name="T9" fmla="*/ 0 h 3"/>
                        <a:gd name="T10" fmla="*/ 3 w 10"/>
                        <a:gd name="T11" fmla="*/ 0 h 3"/>
                        <a:gd name="T12" fmla="*/ 4 w 10"/>
                        <a:gd name="T13" fmla="*/ 0 h 3"/>
                        <a:gd name="T14" fmla="*/ 5 w 10"/>
                        <a:gd name="T15" fmla="*/ 0 h 3"/>
                        <a:gd name="T16" fmla="*/ 6 w 10"/>
                        <a:gd name="T17" fmla="*/ 0 h 3"/>
                        <a:gd name="T18" fmla="*/ 7 w 10"/>
                        <a:gd name="T19" fmla="*/ 0 h 3"/>
                        <a:gd name="T20" fmla="*/ 7 w 10"/>
                        <a:gd name="T21" fmla="*/ 0 h 3"/>
                        <a:gd name="T22" fmla="*/ 8 w 10"/>
                        <a:gd name="T23" fmla="*/ 0 h 3"/>
                        <a:gd name="T24" fmla="*/ 9 w 10"/>
                        <a:gd name="T25" fmla="*/ 2 h 3"/>
                        <a:gd name="T26" fmla="*/ 8 w 10"/>
                        <a:gd name="T27" fmla="*/ 2 h 3"/>
                        <a:gd name="T28" fmla="*/ 8 w 10"/>
                        <a:gd name="T29" fmla="*/ 2 h 3"/>
                        <a:gd name="T30" fmla="*/ 7 w 10"/>
                        <a:gd name="T31" fmla="*/ 2 h 3"/>
                        <a:gd name="T32" fmla="*/ 6 w 10"/>
                        <a:gd name="T33" fmla="*/ 2 h 3"/>
                        <a:gd name="T34" fmla="*/ 5 w 10"/>
                        <a:gd name="T35" fmla="*/ 2 h 3"/>
                        <a:gd name="T36" fmla="*/ 4 w 10"/>
                        <a:gd name="T37" fmla="*/ 2 h 3"/>
                        <a:gd name="T38" fmla="*/ 3 w 10"/>
                        <a:gd name="T39" fmla="*/ 2 h 3"/>
                        <a:gd name="T40" fmla="*/ 2 w 10"/>
                        <a:gd name="T41" fmla="*/ 2 h 3"/>
                        <a:gd name="T42" fmla="*/ 1 w 10"/>
                        <a:gd name="T43" fmla="*/ 2 h 3"/>
                        <a:gd name="T44" fmla="*/ 1 w 10"/>
                        <a:gd name="T45" fmla="*/ 2 h 3"/>
                        <a:gd name="T46" fmla="*/ 0 w 10"/>
                        <a:gd name="T47" fmla="*/ 0 h 3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0" t="0" r="r" b="b"/>
                      <a:pathLst>
                        <a:path w="10" h="3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7" y="0"/>
                          </a:lnTo>
                          <a:lnTo>
                            <a:pt x="8" y="0"/>
                          </a:lnTo>
                          <a:lnTo>
                            <a:pt x="9" y="2"/>
                          </a:lnTo>
                          <a:lnTo>
                            <a:pt x="8" y="2"/>
                          </a:lnTo>
                          <a:lnTo>
                            <a:pt x="7" y="2"/>
                          </a:lnTo>
                          <a:lnTo>
                            <a:pt x="6" y="2"/>
                          </a:lnTo>
                          <a:lnTo>
                            <a:pt x="5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2" y="2"/>
                          </a:lnTo>
                          <a:lnTo>
                            <a:pt x="1" y="2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51" name="Freeform 32">
                      <a:extLst>
                        <a:ext uri="{FF2B5EF4-FFF2-40B4-BE49-F238E27FC236}">
                          <a16:creationId xmlns:a16="http://schemas.microsoft.com/office/drawing/2014/main" id="{882E90BD-E8A9-BE49-AA62-F12F76A5AB7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86" y="1921"/>
                      <a:ext cx="8" cy="3"/>
                    </a:xfrm>
                    <a:custGeom>
                      <a:avLst/>
                      <a:gdLst>
                        <a:gd name="T0" fmla="*/ 0 w 8"/>
                        <a:gd name="T1" fmla="*/ 1 h 3"/>
                        <a:gd name="T2" fmla="*/ 1 w 8"/>
                        <a:gd name="T3" fmla="*/ 0 h 3"/>
                        <a:gd name="T4" fmla="*/ 1 w 8"/>
                        <a:gd name="T5" fmla="*/ 0 h 3"/>
                        <a:gd name="T6" fmla="*/ 2 w 8"/>
                        <a:gd name="T7" fmla="*/ 0 h 3"/>
                        <a:gd name="T8" fmla="*/ 3 w 8"/>
                        <a:gd name="T9" fmla="*/ 0 h 3"/>
                        <a:gd name="T10" fmla="*/ 4 w 8"/>
                        <a:gd name="T11" fmla="*/ 0 h 3"/>
                        <a:gd name="T12" fmla="*/ 4 w 8"/>
                        <a:gd name="T13" fmla="*/ 0 h 3"/>
                        <a:gd name="T14" fmla="*/ 5 w 8"/>
                        <a:gd name="T15" fmla="*/ 0 h 3"/>
                        <a:gd name="T16" fmla="*/ 6 w 8"/>
                        <a:gd name="T17" fmla="*/ 0 h 3"/>
                        <a:gd name="T18" fmla="*/ 6 w 8"/>
                        <a:gd name="T19" fmla="*/ 0 h 3"/>
                        <a:gd name="T20" fmla="*/ 7 w 8"/>
                        <a:gd name="T21" fmla="*/ 2 h 3"/>
                        <a:gd name="T22" fmla="*/ 7 w 8"/>
                        <a:gd name="T23" fmla="*/ 2 h 3"/>
                        <a:gd name="T24" fmla="*/ 6 w 8"/>
                        <a:gd name="T25" fmla="*/ 1 h 3"/>
                        <a:gd name="T26" fmla="*/ 5 w 8"/>
                        <a:gd name="T27" fmla="*/ 1 h 3"/>
                        <a:gd name="T28" fmla="*/ 5 w 8"/>
                        <a:gd name="T29" fmla="*/ 1 h 3"/>
                        <a:gd name="T30" fmla="*/ 4 w 8"/>
                        <a:gd name="T31" fmla="*/ 1 h 3"/>
                        <a:gd name="T32" fmla="*/ 4 w 8"/>
                        <a:gd name="T33" fmla="*/ 1 h 3"/>
                        <a:gd name="T34" fmla="*/ 3 w 8"/>
                        <a:gd name="T35" fmla="*/ 1 h 3"/>
                        <a:gd name="T36" fmla="*/ 2 w 8"/>
                        <a:gd name="T37" fmla="*/ 1 h 3"/>
                        <a:gd name="T38" fmla="*/ 1 w 8"/>
                        <a:gd name="T39" fmla="*/ 2 h 3"/>
                        <a:gd name="T40" fmla="*/ 1 w 8"/>
                        <a:gd name="T41" fmla="*/ 2 h 3"/>
                        <a:gd name="T42" fmla="*/ 0 w 8"/>
                        <a:gd name="T43" fmla="*/ 2 h 3"/>
                        <a:gd name="T44" fmla="*/ 0 w 8"/>
                        <a:gd name="T45" fmla="*/ 1 h 3"/>
                        <a:gd name="T46" fmla="*/ 0 w 8"/>
                        <a:gd name="T47" fmla="*/ 1 h 3"/>
                        <a:gd name="T48" fmla="*/ 0 w 8"/>
                        <a:gd name="T49" fmla="*/ 1 h 3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0" t="0" r="r" b="b"/>
                      <a:pathLst>
                        <a:path w="8" h="3">
                          <a:moveTo>
                            <a:pt x="0" y="1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7" y="2"/>
                          </a:lnTo>
                          <a:lnTo>
                            <a:pt x="6" y="1"/>
                          </a:lnTo>
                          <a:lnTo>
                            <a:pt x="5" y="1"/>
                          </a:lnTo>
                          <a:lnTo>
                            <a:pt x="4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2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52" name="Freeform 33">
                      <a:extLst>
                        <a:ext uri="{FF2B5EF4-FFF2-40B4-BE49-F238E27FC236}">
                          <a16:creationId xmlns:a16="http://schemas.microsoft.com/office/drawing/2014/main" id="{B4BB660B-1B1C-854B-BA1F-607B4ED662F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85" y="1915"/>
                      <a:ext cx="8" cy="3"/>
                    </a:xfrm>
                    <a:custGeom>
                      <a:avLst/>
                      <a:gdLst>
                        <a:gd name="T0" fmla="*/ 0 w 8"/>
                        <a:gd name="T1" fmla="*/ 1 h 3"/>
                        <a:gd name="T2" fmla="*/ 0 w 8"/>
                        <a:gd name="T3" fmla="*/ 1 h 3"/>
                        <a:gd name="T4" fmla="*/ 1 w 8"/>
                        <a:gd name="T5" fmla="*/ 0 h 3"/>
                        <a:gd name="T6" fmla="*/ 2 w 8"/>
                        <a:gd name="T7" fmla="*/ 0 h 3"/>
                        <a:gd name="T8" fmla="*/ 2 w 8"/>
                        <a:gd name="T9" fmla="*/ 0 h 3"/>
                        <a:gd name="T10" fmla="*/ 3 w 8"/>
                        <a:gd name="T11" fmla="*/ 0 h 3"/>
                        <a:gd name="T12" fmla="*/ 4 w 8"/>
                        <a:gd name="T13" fmla="*/ 0 h 3"/>
                        <a:gd name="T14" fmla="*/ 4 w 8"/>
                        <a:gd name="T15" fmla="*/ 0 h 3"/>
                        <a:gd name="T16" fmla="*/ 5 w 8"/>
                        <a:gd name="T17" fmla="*/ 0 h 3"/>
                        <a:gd name="T18" fmla="*/ 6 w 8"/>
                        <a:gd name="T19" fmla="*/ 0 h 3"/>
                        <a:gd name="T20" fmla="*/ 7 w 8"/>
                        <a:gd name="T21" fmla="*/ 0 h 3"/>
                        <a:gd name="T22" fmla="*/ 7 w 8"/>
                        <a:gd name="T23" fmla="*/ 1 h 3"/>
                        <a:gd name="T24" fmla="*/ 7 w 8"/>
                        <a:gd name="T25" fmla="*/ 2 h 3"/>
                        <a:gd name="T26" fmla="*/ 6 w 8"/>
                        <a:gd name="T27" fmla="*/ 1 h 3"/>
                        <a:gd name="T28" fmla="*/ 6 w 8"/>
                        <a:gd name="T29" fmla="*/ 1 h 3"/>
                        <a:gd name="T30" fmla="*/ 5 w 8"/>
                        <a:gd name="T31" fmla="*/ 1 h 3"/>
                        <a:gd name="T32" fmla="*/ 4 w 8"/>
                        <a:gd name="T33" fmla="*/ 1 h 3"/>
                        <a:gd name="T34" fmla="*/ 4 w 8"/>
                        <a:gd name="T35" fmla="*/ 1 h 3"/>
                        <a:gd name="T36" fmla="*/ 3 w 8"/>
                        <a:gd name="T37" fmla="*/ 1 h 3"/>
                        <a:gd name="T38" fmla="*/ 2 w 8"/>
                        <a:gd name="T39" fmla="*/ 1 h 3"/>
                        <a:gd name="T40" fmla="*/ 1 w 8"/>
                        <a:gd name="T41" fmla="*/ 2 h 3"/>
                        <a:gd name="T42" fmla="*/ 1 w 8"/>
                        <a:gd name="T43" fmla="*/ 2 h 3"/>
                        <a:gd name="T44" fmla="*/ 0 w 8"/>
                        <a:gd name="T45" fmla="*/ 2 h 3"/>
                        <a:gd name="T46" fmla="*/ 0 w 8"/>
                        <a:gd name="T47" fmla="*/ 1 h 3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0" t="0" r="r" b="b"/>
                      <a:pathLst>
                        <a:path w="8" h="3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7" y="0"/>
                          </a:lnTo>
                          <a:lnTo>
                            <a:pt x="7" y="1"/>
                          </a:lnTo>
                          <a:lnTo>
                            <a:pt x="7" y="2"/>
                          </a:lnTo>
                          <a:lnTo>
                            <a:pt x="6" y="1"/>
                          </a:lnTo>
                          <a:lnTo>
                            <a:pt x="5" y="1"/>
                          </a:lnTo>
                          <a:lnTo>
                            <a:pt x="4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2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53" name="Freeform 34">
                      <a:extLst>
                        <a:ext uri="{FF2B5EF4-FFF2-40B4-BE49-F238E27FC236}">
                          <a16:creationId xmlns:a16="http://schemas.microsoft.com/office/drawing/2014/main" id="{9D8AC130-B84E-1140-A96E-91C367E2DBC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85" y="1909"/>
                      <a:ext cx="7" cy="4"/>
                    </a:xfrm>
                    <a:custGeom>
                      <a:avLst/>
                      <a:gdLst>
                        <a:gd name="T0" fmla="*/ 0 w 7"/>
                        <a:gd name="T1" fmla="*/ 2 h 4"/>
                        <a:gd name="T2" fmla="*/ 0 w 7"/>
                        <a:gd name="T3" fmla="*/ 1 h 4"/>
                        <a:gd name="T4" fmla="*/ 1 w 7"/>
                        <a:gd name="T5" fmla="*/ 1 h 4"/>
                        <a:gd name="T6" fmla="*/ 2 w 7"/>
                        <a:gd name="T7" fmla="*/ 1 h 4"/>
                        <a:gd name="T8" fmla="*/ 2 w 7"/>
                        <a:gd name="T9" fmla="*/ 0 h 4"/>
                        <a:gd name="T10" fmla="*/ 3 w 7"/>
                        <a:gd name="T11" fmla="*/ 0 h 4"/>
                        <a:gd name="T12" fmla="*/ 4 w 7"/>
                        <a:gd name="T13" fmla="*/ 0 h 4"/>
                        <a:gd name="T14" fmla="*/ 4 w 7"/>
                        <a:gd name="T15" fmla="*/ 0 h 4"/>
                        <a:gd name="T16" fmla="*/ 5 w 7"/>
                        <a:gd name="T17" fmla="*/ 0 h 4"/>
                        <a:gd name="T18" fmla="*/ 5 w 7"/>
                        <a:gd name="T19" fmla="*/ 0 h 4"/>
                        <a:gd name="T20" fmla="*/ 6 w 7"/>
                        <a:gd name="T21" fmla="*/ 1 h 4"/>
                        <a:gd name="T22" fmla="*/ 6 w 7"/>
                        <a:gd name="T23" fmla="*/ 1 h 4"/>
                        <a:gd name="T24" fmla="*/ 6 w 7"/>
                        <a:gd name="T25" fmla="*/ 1 h 4"/>
                        <a:gd name="T26" fmla="*/ 6 w 7"/>
                        <a:gd name="T27" fmla="*/ 2 h 4"/>
                        <a:gd name="T28" fmla="*/ 6 w 7"/>
                        <a:gd name="T29" fmla="*/ 2 h 4"/>
                        <a:gd name="T30" fmla="*/ 6 w 7"/>
                        <a:gd name="T31" fmla="*/ 2 h 4"/>
                        <a:gd name="T32" fmla="*/ 5 w 7"/>
                        <a:gd name="T33" fmla="*/ 2 h 4"/>
                        <a:gd name="T34" fmla="*/ 4 w 7"/>
                        <a:gd name="T35" fmla="*/ 2 h 4"/>
                        <a:gd name="T36" fmla="*/ 4 w 7"/>
                        <a:gd name="T37" fmla="*/ 2 h 4"/>
                        <a:gd name="T38" fmla="*/ 3 w 7"/>
                        <a:gd name="T39" fmla="*/ 2 h 4"/>
                        <a:gd name="T40" fmla="*/ 2 w 7"/>
                        <a:gd name="T41" fmla="*/ 2 h 4"/>
                        <a:gd name="T42" fmla="*/ 2 w 7"/>
                        <a:gd name="T43" fmla="*/ 2 h 4"/>
                        <a:gd name="T44" fmla="*/ 2 w 7"/>
                        <a:gd name="T45" fmla="*/ 2 h 4"/>
                        <a:gd name="T46" fmla="*/ 1 w 7"/>
                        <a:gd name="T47" fmla="*/ 2 h 4"/>
                        <a:gd name="T48" fmla="*/ 1 w 7"/>
                        <a:gd name="T49" fmla="*/ 3 h 4"/>
                        <a:gd name="T50" fmla="*/ 0 w 7"/>
                        <a:gd name="T51" fmla="*/ 3 h 4"/>
                        <a:gd name="T52" fmla="*/ 0 w 7"/>
                        <a:gd name="T53" fmla="*/ 2 h 4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</a:gdLst>
                      <a:ahLst/>
                      <a:cxnLst>
                        <a:cxn ang="T54">
                          <a:pos x="T0" y="T1"/>
                        </a:cxn>
                        <a:cxn ang="T55">
                          <a:pos x="T2" y="T3"/>
                        </a:cxn>
                        <a:cxn ang="T56">
                          <a:pos x="T4" y="T5"/>
                        </a:cxn>
                        <a:cxn ang="T57">
                          <a:pos x="T6" y="T7"/>
                        </a:cxn>
                        <a:cxn ang="T58">
                          <a:pos x="T8" y="T9"/>
                        </a:cxn>
                        <a:cxn ang="T59">
                          <a:pos x="T10" y="T11"/>
                        </a:cxn>
                        <a:cxn ang="T60">
                          <a:pos x="T12" y="T13"/>
                        </a:cxn>
                        <a:cxn ang="T61">
                          <a:pos x="T14" y="T15"/>
                        </a:cxn>
                        <a:cxn ang="T62">
                          <a:pos x="T16" y="T17"/>
                        </a:cxn>
                        <a:cxn ang="T63">
                          <a:pos x="T18" y="T19"/>
                        </a:cxn>
                        <a:cxn ang="T64">
                          <a:pos x="T20" y="T21"/>
                        </a:cxn>
                        <a:cxn ang="T65">
                          <a:pos x="T22" y="T23"/>
                        </a:cxn>
                        <a:cxn ang="T66">
                          <a:pos x="T24" y="T25"/>
                        </a:cxn>
                        <a:cxn ang="T67">
                          <a:pos x="T26" y="T27"/>
                        </a:cxn>
                        <a:cxn ang="T68">
                          <a:pos x="T28" y="T29"/>
                        </a:cxn>
                        <a:cxn ang="T69">
                          <a:pos x="T30" y="T31"/>
                        </a:cxn>
                        <a:cxn ang="T70">
                          <a:pos x="T32" y="T33"/>
                        </a:cxn>
                        <a:cxn ang="T71">
                          <a:pos x="T34" y="T35"/>
                        </a:cxn>
                        <a:cxn ang="T72">
                          <a:pos x="T36" y="T37"/>
                        </a:cxn>
                        <a:cxn ang="T73">
                          <a:pos x="T38" y="T39"/>
                        </a:cxn>
                        <a:cxn ang="T74">
                          <a:pos x="T40" y="T41"/>
                        </a:cxn>
                        <a:cxn ang="T75">
                          <a:pos x="T42" y="T43"/>
                        </a:cxn>
                        <a:cxn ang="T76">
                          <a:pos x="T44" y="T45"/>
                        </a:cxn>
                        <a:cxn ang="T77">
                          <a:pos x="T46" y="T47"/>
                        </a:cxn>
                        <a:cxn ang="T78">
                          <a:pos x="T48" y="T49"/>
                        </a:cxn>
                        <a:cxn ang="T79">
                          <a:pos x="T50" y="T51"/>
                        </a:cxn>
                        <a:cxn ang="T80">
                          <a:pos x="T52" y="T53"/>
                        </a:cxn>
                      </a:cxnLst>
                      <a:rect l="0" t="0" r="r" b="b"/>
                      <a:pathLst>
                        <a:path w="7" h="4">
                          <a:moveTo>
                            <a:pt x="0" y="2"/>
                          </a:moveTo>
                          <a:lnTo>
                            <a:pt x="0" y="1"/>
                          </a:lnTo>
                          <a:lnTo>
                            <a:pt x="1" y="1"/>
                          </a:lnTo>
                          <a:lnTo>
                            <a:pt x="2" y="1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1"/>
                          </a:lnTo>
                          <a:lnTo>
                            <a:pt x="6" y="2"/>
                          </a:lnTo>
                          <a:lnTo>
                            <a:pt x="5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2" y="2"/>
                          </a:lnTo>
                          <a:lnTo>
                            <a:pt x="1" y="2"/>
                          </a:lnTo>
                          <a:lnTo>
                            <a:pt x="1" y="3"/>
                          </a:lnTo>
                          <a:lnTo>
                            <a:pt x="0" y="3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54" name="Freeform 35">
                      <a:extLst>
                        <a:ext uri="{FF2B5EF4-FFF2-40B4-BE49-F238E27FC236}">
                          <a16:creationId xmlns:a16="http://schemas.microsoft.com/office/drawing/2014/main" id="{1F883C90-A00D-E444-9859-854D9E5C249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85" y="1904"/>
                      <a:ext cx="8" cy="4"/>
                    </a:xfrm>
                    <a:custGeom>
                      <a:avLst/>
                      <a:gdLst>
                        <a:gd name="T0" fmla="*/ 0 w 8"/>
                        <a:gd name="T1" fmla="*/ 1 h 4"/>
                        <a:gd name="T2" fmla="*/ 1 w 8"/>
                        <a:gd name="T3" fmla="*/ 1 h 4"/>
                        <a:gd name="T4" fmla="*/ 1 w 8"/>
                        <a:gd name="T5" fmla="*/ 1 h 4"/>
                        <a:gd name="T6" fmla="*/ 2 w 8"/>
                        <a:gd name="T7" fmla="*/ 1 h 4"/>
                        <a:gd name="T8" fmla="*/ 3 w 8"/>
                        <a:gd name="T9" fmla="*/ 0 h 4"/>
                        <a:gd name="T10" fmla="*/ 4 w 8"/>
                        <a:gd name="T11" fmla="*/ 0 h 4"/>
                        <a:gd name="T12" fmla="*/ 4 w 8"/>
                        <a:gd name="T13" fmla="*/ 0 h 4"/>
                        <a:gd name="T14" fmla="*/ 6 w 8"/>
                        <a:gd name="T15" fmla="*/ 0 h 4"/>
                        <a:gd name="T16" fmla="*/ 6 w 8"/>
                        <a:gd name="T17" fmla="*/ 0 h 4"/>
                        <a:gd name="T18" fmla="*/ 6 w 8"/>
                        <a:gd name="T19" fmla="*/ 0 h 4"/>
                        <a:gd name="T20" fmla="*/ 7 w 8"/>
                        <a:gd name="T21" fmla="*/ 0 h 4"/>
                        <a:gd name="T22" fmla="*/ 6 w 8"/>
                        <a:gd name="T23" fmla="*/ 1 h 4"/>
                        <a:gd name="T24" fmla="*/ 6 w 8"/>
                        <a:gd name="T25" fmla="*/ 1 h 4"/>
                        <a:gd name="T26" fmla="*/ 6 w 8"/>
                        <a:gd name="T27" fmla="*/ 2 h 4"/>
                        <a:gd name="T28" fmla="*/ 6 w 8"/>
                        <a:gd name="T29" fmla="*/ 2 h 4"/>
                        <a:gd name="T30" fmla="*/ 5 w 8"/>
                        <a:gd name="T31" fmla="*/ 2 h 4"/>
                        <a:gd name="T32" fmla="*/ 4 w 8"/>
                        <a:gd name="T33" fmla="*/ 2 h 4"/>
                        <a:gd name="T34" fmla="*/ 4 w 8"/>
                        <a:gd name="T35" fmla="*/ 2 h 4"/>
                        <a:gd name="T36" fmla="*/ 3 w 8"/>
                        <a:gd name="T37" fmla="*/ 2 h 4"/>
                        <a:gd name="T38" fmla="*/ 3 w 8"/>
                        <a:gd name="T39" fmla="*/ 2 h 4"/>
                        <a:gd name="T40" fmla="*/ 2 w 8"/>
                        <a:gd name="T41" fmla="*/ 2 h 4"/>
                        <a:gd name="T42" fmla="*/ 1 w 8"/>
                        <a:gd name="T43" fmla="*/ 2 h 4"/>
                        <a:gd name="T44" fmla="*/ 1 w 8"/>
                        <a:gd name="T45" fmla="*/ 3 h 4"/>
                        <a:gd name="T46" fmla="*/ 0 w 8"/>
                        <a:gd name="T47" fmla="*/ 3 h 4"/>
                        <a:gd name="T48" fmla="*/ 0 w 8"/>
                        <a:gd name="T49" fmla="*/ 2 h 4"/>
                        <a:gd name="T50" fmla="*/ 0 w 8"/>
                        <a:gd name="T51" fmla="*/ 1 h 4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8" h="4">
                          <a:moveTo>
                            <a:pt x="0" y="1"/>
                          </a:moveTo>
                          <a:lnTo>
                            <a:pt x="1" y="1"/>
                          </a:lnTo>
                          <a:lnTo>
                            <a:pt x="2" y="1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6" y="0"/>
                          </a:lnTo>
                          <a:lnTo>
                            <a:pt x="7" y="0"/>
                          </a:lnTo>
                          <a:lnTo>
                            <a:pt x="6" y="1"/>
                          </a:lnTo>
                          <a:lnTo>
                            <a:pt x="6" y="2"/>
                          </a:lnTo>
                          <a:lnTo>
                            <a:pt x="5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2" y="2"/>
                          </a:lnTo>
                          <a:lnTo>
                            <a:pt x="1" y="2"/>
                          </a:lnTo>
                          <a:lnTo>
                            <a:pt x="1" y="3"/>
                          </a:lnTo>
                          <a:lnTo>
                            <a:pt x="0" y="3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grpSp>
                <p:nvGrpSpPr>
                  <p:cNvPr id="57371" name="Group 36">
                    <a:extLst>
                      <a:ext uri="{FF2B5EF4-FFF2-40B4-BE49-F238E27FC236}">
                        <a16:creationId xmlns:a16="http://schemas.microsoft.com/office/drawing/2014/main" id="{6F327D8E-3F76-7E45-B0A0-E4E1CB28003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80" y="1904"/>
                    <a:ext cx="6" cy="25"/>
                    <a:chOff x="1980" y="1904"/>
                    <a:chExt cx="6" cy="25"/>
                  </a:xfrm>
                </p:grpSpPr>
                <p:sp>
                  <p:nvSpPr>
                    <p:cNvPr id="57443" name="Freeform 37">
                      <a:extLst>
                        <a:ext uri="{FF2B5EF4-FFF2-40B4-BE49-F238E27FC236}">
                          <a16:creationId xmlns:a16="http://schemas.microsoft.com/office/drawing/2014/main" id="{2163EDB3-2A32-DF44-A192-E2909F80616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80" y="1904"/>
                      <a:ext cx="5" cy="25"/>
                    </a:xfrm>
                    <a:custGeom>
                      <a:avLst/>
                      <a:gdLst>
                        <a:gd name="T0" fmla="*/ 0 w 5"/>
                        <a:gd name="T1" fmla="*/ 0 h 25"/>
                        <a:gd name="T2" fmla="*/ 1 w 5"/>
                        <a:gd name="T3" fmla="*/ 0 h 25"/>
                        <a:gd name="T4" fmla="*/ 1 w 5"/>
                        <a:gd name="T5" fmla="*/ 1 h 25"/>
                        <a:gd name="T6" fmla="*/ 2 w 5"/>
                        <a:gd name="T7" fmla="*/ 2 h 25"/>
                        <a:gd name="T8" fmla="*/ 2 w 5"/>
                        <a:gd name="T9" fmla="*/ 3 h 25"/>
                        <a:gd name="T10" fmla="*/ 3 w 5"/>
                        <a:gd name="T11" fmla="*/ 3 h 25"/>
                        <a:gd name="T12" fmla="*/ 3 w 5"/>
                        <a:gd name="T13" fmla="*/ 3 h 25"/>
                        <a:gd name="T14" fmla="*/ 4 w 5"/>
                        <a:gd name="T15" fmla="*/ 6 h 25"/>
                        <a:gd name="T16" fmla="*/ 4 w 5"/>
                        <a:gd name="T17" fmla="*/ 8 h 25"/>
                        <a:gd name="T18" fmla="*/ 4 w 5"/>
                        <a:gd name="T19" fmla="*/ 11 h 25"/>
                        <a:gd name="T20" fmla="*/ 4 w 5"/>
                        <a:gd name="T21" fmla="*/ 12 h 25"/>
                        <a:gd name="T22" fmla="*/ 4 w 5"/>
                        <a:gd name="T23" fmla="*/ 15 h 25"/>
                        <a:gd name="T24" fmla="*/ 4 w 5"/>
                        <a:gd name="T25" fmla="*/ 18 h 25"/>
                        <a:gd name="T26" fmla="*/ 4 w 5"/>
                        <a:gd name="T27" fmla="*/ 20 h 25"/>
                        <a:gd name="T28" fmla="*/ 4 w 5"/>
                        <a:gd name="T29" fmla="*/ 21 h 25"/>
                        <a:gd name="T30" fmla="*/ 4 w 5"/>
                        <a:gd name="T31" fmla="*/ 23 h 25"/>
                        <a:gd name="T32" fmla="*/ 4 w 5"/>
                        <a:gd name="T33" fmla="*/ 24 h 25"/>
                        <a:gd name="T34" fmla="*/ 4 w 5"/>
                        <a:gd name="T35" fmla="*/ 21 h 25"/>
                        <a:gd name="T36" fmla="*/ 3 w 5"/>
                        <a:gd name="T37" fmla="*/ 19 h 25"/>
                        <a:gd name="T38" fmla="*/ 2 w 5"/>
                        <a:gd name="T39" fmla="*/ 16 h 25"/>
                        <a:gd name="T40" fmla="*/ 2 w 5"/>
                        <a:gd name="T41" fmla="*/ 13 h 25"/>
                        <a:gd name="T42" fmla="*/ 1 w 5"/>
                        <a:gd name="T43" fmla="*/ 10 h 25"/>
                        <a:gd name="T44" fmla="*/ 1 w 5"/>
                        <a:gd name="T45" fmla="*/ 8 h 25"/>
                        <a:gd name="T46" fmla="*/ 0 w 5"/>
                        <a:gd name="T47" fmla="*/ 5 h 25"/>
                        <a:gd name="T48" fmla="*/ 0 w 5"/>
                        <a:gd name="T49" fmla="*/ 3 h 25"/>
                        <a:gd name="T50" fmla="*/ 0 w 5"/>
                        <a:gd name="T51" fmla="*/ 0 h 25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5" h="25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1" y="1"/>
                          </a:lnTo>
                          <a:lnTo>
                            <a:pt x="2" y="2"/>
                          </a:lnTo>
                          <a:lnTo>
                            <a:pt x="2" y="3"/>
                          </a:lnTo>
                          <a:lnTo>
                            <a:pt x="3" y="3"/>
                          </a:lnTo>
                          <a:lnTo>
                            <a:pt x="4" y="6"/>
                          </a:lnTo>
                          <a:lnTo>
                            <a:pt x="4" y="8"/>
                          </a:lnTo>
                          <a:lnTo>
                            <a:pt x="4" y="11"/>
                          </a:lnTo>
                          <a:lnTo>
                            <a:pt x="4" y="12"/>
                          </a:lnTo>
                          <a:lnTo>
                            <a:pt x="4" y="15"/>
                          </a:lnTo>
                          <a:lnTo>
                            <a:pt x="4" y="18"/>
                          </a:lnTo>
                          <a:lnTo>
                            <a:pt x="4" y="20"/>
                          </a:lnTo>
                          <a:lnTo>
                            <a:pt x="4" y="21"/>
                          </a:lnTo>
                          <a:lnTo>
                            <a:pt x="4" y="23"/>
                          </a:lnTo>
                          <a:lnTo>
                            <a:pt x="4" y="24"/>
                          </a:lnTo>
                          <a:lnTo>
                            <a:pt x="4" y="21"/>
                          </a:lnTo>
                          <a:lnTo>
                            <a:pt x="3" y="19"/>
                          </a:lnTo>
                          <a:lnTo>
                            <a:pt x="2" y="16"/>
                          </a:lnTo>
                          <a:lnTo>
                            <a:pt x="2" y="13"/>
                          </a:lnTo>
                          <a:lnTo>
                            <a:pt x="1" y="10"/>
                          </a:lnTo>
                          <a:lnTo>
                            <a:pt x="1" y="8"/>
                          </a:lnTo>
                          <a:lnTo>
                            <a:pt x="0" y="5"/>
                          </a:lnTo>
                          <a:lnTo>
                            <a:pt x="0" y="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8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44" name="Freeform 38">
                      <a:extLst>
                        <a:ext uri="{FF2B5EF4-FFF2-40B4-BE49-F238E27FC236}">
                          <a16:creationId xmlns:a16="http://schemas.microsoft.com/office/drawing/2014/main" id="{F5DAF5B5-0100-CA4F-B19E-F6130405D79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80" y="1907"/>
                      <a:ext cx="4" cy="1"/>
                    </a:xfrm>
                    <a:custGeom>
                      <a:avLst/>
                      <a:gdLst>
                        <a:gd name="T0" fmla="*/ 0 w 4"/>
                        <a:gd name="T1" fmla="*/ 0 h 1"/>
                        <a:gd name="T2" fmla="*/ 1 w 4"/>
                        <a:gd name="T3" fmla="*/ 0 h 1"/>
                        <a:gd name="T4" fmla="*/ 1 w 4"/>
                        <a:gd name="T5" fmla="*/ 0 h 1"/>
                        <a:gd name="T6" fmla="*/ 2 w 4"/>
                        <a:gd name="T7" fmla="*/ 0 h 1"/>
                        <a:gd name="T8" fmla="*/ 2 w 4"/>
                        <a:gd name="T9" fmla="*/ 0 h 1"/>
                        <a:gd name="T10" fmla="*/ 2 w 4"/>
                        <a:gd name="T11" fmla="*/ 0 h 1"/>
                        <a:gd name="T12" fmla="*/ 3 w 4"/>
                        <a:gd name="T13" fmla="*/ 0 h 1"/>
                        <a:gd name="T14" fmla="*/ 3 w 4"/>
                        <a:gd name="T15" fmla="*/ 0 h 1"/>
                        <a:gd name="T16" fmla="*/ 2 w 4"/>
                        <a:gd name="T17" fmla="*/ 0 h 1"/>
                        <a:gd name="T18" fmla="*/ 2 w 4"/>
                        <a:gd name="T19" fmla="*/ 0 h 1"/>
                        <a:gd name="T20" fmla="*/ 2 w 4"/>
                        <a:gd name="T21" fmla="*/ 0 h 1"/>
                        <a:gd name="T22" fmla="*/ 1 w 4"/>
                        <a:gd name="T23" fmla="*/ 0 h 1"/>
                        <a:gd name="T24" fmla="*/ 1 w 4"/>
                        <a:gd name="T25" fmla="*/ 0 h 1"/>
                        <a:gd name="T26" fmla="*/ 0 w 4"/>
                        <a:gd name="T27" fmla="*/ 0 h 1"/>
                        <a:gd name="T28" fmla="*/ 0 w 4"/>
                        <a:gd name="T29" fmla="*/ 0 h 1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0" t="0" r="r" b="b"/>
                      <a:pathLst>
                        <a:path w="4" h="1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45" name="Freeform 39">
                      <a:extLst>
                        <a:ext uri="{FF2B5EF4-FFF2-40B4-BE49-F238E27FC236}">
                          <a16:creationId xmlns:a16="http://schemas.microsoft.com/office/drawing/2014/main" id="{D2CA95B2-1974-9242-8468-99D6C0C12BE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82" y="1910"/>
                      <a:ext cx="2" cy="2"/>
                    </a:xfrm>
                    <a:custGeom>
                      <a:avLst/>
                      <a:gdLst>
                        <a:gd name="T0" fmla="*/ 0 w 2"/>
                        <a:gd name="T1" fmla="*/ 0 h 2"/>
                        <a:gd name="T2" fmla="*/ 0 w 2"/>
                        <a:gd name="T3" fmla="*/ 0 h 2"/>
                        <a:gd name="T4" fmla="*/ 0 w 2"/>
                        <a:gd name="T5" fmla="*/ 0 h 2"/>
                        <a:gd name="T6" fmla="*/ 0 w 2"/>
                        <a:gd name="T7" fmla="*/ 0 h 2"/>
                        <a:gd name="T8" fmla="*/ 1 w 2"/>
                        <a:gd name="T9" fmla="*/ 1 h 2"/>
                        <a:gd name="T10" fmla="*/ 1 w 2"/>
                        <a:gd name="T11" fmla="*/ 1 h 2"/>
                        <a:gd name="T12" fmla="*/ 1 w 2"/>
                        <a:gd name="T13" fmla="*/ 1 h 2"/>
                        <a:gd name="T14" fmla="*/ 1 w 2"/>
                        <a:gd name="T15" fmla="*/ 1 h 2"/>
                        <a:gd name="T16" fmla="*/ 1 w 2"/>
                        <a:gd name="T17" fmla="*/ 1 h 2"/>
                        <a:gd name="T18" fmla="*/ 1 w 2"/>
                        <a:gd name="T19" fmla="*/ 1 h 2"/>
                        <a:gd name="T20" fmla="*/ 1 w 2"/>
                        <a:gd name="T21" fmla="*/ 1 h 2"/>
                        <a:gd name="T22" fmla="*/ 1 w 2"/>
                        <a:gd name="T23" fmla="*/ 1 h 2"/>
                        <a:gd name="T24" fmla="*/ 1 w 2"/>
                        <a:gd name="T25" fmla="*/ 1 h 2"/>
                        <a:gd name="T26" fmla="*/ 1 w 2"/>
                        <a:gd name="T27" fmla="*/ 1 h 2"/>
                        <a:gd name="T28" fmla="*/ 0 w 2"/>
                        <a:gd name="T29" fmla="*/ 1 h 2"/>
                        <a:gd name="T30" fmla="*/ 0 w 2"/>
                        <a:gd name="T31" fmla="*/ 1 h 2"/>
                        <a:gd name="T32" fmla="*/ 0 w 2"/>
                        <a:gd name="T33" fmla="*/ 1 h 2"/>
                        <a:gd name="T34" fmla="*/ 0 w 2"/>
                        <a:gd name="T35" fmla="*/ 1 h 2"/>
                        <a:gd name="T36" fmla="*/ 0 w 2"/>
                        <a:gd name="T37" fmla="*/ 0 h 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46" name="Freeform 40">
                      <a:extLst>
                        <a:ext uri="{FF2B5EF4-FFF2-40B4-BE49-F238E27FC236}">
                          <a16:creationId xmlns:a16="http://schemas.microsoft.com/office/drawing/2014/main" id="{ACAAA6AB-15A4-2242-BE9A-4D20DC654C0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82" y="1915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0 w 2"/>
                        <a:gd name="T3" fmla="*/ 0 h 1"/>
                        <a:gd name="T4" fmla="*/ 0 w 2"/>
                        <a:gd name="T5" fmla="*/ 0 h 1"/>
                        <a:gd name="T6" fmla="*/ 0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1 w 2"/>
                        <a:gd name="T13" fmla="*/ 0 h 1"/>
                        <a:gd name="T14" fmla="*/ 1 w 2"/>
                        <a:gd name="T15" fmla="*/ 0 h 1"/>
                        <a:gd name="T16" fmla="*/ 1 w 2"/>
                        <a:gd name="T17" fmla="*/ 0 h 1"/>
                        <a:gd name="T18" fmla="*/ 1 w 2"/>
                        <a:gd name="T19" fmla="*/ 0 h 1"/>
                        <a:gd name="T20" fmla="*/ 1 w 2"/>
                        <a:gd name="T21" fmla="*/ 0 h 1"/>
                        <a:gd name="T22" fmla="*/ 0 w 2"/>
                        <a:gd name="T23" fmla="*/ 0 h 1"/>
                        <a:gd name="T24" fmla="*/ 0 w 2"/>
                        <a:gd name="T25" fmla="*/ 0 h 1"/>
                        <a:gd name="T26" fmla="*/ 0 w 2"/>
                        <a:gd name="T27" fmla="*/ 0 h 1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47" name="Freeform 41">
                      <a:extLst>
                        <a:ext uri="{FF2B5EF4-FFF2-40B4-BE49-F238E27FC236}">
                          <a16:creationId xmlns:a16="http://schemas.microsoft.com/office/drawing/2014/main" id="{D7E10C13-3989-A040-9B88-93FA598C83A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83" y="1918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0 w 2"/>
                        <a:gd name="T3" fmla="*/ 0 h 1"/>
                        <a:gd name="T4" fmla="*/ 0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1 w 2"/>
                        <a:gd name="T13" fmla="*/ 0 h 1"/>
                        <a:gd name="T14" fmla="*/ 1 w 2"/>
                        <a:gd name="T15" fmla="*/ 0 h 1"/>
                        <a:gd name="T16" fmla="*/ 1 w 2"/>
                        <a:gd name="T17" fmla="*/ 0 h 1"/>
                        <a:gd name="T18" fmla="*/ 0 w 2"/>
                        <a:gd name="T19" fmla="*/ 0 h 1"/>
                        <a:gd name="T20" fmla="*/ 0 w 2"/>
                        <a:gd name="T21" fmla="*/ 0 h 1"/>
                        <a:gd name="T22" fmla="*/ 0 w 2"/>
                        <a:gd name="T23" fmla="*/ 0 h 1"/>
                        <a:gd name="T24" fmla="*/ 0 w 2"/>
                        <a:gd name="T25" fmla="*/ 0 h 1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48" name="Freeform 42">
                      <a:extLst>
                        <a:ext uri="{FF2B5EF4-FFF2-40B4-BE49-F238E27FC236}">
                          <a16:creationId xmlns:a16="http://schemas.microsoft.com/office/drawing/2014/main" id="{66CDDC22-4D2E-8149-9D9A-3080199FFF7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84" y="1922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0 w 2"/>
                        <a:gd name="T5" fmla="*/ 0 h 1"/>
                        <a:gd name="T6" fmla="*/ 0 w 2"/>
                        <a:gd name="T7" fmla="*/ 0 h 1"/>
                        <a:gd name="T8" fmla="*/ 0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1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grpSp>
                <p:nvGrpSpPr>
                  <p:cNvPr id="57372" name="Group 43">
                    <a:extLst>
                      <a:ext uri="{FF2B5EF4-FFF2-40B4-BE49-F238E27FC236}">
                        <a16:creationId xmlns:a16="http://schemas.microsoft.com/office/drawing/2014/main" id="{6888EC3F-8F2C-0047-B65B-7227118858F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58" y="1889"/>
                    <a:ext cx="6" cy="19"/>
                    <a:chOff x="1958" y="1889"/>
                    <a:chExt cx="6" cy="19"/>
                  </a:xfrm>
                </p:grpSpPr>
                <p:sp>
                  <p:nvSpPr>
                    <p:cNvPr id="57436" name="Freeform 44">
                      <a:extLst>
                        <a:ext uri="{FF2B5EF4-FFF2-40B4-BE49-F238E27FC236}">
                          <a16:creationId xmlns:a16="http://schemas.microsoft.com/office/drawing/2014/main" id="{730E5234-26EF-7A49-8E15-DCABA79B970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59" y="1889"/>
                      <a:ext cx="5" cy="19"/>
                    </a:xfrm>
                    <a:custGeom>
                      <a:avLst/>
                      <a:gdLst>
                        <a:gd name="T0" fmla="*/ 0 w 5"/>
                        <a:gd name="T1" fmla="*/ 0 h 19"/>
                        <a:gd name="T2" fmla="*/ 1 w 5"/>
                        <a:gd name="T3" fmla="*/ 1 h 19"/>
                        <a:gd name="T4" fmla="*/ 1 w 5"/>
                        <a:gd name="T5" fmla="*/ 1 h 19"/>
                        <a:gd name="T6" fmla="*/ 1 w 5"/>
                        <a:gd name="T7" fmla="*/ 2 h 19"/>
                        <a:gd name="T8" fmla="*/ 2 w 5"/>
                        <a:gd name="T9" fmla="*/ 2 h 19"/>
                        <a:gd name="T10" fmla="*/ 2 w 5"/>
                        <a:gd name="T11" fmla="*/ 3 h 19"/>
                        <a:gd name="T12" fmla="*/ 3 w 5"/>
                        <a:gd name="T13" fmla="*/ 3 h 19"/>
                        <a:gd name="T14" fmla="*/ 3 w 5"/>
                        <a:gd name="T15" fmla="*/ 3 h 19"/>
                        <a:gd name="T16" fmla="*/ 4 w 5"/>
                        <a:gd name="T17" fmla="*/ 3 h 19"/>
                        <a:gd name="T18" fmla="*/ 4 w 5"/>
                        <a:gd name="T19" fmla="*/ 6 h 19"/>
                        <a:gd name="T20" fmla="*/ 3 w 5"/>
                        <a:gd name="T21" fmla="*/ 10 h 19"/>
                        <a:gd name="T22" fmla="*/ 3 w 5"/>
                        <a:gd name="T23" fmla="*/ 13 h 19"/>
                        <a:gd name="T24" fmla="*/ 4 w 5"/>
                        <a:gd name="T25" fmla="*/ 14 h 19"/>
                        <a:gd name="T26" fmla="*/ 3 w 5"/>
                        <a:gd name="T27" fmla="*/ 16 h 19"/>
                        <a:gd name="T28" fmla="*/ 3 w 5"/>
                        <a:gd name="T29" fmla="*/ 17 h 19"/>
                        <a:gd name="T30" fmla="*/ 3 w 5"/>
                        <a:gd name="T31" fmla="*/ 18 h 19"/>
                        <a:gd name="T32" fmla="*/ 2 w 5"/>
                        <a:gd name="T33" fmla="*/ 14 h 19"/>
                        <a:gd name="T34" fmla="*/ 1 w 5"/>
                        <a:gd name="T35" fmla="*/ 11 h 19"/>
                        <a:gd name="T36" fmla="*/ 1 w 5"/>
                        <a:gd name="T37" fmla="*/ 8 h 19"/>
                        <a:gd name="T38" fmla="*/ 1 w 5"/>
                        <a:gd name="T39" fmla="*/ 8 h 19"/>
                        <a:gd name="T40" fmla="*/ 1 w 5"/>
                        <a:gd name="T41" fmla="*/ 6 h 19"/>
                        <a:gd name="T42" fmla="*/ 0 w 5"/>
                        <a:gd name="T43" fmla="*/ 3 h 19"/>
                        <a:gd name="T44" fmla="*/ 0 w 5"/>
                        <a:gd name="T45" fmla="*/ 0 h 19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0" t="0" r="r" b="b"/>
                      <a:pathLst>
                        <a:path w="5" h="19">
                          <a:moveTo>
                            <a:pt x="0" y="0"/>
                          </a:moveTo>
                          <a:lnTo>
                            <a:pt x="1" y="1"/>
                          </a:lnTo>
                          <a:lnTo>
                            <a:pt x="1" y="2"/>
                          </a:lnTo>
                          <a:lnTo>
                            <a:pt x="2" y="2"/>
                          </a:lnTo>
                          <a:lnTo>
                            <a:pt x="2" y="3"/>
                          </a:lnTo>
                          <a:lnTo>
                            <a:pt x="3" y="3"/>
                          </a:lnTo>
                          <a:lnTo>
                            <a:pt x="4" y="3"/>
                          </a:lnTo>
                          <a:lnTo>
                            <a:pt x="4" y="6"/>
                          </a:lnTo>
                          <a:lnTo>
                            <a:pt x="3" y="10"/>
                          </a:lnTo>
                          <a:lnTo>
                            <a:pt x="3" y="13"/>
                          </a:lnTo>
                          <a:lnTo>
                            <a:pt x="4" y="14"/>
                          </a:lnTo>
                          <a:lnTo>
                            <a:pt x="3" y="16"/>
                          </a:lnTo>
                          <a:lnTo>
                            <a:pt x="3" y="17"/>
                          </a:lnTo>
                          <a:lnTo>
                            <a:pt x="3" y="18"/>
                          </a:lnTo>
                          <a:lnTo>
                            <a:pt x="2" y="14"/>
                          </a:lnTo>
                          <a:lnTo>
                            <a:pt x="1" y="11"/>
                          </a:lnTo>
                          <a:lnTo>
                            <a:pt x="1" y="8"/>
                          </a:lnTo>
                          <a:lnTo>
                            <a:pt x="1" y="6"/>
                          </a:lnTo>
                          <a:lnTo>
                            <a:pt x="0" y="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grpSp>
                  <p:nvGrpSpPr>
                    <p:cNvPr id="57437" name="Group 45">
                      <a:extLst>
                        <a:ext uri="{FF2B5EF4-FFF2-40B4-BE49-F238E27FC236}">
                          <a16:creationId xmlns:a16="http://schemas.microsoft.com/office/drawing/2014/main" id="{4C514542-C63E-3A4B-B893-9FBDDA7E1FC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8" y="1891"/>
                      <a:ext cx="6" cy="12"/>
                      <a:chOff x="1958" y="1891"/>
                      <a:chExt cx="6" cy="12"/>
                    </a:xfrm>
                  </p:grpSpPr>
                  <p:sp>
                    <p:nvSpPr>
                      <p:cNvPr id="57438" name="Freeform 46">
                        <a:extLst>
                          <a:ext uri="{FF2B5EF4-FFF2-40B4-BE49-F238E27FC236}">
                            <a16:creationId xmlns:a16="http://schemas.microsoft.com/office/drawing/2014/main" id="{045773A9-A451-4847-865C-BDCB6116802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8" y="1891"/>
                        <a:ext cx="2" cy="1"/>
                      </a:xfrm>
                      <a:custGeom>
                        <a:avLst/>
                        <a:gdLst>
                          <a:gd name="T0" fmla="*/ 0 w 2"/>
                          <a:gd name="T1" fmla="*/ 0 h 1"/>
                          <a:gd name="T2" fmla="*/ 1 w 2"/>
                          <a:gd name="T3" fmla="*/ 0 h 1"/>
                          <a:gd name="T4" fmla="*/ 1 w 2"/>
                          <a:gd name="T5" fmla="*/ 0 h 1"/>
                          <a:gd name="T6" fmla="*/ 1 w 2"/>
                          <a:gd name="T7" fmla="*/ 0 h 1"/>
                          <a:gd name="T8" fmla="*/ 1 w 2"/>
                          <a:gd name="T9" fmla="*/ 0 h 1"/>
                          <a:gd name="T10" fmla="*/ 1 w 2"/>
                          <a:gd name="T11" fmla="*/ 0 h 1"/>
                          <a:gd name="T12" fmla="*/ 0 w 2"/>
                          <a:gd name="T13" fmla="*/ 0 h 1"/>
                          <a:gd name="T14" fmla="*/ 0 w 2"/>
                          <a:gd name="T15" fmla="*/ 0 h 1"/>
                          <a:gd name="T16" fmla="*/ 0 w 2"/>
                          <a:gd name="T17" fmla="*/ 0 h 1"/>
                          <a:gd name="T18" fmla="*/ 0 w 2"/>
                          <a:gd name="T19" fmla="*/ 0 h 1"/>
                          <a:gd name="T20" fmla="*/ 0 w 2"/>
                          <a:gd name="T21" fmla="*/ 0 h 1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0" t="0" r="r" b="b"/>
                        <a:pathLst>
                          <a:path w="2" h="1">
                            <a:moveTo>
                              <a:pt x="0" y="0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57439" name="Freeform 47">
                        <a:extLst>
                          <a:ext uri="{FF2B5EF4-FFF2-40B4-BE49-F238E27FC236}">
                            <a16:creationId xmlns:a16="http://schemas.microsoft.com/office/drawing/2014/main" id="{3D36B21A-C8CF-594D-9992-05483B51ED6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62" y="1893"/>
                        <a:ext cx="2" cy="1"/>
                      </a:xfrm>
                      <a:custGeom>
                        <a:avLst/>
                        <a:gdLst>
                          <a:gd name="T0" fmla="*/ 1 w 2"/>
                          <a:gd name="T1" fmla="*/ 0 h 1"/>
                          <a:gd name="T2" fmla="*/ 1 w 2"/>
                          <a:gd name="T3" fmla="*/ 0 h 1"/>
                          <a:gd name="T4" fmla="*/ 1 w 2"/>
                          <a:gd name="T5" fmla="*/ 0 h 1"/>
                          <a:gd name="T6" fmla="*/ 1 w 2"/>
                          <a:gd name="T7" fmla="*/ 0 h 1"/>
                          <a:gd name="T8" fmla="*/ 1 w 2"/>
                          <a:gd name="T9" fmla="*/ 0 h 1"/>
                          <a:gd name="T10" fmla="*/ 1 w 2"/>
                          <a:gd name="T11" fmla="*/ 0 h 1"/>
                          <a:gd name="T12" fmla="*/ 0 w 2"/>
                          <a:gd name="T13" fmla="*/ 0 h 1"/>
                          <a:gd name="T14" fmla="*/ 0 w 2"/>
                          <a:gd name="T15" fmla="*/ 0 h 1"/>
                          <a:gd name="T16" fmla="*/ 0 w 2"/>
                          <a:gd name="T17" fmla="*/ 0 h 1"/>
                          <a:gd name="T18" fmla="*/ 0 w 2"/>
                          <a:gd name="T19" fmla="*/ 0 h 1"/>
                          <a:gd name="T20" fmla="*/ 1 w 2"/>
                          <a:gd name="T21" fmla="*/ 0 h 1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0" t="0" r="r" b="b"/>
                        <a:pathLst>
                          <a:path w="2" h="1">
                            <a:moveTo>
                              <a:pt x="1" y="0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1" y="0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57440" name="Freeform 48">
                        <a:extLst>
                          <a:ext uri="{FF2B5EF4-FFF2-40B4-BE49-F238E27FC236}">
                            <a16:creationId xmlns:a16="http://schemas.microsoft.com/office/drawing/2014/main" id="{F41CAED2-396B-7F4D-BB83-F3133E0DCEF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8" y="1896"/>
                        <a:ext cx="2" cy="2"/>
                      </a:xfrm>
                      <a:custGeom>
                        <a:avLst/>
                        <a:gdLst>
                          <a:gd name="T0" fmla="*/ 0 w 2"/>
                          <a:gd name="T1" fmla="*/ 1 h 2"/>
                          <a:gd name="T2" fmla="*/ 1 w 2"/>
                          <a:gd name="T3" fmla="*/ 1 h 2"/>
                          <a:gd name="T4" fmla="*/ 1 w 2"/>
                          <a:gd name="T5" fmla="*/ 1 h 2"/>
                          <a:gd name="T6" fmla="*/ 1 w 2"/>
                          <a:gd name="T7" fmla="*/ 0 h 2"/>
                          <a:gd name="T8" fmla="*/ 1 w 2"/>
                          <a:gd name="T9" fmla="*/ 0 h 2"/>
                          <a:gd name="T10" fmla="*/ 1 w 2"/>
                          <a:gd name="T11" fmla="*/ 0 h 2"/>
                          <a:gd name="T12" fmla="*/ 1 w 2"/>
                          <a:gd name="T13" fmla="*/ 0 h 2"/>
                          <a:gd name="T14" fmla="*/ 0 w 2"/>
                          <a:gd name="T15" fmla="*/ 0 h 2"/>
                          <a:gd name="T16" fmla="*/ 0 w 2"/>
                          <a:gd name="T17" fmla="*/ 0 h 2"/>
                          <a:gd name="T18" fmla="*/ 0 w 2"/>
                          <a:gd name="T19" fmla="*/ 0 h 2"/>
                          <a:gd name="T20" fmla="*/ 0 w 2"/>
                          <a:gd name="T21" fmla="*/ 1 h 2"/>
                          <a:gd name="T22" fmla="*/ 0 w 2"/>
                          <a:gd name="T23" fmla="*/ 1 h 2"/>
                          <a:gd name="T24" fmla="*/ 0 w 2"/>
                          <a:gd name="T25" fmla="*/ 1 h 2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</a:gdLst>
                        <a:ahLst/>
                        <a:cxnLst>
                          <a:cxn ang="T26">
                            <a:pos x="T0" y="T1"/>
                          </a:cxn>
                          <a:cxn ang="T27">
                            <a:pos x="T2" y="T3"/>
                          </a:cxn>
                          <a:cxn ang="T28">
                            <a:pos x="T4" y="T5"/>
                          </a:cxn>
                          <a:cxn ang="T29">
                            <a:pos x="T6" y="T7"/>
                          </a:cxn>
                          <a:cxn ang="T30">
                            <a:pos x="T8" y="T9"/>
                          </a:cxn>
                          <a:cxn ang="T31">
                            <a:pos x="T10" y="T11"/>
                          </a:cxn>
                          <a:cxn ang="T32">
                            <a:pos x="T12" y="T13"/>
                          </a:cxn>
                          <a:cxn ang="T33">
                            <a:pos x="T14" y="T15"/>
                          </a:cxn>
                          <a:cxn ang="T34">
                            <a:pos x="T16" y="T17"/>
                          </a:cxn>
                          <a:cxn ang="T35">
                            <a:pos x="T18" y="T19"/>
                          </a:cxn>
                          <a:cxn ang="T36">
                            <a:pos x="T20" y="T21"/>
                          </a:cxn>
                          <a:cxn ang="T37">
                            <a:pos x="T22" y="T23"/>
                          </a:cxn>
                          <a:cxn ang="T38">
                            <a:pos x="T24" y="T25"/>
                          </a:cxn>
                        </a:cxnLst>
                        <a:rect l="0" t="0" r="r" b="b"/>
                        <a:pathLst>
                          <a:path w="2" h="2">
                            <a:moveTo>
                              <a:pt x="0" y="1"/>
                            </a:moveTo>
                            <a:lnTo>
                              <a:pt x="1" y="1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57441" name="Freeform 49">
                        <a:extLst>
                          <a:ext uri="{FF2B5EF4-FFF2-40B4-BE49-F238E27FC236}">
                            <a16:creationId xmlns:a16="http://schemas.microsoft.com/office/drawing/2014/main" id="{8F33856B-F0EB-1C42-B983-93FEF42A2FF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61" y="1897"/>
                        <a:ext cx="2" cy="2"/>
                      </a:xfrm>
                      <a:custGeom>
                        <a:avLst/>
                        <a:gdLst>
                          <a:gd name="T0" fmla="*/ 0 w 2"/>
                          <a:gd name="T1" fmla="*/ 1 h 2"/>
                          <a:gd name="T2" fmla="*/ 1 w 2"/>
                          <a:gd name="T3" fmla="*/ 1 h 2"/>
                          <a:gd name="T4" fmla="*/ 1 w 2"/>
                          <a:gd name="T5" fmla="*/ 1 h 2"/>
                          <a:gd name="T6" fmla="*/ 1 w 2"/>
                          <a:gd name="T7" fmla="*/ 0 h 2"/>
                          <a:gd name="T8" fmla="*/ 1 w 2"/>
                          <a:gd name="T9" fmla="*/ 0 h 2"/>
                          <a:gd name="T10" fmla="*/ 0 w 2"/>
                          <a:gd name="T11" fmla="*/ 0 h 2"/>
                          <a:gd name="T12" fmla="*/ 0 w 2"/>
                          <a:gd name="T13" fmla="*/ 0 h 2"/>
                          <a:gd name="T14" fmla="*/ 0 w 2"/>
                          <a:gd name="T15" fmla="*/ 0 h 2"/>
                          <a:gd name="T16" fmla="*/ 0 w 2"/>
                          <a:gd name="T17" fmla="*/ 1 h 2"/>
                          <a:gd name="T18" fmla="*/ 0 w 2"/>
                          <a:gd name="T19" fmla="*/ 1 h 2"/>
                          <a:gd name="T20" fmla="*/ 0 w 2"/>
                          <a:gd name="T21" fmla="*/ 1 h 2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0" t="0" r="r" b="b"/>
                        <a:pathLst>
                          <a:path w="2" h="2">
                            <a:moveTo>
                              <a:pt x="0" y="1"/>
                            </a:moveTo>
                            <a:lnTo>
                              <a:pt x="1" y="1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57442" name="Freeform 50">
                        <a:extLst>
                          <a:ext uri="{FF2B5EF4-FFF2-40B4-BE49-F238E27FC236}">
                            <a16:creationId xmlns:a16="http://schemas.microsoft.com/office/drawing/2014/main" id="{B74746C2-3279-4D4D-9777-C1FA279F6308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60" y="1902"/>
                        <a:ext cx="3" cy="1"/>
                      </a:xfrm>
                      <a:custGeom>
                        <a:avLst/>
                        <a:gdLst>
                          <a:gd name="T0" fmla="*/ 1 w 3"/>
                          <a:gd name="T1" fmla="*/ 0 h 1"/>
                          <a:gd name="T2" fmla="*/ 1 w 3"/>
                          <a:gd name="T3" fmla="*/ 0 h 1"/>
                          <a:gd name="T4" fmla="*/ 2 w 3"/>
                          <a:gd name="T5" fmla="*/ 0 h 1"/>
                          <a:gd name="T6" fmla="*/ 1 w 3"/>
                          <a:gd name="T7" fmla="*/ 0 h 1"/>
                          <a:gd name="T8" fmla="*/ 1 w 3"/>
                          <a:gd name="T9" fmla="*/ 0 h 1"/>
                          <a:gd name="T10" fmla="*/ 0 w 3"/>
                          <a:gd name="T11" fmla="*/ 0 h 1"/>
                          <a:gd name="T12" fmla="*/ 0 w 3"/>
                          <a:gd name="T13" fmla="*/ 0 h 1"/>
                          <a:gd name="T14" fmla="*/ 0 w 3"/>
                          <a:gd name="T15" fmla="*/ 0 h 1"/>
                          <a:gd name="T16" fmla="*/ 1 w 3"/>
                          <a:gd name="T17" fmla="*/ 0 h 1"/>
                          <a:gd name="T18" fmla="*/ 1 w 3"/>
                          <a:gd name="T19" fmla="*/ 0 h 1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</a:gdLst>
                        <a:ahLst/>
                        <a:cxnLst>
                          <a:cxn ang="T20">
                            <a:pos x="T0" y="T1"/>
                          </a:cxn>
                          <a:cxn ang="T21">
                            <a:pos x="T2" y="T3"/>
                          </a:cxn>
                          <a:cxn ang="T22">
                            <a:pos x="T4" y="T5"/>
                          </a:cxn>
                          <a:cxn ang="T23">
                            <a:pos x="T6" y="T7"/>
                          </a:cxn>
                          <a:cxn ang="T24">
                            <a:pos x="T8" y="T9"/>
                          </a:cxn>
                          <a:cxn ang="T25">
                            <a:pos x="T10" y="T11"/>
                          </a:cxn>
                          <a:cxn ang="T26">
                            <a:pos x="T12" y="T13"/>
                          </a:cxn>
                          <a:cxn ang="T27">
                            <a:pos x="T14" y="T15"/>
                          </a:cxn>
                          <a:cxn ang="T28">
                            <a:pos x="T16" y="T17"/>
                          </a:cxn>
                          <a:cxn ang="T29">
                            <a:pos x="T18" y="T19"/>
                          </a:cxn>
                        </a:cxnLst>
                        <a:rect l="0" t="0" r="r" b="b"/>
                        <a:pathLst>
                          <a:path w="3" h="1">
                            <a:moveTo>
                              <a:pt x="1" y="0"/>
                            </a:moveTo>
                            <a:lnTo>
                              <a:pt x="1" y="0"/>
                            </a:lnTo>
                            <a:lnTo>
                              <a:pt x="2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1" y="0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</p:grpSp>
              </p:grpSp>
              <p:sp>
                <p:nvSpPr>
                  <p:cNvPr id="57373" name="Freeform 51">
                    <a:extLst>
                      <a:ext uri="{FF2B5EF4-FFF2-40B4-BE49-F238E27FC236}">
                        <a16:creationId xmlns:a16="http://schemas.microsoft.com/office/drawing/2014/main" id="{C1D285FD-AD5A-634E-9F70-5077D343F3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85" y="1943"/>
                    <a:ext cx="1" cy="3"/>
                  </a:xfrm>
                  <a:custGeom>
                    <a:avLst/>
                    <a:gdLst>
                      <a:gd name="T0" fmla="*/ 0 w 1"/>
                      <a:gd name="T1" fmla="*/ 0 h 3"/>
                      <a:gd name="T2" fmla="*/ 0 w 1"/>
                      <a:gd name="T3" fmla="*/ 0 h 3"/>
                      <a:gd name="T4" fmla="*/ 0 w 1"/>
                      <a:gd name="T5" fmla="*/ 0 h 3"/>
                      <a:gd name="T6" fmla="*/ 0 w 1"/>
                      <a:gd name="T7" fmla="*/ 1 h 3"/>
                      <a:gd name="T8" fmla="*/ 0 w 1"/>
                      <a:gd name="T9" fmla="*/ 1 h 3"/>
                      <a:gd name="T10" fmla="*/ 0 w 1"/>
                      <a:gd name="T11" fmla="*/ 1 h 3"/>
                      <a:gd name="T12" fmla="*/ 0 w 1"/>
                      <a:gd name="T13" fmla="*/ 1 h 3"/>
                      <a:gd name="T14" fmla="*/ 0 w 1"/>
                      <a:gd name="T15" fmla="*/ 1 h 3"/>
                      <a:gd name="T16" fmla="*/ 0 w 1"/>
                      <a:gd name="T17" fmla="*/ 2 h 3"/>
                      <a:gd name="T18" fmla="*/ 0 w 1"/>
                      <a:gd name="T19" fmla="*/ 2 h 3"/>
                      <a:gd name="T20" fmla="*/ 0 w 1"/>
                      <a:gd name="T21" fmla="*/ 2 h 3"/>
                      <a:gd name="T22" fmla="*/ 0 w 1"/>
                      <a:gd name="T23" fmla="*/ 2 h 3"/>
                      <a:gd name="T24" fmla="*/ 0 w 1"/>
                      <a:gd name="T25" fmla="*/ 0 h 3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1" h="3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374" name="Freeform 52">
                    <a:extLst>
                      <a:ext uri="{FF2B5EF4-FFF2-40B4-BE49-F238E27FC236}">
                        <a16:creationId xmlns:a16="http://schemas.microsoft.com/office/drawing/2014/main" id="{7E786CD7-73F8-194C-96B2-61E2496661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0" y="1892"/>
                    <a:ext cx="26" cy="53"/>
                  </a:xfrm>
                  <a:custGeom>
                    <a:avLst/>
                    <a:gdLst>
                      <a:gd name="T0" fmla="*/ 7 w 26"/>
                      <a:gd name="T1" fmla="*/ 0 h 53"/>
                      <a:gd name="T2" fmla="*/ 10 w 26"/>
                      <a:gd name="T3" fmla="*/ 0 h 53"/>
                      <a:gd name="T4" fmla="*/ 12 w 26"/>
                      <a:gd name="T5" fmla="*/ 1 h 53"/>
                      <a:gd name="T6" fmla="*/ 15 w 26"/>
                      <a:gd name="T7" fmla="*/ 2 h 53"/>
                      <a:gd name="T8" fmla="*/ 16 w 26"/>
                      <a:gd name="T9" fmla="*/ 3 h 53"/>
                      <a:gd name="T10" fmla="*/ 17 w 26"/>
                      <a:gd name="T11" fmla="*/ 4 h 53"/>
                      <a:gd name="T12" fmla="*/ 19 w 26"/>
                      <a:gd name="T13" fmla="*/ 6 h 53"/>
                      <a:gd name="T14" fmla="*/ 18 w 26"/>
                      <a:gd name="T15" fmla="*/ 11 h 53"/>
                      <a:gd name="T16" fmla="*/ 19 w 26"/>
                      <a:gd name="T17" fmla="*/ 18 h 53"/>
                      <a:gd name="T18" fmla="*/ 21 w 26"/>
                      <a:gd name="T19" fmla="*/ 28 h 53"/>
                      <a:gd name="T20" fmla="*/ 23 w 26"/>
                      <a:gd name="T21" fmla="*/ 35 h 53"/>
                      <a:gd name="T22" fmla="*/ 25 w 26"/>
                      <a:gd name="T23" fmla="*/ 43 h 53"/>
                      <a:gd name="T24" fmla="*/ 25 w 26"/>
                      <a:gd name="T25" fmla="*/ 46 h 53"/>
                      <a:gd name="T26" fmla="*/ 25 w 26"/>
                      <a:gd name="T27" fmla="*/ 51 h 53"/>
                      <a:gd name="T28" fmla="*/ 25 w 26"/>
                      <a:gd name="T29" fmla="*/ 51 h 53"/>
                      <a:gd name="T30" fmla="*/ 23 w 26"/>
                      <a:gd name="T31" fmla="*/ 50 h 53"/>
                      <a:gd name="T32" fmla="*/ 22 w 26"/>
                      <a:gd name="T33" fmla="*/ 49 h 53"/>
                      <a:gd name="T34" fmla="*/ 18 w 26"/>
                      <a:gd name="T35" fmla="*/ 48 h 53"/>
                      <a:gd name="T36" fmla="*/ 13 w 26"/>
                      <a:gd name="T37" fmla="*/ 49 h 53"/>
                      <a:gd name="T38" fmla="*/ 9 w 26"/>
                      <a:gd name="T39" fmla="*/ 51 h 53"/>
                      <a:gd name="T40" fmla="*/ 6 w 26"/>
                      <a:gd name="T41" fmla="*/ 51 h 53"/>
                      <a:gd name="T42" fmla="*/ 4 w 26"/>
                      <a:gd name="T43" fmla="*/ 51 h 53"/>
                      <a:gd name="T44" fmla="*/ 3 w 26"/>
                      <a:gd name="T45" fmla="*/ 50 h 53"/>
                      <a:gd name="T46" fmla="*/ 1 w 26"/>
                      <a:gd name="T47" fmla="*/ 50 h 53"/>
                      <a:gd name="T48" fmla="*/ 0 w 26"/>
                      <a:gd name="T49" fmla="*/ 48 h 53"/>
                      <a:gd name="T50" fmla="*/ 3 w 26"/>
                      <a:gd name="T51" fmla="*/ 46 h 53"/>
                      <a:gd name="T52" fmla="*/ 8 w 26"/>
                      <a:gd name="T53" fmla="*/ 46 h 53"/>
                      <a:gd name="T54" fmla="*/ 11 w 26"/>
                      <a:gd name="T55" fmla="*/ 46 h 53"/>
                      <a:gd name="T56" fmla="*/ 11 w 26"/>
                      <a:gd name="T57" fmla="*/ 42 h 53"/>
                      <a:gd name="T58" fmla="*/ 9 w 26"/>
                      <a:gd name="T59" fmla="*/ 34 h 53"/>
                      <a:gd name="T60" fmla="*/ 6 w 26"/>
                      <a:gd name="T61" fmla="*/ 23 h 53"/>
                      <a:gd name="T62" fmla="*/ 3 w 26"/>
                      <a:gd name="T63" fmla="*/ 17 h 53"/>
                      <a:gd name="T64" fmla="*/ 4 w 26"/>
                      <a:gd name="T65" fmla="*/ 13 h 53"/>
                      <a:gd name="T66" fmla="*/ 4 w 26"/>
                      <a:gd name="T67" fmla="*/ 9 h 53"/>
                      <a:gd name="T68" fmla="*/ 4 w 26"/>
                      <a:gd name="T69" fmla="*/ 7 h 53"/>
                      <a:gd name="T70" fmla="*/ 5 w 26"/>
                      <a:gd name="T71" fmla="*/ 3 h 53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26" h="53">
                        <a:moveTo>
                          <a:pt x="5" y="0"/>
                        </a:moveTo>
                        <a:lnTo>
                          <a:pt x="7" y="0"/>
                        </a:lnTo>
                        <a:lnTo>
                          <a:pt x="9" y="0"/>
                        </a:lnTo>
                        <a:lnTo>
                          <a:pt x="10" y="0"/>
                        </a:lnTo>
                        <a:lnTo>
                          <a:pt x="11" y="0"/>
                        </a:lnTo>
                        <a:lnTo>
                          <a:pt x="12" y="1"/>
                        </a:lnTo>
                        <a:lnTo>
                          <a:pt x="14" y="1"/>
                        </a:lnTo>
                        <a:lnTo>
                          <a:pt x="15" y="2"/>
                        </a:lnTo>
                        <a:lnTo>
                          <a:pt x="16" y="2"/>
                        </a:lnTo>
                        <a:lnTo>
                          <a:pt x="16" y="3"/>
                        </a:lnTo>
                        <a:lnTo>
                          <a:pt x="17" y="4"/>
                        </a:lnTo>
                        <a:lnTo>
                          <a:pt x="18" y="5"/>
                        </a:lnTo>
                        <a:lnTo>
                          <a:pt x="19" y="6"/>
                        </a:lnTo>
                        <a:lnTo>
                          <a:pt x="19" y="8"/>
                        </a:lnTo>
                        <a:lnTo>
                          <a:pt x="18" y="11"/>
                        </a:lnTo>
                        <a:lnTo>
                          <a:pt x="18" y="13"/>
                        </a:lnTo>
                        <a:lnTo>
                          <a:pt x="19" y="18"/>
                        </a:lnTo>
                        <a:lnTo>
                          <a:pt x="20" y="22"/>
                        </a:lnTo>
                        <a:lnTo>
                          <a:pt x="21" y="28"/>
                        </a:lnTo>
                        <a:lnTo>
                          <a:pt x="22" y="31"/>
                        </a:lnTo>
                        <a:lnTo>
                          <a:pt x="23" y="35"/>
                        </a:lnTo>
                        <a:lnTo>
                          <a:pt x="25" y="40"/>
                        </a:lnTo>
                        <a:lnTo>
                          <a:pt x="25" y="43"/>
                        </a:lnTo>
                        <a:lnTo>
                          <a:pt x="25" y="45"/>
                        </a:lnTo>
                        <a:lnTo>
                          <a:pt x="25" y="46"/>
                        </a:lnTo>
                        <a:lnTo>
                          <a:pt x="25" y="50"/>
                        </a:lnTo>
                        <a:lnTo>
                          <a:pt x="25" y="51"/>
                        </a:lnTo>
                        <a:lnTo>
                          <a:pt x="25" y="52"/>
                        </a:lnTo>
                        <a:lnTo>
                          <a:pt x="25" y="51"/>
                        </a:lnTo>
                        <a:lnTo>
                          <a:pt x="24" y="50"/>
                        </a:lnTo>
                        <a:lnTo>
                          <a:pt x="23" y="50"/>
                        </a:lnTo>
                        <a:lnTo>
                          <a:pt x="23" y="49"/>
                        </a:lnTo>
                        <a:lnTo>
                          <a:pt x="22" y="49"/>
                        </a:lnTo>
                        <a:lnTo>
                          <a:pt x="20" y="48"/>
                        </a:lnTo>
                        <a:lnTo>
                          <a:pt x="18" y="48"/>
                        </a:lnTo>
                        <a:lnTo>
                          <a:pt x="16" y="48"/>
                        </a:lnTo>
                        <a:lnTo>
                          <a:pt x="13" y="49"/>
                        </a:lnTo>
                        <a:lnTo>
                          <a:pt x="10" y="50"/>
                        </a:lnTo>
                        <a:lnTo>
                          <a:pt x="9" y="51"/>
                        </a:lnTo>
                        <a:lnTo>
                          <a:pt x="7" y="51"/>
                        </a:lnTo>
                        <a:lnTo>
                          <a:pt x="6" y="51"/>
                        </a:lnTo>
                        <a:lnTo>
                          <a:pt x="5" y="51"/>
                        </a:lnTo>
                        <a:lnTo>
                          <a:pt x="4" y="51"/>
                        </a:lnTo>
                        <a:lnTo>
                          <a:pt x="3" y="51"/>
                        </a:lnTo>
                        <a:lnTo>
                          <a:pt x="3" y="50"/>
                        </a:lnTo>
                        <a:lnTo>
                          <a:pt x="2" y="50"/>
                        </a:lnTo>
                        <a:lnTo>
                          <a:pt x="1" y="50"/>
                        </a:lnTo>
                        <a:lnTo>
                          <a:pt x="0" y="49"/>
                        </a:lnTo>
                        <a:lnTo>
                          <a:pt x="0" y="48"/>
                        </a:lnTo>
                        <a:lnTo>
                          <a:pt x="2" y="46"/>
                        </a:lnTo>
                        <a:lnTo>
                          <a:pt x="3" y="46"/>
                        </a:lnTo>
                        <a:lnTo>
                          <a:pt x="5" y="46"/>
                        </a:lnTo>
                        <a:lnTo>
                          <a:pt x="8" y="46"/>
                        </a:lnTo>
                        <a:lnTo>
                          <a:pt x="10" y="46"/>
                        </a:lnTo>
                        <a:lnTo>
                          <a:pt x="11" y="46"/>
                        </a:lnTo>
                        <a:lnTo>
                          <a:pt x="11" y="44"/>
                        </a:lnTo>
                        <a:lnTo>
                          <a:pt x="11" y="42"/>
                        </a:lnTo>
                        <a:lnTo>
                          <a:pt x="10" y="38"/>
                        </a:lnTo>
                        <a:lnTo>
                          <a:pt x="9" y="34"/>
                        </a:lnTo>
                        <a:lnTo>
                          <a:pt x="8" y="28"/>
                        </a:lnTo>
                        <a:lnTo>
                          <a:pt x="6" y="23"/>
                        </a:lnTo>
                        <a:lnTo>
                          <a:pt x="5" y="20"/>
                        </a:lnTo>
                        <a:lnTo>
                          <a:pt x="3" y="17"/>
                        </a:lnTo>
                        <a:lnTo>
                          <a:pt x="4" y="15"/>
                        </a:lnTo>
                        <a:lnTo>
                          <a:pt x="4" y="13"/>
                        </a:lnTo>
                        <a:lnTo>
                          <a:pt x="4" y="11"/>
                        </a:lnTo>
                        <a:lnTo>
                          <a:pt x="4" y="9"/>
                        </a:lnTo>
                        <a:lnTo>
                          <a:pt x="4" y="8"/>
                        </a:lnTo>
                        <a:lnTo>
                          <a:pt x="4" y="7"/>
                        </a:lnTo>
                        <a:lnTo>
                          <a:pt x="5" y="6"/>
                        </a:lnTo>
                        <a:lnTo>
                          <a:pt x="5" y="3"/>
                        </a:lnTo>
                        <a:lnTo>
                          <a:pt x="5" y="0"/>
                        </a:lnTo>
                      </a:path>
                    </a:pathLst>
                  </a:custGeom>
                  <a:solidFill>
                    <a:srgbClr val="FF001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57375" name="Group 53">
                    <a:extLst>
                      <a:ext uri="{FF2B5EF4-FFF2-40B4-BE49-F238E27FC236}">
                        <a16:creationId xmlns:a16="http://schemas.microsoft.com/office/drawing/2014/main" id="{3447303E-61AD-9940-8D6C-8A0061C6456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64" y="1895"/>
                    <a:ext cx="22" cy="43"/>
                    <a:chOff x="1964" y="1895"/>
                    <a:chExt cx="22" cy="43"/>
                  </a:xfrm>
                </p:grpSpPr>
                <p:sp>
                  <p:nvSpPr>
                    <p:cNvPr id="57430" name="Freeform 54">
                      <a:extLst>
                        <a:ext uri="{FF2B5EF4-FFF2-40B4-BE49-F238E27FC236}">
                          <a16:creationId xmlns:a16="http://schemas.microsoft.com/office/drawing/2014/main" id="{F0B32CCA-956E-F14F-94F4-FB4CF809297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64" y="1901"/>
                      <a:ext cx="15" cy="7"/>
                    </a:xfrm>
                    <a:custGeom>
                      <a:avLst/>
                      <a:gdLst>
                        <a:gd name="T0" fmla="*/ 0 w 15"/>
                        <a:gd name="T1" fmla="*/ 0 h 7"/>
                        <a:gd name="T2" fmla="*/ 1 w 15"/>
                        <a:gd name="T3" fmla="*/ 0 h 7"/>
                        <a:gd name="T4" fmla="*/ 2 w 15"/>
                        <a:gd name="T5" fmla="*/ 0 h 7"/>
                        <a:gd name="T6" fmla="*/ 4 w 15"/>
                        <a:gd name="T7" fmla="*/ 0 h 7"/>
                        <a:gd name="T8" fmla="*/ 5 w 15"/>
                        <a:gd name="T9" fmla="*/ 0 h 7"/>
                        <a:gd name="T10" fmla="*/ 7 w 15"/>
                        <a:gd name="T11" fmla="*/ 0 h 7"/>
                        <a:gd name="T12" fmla="*/ 9 w 15"/>
                        <a:gd name="T13" fmla="*/ 1 h 7"/>
                        <a:gd name="T14" fmla="*/ 10 w 15"/>
                        <a:gd name="T15" fmla="*/ 2 h 7"/>
                        <a:gd name="T16" fmla="*/ 12 w 15"/>
                        <a:gd name="T17" fmla="*/ 3 h 7"/>
                        <a:gd name="T18" fmla="*/ 13 w 15"/>
                        <a:gd name="T19" fmla="*/ 3 h 7"/>
                        <a:gd name="T20" fmla="*/ 13 w 15"/>
                        <a:gd name="T21" fmla="*/ 3 h 7"/>
                        <a:gd name="T22" fmla="*/ 14 w 15"/>
                        <a:gd name="T23" fmla="*/ 6 h 7"/>
                        <a:gd name="T24" fmla="*/ 13 w 15"/>
                        <a:gd name="T25" fmla="*/ 6 h 7"/>
                        <a:gd name="T26" fmla="*/ 12 w 15"/>
                        <a:gd name="T27" fmla="*/ 5 h 7"/>
                        <a:gd name="T28" fmla="*/ 10 w 15"/>
                        <a:gd name="T29" fmla="*/ 4 h 7"/>
                        <a:gd name="T30" fmla="*/ 8 w 15"/>
                        <a:gd name="T31" fmla="*/ 3 h 7"/>
                        <a:gd name="T32" fmla="*/ 7 w 15"/>
                        <a:gd name="T33" fmla="*/ 3 h 7"/>
                        <a:gd name="T34" fmla="*/ 5 w 15"/>
                        <a:gd name="T35" fmla="*/ 2 h 7"/>
                        <a:gd name="T36" fmla="*/ 3 w 15"/>
                        <a:gd name="T37" fmla="*/ 2 h 7"/>
                        <a:gd name="T38" fmla="*/ 1 w 15"/>
                        <a:gd name="T39" fmla="*/ 2 h 7"/>
                        <a:gd name="T40" fmla="*/ 0 w 15"/>
                        <a:gd name="T41" fmla="*/ 2 h 7"/>
                        <a:gd name="T42" fmla="*/ 0 w 15"/>
                        <a:gd name="T43" fmla="*/ 2 h 7"/>
                        <a:gd name="T44" fmla="*/ 0 w 15"/>
                        <a:gd name="T45" fmla="*/ 1 h 7"/>
                        <a:gd name="T46" fmla="*/ 0 w 15"/>
                        <a:gd name="T47" fmla="*/ 0 h 7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0" t="0" r="r" b="b"/>
                      <a:pathLst>
                        <a:path w="15" h="7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7" y="0"/>
                          </a:lnTo>
                          <a:lnTo>
                            <a:pt x="9" y="1"/>
                          </a:lnTo>
                          <a:lnTo>
                            <a:pt x="10" y="2"/>
                          </a:lnTo>
                          <a:lnTo>
                            <a:pt x="12" y="3"/>
                          </a:lnTo>
                          <a:lnTo>
                            <a:pt x="13" y="3"/>
                          </a:lnTo>
                          <a:lnTo>
                            <a:pt x="14" y="6"/>
                          </a:lnTo>
                          <a:lnTo>
                            <a:pt x="13" y="6"/>
                          </a:lnTo>
                          <a:lnTo>
                            <a:pt x="12" y="5"/>
                          </a:lnTo>
                          <a:lnTo>
                            <a:pt x="10" y="4"/>
                          </a:lnTo>
                          <a:lnTo>
                            <a:pt x="8" y="3"/>
                          </a:lnTo>
                          <a:lnTo>
                            <a:pt x="7" y="3"/>
                          </a:lnTo>
                          <a:lnTo>
                            <a:pt x="5" y="2"/>
                          </a:lnTo>
                          <a:lnTo>
                            <a:pt x="3" y="2"/>
                          </a:lnTo>
                          <a:lnTo>
                            <a:pt x="1" y="2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31" name="Freeform 55">
                      <a:extLst>
                        <a:ext uri="{FF2B5EF4-FFF2-40B4-BE49-F238E27FC236}">
                          <a16:creationId xmlns:a16="http://schemas.microsoft.com/office/drawing/2014/main" id="{D274412F-D19D-1C46-8E66-0B42603B76A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64" y="1907"/>
                      <a:ext cx="16" cy="8"/>
                    </a:xfrm>
                    <a:custGeom>
                      <a:avLst/>
                      <a:gdLst>
                        <a:gd name="T0" fmla="*/ 0 w 16"/>
                        <a:gd name="T1" fmla="*/ 1 h 8"/>
                        <a:gd name="T2" fmla="*/ 1 w 16"/>
                        <a:gd name="T3" fmla="*/ 1 h 8"/>
                        <a:gd name="T4" fmla="*/ 2 w 16"/>
                        <a:gd name="T5" fmla="*/ 0 h 8"/>
                        <a:gd name="T6" fmla="*/ 3 w 16"/>
                        <a:gd name="T7" fmla="*/ 0 h 8"/>
                        <a:gd name="T8" fmla="*/ 5 w 16"/>
                        <a:gd name="T9" fmla="*/ 0 h 8"/>
                        <a:gd name="T10" fmla="*/ 7 w 16"/>
                        <a:gd name="T11" fmla="*/ 1 h 8"/>
                        <a:gd name="T12" fmla="*/ 8 w 16"/>
                        <a:gd name="T13" fmla="*/ 1 h 8"/>
                        <a:gd name="T14" fmla="*/ 10 w 16"/>
                        <a:gd name="T15" fmla="*/ 2 h 8"/>
                        <a:gd name="T16" fmla="*/ 12 w 16"/>
                        <a:gd name="T17" fmla="*/ 3 h 8"/>
                        <a:gd name="T18" fmla="*/ 14 w 16"/>
                        <a:gd name="T19" fmla="*/ 4 h 8"/>
                        <a:gd name="T20" fmla="*/ 15 w 16"/>
                        <a:gd name="T21" fmla="*/ 5 h 8"/>
                        <a:gd name="T22" fmla="*/ 15 w 16"/>
                        <a:gd name="T23" fmla="*/ 7 h 8"/>
                        <a:gd name="T24" fmla="*/ 14 w 16"/>
                        <a:gd name="T25" fmla="*/ 6 h 8"/>
                        <a:gd name="T26" fmla="*/ 12 w 16"/>
                        <a:gd name="T27" fmla="*/ 5 h 8"/>
                        <a:gd name="T28" fmla="*/ 10 w 16"/>
                        <a:gd name="T29" fmla="*/ 4 h 8"/>
                        <a:gd name="T30" fmla="*/ 9 w 16"/>
                        <a:gd name="T31" fmla="*/ 4 h 8"/>
                        <a:gd name="T32" fmla="*/ 8 w 16"/>
                        <a:gd name="T33" fmla="*/ 4 h 8"/>
                        <a:gd name="T34" fmla="*/ 6 w 16"/>
                        <a:gd name="T35" fmla="*/ 3 h 8"/>
                        <a:gd name="T36" fmla="*/ 5 w 16"/>
                        <a:gd name="T37" fmla="*/ 3 h 8"/>
                        <a:gd name="T38" fmla="*/ 4 w 16"/>
                        <a:gd name="T39" fmla="*/ 3 h 8"/>
                        <a:gd name="T40" fmla="*/ 3 w 16"/>
                        <a:gd name="T41" fmla="*/ 3 h 8"/>
                        <a:gd name="T42" fmla="*/ 2 w 16"/>
                        <a:gd name="T43" fmla="*/ 4 h 8"/>
                        <a:gd name="T44" fmla="*/ 1 w 16"/>
                        <a:gd name="T45" fmla="*/ 4 h 8"/>
                        <a:gd name="T46" fmla="*/ 1 w 16"/>
                        <a:gd name="T47" fmla="*/ 3 h 8"/>
                        <a:gd name="T48" fmla="*/ 0 w 16"/>
                        <a:gd name="T49" fmla="*/ 1 h 8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0" t="0" r="r" b="b"/>
                      <a:pathLst>
                        <a:path w="16" h="8">
                          <a:moveTo>
                            <a:pt x="0" y="1"/>
                          </a:moveTo>
                          <a:lnTo>
                            <a:pt x="1" y="1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7" y="1"/>
                          </a:lnTo>
                          <a:lnTo>
                            <a:pt x="8" y="1"/>
                          </a:lnTo>
                          <a:lnTo>
                            <a:pt x="10" y="2"/>
                          </a:lnTo>
                          <a:lnTo>
                            <a:pt x="12" y="3"/>
                          </a:lnTo>
                          <a:lnTo>
                            <a:pt x="14" y="4"/>
                          </a:lnTo>
                          <a:lnTo>
                            <a:pt x="15" y="5"/>
                          </a:lnTo>
                          <a:lnTo>
                            <a:pt x="15" y="7"/>
                          </a:lnTo>
                          <a:lnTo>
                            <a:pt x="14" y="6"/>
                          </a:lnTo>
                          <a:lnTo>
                            <a:pt x="12" y="5"/>
                          </a:lnTo>
                          <a:lnTo>
                            <a:pt x="10" y="4"/>
                          </a:lnTo>
                          <a:lnTo>
                            <a:pt x="9" y="4"/>
                          </a:lnTo>
                          <a:lnTo>
                            <a:pt x="8" y="4"/>
                          </a:lnTo>
                          <a:lnTo>
                            <a:pt x="6" y="3"/>
                          </a:lnTo>
                          <a:lnTo>
                            <a:pt x="5" y="3"/>
                          </a:lnTo>
                          <a:lnTo>
                            <a:pt x="4" y="3"/>
                          </a:lnTo>
                          <a:lnTo>
                            <a:pt x="3" y="3"/>
                          </a:lnTo>
                          <a:lnTo>
                            <a:pt x="2" y="4"/>
                          </a:lnTo>
                          <a:lnTo>
                            <a:pt x="1" y="4"/>
                          </a:lnTo>
                          <a:lnTo>
                            <a:pt x="1" y="3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32" name="Freeform 56">
                      <a:extLst>
                        <a:ext uri="{FF2B5EF4-FFF2-40B4-BE49-F238E27FC236}">
                          <a16:creationId xmlns:a16="http://schemas.microsoft.com/office/drawing/2014/main" id="{3FF166A3-AE51-F946-9602-033C7708E98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67" y="1915"/>
                      <a:ext cx="16" cy="7"/>
                    </a:xfrm>
                    <a:custGeom>
                      <a:avLst/>
                      <a:gdLst>
                        <a:gd name="T0" fmla="*/ 0 w 16"/>
                        <a:gd name="T1" fmla="*/ 0 h 7"/>
                        <a:gd name="T2" fmla="*/ 1 w 16"/>
                        <a:gd name="T3" fmla="*/ 0 h 7"/>
                        <a:gd name="T4" fmla="*/ 3 w 16"/>
                        <a:gd name="T5" fmla="*/ 0 h 7"/>
                        <a:gd name="T6" fmla="*/ 4 w 16"/>
                        <a:gd name="T7" fmla="*/ 0 h 7"/>
                        <a:gd name="T8" fmla="*/ 6 w 16"/>
                        <a:gd name="T9" fmla="*/ 0 h 7"/>
                        <a:gd name="T10" fmla="*/ 8 w 16"/>
                        <a:gd name="T11" fmla="*/ 1 h 7"/>
                        <a:gd name="T12" fmla="*/ 10 w 16"/>
                        <a:gd name="T13" fmla="*/ 1 h 7"/>
                        <a:gd name="T14" fmla="*/ 12 w 16"/>
                        <a:gd name="T15" fmla="*/ 2 h 7"/>
                        <a:gd name="T16" fmla="*/ 13 w 16"/>
                        <a:gd name="T17" fmla="*/ 3 h 7"/>
                        <a:gd name="T18" fmla="*/ 14 w 16"/>
                        <a:gd name="T19" fmla="*/ 3 h 7"/>
                        <a:gd name="T20" fmla="*/ 15 w 16"/>
                        <a:gd name="T21" fmla="*/ 6 h 7"/>
                        <a:gd name="T22" fmla="*/ 14 w 16"/>
                        <a:gd name="T23" fmla="*/ 6 h 7"/>
                        <a:gd name="T24" fmla="*/ 13 w 16"/>
                        <a:gd name="T25" fmla="*/ 5 h 7"/>
                        <a:gd name="T26" fmla="*/ 11 w 16"/>
                        <a:gd name="T27" fmla="*/ 4 h 7"/>
                        <a:gd name="T28" fmla="*/ 9 w 16"/>
                        <a:gd name="T29" fmla="*/ 4 h 7"/>
                        <a:gd name="T30" fmla="*/ 8 w 16"/>
                        <a:gd name="T31" fmla="*/ 3 h 7"/>
                        <a:gd name="T32" fmla="*/ 6 w 16"/>
                        <a:gd name="T33" fmla="*/ 3 h 7"/>
                        <a:gd name="T34" fmla="*/ 4 w 16"/>
                        <a:gd name="T35" fmla="*/ 3 h 7"/>
                        <a:gd name="T36" fmla="*/ 2 w 16"/>
                        <a:gd name="T37" fmla="*/ 3 h 7"/>
                        <a:gd name="T38" fmla="*/ 1 w 16"/>
                        <a:gd name="T39" fmla="*/ 3 h 7"/>
                        <a:gd name="T40" fmla="*/ 1 w 16"/>
                        <a:gd name="T41" fmla="*/ 1 h 7"/>
                        <a:gd name="T42" fmla="*/ 0 w 16"/>
                        <a:gd name="T43" fmla="*/ 0 h 7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0" t="0" r="r" b="b"/>
                      <a:pathLst>
                        <a:path w="16" h="7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6" y="0"/>
                          </a:lnTo>
                          <a:lnTo>
                            <a:pt x="8" y="1"/>
                          </a:lnTo>
                          <a:lnTo>
                            <a:pt x="10" y="1"/>
                          </a:lnTo>
                          <a:lnTo>
                            <a:pt x="12" y="2"/>
                          </a:lnTo>
                          <a:lnTo>
                            <a:pt x="13" y="3"/>
                          </a:lnTo>
                          <a:lnTo>
                            <a:pt x="14" y="3"/>
                          </a:lnTo>
                          <a:lnTo>
                            <a:pt x="15" y="6"/>
                          </a:lnTo>
                          <a:lnTo>
                            <a:pt x="14" y="6"/>
                          </a:lnTo>
                          <a:lnTo>
                            <a:pt x="13" y="5"/>
                          </a:lnTo>
                          <a:lnTo>
                            <a:pt x="11" y="4"/>
                          </a:lnTo>
                          <a:lnTo>
                            <a:pt x="9" y="4"/>
                          </a:lnTo>
                          <a:lnTo>
                            <a:pt x="8" y="3"/>
                          </a:lnTo>
                          <a:lnTo>
                            <a:pt x="6" y="3"/>
                          </a:lnTo>
                          <a:lnTo>
                            <a:pt x="4" y="3"/>
                          </a:lnTo>
                          <a:lnTo>
                            <a:pt x="2" y="3"/>
                          </a:lnTo>
                          <a:lnTo>
                            <a:pt x="1" y="3"/>
                          </a:lnTo>
                          <a:lnTo>
                            <a:pt x="1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33" name="Freeform 57">
                      <a:extLst>
                        <a:ext uri="{FF2B5EF4-FFF2-40B4-BE49-F238E27FC236}">
                          <a16:creationId xmlns:a16="http://schemas.microsoft.com/office/drawing/2014/main" id="{2A617F41-B7F4-D84D-A70D-A651B118F08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68" y="1923"/>
                      <a:ext cx="17" cy="7"/>
                    </a:xfrm>
                    <a:custGeom>
                      <a:avLst/>
                      <a:gdLst>
                        <a:gd name="T0" fmla="*/ 0 w 17"/>
                        <a:gd name="T1" fmla="*/ 0 h 7"/>
                        <a:gd name="T2" fmla="*/ 1 w 17"/>
                        <a:gd name="T3" fmla="*/ 0 h 7"/>
                        <a:gd name="T4" fmla="*/ 3 w 17"/>
                        <a:gd name="T5" fmla="*/ 0 h 7"/>
                        <a:gd name="T6" fmla="*/ 5 w 17"/>
                        <a:gd name="T7" fmla="*/ 0 h 7"/>
                        <a:gd name="T8" fmla="*/ 7 w 17"/>
                        <a:gd name="T9" fmla="*/ 0 h 7"/>
                        <a:gd name="T10" fmla="*/ 9 w 17"/>
                        <a:gd name="T11" fmla="*/ 0 h 7"/>
                        <a:gd name="T12" fmla="*/ 11 w 17"/>
                        <a:gd name="T13" fmla="*/ 1 h 7"/>
                        <a:gd name="T14" fmla="*/ 13 w 17"/>
                        <a:gd name="T15" fmla="*/ 2 h 7"/>
                        <a:gd name="T16" fmla="*/ 14 w 17"/>
                        <a:gd name="T17" fmla="*/ 3 h 7"/>
                        <a:gd name="T18" fmla="*/ 15 w 17"/>
                        <a:gd name="T19" fmla="*/ 3 h 7"/>
                        <a:gd name="T20" fmla="*/ 15 w 17"/>
                        <a:gd name="T21" fmla="*/ 4 h 7"/>
                        <a:gd name="T22" fmla="*/ 16 w 17"/>
                        <a:gd name="T23" fmla="*/ 6 h 7"/>
                        <a:gd name="T24" fmla="*/ 15 w 17"/>
                        <a:gd name="T25" fmla="*/ 5 h 7"/>
                        <a:gd name="T26" fmla="*/ 14 w 17"/>
                        <a:gd name="T27" fmla="*/ 5 h 7"/>
                        <a:gd name="T28" fmla="*/ 12 w 17"/>
                        <a:gd name="T29" fmla="*/ 4 h 7"/>
                        <a:gd name="T30" fmla="*/ 11 w 17"/>
                        <a:gd name="T31" fmla="*/ 3 h 7"/>
                        <a:gd name="T32" fmla="*/ 9 w 17"/>
                        <a:gd name="T33" fmla="*/ 3 h 7"/>
                        <a:gd name="T34" fmla="*/ 7 w 17"/>
                        <a:gd name="T35" fmla="*/ 3 h 7"/>
                        <a:gd name="T36" fmla="*/ 5 w 17"/>
                        <a:gd name="T37" fmla="*/ 3 h 7"/>
                        <a:gd name="T38" fmla="*/ 3 w 17"/>
                        <a:gd name="T39" fmla="*/ 3 h 7"/>
                        <a:gd name="T40" fmla="*/ 1 w 17"/>
                        <a:gd name="T41" fmla="*/ 3 h 7"/>
                        <a:gd name="T42" fmla="*/ 0 w 17"/>
                        <a:gd name="T43" fmla="*/ 0 h 7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0" t="0" r="r" b="b"/>
                      <a:pathLst>
                        <a:path w="17" h="7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7" y="0"/>
                          </a:lnTo>
                          <a:lnTo>
                            <a:pt x="9" y="0"/>
                          </a:lnTo>
                          <a:lnTo>
                            <a:pt x="11" y="1"/>
                          </a:lnTo>
                          <a:lnTo>
                            <a:pt x="13" y="2"/>
                          </a:lnTo>
                          <a:lnTo>
                            <a:pt x="14" y="3"/>
                          </a:lnTo>
                          <a:lnTo>
                            <a:pt x="15" y="3"/>
                          </a:lnTo>
                          <a:lnTo>
                            <a:pt x="15" y="4"/>
                          </a:lnTo>
                          <a:lnTo>
                            <a:pt x="16" y="6"/>
                          </a:lnTo>
                          <a:lnTo>
                            <a:pt x="15" y="5"/>
                          </a:lnTo>
                          <a:lnTo>
                            <a:pt x="14" y="5"/>
                          </a:lnTo>
                          <a:lnTo>
                            <a:pt x="12" y="4"/>
                          </a:lnTo>
                          <a:lnTo>
                            <a:pt x="11" y="3"/>
                          </a:lnTo>
                          <a:lnTo>
                            <a:pt x="9" y="3"/>
                          </a:lnTo>
                          <a:lnTo>
                            <a:pt x="7" y="3"/>
                          </a:lnTo>
                          <a:lnTo>
                            <a:pt x="5" y="3"/>
                          </a:lnTo>
                          <a:lnTo>
                            <a:pt x="3" y="3"/>
                          </a:lnTo>
                          <a:lnTo>
                            <a:pt x="1" y="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34" name="Freeform 58">
                      <a:extLst>
                        <a:ext uri="{FF2B5EF4-FFF2-40B4-BE49-F238E27FC236}">
                          <a16:creationId xmlns:a16="http://schemas.microsoft.com/office/drawing/2014/main" id="{C4C8E8CF-D4A3-9C46-8560-C52AD40B333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71" y="1933"/>
                      <a:ext cx="15" cy="5"/>
                    </a:xfrm>
                    <a:custGeom>
                      <a:avLst/>
                      <a:gdLst>
                        <a:gd name="T0" fmla="*/ 0 w 15"/>
                        <a:gd name="T1" fmla="*/ 0 h 5"/>
                        <a:gd name="T2" fmla="*/ 1 w 15"/>
                        <a:gd name="T3" fmla="*/ 0 h 5"/>
                        <a:gd name="T4" fmla="*/ 3 w 15"/>
                        <a:gd name="T5" fmla="*/ 0 h 5"/>
                        <a:gd name="T6" fmla="*/ 5 w 15"/>
                        <a:gd name="T7" fmla="*/ 0 h 5"/>
                        <a:gd name="T8" fmla="*/ 7 w 15"/>
                        <a:gd name="T9" fmla="*/ 0 h 5"/>
                        <a:gd name="T10" fmla="*/ 9 w 15"/>
                        <a:gd name="T11" fmla="*/ 1 h 5"/>
                        <a:gd name="T12" fmla="*/ 11 w 15"/>
                        <a:gd name="T13" fmla="*/ 1 h 5"/>
                        <a:gd name="T14" fmla="*/ 12 w 15"/>
                        <a:gd name="T15" fmla="*/ 2 h 5"/>
                        <a:gd name="T16" fmla="*/ 14 w 15"/>
                        <a:gd name="T17" fmla="*/ 2 h 5"/>
                        <a:gd name="T18" fmla="*/ 14 w 15"/>
                        <a:gd name="T19" fmla="*/ 3 h 5"/>
                        <a:gd name="T20" fmla="*/ 14 w 15"/>
                        <a:gd name="T21" fmla="*/ 3 h 5"/>
                        <a:gd name="T22" fmla="*/ 14 w 15"/>
                        <a:gd name="T23" fmla="*/ 4 h 5"/>
                        <a:gd name="T24" fmla="*/ 13 w 15"/>
                        <a:gd name="T25" fmla="*/ 4 h 5"/>
                        <a:gd name="T26" fmla="*/ 12 w 15"/>
                        <a:gd name="T27" fmla="*/ 3 h 5"/>
                        <a:gd name="T28" fmla="*/ 10 w 15"/>
                        <a:gd name="T29" fmla="*/ 3 h 5"/>
                        <a:gd name="T30" fmla="*/ 9 w 15"/>
                        <a:gd name="T31" fmla="*/ 2 h 5"/>
                        <a:gd name="T32" fmla="*/ 7 w 15"/>
                        <a:gd name="T33" fmla="*/ 2 h 5"/>
                        <a:gd name="T34" fmla="*/ 6 w 15"/>
                        <a:gd name="T35" fmla="*/ 2 h 5"/>
                        <a:gd name="T36" fmla="*/ 4 w 15"/>
                        <a:gd name="T37" fmla="*/ 2 h 5"/>
                        <a:gd name="T38" fmla="*/ 3 w 15"/>
                        <a:gd name="T39" fmla="*/ 2 h 5"/>
                        <a:gd name="T40" fmla="*/ 1 w 15"/>
                        <a:gd name="T41" fmla="*/ 2 h 5"/>
                        <a:gd name="T42" fmla="*/ 1 w 15"/>
                        <a:gd name="T43" fmla="*/ 3 h 5"/>
                        <a:gd name="T44" fmla="*/ 0 w 15"/>
                        <a:gd name="T45" fmla="*/ 1 h 5"/>
                        <a:gd name="T46" fmla="*/ 0 w 15"/>
                        <a:gd name="T47" fmla="*/ 0 h 5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0" t="0" r="r" b="b"/>
                      <a:pathLst>
                        <a:path w="15" h="5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7" y="0"/>
                          </a:lnTo>
                          <a:lnTo>
                            <a:pt x="9" y="1"/>
                          </a:lnTo>
                          <a:lnTo>
                            <a:pt x="11" y="1"/>
                          </a:lnTo>
                          <a:lnTo>
                            <a:pt x="12" y="2"/>
                          </a:lnTo>
                          <a:lnTo>
                            <a:pt x="14" y="2"/>
                          </a:lnTo>
                          <a:lnTo>
                            <a:pt x="14" y="3"/>
                          </a:lnTo>
                          <a:lnTo>
                            <a:pt x="14" y="4"/>
                          </a:lnTo>
                          <a:lnTo>
                            <a:pt x="13" y="4"/>
                          </a:lnTo>
                          <a:lnTo>
                            <a:pt x="12" y="3"/>
                          </a:lnTo>
                          <a:lnTo>
                            <a:pt x="10" y="3"/>
                          </a:lnTo>
                          <a:lnTo>
                            <a:pt x="9" y="2"/>
                          </a:lnTo>
                          <a:lnTo>
                            <a:pt x="7" y="2"/>
                          </a:lnTo>
                          <a:lnTo>
                            <a:pt x="6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1" y="2"/>
                          </a:lnTo>
                          <a:lnTo>
                            <a:pt x="1" y="3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35" name="Freeform 59">
                      <a:extLst>
                        <a:ext uri="{FF2B5EF4-FFF2-40B4-BE49-F238E27FC236}">
                          <a16:creationId xmlns:a16="http://schemas.microsoft.com/office/drawing/2014/main" id="{DCF7312E-046A-A740-B405-4462477421F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65" y="1895"/>
                      <a:ext cx="14" cy="6"/>
                    </a:xfrm>
                    <a:custGeom>
                      <a:avLst/>
                      <a:gdLst>
                        <a:gd name="T0" fmla="*/ 0 w 14"/>
                        <a:gd name="T1" fmla="*/ 0 h 6"/>
                        <a:gd name="T2" fmla="*/ 2 w 14"/>
                        <a:gd name="T3" fmla="*/ 0 h 6"/>
                        <a:gd name="T4" fmla="*/ 4 w 14"/>
                        <a:gd name="T5" fmla="*/ 0 h 6"/>
                        <a:gd name="T6" fmla="*/ 5 w 14"/>
                        <a:gd name="T7" fmla="*/ 0 h 6"/>
                        <a:gd name="T8" fmla="*/ 6 w 14"/>
                        <a:gd name="T9" fmla="*/ 0 h 6"/>
                        <a:gd name="T10" fmla="*/ 7 w 14"/>
                        <a:gd name="T11" fmla="*/ 0 h 6"/>
                        <a:gd name="T12" fmla="*/ 8 w 14"/>
                        <a:gd name="T13" fmla="*/ 1 h 6"/>
                        <a:gd name="T14" fmla="*/ 8 w 14"/>
                        <a:gd name="T15" fmla="*/ 1 h 6"/>
                        <a:gd name="T16" fmla="*/ 9 w 14"/>
                        <a:gd name="T17" fmla="*/ 1 h 6"/>
                        <a:gd name="T18" fmla="*/ 11 w 14"/>
                        <a:gd name="T19" fmla="*/ 2 h 6"/>
                        <a:gd name="T20" fmla="*/ 12 w 14"/>
                        <a:gd name="T21" fmla="*/ 3 h 6"/>
                        <a:gd name="T22" fmla="*/ 13 w 14"/>
                        <a:gd name="T23" fmla="*/ 3 h 6"/>
                        <a:gd name="T24" fmla="*/ 12 w 14"/>
                        <a:gd name="T25" fmla="*/ 4 h 6"/>
                        <a:gd name="T26" fmla="*/ 12 w 14"/>
                        <a:gd name="T27" fmla="*/ 5 h 6"/>
                        <a:gd name="T28" fmla="*/ 12 w 14"/>
                        <a:gd name="T29" fmla="*/ 4 h 6"/>
                        <a:gd name="T30" fmla="*/ 10 w 14"/>
                        <a:gd name="T31" fmla="*/ 4 h 6"/>
                        <a:gd name="T32" fmla="*/ 9 w 14"/>
                        <a:gd name="T33" fmla="*/ 3 h 6"/>
                        <a:gd name="T34" fmla="*/ 7 w 14"/>
                        <a:gd name="T35" fmla="*/ 2 h 6"/>
                        <a:gd name="T36" fmla="*/ 6 w 14"/>
                        <a:gd name="T37" fmla="*/ 2 h 6"/>
                        <a:gd name="T38" fmla="*/ 6 w 14"/>
                        <a:gd name="T39" fmla="*/ 2 h 6"/>
                        <a:gd name="T40" fmla="*/ 4 w 14"/>
                        <a:gd name="T41" fmla="*/ 2 h 6"/>
                        <a:gd name="T42" fmla="*/ 3 w 14"/>
                        <a:gd name="T43" fmla="*/ 2 h 6"/>
                        <a:gd name="T44" fmla="*/ 2 w 14"/>
                        <a:gd name="T45" fmla="*/ 2 h 6"/>
                        <a:gd name="T46" fmla="*/ 1 w 14"/>
                        <a:gd name="T47" fmla="*/ 2 h 6"/>
                        <a:gd name="T48" fmla="*/ 0 w 14"/>
                        <a:gd name="T49" fmla="*/ 2 h 6"/>
                        <a:gd name="T50" fmla="*/ 0 w 14"/>
                        <a:gd name="T51" fmla="*/ 1 h 6"/>
                        <a:gd name="T52" fmla="*/ 0 w 14"/>
                        <a:gd name="T53" fmla="*/ 0 h 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</a:gdLst>
                      <a:ahLst/>
                      <a:cxnLst>
                        <a:cxn ang="T54">
                          <a:pos x="T0" y="T1"/>
                        </a:cxn>
                        <a:cxn ang="T55">
                          <a:pos x="T2" y="T3"/>
                        </a:cxn>
                        <a:cxn ang="T56">
                          <a:pos x="T4" y="T5"/>
                        </a:cxn>
                        <a:cxn ang="T57">
                          <a:pos x="T6" y="T7"/>
                        </a:cxn>
                        <a:cxn ang="T58">
                          <a:pos x="T8" y="T9"/>
                        </a:cxn>
                        <a:cxn ang="T59">
                          <a:pos x="T10" y="T11"/>
                        </a:cxn>
                        <a:cxn ang="T60">
                          <a:pos x="T12" y="T13"/>
                        </a:cxn>
                        <a:cxn ang="T61">
                          <a:pos x="T14" y="T15"/>
                        </a:cxn>
                        <a:cxn ang="T62">
                          <a:pos x="T16" y="T17"/>
                        </a:cxn>
                        <a:cxn ang="T63">
                          <a:pos x="T18" y="T19"/>
                        </a:cxn>
                        <a:cxn ang="T64">
                          <a:pos x="T20" y="T21"/>
                        </a:cxn>
                        <a:cxn ang="T65">
                          <a:pos x="T22" y="T23"/>
                        </a:cxn>
                        <a:cxn ang="T66">
                          <a:pos x="T24" y="T25"/>
                        </a:cxn>
                        <a:cxn ang="T67">
                          <a:pos x="T26" y="T27"/>
                        </a:cxn>
                        <a:cxn ang="T68">
                          <a:pos x="T28" y="T29"/>
                        </a:cxn>
                        <a:cxn ang="T69">
                          <a:pos x="T30" y="T31"/>
                        </a:cxn>
                        <a:cxn ang="T70">
                          <a:pos x="T32" y="T33"/>
                        </a:cxn>
                        <a:cxn ang="T71">
                          <a:pos x="T34" y="T35"/>
                        </a:cxn>
                        <a:cxn ang="T72">
                          <a:pos x="T36" y="T37"/>
                        </a:cxn>
                        <a:cxn ang="T73">
                          <a:pos x="T38" y="T39"/>
                        </a:cxn>
                        <a:cxn ang="T74">
                          <a:pos x="T40" y="T41"/>
                        </a:cxn>
                        <a:cxn ang="T75">
                          <a:pos x="T42" y="T43"/>
                        </a:cxn>
                        <a:cxn ang="T76">
                          <a:pos x="T44" y="T45"/>
                        </a:cxn>
                        <a:cxn ang="T77">
                          <a:pos x="T46" y="T47"/>
                        </a:cxn>
                        <a:cxn ang="T78">
                          <a:pos x="T48" y="T49"/>
                        </a:cxn>
                        <a:cxn ang="T79">
                          <a:pos x="T50" y="T51"/>
                        </a:cxn>
                        <a:cxn ang="T80">
                          <a:pos x="T52" y="T53"/>
                        </a:cxn>
                      </a:cxnLst>
                      <a:rect l="0" t="0" r="r" b="b"/>
                      <a:pathLst>
                        <a:path w="14" h="6">
                          <a:moveTo>
                            <a:pt x="0" y="0"/>
                          </a:moveTo>
                          <a:lnTo>
                            <a:pt x="2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7" y="0"/>
                          </a:lnTo>
                          <a:lnTo>
                            <a:pt x="8" y="1"/>
                          </a:lnTo>
                          <a:lnTo>
                            <a:pt x="9" y="1"/>
                          </a:lnTo>
                          <a:lnTo>
                            <a:pt x="11" y="2"/>
                          </a:lnTo>
                          <a:lnTo>
                            <a:pt x="12" y="3"/>
                          </a:lnTo>
                          <a:lnTo>
                            <a:pt x="13" y="3"/>
                          </a:lnTo>
                          <a:lnTo>
                            <a:pt x="12" y="4"/>
                          </a:lnTo>
                          <a:lnTo>
                            <a:pt x="12" y="5"/>
                          </a:lnTo>
                          <a:lnTo>
                            <a:pt x="12" y="4"/>
                          </a:lnTo>
                          <a:lnTo>
                            <a:pt x="10" y="4"/>
                          </a:lnTo>
                          <a:lnTo>
                            <a:pt x="9" y="3"/>
                          </a:lnTo>
                          <a:lnTo>
                            <a:pt x="7" y="2"/>
                          </a:lnTo>
                          <a:lnTo>
                            <a:pt x="6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2" y="2"/>
                          </a:lnTo>
                          <a:lnTo>
                            <a:pt x="1" y="2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sp>
                <p:nvSpPr>
                  <p:cNvPr id="57376" name="Freeform 60">
                    <a:extLst>
                      <a:ext uri="{FF2B5EF4-FFF2-40B4-BE49-F238E27FC236}">
                        <a16:creationId xmlns:a16="http://schemas.microsoft.com/office/drawing/2014/main" id="{E592743E-3724-8948-93A3-6002CE8C5B3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59" y="1932"/>
                    <a:ext cx="12" cy="9"/>
                  </a:xfrm>
                  <a:custGeom>
                    <a:avLst/>
                    <a:gdLst>
                      <a:gd name="T0" fmla="*/ 0 w 12"/>
                      <a:gd name="T1" fmla="*/ 0 h 9"/>
                      <a:gd name="T2" fmla="*/ 2 w 12"/>
                      <a:gd name="T3" fmla="*/ 1 h 9"/>
                      <a:gd name="T4" fmla="*/ 5 w 12"/>
                      <a:gd name="T5" fmla="*/ 1 h 9"/>
                      <a:gd name="T6" fmla="*/ 7 w 12"/>
                      <a:gd name="T7" fmla="*/ 2 h 9"/>
                      <a:gd name="T8" fmla="*/ 8 w 12"/>
                      <a:gd name="T9" fmla="*/ 3 h 9"/>
                      <a:gd name="T10" fmla="*/ 9 w 12"/>
                      <a:gd name="T11" fmla="*/ 4 h 9"/>
                      <a:gd name="T12" fmla="*/ 10 w 12"/>
                      <a:gd name="T13" fmla="*/ 4 h 9"/>
                      <a:gd name="T14" fmla="*/ 11 w 12"/>
                      <a:gd name="T15" fmla="*/ 5 h 9"/>
                      <a:gd name="T16" fmla="*/ 11 w 12"/>
                      <a:gd name="T17" fmla="*/ 5 h 9"/>
                      <a:gd name="T18" fmla="*/ 11 w 12"/>
                      <a:gd name="T19" fmla="*/ 5 h 9"/>
                      <a:gd name="T20" fmla="*/ 11 w 12"/>
                      <a:gd name="T21" fmla="*/ 6 h 9"/>
                      <a:gd name="T22" fmla="*/ 11 w 12"/>
                      <a:gd name="T23" fmla="*/ 6 h 9"/>
                      <a:gd name="T24" fmla="*/ 11 w 12"/>
                      <a:gd name="T25" fmla="*/ 6 h 9"/>
                      <a:gd name="T26" fmla="*/ 10 w 12"/>
                      <a:gd name="T27" fmla="*/ 7 h 9"/>
                      <a:gd name="T28" fmla="*/ 10 w 12"/>
                      <a:gd name="T29" fmla="*/ 7 h 9"/>
                      <a:gd name="T30" fmla="*/ 9 w 12"/>
                      <a:gd name="T31" fmla="*/ 7 h 9"/>
                      <a:gd name="T32" fmla="*/ 8 w 12"/>
                      <a:gd name="T33" fmla="*/ 7 h 9"/>
                      <a:gd name="T34" fmla="*/ 8 w 12"/>
                      <a:gd name="T35" fmla="*/ 7 h 9"/>
                      <a:gd name="T36" fmla="*/ 7 w 12"/>
                      <a:gd name="T37" fmla="*/ 6 h 9"/>
                      <a:gd name="T38" fmla="*/ 6 w 12"/>
                      <a:gd name="T39" fmla="*/ 6 h 9"/>
                      <a:gd name="T40" fmla="*/ 4 w 12"/>
                      <a:gd name="T41" fmla="*/ 6 h 9"/>
                      <a:gd name="T42" fmla="*/ 3 w 12"/>
                      <a:gd name="T43" fmla="*/ 6 h 9"/>
                      <a:gd name="T44" fmla="*/ 3 w 12"/>
                      <a:gd name="T45" fmla="*/ 7 h 9"/>
                      <a:gd name="T46" fmla="*/ 2 w 12"/>
                      <a:gd name="T47" fmla="*/ 7 h 9"/>
                      <a:gd name="T48" fmla="*/ 1 w 12"/>
                      <a:gd name="T49" fmla="*/ 7 h 9"/>
                      <a:gd name="T50" fmla="*/ 1 w 12"/>
                      <a:gd name="T51" fmla="*/ 8 h 9"/>
                      <a:gd name="T52" fmla="*/ 0 w 12"/>
                      <a:gd name="T53" fmla="*/ 0 h 9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0" t="0" r="r" b="b"/>
                    <a:pathLst>
                      <a:path w="12" h="9">
                        <a:moveTo>
                          <a:pt x="0" y="0"/>
                        </a:moveTo>
                        <a:lnTo>
                          <a:pt x="2" y="1"/>
                        </a:lnTo>
                        <a:lnTo>
                          <a:pt x="5" y="1"/>
                        </a:lnTo>
                        <a:lnTo>
                          <a:pt x="7" y="2"/>
                        </a:lnTo>
                        <a:lnTo>
                          <a:pt x="8" y="3"/>
                        </a:lnTo>
                        <a:lnTo>
                          <a:pt x="9" y="4"/>
                        </a:lnTo>
                        <a:lnTo>
                          <a:pt x="10" y="4"/>
                        </a:lnTo>
                        <a:lnTo>
                          <a:pt x="11" y="5"/>
                        </a:lnTo>
                        <a:lnTo>
                          <a:pt x="11" y="6"/>
                        </a:lnTo>
                        <a:lnTo>
                          <a:pt x="10" y="7"/>
                        </a:lnTo>
                        <a:lnTo>
                          <a:pt x="9" y="7"/>
                        </a:lnTo>
                        <a:lnTo>
                          <a:pt x="8" y="7"/>
                        </a:lnTo>
                        <a:lnTo>
                          <a:pt x="7" y="6"/>
                        </a:lnTo>
                        <a:lnTo>
                          <a:pt x="6" y="6"/>
                        </a:lnTo>
                        <a:lnTo>
                          <a:pt x="4" y="6"/>
                        </a:lnTo>
                        <a:lnTo>
                          <a:pt x="3" y="6"/>
                        </a:lnTo>
                        <a:lnTo>
                          <a:pt x="3" y="7"/>
                        </a:lnTo>
                        <a:lnTo>
                          <a:pt x="2" y="7"/>
                        </a:lnTo>
                        <a:lnTo>
                          <a:pt x="1" y="7"/>
                        </a:lnTo>
                        <a:lnTo>
                          <a:pt x="1" y="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377" name="Freeform 61">
                    <a:extLst>
                      <a:ext uri="{FF2B5EF4-FFF2-40B4-BE49-F238E27FC236}">
                        <a16:creationId xmlns:a16="http://schemas.microsoft.com/office/drawing/2014/main" id="{E8D3C481-7762-A24F-AD50-CA453B1E76A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59" y="1932"/>
                    <a:ext cx="6" cy="3"/>
                  </a:xfrm>
                  <a:custGeom>
                    <a:avLst/>
                    <a:gdLst>
                      <a:gd name="T0" fmla="*/ 0 w 6"/>
                      <a:gd name="T1" fmla="*/ 0 h 3"/>
                      <a:gd name="T2" fmla="*/ 0 w 6"/>
                      <a:gd name="T3" fmla="*/ 2 h 3"/>
                      <a:gd name="T4" fmla="*/ 1 w 6"/>
                      <a:gd name="T5" fmla="*/ 2 h 3"/>
                      <a:gd name="T6" fmla="*/ 2 w 6"/>
                      <a:gd name="T7" fmla="*/ 1 h 3"/>
                      <a:gd name="T8" fmla="*/ 3 w 6"/>
                      <a:gd name="T9" fmla="*/ 1 h 3"/>
                      <a:gd name="T10" fmla="*/ 3 w 6"/>
                      <a:gd name="T11" fmla="*/ 1 h 3"/>
                      <a:gd name="T12" fmla="*/ 4 w 6"/>
                      <a:gd name="T13" fmla="*/ 1 h 3"/>
                      <a:gd name="T14" fmla="*/ 5 w 6"/>
                      <a:gd name="T15" fmla="*/ 1 h 3"/>
                      <a:gd name="T16" fmla="*/ 4 w 6"/>
                      <a:gd name="T17" fmla="*/ 1 h 3"/>
                      <a:gd name="T18" fmla="*/ 3 w 6"/>
                      <a:gd name="T19" fmla="*/ 1 h 3"/>
                      <a:gd name="T20" fmla="*/ 2 w 6"/>
                      <a:gd name="T21" fmla="*/ 0 h 3"/>
                      <a:gd name="T22" fmla="*/ 0 w 6"/>
                      <a:gd name="T23" fmla="*/ 0 h 3"/>
                      <a:gd name="T24" fmla="*/ 0 w 6"/>
                      <a:gd name="T25" fmla="*/ 0 h 3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6" h="3">
                        <a:moveTo>
                          <a:pt x="0" y="0"/>
                        </a:moveTo>
                        <a:lnTo>
                          <a:pt x="0" y="2"/>
                        </a:lnTo>
                        <a:lnTo>
                          <a:pt x="1" y="2"/>
                        </a:lnTo>
                        <a:lnTo>
                          <a:pt x="2" y="1"/>
                        </a:lnTo>
                        <a:lnTo>
                          <a:pt x="3" y="1"/>
                        </a:lnTo>
                        <a:lnTo>
                          <a:pt x="4" y="1"/>
                        </a:lnTo>
                        <a:lnTo>
                          <a:pt x="5" y="1"/>
                        </a:lnTo>
                        <a:lnTo>
                          <a:pt x="4" y="1"/>
                        </a:lnTo>
                        <a:lnTo>
                          <a:pt x="3" y="1"/>
                        </a:lnTo>
                        <a:lnTo>
                          <a:pt x="2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378" name="Freeform 62">
                    <a:extLst>
                      <a:ext uri="{FF2B5EF4-FFF2-40B4-BE49-F238E27FC236}">
                        <a16:creationId xmlns:a16="http://schemas.microsoft.com/office/drawing/2014/main" id="{5B5500D6-CE0E-EE47-AD4B-AD22F43C0C7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0" y="1890"/>
                    <a:ext cx="6" cy="62"/>
                  </a:xfrm>
                  <a:custGeom>
                    <a:avLst/>
                    <a:gdLst>
                      <a:gd name="T0" fmla="*/ 3 w 6"/>
                      <a:gd name="T1" fmla="*/ 0 h 62"/>
                      <a:gd name="T2" fmla="*/ 2 w 6"/>
                      <a:gd name="T3" fmla="*/ 5 h 62"/>
                      <a:gd name="T4" fmla="*/ 1 w 6"/>
                      <a:gd name="T5" fmla="*/ 9 h 62"/>
                      <a:gd name="T6" fmla="*/ 1 w 6"/>
                      <a:gd name="T7" fmla="*/ 12 h 62"/>
                      <a:gd name="T8" fmla="*/ 0 w 6"/>
                      <a:gd name="T9" fmla="*/ 17 h 62"/>
                      <a:gd name="T10" fmla="*/ 0 w 6"/>
                      <a:gd name="T11" fmla="*/ 22 h 62"/>
                      <a:gd name="T12" fmla="*/ 0 w 6"/>
                      <a:gd name="T13" fmla="*/ 27 h 62"/>
                      <a:gd name="T14" fmla="*/ 0 w 6"/>
                      <a:gd name="T15" fmla="*/ 33 h 62"/>
                      <a:gd name="T16" fmla="*/ 1 w 6"/>
                      <a:gd name="T17" fmla="*/ 39 h 62"/>
                      <a:gd name="T18" fmla="*/ 2 w 6"/>
                      <a:gd name="T19" fmla="*/ 43 h 62"/>
                      <a:gd name="T20" fmla="*/ 3 w 6"/>
                      <a:gd name="T21" fmla="*/ 50 h 62"/>
                      <a:gd name="T22" fmla="*/ 4 w 6"/>
                      <a:gd name="T23" fmla="*/ 54 h 62"/>
                      <a:gd name="T24" fmla="*/ 4 w 6"/>
                      <a:gd name="T25" fmla="*/ 57 h 62"/>
                      <a:gd name="T26" fmla="*/ 4 w 6"/>
                      <a:gd name="T27" fmla="*/ 61 h 62"/>
                      <a:gd name="T28" fmla="*/ 5 w 6"/>
                      <a:gd name="T29" fmla="*/ 58 h 62"/>
                      <a:gd name="T30" fmla="*/ 5 w 6"/>
                      <a:gd name="T31" fmla="*/ 55 h 62"/>
                      <a:gd name="T32" fmla="*/ 4 w 6"/>
                      <a:gd name="T33" fmla="*/ 51 h 62"/>
                      <a:gd name="T34" fmla="*/ 4 w 6"/>
                      <a:gd name="T35" fmla="*/ 48 h 62"/>
                      <a:gd name="T36" fmla="*/ 3 w 6"/>
                      <a:gd name="T37" fmla="*/ 45 h 62"/>
                      <a:gd name="T38" fmla="*/ 2 w 6"/>
                      <a:gd name="T39" fmla="*/ 40 h 62"/>
                      <a:gd name="T40" fmla="*/ 2 w 6"/>
                      <a:gd name="T41" fmla="*/ 37 h 62"/>
                      <a:gd name="T42" fmla="*/ 1 w 6"/>
                      <a:gd name="T43" fmla="*/ 34 h 62"/>
                      <a:gd name="T44" fmla="*/ 1 w 6"/>
                      <a:gd name="T45" fmla="*/ 31 h 62"/>
                      <a:gd name="T46" fmla="*/ 1 w 6"/>
                      <a:gd name="T47" fmla="*/ 26 h 62"/>
                      <a:gd name="T48" fmla="*/ 1 w 6"/>
                      <a:gd name="T49" fmla="*/ 21 h 62"/>
                      <a:gd name="T50" fmla="*/ 1 w 6"/>
                      <a:gd name="T51" fmla="*/ 16 h 62"/>
                      <a:gd name="T52" fmla="*/ 1 w 6"/>
                      <a:gd name="T53" fmla="*/ 11 h 62"/>
                      <a:gd name="T54" fmla="*/ 2 w 6"/>
                      <a:gd name="T55" fmla="*/ 7 h 62"/>
                      <a:gd name="T56" fmla="*/ 3 w 6"/>
                      <a:gd name="T57" fmla="*/ 0 h 6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6" h="62">
                        <a:moveTo>
                          <a:pt x="3" y="0"/>
                        </a:moveTo>
                        <a:lnTo>
                          <a:pt x="2" y="5"/>
                        </a:lnTo>
                        <a:lnTo>
                          <a:pt x="1" y="9"/>
                        </a:lnTo>
                        <a:lnTo>
                          <a:pt x="1" y="12"/>
                        </a:lnTo>
                        <a:lnTo>
                          <a:pt x="0" y="17"/>
                        </a:lnTo>
                        <a:lnTo>
                          <a:pt x="0" y="22"/>
                        </a:lnTo>
                        <a:lnTo>
                          <a:pt x="0" y="27"/>
                        </a:lnTo>
                        <a:lnTo>
                          <a:pt x="0" y="33"/>
                        </a:lnTo>
                        <a:lnTo>
                          <a:pt x="1" y="39"/>
                        </a:lnTo>
                        <a:lnTo>
                          <a:pt x="2" y="43"/>
                        </a:lnTo>
                        <a:lnTo>
                          <a:pt x="3" y="50"/>
                        </a:lnTo>
                        <a:lnTo>
                          <a:pt x="4" y="54"/>
                        </a:lnTo>
                        <a:lnTo>
                          <a:pt x="4" y="57"/>
                        </a:lnTo>
                        <a:lnTo>
                          <a:pt x="4" y="61"/>
                        </a:lnTo>
                        <a:lnTo>
                          <a:pt x="5" y="58"/>
                        </a:lnTo>
                        <a:lnTo>
                          <a:pt x="5" y="55"/>
                        </a:lnTo>
                        <a:lnTo>
                          <a:pt x="4" y="51"/>
                        </a:lnTo>
                        <a:lnTo>
                          <a:pt x="4" y="48"/>
                        </a:lnTo>
                        <a:lnTo>
                          <a:pt x="3" y="45"/>
                        </a:lnTo>
                        <a:lnTo>
                          <a:pt x="2" y="40"/>
                        </a:lnTo>
                        <a:lnTo>
                          <a:pt x="2" y="37"/>
                        </a:lnTo>
                        <a:lnTo>
                          <a:pt x="1" y="34"/>
                        </a:lnTo>
                        <a:lnTo>
                          <a:pt x="1" y="31"/>
                        </a:lnTo>
                        <a:lnTo>
                          <a:pt x="1" y="26"/>
                        </a:lnTo>
                        <a:lnTo>
                          <a:pt x="1" y="21"/>
                        </a:lnTo>
                        <a:lnTo>
                          <a:pt x="1" y="16"/>
                        </a:lnTo>
                        <a:lnTo>
                          <a:pt x="1" y="11"/>
                        </a:lnTo>
                        <a:lnTo>
                          <a:pt x="2" y="7"/>
                        </a:lnTo>
                        <a:lnTo>
                          <a:pt x="3" y="0"/>
                        </a:lnTo>
                      </a:path>
                    </a:pathLst>
                  </a:custGeom>
                  <a:solidFill>
                    <a:srgbClr val="C0C0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57379" name="Group 63">
                    <a:extLst>
                      <a:ext uri="{FF2B5EF4-FFF2-40B4-BE49-F238E27FC236}">
                        <a16:creationId xmlns:a16="http://schemas.microsoft.com/office/drawing/2014/main" id="{1F6ED4ED-3E1D-6543-8C16-1CD4B0E9A3E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31" y="1877"/>
                    <a:ext cx="7" cy="7"/>
                    <a:chOff x="1931" y="1877"/>
                    <a:chExt cx="7" cy="7"/>
                  </a:xfrm>
                </p:grpSpPr>
                <p:grpSp>
                  <p:nvGrpSpPr>
                    <p:cNvPr id="57425" name="Group 64">
                      <a:extLst>
                        <a:ext uri="{FF2B5EF4-FFF2-40B4-BE49-F238E27FC236}">
                          <a16:creationId xmlns:a16="http://schemas.microsoft.com/office/drawing/2014/main" id="{D6849F1A-B5D5-C64A-923E-D89F5E860F8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31" y="1877"/>
                      <a:ext cx="7" cy="7"/>
                      <a:chOff x="1931" y="1877"/>
                      <a:chExt cx="7" cy="7"/>
                    </a:xfrm>
                  </p:grpSpPr>
                  <p:sp>
                    <p:nvSpPr>
                      <p:cNvPr id="57427" name="Freeform 65">
                        <a:extLst>
                          <a:ext uri="{FF2B5EF4-FFF2-40B4-BE49-F238E27FC236}">
                            <a16:creationId xmlns:a16="http://schemas.microsoft.com/office/drawing/2014/main" id="{B4E8FD46-38FC-2C48-92A2-01DF6D8F133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1" y="1879"/>
                        <a:ext cx="7" cy="3"/>
                      </a:xfrm>
                      <a:custGeom>
                        <a:avLst/>
                        <a:gdLst>
                          <a:gd name="T0" fmla="*/ 0 w 7"/>
                          <a:gd name="T1" fmla="*/ 0 h 3"/>
                          <a:gd name="T2" fmla="*/ 0 w 7"/>
                          <a:gd name="T3" fmla="*/ 0 h 3"/>
                          <a:gd name="T4" fmla="*/ 0 w 7"/>
                          <a:gd name="T5" fmla="*/ 1 h 3"/>
                          <a:gd name="T6" fmla="*/ 0 w 7"/>
                          <a:gd name="T7" fmla="*/ 1 h 3"/>
                          <a:gd name="T8" fmla="*/ 0 w 7"/>
                          <a:gd name="T9" fmla="*/ 1 h 3"/>
                          <a:gd name="T10" fmla="*/ 0 w 7"/>
                          <a:gd name="T11" fmla="*/ 1 h 3"/>
                          <a:gd name="T12" fmla="*/ 1 w 7"/>
                          <a:gd name="T13" fmla="*/ 1 h 3"/>
                          <a:gd name="T14" fmla="*/ 1 w 7"/>
                          <a:gd name="T15" fmla="*/ 1 h 3"/>
                          <a:gd name="T16" fmla="*/ 1 w 7"/>
                          <a:gd name="T17" fmla="*/ 2 h 3"/>
                          <a:gd name="T18" fmla="*/ 1 w 7"/>
                          <a:gd name="T19" fmla="*/ 2 h 3"/>
                          <a:gd name="T20" fmla="*/ 1 w 7"/>
                          <a:gd name="T21" fmla="*/ 2 h 3"/>
                          <a:gd name="T22" fmla="*/ 2 w 7"/>
                          <a:gd name="T23" fmla="*/ 2 h 3"/>
                          <a:gd name="T24" fmla="*/ 2 w 7"/>
                          <a:gd name="T25" fmla="*/ 2 h 3"/>
                          <a:gd name="T26" fmla="*/ 2 w 7"/>
                          <a:gd name="T27" fmla="*/ 2 h 3"/>
                          <a:gd name="T28" fmla="*/ 3 w 7"/>
                          <a:gd name="T29" fmla="*/ 2 h 3"/>
                          <a:gd name="T30" fmla="*/ 3 w 7"/>
                          <a:gd name="T31" fmla="*/ 2 h 3"/>
                          <a:gd name="T32" fmla="*/ 3 w 7"/>
                          <a:gd name="T33" fmla="*/ 2 h 3"/>
                          <a:gd name="T34" fmla="*/ 4 w 7"/>
                          <a:gd name="T35" fmla="*/ 2 h 3"/>
                          <a:gd name="T36" fmla="*/ 4 w 7"/>
                          <a:gd name="T37" fmla="*/ 2 h 3"/>
                          <a:gd name="T38" fmla="*/ 5 w 7"/>
                          <a:gd name="T39" fmla="*/ 2 h 3"/>
                          <a:gd name="T40" fmla="*/ 5 w 7"/>
                          <a:gd name="T41" fmla="*/ 2 h 3"/>
                          <a:gd name="T42" fmla="*/ 6 w 7"/>
                          <a:gd name="T43" fmla="*/ 1 h 3"/>
                          <a:gd name="T44" fmla="*/ 6 w 7"/>
                          <a:gd name="T45" fmla="*/ 1 h 3"/>
                          <a:gd name="T46" fmla="*/ 6 w 7"/>
                          <a:gd name="T47" fmla="*/ 1 h 3"/>
                          <a:gd name="T48" fmla="*/ 5 w 7"/>
                          <a:gd name="T49" fmla="*/ 1 h 3"/>
                          <a:gd name="T50" fmla="*/ 5 w 7"/>
                          <a:gd name="T51" fmla="*/ 1 h 3"/>
                          <a:gd name="T52" fmla="*/ 5 w 7"/>
                          <a:gd name="T53" fmla="*/ 1 h 3"/>
                          <a:gd name="T54" fmla="*/ 4 w 7"/>
                          <a:gd name="T55" fmla="*/ 1 h 3"/>
                          <a:gd name="T56" fmla="*/ 4 w 7"/>
                          <a:gd name="T57" fmla="*/ 1 h 3"/>
                          <a:gd name="T58" fmla="*/ 4 w 7"/>
                          <a:gd name="T59" fmla="*/ 1 h 3"/>
                          <a:gd name="T60" fmla="*/ 3 w 7"/>
                          <a:gd name="T61" fmla="*/ 1 h 3"/>
                          <a:gd name="T62" fmla="*/ 3 w 7"/>
                          <a:gd name="T63" fmla="*/ 1 h 3"/>
                          <a:gd name="T64" fmla="*/ 3 w 7"/>
                          <a:gd name="T65" fmla="*/ 1 h 3"/>
                          <a:gd name="T66" fmla="*/ 4 w 7"/>
                          <a:gd name="T67" fmla="*/ 1 h 3"/>
                          <a:gd name="T68" fmla="*/ 4 w 7"/>
                          <a:gd name="T69" fmla="*/ 1 h 3"/>
                          <a:gd name="T70" fmla="*/ 4 w 7"/>
                          <a:gd name="T71" fmla="*/ 0 h 3"/>
                          <a:gd name="T72" fmla="*/ 3 w 7"/>
                          <a:gd name="T73" fmla="*/ 0 h 3"/>
                          <a:gd name="T74" fmla="*/ 3 w 7"/>
                          <a:gd name="T75" fmla="*/ 0 h 3"/>
                          <a:gd name="T76" fmla="*/ 3 w 7"/>
                          <a:gd name="T77" fmla="*/ 0 h 3"/>
                          <a:gd name="T78" fmla="*/ 3 w 7"/>
                          <a:gd name="T79" fmla="*/ 0 h 3"/>
                          <a:gd name="T80" fmla="*/ 2 w 7"/>
                          <a:gd name="T81" fmla="*/ 1 h 3"/>
                          <a:gd name="T82" fmla="*/ 2 w 7"/>
                          <a:gd name="T83" fmla="*/ 1 h 3"/>
                          <a:gd name="T84" fmla="*/ 3 w 7"/>
                          <a:gd name="T85" fmla="*/ 1 h 3"/>
                          <a:gd name="T86" fmla="*/ 2 w 7"/>
                          <a:gd name="T87" fmla="*/ 1 h 3"/>
                          <a:gd name="T88" fmla="*/ 2 w 7"/>
                          <a:gd name="T89" fmla="*/ 1 h 3"/>
                          <a:gd name="T90" fmla="*/ 2 w 7"/>
                          <a:gd name="T91" fmla="*/ 1 h 3"/>
                          <a:gd name="T92" fmla="*/ 2 w 7"/>
                          <a:gd name="T93" fmla="*/ 1 h 3"/>
                          <a:gd name="T94" fmla="*/ 1 w 7"/>
                          <a:gd name="T95" fmla="*/ 0 h 3"/>
                          <a:gd name="T96" fmla="*/ 1 w 7"/>
                          <a:gd name="T97" fmla="*/ 0 h 3"/>
                          <a:gd name="T98" fmla="*/ 0 w 7"/>
                          <a:gd name="T99" fmla="*/ 0 h 3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</a:gdLst>
                        <a:ahLst/>
                        <a:cxnLst>
                          <a:cxn ang="T100">
                            <a:pos x="T0" y="T1"/>
                          </a:cxn>
                          <a:cxn ang="T101">
                            <a:pos x="T2" y="T3"/>
                          </a:cxn>
                          <a:cxn ang="T102">
                            <a:pos x="T4" y="T5"/>
                          </a:cxn>
                          <a:cxn ang="T103">
                            <a:pos x="T6" y="T7"/>
                          </a:cxn>
                          <a:cxn ang="T104">
                            <a:pos x="T8" y="T9"/>
                          </a:cxn>
                          <a:cxn ang="T105">
                            <a:pos x="T10" y="T11"/>
                          </a:cxn>
                          <a:cxn ang="T106">
                            <a:pos x="T12" y="T13"/>
                          </a:cxn>
                          <a:cxn ang="T107">
                            <a:pos x="T14" y="T15"/>
                          </a:cxn>
                          <a:cxn ang="T108">
                            <a:pos x="T16" y="T17"/>
                          </a:cxn>
                          <a:cxn ang="T109">
                            <a:pos x="T18" y="T19"/>
                          </a:cxn>
                          <a:cxn ang="T110">
                            <a:pos x="T20" y="T21"/>
                          </a:cxn>
                          <a:cxn ang="T111">
                            <a:pos x="T22" y="T23"/>
                          </a:cxn>
                          <a:cxn ang="T112">
                            <a:pos x="T24" y="T25"/>
                          </a:cxn>
                          <a:cxn ang="T113">
                            <a:pos x="T26" y="T27"/>
                          </a:cxn>
                          <a:cxn ang="T114">
                            <a:pos x="T28" y="T29"/>
                          </a:cxn>
                          <a:cxn ang="T115">
                            <a:pos x="T30" y="T31"/>
                          </a:cxn>
                          <a:cxn ang="T116">
                            <a:pos x="T32" y="T33"/>
                          </a:cxn>
                          <a:cxn ang="T117">
                            <a:pos x="T34" y="T35"/>
                          </a:cxn>
                          <a:cxn ang="T118">
                            <a:pos x="T36" y="T37"/>
                          </a:cxn>
                          <a:cxn ang="T119">
                            <a:pos x="T38" y="T39"/>
                          </a:cxn>
                          <a:cxn ang="T120">
                            <a:pos x="T40" y="T41"/>
                          </a:cxn>
                          <a:cxn ang="T121">
                            <a:pos x="T42" y="T43"/>
                          </a:cxn>
                          <a:cxn ang="T122">
                            <a:pos x="T44" y="T45"/>
                          </a:cxn>
                          <a:cxn ang="T123">
                            <a:pos x="T46" y="T47"/>
                          </a:cxn>
                          <a:cxn ang="T124">
                            <a:pos x="T48" y="T49"/>
                          </a:cxn>
                          <a:cxn ang="T125">
                            <a:pos x="T50" y="T51"/>
                          </a:cxn>
                          <a:cxn ang="T126">
                            <a:pos x="T52" y="T53"/>
                          </a:cxn>
                          <a:cxn ang="T127">
                            <a:pos x="T54" y="T55"/>
                          </a:cxn>
                          <a:cxn ang="T128">
                            <a:pos x="T56" y="T57"/>
                          </a:cxn>
                          <a:cxn ang="T129">
                            <a:pos x="T58" y="T59"/>
                          </a:cxn>
                          <a:cxn ang="T130">
                            <a:pos x="T60" y="T61"/>
                          </a:cxn>
                          <a:cxn ang="T131">
                            <a:pos x="T62" y="T63"/>
                          </a:cxn>
                          <a:cxn ang="T132">
                            <a:pos x="T64" y="T65"/>
                          </a:cxn>
                          <a:cxn ang="T133">
                            <a:pos x="T66" y="T67"/>
                          </a:cxn>
                          <a:cxn ang="T134">
                            <a:pos x="T68" y="T69"/>
                          </a:cxn>
                          <a:cxn ang="T135">
                            <a:pos x="T70" y="T71"/>
                          </a:cxn>
                          <a:cxn ang="T136">
                            <a:pos x="T72" y="T73"/>
                          </a:cxn>
                          <a:cxn ang="T137">
                            <a:pos x="T74" y="T75"/>
                          </a:cxn>
                          <a:cxn ang="T138">
                            <a:pos x="T76" y="T77"/>
                          </a:cxn>
                          <a:cxn ang="T139">
                            <a:pos x="T78" y="T79"/>
                          </a:cxn>
                          <a:cxn ang="T140">
                            <a:pos x="T80" y="T81"/>
                          </a:cxn>
                          <a:cxn ang="T141">
                            <a:pos x="T82" y="T83"/>
                          </a:cxn>
                          <a:cxn ang="T142">
                            <a:pos x="T84" y="T85"/>
                          </a:cxn>
                          <a:cxn ang="T143">
                            <a:pos x="T86" y="T87"/>
                          </a:cxn>
                          <a:cxn ang="T144">
                            <a:pos x="T88" y="T89"/>
                          </a:cxn>
                          <a:cxn ang="T145">
                            <a:pos x="T90" y="T91"/>
                          </a:cxn>
                          <a:cxn ang="T146">
                            <a:pos x="T92" y="T93"/>
                          </a:cxn>
                          <a:cxn ang="T147">
                            <a:pos x="T94" y="T95"/>
                          </a:cxn>
                          <a:cxn ang="T148">
                            <a:pos x="T96" y="T97"/>
                          </a:cxn>
                          <a:cxn ang="T149">
                            <a:pos x="T98" y="T99"/>
                          </a:cxn>
                        </a:cxnLst>
                        <a:rect l="0" t="0" r="r" b="b"/>
                        <a:pathLst>
                          <a:path w="7" h="3">
                            <a:moveTo>
                              <a:pt x="0" y="0"/>
                            </a:moveTo>
                            <a:lnTo>
                              <a:pt x="0" y="0"/>
                            </a:lnTo>
                            <a:lnTo>
                              <a:pt x="0" y="1"/>
                            </a:lnTo>
                            <a:lnTo>
                              <a:pt x="1" y="1"/>
                            </a:lnTo>
                            <a:lnTo>
                              <a:pt x="1" y="2"/>
                            </a:lnTo>
                            <a:lnTo>
                              <a:pt x="2" y="2"/>
                            </a:lnTo>
                            <a:lnTo>
                              <a:pt x="3" y="2"/>
                            </a:lnTo>
                            <a:lnTo>
                              <a:pt x="4" y="2"/>
                            </a:lnTo>
                            <a:lnTo>
                              <a:pt x="5" y="2"/>
                            </a:lnTo>
                            <a:lnTo>
                              <a:pt x="6" y="1"/>
                            </a:lnTo>
                            <a:lnTo>
                              <a:pt x="5" y="1"/>
                            </a:lnTo>
                            <a:lnTo>
                              <a:pt x="4" y="1"/>
                            </a:lnTo>
                            <a:lnTo>
                              <a:pt x="3" y="1"/>
                            </a:lnTo>
                            <a:lnTo>
                              <a:pt x="4" y="1"/>
                            </a:lnTo>
                            <a:lnTo>
                              <a:pt x="4" y="0"/>
                            </a:lnTo>
                            <a:lnTo>
                              <a:pt x="3" y="0"/>
                            </a:lnTo>
                            <a:lnTo>
                              <a:pt x="2" y="1"/>
                            </a:lnTo>
                            <a:lnTo>
                              <a:pt x="3" y="1"/>
                            </a:lnTo>
                            <a:lnTo>
                              <a:pt x="2" y="1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BFB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57428" name="Freeform 66">
                        <a:extLst>
                          <a:ext uri="{FF2B5EF4-FFF2-40B4-BE49-F238E27FC236}">
                            <a16:creationId xmlns:a16="http://schemas.microsoft.com/office/drawing/2014/main" id="{6883682B-E4B3-C04C-AC11-925C2C881E0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1" y="1882"/>
                        <a:ext cx="3" cy="2"/>
                      </a:xfrm>
                      <a:custGeom>
                        <a:avLst/>
                        <a:gdLst>
                          <a:gd name="T0" fmla="*/ 2 w 3"/>
                          <a:gd name="T1" fmla="*/ 1 h 2"/>
                          <a:gd name="T2" fmla="*/ 2 w 3"/>
                          <a:gd name="T3" fmla="*/ 0 h 2"/>
                          <a:gd name="T4" fmla="*/ 1 w 3"/>
                          <a:gd name="T5" fmla="*/ 0 h 2"/>
                          <a:gd name="T6" fmla="*/ 0 w 3"/>
                          <a:gd name="T7" fmla="*/ 0 h 2"/>
                          <a:gd name="T8" fmla="*/ 0 w 3"/>
                          <a:gd name="T9" fmla="*/ 1 h 2"/>
                          <a:gd name="T10" fmla="*/ 2 w 3"/>
                          <a:gd name="T11" fmla="*/ 1 h 2"/>
                          <a:gd name="T12" fmla="*/ 0 60000 65536"/>
                          <a:gd name="T13" fmla="*/ 0 60000 6553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</a:gdLst>
                        <a:ahLst/>
                        <a:cxnLst>
                          <a:cxn ang="T12">
                            <a:pos x="T0" y="T1"/>
                          </a:cxn>
                          <a:cxn ang="T13">
                            <a:pos x="T2" y="T3"/>
                          </a:cxn>
                          <a:cxn ang="T14">
                            <a:pos x="T4" y="T5"/>
                          </a:cxn>
                          <a:cxn ang="T15">
                            <a:pos x="T6" y="T7"/>
                          </a:cxn>
                          <a:cxn ang="T16">
                            <a:pos x="T8" y="T9"/>
                          </a:cxn>
                          <a:cxn ang="T17">
                            <a:pos x="T10" y="T11"/>
                          </a:cxn>
                        </a:cxnLst>
                        <a:rect l="0" t="0" r="r" b="b"/>
                        <a:pathLst>
                          <a:path w="3" h="2">
                            <a:moveTo>
                              <a:pt x="2" y="1"/>
                            </a:moveTo>
                            <a:lnTo>
                              <a:pt x="2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1"/>
                            </a:lnTo>
                            <a:lnTo>
                              <a:pt x="2" y="1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57429" name="Freeform 67">
                        <a:extLst>
                          <a:ext uri="{FF2B5EF4-FFF2-40B4-BE49-F238E27FC236}">
                            <a16:creationId xmlns:a16="http://schemas.microsoft.com/office/drawing/2014/main" id="{93208CB4-370A-EB40-BF9B-946DBAFE9A4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3" y="1877"/>
                        <a:ext cx="3" cy="4"/>
                      </a:xfrm>
                      <a:custGeom>
                        <a:avLst/>
                        <a:gdLst>
                          <a:gd name="T0" fmla="*/ 2 w 3"/>
                          <a:gd name="T1" fmla="*/ 0 h 4"/>
                          <a:gd name="T2" fmla="*/ 1 w 3"/>
                          <a:gd name="T3" fmla="*/ 0 h 4"/>
                          <a:gd name="T4" fmla="*/ 0 w 3"/>
                          <a:gd name="T5" fmla="*/ 0 h 4"/>
                          <a:gd name="T6" fmla="*/ 0 w 3"/>
                          <a:gd name="T7" fmla="*/ 3 h 4"/>
                          <a:gd name="T8" fmla="*/ 1 w 3"/>
                          <a:gd name="T9" fmla="*/ 3 h 4"/>
                          <a:gd name="T10" fmla="*/ 2 w 3"/>
                          <a:gd name="T11" fmla="*/ 3 h 4"/>
                          <a:gd name="T12" fmla="*/ 2 w 3"/>
                          <a:gd name="T13" fmla="*/ 0 h 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3" h="4">
                            <a:moveTo>
                              <a:pt x="2" y="0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1" y="3"/>
                            </a:lnTo>
                            <a:lnTo>
                              <a:pt x="2" y="3"/>
                            </a:lnTo>
                            <a:lnTo>
                              <a:pt x="2" y="0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</p:grpSp>
                <p:sp>
                  <p:nvSpPr>
                    <p:cNvPr id="57426" name="Freeform 68">
                      <a:extLst>
                        <a:ext uri="{FF2B5EF4-FFF2-40B4-BE49-F238E27FC236}">
                          <a16:creationId xmlns:a16="http://schemas.microsoft.com/office/drawing/2014/main" id="{22BEFF86-5EED-BE45-A56A-D4638494CEF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31" y="1879"/>
                      <a:ext cx="7" cy="3"/>
                    </a:xfrm>
                    <a:custGeom>
                      <a:avLst/>
                      <a:gdLst>
                        <a:gd name="T0" fmla="*/ 0 w 7"/>
                        <a:gd name="T1" fmla="*/ 0 h 3"/>
                        <a:gd name="T2" fmla="*/ 0 w 7"/>
                        <a:gd name="T3" fmla="*/ 0 h 3"/>
                        <a:gd name="T4" fmla="*/ 0 w 7"/>
                        <a:gd name="T5" fmla="*/ 1 h 3"/>
                        <a:gd name="T6" fmla="*/ 0 w 7"/>
                        <a:gd name="T7" fmla="*/ 1 h 3"/>
                        <a:gd name="T8" fmla="*/ 0 w 7"/>
                        <a:gd name="T9" fmla="*/ 1 h 3"/>
                        <a:gd name="T10" fmla="*/ 0 w 7"/>
                        <a:gd name="T11" fmla="*/ 1 h 3"/>
                        <a:gd name="T12" fmla="*/ 1 w 7"/>
                        <a:gd name="T13" fmla="*/ 1 h 3"/>
                        <a:gd name="T14" fmla="*/ 1 w 7"/>
                        <a:gd name="T15" fmla="*/ 1 h 3"/>
                        <a:gd name="T16" fmla="*/ 1 w 7"/>
                        <a:gd name="T17" fmla="*/ 2 h 3"/>
                        <a:gd name="T18" fmla="*/ 1 w 7"/>
                        <a:gd name="T19" fmla="*/ 2 h 3"/>
                        <a:gd name="T20" fmla="*/ 1 w 7"/>
                        <a:gd name="T21" fmla="*/ 2 h 3"/>
                        <a:gd name="T22" fmla="*/ 2 w 7"/>
                        <a:gd name="T23" fmla="*/ 2 h 3"/>
                        <a:gd name="T24" fmla="*/ 2 w 7"/>
                        <a:gd name="T25" fmla="*/ 2 h 3"/>
                        <a:gd name="T26" fmla="*/ 2 w 7"/>
                        <a:gd name="T27" fmla="*/ 2 h 3"/>
                        <a:gd name="T28" fmla="*/ 3 w 7"/>
                        <a:gd name="T29" fmla="*/ 2 h 3"/>
                        <a:gd name="T30" fmla="*/ 3 w 7"/>
                        <a:gd name="T31" fmla="*/ 2 h 3"/>
                        <a:gd name="T32" fmla="*/ 3 w 7"/>
                        <a:gd name="T33" fmla="*/ 2 h 3"/>
                        <a:gd name="T34" fmla="*/ 4 w 7"/>
                        <a:gd name="T35" fmla="*/ 2 h 3"/>
                        <a:gd name="T36" fmla="*/ 4 w 7"/>
                        <a:gd name="T37" fmla="*/ 2 h 3"/>
                        <a:gd name="T38" fmla="*/ 5 w 7"/>
                        <a:gd name="T39" fmla="*/ 2 h 3"/>
                        <a:gd name="T40" fmla="*/ 5 w 7"/>
                        <a:gd name="T41" fmla="*/ 2 h 3"/>
                        <a:gd name="T42" fmla="*/ 6 w 7"/>
                        <a:gd name="T43" fmla="*/ 1 h 3"/>
                        <a:gd name="T44" fmla="*/ 6 w 7"/>
                        <a:gd name="T45" fmla="*/ 1 h 3"/>
                        <a:gd name="T46" fmla="*/ 6 w 7"/>
                        <a:gd name="T47" fmla="*/ 1 h 3"/>
                        <a:gd name="T48" fmla="*/ 6 w 7"/>
                        <a:gd name="T49" fmla="*/ 2 h 3"/>
                        <a:gd name="T50" fmla="*/ 5 w 7"/>
                        <a:gd name="T51" fmla="*/ 1 h 3"/>
                        <a:gd name="T52" fmla="*/ 5 w 7"/>
                        <a:gd name="T53" fmla="*/ 2 h 3"/>
                        <a:gd name="T54" fmla="*/ 5 w 7"/>
                        <a:gd name="T55" fmla="*/ 1 h 3"/>
                        <a:gd name="T56" fmla="*/ 5 w 7"/>
                        <a:gd name="T57" fmla="*/ 2 h 3"/>
                        <a:gd name="T58" fmla="*/ 5 w 7"/>
                        <a:gd name="T59" fmla="*/ 2 h 3"/>
                        <a:gd name="T60" fmla="*/ 5 w 7"/>
                        <a:gd name="T61" fmla="*/ 2 h 3"/>
                        <a:gd name="T62" fmla="*/ 4 w 7"/>
                        <a:gd name="T63" fmla="*/ 2 h 3"/>
                        <a:gd name="T64" fmla="*/ 4 w 7"/>
                        <a:gd name="T65" fmla="*/ 2 h 3"/>
                        <a:gd name="T66" fmla="*/ 4 w 7"/>
                        <a:gd name="T67" fmla="*/ 2 h 3"/>
                        <a:gd name="T68" fmla="*/ 4 w 7"/>
                        <a:gd name="T69" fmla="*/ 2 h 3"/>
                        <a:gd name="T70" fmla="*/ 4 w 7"/>
                        <a:gd name="T71" fmla="*/ 2 h 3"/>
                        <a:gd name="T72" fmla="*/ 3 w 7"/>
                        <a:gd name="T73" fmla="*/ 2 h 3"/>
                        <a:gd name="T74" fmla="*/ 3 w 7"/>
                        <a:gd name="T75" fmla="*/ 1 h 3"/>
                        <a:gd name="T76" fmla="*/ 3 w 7"/>
                        <a:gd name="T77" fmla="*/ 2 h 3"/>
                        <a:gd name="T78" fmla="*/ 3 w 7"/>
                        <a:gd name="T79" fmla="*/ 1 h 3"/>
                        <a:gd name="T80" fmla="*/ 2 w 7"/>
                        <a:gd name="T81" fmla="*/ 2 h 3"/>
                        <a:gd name="T82" fmla="*/ 2 w 7"/>
                        <a:gd name="T83" fmla="*/ 1 h 3"/>
                        <a:gd name="T84" fmla="*/ 2 w 7"/>
                        <a:gd name="T85" fmla="*/ 2 h 3"/>
                        <a:gd name="T86" fmla="*/ 2 w 7"/>
                        <a:gd name="T87" fmla="*/ 1 h 3"/>
                        <a:gd name="T88" fmla="*/ 2 w 7"/>
                        <a:gd name="T89" fmla="*/ 2 h 3"/>
                        <a:gd name="T90" fmla="*/ 2 w 7"/>
                        <a:gd name="T91" fmla="*/ 1 h 3"/>
                        <a:gd name="T92" fmla="*/ 1 w 7"/>
                        <a:gd name="T93" fmla="*/ 2 h 3"/>
                        <a:gd name="T94" fmla="*/ 1 w 7"/>
                        <a:gd name="T95" fmla="*/ 1 h 3"/>
                        <a:gd name="T96" fmla="*/ 1 w 7"/>
                        <a:gd name="T97" fmla="*/ 1 h 3"/>
                        <a:gd name="T98" fmla="*/ 1 w 7"/>
                        <a:gd name="T99" fmla="*/ 1 h 3"/>
                        <a:gd name="T100" fmla="*/ 1 w 7"/>
                        <a:gd name="T101" fmla="*/ 1 h 3"/>
                        <a:gd name="T102" fmla="*/ 1 w 7"/>
                        <a:gd name="T103" fmla="*/ 1 h 3"/>
                        <a:gd name="T104" fmla="*/ 0 w 7"/>
                        <a:gd name="T105" fmla="*/ 1 h 3"/>
                        <a:gd name="T106" fmla="*/ 1 w 7"/>
                        <a:gd name="T107" fmla="*/ 1 h 3"/>
                        <a:gd name="T108" fmla="*/ 0 w 7"/>
                        <a:gd name="T109" fmla="*/ 1 h 3"/>
                        <a:gd name="T110" fmla="*/ 0 w 7"/>
                        <a:gd name="T111" fmla="*/ 0 h 3"/>
                        <a:gd name="T112" fmla="*/ 0 w 7"/>
                        <a:gd name="T113" fmla="*/ 0 h 3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</a:gdLst>
                      <a:ahLst/>
                      <a:cxnLst>
                        <a:cxn ang="T114">
                          <a:pos x="T0" y="T1"/>
                        </a:cxn>
                        <a:cxn ang="T115">
                          <a:pos x="T2" y="T3"/>
                        </a:cxn>
                        <a:cxn ang="T116">
                          <a:pos x="T4" y="T5"/>
                        </a:cxn>
                        <a:cxn ang="T117">
                          <a:pos x="T6" y="T7"/>
                        </a:cxn>
                        <a:cxn ang="T118">
                          <a:pos x="T8" y="T9"/>
                        </a:cxn>
                        <a:cxn ang="T119">
                          <a:pos x="T10" y="T11"/>
                        </a:cxn>
                        <a:cxn ang="T120">
                          <a:pos x="T12" y="T13"/>
                        </a:cxn>
                        <a:cxn ang="T121">
                          <a:pos x="T14" y="T15"/>
                        </a:cxn>
                        <a:cxn ang="T122">
                          <a:pos x="T16" y="T17"/>
                        </a:cxn>
                        <a:cxn ang="T123">
                          <a:pos x="T18" y="T19"/>
                        </a:cxn>
                        <a:cxn ang="T124">
                          <a:pos x="T20" y="T21"/>
                        </a:cxn>
                        <a:cxn ang="T125">
                          <a:pos x="T22" y="T23"/>
                        </a:cxn>
                        <a:cxn ang="T126">
                          <a:pos x="T24" y="T25"/>
                        </a:cxn>
                        <a:cxn ang="T127">
                          <a:pos x="T26" y="T27"/>
                        </a:cxn>
                        <a:cxn ang="T128">
                          <a:pos x="T28" y="T29"/>
                        </a:cxn>
                        <a:cxn ang="T129">
                          <a:pos x="T30" y="T31"/>
                        </a:cxn>
                        <a:cxn ang="T130">
                          <a:pos x="T32" y="T33"/>
                        </a:cxn>
                        <a:cxn ang="T131">
                          <a:pos x="T34" y="T35"/>
                        </a:cxn>
                        <a:cxn ang="T132">
                          <a:pos x="T36" y="T37"/>
                        </a:cxn>
                        <a:cxn ang="T133">
                          <a:pos x="T38" y="T39"/>
                        </a:cxn>
                        <a:cxn ang="T134">
                          <a:pos x="T40" y="T41"/>
                        </a:cxn>
                        <a:cxn ang="T135">
                          <a:pos x="T42" y="T43"/>
                        </a:cxn>
                        <a:cxn ang="T136">
                          <a:pos x="T44" y="T45"/>
                        </a:cxn>
                        <a:cxn ang="T137">
                          <a:pos x="T46" y="T47"/>
                        </a:cxn>
                        <a:cxn ang="T138">
                          <a:pos x="T48" y="T49"/>
                        </a:cxn>
                        <a:cxn ang="T139">
                          <a:pos x="T50" y="T51"/>
                        </a:cxn>
                        <a:cxn ang="T140">
                          <a:pos x="T52" y="T53"/>
                        </a:cxn>
                        <a:cxn ang="T141">
                          <a:pos x="T54" y="T55"/>
                        </a:cxn>
                        <a:cxn ang="T142">
                          <a:pos x="T56" y="T57"/>
                        </a:cxn>
                        <a:cxn ang="T143">
                          <a:pos x="T58" y="T59"/>
                        </a:cxn>
                        <a:cxn ang="T144">
                          <a:pos x="T60" y="T61"/>
                        </a:cxn>
                        <a:cxn ang="T145">
                          <a:pos x="T62" y="T63"/>
                        </a:cxn>
                        <a:cxn ang="T146">
                          <a:pos x="T64" y="T65"/>
                        </a:cxn>
                        <a:cxn ang="T147">
                          <a:pos x="T66" y="T67"/>
                        </a:cxn>
                        <a:cxn ang="T148">
                          <a:pos x="T68" y="T69"/>
                        </a:cxn>
                        <a:cxn ang="T149">
                          <a:pos x="T70" y="T71"/>
                        </a:cxn>
                        <a:cxn ang="T150">
                          <a:pos x="T72" y="T73"/>
                        </a:cxn>
                        <a:cxn ang="T151">
                          <a:pos x="T74" y="T75"/>
                        </a:cxn>
                        <a:cxn ang="T152">
                          <a:pos x="T76" y="T77"/>
                        </a:cxn>
                        <a:cxn ang="T153">
                          <a:pos x="T78" y="T79"/>
                        </a:cxn>
                        <a:cxn ang="T154">
                          <a:pos x="T80" y="T81"/>
                        </a:cxn>
                        <a:cxn ang="T155">
                          <a:pos x="T82" y="T83"/>
                        </a:cxn>
                        <a:cxn ang="T156">
                          <a:pos x="T84" y="T85"/>
                        </a:cxn>
                        <a:cxn ang="T157">
                          <a:pos x="T86" y="T87"/>
                        </a:cxn>
                        <a:cxn ang="T158">
                          <a:pos x="T88" y="T89"/>
                        </a:cxn>
                        <a:cxn ang="T159">
                          <a:pos x="T90" y="T91"/>
                        </a:cxn>
                        <a:cxn ang="T160">
                          <a:pos x="T92" y="T93"/>
                        </a:cxn>
                        <a:cxn ang="T161">
                          <a:pos x="T94" y="T95"/>
                        </a:cxn>
                        <a:cxn ang="T162">
                          <a:pos x="T96" y="T97"/>
                        </a:cxn>
                        <a:cxn ang="T163">
                          <a:pos x="T98" y="T99"/>
                        </a:cxn>
                        <a:cxn ang="T164">
                          <a:pos x="T100" y="T101"/>
                        </a:cxn>
                        <a:cxn ang="T165">
                          <a:pos x="T102" y="T103"/>
                        </a:cxn>
                        <a:cxn ang="T166">
                          <a:pos x="T104" y="T105"/>
                        </a:cxn>
                        <a:cxn ang="T167">
                          <a:pos x="T106" y="T107"/>
                        </a:cxn>
                        <a:cxn ang="T168">
                          <a:pos x="T108" y="T109"/>
                        </a:cxn>
                        <a:cxn ang="T169">
                          <a:pos x="T110" y="T111"/>
                        </a:cxn>
                        <a:cxn ang="T170">
                          <a:pos x="T112" y="T113"/>
                        </a:cxn>
                      </a:cxnLst>
                      <a:rect l="0" t="0" r="r" b="b"/>
                      <a:pathLst>
                        <a:path w="7" h="3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1" y="1"/>
                          </a:lnTo>
                          <a:lnTo>
                            <a:pt x="1" y="2"/>
                          </a:lnTo>
                          <a:lnTo>
                            <a:pt x="2" y="2"/>
                          </a:lnTo>
                          <a:lnTo>
                            <a:pt x="3" y="2"/>
                          </a:lnTo>
                          <a:lnTo>
                            <a:pt x="4" y="2"/>
                          </a:lnTo>
                          <a:lnTo>
                            <a:pt x="5" y="2"/>
                          </a:lnTo>
                          <a:lnTo>
                            <a:pt x="6" y="1"/>
                          </a:lnTo>
                          <a:lnTo>
                            <a:pt x="6" y="2"/>
                          </a:lnTo>
                          <a:lnTo>
                            <a:pt x="5" y="1"/>
                          </a:lnTo>
                          <a:lnTo>
                            <a:pt x="5" y="2"/>
                          </a:lnTo>
                          <a:lnTo>
                            <a:pt x="5" y="1"/>
                          </a:lnTo>
                          <a:lnTo>
                            <a:pt x="5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3" y="1"/>
                          </a:lnTo>
                          <a:lnTo>
                            <a:pt x="3" y="2"/>
                          </a:lnTo>
                          <a:lnTo>
                            <a:pt x="3" y="1"/>
                          </a:lnTo>
                          <a:lnTo>
                            <a:pt x="2" y="2"/>
                          </a:lnTo>
                          <a:lnTo>
                            <a:pt x="2" y="1"/>
                          </a:lnTo>
                          <a:lnTo>
                            <a:pt x="2" y="2"/>
                          </a:lnTo>
                          <a:lnTo>
                            <a:pt x="2" y="1"/>
                          </a:lnTo>
                          <a:lnTo>
                            <a:pt x="2" y="2"/>
                          </a:lnTo>
                          <a:lnTo>
                            <a:pt x="2" y="1"/>
                          </a:lnTo>
                          <a:lnTo>
                            <a:pt x="1" y="2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808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sp>
                <p:nvSpPr>
                  <p:cNvPr id="57380" name="Freeform 69">
                    <a:extLst>
                      <a:ext uri="{FF2B5EF4-FFF2-40B4-BE49-F238E27FC236}">
                        <a16:creationId xmlns:a16="http://schemas.microsoft.com/office/drawing/2014/main" id="{1D5A9F5F-6BC8-8249-A95F-548EEBE17CB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5" y="1907"/>
                    <a:ext cx="36" cy="30"/>
                  </a:xfrm>
                  <a:custGeom>
                    <a:avLst/>
                    <a:gdLst>
                      <a:gd name="T0" fmla="*/ 2 w 36"/>
                      <a:gd name="T1" fmla="*/ 2 h 30"/>
                      <a:gd name="T2" fmla="*/ 6 w 36"/>
                      <a:gd name="T3" fmla="*/ 0 h 30"/>
                      <a:gd name="T4" fmla="*/ 10 w 36"/>
                      <a:gd name="T5" fmla="*/ 0 h 30"/>
                      <a:gd name="T6" fmla="*/ 13 w 36"/>
                      <a:gd name="T7" fmla="*/ 0 h 30"/>
                      <a:gd name="T8" fmla="*/ 17 w 36"/>
                      <a:gd name="T9" fmla="*/ 1 h 30"/>
                      <a:gd name="T10" fmla="*/ 20 w 36"/>
                      <a:gd name="T11" fmla="*/ 2 h 30"/>
                      <a:gd name="T12" fmla="*/ 22 w 36"/>
                      <a:gd name="T13" fmla="*/ 3 h 30"/>
                      <a:gd name="T14" fmla="*/ 25 w 36"/>
                      <a:gd name="T15" fmla="*/ 5 h 30"/>
                      <a:gd name="T16" fmla="*/ 27 w 36"/>
                      <a:gd name="T17" fmla="*/ 6 h 30"/>
                      <a:gd name="T18" fmla="*/ 28 w 36"/>
                      <a:gd name="T19" fmla="*/ 7 h 30"/>
                      <a:gd name="T20" fmla="*/ 29 w 36"/>
                      <a:gd name="T21" fmla="*/ 8 h 30"/>
                      <a:gd name="T22" fmla="*/ 31 w 36"/>
                      <a:gd name="T23" fmla="*/ 12 h 30"/>
                      <a:gd name="T24" fmla="*/ 32 w 36"/>
                      <a:gd name="T25" fmla="*/ 17 h 30"/>
                      <a:gd name="T26" fmla="*/ 33 w 36"/>
                      <a:gd name="T27" fmla="*/ 20 h 30"/>
                      <a:gd name="T28" fmla="*/ 34 w 36"/>
                      <a:gd name="T29" fmla="*/ 26 h 30"/>
                      <a:gd name="T30" fmla="*/ 35 w 36"/>
                      <a:gd name="T31" fmla="*/ 29 h 30"/>
                      <a:gd name="T32" fmla="*/ 35 w 36"/>
                      <a:gd name="T33" fmla="*/ 29 h 30"/>
                      <a:gd name="T34" fmla="*/ 34 w 36"/>
                      <a:gd name="T35" fmla="*/ 28 h 30"/>
                      <a:gd name="T36" fmla="*/ 33 w 36"/>
                      <a:gd name="T37" fmla="*/ 27 h 30"/>
                      <a:gd name="T38" fmla="*/ 32 w 36"/>
                      <a:gd name="T39" fmla="*/ 26 h 30"/>
                      <a:gd name="T40" fmla="*/ 27 w 36"/>
                      <a:gd name="T41" fmla="*/ 24 h 30"/>
                      <a:gd name="T42" fmla="*/ 25 w 36"/>
                      <a:gd name="T43" fmla="*/ 23 h 30"/>
                      <a:gd name="T44" fmla="*/ 22 w 36"/>
                      <a:gd name="T45" fmla="*/ 22 h 30"/>
                      <a:gd name="T46" fmla="*/ 20 w 36"/>
                      <a:gd name="T47" fmla="*/ 22 h 30"/>
                      <a:gd name="T48" fmla="*/ 17 w 36"/>
                      <a:gd name="T49" fmla="*/ 22 h 30"/>
                      <a:gd name="T50" fmla="*/ 14 w 36"/>
                      <a:gd name="T51" fmla="*/ 22 h 30"/>
                      <a:gd name="T52" fmla="*/ 11 w 36"/>
                      <a:gd name="T53" fmla="*/ 22 h 30"/>
                      <a:gd name="T54" fmla="*/ 8 w 36"/>
                      <a:gd name="T55" fmla="*/ 22 h 30"/>
                      <a:gd name="T56" fmla="*/ 5 w 36"/>
                      <a:gd name="T57" fmla="*/ 23 h 30"/>
                      <a:gd name="T58" fmla="*/ 3 w 36"/>
                      <a:gd name="T59" fmla="*/ 24 h 30"/>
                      <a:gd name="T60" fmla="*/ 2 w 36"/>
                      <a:gd name="T61" fmla="*/ 24 h 30"/>
                      <a:gd name="T62" fmla="*/ 0 w 36"/>
                      <a:gd name="T63" fmla="*/ 25 h 30"/>
                      <a:gd name="T64" fmla="*/ 1 w 36"/>
                      <a:gd name="T65" fmla="*/ 17 h 30"/>
                      <a:gd name="T66" fmla="*/ 2 w 36"/>
                      <a:gd name="T67" fmla="*/ 11 h 30"/>
                      <a:gd name="T68" fmla="*/ 3 w 36"/>
                      <a:gd name="T69" fmla="*/ 5 h 30"/>
                      <a:gd name="T70" fmla="*/ 2 w 36"/>
                      <a:gd name="T71" fmla="*/ 2 h 30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36" h="30">
                        <a:moveTo>
                          <a:pt x="2" y="2"/>
                        </a:moveTo>
                        <a:lnTo>
                          <a:pt x="6" y="0"/>
                        </a:lnTo>
                        <a:lnTo>
                          <a:pt x="10" y="0"/>
                        </a:lnTo>
                        <a:lnTo>
                          <a:pt x="13" y="0"/>
                        </a:lnTo>
                        <a:lnTo>
                          <a:pt x="17" y="1"/>
                        </a:lnTo>
                        <a:lnTo>
                          <a:pt x="20" y="2"/>
                        </a:lnTo>
                        <a:lnTo>
                          <a:pt x="22" y="3"/>
                        </a:lnTo>
                        <a:lnTo>
                          <a:pt x="25" y="5"/>
                        </a:lnTo>
                        <a:lnTo>
                          <a:pt x="27" y="6"/>
                        </a:lnTo>
                        <a:lnTo>
                          <a:pt x="28" y="7"/>
                        </a:lnTo>
                        <a:lnTo>
                          <a:pt x="29" y="8"/>
                        </a:lnTo>
                        <a:lnTo>
                          <a:pt x="31" y="12"/>
                        </a:lnTo>
                        <a:lnTo>
                          <a:pt x="32" y="17"/>
                        </a:lnTo>
                        <a:lnTo>
                          <a:pt x="33" y="20"/>
                        </a:lnTo>
                        <a:lnTo>
                          <a:pt x="34" y="26"/>
                        </a:lnTo>
                        <a:lnTo>
                          <a:pt x="35" y="29"/>
                        </a:lnTo>
                        <a:lnTo>
                          <a:pt x="34" y="28"/>
                        </a:lnTo>
                        <a:lnTo>
                          <a:pt x="33" y="27"/>
                        </a:lnTo>
                        <a:lnTo>
                          <a:pt x="32" y="26"/>
                        </a:lnTo>
                        <a:lnTo>
                          <a:pt x="27" y="24"/>
                        </a:lnTo>
                        <a:lnTo>
                          <a:pt x="25" y="23"/>
                        </a:lnTo>
                        <a:lnTo>
                          <a:pt x="22" y="22"/>
                        </a:lnTo>
                        <a:lnTo>
                          <a:pt x="20" y="22"/>
                        </a:lnTo>
                        <a:lnTo>
                          <a:pt x="17" y="22"/>
                        </a:lnTo>
                        <a:lnTo>
                          <a:pt x="14" y="22"/>
                        </a:lnTo>
                        <a:lnTo>
                          <a:pt x="11" y="22"/>
                        </a:lnTo>
                        <a:lnTo>
                          <a:pt x="8" y="22"/>
                        </a:lnTo>
                        <a:lnTo>
                          <a:pt x="5" y="23"/>
                        </a:lnTo>
                        <a:lnTo>
                          <a:pt x="3" y="24"/>
                        </a:lnTo>
                        <a:lnTo>
                          <a:pt x="2" y="24"/>
                        </a:lnTo>
                        <a:lnTo>
                          <a:pt x="0" y="25"/>
                        </a:lnTo>
                        <a:lnTo>
                          <a:pt x="1" y="17"/>
                        </a:lnTo>
                        <a:lnTo>
                          <a:pt x="2" y="11"/>
                        </a:lnTo>
                        <a:lnTo>
                          <a:pt x="3" y="5"/>
                        </a:lnTo>
                        <a:lnTo>
                          <a:pt x="2" y="2"/>
                        </a:lnTo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57381" name="Group 70">
                    <a:extLst>
                      <a:ext uri="{FF2B5EF4-FFF2-40B4-BE49-F238E27FC236}">
                        <a16:creationId xmlns:a16="http://schemas.microsoft.com/office/drawing/2014/main" id="{EAC5C92C-6CFE-A64B-AA61-D89AEB1EEF9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37" y="1903"/>
                    <a:ext cx="33" cy="30"/>
                    <a:chOff x="1937" y="1903"/>
                    <a:chExt cx="33" cy="30"/>
                  </a:xfrm>
                </p:grpSpPr>
                <p:sp>
                  <p:nvSpPr>
                    <p:cNvPr id="57422" name="Freeform 71">
                      <a:extLst>
                        <a:ext uri="{FF2B5EF4-FFF2-40B4-BE49-F238E27FC236}">
                          <a16:creationId xmlns:a16="http://schemas.microsoft.com/office/drawing/2014/main" id="{B930A610-FF65-1D49-90D6-FDDDAF5A665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39" y="1903"/>
                      <a:ext cx="26" cy="11"/>
                    </a:xfrm>
                    <a:custGeom>
                      <a:avLst/>
                      <a:gdLst>
                        <a:gd name="T0" fmla="*/ 0 w 26"/>
                        <a:gd name="T1" fmla="*/ 1 h 11"/>
                        <a:gd name="T2" fmla="*/ 3 w 26"/>
                        <a:gd name="T3" fmla="*/ 0 h 11"/>
                        <a:gd name="T4" fmla="*/ 6 w 26"/>
                        <a:gd name="T5" fmla="*/ 0 h 11"/>
                        <a:gd name="T6" fmla="*/ 9 w 26"/>
                        <a:gd name="T7" fmla="*/ 0 h 11"/>
                        <a:gd name="T8" fmla="*/ 12 w 26"/>
                        <a:gd name="T9" fmla="*/ 0 h 11"/>
                        <a:gd name="T10" fmla="*/ 16 w 26"/>
                        <a:gd name="T11" fmla="*/ 1 h 11"/>
                        <a:gd name="T12" fmla="*/ 19 w 26"/>
                        <a:gd name="T13" fmla="*/ 3 h 11"/>
                        <a:gd name="T14" fmla="*/ 20 w 26"/>
                        <a:gd name="T15" fmla="*/ 4 h 11"/>
                        <a:gd name="T16" fmla="*/ 22 w 26"/>
                        <a:gd name="T17" fmla="*/ 5 h 11"/>
                        <a:gd name="T18" fmla="*/ 22 w 26"/>
                        <a:gd name="T19" fmla="*/ 6 h 11"/>
                        <a:gd name="T20" fmla="*/ 23 w 26"/>
                        <a:gd name="T21" fmla="*/ 7 h 11"/>
                        <a:gd name="T22" fmla="*/ 25 w 26"/>
                        <a:gd name="T23" fmla="*/ 10 h 11"/>
                        <a:gd name="T24" fmla="*/ 24 w 26"/>
                        <a:gd name="T25" fmla="*/ 9 h 11"/>
                        <a:gd name="T26" fmla="*/ 21 w 26"/>
                        <a:gd name="T27" fmla="*/ 7 h 11"/>
                        <a:gd name="T28" fmla="*/ 18 w 26"/>
                        <a:gd name="T29" fmla="*/ 6 h 11"/>
                        <a:gd name="T30" fmla="*/ 16 w 26"/>
                        <a:gd name="T31" fmla="*/ 5 h 11"/>
                        <a:gd name="T32" fmla="*/ 15 w 26"/>
                        <a:gd name="T33" fmla="*/ 4 h 11"/>
                        <a:gd name="T34" fmla="*/ 13 w 26"/>
                        <a:gd name="T35" fmla="*/ 4 h 11"/>
                        <a:gd name="T36" fmla="*/ 11 w 26"/>
                        <a:gd name="T37" fmla="*/ 3 h 11"/>
                        <a:gd name="T38" fmla="*/ 10 w 26"/>
                        <a:gd name="T39" fmla="*/ 3 h 11"/>
                        <a:gd name="T40" fmla="*/ 8 w 26"/>
                        <a:gd name="T41" fmla="*/ 3 h 11"/>
                        <a:gd name="T42" fmla="*/ 6 w 26"/>
                        <a:gd name="T43" fmla="*/ 3 h 11"/>
                        <a:gd name="T44" fmla="*/ 3 w 26"/>
                        <a:gd name="T45" fmla="*/ 3 h 11"/>
                        <a:gd name="T46" fmla="*/ 1 w 26"/>
                        <a:gd name="T47" fmla="*/ 4 h 11"/>
                        <a:gd name="T48" fmla="*/ 0 w 26"/>
                        <a:gd name="T49" fmla="*/ 4 h 11"/>
                        <a:gd name="T50" fmla="*/ 0 w 26"/>
                        <a:gd name="T51" fmla="*/ 1 h 11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26" h="11">
                          <a:moveTo>
                            <a:pt x="0" y="1"/>
                          </a:moveTo>
                          <a:lnTo>
                            <a:pt x="3" y="0"/>
                          </a:lnTo>
                          <a:lnTo>
                            <a:pt x="6" y="0"/>
                          </a:lnTo>
                          <a:lnTo>
                            <a:pt x="9" y="0"/>
                          </a:lnTo>
                          <a:lnTo>
                            <a:pt x="12" y="0"/>
                          </a:lnTo>
                          <a:lnTo>
                            <a:pt x="16" y="1"/>
                          </a:lnTo>
                          <a:lnTo>
                            <a:pt x="19" y="3"/>
                          </a:lnTo>
                          <a:lnTo>
                            <a:pt x="20" y="4"/>
                          </a:lnTo>
                          <a:lnTo>
                            <a:pt x="22" y="5"/>
                          </a:lnTo>
                          <a:lnTo>
                            <a:pt x="22" y="6"/>
                          </a:lnTo>
                          <a:lnTo>
                            <a:pt x="23" y="7"/>
                          </a:lnTo>
                          <a:lnTo>
                            <a:pt x="25" y="10"/>
                          </a:lnTo>
                          <a:lnTo>
                            <a:pt x="24" y="9"/>
                          </a:lnTo>
                          <a:lnTo>
                            <a:pt x="21" y="7"/>
                          </a:lnTo>
                          <a:lnTo>
                            <a:pt x="18" y="6"/>
                          </a:lnTo>
                          <a:lnTo>
                            <a:pt x="16" y="5"/>
                          </a:lnTo>
                          <a:lnTo>
                            <a:pt x="15" y="4"/>
                          </a:lnTo>
                          <a:lnTo>
                            <a:pt x="13" y="4"/>
                          </a:lnTo>
                          <a:lnTo>
                            <a:pt x="11" y="3"/>
                          </a:lnTo>
                          <a:lnTo>
                            <a:pt x="10" y="3"/>
                          </a:lnTo>
                          <a:lnTo>
                            <a:pt x="8" y="3"/>
                          </a:lnTo>
                          <a:lnTo>
                            <a:pt x="6" y="3"/>
                          </a:lnTo>
                          <a:lnTo>
                            <a:pt x="3" y="3"/>
                          </a:lnTo>
                          <a:lnTo>
                            <a:pt x="1" y="4"/>
                          </a:lnTo>
                          <a:lnTo>
                            <a:pt x="0" y="4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23" name="Freeform 72">
                      <a:extLst>
                        <a:ext uri="{FF2B5EF4-FFF2-40B4-BE49-F238E27FC236}">
                          <a16:creationId xmlns:a16="http://schemas.microsoft.com/office/drawing/2014/main" id="{ECECB532-2492-3244-B731-8E235B2D630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38" y="1911"/>
                      <a:ext cx="30" cy="12"/>
                    </a:xfrm>
                    <a:custGeom>
                      <a:avLst/>
                      <a:gdLst>
                        <a:gd name="T0" fmla="*/ 1 w 30"/>
                        <a:gd name="T1" fmla="*/ 1 h 12"/>
                        <a:gd name="T2" fmla="*/ 3 w 30"/>
                        <a:gd name="T3" fmla="*/ 1 h 12"/>
                        <a:gd name="T4" fmla="*/ 7 w 30"/>
                        <a:gd name="T5" fmla="*/ 0 h 12"/>
                        <a:gd name="T6" fmla="*/ 10 w 30"/>
                        <a:gd name="T7" fmla="*/ 0 h 12"/>
                        <a:gd name="T8" fmla="*/ 13 w 30"/>
                        <a:gd name="T9" fmla="*/ 1 h 12"/>
                        <a:gd name="T10" fmla="*/ 17 w 30"/>
                        <a:gd name="T11" fmla="*/ 2 h 12"/>
                        <a:gd name="T12" fmla="*/ 19 w 30"/>
                        <a:gd name="T13" fmla="*/ 3 h 12"/>
                        <a:gd name="T14" fmla="*/ 21 w 30"/>
                        <a:gd name="T15" fmla="*/ 4 h 12"/>
                        <a:gd name="T16" fmla="*/ 23 w 30"/>
                        <a:gd name="T17" fmla="*/ 4 h 12"/>
                        <a:gd name="T18" fmla="*/ 24 w 30"/>
                        <a:gd name="T19" fmla="*/ 5 h 12"/>
                        <a:gd name="T20" fmla="*/ 26 w 30"/>
                        <a:gd name="T21" fmla="*/ 6 h 12"/>
                        <a:gd name="T22" fmla="*/ 27 w 30"/>
                        <a:gd name="T23" fmla="*/ 7 h 12"/>
                        <a:gd name="T24" fmla="*/ 28 w 30"/>
                        <a:gd name="T25" fmla="*/ 7 h 12"/>
                        <a:gd name="T26" fmla="*/ 29 w 30"/>
                        <a:gd name="T27" fmla="*/ 11 h 12"/>
                        <a:gd name="T28" fmla="*/ 26 w 30"/>
                        <a:gd name="T29" fmla="*/ 10 h 12"/>
                        <a:gd name="T30" fmla="*/ 24 w 30"/>
                        <a:gd name="T31" fmla="*/ 8 h 12"/>
                        <a:gd name="T32" fmla="*/ 23 w 30"/>
                        <a:gd name="T33" fmla="*/ 7 h 12"/>
                        <a:gd name="T34" fmla="*/ 21 w 30"/>
                        <a:gd name="T35" fmla="*/ 7 h 12"/>
                        <a:gd name="T36" fmla="*/ 19 w 30"/>
                        <a:gd name="T37" fmla="*/ 6 h 12"/>
                        <a:gd name="T38" fmla="*/ 15 w 30"/>
                        <a:gd name="T39" fmla="*/ 5 h 12"/>
                        <a:gd name="T40" fmla="*/ 11 w 30"/>
                        <a:gd name="T41" fmla="*/ 4 h 12"/>
                        <a:gd name="T42" fmla="*/ 8 w 30"/>
                        <a:gd name="T43" fmla="*/ 3 h 12"/>
                        <a:gd name="T44" fmla="*/ 5 w 30"/>
                        <a:gd name="T45" fmla="*/ 3 h 12"/>
                        <a:gd name="T46" fmla="*/ 2 w 30"/>
                        <a:gd name="T47" fmla="*/ 4 h 12"/>
                        <a:gd name="T48" fmla="*/ 0 w 30"/>
                        <a:gd name="T49" fmla="*/ 5 h 12"/>
                        <a:gd name="T50" fmla="*/ 1 w 30"/>
                        <a:gd name="T51" fmla="*/ 1 h 12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30" h="12">
                          <a:moveTo>
                            <a:pt x="1" y="1"/>
                          </a:moveTo>
                          <a:lnTo>
                            <a:pt x="3" y="1"/>
                          </a:lnTo>
                          <a:lnTo>
                            <a:pt x="7" y="0"/>
                          </a:lnTo>
                          <a:lnTo>
                            <a:pt x="10" y="0"/>
                          </a:lnTo>
                          <a:lnTo>
                            <a:pt x="13" y="1"/>
                          </a:lnTo>
                          <a:lnTo>
                            <a:pt x="17" y="2"/>
                          </a:lnTo>
                          <a:lnTo>
                            <a:pt x="19" y="3"/>
                          </a:lnTo>
                          <a:lnTo>
                            <a:pt x="21" y="4"/>
                          </a:lnTo>
                          <a:lnTo>
                            <a:pt x="23" y="4"/>
                          </a:lnTo>
                          <a:lnTo>
                            <a:pt x="24" y="5"/>
                          </a:lnTo>
                          <a:lnTo>
                            <a:pt x="26" y="6"/>
                          </a:lnTo>
                          <a:lnTo>
                            <a:pt x="27" y="7"/>
                          </a:lnTo>
                          <a:lnTo>
                            <a:pt x="28" y="7"/>
                          </a:lnTo>
                          <a:lnTo>
                            <a:pt x="29" y="11"/>
                          </a:lnTo>
                          <a:lnTo>
                            <a:pt x="26" y="10"/>
                          </a:lnTo>
                          <a:lnTo>
                            <a:pt x="24" y="8"/>
                          </a:lnTo>
                          <a:lnTo>
                            <a:pt x="23" y="7"/>
                          </a:lnTo>
                          <a:lnTo>
                            <a:pt x="21" y="7"/>
                          </a:lnTo>
                          <a:lnTo>
                            <a:pt x="19" y="6"/>
                          </a:lnTo>
                          <a:lnTo>
                            <a:pt x="15" y="5"/>
                          </a:lnTo>
                          <a:lnTo>
                            <a:pt x="11" y="4"/>
                          </a:lnTo>
                          <a:lnTo>
                            <a:pt x="8" y="3"/>
                          </a:lnTo>
                          <a:lnTo>
                            <a:pt x="5" y="3"/>
                          </a:lnTo>
                          <a:lnTo>
                            <a:pt x="2" y="4"/>
                          </a:lnTo>
                          <a:lnTo>
                            <a:pt x="0" y="5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24" name="Freeform 73">
                      <a:extLst>
                        <a:ext uri="{FF2B5EF4-FFF2-40B4-BE49-F238E27FC236}">
                          <a16:creationId xmlns:a16="http://schemas.microsoft.com/office/drawing/2014/main" id="{BCCDF3B2-2C8D-9D43-A7F6-8A9261B00BF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37" y="1920"/>
                      <a:ext cx="33" cy="13"/>
                    </a:xfrm>
                    <a:custGeom>
                      <a:avLst/>
                      <a:gdLst>
                        <a:gd name="T0" fmla="*/ 0 w 33"/>
                        <a:gd name="T1" fmla="*/ 2 h 13"/>
                        <a:gd name="T2" fmla="*/ 4 w 33"/>
                        <a:gd name="T3" fmla="*/ 1 h 13"/>
                        <a:gd name="T4" fmla="*/ 7 w 33"/>
                        <a:gd name="T5" fmla="*/ 0 h 13"/>
                        <a:gd name="T6" fmla="*/ 10 w 33"/>
                        <a:gd name="T7" fmla="*/ 0 h 13"/>
                        <a:gd name="T8" fmla="*/ 13 w 33"/>
                        <a:gd name="T9" fmla="*/ 0 h 13"/>
                        <a:gd name="T10" fmla="*/ 17 w 33"/>
                        <a:gd name="T11" fmla="*/ 2 h 13"/>
                        <a:gd name="T12" fmla="*/ 22 w 33"/>
                        <a:gd name="T13" fmla="*/ 3 h 13"/>
                        <a:gd name="T14" fmla="*/ 25 w 33"/>
                        <a:gd name="T15" fmla="*/ 5 h 13"/>
                        <a:gd name="T16" fmla="*/ 28 w 33"/>
                        <a:gd name="T17" fmla="*/ 6 h 13"/>
                        <a:gd name="T18" fmla="*/ 31 w 33"/>
                        <a:gd name="T19" fmla="*/ 8 h 13"/>
                        <a:gd name="T20" fmla="*/ 32 w 33"/>
                        <a:gd name="T21" fmla="*/ 12 h 13"/>
                        <a:gd name="T22" fmla="*/ 30 w 33"/>
                        <a:gd name="T23" fmla="*/ 10 h 13"/>
                        <a:gd name="T24" fmla="*/ 28 w 33"/>
                        <a:gd name="T25" fmla="*/ 9 h 13"/>
                        <a:gd name="T26" fmla="*/ 26 w 33"/>
                        <a:gd name="T27" fmla="*/ 8 h 13"/>
                        <a:gd name="T28" fmla="*/ 24 w 33"/>
                        <a:gd name="T29" fmla="*/ 7 h 13"/>
                        <a:gd name="T30" fmla="*/ 21 w 33"/>
                        <a:gd name="T31" fmla="*/ 6 h 13"/>
                        <a:gd name="T32" fmla="*/ 18 w 33"/>
                        <a:gd name="T33" fmla="*/ 5 h 13"/>
                        <a:gd name="T34" fmla="*/ 13 w 33"/>
                        <a:gd name="T35" fmla="*/ 4 h 13"/>
                        <a:gd name="T36" fmla="*/ 10 w 33"/>
                        <a:gd name="T37" fmla="*/ 4 h 13"/>
                        <a:gd name="T38" fmla="*/ 6 w 33"/>
                        <a:gd name="T39" fmla="*/ 4 h 13"/>
                        <a:gd name="T40" fmla="*/ 3 w 33"/>
                        <a:gd name="T41" fmla="*/ 5 h 13"/>
                        <a:gd name="T42" fmla="*/ 0 w 33"/>
                        <a:gd name="T43" fmla="*/ 6 h 13"/>
                        <a:gd name="T44" fmla="*/ 0 w 33"/>
                        <a:gd name="T45" fmla="*/ 2 h 13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0" t="0" r="r" b="b"/>
                      <a:pathLst>
                        <a:path w="33" h="13">
                          <a:moveTo>
                            <a:pt x="0" y="2"/>
                          </a:moveTo>
                          <a:lnTo>
                            <a:pt x="4" y="1"/>
                          </a:lnTo>
                          <a:lnTo>
                            <a:pt x="7" y="0"/>
                          </a:lnTo>
                          <a:lnTo>
                            <a:pt x="10" y="0"/>
                          </a:lnTo>
                          <a:lnTo>
                            <a:pt x="13" y="0"/>
                          </a:lnTo>
                          <a:lnTo>
                            <a:pt x="17" y="2"/>
                          </a:lnTo>
                          <a:lnTo>
                            <a:pt x="22" y="3"/>
                          </a:lnTo>
                          <a:lnTo>
                            <a:pt x="25" y="5"/>
                          </a:lnTo>
                          <a:lnTo>
                            <a:pt x="28" y="6"/>
                          </a:lnTo>
                          <a:lnTo>
                            <a:pt x="31" y="8"/>
                          </a:lnTo>
                          <a:lnTo>
                            <a:pt x="32" y="12"/>
                          </a:lnTo>
                          <a:lnTo>
                            <a:pt x="30" y="10"/>
                          </a:lnTo>
                          <a:lnTo>
                            <a:pt x="28" y="9"/>
                          </a:lnTo>
                          <a:lnTo>
                            <a:pt x="26" y="8"/>
                          </a:lnTo>
                          <a:lnTo>
                            <a:pt x="24" y="7"/>
                          </a:lnTo>
                          <a:lnTo>
                            <a:pt x="21" y="6"/>
                          </a:lnTo>
                          <a:lnTo>
                            <a:pt x="18" y="5"/>
                          </a:lnTo>
                          <a:lnTo>
                            <a:pt x="13" y="4"/>
                          </a:lnTo>
                          <a:lnTo>
                            <a:pt x="10" y="4"/>
                          </a:lnTo>
                          <a:lnTo>
                            <a:pt x="6" y="4"/>
                          </a:lnTo>
                          <a:lnTo>
                            <a:pt x="3" y="5"/>
                          </a:lnTo>
                          <a:lnTo>
                            <a:pt x="0" y="6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sp>
                <p:nvSpPr>
                  <p:cNvPr id="57382" name="Freeform 74">
                    <a:extLst>
                      <a:ext uri="{FF2B5EF4-FFF2-40B4-BE49-F238E27FC236}">
                        <a16:creationId xmlns:a16="http://schemas.microsoft.com/office/drawing/2014/main" id="{B567277C-78A8-084C-ACAA-E41A5437F4C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5" y="1882"/>
                    <a:ext cx="27" cy="28"/>
                  </a:xfrm>
                  <a:custGeom>
                    <a:avLst/>
                    <a:gdLst>
                      <a:gd name="T0" fmla="*/ 0 w 27"/>
                      <a:gd name="T1" fmla="*/ 4 h 28"/>
                      <a:gd name="T2" fmla="*/ 1 w 27"/>
                      <a:gd name="T3" fmla="*/ 4 h 28"/>
                      <a:gd name="T4" fmla="*/ 2 w 27"/>
                      <a:gd name="T5" fmla="*/ 3 h 28"/>
                      <a:gd name="T6" fmla="*/ 3 w 27"/>
                      <a:gd name="T7" fmla="*/ 2 h 28"/>
                      <a:gd name="T8" fmla="*/ 4 w 27"/>
                      <a:gd name="T9" fmla="*/ 1 h 28"/>
                      <a:gd name="T10" fmla="*/ 5 w 27"/>
                      <a:gd name="T11" fmla="*/ 1 h 28"/>
                      <a:gd name="T12" fmla="*/ 7 w 27"/>
                      <a:gd name="T13" fmla="*/ 0 h 28"/>
                      <a:gd name="T14" fmla="*/ 9 w 27"/>
                      <a:gd name="T15" fmla="*/ 0 h 28"/>
                      <a:gd name="T16" fmla="*/ 10 w 27"/>
                      <a:gd name="T17" fmla="*/ 0 h 28"/>
                      <a:gd name="T18" fmla="*/ 12 w 27"/>
                      <a:gd name="T19" fmla="*/ 0 h 28"/>
                      <a:gd name="T20" fmla="*/ 14 w 27"/>
                      <a:gd name="T21" fmla="*/ 0 h 28"/>
                      <a:gd name="T22" fmla="*/ 16 w 27"/>
                      <a:gd name="T23" fmla="*/ 0 h 28"/>
                      <a:gd name="T24" fmla="*/ 17 w 27"/>
                      <a:gd name="T25" fmla="*/ 1 h 28"/>
                      <a:gd name="T26" fmla="*/ 18 w 27"/>
                      <a:gd name="T27" fmla="*/ 2 h 28"/>
                      <a:gd name="T28" fmla="*/ 20 w 27"/>
                      <a:gd name="T29" fmla="*/ 2 h 28"/>
                      <a:gd name="T30" fmla="*/ 21 w 27"/>
                      <a:gd name="T31" fmla="*/ 3 h 28"/>
                      <a:gd name="T32" fmla="*/ 21 w 27"/>
                      <a:gd name="T33" fmla="*/ 4 h 28"/>
                      <a:gd name="T34" fmla="*/ 22 w 27"/>
                      <a:gd name="T35" fmla="*/ 5 h 28"/>
                      <a:gd name="T36" fmla="*/ 22 w 27"/>
                      <a:gd name="T37" fmla="*/ 6 h 28"/>
                      <a:gd name="T38" fmla="*/ 22 w 27"/>
                      <a:gd name="T39" fmla="*/ 8 h 28"/>
                      <a:gd name="T40" fmla="*/ 23 w 27"/>
                      <a:gd name="T41" fmla="*/ 11 h 28"/>
                      <a:gd name="T42" fmla="*/ 23 w 27"/>
                      <a:gd name="T43" fmla="*/ 15 h 28"/>
                      <a:gd name="T44" fmla="*/ 24 w 27"/>
                      <a:gd name="T45" fmla="*/ 19 h 28"/>
                      <a:gd name="T46" fmla="*/ 25 w 27"/>
                      <a:gd name="T47" fmla="*/ 23 h 28"/>
                      <a:gd name="T48" fmla="*/ 26 w 27"/>
                      <a:gd name="T49" fmla="*/ 26 h 28"/>
                      <a:gd name="T50" fmla="*/ 26 w 27"/>
                      <a:gd name="T51" fmla="*/ 27 h 28"/>
                      <a:gd name="T52" fmla="*/ 25 w 27"/>
                      <a:gd name="T53" fmla="*/ 25 h 28"/>
                      <a:gd name="T54" fmla="*/ 23 w 27"/>
                      <a:gd name="T55" fmla="*/ 24 h 28"/>
                      <a:gd name="T56" fmla="*/ 22 w 27"/>
                      <a:gd name="T57" fmla="*/ 22 h 28"/>
                      <a:gd name="T58" fmla="*/ 19 w 27"/>
                      <a:gd name="T59" fmla="*/ 21 h 28"/>
                      <a:gd name="T60" fmla="*/ 17 w 27"/>
                      <a:gd name="T61" fmla="*/ 20 h 28"/>
                      <a:gd name="T62" fmla="*/ 15 w 27"/>
                      <a:gd name="T63" fmla="*/ 19 h 28"/>
                      <a:gd name="T64" fmla="*/ 13 w 27"/>
                      <a:gd name="T65" fmla="*/ 19 h 28"/>
                      <a:gd name="T66" fmla="*/ 10 w 27"/>
                      <a:gd name="T67" fmla="*/ 19 h 28"/>
                      <a:gd name="T68" fmla="*/ 8 w 27"/>
                      <a:gd name="T69" fmla="*/ 19 h 28"/>
                      <a:gd name="T70" fmla="*/ 5 w 27"/>
                      <a:gd name="T71" fmla="*/ 19 h 28"/>
                      <a:gd name="T72" fmla="*/ 3 w 27"/>
                      <a:gd name="T73" fmla="*/ 21 h 28"/>
                      <a:gd name="T74" fmla="*/ 3 w 27"/>
                      <a:gd name="T75" fmla="*/ 19 h 28"/>
                      <a:gd name="T76" fmla="*/ 3 w 27"/>
                      <a:gd name="T77" fmla="*/ 16 h 28"/>
                      <a:gd name="T78" fmla="*/ 3 w 27"/>
                      <a:gd name="T79" fmla="*/ 14 h 28"/>
                      <a:gd name="T80" fmla="*/ 2 w 27"/>
                      <a:gd name="T81" fmla="*/ 11 h 28"/>
                      <a:gd name="T82" fmla="*/ 1 w 27"/>
                      <a:gd name="T83" fmla="*/ 8 h 28"/>
                      <a:gd name="T84" fmla="*/ 1 w 27"/>
                      <a:gd name="T85" fmla="*/ 6 h 28"/>
                      <a:gd name="T86" fmla="*/ 0 w 27"/>
                      <a:gd name="T87" fmla="*/ 4 h 28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27" h="28">
                        <a:moveTo>
                          <a:pt x="0" y="4"/>
                        </a:moveTo>
                        <a:lnTo>
                          <a:pt x="1" y="4"/>
                        </a:lnTo>
                        <a:lnTo>
                          <a:pt x="2" y="3"/>
                        </a:lnTo>
                        <a:lnTo>
                          <a:pt x="3" y="2"/>
                        </a:lnTo>
                        <a:lnTo>
                          <a:pt x="4" y="1"/>
                        </a:lnTo>
                        <a:lnTo>
                          <a:pt x="5" y="1"/>
                        </a:lnTo>
                        <a:lnTo>
                          <a:pt x="7" y="0"/>
                        </a:lnTo>
                        <a:lnTo>
                          <a:pt x="9" y="0"/>
                        </a:lnTo>
                        <a:lnTo>
                          <a:pt x="10" y="0"/>
                        </a:lnTo>
                        <a:lnTo>
                          <a:pt x="12" y="0"/>
                        </a:lnTo>
                        <a:lnTo>
                          <a:pt x="14" y="0"/>
                        </a:lnTo>
                        <a:lnTo>
                          <a:pt x="16" y="0"/>
                        </a:lnTo>
                        <a:lnTo>
                          <a:pt x="17" y="1"/>
                        </a:lnTo>
                        <a:lnTo>
                          <a:pt x="18" y="2"/>
                        </a:lnTo>
                        <a:lnTo>
                          <a:pt x="20" y="2"/>
                        </a:lnTo>
                        <a:lnTo>
                          <a:pt x="21" y="3"/>
                        </a:lnTo>
                        <a:lnTo>
                          <a:pt x="21" y="4"/>
                        </a:lnTo>
                        <a:lnTo>
                          <a:pt x="22" y="5"/>
                        </a:lnTo>
                        <a:lnTo>
                          <a:pt x="22" y="6"/>
                        </a:lnTo>
                        <a:lnTo>
                          <a:pt x="22" y="8"/>
                        </a:lnTo>
                        <a:lnTo>
                          <a:pt x="23" y="11"/>
                        </a:lnTo>
                        <a:lnTo>
                          <a:pt x="23" y="15"/>
                        </a:lnTo>
                        <a:lnTo>
                          <a:pt x="24" y="19"/>
                        </a:lnTo>
                        <a:lnTo>
                          <a:pt x="25" y="23"/>
                        </a:lnTo>
                        <a:lnTo>
                          <a:pt x="26" y="26"/>
                        </a:lnTo>
                        <a:lnTo>
                          <a:pt x="26" y="27"/>
                        </a:lnTo>
                        <a:lnTo>
                          <a:pt x="25" y="25"/>
                        </a:lnTo>
                        <a:lnTo>
                          <a:pt x="23" y="24"/>
                        </a:lnTo>
                        <a:lnTo>
                          <a:pt x="22" y="22"/>
                        </a:lnTo>
                        <a:lnTo>
                          <a:pt x="19" y="21"/>
                        </a:lnTo>
                        <a:lnTo>
                          <a:pt x="17" y="20"/>
                        </a:lnTo>
                        <a:lnTo>
                          <a:pt x="15" y="19"/>
                        </a:lnTo>
                        <a:lnTo>
                          <a:pt x="13" y="19"/>
                        </a:lnTo>
                        <a:lnTo>
                          <a:pt x="10" y="19"/>
                        </a:lnTo>
                        <a:lnTo>
                          <a:pt x="8" y="19"/>
                        </a:lnTo>
                        <a:lnTo>
                          <a:pt x="5" y="19"/>
                        </a:lnTo>
                        <a:lnTo>
                          <a:pt x="3" y="21"/>
                        </a:lnTo>
                        <a:lnTo>
                          <a:pt x="3" y="19"/>
                        </a:lnTo>
                        <a:lnTo>
                          <a:pt x="3" y="16"/>
                        </a:lnTo>
                        <a:lnTo>
                          <a:pt x="3" y="14"/>
                        </a:lnTo>
                        <a:lnTo>
                          <a:pt x="2" y="11"/>
                        </a:lnTo>
                        <a:lnTo>
                          <a:pt x="1" y="8"/>
                        </a:lnTo>
                        <a:lnTo>
                          <a:pt x="1" y="6"/>
                        </a:lnTo>
                        <a:lnTo>
                          <a:pt x="0" y="4"/>
                        </a:lnTo>
                      </a:path>
                    </a:pathLst>
                  </a:custGeom>
                  <a:solidFill>
                    <a:srgbClr val="0000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57383" name="Group 75">
                    <a:extLst>
                      <a:ext uri="{FF2B5EF4-FFF2-40B4-BE49-F238E27FC236}">
                        <a16:creationId xmlns:a16="http://schemas.microsoft.com/office/drawing/2014/main" id="{4BDEE56C-A34F-094B-97F1-F970AF20320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35" y="1882"/>
                    <a:ext cx="26" cy="23"/>
                    <a:chOff x="1935" y="1882"/>
                    <a:chExt cx="26" cy="23"/>
                  </a:xfrm>
                </p:grpSpPr>
                <p:sp>
                  <p:nvSpPr>
                    <p:cNvPr id="57391" name="Freeform 76">
                      <a:extLst>
                        <a:ext uri="{FF2B5EF4-FFF2-40B4-BE49-F238E27FC236}">
                          <a16:creationId xmlns:a16="http://schemas.microsoft.com/office/drawing/2014/main" id="{E626571B-942E-9F4B-B8DB-48961BE62E3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35" y="1886"/>
                      <a:ext cx="2" cy="2"/>
                    </a:xfrm>
                    <a:custGeom>
                      <a:avLst/>
                      <a:gdLst>
                        <a:gd name="T0" fmla="*/ 1 w 2"/>
                        <a:gd name="T1" fmla="*/ 1 h 2"/>
                        <a:gd name="T2" fmla="*/ 1 w 2"/>
                        <a:gd name="T3" fmla="*/ 1 h 2"/>
                        <a:gd name="T4" fmla="*/ 1 w 2"/>
                        <a:gd name="T5" fmla="*/ 0 h 2"/>
                        <a:gd name="T6" fmla="*/ 1 w 2"/>
                        <a:gd name="T7" fmla="*/ 0 h 2"/>
                        <a:gd name="T8" fmla="*/ 1 w 2"/>
                        <a:gd name="T9" fmla="*/ 0 h 2"/>
                        <a:gd name="T10" fmla="*/ 0 w 2"/>
                        <a:gd name="T11" fmla="*/ 0 h 2"/>
                        <a:gd name="T12" fmla="*/ 0 w 2"/>
                        <a:gd name="T13" fmla="*/ 0 h 2"/>
                        <a:gd name="T14" fmla="*/ 0 w 2"/>
                        <a:gd name="T15" fmla="*/ 1 h 2"/>
                        <a:gd name="T16" fmla="*/ 0 w 2"/>
                        <a:gd name="T17" fmla="*/ 1 h 2"/>
                        <a:gd name="T18" fmla="*/ 0 w 2"/>
                        <a:gd name="T19" fmla="*/ 1 h 2"/>
                        <a:gd name="T20" fmla="*/ 1 w 2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1" y="1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392" name="Freeform 77">
                      <a:extLst>
                        <a:ext uri="{FF2B5EF4-FFF2-40B4-BE49-F238E27FC236}">
                          <a16:creationId xmlns:a16="http://schemas.microsoft.com/office/drawing/2014/main" id="{A9CB510F-3399-5F45-A285-23935EB1B7C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0" y="1884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0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1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393" name="Freeform 78">
                      <a:extLst>
                        <a:ext uri="{FF2B5EF4-FFF2-40B4-BE49-F238E27FC236}">
                          <a16:creationId xmlns:a16="http://schemas.microsoft.com/office/drawing/2014/main" id="{08A296B2-EA22-4D42-9C66-54CB34A3DDE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36" y="1889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0 w 2"/>
                        <a:gd name="T3" fmla="*/ 0 h 1"/>
                        <a:gd name="T4" fmla="*/ 1 w 2"/>
                        <a:gd name="T5" fmla="*/ 0 h 1"/>
                        <a:gd name="T6" fmla="*/ 0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0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394" name="Freeform 79">
                      <a:extLst>
                        <a:ext uri="{FF2B5EF4-FFF2-40B4-BE49-F238E27FC236}">
                          <a16:creationId xmlns:a16="http://schemas.microsoft.com/office/drawing/2014/main" id="{2DE82742-3242-3540-90D4-1AC5E7EC1BF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3" y="1882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0 h 2"/>
                        <a:gd name="T6" fmla="*/ 0 w 1"/>
                        <a:gd name="T7" fmla="*/ 0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0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395" name="Freeform 80">
                      <a:extLst>
                        <a:ext uri="{FF2B5EF4-FFF2-40B4-BE49-F238E27FC236}">
                          <a16:creationId xmlns:a16="http://schemas.microsoft.com/office/drawing/2014/main" id="{6B92F822-F778-3B41-BD88-6D3F7095239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37" y="1892"/>
                      <a:ext cx="2" cy="2"/>
                    </a:xfrm>
                    <a:custGeom>
                      <a:avLst/>
                      <a:gdLst>
                        <a:gd name="T0" fmla="*/ 1 w 2"/>
                        <a:gd name="T1" fmla="*/ 1 h 2"/>
                        <a:gd name="T2" fmla="*/ 1 w 2"/>
                        <a:gd name="T3" fmla="*/ 0 h 2"/>
                        <a:gd name="T4" fmla="*/ 1 w 2"/>
                        <a:gd name="T5" fmla="*/ 0 h 2"/>
                        <a:gd name="T6" fmla="*/ 1 w 2"/>
                        <a:gd name="T7" fmla="*/ 0 h 2"/>
                        <a:gd name="T8" fmla="*/ 1 w 2"/>
                        <a:gd name="T9" fmla="*/ 0 h 2"/>
                        <a:gd name="T10" fmla="*/ 1 w 2"/>
                        <a:gd name="T11" fmla="*/ 0 h 2"/>
                        <a:gd name="T12" fmla="*/ 0 w 2"/>
                        <a:gd name="T13" fmla="*/ 0 h 2"/>
                        <a:gd name="T14" fmla="*/ 0 w 2"/>
                        <a:gd name="T15" fmla="*/ 0 h 2"/>
                        <a:gd name="T16" fmla="*/ 0 w 2"/>
                        <a:gd name="T17" fmla="*/ 1 h 2"/>
                        <a:gd name="T18" fmla="*/ 0 w 2"/>
                        <a:gd name="T19" fmla="*/ 1 h 2"/>
                        <a:gd name="T20" fmla="*/ 1 w 2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396" name="Freeform 81">
                      <a:extLst>
                        <a:ext uri="{FF2B5EF4-FFF2-40B4-BE49-F238E27FC236}">
                          <a16:creationId xmlns:a16="http://schemas.microsoft.com/office/drawing/2014/main" id="{A3CF5AA4-6D09-0A4B-8DE1-803983C1E67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0" y="1891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397" name="Freeform 82">
                      <a:extLst>
                        <a:ext uri="{FF2B5EF4-FFF2-40B4-BE49-F238E27FC236}">
                          <a16:creationId xmlns:a16="http://schemas.microsoft.com/office/drawing/2014/main" id="{BC846CC1-70D7-E448-B4E9-704AD26F976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8" y="1882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0 h 2"/>
                        <a:gd name="T4" fmla="*/ 0 w 1"/>
                        <a:gd name="T5" fmla="*/ 0 h 2"/>
                        <a:gd name="T6" fmla="*/ 0 w 1"/>
                        <a:gd name="T7" fmla="*/ 0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0 h 2"/>
                        <a:gd name="T16" fmla="*/ 0 w 1"/>
                        <a:gd name="T17" fmla="*/ 0 h 2"/>
                        <a:gd name="T18" fmla="*/ 0 w 1"/>
                        <a:gd name="T19" fmla="*/ 0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398" name="Freeform 83">
                      <a:extLst>
                        <a:ext uri="{FF2B5EF4-FFF2-40B4-BE49-F238E27FC236}">
                          <a16:creationId xmlns:a16="http://schemas.microsoft.com/office/drawing/2014/main" id="{6A05D562-2F5B-6B43-94C6-F8BF019C3D3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4" y="1887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399" name="Freeform 84">
                      <a:extLst>
                        <a:ext uri="{FF2B5EF4-FFF2-40B4-BE49-F238E27FC236}">
                          <a16:creationId xmlns:a16="http://schemas.microsoft.com/office/drawing/2014/main" id="{8296C402-DBA5-CC44-A8E5-7FA393E5452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5" y="1890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0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00" name="Freeform 85">
                      <a:extLst>
                        <a:ext uri="{FF2B5EF4-FFF2-40B4-BE49-F238E27FC236}">
                          <a16:creationId xmlns:a16="http://schemas.microsoft.com/office/drawing/2014/main" id="{61498714-C43C-2C4E-AE6C-B48D3EF5F5E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9" y="1887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0 h 2"/>
                        <a:gd name="T2" fmla="*/ 0 w 1"/>
                        <a:gd name="T3" fmla="*/ 0 h 2"/>
                        <a:gd name="T4" fmla="*/ 0 w 1"/>
                        <a:gd name="T5" fmla="*/ 0 h 2"/>
                        <a:gd name="T6" fmla="*/ 0 w 1"/>
                        <a:gd name="T7" fmla="*/ 0 h 2"/>
                        <a:gd name="T8" fmla="*/ 0 w 1"/>
                        <a:gd name="T9" fmla="*/ 1 h 2"/>
                        <a:gd name="T10" fmla="*/ 0 w 1"/>
                        <a:gd name="T11" fmla="*/ 1 h 2"/>
                        <a:gd name="T12" fmla="*/ 0 w 1"/>
                        <a:gd name="T13" fmla="*/ 1 h 2"/>
                        <a:gd name="T14" fmla="*/ 0 w 1"/>
                        <a:gd name="T15" fmla="*/ 1 h 2"/>
                        <a:gd name="T16" fmla="*/ 0 w 1"/>
                        <a:gd name="T17" fmla="*/ 0 h 2"/>
                        <a:gd name="T18" fmla="*/ 0 w 1"/>
                        <a:gd name="T19" fmla="*/ 0 h 2"/>
                        <a:gd name="T20" fmla="*/ 0 w 1"/>
                        <a:gd name="T21" fmla="*/ 0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01" name="Freeform 86">
                      <a:extLst>
                        <a:ext uri="{FF2B5EF4-FFF2-40B4-BE49-F238E27FC236}">
                          <a16:creationId xmlns:a16="http://schemas.microsoft.com/office/drawing/2014/main" id="{2C504B0F-FB20-3D4A-AEDA-6794BFCFEE6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52" y="1884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02" name="Freeform 87">
                      <a:extLst>
                        <a:ext uri="{FF2B5EF4-FFF2-40B4-BE49-F238E27FC236}">
                          <a16:creationId xmlns:a16="http://schemas.microsoft.com/office/drawing/2014/main" id="{2939DB59-490D-4447-ACAE-D752EF6B3F3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52" y="1888"/>
                      <a:ext cx="2" cy="2"/>
                    </a:xfrm>
                    <a:custGeom>
                      <a:avLst/>
                      <a:gdLst>
                        <a:gd name="T0" fmla="*/ 0 w 2"/>
                        <a:gd name="T1" fmla="*/ 1 h 2"/>
                        <a:gd name="T2" fmla="*/ 1 w 2"/>
                        <a:gd name="T3" fmla="*/ 1 h 2"/>
                        <a:gd name="T4" fmla="*/ 1 w 2"/>
                        <a:gd name="T5" fmla="*/ 1 h 2"/>
                        <a:gd name="T6" fmla="*/ 1 w 2"/>
                        <a:gd name="T7" fmla="*/ 1 h 2"/>
                        <a:gd name="T8" fmla="*/ 1 w 2"/>
                        <a:gd name="T9" fmla="*/ 0 h 2"/>
                        <a:gd name="T10" fmla="*/ 0 w 2"/>
                        <a:gd name="T11" fmla="*/ 1 h 2"/>
                        <a:gd name="T12" fmla="*/ 0 w 2"/>
                        <a:gd name="T13" fmla="*/ 0 h 2"/>
                        <a:gd name="T14" fmla="*/ 0 w 2"/>
                        <a:gd name="T15" fmla="*/ 1 h 2"/>
                        <a:gd name="T16" fmla="*/ 0 w 2"/>
                        <a:gd name="T17" fmla="*/ 1 h 2"/>
                        <a:gd name="T18" fmla="*/ 0 w 2"/>
                        <a:gd name="T19" fmla="*/ 1 h 2"/>
                        <a:gd name="T20" fmla="*/ 0 w 2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0" y="1"/>
                          </a:moveTo>
                          <a:lnTo>
                            <a:pt x="1" y="1"/>
                          </a:lnTo>
                          <a:lnTo>
                            <a:pt x="1" y="0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03" name="Freeform 88">
                      <a:extLst>
                        <a:ext uri="{FF2B5EF4-FFF2-40B4-BE49-F238E27FC236}">
                          <a16:creationId xmlns:a16="http://schemas.microsoft.com/office/drawing/2014/main" id="{EF7B4C5B-BC13-C342-B42C-F63A132D1D7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9" y="1891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1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1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04" name="Freeform 89">
                      <a:extLst>
                        <a:ext uri="{FF2B5EF4-FFF2-40B4-BE49-F238E27FC236}">
                          <a16:creationId xmlns:a16="http://schemas.microsoft.com/office/drawing/2014/main" id="{CA22DFC2-1687-C240-8BC5-0378A7A010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53" y="1892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05" name="Freeform 90">
                      <a:extLst>
                        <a:ext uri="{FF2B5EF4-FFF2-40B4-BE49-F238E27FC236}">
                          <a16:creationId xmlns:a16="http://schemas.microsoft.com/office/drawing/2014/main" id="{5B3E675A-DD8D-3340-A9D8-989C45A168A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38" y="1897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06" name="Freeform 91">
                      <a:extLst>
                        <a:ext uri="{FF2B5EF4-FFF2-40B4-BE49-F238E27FC236}">
                          <a16:creationId xmlns:a16="http://schemas.microsoft.com/office/drawing/2014/main" id="{397AA06F-3842-6049-8C64-6464441B9F6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39" y="1900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07" name="Freeform 92">
                      <a:extLst>
                        <a:ext uri="{FF2B5EF4-FFF2-40B4-BE49-F238E27FC236}">
                          <a16:creationId xmlns:a16="http://schemas.microsoft.com/office/drawing/2014/main" id="{1F9A712B-51BE-4B4B-9F0A-B69B8B3191E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2" y="1899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08" name="Freeform 93">
                      <a:extLst>
                        <a:ext uri="{FF2B5EF4-FFF2-40B4-BE49-F238E27FC236}">
                          <a16:creationId xmlns:a16="http://schemas.microsoft.com/office/drawing/2014/main" id="{E92CFBB2-CCCC-A64F-8287-4E737BC54E5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1" y="1895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0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0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09" name="Freeform 94">
                      <a:extLst>
                        <a:ext uri="{FF2B5EF4-FFF2-40B4-BE49-F238E27FC236}">
                          <a16:creationId xmlns:a16="http://schemas.microsoft.com/office/drawing/2014/main" id="{2C5C0EB5-B8B4-0746-B6CA-11E9B70499A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6" y="1895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10" name="Freeform 95">
                      <a:extLst>
                        <a:ext uri="{FF2B5EF4-FFF2-40B4-BE49-F238E27FC236}">
                          <a16:creationId xmlns:a16="http://schemas.microsoft.com/office/drawing/2014/main" id="{12558C21-2ABB-C046-A66B-FB526624844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6" y="1899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11" name="Freeform 96">
                      <a:extLst>
                        <a:ext uri="{FF2B5EF4-FFF2-40B4-BE49-F238E27FC236}">
                          <a16:creationId xmlns:a16="http://schemas.microsoft.com/office/drawing/2014/main" id="{00E6C8B0-4513-6E40-B7DF-D9D010CCB01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9" y="1896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12" name="Freeform 97">
                      <a:extLst>
                        <a:ext uri="{FF2B5EF4-FFF2-40B4-BE49-F238E27FC236}">
                          <a16:creationId xmlns:a16="http://schemas.microsoft.com/office/drawing/2014/main" id="{52C980BA-91A3-4A4B-BAD6-987F3A1F9A0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9" y="1899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0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0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13" name="Freeform 98">
                      <a:extLst>
                        <a:ext uri="{FF2B5EF4-FFF2-40B4-BE49-F238E27FC236}">
                          <a16:creationId xmlns:a16="http://schemas.microsoft.com/office/drawing/2014/main" id="{2EAAD9F1-0791-5C40-8923-2D3E879C628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53" y="1896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0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0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14" name="Freeform 99">
                      <a:extLst>
                        <a:ext uri="{FF2B5EF4-FFF2-40B4-BE49-F238E27FC236}">
                          <a16:creationId xmlns:a16="http://schemas.microsoft.com/office/drawing/2014/main" id="{C9E1FFE0-6558-1747-A07D-A16B1610471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54" y="1900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15" name="Freeform 100">
                      <a:extLst>
                        <a:ext uri="{FF2B5EF4-FFF2-40B4-BE49-F238E27FC236}">
                          <a16:creationId xmlns:a16="http://schemas.microsoft.com/office/drawing/2014/main" id="{150011F8-1452-A74C-BE4F-6FCDBD980E1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60" y="1904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w 1"/>
                        <a:gd name="T23" fmla="*/ 0 h 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16" name="Freeform 101">
                      <a:extLst>
                        <a:ext uri="{FF2B5EF4-FFF2-40B4-BE49-F238E27FC236}">
                          <a16:creationId xmlns:a16="http://schemas.microsoft.com/office/drawing/2014/main" id="{EE72015B-9A75-564A-8FBC-5C31FD108CC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56" y="1886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17" name="Freeform 102">
                      <a:extLst>
                        <a:ext uri="{FF2B5EF4-FFF2-40B4-BE49-F238E27FC236}">
                          <a16:creationId xmlns:a16="http://schemas.microsoft.com/office/drawing/2014/main" id="{1A49AC2E-834F-A146-90C1-D9620869492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56" y="1889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18" name="Freeform 103">
                      <a:extLst>
                        <a:ext uri="{FF2B5EF4-FFF2-40B4-BE49-F238E27FC236}">
                          <a16:creationId xmlns:a16="http://schemas.microsoft.com/office/drawing/2014/main" id="{904F7490-74BF-BC4B-A102-B566E76718F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57" y="1893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19" name="Freeform 104">
                      <a:extLst>
                        <a:ext uri="{FF2B5EF4-FFF2-40B4-BE49-F238E27FC236}">
                          <a16:creationId xmlns:a16="http://schemas.microsoft.com/office/drawing/2014/main" id="{7C5123F9-E52A-5046-8B96-4CC1CDED57D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57" y="1897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1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1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20" name="Freeform 105">
                      <a:extLst>
                        <a:ext uri="{FF2B5EF4-FFF2-40B4-BE49-F238E27FC236}">
                          <a16:creationId xmlns:a16="http://schemas.microsoft.com/office/drawing/2014/main" id="{59E533A1-5320-FD4D-8A35-91919615BCA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57" y="1902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421" name="Freeform 106">
                      <a:extLst>
                        <a:ext uri="{FF2B5EF4-FFF2-40B4-BE49-F238E27FC236}">
                          <a16:creationId xmlns:a16="http://schemas.microsoft.com/office/drawing/2014/main" id="{69CE98DC-774F-8E4C-9005-ABA7A173A30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40" y="1888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1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1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grpSp>
                <p:nvGrpSpPr>
                  <p:cNvPr id="57384" name="Group 107">
                    <a:extLst>
                      <a:ext uri="{FF2B5EF4-FFF2-40B4-BE49-F238E27FC236}">
                        <a16:creationId xmlns:a16="http://schemas.microsoft.com/office/drawing/2014/main" id="{364F40C5-A435-1644-9179-A1BC6A75935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32" y="1887"/>
                    <a:ext cx="4" cy="47"/>
                    <a:chOff x="1932" y="1887"/>
                    <a:chExt cx="4" cy="47"/>
                  </a:xfrm>
                </p:grpSpPr>
                <p:sp>
                  <p:nvSpPr>
                    <p:cNvPr id="57388" name="Freeform 108">
                      <a:extLst>
                        <a:ext uri="{FF2B5EF4-FFF2-40B4-BE49-F238E27FC236}">
                          <a16:creationId xmlns:a16="http://schemas.microsoft.com/office/drawing/2014/main" id="{E35D66F7-2DBE-2746-99D4-28BC916900F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32" y="1888"/>
                      <a:ext cx="4" cy="46"/>
                    </a:xfrm>
                    <a:custGeom>
                      <a:avLst/>
                      <a:gdLst>
                        <a:gd name="T0" fmla="*/ 1 w 4"/>
                        <a:gd name="T1" fmla="*/ 0 h 46"/>
                        <a:gd name="T2" fmla="*/ 2 w 4"/>
                        <a:gd name="T3" fmla="*/ 3 h 46"/>
                        <a:gd name="T4" fmla="*/ 2 w 4"/>
                        <a:gd name="T5" fmla="*/ 5 h 46"/>
                        <a:gd name="T6" fmla="*/ 2 w 4"/>
                        <a:gd name="T7" fmla="*/ 6 h 46"/>
                        <a:gd name="T8" fmla="*/ 3 w 4"/>
                        <a:gd name="T9" fmla="*/ 8 h 46"/>
                        <a:gd name="T10" fmla="*/ 3 w 4"/>
                        <a:gd name="T11" fmla="*/ 12 h 46"/>
                        <a:gd name="T12" fmla="*/ 3 w 4"/>
                        <a:gd name="T13" fmla="*/ 17 h 46"/>
                        <a:gd name="T14" fmla="*/ 3 w 4"/>
                        <a:gd name="T15" fmla="*/ 22 h 46"/>
                        <a:gd name="T16" fmla="*/ 3 w 4"/>
                        <a:gd name="T17" fmla="*/ 26 h 46"/>
                        <a:gd name="T18" fmla="*/ 3 w 4"/>
                        <a:gd name="T19" fmla="*/ 30 h 46"/>
                        <a:gd name="T20" fmla="*/ 2 w 4"/>
                        <a:gd name="T21" fmla="*/ 36 h 46"/>
                        <a:gd name="T22" fmla="*/ 2 w 4"/>
                        <a:gd name="T23" fmla="*/ 42 h 46"/>
                        <a:gd name="T24" fmla="*/ 2 w 4"/>
                        <a:gd name="T25" fmla="*/ 44 h 46"/>
                        <a:gd name="T26" fmla="*/ 0 w 4"/>
                        <a:gd name="T27" fmla="*/ 45 h 46"/>
                        <a:gd name="T28" fmla="*/ 1 w 4"/>
                        <a:gd name="T29" fmla="*/ 40 h 46"/>
                        <a:gd name="T30" fmla="*/ 2 w 4"/>
                        <a:gd name="T31" fmla="*/ 34 h 46"/>
                        <a:gd name="T32" fmla="*/ 2 w 4"/>
                        <a:gd name="T33" fmla="*/ 29 h 46"/>
                        <a:gd name="T34" fmla="*/ 2 w 4"/>
                        <a:gd name="T35" fmla="*/ 25 h 46"/>
                        <a:gd name="T36" fmla="*/ 2 w 4"/>
                        <a:gd name="T37" fmla="*/ 20 h 46"/>
                        <a:gd name="T38" fmla="*/ 2 w 4"/>
                        <a:gd name="T39" fmla="*/ 15 h 46"/>
                        <a:gd name="T40" fmla="*/ 2 w 4"/>
                        <a:gd name="T41" fmla="*/ 10 h 46"/>
                        <a:gd name="T42" fmla="*/ 2 w 4"/>
                        <a:gd name="T43" fmla="*/ 6 h 46"/>
                        <a:gd name="T44" fmla="*/ 1 w 4"/>
                        <a:gd name="T45" fmla="*/ 4 h 46"/>
                        <a:gd name="T46" fmla="*/ 1 w 4"/>
                        <a:gd name="T47" fmla="*/ 1 h 46"/>
                        <a:gd name="T48" fmla="*/ 1 w 4"/>
                        <a:gd name="T49" fmla="*/ 0 h 4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0" t="0" r="r" b="b"/>
                      <a:pathLst>
                        <a:path w="4" h="46">
                          <a:moveTo>
                            <a:pt x="1" y="0"/>
                          </a:moveTo>
                          <a:lnTo>
                            <a:pt x="2" y="3"/>
                          </a:lnTo>
                          <a:lnTo>
                            <a:pt x="2" y="5"/>
                          </a:lnTo>
                          <a:lnTo>
                            <a:pt x="2" y="6"/>
                          </a:lnTo>
                          <a:lnTo>
                            <a:pt x="3" y="8"/>
                          </a:lnTo>
                          <a:lnTo>
                            <a:pt x="3" y="12"/>
                          </a:lnTo>
                          <a:lnTo>
                            <a:pt x="3" y="17"/>
                          </a:lnTo>
                          <a:lnTo>
                            <a:pt x="3" y="22"/>
                          </a:lnTo>
                          <a:lnTo>
                            <a:pt x="3" y="26"/>
                          </a:lnTo>
                          <a:lnTo>
                            <a:pt x="3" y="30"/>
                          </a:lnTo>
                          <a:lnTo>
                            <a:pt x="2" y="36"/>
                          </a:lnTo>
                          <a:lnTo>
                            <a:pt x="2" y="42"/>
                          </a:lnTo>
                          <a:lnTo>
                            <a:pt x="2" y="44"/>
                          </a:lnTo>
                          <a:lnTo>
                            <a:pt x="0" y="45"/>
                          </a:lnTo>
                          <a:lnTo>
                            <a:pt x="1" y="40"/>
                          </a:lnTo>
                          <a:lnTo>
                            <a:pt x="2" y="34"/>
                          </a:lnTo>
                          <a:lnTo>
                            <a:pt x="2" y="29"/>
                          </a:lnTo>
                          <a:lnTo>
                            <a:pt x="2" y="25"/>
                          </a:lnTo>
                          <a:lnTo>
                            <a:pt x="2" y="20"/>
                          </a:lnTo>
                          <a:lnTo>
                            <a:pt x="2" y="15"/>
                          </a:lnTo>
                          <a:lnTo>
                            <a:pt x="2" y="10"/>
                          </a:lnTo>
                          <a:lnTo>
                            <a:pt x="2" y="6"/>
                          </a:lnTo>
                          <a:lnTo>
                            <a:pt x="1" y="4"/>
                          </a:lnTo>
                          <a:lnTo>
                            <a:pt x="1" y="1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389" name="Oval 109">
                      <a:extLst>
                        <a:ext uri="{FF2B5EF4-FFF2-40B4-BE49-F238E27FC236}">
                          <a16:creationId xmlns:a16="http://schemas.microsoft.com/office/drawing/2014/main" id="{79739464-04F2-3943-97D5-6C617DF538D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3" y="1887"/>
                      <a:ext cx="1" cy="1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700">
                      <a:solidFill>
                        <a:srgbClr val="5F5F5F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DE" altLang="en-DE"/>
                    </a:p>
                  </p:txBody>
                </p:sp>
                <p:sp>
                  <p:nvSpPr>
                    <p:cNvPr id="57390" name="Oval 110">
                      <a:extLst>
                        <a:ext uri="{FF2B5EF4-FFF2-40B4-BE49-F238E27FC236}">
                          <a16:creationId xmlns:a16="http://schemas.microsoft.com/office/drawing/2014/main" id="{42A7B906-6749-C74B-A134-C05CDEEAA00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2" y="1929"/>
                      <a:ext cx="1" cy="1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700">
                      <a:solidFill>
                        <a:srgbClr val="5F5F5F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DE" altLang="en-DE"/>
                    </a:p>
                  </p:txBody>
                </p:sp>
              </p:grpSp>
              <p:grpSp>
                <p:nvGrpSpPr>
                  <p:cNvPr id="57385" name="Group 111">
                    <a:extLst>
                      <a:ext uri="{FF2B5EF4-FFF2-40B4-BE49-F238E27FC236}">
                        <a16:creationId xmlns:a16="http://schemas.microsoft.com/office/drawing/2014/main" id="{5B46359C-415F-434A-88B8-5C8339DD1D9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931" y="1886"/>
                    <a:ext cx="3" cy="78"/>
                    <a:chOff x="1931" y="1886"/>
                    <a:chExt cx="3" cy="78"/>
                  </a:xfrm>
                </p:grpSpPr>
                <p:sp>
                  <p:nvSpPr>
                    <p:cNvPr id="57386" name="Freeform 112">
                      <a:extLst>
                        <a:ext uri="{FF2B5EF4-FFF2-40B4-BE49-F238E27FC236}">
                          <a16:creationId xmlns:a16="http://schemas.microsoft.com/office/drawing/2014/main" id="{D87186EF-4FF2-2247-B4D3-4454877E8FD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31" y="1886"/>
                      <a:ext cx="1" cy="78"/>
                    </a:xfrm>
                    <a:custGeom>
                      <a:avLst/>
                      <a:gdLst>
                        <a:gd name="T0" fmla="*/ 0 w 1"/>
                        <a:gd name="T1" fmla="*/ 0 h 78"/>
                        <a:gd name="T2" fmla="*/ 0 w 1"/>
                        <a:gd name="T3" fmla="*/ 0 h 78"/>
                        <a:gd name="T4" fmla="*/ 0 w 1"/>
                        <a:gd name="T5" fmla="*/ 77 h 78"/>
                        <a:gd name="T6" fmla="*/ 0 w 1"/>
                        <a:gd name="T7" fmla="*/ 77 h 78"/>
                        <a:gd name="T8" fmla="*/ 0 w 1"/>
                        <a:gd name="T9" fmla="*/ 0 h 7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1" h="78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77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BF7F1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57387" name="Freeform 113">
                      <a:extLst>
                        <a:ext uri="{FF2B5EF4-FFF2-40B4-BE49-F238E27FC236}">
                          <a16:creationId xmlns:a16="http://schemas.microsoft.com/office/drawing/2014/main" id="{40277115-991B-D24B-BCCA-7D8422A2790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931" y="1886"/>
                      <a:ext cx="3" cy="78"/>
                    </a:xfrm>
                    <a:custGeom>
                      <a:avLst/>
                      <a:gdLst>
                        <a:gd name="T0" fmla="*/ 0 w 3"/>
                        <a:gd name="T1" fmla="*/ 0 h 78"/>
                        <a:gd name="T2" fmla="*/ 0 w 3"/>
                        <a:gd name="T3" fmla="*/ 77 h 78"/>
                        <a:gd name="T4" fmla="*/ 2 w 3"/>
                        <a:gd name="T5" fmla="*/ 77 h 78"/>
                        <a:gd name="T6" fmla="*/ 0 w 3"/>
                        <a:gd name="T7" fmla="*/ 0 h 7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3" h="78">
                          <a:moveTo>
                            <a:pt x="0" y="0"/>
                          </a:moveTo>
                          <a:lnTo>
                            <a:pt x="0" y="77"/>
                          </a:lnTo>
                          <a:lnTo>
                            <a:pt x="2" y="77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</p:grpSp>
            <p:grpSp>
              <p:nvGrpSpPr>
                <p:cNvPr id="57365" name="Group 114">
                  <a:extLst>
                    <a:ext uri="{FF2B5EF4-FFF2-40B4-BE49-F238E27FC236}">
                      <a16:creationId xmlns:a16="http://schemas.microsoft.com/office/drawing/2014/main" id="{11BC35FB-A7D4-8E41-8D16-0F50297DFD9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72" y="1951"/>
                  <a:ext cx="30" cy="15"/>
                  <a:chOff x="1972" y="1951"/>
                  <a:chExt cx="30" cy="15"/>
                </a:xfrm>
              </p:grpSpPr>
              <p:sp>
                <p:nvSpPr>
                  <p:cNvPr id="57366" name="Freeform 115">
                    <a:extLst>
                      <a:ext uri="{FF2B5EF4-FFF2-40B4-BE49-F238E27FC236}">
                        <a16:creationId xmlns:a16="http://schemas.microsoft.com/office/drawing/2014/main" id="{E6CF43C8-9910-3F4A-93BD-D995F400EAE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84" y="1952"/>
                    <a:ext cx="6" cy="14"/>
                  </a:xfrm>
                  <a:custGeom>
                    <a:avLst/>
                    <a:gdLst>
                      <a:gd name="T0" fmla="*/ 4 w 6"/>
                      <a:gd name="T1" fmla="*/ 0 h 14"/>
                      <a:gd name="T2" fmla="*/ 5 w 6"/>
                      <a:gd name="T3" fmla="*/ 2 h 14"/>
                      <a:gd name="T4" fmla="*/ 5 w 6"/>
                      <a:gd name="T5" fmla="*/ 12 h 14"/>
                      <a:gd name="T6" fmla="*/ 4 w 6"/>
                      <a:gd name="T7" fmla="*/ 13 h 14"/>
                      <a:gd name="T8" fmla="*/ 1 w 6"/>
                      <a:gd name="T9" fmla="*/ 13 h 14"/>
                      <a:gd name="T10" fmla="*/ 0 w 6"/>
                      <a:gd name="T11" fmla="*/ 12 h 14"/>
                      <a:gd name="T12" fmla="*/ 0 w 6"/>
                      <a:gd name="T13" fmla="*/ 10 h 14"/>
                      <a:gd name="T14" fmla="*/ 2 w 6"/>
                      <a:gd name="T15" fmla="*/ 10 h 14"/>
                      <a:gd name="T16" fmla="*/ 2 w 6"/>
                      <a:gd name="T17" fmla="*/ 11 h 14"/>
                      <a:gd name="T18" fmla="*/ 3 w 6"/>
                      <a:gd name="T19" fmla="*/ 11 h 14"/>
                      <a:gd name="T20" fmla="*/ 3 w 6"/>
                      <a:gd name="T21" fmla="*/ 8 h 14"/>
                      <a:gd name="T22" fmla="*/ 3 w 6"/>
                      <a:gd name="T23" fmla="*/ 5 h 14"/>
                      <a:gd name="T24" fmla="*/ 2 w 6"/>
                      <a:gd name="T25" fmla="*/ 5 h 14"/>
                      <a:gd name="T26" fmla="*/ 2 w 6"/>
                      <a:gd name="T27" fmla="*/ 3 h 14"/>
                      <a:gd name="T28" fmla="*/ 3 w 6"/>
                      <a:gd name="T29" fmla="*/ 3 h 14"/>
                      <a:gd name="T30" fmla="*/ 3 w 6"/>
                      <a:gd name="T31" fmla="*/ 5 h 14"/>
                      <a:gd name="T32" fmla="*/ 3 w 6"/>
                      <a:gd name="T33" fmla="*/ 8 h 14"/>
                      <a:gd name="T34" fmla="*/ 1 w 6"/>
                      <a:gd name="T35" fmla="*/ 8 h 14"/>
                      <a:gd name="T36" fmla="*/ 0 w 6"/>
                      <a:gd name="T37" fmla="*/ 7 h 14"/>
                      <a:gd name="T38" fmla="*/ 0 w 6"/>
                      <a:gd name="T39" fmla="*/ 2 h 14"/>
                      <a:gd name="T40" fmla="*/ 1 w 6"/>
                      <a:gd name="T41" fmla="*/ 0 h 14"/>
                      <a:gd name="T42" fmla="*/ 4 w 6"/>
                      <a:gd name="T43" fmla="*/ 0 h 14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0" t="0" r="r" b="b"/>
                    <a:pathLst>
                      <a:path w="6" h="14">
                        <a:moveTo>
                          <a:pt x="4" y="0"/>
                        </a:moveTo>
                        <a:lnTo>
                          <a:pt x="5" y="2"/>
                        </a:lnTo>
                        <a:lnTo>
                          <a:pt x="5" y="12"/>
                        </a:lnTo>
                        <a:lnTo>
                          <a:pt x="4" y="13"/>
                        </a:lnTo>
                        <a:lnTo>
                          <a:pt x="1" y="13"/>
                        </a:lnTo>
                        <a:lnTo>
                          <a:pt x="0" y="12"/>
                        </a:lnTo>
                        <a:lnTo>
                          <a:pt x="0" y="10"/>
                        </a:lnTo>
                        <a:lnTo>
                          <a:pt x="2" y="10"/>
                        </a:lnTo>
                        <a:lnTo>
                          <a:pt x="2" y="11"/>
                        </a:lnTo>
                        <a:lnTo>
                          <a:pt x="3" y="11"/>
                        </a:lnTo>
                        <a:lnTo>
                          <a:pt x="3" y="8"/>
                        </a:lnTo>
                        <a:lnTo>
                          <a:pt x="3" y="5"/>
                        </a:lnTo>
                        <a:lnTo>
                          <a:pt x="2" y="5"/>
                        </a:lnTo>
                        <a:lnTo>
                          <a:pt x="2" y="3"/>
                        </a:lnTo>
                        <a:lnTo>
                          <a:pt x="3" y="3"/>
                        </a:lnTo>
                        <a:lnTo>
                          <a:pt x="3" y="5"/>
                        </a:lnTo>
                        <a:lnTo>
                          <a:pt x="3" y="8"/>
                        </a:lnTo>
                        <a:lnTo>
                          <a:pt x="1" y="8"/>
                        </a:lnTo>
                        <a:lnTo>
                          <a:pt x="0" y="7"/>
                        </a:lnTo>
                        <a:lnTo>
                          <a:pt x="0" y="2"/>
                        </a:lnTo>
                        <a:lnTo>
                          <a:pt x="1" y="0"/>
                        </a:lnTo>
                        <a:lnTo>
                          <a:pt x="4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367" name="Freeform 116">
                    <a:extLst>
                      <a:ext uri="{FF2B5EF4-FFF2-40B4-BE49-F238E27FC236}">
                        <a16:creationId xmlns:a16="http://schemas.microsoft.com/office/drawing/2014/main" id="{E0146BD5-6D45-CB4F-9655-ABDD0E68B0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72" y="1952"/>
                    <a:ext cx="7" cy="14"/>
                  </a:xfrm>
                  <a:custGeom>
                    <a:avLst/>
                    <a:gdLst>
                      <a:gd name="T0" fmla="*/ 0 w 7"/>
                      <a:gd name="T1" fmla="*/ 4 h 14"/>
                      <a:gd name="T2" fmla="*/ 2 w 7"/>
                      <a:gd name="T3" fmla="*/ 4 h 14"/>
                      <a:gd name="T4" fmla="*/ 2 w 7"/>
                      <a:gd name="T5" fmla="*/ 3 h 14"/>
                      <a:gd name="T6" fmla="*/ 4 w 7"/>
                      <a:gd name="T7" fmla="*/ 3 h 14"/>
                      <a:gd name="T8" fmla="*/ 4 w 7"/>
                      <a:gd name="T9" fmla="*/ 5 h 14"/>
                      <a:gd name="T10" fmla="*/ 0 w 7"/>
                      <a:gd name="T11" fmla="*/ 11 h 14"/>
                      <a:gd name="T12" fmla="*/ 0 w 7"/>
                      <a:gd name="T13" fmla="*/ 13 h 14"/>
                      <a:gd name="T14" fmla="*/ 6 w 7"/>
                      <a:gd name="T15" fmla="*/ 13 h 14"/>
                      <a:gd name="T16" fmla="*/ 6 w 7"/>
                      <a:gd name="T17" fmla="*/ 11 h 14"/>
                      <a:gd name="T18" fmla="*/ 2 w 7"/>
                      <a:gd name="T19" fmla="*/ 11 h 14"/>
                      <a:gd name="T20" fmla="*/ 6 w 7"/>
                      <a:gd name="T21" fmla="*/ 5 h 14"/>
                      <a:gd name="T22" fmla="*/ 6 w 7"/>
                      <a:gd name="T23" fmla="*/ 2 h 14"/>
                      <a:gd name="T24" fmla="*/ 4 w 7"/>
                      <a:gd name="T25" fmla="*/ 0 h 14"/>
                      <a:gd name="T26" fmla="*/ 2 w 7"/>
                      <a:gd name="T27" fmla="*/ 0 h 14"/>
                      <a:gd name="T28" fmla="*/ 0 w 7"/>
                      <a:gd name="T29" fmla="*/ 2 h 14"/>
                      <a:gd name="T30" fmla="*/ 0 w 7"/>
                      <a:gd name="T31" fmla="*/ 4 h 14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7" h="14">
                        <a:moveTo>
                          <a:pt x="0" y="4"/>
                        </a:moveTo>
                        <a:lnTo>
                          <a:pt x="2" y="4"/>
                        </a:lnTo>
                        <a:lnTo>
                          <a:pt x="2" y="3"/>
                        </a:lnTo>
                        <a:lnTo>
                          <a:pt x="4" y="3"/>
                        </a:lnTo>
                        <a:lnTo>
                          <a:pt x="4" y="5"/>
                        </a:lnTo>
                        <a:lnTo>
                          <a:pt x="0" y="11"/>
                        </a:lnTo>
                        <a:lnTo>
                          <a:pt x="0" y="13"/>
                        </a:lnTo>
                        <a:lnTo>
                          <a:pt x="6" y="13"/>
                        </a:lnTo>
                        <a:lnTo>
                          <a:pt x="6" y="11"/>
                        </a:lnTo>
                        <a:lnTo>
                          <a:pt x="2" y="11"/>
                        </a:lnTo>
                        <a:lnTo>
                          <a:pt x="6" y="5"/>
                        </a:lnTo>
                        <a:lnTo>
                          <a:pt x="6" y="2"/>
                        </a:lnTo>
                        <a:lnTo>
                          <a:pt x="4" y="0"/>
                        </a:lnTo>
                        <a:lnTo>
                          <a:pt x="2" y="0"/>
                        </a:lnTo>
                        <a:lnTo>
                          <a:pt x="0" y="2"/>
                        </a:lnTo>
                        <a:lnTo>
                          <a:pt x="0" y="4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57368" name="Freeform 117">
                    <a:extLst>
                      <a:ext uri="{FF2B5EF4-FFF2-40B4-BE49-F238E27FC236}">
                        <a16:creationId xmlns:a16="http://schemas.microsoft.com/office/drawing/2014/main" id="{E3303D99-BC1E-1F4B-BD8B-0B72E79FE0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95" y="1951"/>
                    <a:ext cx="7" cy="13"/>
                  </a:xfrm>
                  <a:custGeom>
                    <a:avLst/>
                    <a:gdLst>
                      <a:gd name="T0" fmla="*/ 4 w 7"/>
                      <a:gd name="T1" fmla="*/ 2 h 13"/>
                      <a:gd name="T2" fmla="*/ 5 w 7"/>
                      <a:gd name="T3" fmla="*/ 2 h 13"/>
                      <a:gd name="T4" fmla="*/ 5 w 7"/>
                      <a:gd name="T5" fmla="*/ 3 h 13"/>
                      <a:gd name="T6" fmla="*/ 6 w 7"/>
                      <a:gd name="T7" fmla="*/ 3 h 13"/>
                      <a:gd name="T8" fmla="*/ 6 w 7"/>
                      <a:gd name="T9" fmla="*/ 3 h 13"/>
                      <a:gd name="T10" fmla="*/ 6 w 7"/>
                      <a:gd name="T11" fmla="*/ 4 h 13"/>
                      <a:gd name="T12" fmla="*/ 6 w 7"/>
                      <a:gd name="T13" fmla="*/ 4 h 13"/>
                      <a:gd name="T14" fmla="*/ 5 w 7"/>
                      <a:gd name="T15" fmla="*/ 5 h 13"/>
                      <a:gd name="T16" fmla="*/ 5 w 7"/>
                      <a:gd name="T17" fmla="*/ 5 h 13"/>
                      <a:gd name="T18" fmla="*/ 4 w 7"/>
                      <a:gd name="T19" fmla="*/ 4 h 13"/>
                      <a:gd name="T20" fmla="*/ 4 w 7"/>
                      <a:gd name="T21" fmla="*/ 3 h 13"/>
                      <a:gd name="T22" fmla="*/ 4 w 7"/>
                      <a:gd name="T23" fmla="*/ 3 h 13"/>
                      <a:gd name="T24" fmla="*/ 4 w 7"/>
                      <a:gd name="T25" fmla="*/ 3 h 13"/>
                      <a:gd name="T26" fmla="*/ 3 w 7"/>
                      <a:gd name="T27" fmla="*/ 6 h 13"/>
                      <a:gd name="T28" fmla="*/ 3 w 7"/>
                      <a:gd name="T29" fmla="*/ 3 h 13"/>
                      <a:gd name="T30" fmla="*/ 2 w 7"/>
                      <a:gd name="T31" fmla="*/ 3 h 13"/>
                      <a:gd name="T32" fmla="*/ 2 w 7"/>
                      <a:gd name="T33" fmla="*/ 3 h 13"/>
                      <a:gd name="T34" fmla="*/ 1 w 7"/>
                      <a:gd name="T35" fmla="*/ 4 h 13"/>
                      <a:gd name="T36" fmla="*/ 1 w 7"/>
                      <a:gd name="T37" fmla="*/ 5 h 13"/>
                      <a:gd name="T38" fmla="*/ 1 w 7"/>
                      <a:gd name="T39" fmla="*/ 6 h 13"/>
                      <a:gd name="T40" fmla="*/ 1 w 7"/>
                      <a:gd name="T41" fmla="*/ 6 h 13"/>
                      <a:gd name="T42" fmla="*/ 1 w 7"/>
                      <a:gd name="T43" fmla="*/ 7 h 13"/>
                      <a:gd name="T44" fmla="*/ 1 w 7"/>
                      <a:gd name="T45" fmla="*/ 8 h 13"/>
                      <a:gd name="T46" fmla="*/ 2 w 7"/>
                      <a:gd name="T47" fmla="*/ 9 h 13"/>
                      <a:gd name="T48" fmla="*/ 2 w 7"/>
                      <a:gd name="T49" fmla="*/ 9 h 13"/>
                      <a:gd name="T50" fmla="*/ 3 w 7"/>
                      <a:gd name="T51" fmla="*/ 10 h 13"/>
                      <a:gd name="T52" fmla="*/ 3 w 7"/>
                      <a:gd name="T53" fmla="*/ 6 h 13"/>
                      <a:gd name="T54" fmla="*/ 4 w 7"/>
                      <a:gd name="T55" fmla="*/ 10 h 13"/>
                      <a:gd name="T56" fmla="*/ 4 w 7"/>
                      <a:gd name="T57" fmla="*/ 9 h 13"/>
                      <a:gd name="T58" fmla="*/ 5 w 7"/>
                      <a:gd name="T59" fmla="*/ 9 h 13"/>
                      <a:gd name="T60" fmla="*/ 6 w 7"/>
                      <a:gd name="T61" fmla="*/ 9 h 13"/>
                      <a:gd name="T62" fmla="*/ 6 w 7"/>
                      <a:gd name="T63" fmla="*/ 9 h 13"/>
                      <a:gd name="T64" fmla="*/ 6 w 7"/>
                      <a:gd name="T65" fmla="*/ 9 h 13"/>
                      <a:gd name="T66" fmla="*/ 5 w 7"/>
                      <a:gd name="T67" fmla="*/ 10 h 13"/>
                      <a:gd name="T68" fmla="*/ 5 w 7"/>
                      <a:gd name="T69" fmla="*/ 10 h 13"/>
                      <a:gd name="T70" fmla="*/ 4 w 7"/>
                      <a:gd name="T71" fmla="*/ 10 h 13"/>
                      <a:gd name="T72" fmla="*/ 4 w 7"/>
                      <a:gd name="T73" fmla="*/ 11 h 13"/>
                      <a:gd name="T74" fmla="*/ 3 w 7"/>
                      <a:gd name="T75" fmla="*/ 12 h 13"/>
                      <a:gd name="T76" fmla="*/ 3 w 7"/>
                      <a:gd name="T77" fmla="*/ 10 h 13"/>
                      <a:gd name="T78" fmla="*/ 2 w 7"/>
                      <a:gd name="T79" fmla="*/ 10 h 13"/>
                      <a:gd name="T80" fmla="*/ 1 w 7"/>
                      <a:gd name="T81" fmla="*/ 10 h 13"/>
                      <a:gd name="T82" fmla="*/ 1 w 7"/>
                      <a:gd name="T83" fmla="*/ 9 h 13"/>
                      <a:gd name="T84" fmla="*/ 0 w 7"/>
                      <a:gd name="T85" fmla="*/ 9 h 13"/>
                      <a:gd name="T86" fmla="*/ 0 w 7"/>
                      <a:gd name="T87" fmla="*/ 7 h 13"/>
                      <a:gd name="T88" fmla="*/ 0 w 7"/>
                      <a:gd name="T89" fmla="*/ 7 h 13"/>
                      <a:gd name="T90" fmla="*/ 0 w 7"/>
                      <a:gd name="T91" fmla="*/ 6 h 13"/>
                      <a:gd name="T92" fmla="*/ 0 w 7"/>
                      <a:gd name="T93" fmla="*/ 5 h 13"/>
                      <a:gd name="T94" fmla="*/ 0 w 7"/>
                      <a:gd name="T95" fmla="*/ 4 h 13"/>
                      <a:gd name="T96" fmla="*/ 0 w 7"/>
                      <a:gd name="T97" fmla="*/ 3 h 13"/>
                      <a:gd name="T98" fmla="*/ 1 w 7"/>
                      <a:gd name="T99" fmla="*/ 3 h 13"/>
                      <a:gd name="T100" fmla="*/ 1 w 7"/>
                      <a:gd name="T101" fmla="*/ 3 h 13"/>
                      <a:gd name="T102" fmla="*/ 2 w 7"/>
                      <a:gd name="T103" fmla="*/ 3 h 13"/>
                      <a:gd name="T104" fmla="*/ 3 w 7"/>
                      <a:gd name="T105" fmla="*/ 2 h 13"/>
                      <a:gd name="T106" fmla="*/ 3 w 7"/>
                      <a:gd name="T107" fmla="*/ 0 h 13"/>
                      <a:gd name="T108" fmla="*/ 4 w 7"/>
                      <a:gd name="T109" fmla="*/ 2 h 13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7" h="13">
                        <a:moveTo>
                          <a:pt x="4" y="2"/>
                        </a:moveTo>
                        <a:lnTo>
                          <a:pt x="4" y="2"/>
                        </a:lnTo>
                        <a:lnTo>
                          <a:pt x="5" y="2"/>
                        </a:lnTo>
                        <a:lnTo>
                          <a:pt x="5" y="3"/>
                        </a:lnTo>
                        <a:lnTo>
                          <a:pt x="6" y="3"/>
                        </a:lnTo>
                        <a:lnTo>
                          <a:pt x="6" y="4"/>
                        </a:lnTo>
                        <a:lnTo>
                          <a:pt x="6" y="5"/>
                        </a:lnTo>
                        <a:lnTo>
                          <a:pt x="5" y="5"/>
                        </a:lnTo>
                        <a:lnTo>
                          <a:pt x="5" y="4"/>
                        </a:lnTo>
                        <a:lnTo>
                          <a:pt x="4" y="4"/>
                        </a:lnTo>
                        <a:lnTo>
                          <a:pt x="4" y="3"/>
                        </a:lnTo>
                        <a:lnTo>
                          <a:pt x="4" y="6"/>
                        </a:lnTo>
                        <a:lnTo>
                          <a:pt x="3" y="6"/>
                        </a:lnTo>
                        <a:lnTo>
                          <a:pt x="3" y="3"/>
                        </a:lnTo>
                        <a:lnTo>
                          <a:pt x="2" y="3"/>
                        </a:lnTo>
                        <a:lnTo>
                          <a:pt x="2" y="4"/>
                        </a:lnTo>
                        <a:lnTo>
                          <a:pt x="1" y="4"/>
                        </a:lnTo>
                        <a:lnTo>
                          <a:pt x="1" y="5"/>
                        </a:lnTo>
                        <a:lnTo>
                          <a:pt x="1" y="6"/>
                        </a:lnTo>
                        <a:lnTo>
                          <a:pt x="1" y="7"/>
                        </a:lnTo>
                        <a:lnTo>
                          <a:pt x="1" y="8"/>
                        </a:lnTo>
                        <a:lnTo>
                          <a:pt x="2" y="9"/>
                        </a:lnTo>
                        <a:lnTo>
                          <a:pt x="3" y="9"/>
                        </a:lnTo>
                        <a:lnTo>
                          <a:pt x="3" y="10"/>
                        </a:lnTo>
                        <a:lnTo>
                          <a:pt x="3" y="6"/>
                        </a:lnTo>
                        <a:lnTo>
                          <a:pt x="4" y="6"/>
                        </a:lnTo>
                        <a:lnTo>
                          <a:pt x="4" y="10"/>
                        </a:lnTo>
                        <a:lnTo>
                          <a:pt x="4" y="9"/>
                        </a:lnTo>
                        <a:lnTo>
                          <a:pt x="5" y="9"/>
                        </a:lnTo>
                        <a:lnTo>
                          <a:pt x="6" y="9"/>
                        </a:lnTo>
                        <a:lnTo>
                          <a:pt x="6" y="8"/>
                        </a:lnTo>
                        <a:lnTo>
                          <a:pt x="6" y="9"/>
                        </a:lnTo>
                        <a:lnTo>
                          <a:pt x="6" y="10"/>
                        </a:lnTo>
                        <a:lnTo>
                          <a:pt x="5" y="10"/>
                        </a:lnTo>
                        <a:lnTo>
                          <a:pt x="4" y="10"/>
                        </a:lnTo>
                        <a:lnTo>
                          <a:pt x="4" y="11"/>
                        </a:lnTo>
                        <a:lnTo>
                          <a:pt x="4" y="12"/>
                        </a:lnTo>
                        <a:lnTo>
                          <a:pt x="3" y="12"/>
                        </a:lnTo>
                        <a:lnTo>
                          <a:pt x="3" y="11"/>
                        </a:lnTo>
                        <a:lnTo>
                          <a:pt x="3" y="10"/>
                        </a:lnTo>
                        <a:lnTo>
                          <a:pt x="2" y="10"/>
                        </a:lnTo>
                        <a:lnTo>
                          <a:pt x="1" y="10"/>
                        </a:lnTo>
                        <a:lnTo>
                          <a:pt x="1" y="9"/>
                        </a:lnTo>
                        <a:lnTo>
                          <a:pt x="0" y="9"/>
                        </a:lnTo>
                        <a:lnTo>
                          <a:pt x="0" y="8"/>
                        </a:lnTo>
                        <a:lnTo>
                          <a:pt x="0" y="7"/>
                        </a:lnTo>
                        <a:lnTo>
                          <a:pt x="0" y="6"/>
                        </a:lnTo>
                        <a:lnTo>
                          <a:pt x="0" y="5"/>
                        </a:lnTo>
                        <a:lnTo>
                          <a:pt x="0" y="4"/>
                        </a:lnTo>
                        <a:lnTo>
                          <a:pt x="0" y="3"/>
                        </a:lnTo>
                        <a:lnTo>
                          <a:pt x="1" y="3"/>
                        </a:lnTo>
                        <a:lnTo>
                          <a:pt x="2" y="3"/>
                        </a:lnTo>
                        <a:lnTo>
                          <a:pt x="2" y="2"/>
                        </a:lnTo>
                        <a:lnTo>
                          <a:pt x="3" y="2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4" y="2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</p:grpSp>
        </p:grpSp>
      </p:grpSp>
      <p:sp>
        <p:nvSpPr>
          <p:cNvPr id="57350" name="Rectangle 118">
            <a:extLst>
              <a:ext uri="{FF2B5EF4-FFF2-40B4-BE49-F238E27FC236}">
                <a16:creationId xmlns:a16="http://schemas.microsoft.com/office/drawing/2014/main" id="{389A053F-FC73-564A-8354-8E5EE4F9A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6475" y="4864100"/>
            <a:ext cx="712788" cy="5461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372" tIns="36186" rIns="72372" bIns="36186">
            <a:spAutoFit/>
          </a:bodyPr>
          <a:lstStyle>
            <a:lvl1pPr defTabSz="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3100">
                <a:latin typeface="Wingdings" pitchFamily="2" charset="2"/>
              </a:rPr>
              <a:t>/</a:t>
            </a:r>
          </a:p>
        </p:txBody>
      </p:sp>
      <p:sp>
        <p:nvSpPr>
          <p:cNvPr id="57351" name="Rectangle 119">
            <a:extLst>
              <a:ext uri="{FF2B5EF4-FFF2-40B4-BE49-F238E27FC236}">
                <a16:creationId xmlns:a16="http://schemas.microsoft.com/office/drawing/2014/main" id="{B60F5659-4583-2141-8D1D-2593BDD46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8" y="4864100"/>
            <a:ext cx="714375" cy="5461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372" tIns="36186" rIns="72372" bIns="36186">
            <a:spAutoFit/>
          </a:bodyPr>
          <a:lstStyle>
            <a:lvl1pPr defTabSz="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3100">
                <a:latin typeface="Wingdings" pitchFamily="2" charset="2"/>
              </a:rPr>
              <a:t>/</a:t>
            </a:r>
          </a:p>
        </p:txBody>
      </p:sp>
      <p:sp>
        <p:nvSpPr>
          <p:cNvPr id="57352" name="Oval 120">
            <a:extLst>
              <a:ext uri="{FF2B5EF4-FFF2-40B4-BE49-F238E27FC236}">
                <a16:creationId xmlns:a16="http://schemas.microsoft.com/office/drawing/2014/main" id="{34536A6D-4B23-1C4C-9F57-682C34036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3565525"/>
            <a:ext cx="319087" cy="31908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7353" name="Line 121">
            <a:extLst>
              <a:ext uri="{FF2B5EF4-FFF2-40B4-BE49-F238E27FC236}">
                <a16:creationId xmlns:a16="http://schemas.microsoft.com/office/drawing/2014/main" id="{1E4CBB8E-68AD-5F47-BFF1-D2622C5FCF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38238" y="3852863"/>
            <a:ext cx="614362" cy="5905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7354" name="Oval 122">
            <a:extLst>
              <a:ext uri="{FF2B5EF4-FFF2-40B4-BE49-F238E27FC236}">
                <a16:creationId xmlns:a16="http://schemas.microsoft.com/office/drawing/2014/main" id="{4FF63AE4-3D13-5743-8150-61FD91E14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775" y="4360863"/>
            <a:ext cx="319088" cy="3190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7355" name="Line 123">
            <a:extLst>
              <a:ext uri="{FF2B5EF4-FFF2-40B4-BE49-F238E27FC236}">
                <a16:creationId xmlns:a16="http://schemas.microsoft.com/office/drawing/2014/main" id="{446BDEC3-7FC5-264E-9780-15D29E1083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1038" y="3852863"/>
            <a:ext cx="595312" cy="5905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7356" name="Oval 124">
            <a:extLst>
              <a:ext uri="{FF2B5EF4-FFF2-40B4-BE49-F238E27FC236}">
                <a16:creationId xmlns:a16="http://schemas.microsoft.com/office/drawing/2014/main" id="{EF789AE6-C1D0-E846-ABCD-46EEC355F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9675" y="4379913"/>
            <a:ext cx="319088" cy="3190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</p:spTree>
    <p:extLst>
      <p:ext uri="{BB962C8B-B14F-4D97-AF65-F5344CB8AC3E}">
        <p14:creationId xmlns:p14="http://schemas.microsoft.com/office/powerpoint/2010/main" val="21974782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1850-A274-DB41-9EF7-C82A2669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Negotiation, Mechanisms, Strategies, Deals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68747-EEE8-9542-87B8-023E1AA47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305FF"/>
                </a:solidFill>
              </a:rPr>
              <a:t>Negotiations</a:t>
            </a:r>
            <a:r>
              <a:rPr lang="en-US" dirty="0"/>
              <a:t> governed by </a:t>
            </a:r>
            <a:r>
              <a:rPr lang="en-US" dirty="0">
                <a:solidFill>
                  <a:srgbClr val="0305FF"/>
                </a:solidFill>
              </a:rPr>
              <a:t>mechanism</a:t>
            </a:r>
            <a:r>
              <a:rPr lang="en-US" dirty="0"/>
              <a:t> (or protocol)</a:t>
            </a:r>
          </a:p>
          <a:p>
            <a:pPr lvl="1"/>
            <a:r>
              <a:rPr lang="en-US" dirty="0"/>
              <a:t>Rules of encounter between the agents</a:t>
            </a:r>
          </a:p>
          <a:p>
            <a:pPr lvl="1"/>
            <a:r>
              <a:rPr lang="en-US" dirty="0"/>
              <a:t>Public rules by which the agents will come to agreements</a:t>
            </a:r>
          </a:p>
          <a:p>
            <a:pPr lvl="1"/>
            <a:r>
              <a:rPr lang="en-US" dirty="0">
                <a:solidFill>
                  <a:srgbClr val="0305FF"/>
                </a:solidFill>
              </a:rPr>
              <a:t>Strategies</a:t>
            </a:r>
            <a:r>
              <a:rPr lang="en-US" dirty="0"/>
              <a:t> that agents should use	</a:t>
            </a:r>
          </a:p>
          <a:p>
            <a:pPr lvl="1"/>
            <a:r>
              <a:rPr lang="en-US" dirty="0">
                <a:solidFill>
                  <a:srgbClr val="0305FF"/>
                </a:solidFill>
              </a:rPr>
              <a:t>Deals</a:t>
            </a:r>
            <a:r>
              <a:rPr lang="en-US" dirty="0"/>
              <a:t> that can be made</a:t>
            </a:r>
          </a:p>
          <a:p>
            <a:pPr lvl="1"/>
            <a:r>
              <a:rPr lang="en-US" dirty="0"/>
              <a:t>Sequence of offers and counter-offers that can be made</a:t>
            </a:r>
          </a:p>
          <a:p>
            <a:r>
              <a:rPr lang="en-US" dirty="0"/>
              <a:t>Negotiations can involve</a:t>
            </a:r>
          </a:p>
          <a:p>
            <a:pPr lvl="1"/>
            <a:r>
              <a:rPr lang="en-US" dirty="0"/>
              <a:t>Exchange of information (cf. value of information)</a:t>
            </a:r>
          </a:p>
          <a:p>
            <a:pPr lvl="1"/>
            <a:r>
              <a:rPr lang="en-US" dirty="0"/>
              <a:t>Relaxation of initial goals</a:t>
            </a:r>
          </a:p>
          <a:p>
            <a:pPr lvl="1"/>
            <a:r>
              <a:rPr lang="en-US" dirty="0"/>
              <a:t>Mutual concession (e.g., concerning division of labor)</a:t>
            </a:r>
          </a:p>
          <a:p>
            <a:endParaRPr lang="en-US" dirty="0"/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EE13E-B022-B446-8D82-2EE2A01F9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09347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F80A451-3504-F64A-B401-AB8B812CD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65EC4DF5-2741-9547-82C7-A204A08FA88C}" type="slidenum">
              <a:rPr lang="en-US" altLang="en-US" smtClean="0"/>
              <a:pPr>
                <a:defRPr/>
              </a:pPr>
              <a:t>40</a:t>
            </a:fld>
            <a:endParaRPr lang="en-US" altLang="en-US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25278AEF-81A8-E142-BEE6-C1AC1E7D56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DE" dirty="0"/>
              <a:t>Incentive Compatible Mechanisms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239B677D-97A0-9949-B47D-A2CD752E1D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3568" y="3861048"/>
            <a:ext cx="7704856" cy="2592287"/>
          </a:xfrm>
        </p:spPr>
        <p:txBody>
          <a:bodyPr/>
          <a:lstStyle/>
          <a:p>
            <a:pPr eaLnBrk="1" hangingPunct="1"/>
            <a:r>
              <a:rPr lang="en-US" altLang="en-DE" sz="2400" dirty="0"/>
              <a:t>L means “there exists a beneficial lie in some encounter”</a:t>
            </a:r>
          </a:p>
          <a:p>
            <a:pPr eaLnBrk="1" hangingPunct="1"/>
            <a:r>
              <a:rPr lang="en-US" altLang="en-DE" sz="2400" dirty="0"/>
              <a:t>T means “truth telling is dominant, there never exists a beneficial lie, for all encounters”</a:t>
            </a:r>
          </a:p>
          <a:p>
            <a:pPr eaLnBrk="1" hangingPunct="1"/>
            <a:r>
              <a:rPr lang="en-US" altLang="en-DE" sz="2400" dirty="0"/>
              <a:t>T/P means “truth telling is dominant, if a discovered lie carries a sufficient penalty”</a:t>
            </a:r>
          </a:p>
          <a:p>
            <a:pPr eaLnBrk="1" hangingPunct="1"/>
            <a:r>
              <a:rPr lang="en-US" altLang="en-DE" sz="2400" dirty="0"/>
              <a:t>A/N signifies all-or-nothing mixed deals</a:t>
            </a:r>
          </a:p>
        </p:txBody>
      </p:sp>
      <p:sp>
        <p:nvSpPr>
          <p:cNvPr id="205828" name="Rectangle 4">
            <a:extLst>
              <a:ext uri="{FF2B5EF4-FFF2-40B4-BE49-F238E27FC236}">
                <a16:creationId xmlns:a16="http://schemas.microsoft.com/office/drawing/2014/main" id="{129857EA-1054-5242-A861-65F3DC7E7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839" y="1111399"/>
            <a:ext cx="2216150" cy="428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  <a:defRPr/>
            </a:pPr>
            <a:r>
              <a:rPr lang="en-US" altLang="en-DE" sz="29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Sub-Additive</a:t>
            </a:r>
          </a:p>
        </p:txBody>
      </p:sp>
      <p:sp>
        <p:nvSpPr>
          <p:cNvPr id="58373" name="Rectangle 6">
            <a:extLst>
              <a:ext uri="{FF2B5EF4-FFF2-40B4-BE49-F238E27FC236}">
                <a16:creationId xmlns:a16="http://schemas.microsoft.com/office/drawing/2014/main" id="{7CD44761-494A-134D-B097-CEAFA78AC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464" y="1554311"/>
            <a:ext cx="1485900" cy="420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500" b="1" dirty="0">
                <a:solidFill>
                  <a:srgbClr val="000000"/>
                </a:solidFill>
              </a:rPr>
              <a:t>Hidden</a:t>
            </a:r>
          </a:p>
        </p:txBody>
      </p:sp>
      <p:sp>
        <p:nvSpPr>
          <p:cNvPr id="58374" name="Rectangle 7">
            <a:extLst>
              <a:ext uri="{FF2B5EF4-FFF2-40B4-BE49-F238E27FC236}">
                <a16:creationId xmlns:a16="http://schemas.microsoft.com/office/drawing/2014/main" id="{E4507EB0-0DAB-6D4F-808B-95041E13E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1987699"/>
            <a:ext cx="736600" cy="539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100" b="1">
                <a:solidFill>
                  <a:srgbClr val="000000"/>
                </a:solidFill>
              </a:rPr>
              <a:t>Pure</a:t>
            </a:r>
          </a:p>
        </p:txBody>
      </p:sp>
      <p:sp>
        <p:nvSpPr>
          <p:cNvPr id="58375" name="Rectangle 8">
            <a:extLst>
              <a:ext uri="{FF2B5EF4-FFF2-40B4-BE49-F238E27FC236}">
                <a16:creationId xmlns:a16="http://schemas.microsoft.com/office/drawing/2014/main" id="{C36B3976-0C9D-314C-925D-99016F6FC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14" y="2008336"/>
            <a:ext cx="1447800" cy="500063"/>
          </a:xfrm>
          <a:prstGeom prst="rect">
            <a:avLst/>
          </a:prstGeom>
          <a:solidFill>
            <a:srgbClr val="F76681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58376" name="Rectangle 9">
            <a:extLst>
              <a:ext uri="{FF2B5EF4-FFF2-40B4-BE49-F238E27FC236}">
                <a16:creationId xmlns:a16="http://schemas.microsoft.com/office/drawing/2014/main" id="{3FBC549E-10EB-A544-95B4-E52399D4C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5701" y="2008336"/>
            <a:ext cx="1447800" cy="500063"/>
          </a:xfrm>
          <a:prstGeom prst="rect">
            <a:avLst/>
          </a:prstGeom>
          <a:solidFill>
            <a:srgbClr val="F76681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58377" name="Rectangle 10">
            <a:extLst>
              <a:ext uri="{FF2B5EF4-FFF2-40B4-BE49-F238E27FC236}">
                <a16:creationId xmlns:a16="http://schemas.microsoft.com/office/drawing/2014/main" id="{74442603-9E6D-9447-96B7-97A6BF603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2541736"/>
            <a:ext cx="736600" cy="539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100" b="1">
                <a:solidFill>
                  <a:srgbClr val="000000"/>
                </a:solidFill>
              </a:rPr>
              <a:t>A/N</a:t>
            </a:r>
          </a:p>
        </p:txBody>
      </p:sp>
      <p:sp>
        <p:nvSpPr>
          <p:cNvPr id="58378" name="Rectangle 11">
            <a:extLst>
              <a:ext uri="{FF2B5EF4-FFF2-40B4-BE49-F238E27FC236}">
                <a16:creationId xmlns:a16="http://schemas.microsoft.com/office/drawing/2014/main" id="{87CCA2BA-EF57-E746-AB52-D5F30E8C1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14" y="2560786"/>
            <a:ext cx="1447800" cy="500063"/>
          </a:xfrm>
          <a:prstGeom prst="rect">
            <a:avLst/>
          </a:prstGeom>
          <a:solidFill>
            <a:schemeClr val="folHlink"/>
          </a:solidFill>
          <a:ln w="508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8379" name="Rectangle 12">
            <a:extLst>
              <a:ext uri="{FF2B5EF4-FFF2-40B4-BE49-F238E27FC236}">
                <a16:creationId xmlns:a16="http://schemas.microsoft.com/office/drawing/2014/main" id="{9663385B-158D-E74E-87F4-278D69D9C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064" y="2541736"/>
            <a:ext cx="1487487" cy="539750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58380" name="Rectangle 13">
            <a:extLst>
              <a:ext uri="{FF2B5EF4-FFF2-40B4-BE49-F238E27FC236}">
                <a16:creationId xmlns:a16="http://schemas.microsoft.com/office/drawing/2014/main" id="{59147F90-E635-2848-A800-4D2E661CD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3094186"/>
            <a:ext cx="736600" cy="539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100" b="1">
                <a:solidFill>
                  <a:srgbClr val="000000"/>
                </a:solidFill>
              </a:rPr>
              <a:t>Mix</a:t>
            </a:r>
          </a:p>
        </p:txBody>
      </p:sp>
      <p:sp>
        <p:nvSpPr>
          <p:cNvPr id="58381" name="Rectangle 14">
            <a:extLst>
              <a:ext uri="{FF2B5EF4-FFF2-40B4-BE49-F238E27FC236}">
                <a16:creationId xmlns:a16="http://schemas.microsoft.com/office/drawing/2014/main" id="{476B4F8A-7608-3C47-BA1F-00712CA94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464" y="3094186"/>
            <a:ext cx="1485900" cy="53975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58382" name="Rectangle 15">
            <a:extLst>
              <a:ext uri="{FF2B5EF4-FFF2-40B4-BE49-F238E27FC236}">
                <a16:creationId xmlns:a16="http://schemas.microsoft.com/office/drawing/2014/main" id="{003C063F-7950-3746-A70B-D6B06B876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064" y="3094186"/>
            <a:ext cx="1487487" cy="539750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58383" name="Rectangle 16">
            <a:extLst>
              <a:ext uri="{FF2B5EF4-FFF2-40B4-BE49-F238E27FC236}">
                <a16:creationId xmlns:a16="http://schemas.microsoft.com/office/drawing/2014/main" id="{02F6A492-9351-9148-9DD7-54614DD7B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064" y="1554311"/>
            <a:ext cx="1487487" cy="420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500" b="1" dirty="0">
                <a:solidFill>
                  <a:srgbClr val="000000"/>
                </a:solidFill>
              </a:rPr>
              <a:t>Phantom</a:t>
            </a:r>
          </a:p>
        </p:txBody>
      </p:sp>
      <p:sp>
        <p:nvSpPr>
          <p:cNvPr id="58384" name="Line 17">
            <a:extLst>
              <a:ext uri="{FF2B5EF4-FFF2-40B4-BE49-F238E27FC236}">
                <a16:creationId xmlns:a16="http://schemas.microsoft.com/office/drawing/2014/main" id="{FC419F47-CD1A-1748-9CB4-D4F7335398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9976" y="2692549"/>
            <a:ext cx="0" cy="658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BE70425B-6148-1F4E-9C82-D6A45A712F66}"/>
              </a:ext>
            </a:extLst>
          </p:cNvPr>
          <p:cNvSpPr/>
          <p:nvPr/>
        </p:nvSpPr>
        <p:spPr>
          <a:xfrm>
            <a:off x="4651451" y="1106090"/>
            <a:ext cx="4680519" cy="2754957"/>
          </a:xfrm>
          <a:prstGeom prst="cloudCallout">
            <a:avLst>
              <a:gd name="adj1" fmla="val -54258"/>
              <a:gd name="adj2" fmla="val -5624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 mechanism is called incentive-compatible (IC) if every participant can achieve the best outcome to themselves just by acting according to their true preferences</a:t>
            </a:r>
            <a:endParaRPr lang="en-DE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41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5">
            <a:extLst>
              <a:ext uri="{FF2B5EF4-FFF2-40B4-BE49-F238E27FC236}">
                <a16:creationId xmlns:a16="http://schemas.microsoft.com/office/drawing/2014/main" id="{571E6282-1049-734A-AE5C-4A5CB598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2BD94C5A-8323-BD43-BD37-6E8AB438AEE6}" type="slidenum">
              <a:rPr lang="en-US" altLang="en-US" smtClean="0"/>
              <a:pPr>
                <a:defRPr/>
              </a:pPr>
              <a:t>41</a:t>
            </a:fld>
            <a:endParaRPr lang="en-US" altLang="en-US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39D55142-68C8-A64B-A282-EC4842742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7805738" cy="101758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>
              <a:lnSpc>
                <a:spcPct val="85000"/>
              </a:lnSpc>
            </a:pPr>
            <a:r>
              <a:rPr lang="en-US" altLang="en-DE" dirty="0"/>
              <a:t>Incentive Compatible Mechanisms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48F36CCD-6B4B-EC45-84AA-03B706E2D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8863" y="2344738"/>
            <a:ext cx="2216150" cy="428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  <a:defRPr/>
            </a:pPr>
            <a:r>
              <a:rPr lang="en-US" altLang="en-DE" sz="29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Sub-Additive</a:t>
            </a:r>
          </a:p>
        </p:txBody>
      </p:sp>
      <p:sp>
        <p:nvSpPr>
          <p:cNvPr id="59396" name="Oval 4">
            <a:extLst>
              <a:ext uri="{FF2B5EF4-FFF2-40B4-BE49-F238E27FC236}">
                <a16:creationId xmlns:a16="http://schemas.microsoft.com/office/drawing/2014/main" id="{AD9C2D1D-AA18-FC47-9B05-638D0D850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1225" y="1482725"/>
            <a:ext cx="207963" cy="2079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9397" name="Line 5">
            <a:extLst>
              <a:ext uri="{FF2B5EF4-FFF2-40B4-BE49-F238E27FC236}">
                <a16:creationId xmlns:a16="http://schemas.microsoft.com/office/drawing/2014/main" id="{9C241D27-21E1-5B46-9A87-6E89AC5327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78625" y="1698625"/>
            <a:ext cx="554038" cy="5508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398" name="Line 6">
            <a:extLst>
              <a:ext uri="{FF2B5EF4-FFF2-40B4-BE49-F238E27FC236}">
                <a16:creationId xmlns:a16="http://schemas.microsoft.com/office/drawing/2014/main" id="{6546519A-0DF6-1D4B-A1DE-FFE887A1AD8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23150" y="1685925"/>
            <a:ext cx="271463" cy="2730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15417D75-D56A-6E47-92CA-885523285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613" y="1492250"/>
            <a:ext cx="13017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6317" tIns="11514" rIns="26317" bIns="11514">
            <a:spAutoFit/>
          </a:bodyPr>
          <a:lstStyle>
            <a:lvl1pPr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1200" b="1">
                <a:latin typeface="Times New Roman" panose="02020603050405020304" pitchFamily="18" charset="0"/>
              </a:rPr>
              <a:t>a</a:t>
            </a:r>
          </a:p>
        </p:txBody>
      </p:sp>
      <p:grpSp>
        <p:nvGrpSpPr>
          <p:cNvPr id="59400" name="Group 8">
            <a:extLst>
              <a:ext uri="{FF2B5EF4-FFF2-40B4-BE49-F238E27FC236}">
                <a16:creationId xmlns:a16="http://schemas.microsoft.com/office/drawing/2014/main" id="{40F162BD-94A5-8844-A5C5-84F3FE10BE57}"/>
              </a:ext>
            </a:extLst>
          </p:cNvPr>
          <p:cNvGrpSpPr>
            <a:grpSpLocks/>
          </p:cNvGrpSpPr>
          <p:nvPr/>
        </p:nvGrpSpPr>
        <p:grpSpPr bwMode="auto">
          <a:xfrm>
            <a:off x="7661275" y="1928813"/>
            <a:ext cx="206375" cy="207962"/>
            <a:chOff x="4658" y="1446"/>
            <a:chExt cx="126" cy="127"/>
          </a:xfrm>
        </p:grpSpPr>
        <p:sp>
          <p:nvSpPr>
            <p:cNvPr id="59462" name="Oval 9">
              <a:extLst>
                <a:ext uri="{FF2B5EF4-FFF2-40B4-BE49-F238E27FC236}">
                  <a16:creationId xmlns:a16="http://schemas.microsoft.com/office/drawing/2014/main" id="{1251E8E7-6D0A-4A4F-8084-A0596FB48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1446"/>
              <a:ext cx="126" cy="1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59463" name="Rectangle 10">
              <a:extLst>
                <a:ext uri="{FF2B5EF4-FFF2-40B4-BE49-F238E27FC236}">
                  <a16:creationId xmlns:a16="http://schemas.microsoft.com/office/drawing/2014/main" id="{2DB4B0C8-F1B1-3B4A-BF98-76D56038B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" y="1458"/>
              <a:ext cx="75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6317" tIns="11514" rIns="26317" bIns="11514">
              <a:spAutoFit/>
            </a:bodyPr>
            <a:lstStyle>
              <a:lvl1pPr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5000"/>
                </a:lnSpc>
              </a:pPr>
              <a:r>
                <a:rPr lang="en-US" altLang="en-DE" sz="1200" b="1">
                  <a:latin typeface="Times New Roman" panose="02020603050405020304" pitchFamily="18" charset="0"/>
                </a:rPr>
                <a:t>c</a:t>
              </a:r>
            </a:p>
          </p:txBody>
        </p:sp>
      </p:grpSp>
      <p:grpSp>
        <p:nvGrpSpPr>
          <p:cNvPr id="59401" name="Group 11">
            <a:extLst>
              <a:ext uri="{FF2B5EF4-FFF2-40B4-BE49-F238E27FC236}">
                <a16:creationId xmlns:a16="http://schemas.microsoft.com/office/drawing/2014/main" id="{CAFCD8BC-8E0B-FC4D-9134-488B8AAD81E3}"/>
              </a:ext>
            </a:extLst>
          </p:cNvPr>
          <p:cNvGrpSpPr>
            <a:grpSpLocks/>
          </p:cNvGrpSpPr>
          <p:nvPr/>
        </p:nvGrpSpPr>
        <p:grpSpPr bwMode="auto">
          <a:xfrm>
            <a:off x="6604000" y="2209800"/>
            <a:ext cx="207963" cy="209550"/>
            <a:chOff x="4016" y="1617"/>
            <a:chExt cx="126" cy="127"/>
          </a:xfrm>
        </p:grpSpPr>
        <p:sp>
          <p:nvSpPr>
            <p:cNvPr id="59460" name="Oval 12">
              <a:extLst>
                <a:ext uri="{FF2B5EF4-FFF2-40B4-BE49-F238E27FC236}">
                  <a16:creationId xmlns:a16="http://schemas.microsoft.com/office/drawing/2014/main" id="{F97256CA-23BD-544D-B407-4253B22CA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" y="1617"/>
              <a:ext cx="126" cy="1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59461" name="Rectangle 13">
              <a:extLst>
                <a:ext uri="{FF2B5EF4-FFF2-40B4-BE49-F238E27FC236}">
                  <a16:creationId xmlns:a16="http://schemas.microsoft.com/office/drawing/2014/main" id="{64DE99C8-6182-6948-BA63-B83483D74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7" y="1630"/>
              <a:ext cx="83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6317" tIns="11514" rIns="26317" bIns="11514">
              <a:spAutoFit/>
            </a:bodyPr>
            <a:lstStyle>
              <a:lvl1pPr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5000"/>
                </a:lnSpc>
              </a:pPr>
              <a:r>
                <a:rPr lang="en-US" altLang="en-DE" sz="1200" b="1">
                  <a:latin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59402" name="Rectangle 14">
            <a:extLst>
              <a:ext uri="{FF2B5EF4-FFF2-40B4-BE49-F238E27FC236}">
                <a16:creationId xmlns:a16="http://schemas.microsoft.com/office/drawing/2014/main" id="{EED62B0C-AC60-BC49-A4D5-6C507B8D7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9975" y="2192338"/>
            <a:ext cx="479425" cy="3714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100">
                <a:latin typeface="Wingdings" pitchFamily="2" charset="2"/>
              </a:rPr>
              <a:t>/</a:t>
            </a:r>
          </a:p>
        </p:txBody>
      </p:sp>
      <p:sp>
        <p:nvSpPr>
          <p:cNvPr id="59403" name="Rectangle 15">
            <a:extLst>
              <a:ext uri="{FF2B5EF4-FFF2-40B4-BE49-F238E27FC236}">
                <a16:creationId xmlns:a16="http://schemas.microsoft.com/office/drawing/2014/main" id="{2ABD9776-FA0A-5D45-B42E-E0EC9B645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4450" y="2508250"/>
            <a:ext cx="479425" cy="3714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100">
                <a:latin typeface="Wingdings" pitchFamily="2" charset="2"/>
              </a:rPr>
              <a:t>/</a:t>
            </a:r>
          </a:p>
        </p:txBody>
      </p:sp>
      <p:sp>
        <p:nvSpPr>
          <p:cNvPr id="59404" name="Rectangle 16">
            <a:extLst>
              <a:ext uri="{FF2B5EF4-FFF2-40B4-BE49-F238E27FC236}">
                <a16:creationId xmlns:a16="http://schemas.microsoft.com/office/drawing/2014/main" id="{C0AB783B-4320-7D46-B78F-6B760F437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25" y="2455863"/>
            <a:ext cx="3810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1500" b="1">
                <a:latin typeface="Book Antiqua" panose="02040602050305030304" pitchFamily="18" charset="0"/>
              </a:rPr>
              <a:t>1, 2</a:t>
            </a:r>
          </a:p>
        </p:txBody>
      </p:sp>
      <p:sp>
        <p:nvSpPr>
          <p:cNvPr id="59405" name="Rectangle 17">
            <a:extLst>
              <a:ext uri="{FF2B5EF4-FFF2-40B4-BE49-F238E27FC236}">
                <a16:creationId xmlns:a16="http://schemas.microsoft.com/office/drawing/2014/main" id="{FD3BFEF9-B139-FB49-A81E-68BA1BFF9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0488" y="2771775"/>
            <a:ext cx="3810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1500" b="1">
                <a:latin typeface="Book Antiqua" panose="02040602050305030304" pitchFamily="18" charset="0"/>
              </a:rPr>
              <a:t>1, 2</a:t>
            </a:r>
          </a:p>
        </p:txBody>
      </p:sp>
      <p:sp>
        <p:nvSpPr>
          <p:cNvPr id="59406" name="Line 18">
            <a:extLst>
              <a:ext uri="{FF2B5EF4-FFF2-40B4-BE49-F238E27FC236}">
                <a16:creationId xmlns:a16="http://schemas.microsoft.com/office/drawing/2014/main" id="{D9DBC56B-37B7-E045-B64F-D93FC7BD9F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837488" y="2120900"/>
            <a:ext cx="765175" cy="7572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grpSp>
        <p:nvGrpSpPr>
          <p:cNvPr id="59407" name="Group 19">
            <a:extLst>
              <a:ext uri="{FF2B5EF4-FFF2-40B4-BE49-F238E27FC236}">
                <a16:creationId xmlns:a16="http://schemas.microsoft.com/office/drawing/2014/main" id="{32DAC137-E30B-7047-B4FD-F040D54BC6D4}"/>
              </a:ext>
            </a:extLst>
          </p:cNvPr>
          <p:cNvGrpSpPr>
            <a:grpSpLocks/>
          </p:cNvGrpSpPr>
          <p:nvPr/>
        </p:nvGrpSpPr>
        <p:grpSpPr bwMode="auto">
          <a:xfrm>
            <a:off x="8567738" y="2836863"/>
            <a:ext cx="207962" cy="207962"/>
            <a:chOff x="5210" y="1998"/>
            <a:chExt cx="126" cy="127"/>
          </a:xfrm>
        </p:grpSpPr>
        <p:sp>
          <p:nvSpPr>
            <p:cNvPr id="59458" name="Oval 20">
              <a:extLst>
                <a:ext uri="{FF2B5EF4-FFF2-40B4-BE49-F238E27FC236}">
                  <a16:creationId xmlns:a16="http://schemas.microsoft.com/office/drawing/2014/main" id="{132B455D-BFD6-574F-9856-E6233036C4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0" y="1998"/>
              <a:ext cx="126" cy="1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59459" name="Rectangle 21">
              <a:extLst>
                <a:ext uri="{FF2B5EF4-FFF2-40B4-BE49-F238E27FC236}">
                  <a16:creationId xmlns:a16="http://schemas.microsoft.com/office/drawing/2014/main" id="{7B9EC01C-31D4-2F45-8760-84E95BC42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10"/>
              <a:ext cx="83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6317" tIns="11514" rIns="26317" bIns="11514">
              <a:spAutoFit/>
            </a:bodyPr>
            <a:lstStyle>
              <a:lvl1pPr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152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lnSpc>
                  <a:spcPct val="85000"/>
                </a:lnSpc>
              </a:pPr>
              <a:r>
                <a:rPr lang="en-US" altLang="en-DE" sz="1200" b="1">
                  <a:latin typeface="Times New Roman" panose="02020603050405020304" pitchFamily="18" charset="0"/>
                </a:rPr>
                <a:t>d</a:t>
              </a:r>
            </a:p>
          </p:txBody>
        </p:sp>
      </p:grpSp>
      <p:sp>
        <p:nvSpPr>
          <p:cNvPr id="59408" name="Rectangle 22">
            <a:extLst>
              <a:ext uri="{FF2B5EF4-FFF2-40B4-BE49-F238E27FC236}">
                <a16:creationId xmlns:a16="http://schemas.microsoft.com/office/drawing/2014/main" id="{43F9D6E7-5AA4-F24F-B6F3-CF2D03944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2750" y="2813050"/>
            <a:ext cx="479425" cy="3714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100">
                <a:latin typeface="Wingdings" pitchFamily="2" charset="2"/>
              </a:rPr>
              <a:t>/</a:t>
            </a:r>
          </a:p>
        </p:txBody>
      </p:sp>
      <p:sp>
        <p:nvSpPr>
          <p:cNvPr id="59409" name="Rectangle 23">
            <a:extLst>
              <a:ext uri="{FF2B5EF4-FFF2-40B4-BE49-F238E27FC236}">
                <a16:creationId xmlns:a16="http://schemas.microsoft.com/office/drawing/2014/main" id="{8E21B2CB-BAC6-394F-99AA-5DC57B88D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3092450"/>
            <a:ext cx="925512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2896" tIns="13158" rIns="32896" bIns="13158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</a:pPr>
            <a:r>
              <a:rPr lang="en-US" altLang="en-DE" sz="1500" b="1">
                <a:solidFill>
                  <a:schemeClr val="accent1"/>
                </a:solidFill>
                <a:latin typeface="Times New Roman" panose="02020603050405020304" pitchFamily="18" charset="0"/>
              </a:rPr>
              <a:t>(phantom)</a:t>
            </a:r>
          </a:p>
        </p:txBody>
      </p:sp>
      <p:sp>
        <p:nvSpPr>
          <p:cNvPr id="59410" name="Rectangle 24">
            <a:extLst>
              <a:ext uri="{FF2B5EF4-FFF2-40B4-BE49-F238E27FC236}">
                <a16:creationId xmlns:a16="http://schemas.microsoft.com/office/drawing/2014/main" id="{49ABA645-D1D6-354B-8192-4EAD851B7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0363" y="3068638"/>
            <a:ext cx="1905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1500" b="1">
                <a:solidFill>
                  <a:schemeClr val="accent1"/>
                </a:solidFill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59411" name="Rectangle 25">
            <a:extLst>
              <a:ext uri="{FF2B5EF4-FFF2-40B4-BE49-F238E27FC236}">
                <a16:creationId xmlns:a16="http://schemas.microsoft.com/office/drawing/2014/main" id="{8BC1A3DA-0D1B-5F4F-9BF4-8BC38C177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0438" y="2090738"/>
            <a:ext cx="755650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2896" tIns="13158" rIns="32896" bIns="13158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8000"/>
              </a:lnSpc>
            </a:pPr>
            <a:r>
              <a:rPr lang="en-US" altLang="en-DE" sz="1500" b="1">
                <a:solidFill>
                  <a:schemeClr val="accent1"/>
                </a:solidFill>
                <a:latin typeface="Times New Roman" panose="02020603050405020304" pitchFamily="18" charset="0"/>
              </a:rPr>
              <a:t>(hidden)</a:t>
            </a:r>
          </a:p>
        </p:txBody>
      </p:sp>
      <p:sp>
        <p:nvSpPr>
          <p:cNvPr id="59412" name="Oval 26">
            <a:extLst>
              <a:ext uri="{FF2B5EF4-FFF2-40B4-BE49-F238E27FC236}">
                <a16:creationId xmlns:a16="http://schemas.microsoft.com/office/drawing/2014/main" id="{183D428B-B63D-9C4D-90AD-38279AC4D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025" y="1722438"/>
            <a:ext cx="209550" cy="2095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9413" name="Oval 27">
            <a:extLst>
              <a:ext uri="{FF2B5EF4-FFF2-40B4-BE49-F238E27FC236}">
                <a16:creationId xmlns:a16="http://schemas.microsoft.com/office/drawing/2014/main" id="{558509DD-9269-A74F-8E12-1BC44EB90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075" y="1722438"/>
            <a:ext cx="207963" cy="2095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9414" name="Oval 28">
            <a:extLst>
              <a:ext uri="{FF2B5EF4-FFF2-40B4-BE49-F238E27FC236}">
                <a16:creationId xmlns:a16="http://schemas.microsoft.com/office/drawing/2014/main" id="{521A7047-0078-9142-88B3-D80B0442F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588" y="1722438"/>
            <a:ext cx="209550" cy="2095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9415" name="Line 29">
            <a:extLst>
              <a:ext uri="{FF2B5EF4-FFF2-40B4-BE49-F238E27FC236}">
                <a16:creationId xmlns:a16="http://schemas.microsoft.com/office/drawing/2014/main" id="{97FE59A1-BED1-434D-9C7E-CC829B3EC1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7125" y="1843088"/>
            <a:ext cx="3270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416" name="Line 30">
            <a:extLst>
              <a:ext uri="{FF2B5EF4-FFF2-40B4-BE49-F238E27FC236}">
                <a16:creationId xmlns:a16="http://schemas.microsoft.com/office/drawing/2014/main" id="{84D3F0C4-A688-B044-B995-AA45885B8E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4975" y="1852613"/>
            <a:ext cx="2857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417" name="Oval 31">
            <a:extLst>
              <a:ext uri="{FF2B5EF4-FFF2-40B4-BE49-F238E27FC236}">
                <a16:creationId xmlns:a16="http://schemas.microsoft.com/office/drawing/2014/main" id="{3322A232-8EFC-254B-83AD-C9ADFF09D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2765425"/>
            <a:ext cx="206375" cy="2079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9418" name="Oval 32">
            <a:extLst>
              <a:ext uri="{FF2B5EF4-FFF2-40B4-BE49-F238E27FC236}">
                <a16:creationId xmlns:a16="http://schemas.microsoft.com/office/drawing/2014/main" id="{D01EE1FC-437D-9445-B26F-7F12C6254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2765425"/>
            <a:ext cx="206375" cy="2079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9419" name="Oval 33">
            <a:extLst>
              <a:ext uri="{FF2B5EF4-FFF2-40B4-BE49-F238E27FC236}">
                <a16:creationId xmlns:a16="http://schemas.microsoft.com/office/drawing/2014/main" id="{9E017657-7C9E-E240-AACD-72CF65CCC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713" y="2260600"/>
            <a:ext cx="207962" cy="2079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9420" name="Line 34">
            <a:extLst>
              <a:ext uri="{FF2B5EF4-FFF2-40B4-BE49-F238E27FC236}">
                <a16:creationId xmlns:a16="http://schemas.microsoft.com/office/drawing/2014/main" id="{8F595ED8-1BC5-6A42-87BC-83357E8940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1238" y="1938338"/>
            <a:ext cx="0" cy="2936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421" name="Line 35">
            <a:extLst>
              <a:ext uri="{FF2B5EF4-FFF2-40B4-BE49-F238E27FC236}">
                <a16:creationId xmlns:a16="http://schemas.microsoft.com/office/drawing/2014/main" id="{6B2C6D4C-0E18-C84C-808D-2105630175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1963" y="2879725"/>
            <a:ext cx="2952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422" name="Line 36">
            <a:extLst>
              <a:ext uri="{FF2B5EF4-FFF2-40B4-BE49-F238E27FC236}">
                <a16:creationId xmlns:a16="http://schemas.microsoft.com/office/drawing/2014/main" id="{902F49FB-C4D8-C84E-8C18-47025F6272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3600" y="1970088"/>
            <a:ext cx="0" cy="2730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423" name="Line 37">
            <a:extLst>
              <a:ext uri="{FF2B5EF4-FFF2-40B4-BE49-F238E27FC236}">
                <a16:creationId xmlns:a16="http://schemas.microsoft.com/office/drawing/2014/main" id="{8AE8F404-05F1-6844-9C9B-AC6903F498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8363" y="2484438"/>
            <a:ext cx="0" cy="2698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424" name="Rectangle 38">
            <a:extLst>
              <a:ext uri="{FF2B5EF4-FFF2-40B4-BE49-F238E27FC236}">
                <a16:creationId xmlns:a16="http://schemas.microsoft.com/office/drawing/2014/main" id="{91C792CC-B924-9949-A16E-E524223CF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1731963"/>
            <a:ext cx="13017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6317" tIns="11514" rIns="26317" bIns="11514">
            <a:spAutoFit/>
          </a:bodyPr>
          <a:lstStyle>
            <a:lvl1pPr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12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59425" name="Rectangle 39">
            <a:extLst>
              <a:ext uri="{FF2B5EF4-FFF2-40B4-BE49-F238E27FC236}">
                <a16:creationId xmlns:a16="http://schemas.microsoft.com/office/drawing/2014/main" id="{C0D338A9-199E-9947-B6F6-89FB4902B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8513" y="2268538"/>
            <a:ext cx="122237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6317" tIns="11514" rIns="26317" bIns="11514">
            <a:spAutoFit/>
          </a:bodyPr>
          <a:lstStyle>
            <a:lvl1pPr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12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59426" name="Rectangle 40">
            <a:extLst>
              <a:ext uri="{FF2B5EF4-FFF2-40B4-BE49-F238E27FC236}">
                <a16:creationId xmlns:a16="http://schemas.microsoft.com/office/drawing/2014/main" id="{6AB33982-9024-F149-AD12-AE5D4CC53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75" y="1743075"/>
            <a:ext cx="138113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6317" tIns="11514" rIns="26317" bIns="11514">
            <a:spAutoFit/>
          </a:bodyPr>
          <a:lstStyle>
            <a:lvl1pPr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12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59427" name="Rectangle 41">
            <a:extLst>
              <a:ext uri="{FF2B5EF4-FFF2-40B4-BE49-F238E27FC236}">
                <a16:creationId xmlns:a16="http://schemas.microsoft.com/office/drawing/2014/main" id="{5E429815-B0E6-E444-AC21-3B42DC77E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" y="1743075"/>
            <a:ext cx="138113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6317" tIns="11514" rIns="26317" bIns="11514">
            <a:spAutoFit/>
          </a:bodyPr>
          <a:lstStyle>
            <a:lvl1pPr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1200" b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59428" name="Rectangle 42">
            <a:extLst>
              <a:ext uri="{FF2B5EF4-FFF2-40B4-BE49-F238E27FC236}">
                <a16:creationId xmlns:a16="http://schemas.microsoft.com/office/drawing/2014/main" id="{FDD6D4FF-710F-CD4D-A2A8-3F069C529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725" y="2786063"/>
            <a:ext cx="10477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6317" tIns="11514" rIns="26317" bIns="11514">
            <a:spAutoFit/>
          </a:bodyPr>
          <a:lstStyle>
            <a:lvl1pPr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1200" b="1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59429" name="Oval 43">
            <a:extLst>
              <a:ext uri="{FF2B5EF4-FFF2-40B4-BE49-F238E27FC236}">
                <a16:creationId xmlns:a16="http://schemas.microsoft.com/office/drawing/2014/main" id="{EAC0405F-9BD8-1849-90BA-4B55F1463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2765425"/>
            <a:ext cx="207963" cy="2079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9430" name="Rectangle 44">
            <a:extLst>
              <a:ext uri="{FF2B5EF4-FFF2-40B4-BE49-F238E27FC236}">
                <a16:creationId xmlns:a16="http://schemas.microsoft.com/office/drawing/2014/main" id="{3FD813C7-C65B-7F4C-B70C-BB9B29507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0738" y="2786063"/>
            <a:ext cx="138112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6317" tIns="11514" rIns="26317" bIns="11514">
            <a:spAutoFit/>
          </a:bodyPr>
          <a:lstStyle>
            <a:lvl1pPr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12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59431" name="Oval 45">
            <a:extLst>
              <a:ext uri="{FF2B5EF4-FFF2-40B4-BE49-F238E27FC236}">
                <a16:creationId xmlns:a16="http://schemas.microsoft.com/office/drawing/2014/main" id="{D7EDD38E-2DD0-D743-AFFE-478994C50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288" y="2239963"/>
            <a:ext cx="206375" cy="2063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59432" name="Rectangle 46">
            <a:extLst>
              <a:ext uri="{FF2B5EF4-FFF2-40B4-BE49-F238E27FC236}">
                <a16:creationId xmlns:a16="http://schemas.microsoft.com/office/drawing/2014/main" id="{3C7CC6AD-FFC4-044A-87C9-91AE3AAF3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" y="2249488"/>
            <a:ext cx="13017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6317" tIns="11514" rIns="26317" bIns="11514">
            <a:spAutoFit/>
          </a:bodyPr>
          <a:lstStyle>
            <a:lvl1pPr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1200" b="1"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59433" name="Line 47">
            <a:extLst>
              <a:ext uri="{FF2B5EF4-FFF2-40B4-BE49-F238E27FC236}">
                <a16:creationId xmlns:a16="http://schemas.microsoft.com/office/drawing/2014/main" id="{0EDFD1AA-9788-734D-AF43-879F06EBFE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1238" y="2484438"/>
            <a:ext cx="0" cy="2746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434" name="Line 48">
            <a:extLst>
              <a:ext uri="{FF2B5EF4-FFF2-40B4-BE49-F238E27FC236}">
                <a16:creationId xmlns:a16="http://schemas.microsoft.com/office/drawing/2014/main" id="{4A73791F-FC29-0E4C-812E-35DA76098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8238" y="2874963"/>
            <a:ext cx="35718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435" name="Rectangle 49">
            <a:extLst>
              <a:ext uri="{FF2B5EF4-FFF2-40B4-BE49-F238E27FC236}">
                <a16:creationId xmlns:a16="http://schemas.microsoft.com/office/drawing/2014/main" id="{688BB74E-EC48-1540-9BB6-39F8309EE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3688" y="2763838"/>
            <a:ext cx="122237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6317" tIns="11514" rIns="26317" bIns="11514">
            <a:spAutoFit/>
          </a:bodyPr>
          <a:lstStyle>
            <a:lvl1pPr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52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</a:pPr>
            <a:r>
              <a:rPr lang="en-US" altLang="en-DE" sz="12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59436" name="Rectangle 50">
            <a:extLst>
              <a:ext uri="{FF2B5EF4-FFF2-40B4-BE49-F238E27FC236}">
                <a16:creationId xmlns:a16="http://schemas.microsoft.com/office/drawing/2014/main" id="{57CD1476-6D01-5342-BAD8-CA5CA35F2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288" y="1625600"/>
            <a:ext cx="479425" cy="3714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100">
                <a:latin typeface="Wingdings" pitchFamily="2" charset="2"/>
              </a:rPr>
              <a:t>/</a:t>
            </a:r>
          </a:p>
        </p:txBody>
      </p:sp>
      <p:sp>
        <p:nvSpPr>
          <p:cNvPr id="59437" name="Rectangle 51">
            <a:extLst>
              <a:ext uri="{FF2B5EF4-FFF2-40B4-BE49-F238E27FC236}">
                <a16:creationId xmlns:a16="http://schemas.microsoft.com/office/drawing/2014/main" id="{7ABF054B-5616-2843-BA8A-924BB3FDE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3017838"/>
            <a:ext cx="479425" cy="3714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100">
                <a:latin typeface="Wingdings" pitchFamily="2" charset="2"/>
              </a:rPr>
              <a:t>/</a:t>
            </a:r>
          </a:p>
        </p:txBody>
      </p:sp>
      <p:sp>
        <p:nvSpPr>
          <p:cNvPr id="59438" name="Rectangle 52">
            <a:extLst>
              <a:ext uri="{FF2B5EF4-FFF2-40B4-BE49-F238E27FC236}">
                <a16:creationId xmlns:a16="http://schemas.microsoft.com/office/drawing/2014/main" id="{B7D3CB60-303C-8549-A7AB-86242EC72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663" y="3017838"/>
            <a:ext cx="479425" cy="3714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100">
                <a:latin typeface="Wingdings" pitchFamily="2" charset="2"/>
              </a:rPr>
              <a:t>/</a:t>
            </a:r>
          </a:p>
        </p:txBody>
      </p:sp>
      <p:sp>
        <p:nvSpPr>
          <p:cNvPr id="59439" name="Rectangle 53">
            <a:extLst>
              <a:ext uri="{FF2B5EF4-FFF2-40B4-BE49-F238E27FC236}">
                <a16:creationId xmlns:a16="http://schemas.microsoft.com/office/drawing/2014/main" id="{E0EF44FD-664B-0748-A5B1-180E57E2F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538" y="1870075"/>
            <a:ext cx="3175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1500" b="1">
                <a:solidFill>
                  <a:schemeClr val="accent1"/>
                </a:solidFill>
                <a:latin typeface="Book Antiqua" panose="02040602050305030304" pitchFamily="18" charset="0"/>
              </a:rPr>
              <a:t>(1)</a:t>
            </a:r>
          </a:p>
        </p:txBody>
      </p:sp>
      <p:sp>
        <p:nvSpPr>
          <p:cNvPr id="59440" name="Rectangle 54">
            <a:extLst>
              <a:ext uri="{FF2B5EF4-FFF2-40B4-BE49-F238E27FC236}">
                <a16:creationId xmlns:a16="http://schemas.microsoft.com/office/drawing/2014/main" id="{1B620791-AC4B-9449-92C3-07D455CF6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63" y="3273425"/>
            <a:ext cx="1905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1500" b="1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59441" name="Rectangle 55">
            <a:extLst>
              <a:ext uri="{FF2B5EF4-FFF2-40B4-BE49-F238E27FC236}">
                <a16:creationId xmlns:a16="http://schemas.microsoft.com/office/drawing/2014/main" id="{3FE5371D-651A-184F-B6B5-C31936B2C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25" y="3262313"/>
            <a:ext cx="1905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1500" b="1">
                <a:latin typeface="Book Antiqua" panose="02040602050305030304" pitchFamily="18" charset="0"/>
              </a:rPr>
              <a:t>2</a:t>
            </a:r>
          </a:p>
        </p:txBody>
      </p:sp>
      <p:sp>
        <p:nvSpPr>
          <p:cNvPr id="59442" name="Rectangle 56">
            <a:extLst>
              <a:ext uri="{FF2B5EF4-FFF2-40B4-BE49-F238E27FC236}">
                <a16:creationId xmlns:a16="http://schemas.microsoft.com/office/drawing/2014/main" id="{0BC097DA-C4C4-3948-B73E-C932A4A63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425" y="4973638"/>
            <a:ext cx="8128000" cy="1247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DE" sz="2400" dirty="0">
                <a:solidFill>
                  <a:srgbClr val="0305FF"/>
                </a:solidFill>
                <a:latin typeface="+mn-lt"/>
              </a:rPr>
              <a:t>Theorem</a:t>
            </a:r>
            <a:r>
              <a:rPr lang="en-US" altLang="en-DE" sz="2400" dirty="0">
                <a:latin typeface="+mn-lt"/>
              </a:rPr>
              <a:t>: For all encounters in all sub-additive TODs, when using a PMM over all-or-nothing deals, no agent has an incentive to hide a task.</a:t>
            </a:r>
          </a:p>
        </p:txBody>
      </p:sp>
      <p:sp>
        <p:nvSpPr>
          <p:cNvPr id="59443" name="Rectangle 57">
            <a:extLst>
              <a:ext uri="{FF2B5EF4-FFF2-40B4-BE49-F238E27FC236}">
                <a16:creationId xmlns:a16="http://schemas.microsoft.com/office/drawing/2014/main" id="{80B68763-A067-9E4D-B434-0F2B7BDC4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488" y="2787650"/>
            <a:ext cx="1485900" cy="420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500" b="1">
                <a:solidFill>
                  <a:srgbClr val="000000"/>
                </a:solidFill>
              </a:rPr>
              <a:t>Hidden</a:t>
            </a:r>
          </a:p>
        </p:txBody>
      </p:sp>
      <p:sp>
        <p:nvSpPr>
          <p:cNvPr id="59444" name="Rectangle 58">
            <a:extLst>
              <a:ext uri="{FF2B5EF4-FFF2-40B4-BE49-F238E27FC236}">
                <a16:creationId xmlns:a16="http://schemas.microsoft.com/office/drawing/2014/main" id="{3913AD8A-EE3A-B842-A1B9-07A96531A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3221038"/>
            <a:ext cx="736600" cy="539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100" b="1">
                <a:solidFill>
                  <a:srgbClr val="000000"/>
                </a:solidFill>
              </a:rPr>
              <a:t>Pure</a:t>
            </a:r>
          </a:p>
        </p:txBody>
      </p:sp>
      <p:sp>
        <p:nvSpPr>
          <p:cNvPr id="59445" name="Rectangle 59">
            <a:extLst>
              <a:ext uri="{FF2B5EF4-FFF2-40B4-BE49-F238E27FC236}">
                <a16:creationId xmlns:a16="http://schemas.microsoft.com/office/drawing/2014/main" id="{A77609DB-98A3-C843-BF3F-387D872F2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538" y="3241675"/>
            <a:ext cx="1447800" cy="500063"/>
          </a:xfrm>
          <a:prstGeom prst="rect">
            <a:avLst/>
          </a:prstGeom>
          <a:solidFill>
            <a:srgbClr val="F76681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59446" name="Rectangle 60">
            <a:extLst>
              <a:ext uri="{FF2B5EF4-FFF2-40B4-BE49-F238E27FC236}">
                <a16:creationId xmlns:a16="http://schemas.microsoft.com/office/drawing/2014/main" id="{64B4CB0B-2B53-E54D-B5C8-ED26D9B17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7725" y="3241675"/>
            <a:ext cx="1447800" cy="500063"/>
          </a:xfrm>
          <a:prstGeom prst="rect">
            <a:avLst/>
          </a:prstGeom>
          <a:solidFill>
            <a:srgbClr val="F76681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59447" name="Rectangle 61">
            <a:extLst>
              <a:ext uri="{FF2B5EF4-FFF2-40B4-BE49-F238E27FC236}">
                <a16:creationId xmlns:a16="http://schemas.microsoft.com/office/drawing/2014/main" id="{BF7CE140-AD07-F64B-96BD-60EA5C68A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3775075"/>
            <a:ext cx="736600" cy="539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100" b="1">
                <a:solidFill>
                  <a:srgbClr val="000000"/>
                </a:solidFill>
              </a:rPr>
              <a:t>A/N</a:t>
            </a:r>
          </a:p>
        </p:txBody>
      </p:sp>
      <p:sp>
        <p:nvSpPr>
          <p:cNvPr id="59448" name="Rectangle 62">
            <a:extLst>
              <a:ext uri="{FF2B5EF4-FFF2-40B4-BE49-F238E27FC236}">
                <a16:creationId xmlns:a16="http://schemas.microsoft.com/office/drawing/2014/main" id="{1AE50434-BA1B-8A4D-8B3C-44BA00F65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538" y="3794125"/>
            <a:ext cx="1447800" cy="500063"/>
          </a:xfrm>
          <a:prstGeom prst="rect">
            <a:avLst/>
          </a:prstGeom>
          <a:solidFill>
            <a:schemeClr val="folHlink"/>
          </a:solidFill>
          <a:ln w="508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9449" name="Rectangle 63">
            <a:extLst>
              <a:ext uri="{FF2B5EF4-FFF2-40B4-BE49-F238E27FC236}">
                <a16:creationId xmlns:a16="http://schemas.microsoft.com/office/drawing/2014/main" id="{27984977-2FFE-A346-90DB-1AEEF85FD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088" y="3775075"/>
            <a:ext cx="1487487" cy="539750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59450" name="Rectangle 64">
            <a:extLst>
              <a:ext uri="{FF2B5EF4-FFF2-40B4-BE49-F238E27FC236}">
                <a16:creationId xmlns:a16="http://schemas.microsoft.com/office/drawing/2014/main" id="{05C7C97D-F682-D04E-A2DF-CF846B614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4327525"/>
            <a:ext cx="736600" cy="539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100" b="1">
                <a:solidFill>
                  <a:srgbClr val="000000"/>
                </a:solidFill>
              </a:rPr>
              <a:t>Mix</a:t>
            </a:r>
          </a:p>
        </p:txBody>
      </p:sp>
      <p:sp>
        <p:nvSpPr>
          <p:cNvPr id="59451" name="Rectangle 65">
            <a:extLst>
              <a:ext uri="{FF2B5EF4-FFF2-40B4-BE49-F238E27FC236}">
                <a16:creationId xmlns:a16="http://schemas.microsoft.com/office/drawing/2014/main" id="{0E3EC9FC-5584-3449-8BA9-64B905A64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488" y="4327525"/>
            <a:ext cx="1485900" cy="53975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59452" name="Rectangle 66">
            <a:extLst>
              <a:ext uri="{FF2B5EF4-FFF2-40B4-BE49-F238E27FC236}">
                <a16:creationId xmlns:a16="http://schemas.microsoft.com/office/drawing/2014/main" id="{167FF627-BDB1-5F4D-9ED5-77DAAD827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088" y="4327525"/>
            <a:ext cx="1487487" cy="539750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59453" name="Rectangle 67">
            <a:extLst>
              <a:ext uri="{FF2B5EF4-FFF2-40B4-BE49-F238E27FC236}">
                <a16:creationId xmlns:a16="http://schemas.microsoft.com/office/drawing/2014/main" id="{C84DAEF8-C901-DB4D-9689-66D298666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088" y="2787650"/>
            <a:ext cx="1487487" cy="420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500" b="1">
                <a:solidFill>
                  <a:srgbClr val="000000"/>
                </a:solidFill>
              </a:rPr>
              <a:t>Phantom</a:t>
            </a:r>
          </a:p>
        </p:txBody>
      </p:sp>
      <p:sp>
        <p:nvSpPr>
          <p:cNvPr id="59454" name="Line 68">
            <a:extLst>
              <a:ext uri="{FF2B5EF4-FFF2-40B4-BE49-F238E27FC236}">
                <a16:creationId xmlns:a16="http://schemas.microsoft.com/office/drawing/2014/main" id="{4A02566B-271B-D142-973A-BEAA9DABC1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42000" y="3925888"/>
            <a:ext cx="0" cy="658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455" name="Arc 69">
            <a:extLst>
              <a:ext uri="{FF2B5EF4-FFF2-40B4-BE49-F238E27FC236}">
                <a16:creationId xmlns:a16="http://schemas.microsoft.com/office/drawing/2014/main" id="{9CFBE69A-49E7-C74B-81CB-BFAFD737EBD9}"/>
              </a:ext>
            </a:extLst>
          </p:cNvPr>
          <p:cNvSpPr>
            <a:spLocks/>
          </p:cNvSpPr>
          <p:nvPr/>
        </p:nvSpPr>
        <p:spPr bwMode="auto">
          <a:xfrm>
            <a:off x="2519363" y="2506663"/>
            <a:ext cx="750887" cy="709612"/>
          </a:xfrm>
          <a:custGeom>
            <a:avLst/>
            <a:gdLst>
              <a:gd name="T0" fmla="*/ 0 w 21600"/>
              <a:gd name="T1" fmla="*/ 0 h 21600"/>
              <a:gd name="T2" fmla="*/ 750887 w 21600"/>
              <a:gd name="T3" fmla="*/ 709612 h 21600"/>
              <a:gd name="T4" fmla="*/ 0 w 21600"/>
              <a:gd name="T5" fmla="*/ 70961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456" name="Arc 70">
            <a:extLst>
              <a:ext uri="{FF2B5EF4-FFF2-40B4-BE49-F238E27FC236}">
                <a16:creationId xmlns:a16="http://schemas.microsoft.com/office/drawing/2014/main" id="{C5794CEE-6C8C-594A-9653-10459FDB72C7}"/>
              </a:ext>
            </a:extLst>
          </p:cNvPr>
          <p:cNvSpPr>
            <a:spLocks/>
          </p:cNvSpPr>
          <p:nvPr/>
        </p:nvSpPr>
        <p:spPr bwMode="auto">
          <a:xfrm>
            <a:off x="6189663" y="2879725"/>
            <a:ext cx="947737" cy="650875"/>
          </a:xfrm>
          <a:custGeom>
            <a:avLst/>
            <a:gdLst>
              <a:gd name="T0" fmla="*/ 947737 w 21600"/>
              <a:gd name="T1" fmla="*/ 0 h 21600"/>
              <a:gd name="T2" fmla="*/ 0 w 21600"/>
              <a:gd name="T3" fmla="*/ 650875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59457" name="Arc 71">
            <a:extLst>
              <a:ext uri="{FF2B5EF4-FFF2-40B4-BE49-F238E27FC236}">
                <a16:creationId xmlns:a16="http://schemas.microsoft.com/office/drawing/2014/main" id="{24653710-3E13-F948-BCC9-6BB370B3B933}"/>
              </a:ext>
            </a:extLst>
          </p:cNvPr>
          <p:cNvSpPr>
            <a:spLocks/>
          </p:cNvSpPr>
          <p:nvPr/>
        </p:nvSpPr>
        <p:spPr bwMode="auto">
          <a:xfrm>
            <a:off x="1673225" y="4144963"/>
            <a:ext cx="1774825" cy="849312"/>
          </a:xfrm>
          <a:custGeom>
            <a:avLst/>
            <a:gdLst>
              <a:gd name="T0" fmla="*/ 0 w 21600"/>
              <a:gd name="T1" fmla="*/ 849312 h 21600"/>
              <a:gd name="T2" fmla="*/ 1773182 w 21600"/>
              <a:gd name="T3" fmla="*/ 0 h 21600"/>
              <a:gd name="T4" fmla="*/ 1774825 w 21600"/>
              <a:gd name="T5" fmla="*/ 84931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8"/>
                  <a:pt x="9658" y="11"/>
                  <a:pt x="21580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8"/>
                  <a:pt x="9658" y="11"/>
                  <a:pt x="21580" y="0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3C45D7B-761C-5740-B352-482B8F08BCE9}"/>
              </a:ext>
            </a:extLst>
          </p:cNvPr>
          <p:cNvSpPr/>
          <p:nvPr/>
        </p:nvSpPr>
        <p:spPr>
          <a:xfrm>
            <a:off x="2755900" y="6311815"/>
            <a:ext cx="39214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toneSerif"/>
              </a:rPr>
              <a:t>product-maximizing mechanism (PMM)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820536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FAAEA6F-955A-F644-B6D5-E2466330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2AAF7E63-87CC-FA4B-8FCA-A16653723315}" type="slidenum">
              <a:rPr lang="en-US" altLang="en-US" smtClean="0"/>
              <a:pPr>
                <a:defRPr/>
              </a:pPr>
              <a:t>42</a:t>
            </a:fld>
            <a:endParaRPr lang="en-US" altLang="en-US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A0D88213-582A-FB43-AB3B-FE8AE260F2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DE" dirty="0"/>
              <a:t>Incentive Compatible Mechanisms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7FE61C28-E30A-F44D-9CE4-52164AB0AD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905250"/>
            <a:ext cx="8229600" cy="2266949"/>
          </a:xfrm>
        </p:spPr>
        <p:txBody>
          <a:bodyPr/>
          <a:lstStyle/>
          <a:p>
            <a:pPr eaLnBrk="1" hangingPunct="1"/>
            <a:r>
              <a:rPr lang="en-US" altLang="en-DE" sz="2600" dirty="0"/>
              <a:t>Explanation of the up-arrow:</a:t>
            </a:r>
            <a:br>
              <a:rPr lang="en-US" altLang="en-DE" sz="2600" dirty="0"/>
            </a:br>
            <a:r>
              <a:rPr lang="en-US" altLang="en-DE" sz="2400" dirty="0"/>
              <a:t>If it is never beneficial in a </a:t>
            </a:r>
            <a:r>
              <a:rPr lang="en-US" altLang="en-DE" sz="2400" i="1" dirty="0"/>
              <a:t>mixed</a:t>
            </a:r>
            <a:r>
              <a:rPr lang="en-US" altLang="en-DE" sz="2400" dirty="0"/>
              <a:t> deal encounter to use a phantom lie (with penalties), then it is certainly never beneficial to do so in an all-or-nothing mixed deal encounter (which is just a subset of the mixed deal encounters)</a:t>
            </a:r>
            <a:endParaRPr lang="en-US" altLang="en-DE" sz="2600" dirty="0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9372EF93-F17B-9241-8E58-F169D1F7B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488" y="1425575"/>
            <a:ext cx="1485900" cy="420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500" b="1">
                <a:solidFill>
                  <a:srgbClr val="000000"/>
                </a:solidFill>
              </a:rPr>
              <a:t>Hidden</a:t>
            </a:r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AD6479A6-CE94-8042-B22D-C4820513C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1858963"/>
            <a:ext cx="736600" cy="539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100" b="1">
                <a:solidFill>
                  <a:srgbClr val="000000"/>
                </a:solidFill>
              </a:rPr>
              <a:t>Pure</a:t>
            </a:r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8CCAC4BA-9E91-7044-A472-086C78F26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538" y="1879600"/>
            <a:ext cx="1447800" cy="500063"/>
          </a:xfrm>
          <a:prstGeom prst="rect">
            <a:avLst/>
          </a:prstGeom>
          <a:solidFill>
            <a:srgbClr val="F76681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1D43014E-FF3A-4C4A-9EEB-B55B6F4A3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7725" y="1879600"/>
            <a:ext cx="1447800" cy="500063"/>
          </a:xfrm>
          <a:prstGeom prst="rect">
            <a:avLst/>
          </a:prstGeom>
          <a:solidFill>
            <a:srgbClr val="F76681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0424" name="Rectangle 8">
            <a:extLst>
              <a:ext uri="{FF2B5EF4-FFF2-40B4-BE49-F238E27FC236}">
                <a16:creationId xmlns:a16="http://schemas.microsoft.com/office/drawing/2014/main" id="{05D4502D-2695-FE42-B108-ED03759B8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2413000"/>
            <a:ext cx="736600" cy="539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100" b="1">
                <a:solidFill>
                  <a:srgbClr val="000000"/>
                </a:solidFill>
              </a:rPr>
              <a:t>A/N</a:t>
            </a:r>
          </a:p>
        </p:txBody>
      </p:sp>
      <p:sp>
        <p:nvSpPr>
          <p:cNvPr id="60425" name="Rectangle 9">
            <a:extLst>
              <a:ext uri="{FF2B5EF4-FFF2-40B4-BE49-F238E27FC236}">
                <a16:creationId xmlns:a16="http://schemas.microsoft.com/office/drawing/2014/main" id="{30A5B5B7-E44D-C147-A541-0D7408897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538" y="2432050"/>
            <a:ext cx="1447800" cy="500063"/>
          </a:xfrm>
          <a:prstGeom prst="rect">
            <a:avLst/>
          </a:prstGeom>
          <a:solidFill>
            <a:schemeClr val="folHlink"/>
          </a:solidFill>
          <a:ln w="508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60426" name="Rectangle 10">
            <a:extLst>
              <a:ext uri="{FF2B5EF4-FFF2-40B4-BE49-F238E27FC236}">
                <a16:creationId xmlns:a16="http://schemas.microsoft.com/office/drawing/2014/main" id="{B95481D0-79D1-B54B-A76A-720429032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088" y="2413000"/>
            <a:ext cx="1487487" cy="539750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60427" name="Rectangle 11">
            <a:extLst>
              <a:ext uri="{FF2B5EF4-FFF2-40B4-BE49-F238E27FC236}">
                <a16:creationId xmlns:a16="http://schemas.microsoft.com/office/drawing/2014/main" id="{A6A5A302-3E25-EE4F-9A08-CE53335DD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2965450"/>
            <a:ext cx="736600" cy="5397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100" b="1">
                <a:solidFill>
                  <a:srgbClr val="000000"/>
                </a:solidFill>
              </a:rPr>
              <a:t>Mix</a:t>
            </a:r>
          </a:p>
        </p:txBody>
      </p:sp>
      <p:sp>
        <p:nvSpPr>
          <p:cNvPr id="60428" name="Rectangle 12">
            <a:extLst>
              <a:ext uri="{FF2B5EF4-FFF2-40B4-BE49-F238E27FC236}">
                <a16:creationId xmlns:a16="http://schemas.microsoft.com/office/drawing/2014/main" id="{9ADD43F8-199C-E244-9B1C-A5D6986EF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488" y="2965450"/>
            <a:ext cx="1485900" cy="53975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0429" name="Rectangle 13">
            <a:extLst>
              <a:ext uri="{FF2B5EF4-FFF2-40B4-BE49-F238E27FC236}">
                <a16:creationId xmlns:a16="http://schemas.microsoft.com/office/drawing/2014/main" id="{F4D78ED6-DDE9-B04B-B086-C6D3E0B2C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088" y="2965450"/>
            <a:ext cx="1487487" cy="539750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60430" name="Rectangle 14">
            <a:extLst>
              <a:ext uri="{FF2B5EF4-FFF2-40B4-BE49-F238E27FC236}">
                <a16:creationId xmlns:a16="http://schemas.microsoft.com/office/drawing/2014/main" id="{FFF44B97-1B34-E141-BC7A-0F051B506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088" y="1425575"/>
            <a:ext cx="1487487" cy="420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500" b="1">
                <a:solidFill>
                  <a:srgbClr val="000000"/>
                </a:solidFill>
              </a:rPr>
              <a:t>Phantom</a:t>
            </a:r>
          </a:p>
        </p:txBody>
      </p:sp>
      <p:sp>
        <p:nvSpPr>
          <p:cNvPr id="60431" name="Line 15">
            <a:extLst>
              <a:ext uri="{FF2B5EF4-FFF2-40B4-BE49-F238E27FC236}">
                <a16:creationId xmlns:a16="http://schemas.microsoft.com/office/drawing/2014/main" id="{5A55ECD6-E247-2440-AD9F-E99A491217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42000" y="2563813"/>
            <a:ext cx="0" cy="6588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71978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>
            <a:extLst>
              <a:ext uri="{FF2B5EF4-FFF2-40B4-BE49-F238E27FC236}">
                <a16:creationId xmlns:a16="http://schemas.microsoft.com/office/drawing/2014/main" id="{A699E837-60A0-7140-80EE-E41083037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538BD6DF-6267-8F45-9E9A-11611DC5DB7F}" type="slidenum">
              <a:rPr lang="en-US" altLang="en-US" smtClean="0"/>
              <a:pPr>
                <a:defRPr/>
              </a:pPr>
              <a:t>43</a:t>
            </a:fld>
            <a:endParaRPr lang="en-US" altLang="en-US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8E096929-5343-EB4B-954D-51C1264F8A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7589838" cy="10572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>
              <a:lnSpc>
                <a:spcPct val="85000"/>
              </a:lnSpc>
            </a:pPr>
            <a:r>
              <a:rPr lang="en-US" altLang="en-DE"/>
              <a:t>Decoy Tasks</a:t>
            </a: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5BF2B17C-0BB4-504E-BE6C-4E8FDCE12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3463" y="3316288"/>
            <a:ext cx="1990725" cy="3857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59213" tIns="23027" rIns="59213" bIns="23027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5450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2488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7952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0497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621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193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765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337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  <a:defRPr/>
            </a:pPr>
            <a:r>
              <a:rPr lang="en-US" altLang="en-DE" sz="2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Sub-Additive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293E9B86-501C-C448-BE99-3F98248FC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" y="3751263"/>
            <a:ext cx="1336675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Hidden</a:t>
            </a:r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72BDC732-1759-EE41-8253-215FBC5E5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3" y="4141788"/>
            <a:ext cx="661987" cy="4841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Pure</a:t>
            </a:r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0BA94FEA-6574-804C-A11D-83CED6629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" y="4141788"/>
            <a:ext cx="1336675" cy="484187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1447" name="Rectangle 7">
            <a:extLst>
              <a:ext uri="{FF2B5EF4-FFF2-40B4-BE49-F238E27FC236}">
                <a16:creationId xmlns:a16="http://schemas.microsoft.com/office/drawing/2014/main" id="{44B4B1A1-050E-CD47-990B-ED4139898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75" y="4141788"/>
            <a:ext cx="1338263" cy="484187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1448" name="Rectangle 8">
            <a:extLst>
              <a:ext uri="{FF2B5EF4-FFF2-40B4-BE49-F238E27FC236}">
                <a16:creationId xmlns:a16="http://schemas.microsoft.com/office/drawing/2014/main" id="{FE1D52E5-20C5-954A-ABD8-9F388B487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3" y="4638675"/>
            <a:ext cx="661987" cy="485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A/N</a:t>
            </a:r>
          </a:p>
        </p:txBody>
      </p:sp>
      <p:sp>
        <p:nvSpPr>
          <p:cNvPr id="61449" name="Rectangle 9">
            <a:extLst>
              <a:ext uri="{FF2B5EF4-FFF2-40B4-BE49-F238E27FC236}">
                <a16:creationId xmlns:a16="http://schemas.microsoft.com/office/drawing/2014/main" id="{19CF7560-6781-FF4B-A2BF-6773B918B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" y="4638675"/>
            <a:ext cx="1336675" cy="4857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61450" name="Rectangle 10">
            <a:extLst>
              <a:ext uri="{FF2B5EF4-FFF2-40B4-BE49-F238E27FC236}">
                <a16:creationId xmlns:a16="http://schemas.microsoft.com/office/drawing/2014/main" id="{CC9CB10C-5C08-CB4C-A31A-55EFC735D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75" y="4638675"/>
            <a:ext cx="1338263" cy="485775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61451" name="Rectangle 11">
            <a:extLst>
              <a:ext uri="{FF2B5EF4-FFF2-40B4-BE49-F238E27FC236}">
                <a16:creationId xmlns:a16="http://schemas.microsoft.com/office/drawing/2014/main" id="{FB258257-F84B-9241-A748-FF1D7386A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3" y="5138738"/>
            <a:ext cx="661987" cy="482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Mix</a:t>
            </a:r>
          </a:p>
        </p:txBody>
      </p:sp>
      <p:sp>
        <p:nvSpPr>
          <p:cNvPr id="61452" name="Rectangle 12">
            <a:extLst>
              <a:ext uri="{FF2B5EF4-FFF2-40B4-BE49-F238E27FC236}">
                <a16:creationId xmlns:a16="http://schemas.microsoft.com/office/drawing/2014/main" id="{7EF6E0A2-7ED2-8D4A-AD84-44452620F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" y="5138738"/>
            <a:ext cx="1336675" cy="48260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1453" name="Rectangle 13">
            <a:extLst>
              <a:ext uri="{FF2B5EF4-FFF2-40B4-BE49-F238E27FC236}">
                <a16:creationId xmlns:a16="http://schemas.microsoft.com/office/drawing/2014/main" id="{3B03EAC4-44BE-574E-B533-E88B9314A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75" y="5138738"/>
            <a:ext cx="1338263" cy="482600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61454" name="Rectangle 14">
            <a:extLst>
              <a:ext uri="{FF2B5EF4-FFF2-40B4-BE49-F238E27FC236}">
                <a16:creationId xmlns:a16="http://schemas.microsoft.com/office/drawing/2014/main" id="{5A4FCDAF-9E2A-0B4F-B0E9-75A0AD5A6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713" y="3751263"/>
            <a:ext cx="1436687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Phantom</a:t>
            </a:r>
          </a:p>
        </p:txBody>
      </p:sp>
      <p:sp>
        <p:nvSpPr>
          <p:cNvPr id="61455" name="Line 15">
            <a:extLst>
              <a:ext uri="{FF2B5EF4-FFF2-40B4-BE49-F238E27FC236}">
                <a16:creationId xmlns:a16="http://schemas.microsoft.com/office/drawing/2014/main" id="{ADC73CA0-F7B7-B948-A52F-0BD527B1B8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65538" y="4716463"/>
            <a:ext cx="0" cy="652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1456" name="Rectangle 16">
            <a:extLst>
              <a:ext uri="{FF2B5EF4-FFF2-40B4-BE49-F238E27FC236}">
                <a16:creationId xmlns:a16="http://schemas.microsoft.com/office/drawing/2014/main" id="{FF2118AC-9851-9D44-807A-96DDDA2D7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2238" y="4141788"/>
            <a:ext cx="1336675" cy="484187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1457" name="Rectangle 17">
            <a:extLst>
              <a:ext uri="{FF2B5EF4-FFF2-40B4-BE49-F238E27FC236}">
                <a16:creationId xmlns:a16="http://schemas.microsoft.com/office/drawing/2014/main" id="{8DA4C790-8E9F-B842-A9B8-76D585D53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1288" y="4659313"/>
            <a:ext cx="1298575" cy="446087"/>
          </a:xfrm>
          <a:prstGeom prst="rect">
            <a:avLst/>
          </a:prstGeom>
          <a:solidFill>
            <a:srgbClr val="F76681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1458" name="Rectangle 18">
            <a:extLst>
              <a:ext uri="{FF2B5EF4-FFF2-40B4-BE49-F238E27FC236}">
                <a16:creationId xmlns:a16="http://schemas.microsoft.com/office/drawing/2014/main" id="{D352B34D-5848-D34F-8A92-06D208610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2238" y="5138738"/>
            <a:ext cx="1336675" cy="48260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1459" name="Rectangle 19">
            <a:extLst>
              <a:ext uri="{FF2B5EF4-FFF2-40B4-BE49-F238E27FC236}">
                <a16:creationId xmlns:a16="http://schemas.microsoft.com/office/drawing/2014/main" id="{2067F4D2-76A0-8840-BBDC-45438E56C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2238" y="3751263"/>
            <a:ext cx="1336675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Decoy</a:t>
            </a:r>
          </a:p>
        </p:txBody>
      </p:sp>
      <p:sp>
        <p:nvSpPr>
          <p:cNvPr id="61460" name="Line 20">
            <a:extLst>
              <a:ext uri="{FF2B5EF4-FFF2-40B4-BE49-F238E27FC236}">
                <a16:creationId xmlns:a16="http://schemas.microsoft.com/office/drawing/2014/main" id="{268C56AB-66DB-9049-BAC9-3F6B702FC1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6338" y="4816475"/>
            <a:ext cx="0" cy="585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1461" name="Line 21">
            <a:extLst>
              <a:ext uri="{FF2B5EF4-FFF2-40B4-BE49-F238E27FC236}">
                <a16:creationId xmlns:a16="http://schemas.microsoft.com/office/drawing/2014/main" id="{E9221EB1-9FCD-5C44-9FD5-52EA91F699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6963" y="4373563"/>
            <a:ext cx="709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1462" name="Rectangle 22">
            <a:extLst>
              <a:ext uri="{FF2B5EF4-FFF2-40B4-BE49-F238E27FC236}">
                <a16:creationId xmlns:a16="http://schemas.microsoft.com/office/drawing/2014/main" id="{9ABC20EF-A540-8740-967B-BEA9CB8BF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" y="1090613"/>
            <a:ext cx="5984875" cy="17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1463" name="Rectangle 23">
            <a:extLst>
              <a:ext uri="{FF2B5EF4-FFF2-40B4-BE49-F238E27FC236}">
                <a16:creationId xmlns:a16="http://schemas.microsoft.com/office/drawing/2014/main" id="{E4DFBB6A-748F-EA42-B524-DA1081287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063" y="1558925"/>
            <a:ext cx="3983037" cy="107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DE" sz="2400" dirty="0">
                <a:solidFill>
                  <a:schemeClr val="tx2"/>
                </a:solidFill>
                <a:latin typeface="+mn-lt"/>
              </a:rPr>
              <a:t>Decoy tasks, however, can be beneficial even with all-or-nothing deals</a:t>
            </a:r>
          </a:p>
        </p:txBody>
      </p:sp>
      <p:sp>
        <p:nvSpPr>
          <p:cNvPr id="61464" name="Arc 24">
            <a:extLst>
              <a:ext uri="{FF2B5EF4-FFF2-40B4-BE49-F238E27FC236}">
                <a16:creationId xmlns:a16="http://schemas.microsoft.com/office/drawing/2014/main" id="{F4521EF5-CEEA-894A-882E-BCEC3C893849}"/>
              </a:ext>
            </a:extLst>
          </p:cNvPr>
          <p:cNvSpPr>
            <a:spLocks/>
          </p:cNvSpPr>
          <p:nvPr/>
        </p:nvSpPr>
        <p:spPr bwMode="auto">
          <a:xfrm>
            <a:off x="5321300" y="4105275"/>
            <a:ext cx="2052638" cy="868363"/>
          </a:xfrm>
          <a:custGeom>
            <a:avLst/>
            <a:gdLst>
              <a:gd name="T0" fmla="*/ 2052638 w 21600"/>
              <a:gd name="T1" fmla="*/ 0 h 21600"/>
              <a:gd name="T2" fmla="*/ 0 w 21600"/>
              <a:gd name="T3" fmla="*/ 868363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600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grpSp>
        <p:nvGrpSpPr>
          <p:cNvPr id="61465" name="Group 25">
            <a:extLst>
              <a:ext uri="{FF2B5EF4-FFF2-40B4-BE49-F238E27FC236}">
                <a16:creationId xmlns:a16="http://schemas.microsoft.com/office/drawing/2014/main" id="{12BEC579-D054-8C4C-9D2B-2E0F28E92314}"/>
              </a:ext>
            </a:extLst>
          </p:cNvPr>
          <p:cNvGrpSpPr>
            <a:grpSpLocks/>
          </p:cNvGrpSpPr>
          <p:nvPr/>
        </p:nvGrpSpPr>
        <p:grpSpPr bwMode="auto">
          <a:xfrm>
            <a:off x="4930775" y="1066800"/>
            <a:ext cx="3865563" cy="3257550"/>
            <a:chOff x="2998" y="1078"/>
            <a:chExt cx="2351" cy="1980"/>
          </a:xfrm>
        </p:grpSpPr>
        <p:sp>
          <p:nvSpPr>
            <p:cNvPr id="61467" name="Oval 26">
              <a:extLst>
                <a:ext uri="{FF2B5EF4-FFF2-40B4-BE49-F238E27FC236}">
                  <a16:creationId xmlns:a16="http://schemas.microsoft.com/office/drawing/2014/main" id="{6B0710A3-0E44-714A-9444-6CDB10080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1" y="1465"/>
              <a:ext cx="171" cy="17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61468" name="Oval 27">
              <a:extLst>
                <a:ext uri="{FF2B5EF4-FFF2-40B4-BE49-F238E27FC236}">
                  <a16:creationId xmlns:a16="http://schemas.microsoft.com/office/drawing/2014/main" id="{951450D0-D74E-8E49-A70D-3A07F7685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4" y="1718"/>
              <a:ext cx="170" cy="17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61469" name="Oval 28">
              <a:extLst>
                <a:ext uri="{FF2B5EF4-FFF2-40B4-BE49-F238E27FC236}">
                  <a16:creationId xmlns:a16="http://schemas.microsoft.com/office/drawing/2014/main" id="{B1EF1C8F-4CDC-A642-B57A-FE5749B41B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6" y="1465"/>
              <a:ext cx="170" cy="17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61470" name="Line 29">
              <a:extLst>
                <a:ext uri="{FF2B5EF4-FFF2-40B4-BE49-F238E27FC236}">
                  <a16:creationId xmlns:a16="http://schemas.microsoft.com/office/drawing/2014/main" id="{C8641908-771F-684F-8718-E279F63763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7" y="1562"/>
              <a:ext cx="26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61471" name="Line 30">
              <a:extLst>
                <a:ext uri="{FF2B5EF4-FFF2-40B4-BE49-F238E27FC236}">
                  <a16:creationId xmlns:a16="http://schemas.microsoft.com/office/drawing/2014/main" id="{D207E068-804F-9845-A890-399A3EBA69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1" y="1571"/>
              <a:ext cx="239" cy="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61472" name="Oval 31">
              <a:extLst>
                <a:ext uri="{FF2B5EF4-FFF2-40B4-BE49-F238E27FC236}">
                  <a16:creationId xmlns:a16="http://schemas.microsoft.com/office/drawing/2014/main" id="{3A1567E8-E86B-5945-90F5-7AC0E939F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4" y="2302"/>
              <a:ext cx="169" cy="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61473" name="Oval 32">
              <a:extLst>
                <a:ext uri="{FF2B5EF4-FFF2-40B4-BE49-F238E27FC236}">
                  <a16:creationId xmlns:a16="http://schemas.microsoft.com/office/drawing/2014/main" id="{A316B037-95D7-E648-9B7B-E7E74A53A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7" y="2112"/>
              <a:ext cx="168" cy="1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61474" name="Line 33">
              <a:extLst>
                <a:ext uri="{FF2B5EF4-FFF2-40B4-BE49-F238E27FC236}">
                  <a16:creationId xmlns:a16="http://schemas.microsoft.com/office/drawing/2014/main" id="{726351B1-6AC1-4A4D-9AE4-73E41A414D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4" y="1639"/>
              <a:ext cx="0" cy="23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61475" name="Line 34">
              <a:extLst>
                <a:ext uri="{FF2B5EF4-FFF2-40B4-BE49-F238E27FC236}">
                  <a16:creationId xmlns:a16="http://schemas.microsoft.com/office/drawing/2014/main" id="{365B5375-7B0F-114E-BBBC-7E61788302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2" y="2246"/>
              <a:ext cx="249" cy="14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61476" name="Line 35">
              <a:extLst>
                <a:ext uri="{FF2B5EF4-FFF2-40B4-BE49-F238E27FC236}">
                  <a16:creationId xmlns:a16="http://schemas.microsoft.com/office/drawing/2014/main" id="{E740D2D2-5EC4-C04C-A588-3B25D6C4C3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3" y="1885"/>
              <a:ext cx="0" cy="21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61477" name="Oval 36">
              <a:extLst>
                <a:ext uri="{FF2B5EF4-FFF2-40B4-BE49-F238E27FC236}">
                  <a16:creationId xmlns:a16="http://schemas.microsoft.com/office/drawing/2014/main" id="{7BAB9B9D-F884-C047-987F-DD20EDD15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6" y="2302"/>
              <a:ext cx="170" cy="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61478" name="Oval 37">
              <a:extLst>
                <a:ext uri="{FF2B5EF4-FFF2-40B4-BE49-F238E27FC236}">
                  <a16:creationId xmlns:a16="http://schemas.microsoft.com/office/drawing/2014/main" id="{A7578FCF-BEA2-914C-B47B-86B2A0669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6" y="1880"/>
              <a:ext cx="168" cy="1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61479" name="Line 38">
              <a:extLst>
                <a:ext uri="{FF2B5EF4-FFF2-40B4-BE49-F238E27FC236}">
                  <a16:creationId xmlns:a16="http://schemas.microsoft.com/office/drawing/2014/main" id="{7BA09E97-CD29-7640-B8E7-F5657E5D6A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4" y="2077"/>
              <a:ext cx="0" cy="22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61480" name="Line 39">
              <a:extLst>
                <a:ext uri="{FF2B5EF4-FFF2-40B4-BE49-F238E27FC236}">
                  <a16:creationId xmlns:a16="http://schemas.microsoft.com/office/drawing/2014/main" id="{6533BAE3-D085-414E-B037-332BB7ADF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390"/>
              <a:ext cx="28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61481" name="Rectangle 40">
              <a:extLst>
                <a:ext uri="{FF2B5EF4-FFF2-40B4-BE49-F238E27FC236}">
                  <a16:creationId xmlns:a16="http://schemas.microsoft.com/office/drawing/2014/main" id="{948FF712-436C-6540-806E-B3F3F63D2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" y="2046"/>
              <a:ext cx="378" cy="29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4258B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63DE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/>
              <a:r>
                <a:rPr lang="en-US" altLang="en-DE" sz="2700">
                  <a:latin typeface="Wingdings" pitchFamily="2" charset="2"/>
                </a:rPr>
                <a:t>/</a:t>
              </a:r>
            </a:p>
          </p:txBody>
        </p:sp>
        <p:sp>
          <p:nvSpPr>
            <p:cNvPr id="61482" name="Rectangle 41">
              <a:extLst>
                <a:ext uri="{FF2B5EF4-FFF2-40B4-BE49-F238E27FC236}">
                  <a16:creationId xmlns:a16="http://schemas.microsoft.com/office/drawing/2014/main" id="{9F4FDA78-EDF6-4141-9015-9DA204B5B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" y="2508"/>
              <a:ext cx="378" cy="29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4258B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63DE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/>
              <a:r>
                <a:rPr lang="en-US" altLang="en-DE" sz="2700">
                  <a:latin typeface="Wingdings" pitchFamily="2" charset="2"/>
                </a:rPr>
                <a:t>/</a:t>
              </a:r>
            </a:p>
          </p:txBody>
        </p:sp>
        <p:sp>
          <p:nvSpPr>
            <p:cNvPr id="61483" name="Rectangle 42">
              <a:extLst>
                <a:ext uri="{FF2B5EF4-FFF2-40B4-BE49-F238E27FC236}">
                  <a16:creationId xmlns:a16="http://schemas.microsoft.com/office/drawing/2014/main" id="{5D08B8BE-F29C-674C-AAC7-50C55387F2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" y="2508"/>
              <a:ext cx="378" cy="29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4258B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63DE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/>
              <a:r>
                <a:rPr lang="en-US" altLang="en-DE" sz="2700">
                  <a:latin typeface="Wingdings" pitchFamily="2" charset="2"/>
                </a:rPr>
                <a:t>/</a:t>
              </a:r>
            </a:p>
          </p:txBody>
        </p:sp>
        <p:pic>
          <p:nvPicPr>
            <p:cNvPr id="61484" name="Picture 43">
              <a:extLst>
                <a:ext uri="{FF2B5EF4-FFF2-40B4-BE49-F238E27FC236}">
                  <a16:creationId xmlns:a16="http://schemas.microsoft.com/office/drawing/2014/main" id="{9E909A02-2C9E-5247-9031-0D3D916F2BA2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6" y="1078"/>
              <a:ext cx="6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1485" name="Line 44">
              <a:extLst>
                <a:ext uri="{FF2B5EF4-FFF2-40B4-BE49-F238E27FC236}">
                  <a16:creationId xmlns:a16="http://schemas.microsoft.com/office/drawing/2014/main" id="{83A5744D-16A7-EE49-84E7-F1050747EB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9" y="1639"/>
              <a:ext cx="0" cy="23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61486" name="Oval 45">
              <a:extLst>
                <a:ext uri="{FF2B5EF4-FFF2-40B4-BE49-F238E27FC236}">
                  <a16:creationId xmlns:a16="http://schemas.microsoft.com/office/drawing/2014/main" id="{F09BDFA7-3336-F645-AB2F-E9C78036B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0" y="1880"/>
              <a:ext cx="169" cy="16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DE" altLang="en-DE"/>
            </a:p>
          </p:txBody>
        </p:sp>
        <p:sp>
          <p:nvSpPr>
            <p:cNvPr id="61487" name="Line 46">
              <a:extLst>
                <a:ext uri="{FF2B5EF4-FFF2-40B4-BE49-F238E27FC236}">
                  <a16:creationId xmlns:a16="http://schemas.microsoft.com/office/drawing/2014/main" id="{E9B45664-2C5B-9B41-8D42-98CD2D833F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9" y="2077"/>
              <a:ext cx="0" cy="22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61488" name="Rectangle 47">
              <a:extLst>
                <a:ext uri="{FF2B5EF4-FFF2-40B4-BE49-F238E27FC236}">
                  <a16:creationId xmlns:a16="http://schemas.microsoft.com/office/drawing/2014/main" id="{DCC47DE1-654F-A546-8542-9ED296430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9" y="1624"/>
              <a:ext cx="378" cy="29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4258B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63DE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/>
              <a:r>
                <a:rPr lang="en-US" altLang="en-DE" sz="2700">
                  <a:latin typeface="Wingdings" pitchFamily="2" charset="2"/>
                </a:rPr>
                <a:t>/</a:t>
              </a:r>
            </a:p>
          </p:txBody>
        </p:sp>
        <p:sp>
          <p:nvSpPr>
            <p:cNvPr id="61489" name="Rectangle 48">
              <a:extLst>
                <a:ext uri="{FF2B5EF4-FFF2-40B4-BE49-F238E27FC236}">
                  <a16:creationId xmlns:a16="http://schemas.microsoft.com/office/drawing/2014/main" id="{BC994373-24E8-5344-ACD1-7AED2BE6D2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4" y="1392"/>
              <a:ext cx="378" cy="29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4258B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63DE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/>
              <a:r>
                <a:rPr lang="en-US" altLang="en-DE" sz="2700">
                  <a:latin typeface="Wingdings" pitchFamily="2" charset="2"/>
                </a:rPr>
                <a:t>/</a:t>
              </a:r>
            </a:p>
          </p:txBody>
        </p:sp>
        <p:sp>
          <p:nvSpPr>
            <p:cNvPr id="61490" name="Rectangle 49">
              <a:extLst>
                <a:ext uri="{FF2B5EF4-FFF2-40B4-BE49-F238E27FC236}">
                  <a16:creationId xmlns:a16="http://schemas.microsoft.com/office/drawing/2014/main" id="{1495B25C-A150-5C44-8FD4-5B4B119AD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4" y="1803"/>
              <a:ext cx="378" cy="29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4258B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63DE8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/>
              <a:r>
                <a:rPr lang="en-US" altLang="en-DE" sz="2700">
                  <a:latin typeface="Wingdings" pitchFamily="2" charset="2"/>
                </a:rPr>
                <a:t>/</a:t>
              </a:r>
            </a:p>
          </p:txBody>
        </p:sp>
        <p:sp>
          <p:nvSpPr>
            <p:cNvPr id="61491" name="Rectangle 50">
              <a:extLst>
                <a:ext uri="{FF2B5EF4-FFF2-40B4-BE49-F238E27FC236}">
                  <a16:creationId xmlns:a16="http://schemas.microsoft.com/office/drawing/2014/main" id="{8CB110A9-A10E-4B4E-8B65-35C8A4033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8" y="1428"/>
              <a:ext cx="154" cy="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/>
              <a:r>
                <a:rPr lang="en-US" altLang="en-DE" sz="2000" b="1">
                  <a:latin typeface="Book Antiqua" panose="02040602050305030304" pitchFamily="18" charset="0"/>
                </a:rPr>
                <a:t>1</a:t>
              </a:r>
            </a:p>
          </p:txBody>
        </p:sp>
        <p:sp>
          <p:nvSpPr>
            <p:cNvPr id="61492" name="Rectangle 51">
              <a:extLst>
                <a:ext uri="{FF2B5EF4-FFF2-40B4-BE49-F238E27FC236}">
                  <a16:creationId xmlns:a16="http://schemas.microsoft.com/office/drawing/2014/main" id="{6B0F8EF3-CE70-9548-AF39-D618CE009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8" y="1830"/>
              <a:ext cx="154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/>
              <a:r>
                <a:rPr lang="en-US" altLang="en-DE" sz="2000" b="1">
                  <a:latin typeface="Book Antiqua" panose="02040602050305030304" pitchFamily="18" charset="0"/>
                </a:rPr>
                <a:t>1</a:t>
              </a:r>
            </a:p>
          </p:txBody>
        </p:sp>
        <p:sp>
          <p:nvSpPr>
            <p:cNvPr id="61493" name="Rectangle 52">
              <a:extLst>
                <a:ext uri="{FF2B5EF4-FFF2-40B4-BE49-F238E27FC236}">
                  <a16:creationId xmlns:a16="http://schemas.microsoft.com/office/drawing/2014/main" id="{05E85323-BC0F-5141-8ED4-664DE8C7E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7" y="2832"/>
              <a:ext cx="154" cy="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/>
              <a:r>
                <a:rPr lang="en-US" altLang="en-DE" sz="2000" b="1">
                  <a:latin typeface="Book Antiqua" panose="02040602050305030304" pitchFamily="18" charset="0"/>
                </a:rPr>
                <a:t>1</a:t>
              </a:r>
            </a:p>
          </p:txBody>
        </p:sp>
        <p:sp>
          <p:nvSpPr>
            <p:cNvPr id="61494" name="Rectangle 53">
              <a:extLst>
                <a:ext uri="{FF2B5EF4-FFF2-40B4-BE49-F238E27FC236}">
                  <a16:creationId xmlns:a16="http://schemas.microsoft.com/office/drawing/2014/main" id="{43C94D24-2BCC-C046-9498-535CE371F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0" y="2832"/>
              <a:ext cx="155" cy="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/>
              <a:r>
                <a:rPr lang="en-US" altLang="en-DE" sz="2000" b="1">
                  <a:latin typeface="Book Antiqua" panose="02040602050305030304" pitchFamily="18" charset="0"/>
                </a:rPr>
                <a:t>1</a:t>
              </a:r>
            </a:p>
          </p:txBody>
        </p:sp>
        <p:sp>
          <p:nvSpPr>
            <p:cNvPr id="61495" name="Rectangle 54">
              <a:extLst>
                <a:ext uri="{FF2B5EF4-FFF2-40B4-BE49-F238E27FC236}">
                  <a16:creationId xmlns:a16="http://schemas.microsoft.com/office/drawing/2014/main" id="{9D476E02-3C19-4D43-84F4-4815E4334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4" y="1681"/>
              <a:ext cx="155" cy="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/>
              <a:r>
                <a:rPr lang="en-US" altLang="en-DE" sz="2000" b="1">
                  <a:latin typeface="Book Antiqua" panose="02040602050305030304" pitchFamily="18" charset="0"/>
                </a:rPr>
                <a:t>2</a:t>
              </a:r>
            </a:p>
          </p:txBody>
        </p:sp>
        <p:sp>
          <p:nvSpPr>
            <p:cNvPr id="61496" name="Rectangle 55">
              <a:extLst>
                <a:ext uri="{FF2B5EF4-FFF2-40B4-BE49-F238E27FC236}">
                  <a16:creationId xmlns:a16="http://schemas.microsoft.com/office/drawing/2014/main" id="{3D2EE820-9B83-CF4B-8449-DBA61536F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5" y="2072"/>
              <a:ext cx="154" cy="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143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/>
              <a:r>
                <a:rPr lang="en-US" altLang="en-DE" sz="2000" b="1">
                  <a:latin typeface="Book Antiqua" panose="02040602050305030304" pitchFamily="18" charset="0"/>
                </a:rPr>
                <a:t>2</a:t>
              </a:r>
            </a:p>
          </p:txBody>
        </p:sp>
        <p:sp>
          <p:nvSpPr>
            <p:cNvPr id="172088" name="Rectangle 56">
              <a:extLst>
                <a:ext uri="{FF2B5EF4-FFF2-40B4-BE49-F238E27FC236}">
                  <a16:creationId xmlns:a16="http://schemas.microsoft.com/office/drawing/2014/main" id="{2F14401B-FB1D-DE48-972C-12DE2BE7C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2" y="1866"/>
              <a:ext cx="154" cy="2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64148" tIns="32896" rIns="64148" bIns="32896">
              <a:spAutoFit/>
            </a:bodyPr>
            <a:lstStyle>
              <a:lvl1pPr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312738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627063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938213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1249363" defTabSz="414338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1706563" defTabSz="4143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163763" defTabSz="4143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2620963" defTabSz="4143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078163" defTabSz="4143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rtl="1">
                <a:defRPr/>
              </a:pPr>
              <a:r>
                <a:rPr lang="en-US" altLang="en-DE" sz="2000" b="1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 Antiqua" panose="02040602050305030304" pitchFamily="18" charset="0"/>
                </a:rPr>
                <a:t>1</a:t>
              </a:r>
            </a:p>
          </p:txBody>
        </p:sp>
      </p:grpSp>
      <p:sp>
        <p:nvSpPr>
          <p:cNvPr id="61466" name="Text Box 0">
            <a:extLst>
              <a:ext uri="{FF2B5EF4-FFF2-40B4-BE49-F238E27FC236}">
                <a16:creationId xmlns:a16="http://schemas.microsoft.com/office/drawing/2014/main" id="{09665DD1-B204-E641-ABA5-8E61E31A9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2807" y="5060237"/>
            <a:ext cx="3352800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DE" sz="1600" dirty="0"/>
              <a:t>Decoy lies are simply phantom lies where the agent is able to manufacture the task (if necessary) to avoid discovery of the lie by the other agent.</a:t>
            </a:r>
          </a:p>
        </p:txBody>
      </p:sp>
    </p:spTree>
    <p:extLst>
      <p:ext uri="{BB962C8B-B14F-4D97-AF65-F5344CB8AC3E}">
        <p14:creationId xmlns:p14="http://schemas.microsoft.com/office/powerpoint/2010/main" val="966782534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A3EFBEE-B180-3D41-8F7E-AE6852692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5B0C0826-77E7-E141-AD72-E387B658FF49}" type="slidenum">
              <a:rPr lang="en-US" altLang="en-US" smtClean="0"/>
              <a:pPr>
                <a:defRPr/>
              </a:pPr>
              <a:t>44</a:t>
            </a:fld>
            <a:endParaRPr lang="en-US" altLang="en-US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B10F5D04-96C4-594F-AB2C-D6097AF8F2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DE"/>
              <a:t>Decoy Tasks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953A88E1-000A-DC44-8C70-52B3F64DF0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657600"/>
            <a:ext cx="8229600" cy="2473325"/>
          </a:xfrm>
        </p:spPr>
        <p:txBody>
          <a:bodyPr/>
          <a:lstStyle/>
          <a:p>
            <a:pPr eaLnBrk="1" hangingPunct="1"/>
            <a:r>
              <a:rPr lang="en-US" altLang="en-DE" sz="2600"/>
              <a:t>Explanation of the down arrow:</a:t>
            </a:r>
            <a:br>
              <a:rPr lang="en-US" altLang="en-DE" sz="2600"/>
            </a:br>
            <a:r>
              <a:rPr lang="en-US" altLang="en-DE" sz="2600"/>
              <a:t>If there exists a beneficial decoy lie in some all-or-nothing mixed deal encounter, then there certainly exists a beneficial decoy lie in some general mixed deal encounter (since all-or-nothing mixed deals are just a subset of general mixed deals)</a:t>
            </a:r>
          </a:p>
        </p:txBody>
      </p:sp>
      <p:sp>
        <p:nvSpPr>
          <p:cNvPr id="207876" name="Rectangle 4">
            <a:extLst>
              <a:ext uri="{FF2B5EF4-FFF2-40B4-BE49-F238E27FC236}">
                <a16:creationId xmlns:a16="http://schemas.microsoft.com/office/drawing/2014/main" id="{DC3249CA-A061-AA40-B982-58A9C4042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350" y="1143000"/>
            <a:ext cx="1990725" cy="3857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59213" tIns="23027" rIns="59213" bIns="23027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5450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2488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7952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0497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621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193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765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337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  <a:defRPr/>
            </a:pPr>
            <a:r>
              <a:rPr lang="en-US" altLang="en-DE" sz="2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Sub-Additive</a:t>
            </a:r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B3D55DD0-F112-0E47-89F9-01EA4CA43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1577975"/>
            <a:ext cx="1336675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Hidden</a:t>
            </a:r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F91C2C67-F69D-554B-9AC2-E33A885B7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1968500"/>
            <a:ext cx="661988" cy="4841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Pure</a:t>
            </a:r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738E9B4A-56CA-6B4F-A311-C7DD3522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1968500"/>
            <a:ext cx="1336675" cy="484188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2472" name="Rectangle 8">
            <a:extLst>
              <a:ext uri="{FF2B5EF4-FFF2-40B4-BE49-F238E27FC236}">
                <a16:creationId xmlns:a16="http://schemas.microsoft.com/office/drawing/2014/main" id="{B2F85BCC-C2A6-974C-B56D-B6A9B403D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163" y="1968500"/>
            <a:ext cx="1338262" cy="484188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2473" name="Rectangle 9">
            <a:extLst>
              <a:ext uri="{FF2B5EF4-FFF2-40B4-BE49-F238E27FC236}">
                <a16:creationId xmlns:a16="http://schemas.microsoft.com/office/drawing/2014/main" id="{FFBDAB0D-B8E2-6A44-9408-BDF75947F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2465388"/>
            <a:ext cx="661988" cy="485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A/N</a:t>
            </a:r>
          </a:p>
        </p:txBody>
      </p:sp>
      <p:sp>
        <p:nvSpPr>
          <p:cNvPr id="62474" name="Rectangle 10">
            <a:extLst>
              <a:ext uri="{FF2B5EF4-FFF2-40B4-BE49-F238E27FC236}">
                <a16:creationId xmlns:a16="http://schemas.microsoft.com/office/drawing/2014/main" id="{468DE33A-A512-4147-9A92-251131A2B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2465388"/>
            <a:ext cx="1336675" cy="4857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62475" name="Rectangle 11">
            <a:extLst>
              <a:ext uri="{FF2B5EF4-FFF2-40B4-BE49-F238E27FC236}">
                <a16:creationId xmlns:a16="http://schemas.microsoft.com/office/drawing/2014/main" id="{F84C5D8F-0C5D-2146-A959-C446597AE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163" y="2465388"/>
            <a:ext cx="1338262" cy="485775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62476" name="Rectangle 12">
            <a:extLst>
              <a:ext uri="{FF2B5EF4-FFF2-40B4-BE49-F238E27FC236}">
                <a16:creationId xmlns:a16="http://schemas.microsoft.com/office/drawing/2014/main" id="{7BB32A5A-0D96-574A-923F-AECAC0EC4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2965450"/>
            <a:ext cx="661988" cy="482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Mix</a:t>
            </a:r>
          </a:p>
        </p:txBody>
      </p:sp>
      <p:sp>
        <p:nvSpPr>
          <p:cNvPr id="62477" name="Rectangle 13">
            <a:extLst>
              <a:ext uri="{FF2B5EF4-FFF2-40B4-BE49-F238E27FC236}">
                <a16:creationId xmlns:a16="http://schemas.microsoft.com/office/drawing/2014/main" id="{16665EA6-5664-8A45-9B04-BB8F60627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2965450"/>
            <a:ext cx="1336675" cy="48260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2478" name="Rectangle 14">
            <a:extLst>
              <a:ext uri="{FF2B5EF4-FFF2-40B4-BE49-F238E27FC236}">
                <a16:creationId xmlns:a16="http://schemas.microsoft.com/office/drawing/2014/main" id="{1083D7AE-9A2A-E540-9045-66E366428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163" y="2965450"/>
            <a:ext cx="1338262" cy="482600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62479" name="Rectangle 15">
            <a:extLst>
              <a:ext uri="{FF2B5EF4-FFF2-40B4-BE49-F238E27FC236}">
                <a16:creationId xmlns:a16="http://schemas.microsoft.com/office/drawing/2014/main" id="{4C341C2D-8A92-E840-89B1-B72337A75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0" y="1577975"/>
            <a:ext cx="1365250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Phantom</a:t>
            </a:r>
          </a:p>
        </p:txBody>
      </p:sp>
      <p:sp>
        <p:nvSpPr>
          <p:cNvPr id="62480" name="Line 16">
            <a:extLst>
              <a:ext uri="{FF2B5EF4-FFF2-40B4-BE49-F238E27FC236}">
                <a16:creationId xmlns:a16="http://schemas.microsoft.com/office/drawing/2014/main" id="{9B8497E4-6A7A-114E-A0AA-7130400C48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78425" y="2543175"/>
            <a:ext cx="0" cy="652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2481" name="Rectangle 17">
            <a:extLst>
              <a:ext uri="{FF2B5EF4-FFF2-40B4-BE49-F238E27FC236}">
                <a16:creationId xmlns:a16="http://schemas.microsoft.com/office/drawing/2014/main" id="{9247D83D-EFA4-8F4E-8727-3E8D5C7EB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1968500"/>
            <a:ext cx="1336675" cy="484188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2482" name="Rectangle 18">
            <a:extLst>
              <a:ext uri="{FF2B5EF4-FFF2-40B4-BE49-F238E27FC236}">
                <a16:creationId xmlns:a16="http://schemas.microsoft.com/office/drawing/2014/main" id="{0B907C69-D23A-F940-BF4E-5953A86F5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4175" y="2486025"/>
            <a:ext cx="1298575" cy="446088"/>
          </a:xfrm>
          <a:prstGeom prst="rect">
            <a:avLst/>
          </a:prstGeom>
          <a:solidFill>
            <a:srgbClr val="F76681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2483" name="Rectangle 19">
            <a:extLst>
              <a:ext uri="{FF2B5EF4-FFF2-40B4-BE49-F238E27FC236}">
                <a16:creationId xmlns:a16="http://schemas.microsoft.com/office/drawing/2014/main" id="{3797DBE2-A5C6-D74F-B539-D2E608A11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2965450"/>
            <a:ext cx="1336675" cy="48260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2484" name="Rectangle 20">
            <a:extLst>
              <a:ext uri="{FF2B5EF4-FFF2-40B4-BE49-F238E27FC236}">
                <a16:creationId xmlns:a16="http://schemas.microsoft.com/office/drawing/2014/main" id="{D8D07D45-B2FC-B04B-9F84-B8AF6FED9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1577975"/>
            <a:ext cx="1336675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 dirty="0">
                <a:solidFill>
                  <a:srgbClr val="000000"/>
                </a:solidFill>
              </a:rPr>
              <a:t>Decoy</a:t>
            </a:r>
          </a:p>
        </p:txBody>
      </p:sp>
      <p:sp>
        <p:nvSpPr>
          <p:cNvPr id="62485" name="Line 21">
            <a:extLst>
              <a:ext uri="{FF2B5EF4-FFF2-40B4-BE49-F238E27FC236}">
                <a16:creationId xmlns:a16="http://schemas.microsoft.com/office/drawing/2014/main" id="{251FFED5-1376-5E40-A53B-D7A22D4E32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9225" y="2643188"/>
            <a:ext cx="0" cy="585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2486" name="Line 22">
            <a:extLst>
              <a:ext uri="{FF2B5EF4-FFF2-40B4-BE49-F238E27FC236}">
                <a16:creationId xmlns:a16="http://schemas.microsoft.com/office/drawing/2014/main" id="{F166FD56-7E49-A84E-92A0-3829E3CE50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9850" y="2200275"/>
            <a:ext cx="709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920395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9FC023CD-F3F6-1241-82A3-CA055900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F28BE7B8-D7B9-F244-B4E9-1426533B197A}" type="slidenum">
              <a:rPr lang="en-US" altLang="en-US" smtClean="0"/>
              <a:pPr>
                <a:defRPr/>
              </a:pPr>
              <a:t>45</a:t>
            </a:fld>
            <a:endParaRPr lang="en-US" altLang="en-US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375EA09E-51CA-8840-8B24-8891BA61D3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DE"/>
              <a:t>Decoy Tasks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01B456B9-22FB-1143-8915-A9A85C5CE9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789048"/>
            <a:ext cx="8229600" cy="2341878"/>
          </a:xfrm>
        </p:spPr>
        <p:txBody>
          <a:bodyPr/>
          <a:lstStyle/>
          <a:p>
            <a:pPr eaLnBrk="1" hangingPunct="1"/>
            <a:r>
              <a:rPr lang="en-US" altLang="en-DE" sz="2600" dirty="0"/>
              <a:t>Explanation of the horizontal arrow:</a:t>
            </a:r>
            <a:br>
              <a:rPr lang="en-US" altLang="en-DE" sz="2600" dirty="0"/>
            </a:br>
            <a:r>
              <a:rPr lang="en-US" altLang="en-DE" sz="2400" dirty="0"/>
              <a:t>If there exists a beneficial phantom lie in some pure deal encounter, then there certainly exists a beneficial decoy lie in some pure deal encounter (since decoy lies are simply phantom lies where the agent is able to manufacture the task if necessary)</a:t>
            </a:r>
            <a:endParaRPr lang="en-US" altLang="en-DE" sz="2600" dirty="0"/>
          </a:p>
        </p:txBody>
      </p:sp>
      <p:sp>
        <p:nvSpPr>
          <p:cNvPr id="208900" name="Rectangle 4">
            <a:extLst>
              <a:ext uri="{FF2B5EF4-FFF2-40B4-BE49-F238E27FC236}">
                <a16:creationId xmlns:a16="http://schemas.microsoft.com/office/drawing/2014/main" id="{55FE8E32-D812-C745-9824-A6437F257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350" y="1143000"/>
            <a:ext cx="1990725" cy="3857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59213" tIns="23027" rIns="59213" bIns="23027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5450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2488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7952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0497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621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193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765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337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  <a:defRPr/>
            </a:pPr>
            <a:r>
              <a:rPr lang="en-US" altLang="en-DE" sz="2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Sub-Additive</a:t>
            </a:r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7D8C3A0D-5788-D648-BF21-9A6E0BB73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1577975"/>
            <a:ext cx="1336675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Hidden</a:t>
            </a:r>
          </a:p>
        </p:txBody>
      </p:sp>
      <p:sp>
        <p:nvSpPr>
          <p:cNvPr id="63494" name="Rectangle 6">
            <a:extLst>
              <a:ext uri="{FF2B5EF4-FFF2-40B4-BE49-F238E27FC236}">
                <a16:creationId xmlns:a16="http://schemas.microsoft.com/office/drawing/2014/main" id="{680498BC-6EE4-E04C-A2CB-E3B77E1D7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1968500"/>
            <a:ext cx="661988" cy="4841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Pure</a:t>
            </a:r>
          </a:p>
        </p:txBody>
      </p:sp>
      <p:sp>
        <p:nvSpPr>
          <p:cNvPr id="63495" name="Rectangle 7">
            <a:extLst>
              <a:ext uri="{FF2B5EF4-FFF2-40B4-BE49-F238E27FC236}">
                <a16:creationId xmlns:a16="http://schemas.microsoft.com/office/drawing/2014/main" id="{D0D26C80-1ED3-394B-B73F-C150B21CC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1968500"/>
            <a:ext cx="1336675" cy="484188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3496" name="Rectangle 8">
            <a:extLst>
              <a:ext uri="{FF2B5EF4-FFF2-40B4-BE49-F238E27FC236}">
                <a16:creationId xmlns:a16="http://schemas.microsoft.com/office/drawing/2014/main" id="{8248C090-D1FA-EF45-95EC-04D15EE06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163" y="1968500"/>
            <a:ext cx="1338262" cy="484188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3497" name="Rectangle 9">
            <a:extLst>
              <a:ext uri="{FF2B5EF4-FFF2-40B4-BE49-F238E27FC236}">
                <a16:creationId xmlns:a16="http://schemas.microsoft.com/office/drawing/2014/main" id="{9583A036-0C11-224B-BBA9-8716FE3DE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2465388"/>
            <a:ext cx="661988" cy="485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A/N</a:t>
            </a:r>
          </a:p>
        </p:txBody>
      </p:sp>
      <p:sp>
        <p:nvSpPr>
          <p:cNvPr id="63498" name="Rectangle 10">
            <a:extLst>
              <a:ext uri="{FF2B5EF4-FFF2-40B4-BE49-F238E27FC236}">
                <a16:creationId xmlns:a16="http://schemas.microsoft.com/office/drawing/2014/main" id="{9A31D9FB-2D00-8E41-AED9-F7DFAB526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2465388"/>
            <a:ext cx="1336675" cy="4857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63499" name="Rectangle 11">
            <a:extLst>
              <a:ext uri="{FF2B5EF4-FFF2-40B4-BE49-F238E27FC236}">
                <a16:creationId xmlns:a16="http://schemas.microsoft.com/office/drawing/2014/main" id="{D4A519B4-A72F-3A42-B4C7-B8B04828F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163" y="2465388"/>
            <a:ext cx="1338262" cy="485775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63500" name="Rectangle 12">
            <a:extLst>
              <a:ext uri="{FF2B5EF4-FFF2-40B4-BE49-F238E27FC236}">
                <a16:creationId xmlns:a16="http://schemas.microsoft.com/office/drawing/2014/main" id="{732386ED-1EA9-9541-85CE-5AA56B12C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2965450"/>
            <a:ext cx="661988" cy="482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Mix</a:t>
            </a:r>
          </a:p>
        </p:txBody>
      </p:sp>
      <p:sp>
        <p:nvSpPr>
          <p:cNvPr id="63501" name="Rectangle 13">
            <a:extLst>
              <a:ext uri="{FF2B5EF4-FFF2-40B4-BE49-F238E27FC236}">
                <a16:creationId xmlns:a16="http://schemas.microsoft.com/office/drawing/2014/main" id="{B4294339-2617-474C-A597-529A1D81B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2965450"/>
            <a:ext cx="1336675" cy="48260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3502" name="Rectangle 14">
            <a:extLst>
              <a:ext uri="{FF2B5EF4-FFF2-40B4-BE49-F238E27FC236}">
                <a16:creationId xmlns:a16="http://schemas.microsoft.com/office/drawing/2014/main" id="{164825AD-C458-6E4C-8502-883AB7C3A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163" y="2965450"/>
            <a:ext cx="1338262" cy="482600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63503" name="Rectangle 15">
            <a:extLst>
              <a:ext uri="{FF2B5EF4-FFF2-40B4-BE49-F238E27FC236}">
                <a16:creationId xmlns:a16="http://schemas.microsoft.com/office/drawing/2014/main" id="{2A6FABD5-95DB-CD42-A1A6-0796C7824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6700" y="1577975"/>
            <a:ext cx="1365250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Phantom</a:t>
            </a:r>
          </a:p>
        </p:txBody>
      </p:sp>
      <p:sp>
        <p:nvSpPr>
          <p:cNvPr id="63504" name="Line 16">
            <a:extLst>
              <a:ext uri="{FF2B5EF4-FFF2-40B4-BE49-F238E27FC236}">
                <a16:creationId xmlns:a16="http://schemas.microsoft.com/office/drawing/2014/main" id="{FF824047-88F1-3542-ACF7-22011BCDD9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78425" y="2543175"/>
            <a:ext cx="0" cy="652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3505" name="Rectangle 17">
            <a:extLst>
              <a:ext uri="{FF2B5EF4-FFF2-40B4-BE49-F238E27FC236}">
                <a16:creationId xmlns:a16="http://schemas.microsoft.com/office/drawing/2014/main" id="{C7413411-F834-724A-BFD6-D758121D8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1968500"/>
            <a:ext cx="1336675" cy="484188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3506" name="Rectangle 18">
            <a:extLst>
              <a:ext uri="{FF2B5EF4-FFF2-40B4-BE49-F238E27FC236}">
                <a16:creationId xmlns:a16="http://schemas.microsoft.com/office/drawing/2014/main" id="{98FB2129-EE0F-D044-BAA9-8C41D6D1E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4175" y="2486025"/>
            <a:ext cx="1298575" cy="446088"/>
          </a:xfrm>
          <a:prstGeom prst="rect">
            <a:avLst/>
          </a:prstGeom>
          <a:solidFill>
            <a:srgbClr val="F76681"/>
          </a:solidFill>
          <a:ln w="508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3507" name="Rectangle 19">
            <a:extLst>
              <a:ext uri="{FF2B5EF4-FFF2-40B4-BE49-F238E27FC236}">
                <a16:creationId xmlns:a16="http://schemas.microsoft.com/office/drawing/2014/main" id="{9C07F397-7556-5C4E-BB45-57B41076D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2965450"/>
            <a:ext cx="1336675" cy="48260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3508" name="Rectangle 20">
            <a:extLst>
              <a:ext uri="{FF2B5EF4-FFF2-40B4-BE49-F238E27FC236}">
                <a16:creationId xmlns:a16="http://schemas.microsoft.com/office/drawing/2014/main" id="{64D28434-88F0-7841-B5E9-40D7AA8A8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1577975"/>
            <a:ext cx="1336675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Decoy</a:t>
            </a:r>
          </a:p>
        </p:txBody>
      </p:sp>
      <p:sp>
        <p:nvSpPr>
          <p:cNvPr id="63509" name="Line 21">
            <a:extLst>
              <a:ext uri="{FF2B5EF4-FFF2-40B4-BE49-F238E27FC236}">
                <a16:creationId xmlns:a16="http://schemas.microsoft.com/office/drawing/2014/main" id="{DFD7F8DE-9D41-204D-8152-422F20F8A3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9225" y="2643188"/>
            <a:ext cx="0" cy="585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3510" name="Line 22">
            <a:extLst>
              <a:ext uri="{FF2B5EF4-FFF2-40B4-BE49-F238E27FC236}">
                <a16:creationId xmlns:a16="http://schemas.microsoft.com/office/drawing/2014/main" id="{5D7FBB2E-0D92-DB4A-9B59-F931A8B6B5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9850" y="2200275"/>
            <a:ext cx="7096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107190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3D3F37C-E544-6348-8695-C8A45798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14FDEE2C-3B84-114C-8CE0-31798C29072D}" type="slidenum">
              <a:rPr lang="en-US" altLang="en-US" smtClean="0"/>
              <a:pPr>
                <a:defRPr/>
              </a:pPr>
              <a:t>46</a:t>
            </a:fld>
            <a:endParaRPr lang="en-US" altLang="en-US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398F4631-C5BC-C64B-9E22-63B7CB0AA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4616450" cy="812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/>
              <a:t>Concave TODs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C6F2D099-A8A8-D940-BACF-E337FC6C08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8175" y="1295400"/>
            <a:ext cx="7886700" cy="221932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0" indent="0" defTabSz="785813" eaLnBrk="1" hangingPunct="1">
              <a:buFont typeface="Wingdings" pitchFamily="2" charset="2"/>
              <a:buNone/>
            </a:pPr>
            <a:r>
              <a:rPr lang="en-US" altLang="en-DE"/>
              <a:t>TOD &lt;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DE"/>
              <a:t>,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en-US" altLang="en-DE"/>
              <a:t>,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DE"/>
              <a:t> &gt; is </a:t>
            </a:r>
            <a:r>
              <a:rPr lang="en-US" altLang="en-DE" i="1"/>
              <a:t>concave</a:t>
            </a:r>
            <a:r>
              <a:rPr lang="en-US" altLang="en-DE"/>
              <a:t> if for all finite sets of tasks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/>
              <a:t> and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DE"/>
              <a:t> in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DE"/>
              <a:t> , and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DE"/>
              <a:t> </a:t>
            </a:r>
            <a:r>
              <a:rPr lang="en-US" altLang="en-DE">
                <a:latin typeface="Symbol" pitchFamily="2" charset="2"/>
              </a:rPr>
              <a:t>Í</a:t>
            </a:r>
            <a:r>
              <a:rPr lang="en-US" altLang="en-DE"/>
              <a:t>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/>
              <a:t>,  we have:</a:t>
            </a:r>
          </a:p>
          <a:p>
            <a:pPr marL="0" indent="0" defTabSz="785813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DE">
                <a:latin typeface="Symbol" pitchFamily="2" charset="2"/>
              </a:rPr>
              <a:t>È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– c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DE" b="1">
                <a:latin typeface="Symbol" pitchFamily="2" charset="2"/>
              </a:rPr>
              <a:t>£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DE">
                <a:latin typeface="Symbol" pitchFamily="2" charset="2"/>
              </a:rPr>
              <a:t>È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– c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F6BE1DC1-A102-754D-A822-6940DCE7E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213" y="3884613"/>
            <a:ext cx="6122987" cy="539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DE" sz="2900">
                <a:latin typeface="+mn-lt"/>
              </a:rPr>
              <a:t>Concavity implies sub-additivity</a:t>
            </a:r>
          </a:p>
        </p:txBody>
      </p:sp>
    </p:spTree>
    <p:extLst>
      <p:ext uri="{BB962C8B-B14F-4D97-AF65-F5344CB8AC3E}">
        <p14:creationId xmlns:p14="http://schemas.microsoft.com/office/powerpoint/2010/main" val="3771133590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F07ABC9-22A2-2D4F-89BF-0AB830B6C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9E8CBF90-B555-624F-A117-DF0A3F25A6E8}" type="slidenum">
              <a:rPr lang="en-US" altLang="en-US" smtClean="0"/>
              <a:pPr>
                <a:defRPr/>
              </a:pPr>
              <a:t>47</a:t>
            </a:fld>
            <a:endParaRPr lang="en-US" altLang="en-US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7700C156-5023-7B4A-AF84-83C0C20E65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130175"/>
            <a:ext cx="3162300" cy="83185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dirty="0"/>
              <a:t>Concavity</a:t>
            </a:r>
          </a:p>
        </p:txBody>
      </p:sp>
      <p:sp>
        <p:nvSpPr>
          <p:cNvPr id="65539" name="Oval 3">
            <a:extLst>
              <a:ext uri="{FF2B5EF4-FFF2-40B4-BE49-F238E27FC236}">
                <a16:creationId xmlns:a16="http://schemas.microsoft.com/office/drawing/2014/main" id="{52CE4B29-F8ED-134D-889B-D0484352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788" y="1919288"/>
            <a:ext cx="4511675" cy="2211387"/>
          </a:xfrm>
          <a:prstGeom prst="ellipse">
            <a:avLst/>
          </a:prstGeom>
          <a:solidFill>
            <a:srgbClr val="618FFD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5540" name="Oval 4">
            <a:extLst>
              <a:ext uri="{FF2B5EF4-FFF2-40B4-BE49-F238E27FC236}">
                <a16:creationId xmlns:a16="http://schemas.microsoft.com/office/drawing/2014/main" id="{25D43B7A-8AD3-274D-9F1F-434337A4D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675" y="2444750"/>
            <a:ext cx="2236788" cy="1211263"/>
          </a:xfrm>
          <a:prstGeom prst="ellipse">
            <a:avLst/>
          </a:prstGeom>
          <a:solidFill>
            <a:srgbClr val="063DE8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174085" name="Rectangle 5">
            <a:extLst>
              <a:ext uri="{FF2B5EF4-FFF2-40B4-BE49-F238E27FC236}">
                <a16:creationId xmlns:a16="http://schemas.microsoft.com/office/drawing/2014/main" id="{DA1A3A6E-BDE4-7848-9873-16C8C8404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50" y="2846388"/>
            <a:ext cx="369888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6000"/>
              </a:lnSpc>
              <a:defRPr/>
            </a:pPr>
            <a:r>
              <a:rPr lang="en-US" altLang="en-DE" sz="31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086" name="Rectangle 6">
            <a:extLst>
              <a:ext uri="{FF2B5EF4-FFF2-40B4-BE49-F238E27FC236}">
                <a16:creationId xmlns:a16="http://schemas.microsoft.com/office/drawing/2014/main" id="{8A4F322A-6733-1442-B266-F19060E6F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9738" y="2846388"/>
            <a:ext cx="349250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6000"/>
              </a:lnSpc>
              <a:defRPr/>
            </a:pPr>
            <a:r>
              <a:rPr lang="en-US" altLang="en-DE" sz="31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65543" name="Oval 7">
            <a:extLst>
              <a:ext uri="{FF2B5EF4-FFF2-40B4-BE49-F238E27FC236}">
                <a16:creationId xmlns:a16="http://schemas.microsoft.com/office/drawing/2014/main" id="{7E71AADD-9348-FB4E-9D71-44057B09C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1143000"/>
            <a:ext cx="2724150" cy="1841500"/>
          </a:xfrm>
          <a:prstGeom prst="ellipse">
            <a:avLst/>
          </a:prstGeom>
          <a:solidFill>
            <a:srgbClr val="CF0E3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174088" name="Rectangle 8">
            <a:extLst>
              <a:ext uri="{FF2B5EF4-FFF2-40B4-BE49-F238E27FC236}">
                <a16:creationId xmlns:a16="http://schemas.microsoft.com/office/drawing/2014/main" id="{76DF678D-9DFA-954D-9F15-E430A8850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1563" y="1781175"/>
            <a:ext cx="349250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6000"/>
              </a:lnSpc>
              <a:defRPr/>
            </a:pPr>
            <a:r>
              <a:rPr lang="en-US" altLang="en-DE" sz="31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Z</a:t>
            </a:r>
          </a:p>
        </p:txBody>
      </p:sp>
      <p:sp>
        <p:nvSpPr>
          <p:cNvPr id="65545" name="Rectangle 9">
            <a:extLst>
              <a:ext uri="{FF2B5EF4-FFF2-40B4-BE49-F238E27FC236}">
                <a16:creationId xmlns:a16="http://schemas.microsoft.com/office/drawing/2014/main" id="{735F3703-D929-D944-8A77-1504C4575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8113" y="4505325"/>
            <a:ext cx="6407150" cy="139065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246063" indent="-246063" algn="ctr" defTabSz="785813" eaLnBrk="1" hangingPunct="1">
              <a:buFont typeface="Wingdings" pitchFamily="2" charset="2"/>
              <a:buNone/>
            </a:pPr>
            <a:r>
              <a:rPr lang="en-US" altLang="en-DE"/>
              <a:t>The cost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DE"/>
              <a:t> adds to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DE"/>
              <a:t> is more than the cost it adds to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/>
              <a:t>.</a:t>
            </a:r>
            <a:br>
              <a:rPr lang="en-US" altLang="en-DE"/>
            </a:br>
            <a:r>
              <a:rPr lang="en-US" altLang="en-DE"/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DE"/>
              <a:t> -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DE"/>
              <a:t> is a superset of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DE"/>
              <a:t> -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/>
              <a:t>)</a:t>
            </a:r>
          </a:p>
        </p:txBody>
      </p:sp>
      <p:sp>
        <p:nvSpPr>
          <p:cNvPr id="65546" name="Freeform 10">
            <a:extLst>
              <a:ext uri="{FF2B5EF4-FFF2-40B4-BE49-F238E27FC236}">
                <a16:creationId xmlns:a16="http://schemas.microsoft.com/office/drawing/2014/main" id="{DFCC5BEB-7EE7-564F-8031-2F80E0448E8D}"/>
              </a:ext>
            </a:extLst>
          </p:cNvPr>
          <p:cNvSpPr>
            <a:spLocks/>
          </p:cNvSpPr>
          <p:nvPr/>
        </p:nvSpPr>
        <p:spPr bwMode="auto">
          <a:xfrm>
            <a:off x="5121275" y="2444750"/>
            <a:ext cx="1247775" cy="546100"/>
          </a:xfrm>
          <a:custGeom>
            <a:avLst/>
            <a:gdLst>
              <a:gd name="T0" fmla="*/ 0 w 759"/>
              <a:gd name="T1" fmla="*/ 3300 h 331"/>
              <a:gd name="T2" fmla="*/ 249884 w 759"/>
              <a:gd name="T3" fmla="*/ 0 h 331"/>
              <a:gd name="T4" fmla="*/ 512919 w 759"/>
              <a:gd name="T5" fmla="*/ 32997 h 331"/>
              <a:gd name="T6" fmla="*/ 772667 w 759"/>
              <a:gd name="T7" fmla="*/ 105590 h 331"/>
              <a:gd name="T8" fmla="*/ 969944 w 759"/>
              <a:gd name="T9" fmla="*/ 201282 h 331"/>
              <a:gd name="T10" fmla="*/ 1108037 w 759"/>
              <a:gd name="T11" fmla="*/ 306872 h 331"/>
              <a:gd name="T12" fmla="*/ 1203388 w 759"/>
              <a:gd name="T13" fmla="*/ 435560 h 331"/>
              <a:gd name="T14" fmla="*/ 1246131 w 759"/>
              <a:gd name="T15" fmla="*/ 544450 h 331"/>
              <a:gd name="T16" fmla="*/ 996247 w 759"/>
              <a:gd name="T17" fmla="*/ 531251 h 331"/>
              <a:gd name="T18" fmla="*/ 812122 w 759"/>
              <a:gd name="T19" fmla="*/ 498254 h 331"/>
              <a:gd name="T20" fmla="*/ 568814 w 759"/>
              <a:gd name="T21" fmla="*/ 425661 h 331"/>
              <a:gd name="T22" fmla="*/ 374826 w 759"/>
              <a:gd name="T23" fmla="*/ 333269 h 331"/>
              <a:gd name="T24" fmla="*/ 226868 w 759"/>
              <a:gd name="T25" fmla="*/ 237578 h 331"/>
              <a:gd name="T26" fmla="*/ 75623 w 759"/>
              <a:gd name="T27" fmla="*/ 105590 h 331"/>
              <a:gd name="T28" fmla="*/ 0 w 759"/>
              <a:gd name="T29" fmla="*/ 3300 h 33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759" h="331">
                <a:moveTo>
                  <a:pt x="0" y="2"/>
                </a:moveTo>
                <a:lnTo>
                  <a:pt x="152" y="0"/>
                </a:lnTo>
                <a:lnTo>
                  <a:pt x="312" y="20"/>
                </a:lnTo>
                <a:lnTo>
                  <a:pt x="470" y="64"/>
                </a:lnTo>
                <a:lnTo>
                  <a:pt x="590" y="122"/>
                </a:lnTo>
                <a:lnTo>
                  <a:pt x="674" y="186"/>
                </a:lnTo>
                <a:lnTo>
                  <a:pt x="732" y="264"/>
                </a:lnTo>
                <a:lnTo>
                  <a:pt x="758" y="330"/>
                </a:lnTo>
                <a:lnTo>
                  <a:pt x="606" y="322"/>
                </a:lnTo>
                <a:lnTo>
                  <a:pt x="494" y="302"/>
                </a:lnTo>
                <a:lnTo>
                  <a:pt x="346" y="258"/>
                </a:lnTo>
                <a:lnTo>
                  <a:pt x="228" y="202"/>
                </a:lnTo>
                <a:lnTo>
                  <a:pt x="138" y="144"/>
                </a:lnTo>
                <a:lnTo>
                  <a:pt x="46" y="64"/>
                </a:lnTo>
                <a:lnTo>
                  <a:pt x="0" y="2"/>
                </a:lnTo>
              </a:path>
            </a:pathLst>
          </a:custGeom>
          <a:solidFill>
            <a:srgbClr val="500093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5547" name="Freeform 11">
            <a:extLst>
              <a:ext uri="{FF2B5EF4-FFF2-40B4-BE49-F238E27FC236}">
                <a16:creationId xmlns:a16="http://schemas.microsoft.com/office/drawing/2014/main" id="{A1EC97EA-C3E2-A84C-871B-4F26EC606CFC}"/>
              </a:ext>
            </a:extLst>
          </p:cNvPr>
          <p:cNvSpPr>
            <a:spLocks/>
          </p:cNvSpPr>
          <p:nvPr/>
        </p:nvSpPr>
        <p:spPr bwMode="auto">
          <a:xfrm>
            <a:off x="4999038" y="2011363"/>
            <a:ext cx="1370012" cy="979487"/>
          </a:xfrm>
          <a:custGeom>
            <a:avLst/>
            <a:gdLst>
              <a:gd name="T0" fmla="*/ 0 w 833"/>
              <a:gd name="T1" fmla="*/ 0 h 595"/>
              <a:gd name="T2" fmla="*/ 240122 w 833"/>
              <a:gd name="T3" fmla="*/ 52678 h 595"/>
              <a:gd name="T4" fmla="*/ 526295 w 833"/>
              <a:gd name="T5" fmla="*/ 148158 h 595"/>
              <a:gd name="T6" fmla="*/ 786153 w 833"/>
              <a:gd name="T7" fmla="*/ 269976 h 595"/>
              <a:gd name="T8" fmla="*/ 973646 w 833"/>
              <a:gd name="T9" fmla="*/ 385210 h 595"/>
              <a:gd name="T10" fmla="*/ 1115088 w 833"/>
              <a:gd name="T11" fmla="*/ 500444 h 595"/>
              <a:gd name="T12" fmla="*/ 1217057 w 833"/>
              <a:gd name="T13" fmla="*/ 612385 h 595"/>
              <a:gd name="T14" fmla="*/ 1309159 w 833"/>
              <a:gd name="T15" fmla="*/ 757250 h 595"/>
              <a:gd name="T16" fmla="*/ 1351921 w 833"/>
              <a:gd name="T17" fmla="*/ 862607 h 595"/>
              <a:gd name="T18" fmla="*/ 1368367 w 833"/>
              <a:gd name="T19" fmla="*/ 977841 h 595"/>
              <a:gd name="T20" fmla="*/ 1325606 w 833"/>
              <a:gd name="T21" fmla="*/ 865899 h 595"/>
              <a:gd name="T22" fmla="*/ 1240083 w 833"/>
              <a:gd name="T23" fmla="*/ 753958 h 595"/>
              <a:gd name="T24" fmla="*/ 1101930 w 833"/>
              <a:gd name="T25" fmla="*/ 638724 h 595"/>
              <a:gd name="T26" fmla="*/ 901280 w 833"/>
              <a:gd name="T27" fmla="*/ 543245 h 595"/>
              <a:gd name="T28" fmla="*/ 641422 w 833"/>
              <a:gd name="T29" fmla="*/ 467520 h 595"/>
              <a:gd name="T30" fmla="*/ 388143 w 833"/>
              <a:gd name="T31" fmla="*/ 437888 h 595"/>
              <a:gd name="T32" fmla="*/ 121706 w 833"/>
              <a:gd name="T33" fmla="*/ 437888 h 595"/>
              <a:gd name="T34" fmla="*/ 55919 w 833"/>
              <a:gd name="T35" fmla="*/ 325947 h 595"/>
              <a:gd name="T36" fmla="*/ 19736 w 833"/>
              <a:gd name="T37" fmla="*/ 220590 h 595"/>
              <a:gd name="T38" fmla="*/ 0 w 833"/>
              <a:gd name="T39" fmla="*/ 102064 h 595"/>
              <a:gd name="T40" fmla="*/ 0 w 833"/>
              <a:gd name="T41" fmla="*/ 0 h 59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833" h="595">
                <a:moveTo>
                  <a:pt x="0" y="0"/>
                </a:moveTo>
                <a:lnTo>
                  <a:pt x="146" y="32"/>
                </a:lnTo>
                <a:lnTo>
                  <a:pt x="320" y="90"/>
                </a:lnTo>
                <a:lnTo>
                  <a:pt x="478" y="164"/>
                </a:lnTo>
                <a:lnTo>
                  <a:pt x="592" y="234"/>
                </a:lnTo>
                <a:lnTo>
                  <a:pt x="678" y="304"/>
                </a:lnTo>
                <a:lnTo>
                  <a:pt x="740" y="372"/>
                </a:lnTo>
                <a:lnTo>
                  <a:pt x="796" y="460"/>
                </a:lnTo>
                <a:lnTo>
                  <a:pt x="822" y="524"/>
                </a:lnTo>
                <a:lnTo>
                  <a:pt x="832" y="594"/>
                </a:lnTo>
                <a:lnTo>
                  <a:pt x="806" y="526"/>
                </a:lnTo>
                <a:lnTo>
                  <a:pt x="754" y="458"/>
                </a:lnTo>
                <a:lnTo>
                  <a:pt x="670" y="388"/>
                </a:lnTo>
                <a:lnTo>
                  <a:pt x="548" y="330"/>
                </a:lnTo>
                <a:lnTo>
                  <a:pt x="390" y="284"/>
                </a:lnTo>
                <a:lnTo>
                  <a:pt x="236" y="266"/>
                </a:lnTo>
                <a:lnTo>
                  <a:pt x="74" y="266"/>
                </a:lnTo>
                <a:lnTo>
                  <a:pt x="34" y="198"/>
                </a:lnTo>
                <a:lnTo>
                  <a:pt x="12" y="134"/>
                </a:lnTo>
                <a:lnTo>
                  <a:pt x="0" y="62"/>
                </a:lnTo>
                <a:lnTo>
                  <a:pt x="0" y="0"/>
                </a:lnTo>
              </a:path>
            </a:pathLst>
          </a:custGeom>
          <a:solidFill>
            <a:srgbClr val="B760F9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7609159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lide Number Placeholder 5">
            <a:extLst>
              <a:ext uri="{FF2B5EF4-FFF2-40B4-BE49-F238E27FC236}">
                <a16:creationId xmlns:a16="http://schemas.microsoft.com/office/drawing/2014/main" id="{599DEC59-80B2-1747-926B-D4BFEA9F5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0D7DDA69-00F5-7743-A345-77698CB0CD2B}" type="slidenum">
              <a:rPr lang="en-US" altLang="en-US" smtClean="0"/>
              <a:pPr>
                <a:defRPr/>
              </a:pPr>
              <a:t>48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245B2029-B6F2-F048-9DBD-A0DAA41431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2750" y="209550"/>
            <a:ext cx="4616450" cy="78105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/>
              <a:t>Concave TODs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39BF81B8-5B61-4B4C-AC40-BDCBE4F28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5150" y="1404107"/>
            <a:ext cx="7848600" cy="15478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246063" indent="-246063" defTabSz="785813" eaLnBrk="1" hangingPunct="1">
              <a:buFont typeface="Wingdings" pitchFamily="2" charset="2"/>
              <a:buNone/>
            </a:pPr>
            <a:r>
              <a:rPr lang="en-US" altLang="en-DE" dirty="0"/>
              <a:t>The Database Domain and Fax Domain are concave (not the Postmen Domain, unless restricted to trees).</a:t>
            </a:r>
          </a:p>
        </p:txBody>
      </p:sp>
      <p:grpSp>
        <p:nvGrpSpPr>
          <p:cNvPr id="66564" name="Group 4">
            <a:extLst>
              <a:ext uri="{FF2B5EF4-FFF2-40B4-BE49-F238E27FC236}">
                <a16:creationId xmlns:a16="http://schemas.microsoft.com/office/drawing/2014/main" id="{1858F60E-665C-3C45-90A3-378AA44912D4}"/>
              </a:ext>
            </a:extLst>
          </p:cNvPr>
          <p:cNvGrpSpPr>
            <a:grpSpLocks/>
          </p:cNvGrpSpPr>
          <p:nvPr/>
        </p:nvGrpSpPr>
        <p:grpSpPr bwMode="auto">
          <a:xfrm>
            <a:off x="2525713" y="2452688"/>
            <a:ext cx="4132262" cy="968375"/>
            <a:chOff x="1520" y="1832"/>
            <a:chExt cx="2513" cy="589"/>
          </a:xfrm>
        </p:grpSpPr>
        <p:pic>
          <p:nvPicPr>
            <p:cNvPr id="66600" name="Picture 5">
              <a:extLst>
                <a:ext uri="{FF2B5EF4-FFF2-40B4-BE49-F238E27FC236}">
                  <a16:creationId xmlns:a16="http://schemas.microsoft.com/office/drawing/2014/main" id="{08E0FB0D-8AAC-2644-8006-637DD6650D4B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7" y="1938"/>
              <a:ext cx="597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6601" name="Picture 6">
              <a:extLst>
                <a:ext uri="{FF2B5EF4-FFF2-40B4-BE49-F238E27FC236}">
                  <a16:creationId xmlns:a16="http://schemas.microsoft.com/office/drawing/2014/main" id="{F7DB7D66-2DD9-ED48-90D4-C00ADF9CCE7B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7" y="1917"/>
              <a:ext cx="706" cy="4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66602" name="Group 7">
              <a:extLst>
                <a:ext uri="{FF2B5EF4-FFF2-40B4-BE49-F238E27FC236}">
                  <a16:creationId xmlns:a16="http://schemas.microsoft.com/office/drawing/2014/main" id="{5295B89A-350A-8F4B-8627-8657434D56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20" y="1982"/>
              <a:ext cx="796" cy="328"/>
              <a:chOff x="1520" y="1982"/>
              <a:chExt cx="796" cy="328"/>
            </a:xfrm>
          </p:grpSpPr>
          <p:sp>
            <p:nvSpPr>
              <p:cNvPr id="66605" name="Rectangle 8">
                <a:extLst>
                  <a:ext uri="{FF2B5EF4-FFF2-40B4-BE49-F238E27FC236}">
                    <a16:creationId xmlns:a16="http://schemas.microsoft.com/office/drawing/2014/main" id="{D3A01820-1DF5-5045-94B9-05D8A19759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0" y="1982"/>
                <a:ext cx="796" cy="32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DE" altLang="en-DE"/>
              </a:p>
            </p:txBody>
          </p:sp>
          <p:grpSp>
            <p:nvGrpSpPr>
              <p:cNvPr id="66606" name="Group 9">
                <a:extLst>
                  <a:ext uri="{FF2B5EF4-FFF2-40B4-BE49-F238E27FC236}">
                    <a16:creationId xmlns:a16="http://schemas.microsoft.com/office/drawing/2014/main" id="{542CEA75-AD90-D349-8A61-DF47FE7BC0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9" y="1991"/>
                <a:ext cx="516" cy="263"/>
                <a:chOff x="1539" y="1991"/>
                <a:chExt cx="516" cy="263"/>
              </a:xfrm>
            </p:grpSpPr>
            <p:grpSp>
              <p:nvGrpSpPr>
                <p:cNvPr id="66703" name="Group 10">
                  <a:extLst>
                    <a:ext uri="{FF2B5EF4-FFF2-40B4-BE49-F238E27FC236}">
                      <a16:creationId xmlns:a16="http://schemas.microsoft.com/office/drawing/2014/main" id="{92C13A8A-9756-0649-9C94-7298BD106C5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9" y="1991"/>
                  <a:ext cx="154" cy="79"/>
                  <a:chOff x="1539" y="1991"/>
                  <a:chExt cx="154" cy="79"/>
                </a:xfrm>
              </p:grpSpPr>
              <p:sp>
                <p:nvSpPr>
                  <p:cNvPr id="66710" name="Freeform 11">
                    <a:extLst>
                      <a:ext uri="{FF2B5EF4-FFF2-40B4-BE49-F238E27FC236}">
                        <a16:creationId xmlns:a16="http://schemas.microsoft.com/office/drawing/2014/main" id="{A6B75831-9DD6-B84A-A77E-F8D64A25295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39" y="1991"/>
                    <a:ext cx="154" cy="10"/>
                  </a:xfrm>
                  <a:custGeom>
                    <a:avLst/>
                    <a:gdLst>
                      <a:gd name="T0" fmla="*/ 0 w 154"/>
                      <a:gd name="T1" fmla="*/ 0 h 10"/>
                      <a:gd name="T2" fmla="*/ 153 w 154"/>
                      <a:gd name="T3" fmla="*/ 0 h 10"/>
                      <a:gd name="T4" fmla="*/ 153 w 154"/>
                      <a:gd name="T5" fmla="*/ 9 h 10"/>
                      <a:gd name="T6" fmla="*/ 0 w 154"/>
                      <a:gd name="T7" fmla="*/ 9 h 10"/>
                      <a:gd name="T8" fmla="*/ 0 w 154"/>
                      <a:gd name="T9" fmla="*/ 0 h 1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54" h="10">
                        <a:moveTo>
                          <a:pt x="0" y="0"/>
                        </a:moveTo>
                        <a:lnTo>
                          <a:pt x="153" y="0"/>
                        </a:lnTo>
                        <a:lnTo>
                          <a:pt x="153" y="9"/>
                        </a:lnTo>
                        <a:lnTo>
                          <a:pt x="0" y="9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711" name="Freeform 12">
                    <a:extLst>
                      <a:ext uri="{FF2B5EF4-FFF2-40B4-BE49-F238E27FC236}">
                        <a16:creationId xmlns:a16="http://schemas.microsoft.com/office/drawing/2014/main" id="{FBA960A8-1B97-6646-A73A-462CEC6BE01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39" y="2014"/>
                    <a:ext cx="149" cy="10"/>
                  </a:xfrm>
                  <a:custGeom>
                    <a:avLst/>
                    <a:gdLst>
                      <a:gd name="T0" fmla="*/ 0 w 149"/>
                      <a:gd name="T1" fmla="*/ 0 h 10"/>
                      <a:gd name="T2" fmla="*/ 148 w 149"/>
                      <a:gd name="T3" fmla="*/ 0 h 10"/>
                      <a:gd name="T4" fmla="*/ 148 w 149"/>
                      <a:gd name="T5" fmla="*/ 9 h 10"/>
                      <a:gd name="T6" fmla="*/ 0 w 149"/>
                      <a:gd name="T7" fmla="*/ 9 h 10"/>
                      <a:gd name="T8" fmla="*/ 0 w 149"/>
                      <a:gd name="T9" fmla="*/ 0 h 1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49" h="10">
                        <a:moveTo>
                          <a:pt x="0" y="0"/>
                        </a:moveTo>
                        <a:lnTo>
                          <a:pt x="148" y="0"/>
                        </a:lnTo>
                        <a:lnTo>
                          <a:pt x="148" y="9"/>
                        </a:lnTo>
                        <a:lnTo>
                          <a:pt x="0" y="9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712" name="Freeform 13">
                    <a:extLst>
                      <a:ext uri="{FF2B5EF4-FFF2-40B4-BE49-F238E27FC236}">
                        <a16:creationId xmlns:a16="http://schemas.microsoft.com/office/drawing/2014/main" id="{8A8CDB59-B680-0745-85DE-E9268FED01C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39" y="2037"/>
                    <a:ext cx="126" cy="9"/>
                  </a:xfrm>
                  <a:custGeom>
                    <a:avLst/>
                    <a:gdLst>
                      <a:gd name="T0" fmla="*/ 0 w 126"/>
                      <a:gd name="T1" fmla="*/ 0 h 9"/>
                      <a:gd name="T2" fmla="*/ 125 w 126"/>
                      <a:gd name="T3" fmla="*/ 0 h 9"/>
                      <a:gd name="T4" fmla="*/ 125 w 126"/>
                      <a:gd name="T5" fmla="*/ 8 h 9"/>
                      <a:gd name="T6" fmla="*/ 0 w 126"/>
                      <a:gd name="T7" fmla="*/ 8 h 9"/>
                      <a:gd name="T8" fmla="*/ 0 w 126"/>
                      <a:gd name="T9" fmla="*/ 0 h 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26" h="9">
                        <a:moveTo>
                          <a:pt x="0" y="0"/>
                        </a:moveTo>
                        <a:lnTo>
                          <a:pt x="125" y="0"/>
                        </a:lnTo>
                        <a:lnTo>
                          <a:pt x="125" y="8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713" name="Freeform 14">
                    <a:extLst>
                      <a:ext uri="{FF2B5EF4-FFF2-40B4-BE49-F238E27FC236}">
                        <a16:creationId xmlns:a16="http://schemas.microsoft.com/office/drawing/2014/main" id="{4229332A-311F-7F40-9605-CCE35021D95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39" y="2060"/>
                    <a:ext cx="144" cy="10"/>
                  </a:xfrm>
                  <a:custGeom>
                    <a:avLst/>
                    <a:gdLst>
                      <a:gd name="T0" fmla="*/ 0 w 144"/>
                      <a:gd name="T1" fmla="*/ 0 h 10"/>
                      <a:gd name="T2" fmla="*/ 143 w 144"/>
                      <a:gd name="T3" fmla="*/ 0 h 10"/>
                      <a:gd name="T4" fmla="*/ 143 w 144"/>
                      <a:gd name="T5" fmla="*/ 9 h 10"/>
                      <a:gd name="T6" fmla="*/ 0 w 144"/>
                      <a:gd name="T7" fmla="*/ 9 h 10"/>
                      <a:gd name="T8" fmla="*/ 0 w 144"/>
                      <a:gd name="T9" fmla="*/ 0 h 1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44" h="10">
                        <a:moveTo>
                          <a:pt x="0" y="0"/>
                        </a:moveTo>
                        <a:lnTo>
                          <a:pt x="143" y="0"/>
                        </a:lnTo>
                        <a:lnTo>
                          <a:pt x="143" y="9"/>
                        </a:lnTo>
                        <a:lnTo>
                          <a:pt x="0" y="9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66704" name="Group 15">
                  <a:extLst>
                    <a:ext uri="{FF2B5EF4-FFF2-40B4-BE49-F238E27FC236}">
                      <a16:creationId xmlns:a16="http://schemas.microsoft.com/office/drawing/2014/main" id="{F361A888-E299-FD4A-BE33-42CE3630E8C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822" y="2123"/>
                  <a:ext cx="233" cy="131"/>
                  <a:chOff x="1822" y="2123"/>
                  <a:chExt cx="233" cy="131"/>
                </a:xfrm>
              </p:grpSpPr>
              <p:sp>
                <p:nvSpPr>
                  <p:cNvPr id="66705" name="Freeform 16">
                    <a:extLst>
                      <a:ext uri="{FF2B5EF4-FFF2-40B4-BE49-F238E27FC236}">
                        <a16:creationId xmlns:a16="http://schemas.microsoft.com/office/drawing/2014/main" id="{1B3B7935-C32C-B74A-87AD-F759AF17331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22" y="2123"/>
                    <a:ext cx="222" cy="16"/>
                  </a:xfrm>
                  <a:custGeom>
                    <a:avLst/>
                    <a:gdLst>
                      <a:gd name="T0" fmla="*/ 0 w 222"/>
                      <a:gd name="T1" fmla="*/ 0 h 16"/>
                      <a:gd name="T2" fmla="*/ 221 w 222"/>
                      <a:gd name="T3" fmla="*/ 0 h 16"/>
                      <a:gd name="T4" fmla="*/ 221 w 222"/>
                      <a:gd name="T5" fmla="*/ 15 h 16"/>
                      <a:gd name="T6" fmla="*/ 0 w 222"/>
                      <a:gd name="T7" fmla="*/ 15 h 16"/>
                      <a:gd name="T8" fmla="*/ 0 w 222"/>
                      <a:gd name="T9" fmla="*/ 0 h 1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2" h="16">
                        <a:moveTo>
                          <a:pt x="0" y="0"/>
                        </a:moveTo>
                        <a:lnTo>
                          <a:pt x="221" y="0"/>
                        </a:lnTo>
                        <a:lnTo>
                          <a:pt x="221" y="15"/>
                        </a:lnTo>
                        <a:lnTo>
                          <a:pt x="0" y="1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706" name="Freeform 17">
                    <a:extLst>
                      <a:ext uri="{FF2B5EF4-FFF2-40B4-BE49-F238E27FC236}">
                        <a16:creationId xmlns:a16="http://schemas.microsoft.com/office/drawing/2014/main" id="{7D3469EE-51DF-6D4F-B5AE-7B47A8E29A3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22" y="2153"/>
                    <a:ext cx="216" cy="15"/>
                  </a:xfrm>
                  <a:custGeom>
                    <a:avLst/>
                    <a:gdLst>
                      <a:gd name="T0" fmla="*/ 0 w 216"/>
                      <a:gd name="T1" fmla="*/ 0 h 15"/>
                      <a:gd name="T2" fmla="*/ 215 w 216"/>
                      <a:gd name="T3" fmla="*/ 0 h 15"/>
                      <a:gd name="T4" fmla="*/ 215 w 216"/>
                      <a:gd name="T5" fmla="*/ 14 h 15"/>
                      <a:gd name="T6" fmla="*/ 0 w 216"/>
                      <a:gd name="T7" fmla="*/ 14 h 15"/>
                      <a:gd name="T8" fmla="*/ 0 w 216"/>
                      <a:gd name="T9" fmla="*/ 0 h 1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16" h="15">
                        <a:moveTo>
                          <a:pt x="0" y="0"/>
                        </a:moveTo>
                        <a:lnTo>
                          <a:pt x="215" y="0"/>
                        </a:lnTo>
                        <a:lnTo>
                          <a:pt x="215" y="14"/>
                        </a:lnTo>
                        <a:lnTo>
                          <a:pt x="0" y="14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707" name="Freeform 18">
                    <a:extLst>
                      <a:ext uri="{FF2B5EF4-FFF2-40B4-BE49-F238E27FC236}">
                        <a16:creationId xmlns:a16="http://schemas.microsoft.com/office/drawing/2014/main" id="{015300DB-8FE4-0047-940F-BE52718E9A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22" y="2181"/>
                    <a:ext cx="233" cy="16"/>
                  </a:xfrm>
                  <a:custGeom>
                    <a:avLst/>
                    <a:gdLst>
                      <a:gd name="T0" fmla="*/ 0 w 233"/>
                      <a:gd name="T1" fmla="*/ 0 h 16"/>
                      <a:gd name="T2" fmla="*/ 232 w 233"/>
                      <a:gd name="T3" fmla="*/ 0 h 16"/>
                      <a:gd name="T4" fmla="*/ 232 w 233"/>
                      <a:gd name="T5" fmla="*/ 15 h 16"/>
                      <a:gd name="T6" fmla="*/ 0 w 233"/>
                      <a:gd name="T7" fmla="*/ 15 h 16"/>
                      <a:gd name="T8" fmla="*/ 0 w 233"/>
                      <a:gd name="T9" fmla="*/ 0 h 1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33" h="16">
                        <a:moveTo>
                          <a:pt x="0" y="0"/>
                        </a:moveTo>
                        <a:lnTo>
                          <a:pt x="232" y="0"/>
                        </a:lnTo>
                        <a:lnTo>
                          <a:pt x="232" y="15"/>
                        </a:lnTo>
                        <a:lnTo>
                          <a:pt x="0" y="1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708" name="Freeform 19">
                    <a:extLst>
                      <a:ext uri="{FF2B5EF4-FFF2-40B4-BE49-F238E27FC236}">
                        <a16:creationId xmlns:a16="http://schemas.microsoft.com/office/drawing/2014/main" id="{90ACD0FF-7128-C845-8E87-6CD8CECEDCD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22" y="2210"/>
                    <a:ext cx="198" cy="15"/>
                  </a:xfrm>
                  <a:custGeom>
                    <a:avLst/>
                    <a:gdLst>
                      <a:gd name="T0" fmla="*/ 0 w 198"/>
                      <a:gd name="T1" fmla="*/ 0 h 15"/>
                      <a:gd name="T2" fmla="*/ 197 w 198"/>
                      <a:gd name="T3" fmla="*/ 0 h 15"/>
                      <a:gd name="T4" fmla="*/ 197 w 198"/>
                      <a:gd name="T5" fmla="*/ 14 h 15"/>
                      <a:gd name="T6" fmla="*/ 0 w 198"/>
                      <a:gd name="T7" fmla="*/ 14 h 15"/>
                      <a:gd name="T8" fmla="*/ 0 w 198"/>
                      <a:gd name="T9" fmla="*/ 0 h 1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98" h="15">
                        <a:moveTo>
                          <a:pt x="0" y="0"/>
                        </a:moveTo>
                        <a:lnTo>
                          <a:pt x="197" y="0"/>
                        </a:lnTo>
                        <a:lnTo>
                          <a:pt x="197" y="14"/>
                        </a:lnTo>
                        <a:lnTo>
                          <a:pt x="0" y="14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709" name="Freeform 20">
                    <a:extLst>
                      <a:ext uri="{FF2B5EF4-FFF2-40B4-BE49-F238E27FC236}">
                        <a16:creationId xmlns:a16="http://schemas.microsoft.com/office/drawing/2014/main" id="{7A930950-8741-FC4C-9308-2C6A32860B3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25" y="2238"/>
                    <a:ext cx="130" cy="16"/>
                  </a:xfrm>
                  <a:custGeom>
                    <a:avLst/>
                    <a:gdLst>
                      <a:gd name="T0" fmla="*/ 0 w 130"/>
                      <a:gd name="T1" fmla="*/ 0 h 16"/>
                      <a:gd name="T2" fmla="*/ 129 w 130"/>
                      <a:gd name="T3" fmla="*/ 0 h 16"/>
                      <a:gd name="T4" fmla="*/ 129 w 130"/>
                      <a:gd name="T5" fmla="*/ 15 h 16"/>
                      <a:gd name="T6" fmla="*/ 0 w 130"/>
                      <a:gd name="T7" fmla="*/ 15 h 16"/>
                      <a:gd name="T8" fmla="*/ 0 w 130"/>
                      <a:gd name="T9" fmla="*/ 0 h 1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30" h="16">
                        <a:moveTo>
                          <a:pt x="0" y="0"/>
                        </a:moveTo>
                        <a:lnTo>
                          <a:pt x="129" y="0"/>
                        </a:lnTo>
                        <a:lnTo>
                          <a:pt x="129" y="15"/>
                        </a:lnTo>
                        <a:lnTo>
                          <a:pt x="0" y="1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</p:grpSp>
          <p:grpSp>
            <p:nvGrpSpPr>
              <p:cNvPr id="66607" name="Group 21">
                <a:extLst>
                  <a:ext uri="{FF2B5EF4-FFF2-40B4-BE49-F238E27FC236}">
                    <a16:creationId xmlns:a16="http://schemas.microsoft.com/office/drawing/2014/main" id="{ECBCC42D-6D05-BA46-95EC-2BECD4CF32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13" y="1991"/>
                <a:ext cx="84" cy="88"/>
                <a:chOff x="2213" y="1991"/>
                <a:chExt cx="84" cy="88"/>
              </a:xfrm>
            </p:grpSpPr>
            <p:grpSp>
              <p:nvGrpSpPr>
                <p:cNvPr id="66608" name="Group 22">
                  <a:extLst>
                    <a:ext uri="{FF2B5EF4-FFF2-40B4-BE49-F238E27FC236}">
                      <a16:creationId xmlns:a16="http://schemas.microsoft.com/office/drawing/2014/main" id="{A2165D77-62CB-FE4D-8920-CCF8B5289B1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13" y="1991"/>
                  <a:ext cx="84" cy="88"/>
                  <a:chOff x="2213" y="1991"/>
                  <a:chExt cx="84" cy="88"/>
                </a:xfrm>
              </p:grpSpPr>
              <p:sp>
                <p:nvSpPr>
                  <p:cNvPr id="66700" name="Rectangle 23">
                    <a:extLst>
                      <a:ext uri="{FF2B5EF4-FFF2-40B4-BE49-F238E27FC236}">
                        <a16:creationId xmlns:a16="http://schemas.microsoft.com/office/drawing/2014/main" id="{AA6851B1-A52E-2A41-8B89-1E3BDC0FB26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16" y="1991"/>
                    <a:ext cx="76" cy="86"/>
                  </a:xfrm>
                  <a:prstGeom prst="rect">
                    <a:avLst/>
                  </a:prstGeom>
                  <a:solidFill>
                    <a:srgbClr val="00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DE" altLang="en-DE"/>
                  </a:p>
                </p:txBody>
              </p:sp>
              <p:sp>
                <p:nvSpPr>
                  <p:cNvPr id="66701" name="Freeform 24">
                    <a:extLst>
                      <a:ext uri="{FF2B5EF4-FFF2-40B4-BE49-F238E27FC236}">
                        <a16:creationId xmlns:a16="http://schemas.microsoft.com/office/drawing/2014/main" id="{689CF986-E9C6-F34F-9223-68BB4A2C05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95" y="1991"/>
                    <a:ext cx="2" cy="88"/>
                  </a:xfrm>
                  <a:custGeom>
                    <a:avLst/>
                    <a:gdLst>
                      <a:gd name="T0" fmla="*/ 0 w 2"/>
                      <a:gd name="T1" fmla="*/ 0 h 88"/>
                      <a:gd name="T2" fmla="*/ 0 w 2"/>
                      <a:gd name="T3" fmla="*/ 0 h 88"/>
                      <a:gd name="T4" fmla="*/ 0 w 2"/>
                      <a:gd name="T5" fmla="*/ 3 h 88"/>
                      <a:gd name="T6" fmla="*/ 1 w 2"/>
                      <a:gd name="T7" fmla="*/ 3 h 88"/>
                      <a:gd name="T8" fmla="*/ 1 w 2"/>
                      <a:gd name="T9" fmla="*/ 7 h 88"/>
                      <a:gd name="T10" fmla="*/ 0 w 2"/>
                      <a:gd name="T11" fmla="*/ 7 h 88"/>
                      <a:gd name="T12" fmla="*/ 0 w 2"/>
                      <a:gd name="T13" fmla="*/ 11 h 88"/>
                      <a:gd name="T14" fmla="*/ 1 w 2"/>
                      <a:gd name="T15" fmla="*/ 11 h 88"/>
                      <a:gd name="T16" fmla="*/ 1 w 2"/>
                      <a:gd name="T17" fmla="*/ 15 h 88"/>
                      <a:gd name="T18" fmla="*/ 0 w 2"/>
                      <a:gd name="T19" fmla="*/ 15 h 88"/>
                      <a:gd name="T20" fmla="*/ 0 w 2"/>
                      <a:gd name="T21" fmla="*/ 18 h 88"/>
                      <a:gd name="T22" fmla="*/ 1 w 2"/>
                      <a:gd name="T23" fmla="*/ 18 h 88"/>
                      <a:gd name="T24" fmla="*/ 1 w 2"/>
                      <a:gd name="T25" fmla="*/ 22 h 88"/>
                      <a:gd name="T26" fmla="*/ 0 w 2"/>
                      <a:gd name="T27" fmla="*/ 22 h 88"/>
                      <a:gd name="T28" fmla="*/ 0 w 2"/>
                      <a:gd name="T29" fmla="*/ 25 h 88"/>
                      <a:gd name="T30" fmla="*/ 1 w 2"/>
                      <a:gd name="T31" fmla="*/ 25 h 88"/>
                      <a:gd name="T32" fmla="*/ 1 w 2"/>
                      <a:gd name="T33" fmla="*/ 29 h 88"/>
                      <a:gd name="T34" fmla="*/ 0 w 2"/>
                      <a:gd name="T35" fmla="*/ 29 h 88"/>
                      <a:gd name="T36" fmla="*/ 0 w 2"/>
                      <a:gd name="T37" fmla="*/ 33 h 88"/>
                      <a:gd name="T38" fmla="*/ 1 w 2"/>
                      <a:gd name="T39" fmla="*/ 33 h 88"/>
                      <a:gd name="T40" fmla="*/ 1 w 2"/>
                      <a:gd name="T41" fmla="*/ 36 h 88"/>
                      <a:gd name="T42" fmla="*/ 0 w 2"/>
                      <a:gd name="T43" fmla="*/ 36 h 88"/>
                      <a:gd name="T44" fmla="*/ 0 w 2"/>
                      <a:gd name="T45" fmla="*/ 40 h 88"/>
                      <a:gd name="T46" fmla="*/ 1 w 2"/>
                      <a:gd name="T47" fmla="*/ 40 h 88"/>
                      <a:gd name="T48" fmla="*/ 1 w 2"/>
                      <a:gd name="T49" fmla="*/ 44 h 88"/>
                      <a:gd name="T50" fmla="*/ 0 w 2"/>
                      <a:gd name="T51" fmla="*/ 44 h 88"/>
                      <a:gd name="T52" fmla="*/ 0 w 2"/>
                      <a:gd name="T53" fmla="*/ 47 h 88"/>
                      <a:gd name="T54" fmla="*/ 1 w 2"/>
                      <a:gd name="T55" fmla="*/ 47 h 88"/>
                      <a:gd name="T56" fmla="*/ 1 w 2"/>
                      <a:gd name="T57" fmla="*/ 51 h 88"/>
                      <a:gd name="T58" fmla="*/ 0 w 2"/>
                      <a:gd name="T59" fmla="*/ 51 h 88"/>
                      <a:gd name="T60" fmla="*/ 0 w 2"/>
                      <a:gd name="T61" fmla="*/ 54 h 88"/>
                      <a:gd name="T62" fmla="*/ 1 w 2"/>
                      <a:gd name="T63" fmla="*/ 54 h 88"/>
                      <a:gd name="T64" fmla="*/ 1 w 2"/>
                      <a:gd name="T65" fmla="*/ 58 h 88"/>
                      <a:gd name="T66" fmla="*/ 0 w 2"/>
                      <a:gd name="T67" fmla="*/ 58 h 88"/>
                      <a:gd name="T68" fmla="*/ 0 w 2"/>
                      <a:gd name="T69" fmla="*/ 62 h 88"/>
                      <a:gd name="T70" fmla="*/ 1 w 2"/>
                      <a:gd name="T71" fmla="*/ 62 h 88"/>
                      <a:gd name="T72" fmla="*/ 1 w 2"/>
                      <a:gd name="T73" fmla="*/ 65 h 88"/>
                      <a:gd name="T74" fmla="*/ 0 w 2"/>
                      <a:gd name="T75" fmla="*/ 65 h 88"/>
                      <a:gd name="T76" fmla="*/ 0 w 2"/>
                      <a:gd name="T77" fmla="*/ 69 h 88"/>
                      <a:gd name="T78" fmla="*/ 1 w 2"/>
                      <a:gd name="T79" fmla="*/ 69 h 88"/>
                      <a:gd name="T80" fmla="*/ 1 w 2"/>
                      <a:gd name="T81" fmla="*/ 72 h 88"/>
                      <a:gd name="T82" fmla="*/ 0 w 2"/>
                      <a:gd name="T83" fmla="*/ 72 h 88"/>
                      <a:gd name="T84" fmla="*/ 0 w 2"/>
                      <a:gd name="T85" fmla="*/ 76 h 88"/>
                      <a:gd name="T86" fmla="*/ 1 w 2"/>
                      <a:gd name="T87" fmla="*/ 76 h 88"/>
                      <a:gd name="T88" fmla="*/ 1 w 2"/>
                      <a:gd name="T89" fmla="*/ 80 h 88"/>
                      <a:gd name="T90" fmla="*/ 0 w 2"/>
                      <a:gd name="T91" fmla="*/ 80 h 88"/>
                      <a:gd name="T92" fmla="*/ 0 w 2"/>
                      <a:gd name="T93" fmla="*/ 84 h 88"/>
                      <a:gd name="T94" fmla="*/ 1 w 2"/>
                      <a:gd name="T95" fmla="*/ 84 h 88"/>
                      <a:gd name="T96" fmla="*/ 1 w 2"/>
                      <a:gd name="T97" fmla="*/ 87 h 88"/>
                      <a:gd name="T98" fmla="*/ 0 w 2"/>
                      <a:gd name="T99" fmla="*/ 87 h 88"/>
                      <a:gd name="T100" fmla="*/ 0 w 2"/>
                      <a:gd name="T101" fmla="*/ 87 h 88"/>
                      <a:gd name="T102" fmla="*/ 0 w 2"/>
                      <a:gd name="T103" fmla="*/ 0 h 88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" h="88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3"/>
                        </a:lnTo>
                        <a:lnTo>
                          <a:pt x="1" y="3"/>
                        </a:lnTo>
                        <a:lnTo>
                          <a:pt x="1" y="7"/>
                        </a:lnTo>
                        <a:lnTo>
                          <a:pt x="0" y="7"/>
                        </a:lnTo>
                        <a:lnTo>
                          <a:pt x="0" y="11"/>
                        </a:lnTo>
                        <a:lnTo>
                          <a:pt x="1" y="11"/>
                        </a:lnTo>
                        <a:lnTo>
                          <a:pt x="1" y="15"/>
                        </a:lnTo>
                        <a:lnTo>
                          <a:pt x="0" y="15"/>
                        </a:lnTo>
                        <a:lnTo>
                          <a:pt x="0" y="18"/>
                        </a:lnTo>
                        <a:lnTo>
                          <a:pt x="1" y="18"/>
                        </a:lnTo>
                        <a:lnTo>
                          <a:pt x="1" y="22"/>
                        </a:lnTo>
                        <a:lnTo>
                          <a:pt x="0" y="22"/>
                        </a:lnTo>
                        <a:lnTo>
                          <a:pt x="0" y="25"/>
                        </a:lnTo>
                        <a:lnTo>
                          <a:pt x="1" y="25"/>
                        </a:lnTo>
                        <a:lnTo>
                          <a:pt x="1" y="29"/>
                        </a:lnTo>
                        <a:lnTo>
                          <a:pt x="0" y="29"/>
                        </a:lnTo>
                        <a:lnTo>
                          <a:pt x="0" y="33"/>
                        </a:lnTo>
                        <a:lnTo>
                          <a:pt x="1" y="33"/>
                        </a:lnTo>
                        <a:lnTo>
                          <a:pt x="1" y="36"/>
                        </a:lnTo>
                        <a:lnTo>
                          <a:pt x="0" y="36"/>
                        </a:lnTo>
                        <a:lnTo>
                          <a:pt x="0" y="40"/>
                        </a:lnTo>
                        <a:lnTo>
                          <a:pt x="1" y="40"/>
                        </a:lnTo>
                        <a:lnTo>
                          <a:pt x="1" y="44"/>
                        </a:lnTo>
                        <a:lnTo>
                          <a:pt x="0" y="44"/>
                        </a:lnTo>
                        <a:lnTo>
                          <a:pt x="0" y="47"/>
                        </a:lnTo>
                        <a:lnTo>
                          <a:pt x="1" y="47"/>
                        </a:lnTo>
                        <a:lnTo>
                          <a:pt x="1" y="51"/>
                        </a:lnTo>
                        <a:lnTo>
                          <a:pt x="0" y="51"/>
                        </a:lnTo>
                        <a:lnTo>
                          <a:pt x="0" y="54"/>
                        </a:lnTo>
                        <a:lnTo>
                          <a:pt x="1" y="54"/>
                        </a:lnTo>
                        <a:lnTo>
                          <a:pt x="1" y="58"/>
                        </a:lnTo>
                        <a:lnTo>
                          <a:pt x="0" y="58"/>
                        </a:lnTo>
                        <a:lnTo>
                          <a:pt x="0" y="62"/>
                        </a:lnTo>
                        <a:lnTo>
                          <a:pt x="1" y="62"/>
                        </a:lnTo>
                        <a:lnTo>
                          <a:pt x="1" y="65"/>
                        </a:lnTo>
                        <a:lnTo>
                          <a:pt x="0" y="65"/>
                        </a:lnTo>
                        <a:lnTo>
                          <a:pt x="0" y="69"/>
                        </a:lnTo>
                        <a:lnTo>
                          <a:pt x="1" y="69"/>
                        </a:lnTo>
                        <a:lnTo>
                          <a:pt x="1" y="72"/>
                        </a:lnTo>
                        <a:lnTo>
                          <a:pt x="0" y="72"/>
                        </a:lnTo>
                        <a:lnTo>
                          <a:pt x="0" y="76"/>
                        </a:lnTo>
                        <a:lnTo>
                          <a:pt x="1" y="76"/>
                        </a:lnTo>
                        <a:lnTo>
                          <a:pt x="1" y="80"/>
                        </a:lnTo>
                        <a:lnTo>
                          <a:pt x="0" y="80"/>
                        </a:lnTo>
                        <a:lnTo>
                          <a:pt x="0" y="84"/>
                        </a:lnTo>
                        <a:lnTo>
                          <a:pt x="1" y="84"/>
                        </a:lnTo>
                        <a:lnTo>
                          <a:pt x="1" y="87"/>
                        </a:lnTo>
                        <a:lnTo>
                          <a:pt x="0" y="87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702" name="Freeform 25">
                    <a:extLst>
                      <a:ext uri="{FF2B5EF4-FFF2-40B4-BE49-F238E27FC236}">
                        <a16:creationId xmlns:a16="http://schemas.microsoft.com/office/drawing/2014/main" id="{8038BF62-D481-2640-9022-E83A2E339CE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13" y="1991"/>
                    <a:ext cx="2" cy="88"/>
                  </a:xfrm>
                  <a:custGeom>
                    <a:avLst/>
                    <a:gdLst>
                      <a:gd name="T0" fmla="*/ 1 w 2"/>
                      <a:gd name="T1" fmla="*/ 0 h 88"/>
                      <a:gd name="T2" fmla="*/ 1 w 2"/>
                      <a:gd name="T3" fmla="*/ 0 h 88"/>
                      <a:gd name="T4" fmla="*/ 1 w 2"/>
                      <a:gd name="T5" fmla="*/ 3 h 88"/>
                      <a:gd name="T6" fmla="*/ 0 w 2"/>
                      <a:gd name="T7" fmla="*/ 3 h 88"/>
                      <a:gd name="T8" fmla="*/ 0 w 2"/>
                      <a:gd name="T9" fmla="*/ 7 h 88"/>
                      <a:gd name="T10" fmla="*/ 1 w 2"/>
                      <a:gd name="T11" fmla="*/ 7 h 88"/>
                      <a:gd name="T12" fmla="*/ 1 w 2"/>
                      <a:gd name="T13" fmla="*/ 11 h 88"/>
                      <a:gd name="T14" fmla="*/ 0 w 2"/>
                      <a:gd name="T15" fmla="*/ 11 h 88"/>
                      <a:gd name="T16" fmla="*/ 0 w 2"/>
                      <a:gd name="T17" fmla="*/ 15 h 88"/>
                      <a:gd name="T18" fmla="*/ 1 w 2"/>
                      <a:gd name="T19" fmla="*/ 15 h 88"/>
                      <a:gd name="T20" fmla="*/ 1 w 2"/>
                      <a:gd name="T21" fmla="*/ 18 h 88"/>
                      <a:gd name="T22" fmla="*/ 0 w 2"/>
                      <a:gd name="T23" fmla="*/ 18 h 88"/>
                      <a:gd name="T24" fmla="*/ 0 w 2"/>
                      <a:gd name="T25" fmla="*/ 22 h 88"/>
                      <a:gd name="T26" fmla="*/ 1 w 2"/>
                      <a:gd name="T27" fmla="*/ 22 h 88"/>
                      <a:gd name="T28" fmla="*/ 1 w 2"/>
                      <a:gd name="T29" fmla="*/ 25 h 88"/>
                      <a:gd name="T30" fmla="*/ 0 w 2"/>
                      <a:gd name="T31" fmla="*/ 25 h 88"/>
                      <a:gd name="T32" fmla="*/ 0 w 2"/>
                      <a:gd name="T33" fmla="*/ 29 h 88"/>
                      <a:gd name="T34" fmla="*/ 1 w 2"/>
                      <a:gd name="T35" fmla="*/ 29 h 88"/>
                      <a:gd name="T36" fmla="*/ 1 w 2"/>
                      <a:gd name="T37" fmla="*/ 33 h 88"/>
                      <a:gd name="T38" fmla="*/ 0 w 2"/>
                      <a:gd name="T39" fmla="*/ 33 h 88"/>
                      <a:gd name="T40" fmla="*/ 0 w 2"/>
                      <a:gd name="T41" fmla="*/ 36 h 88"/>
                      <a:gd name="T42" fmla="*/ 1 w 2"/>
                      <a:gd name="T43" fmla="*/ 36 h 88"/>
                      <a:gd name="T44" fmla="*/ 1 w 2"/>
                      <a:gd name="T45" fmla="*/ 40 h 88"/>
                      <a:gd name="T46" fmla="*/ 0 w 2"/>
                      <a:gd name="T47" fmla="*/ 40 h 88"/>
                      <a:gd name="T48" fmla="*/ 0 w 2"/>
                      <a:gd name="T49" fmla="*/ 44 h 88"/>
                      <a:gd name="T50" fmla="*/ 1 w 2"/>
                      <a:gd name="T51" fmla="*/ 44 h 88"/>
                      <a:gd name="T52" fmla="*/ 1 w 2"/>
                      <a:gd name="T53" fmla="*/ 47 h 88"/>
                      <a:gd name="T54" fmla="*/ 0 w 2"/>
                      <a:gd name="T55" fmla="*/ 47 h 88"/>
                      <a:gd name="T56" fmla="*/ 0 w 2"/>
                      <a:gd name="T57" fmla="*/ 51 h 88"/>
                      <a:gd name="T58" fmla="*/ 1 w 2"/>
                      <a:gd name="T59" fmla="*/ 51 h 88"/>
                      <a:gd name="T60" fmla="*/ 1 w 2"/>
                      <a:gd name="T61" fmla="*/ 54 h 88"/>
                      <a:gd name="T62" fmla="*/ 0 w 2"/>
                      <a:gd name="T63" fmla="*/ 54 h 88"/>
                      <a:gd name="T64" fmla="*/ 0 w 2"/>
                      <a:gd name="T65" fmla="*/ 58 h 88"/>
                      <a:gd name="T66" fmla="*/ 1 w 2"/>
                      <a:gd name="T67" fmla="*/ 58 h 88"/>
                      <a:gd name="T68" fmla="*/ 1 w 2"/>
                      <a:gd name="T69" fmla="*/ 62 h 88"/>
                      <a:gd name="T70" fmla="*/ 0 w 2"/>
                      <a:gd name="T71" fmla="*/ 62 h 88"/>
                      <a:gd name="T72" fmla="*/ 0 w 2"/>
                      <a:gd name="T73" fmla="*/ 65 h 88"/>
                      <a:gd name="T74" fmla="*/ 1 w 2"/>
                      <a:gd name="T75" fmla="*/ 65 h 88"/>
                      <a:gd name="T76" fmla="*/ 1 w 2"/>
                      <a:gd name="T77" fmla="*/ 69 h 88"/>
                      <a:gd name="T78" fmla="*/ 0 w 2"/>
                      <a:gd name="T79" fmla="*/ 69 h 88"/>
                      <a:gd name="T80" fmla="*/ 0 w 2"/>
                      <a:gd name="T81" fmla="*/ 72 h 88"/>
                      <a:gd name="T82" fmla="*/ 1 w 2"/>
                      <a:gd name="T83" fmla="*/ 72 h 88"/>
                      <a:gd name="T84" fmla="*/ 1 w 2"/>
                      <a:gd name="T85" fmla="*/ 76 h 88"/>
                      <a:gd name="T86" fmla="*/ 0 w 2"/>
                      <a:gd name="T87" fmla="*/ 76 h 88"/>
                      <a:gd name="T88" fmla="*/ 0 w 2"/>
                      <a:gd name="T89" fmla="*/ 80 h 88"/>
                      <a:gd name="T90" fmla="*/ 1 w 2"/>
                      <a:gd name="T91" fmla="*/ 80 h 88"/>
                      <a:gd name="T92" fmla="*/ 1 w 2"/>
                      <a:gd name="T93" fmla="*/ 84 h 88"/>
                      <a:gd name="T94" fmla="*/ 0 w 2"/>
                      <a:gd name="T95" fmla="*/ 84 h 88"/>
                      <a:gd name="T96" fmla="*/ 0 w 2"/>
                      <a:gd name="T97" fmla="*/ 87 h 88"/>
                      <a:gd name="T98" fmla="*/ 1 w 2"/>
                      <a:gd name="T99" fmla="*/ 87 h 88"/>
                      <a:gd name="T100" fmla="*/ 1 w 2"/>
                      <a:gd name="T101" fmla="*/ 87 h 88"/>
                      <a:gd name="T102" fmla="*/ 1 w 2"/>
                      <a:gd name="T103" fmla="*/ 0 h 88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" h="88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1" y="3"/>
                        </a:lnTo>
                        <a:lnTo>
                          <a:pt x="0" y="3"/>
                        </a:lnTo>
                        <a:lnTo>
                          <a:pt x="0" y="7"/>
                        </a:lnTo>
                        <a:lnTo>
                          <a:pt x="1" y="7"/>
                        </a:lnTo>
                        <a:lnTo>
                          <a:pt x="1" y="11"/>
                        </a:lnTo>
                        <a:lnTo>
                          <a:pt x="0" y="11"/>
                        </a:lnTo>
                        <a:lnTo>
                          <a:pt x="0" y="15"/>
                        </a:lnTo>
                        <a:lnTo>
                          <a:pt x="1" y="15"/>
                        </a:lnTo>
                        <a:lnTo>
                          <a:pt x="1" y="18"/>
                        </a:lnTo>
                        <a:lnTo>
                          <a:pt x="0" y="18"/>
                        </a:lnTo>
                        <a:lnTo>
                          <a:pt x="0" y="22"/>
                        </a:lnTo>
                        <a:lnTo>
                          <a:pt x="1" y="22"/>
                        </a:lnTo>
                        <a:lnTo>
                          <a:pt x="1" y="25"/>
                        </a:lnTo>
                        <a:lnTo>
                          <a:pt x="0" y="25"/>
                        </a:lnTo>
                        <a:lnTo>
                          <a:pt x="0" y="29"/>
                        </a:lnTo>
                        <a:lnTo>
                          <a:pt x="1" y="29"/>
                        </a:lnTo>
                        <a:lnTo>
                          <a:pt x="1" y="33"/>
                        </a:lnTo>
                        <a:lnTo>
                          <a:pt x="0" y="33"/>
                        </a:lnTo>
                        <a:lnTo>
                          <a:pt x="0" y="36"/>
                        </a:lnTo>
                        <a:lnTo>
                          <a:pt x="1" y="36"/>
                        </a:lnTo>
                        <a:lnTo>
                          <a:pt x="1" y="40"/>
                        </a:lnTo>
                        <a:lnTo>
                          <a:pt x="0" y="40"/>
                        </a:lnTo>
                        <a:lnTo>
                          <a:pt x="0" y="44"/>
                        </a:lnTo>
                        <a:lnTo>
                          <a:pt x="1" y="44"/>
                        </a:lnTo>
                        <a:lnTo>
                          <a:pt x="1" y="47"/>
                        </a:lnTo>
                        <a:lnTo>
                          <a:pt x="0" y="47"/>
                        </a:lnTo>
                        <a:lnTo>
                          <a:pt x="0" y="51"/>
                        </a:lnTo>
                        <a:lnTo>
                          <a:pt x="1" y="51"/>
                        </a:lnTo>
                        <a:lnTo>
                          <a:pt x="1" y="54"/>
                        </a:lnTo>
                        <a:lnTo>
                          <a:pt x="0" y="54"/>
                        </a:lnTo>
                        <a:lnTo>
                          <a:pt x="0" y="58"/>
                        </a:lnTo>
                        <a:lnTo>
                          <a:pt x="1" y="58"/>
                        </a:lnTo>
                        <a:lnTo>
                          <a:pt x="1" y="62"/>
                        </a:lnTo>
                        <a:lnTo>
                          <a:pt x="0" y="62"/>
                        </a:lnTo>
                        <a:lnTo>
                          <a:pt x="0" y="65"/>
                        </a:lnTo>
                        <a:lnTo>
                          <a:pt x="1" y="65"/>
                        </a:lnTo>
                        <a:lnTo>
                          <a:pt x="1" y="69"/>
                        </a:lnTo>
                        <a:lnTo>
                          <a:pt x="0" y="69"/>
                        </a:lnTo>
                        <a:lnTo>
                          <a:pt x="0" y="72"/>
                        </a:lnTo>
                        <a:lnTo>
                          <a:pt x="1" y="72"/>
                        </a:lnTo>
                        <a:lnTo>
                          <a:pt x="1" y="76"/>
                        </a:lnTo>
                        <a:lnTo>
                          <a:pt x="0" y="76"/>
                        </a:lnTo>
                        <a:lnTo>
                          <a:pt x="0" y="80"/>
                        </a:lnTo>
                        <a:lnTo>
                          <a:pt x="1" y="80"/>
                        </a:lnTo>
                        <a:lnTo>
                          <a:pt x="1" y="84"/>
                        </a:lnTo>
                        <a:lnTo>
                          <a:pt x="0" y="84"/>
                        </a:lnTo>
                        <a:lnTo>
                          <a:pt x="0" y="87"/>
                        </a:lnTo>
                        <a:lnTo>
                          <a:pt x="1" y="87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66609" name="Group 26">
                  <a:extLst>
                    <a:ext uri="{FF2B5EF4-FFF2-40B4-BE49-F238E27FC236}">
                      <a16:creationId xmlns:a16="http://schemas.microsoft.com/office/drawing/2014/main" id="{0D39B48C-21D0-1245-AFC4-C6E4CCCE4B1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25" y="1995"/>
                  <a:ext cx="61" cy="78"/>
                  <a:chOff x="2225" y="1995"/>
                  <a:chExt cx="61" cy="78"/>
                </a:xfrm>
              </p:grpSpPr>
              <p:sp>
                <p:nvSpPr>
                  <p:cNvPr id="66614" name="Freeform 27">
                    <a:extLst>
                      <a:ext uri="{FF2B5EF4-FFF2-40B4-BE49-F238E27FC236}">
                        <a16:creationId xmlns:a16="http://schemas.microsoft.com/office/drawing/2014/main" id="{3BAF3E89-EF92-A343-B171-AE21CD7ACC6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76" y="2017"/>
                    <a:ext cx="10" cy="40"/>
                  </a:xfrm>
                  <a:custGeom>
                    <a:avLst/>
                    <a:gdLst>
                      <a:gd name="T0" fmla="*/ 0 w 10"/>
                      <a:gd name="T1" fmla="*/ 1 h 40"/>
                      <a:gd name="T2" fmla="*/ 1 w 10"/>
                      <a:gd name="T3" fmla="*/ 1 h 40"/>
                      <a:gd name="T4" fmla="*/ 2 w 10"/>
                      <a:gd name="T5" fmla="*/ 0 h 40"/>
                      <a:gd name="T6" fmla="*/ 2 w 10"/>
                      <a:gd name="T7" fmla="*/ 0 h 40"/>
                      <a:gd name="T8" fmla="*/ 3 w 10"/>
                      <a:gd name="T9" fmla="*/ 0 h 40"/>
                      <a:gd name="T10" fmla="*/ 4 w 10"/>
                      <a:gd name="T11" fmla="*/ 0 h 40"/>
                      <a:gd name="T12" fmla="*/ 4 w 10"/>
                      <a:gd name="T13" fmla="*/ 0 h 40"/>
                      <a:gd name="T14" fmla="*/ 6 w 10"/>
                      <a:gd name="T15" fmla="*/ 0 h 40"/>
                      <a:gd name="T16" fmla="*/ 6 w 10"/>
                      <a:gd name="T17" fmla="*/ 0 h 40"/>
                      <a:gd name="T18" fmla="*/ 6 w 10"/>
                      <a:gd name="T19" fmla="*/ 1 h 40"/>
                      <a:gd name="T20" fmla="*/ 6 w 10"/>
                      <a:gd name="T21" fmla="*/ 1 h 40"/>
                      <a:gd name="T22" fmla="*/ 5 w 10"/>
                      <a:gd name="T23" fmla="*/ 1 h 40"/>
                      <a:gd name="T24" fmla="*/ 5 w 10"/>
                      <a:gd name="T25" fmla="*/ 2 h 40"/>
                      <a:gd name="T26" fmla="*/ 5 w 10"/>
                      <a:gd name="T27" fmla="*/ 3 h 40"/>
                      <a:gd name="T28" fmla="*/ 5 w 10"/>
                      <a:gd name="T29" fmla="*/ 3 h 40"/>
                      <a:gd name="T30" fmla="*/ 5 w 10"/>
                      <a:gd name="T31" fmla="*/ 5 h 40"/>
                      <a:gd name="T32" fmla="*/ 5 w 10"/>
                      <a:gd name="T33" fmla="*/ 6 h 40"/>
                      <a:gd name="T34" fmla="*/ 5 w 10"/>
                      <a:gd name="T35" fmla="*/ 7 h 40"/>
                      <a:gd name="T36" fmla="*/ 5 w 10"/>
                      <a:gd name="T37" fmla="*/ 8 h 40"/>
                      <a:gd name="T38" fmla="*/ 5 w 10"/>
                      <a:gd name="T39" fmla="*/ 10 h 40"/>
                      <a:gd name="T40" fmla="*/ 5 w 10"/>
                      <a:gd name="T41" fmla="*/ 11 h 40"/>
                      <a:gd name="T42" fmla="*/ 6 w 10"/>
                      <a:gd name="T43" fmla="*/ 15 h 40"/>
                      <a:gd name="T44" fmla="*/ 6 w 10"/>
                      <a:gd name="T45" fmla="*/ 18 h 40"/>
                      <a:gd name="T46" fmla="*/ 7 w 10"/>
                      <a:gd name="T47" fmla="*/ 21 h 40"/>
                      <a:gd name="T48" fmla="*/ 7 w 10"/>
                      <a:gd name="T49" fmla="*/ 25 h 40"/>
                      <a:gd name="T50" fmla="*/ 8 w 10"/>
                      <a:gd name="T51" fmla="*/ 27 h 40"/>
                      <a:gd name="T52" fmla="*/ 8 w 10"/>
                      <a:gd name="T53" fmla="*/ 30 h 40"/>
                      <a:gd name="T54" fmla="*/ 9 w 10"/>
                      <a:gd name="T55" fmla="*/ 33 h 40"/>
                      <a:gd name="T56" fmla="*/ 9 w 10"/>
                      <a:gd name="T57" fmla="*/ 35 h 40"/>
                      <a:gd name="T58" fmla="*/ 9 w 10"/>
                      <a:gd name="T59" fmla="*/ 38 h 40"/>
                      <a:gd name="T60" fmla="*/ 8 w 10"/>
                      <a:gd name="T61" fmla="*/ 38 h 40"/>
                      <a:gd name="T62" fmla="*/ 7 w 10"/>
                      <a:gd name="T63" fmla="*/ 38 h 40"/>
                      <a:gd name="T64" fmla="*/ 6 w 10"/>
                      <a:gd name="T65" fmla="*/ 38 h 40"/>
                      <a:gd name="T66" fmla="*/ 5 w 10"/>
                      <a:gd name="T67" fmla="*/ 38 h 40"/>
                      <a:gd name="T68" fmla="*/ 5 w 10"/>
                      <a:gd name="T69" fmla="*/ 38 h 40"/>
                      <a:gd name="T70" fmla="*/ 4 w 10"/>
                      <a:gd name="T71" fmla="*/ 38 h 40"/>
                      <a:gd name="T72" fmla="*/ 3 w 10"/>
                      <a:gd name="T73" fmla="*/ 39 h 40"/>
                      <a:gd name="T74" fmla="*/ 2 w 10"/>
                      <a:gd name="T75" fmla="*/ 39 h 40"/>
                      <a:gd name="T76" fmla="*/ 2 w 10"/>
                      <a:gd name="T77" fmla="*/ 39 h 40"/>
                      <a:gd name="T78" fmla="*/ 1 w 10"/>
                      <a:gd name="T79" fmla="*/ 39 h 40"/>
                      <a:gd name="T80" fmla="*/ 1 w 10"/>
                      <a:gd name="T81" fmla="*/ 38 h 40"/>
                      <a:gd name="T82" fmla="*/ 0 w 10"/>
                      <a:gd name="T83" fmla="*/ 38 h 40"/>
                      <a:gd name="T84" fmla="*/ 1 w 10"/>
                      <a:gd name="T85" fmla="*/ 37 h 40"/>
                      <a:gd name="T86" fmla="*/ 1 w 10"/>
                      <a:gd name="T87" fmla="*/ 36 h 40"/>
                      <a:gd name="T88" fmla="*/ 2 w 10"/>
                      <a:gd name="T89" fmla="*/ 34 h 40"/>
                      <a:gd name="T90" fmla="*/ 2 w 10"/>
                      <a:gd name="T91" fmla="*/ 32 h 40"/>
                      <a:gd name="T92" fmla="*/ 2 w 10"/>
                      <a:gd name="T93" fmla="*/ 30 h 40"/>
                      <a:gd name="T94" fmla="*/ 1 w 10"/>
                      <a:gd name="T95" fmla="*/ 29 h 40"/>
                      <a:gd name="T96" fmla="*/ 1 w 10"/>
                      <a:gd name="T97" fmla="*/ 25 h 40"/>
                      <a:gd name="T98" fmla="*/ 0 w 10"/>
                      <a:gd name="T99" fmla="*/ 24 h 40"/>
                      <a:gd name="T100" fmla="*/ 0 w 10"/>
                      <a:gd name="T101" fmla="*/ 21 h 40"/>
                      <a:gd name="T102" fmla="*/ 1 w 10"/>
                      <a:gd name="T103" fmla="*/ 18 h 40"/>
                      <a:gd name="T104" fmla="*/ 0 w 10"/>
                      <a:gd name="T105" fmla="*/ 16 h 40"/>
                      <a:gd name="T106" fmla="*/ 0 w 10"/>
                      <a:gd name="T107" fmla="*/ 14 h 40"/>
                      <a:gd name="T108" fmla="*/ 0 w 10"/>
                      <a:gd name="T109" fmla="*/ 11 h 40"/>
                      <a:gd name="T110" fmla="*/ 0 w 10"/>
                      <a:gd name="T111" fmla="*/ 8 h 40"/>
                      <a:gd name="T112" fmla="*/ 0 w 10"/>
                      <a:gd name="T113" fmla="*/ 5 h 40"/>
                      <a:gd name="T114" fmla="*/ 0 w 10"/>
                      <a:gd name="T115" fmla="*/ 4 h 40"/>
                      <a:gd name="T116" fmla="*/ 0 w 10"/>
                      <a:gd name="T117" fmla="*/ 3 h 40"/>
                      <a:gd name="T118" fmla="*/ 0 w 10"/>
                      <a:gd name="T119" fmla="*/ 1 h 40"/>
                      <a:gd name="T120" fmla="*/ 0 w 10"/>
                      <a:gd name="T121" fmla="*/ 1 h 40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</a:gdLst>
                    <a:ahLst/>
                    <a:cxnLst>
                      <a:cxn ang="T122">
                        <a:pos x="T0" y="T1"/>
                      </a:cxn>
                      <a:cxn ang="T123">
                        <a:pos x="T2" y="T3"/>
                      </a:cxn>
                      <a:cxn ang="T124">
                        <a:pos x="T4" y="T5"/>
                      </a:cxn>
                      <a:cxn ang="T125">
                        <a:pos x="T6" y="T7"/>
                      </a:cxn>
                      <a:cxn ang="T126">
                        <a:pos x="T8" y="T9"/>
                      </a:cxn>
                      <a:cxn ang="T127">
                        <a:pos x="T10" y="T11"/>
                      </a:cxn>
                      <a:cxn ang="T128">
                        <a:pos x="T12" y="T13"/>
                      </a:cxn>
                      <a:cxn ang="T129">
                        <a:pos x="T14" y="T15"/>
                      </a:cxn>
                      <a:cxn ang="T130">
                        <a:pos x="T16" y="T17"/>
                      </a:cxn>
                      <a:cxn ang="T131">
                        <a:pos x="T18" y="T19"/>
                      </a:cxn>
                      <a:cxn ang="T132">
                        <a:pos x="T20" y="T21"/>
                      </a:cxn>
                      <a:cxn ang="T133">
                        <a:pos x="T22" y="T23"/>
                      </a:cxn>
                      <a:cxn ang="T134">
                        <a:pos x="T24" y="T25"/>
                      </a:cxn>
                      <a:cxn ang="T135">
                        <a:pos x="T26" y="T27"/>
                      </a:cxn>
                      <a:cxn ang="T136">
                        <a:pos x="T28" y="T29"/>
                      </a:cxn>
                      <a:cxn ang="T137">
                        <a:pos x="T30" y="T31"/>
                      </a:cxn>
                      <a:cxn ang="T138">
                        <a:pos x="T32" y="T33"/>
                      </a:cxn>
                      <a:cxn ang="T139">
                        <a:pos x="T34" y="T35"/>
                      </a:cxn>
                      <a:cxn ang="T140">
                        <a:pos x="T36" y="T37"/>
                      </a:cxn>
                      <a:cxn ang="T141">
                        <a:pos x="T38" y="T39"/>
                      </a:cxn>
                      <a:cxn ang="T142">
                        <a:pos x="T40" y="T41"/>
                      </a:cxn>
                      <a:cxn ang="T143">
                        <a:pos x="T42" y="T43"/>
                      </a:cxn>
                      <a:cxn ang="T144">
                        <a:pos x="T44" y="T45"/>
                      </a:cxn>
                      <a:cxn ang="T145">
                        <a:pos x="T46" y="T47"/>
                      </a:cxn>
                      <a:cxn ang="T146">
                        <a:pos x="T48" y="T49"/>
                      </a:cxn>
                      <a:cxn ang="T147">
                        <a:pos x="T50" y="T51"/>
                      </a:cxn>
                      <a:cxn ang="T148">
                        <a:pos x="T52" y="T53"/>
                      </a:cxn>
                      <a:cxn ang="T149">
                        <a:pos x="T54" y="T55"/>
                      </a:cxn>
                      <a:cxn ang="T150">
                        <a:pos x="T56" y="T57"/>
                      </a:cxn>
                      <a:cxn ang="T151">
                        <a:pos x="T58" y="T59"/>
                      </a:cxn>
                      <a:cxn ang="T152">
                        <a:pos x="T60" y="T61"/>
                      </a:cxn>
                      <a:cxn ang="T153">
                        <a:pos x="T62" y="T63"/>
                      </a:cxn>
                      <a:cxn ang="T154">
                        <a:pos x="T64" y="T65"/>
                      </a:cxn>
                      <a:cxn ang="T155">
                        <a:pos x="T66" y="T67"/>
                      </a:cxn>
                      <a:cxn ang="T156">
                        <a:pos x="T68" y="T69"/>
                      </a:cxn>
                      <a:cxn ang="T157">
                        <a:pos x="T70" y="T71"/>
                      </a:cxn>
                      <a:cxn ang="T158">
                        <a:pos x="T72" y="T73"/>
                      </a:cxn>
                      <a:cxn ang="T159">
                        <a:pos x="T74" y="T75"/>
                      </a:cxn>
                      <a:cxn ang="T160">
                        <a:pos x="T76" y="T77"/>
                      </a:cxn>
                      <a:cxn ang="T161">
                        <a:pos x="T78" y="T79"/>
                      </a:cxn>
                      <a:cxn ang="T162">
                        <a:pos x="T80" y="T81"/>
                      </a:cxn>
                      <a:cxn ang="T163">
                        <a:pos x="T82" y="T83"/>
                      </a:cxn>
                      <a:cxn ang="T164">
                        <a:pos x="T84" y="T85"/>
                      </a:cxn>
                      <a:cxn ang="T165">
                        <a:pos x="T86" y="T87"/>
                      </a:cxn>
                      <a:cxn ang="T166">
                        <a:pos x="T88" y="T89"/>
                      </a:cxn>
                      <a:cxn ang="T167">
                        <a:pos x="T90" y="T91"/>
                      </a:cxn>
                      <a:cxn ang="T168">
                        <a:pos x="T92" y="T93"/>
                      </a:cxn>
                      <a:cxn ang="T169">
                        <a:pos x="T94" y="T95"/>
                      </a:cxn>
                      <a:cxn ang="T170">
                        <a:pos x="T96" y="T97"/>
                      </a:cxn>
                      <a:cxn ang="T171">
                        <a:pos x="T98" y="T99"/>
                      </a:cxn>
                      <a:cxn ang="T172">
                        <a:pos x="T100" y="T101"/>
                      </a:cxn>
                      <a:cxn ang="T173">
                        <a:pos x="T102" y="T103"/>
                      </a:cxn>
                      <a:cxn ang="T174">
                        <a:pos x="T104" y="T105"/>
                      </a:cxn>
                      <a:cxn ang="T175">
                        <a:pos x="T106" y="T107"/>
                      </a:cxn>
                      <a:cxn ang="T176">
                        <a:pos x="T108" y="T109"/>
                      </a:cxn>
                      <a:cxn ang="T177">
                        <a:pos x="T110" y="T111"/>
                      </a:cxn>
                      <a:cxn ang="T178">
                        <a:pos x="T112" y="T113"/>
                      </a:cxn>
                      <a:cxn ang="T179">
                        <a:pos x="T114" y="T115"/>
                      </a:cxn>
                      <a:cxn ang="T180">
                        <a:pos x="T116" y="T117"/>
                      </a:cxn>
                      <a:cxn ang="T181">
                        <a:pos x="T118" y="T119"/>
                      </a:cxn>
                      <a:cxn ang="T182">
                        <a:pos x="T120" y="T121"/>
                      </a:cxn>
                    </a:cxnLst>
                    <a:rect l="0" t="0" r="r" b="b"/>
                    <a:pathLst>
                      <a:path w="10" h="40">
                        <a:moveTo>
                          <a:pt x="0" y="1"/>
                        </a:moveTo>
                        <a:lnTo>
                          <a:pt x="1" y="1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6" y="0"/>
                        </a:lnTo>
                        <a:lnTo>
                          <a:pt x="6" y="1"/>
                        </a:lnTo>
                        <a:lnTo>
                          <a:pt x="5" y="1"/>
                        </a:lnTo>
                        <a:lnTo>
                          <a:pt x="5" y="2"/>
                        </a:lnTo>
                        <a:lnTo>
                          <a:pt x="5" y="3"/>
                        </a:lnTo>
                        <a:lnTo>
                          <a:pt x="5" y="5"/>
                        </a:lnTo>
                        <a:lnTo>
                          <a:pt x="5" y="6"/>
                        </a:lnTo>
                        <a:lnTo>
                          <a:pt x="5" y="7"/>
                        </a:lnTo>
                        <a:lnTo>
                          <a:pt x="5" y="8"/>
                        </a:lnTo>
                        <a:lnTo>
                          <a:pt x="5" y="10"/>
                        </a:lnTo>
                        <a:lnTo>
                          <a:pt x="5" y="11"/>
                        </a:lnTo>
                        <a:lnTo>
                          <a:pt x="6" y="15"/>
                        </a:lnTo>
                        <a:lnTo>
                          <a:pt x="6" y="18"/>
                        </a:lnTo>
                        <a:lnTo>
                          <a:pt x="7" y="21"/>
                        </a:lnTo>
                        <a:lnTo>
                          <a:pt x="7" y="25"/>
                        </a:lnTo>
                        <a:lnTo>
                          <a:pt x="8" y="27"/>
                        </a:lnTo>
                        <a:lnTo>
                          <a:pt x="8" y="30"/>
                        </a:lnTo>
                        <a:lnTo>
                          <a:pt x="9" y="33"/>
                        </a:lnTo>
                        <a:lnTo>
                          <a:pt x="9" y="35"/>
                        </a:lnTo>
                        <a:lnTo>
                          <a:pt x="9" y="38"/>
                        </a:lnTo>
                        <a:lnTo>
                          <a:pt x="8" y="38"/>
                        </a:lnTo>
                        <a:lnTo>
                          <a:pt x="7" y="38"/>
                        </a:lnTo>
                        <a:lnTo>
                          <a:pt x="6" y="38"/>
                        </a:lnTo>
                        <a:lnTo>
                          <a:pt x="5" y="38"/>
                        </a:lnTo>
                        <a:lnTo>
                          <a:pt x="4" y="38"/>
                        </a:lnTo>
                        <a:lnTo>
                          <a:pt x="3" y="39"/>
                        </a:lnTo>
                        <a:lnTo>
                          <a:pt x="2" y="39"/>
                        </a:lnTo>
                        <a:lnTo>
                          <a:pt x="1" y="39"/>
                        </a:lnTo>
                        <a:lnTo>
                          <a:pt x="1" y="38"/>
                        </a:lnTo>
                        <a:lnTo>
                          <a:pt x="0" y="38"/>
                        </a:lnTo>
                        <a:lnTo>
                          <a:pt x="1" y="37"/>
                        </a:lnTo>
                        <a:lnTo>
                          <a:pt x="1" y="36"/>
                        </a:lnTo>
                        <a:lnTo>
                          <a:pt x="2" y="34"/>
                        </a:lnTo>
                        <a:lnTo>
                          <a:pt x="2" y="32"/>
                        </a:lnTo>
                        <a:lnTo>
                          <a:pt x="2" y="30"/>
                        </a:lnTo>
                        <a:lnTo>
                          <a:pt x="1" y="29"/>
                        </a:lnTo>
                        <a:lnTo>
                          <a:pt x="1" y="25"/>
                        </a:lnTo>
                        <a:lnTo>
                          <a:pt x="0" y="24"/>
                        </a:lnTo>
                        <a:lnTo>
                          <a:pt x="0" y="21"/>
                        </a:lnTo>
                        <a:lnTo>
                          <a:pt x="1" y="18"/>
                        </a:lnTo>
                        <a:lnTo>
                          <a:pt x="0" y="16"/>
                        </a:lnTo>
                        <a:lnTo>
                          <a:pt x="0" y="14"/>
                        </a:lnTo>
                        <a:lnTo>
                          <a:pt x="0" y="11"/>
                        </a:lnTo>
                        <a:lnTo>
                          <a:pt x="0" y="8"/>
                        </a:lnTo>
                        <a:lnTo>
                          <a:pt x="0" y="5"/>
                        </a:lnTo>
                        <a:lnTo>
                          <a:pt x="0" y="4"/>
                        </a:lnTo>
                        <a:lnTo>
                          <a:pt x="0" y="3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001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66615" name="Group 28">
                    <a:extLst>
                      <a:ext uri="{FF2B5EF4-FFF2-40B4-BE49-F238E27FC236}">
                        <a16:creationId xmlns:a16="http://schemas.microsoft.com/office/drawing/2014/main" id="{5FA70A1D-4FAF-114A-A7A3-F31D43DFBAC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76" y="2019"/>
                    <a:ext cx="10" cy="34"/>
                    <a:chOff x="2276" y="2019"/>
                    <a:chExt cx="10" cy="34"/>
                  </a:xfrm>
                </p:grpSpPr>
                <p:sp>
                  <p:nvSpPr>
                    <p:cNvPr id="66694" name="Freeform 29">
                      <a:extLst>
                        <a:ext uri="{FF2B5EF4-FFF2-40B4-BE49-F238E27FC236}">
                          <a16:creationId xmlns:a16="http://schemas.microsoft.com/office/drawing/2014/main" id="{EA3726FA-9FBA-C34D-B3F2-0C3DB1FCD9F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7" y="2049"/>
                      <a:ext cx="9" cy="4"/>
                    </a:xfrm>
                    <a:custGeom>
                      <a:avLst/>
                      <a:gdLst>
                        <a:gd name="T0" fmla="*/ 0 w 9"/>
                        <a:gd name="T1" fmla="*/ 1 h 4"/>
                        <a:gd name="T2" fmla="*/ 0 w 9"/>
                        <a:gd name="T3" fmla="*/ 1 h 4"/>
                        <a:gd name="T4" fmla="*/ 1 w 9"/>
                        <a:gd name="T5" fmla="*/ 0 h 4"/>
                        <a:gd name="T6" fmla="*/ 2 w 9"/>
                        <a:gd name="T7" fmla="*/ 0 h 4"/>
                        <a:gd name="T8" fmla="*/ 3 w 9"/>
                        <a:gd name="T9" fmla="*/ 0 h 4"/>
                        <a:gd name="T10" fmla="*/ 4 w 9"/>
                        <a:gd name="T11" fmla="*/ 0 h 4"/>
                        <a:gd name="T12" fmla="*/ 5 w 9"/>
                        <a:gd name="T13" fmla="*/ 0 h 4"/>
                        <a:gd name="T14" fmla="*/ 5 w 9"/>
                        <a:gd name="T15" fmla="*/ 0 h 4"/>
                        <a:gd name="T16" fmla="*/ 6 w 9"/>
                        <a:gd name="T17" fmla="*/ 0 h 4"/>
                        <a:gd name="T18" fmla="*/ 7 w 9"/>
                        <a:gd name="T19" fmla="*/ 0 h 4"/>
                        <a:gd name="T20" fmla="*/ 8 w 9"/>
                        <a:gd name="T21" fmla="*/ 0 h 4"/>
                        <a:gd name="T22" fmla="*/ 8 w 9"/>
                        <a:gd name="T23" fmla="*/ 1 h 4"/>
                        <a:gd name="T24" fmla="*/ 8 w 9"/>
                        <a:gd name="T25" fmla="*/ 2 h 4"/>
                        <a:gd name="T26" fmla="*/ 8 w 9"/>
                        <a:gd name="T27" fmla="*/ 2 h 4"/>
                        <a:gd name="T28" fmla="*/ 8 w 9"/>
                        <a:gd name="T29" fmla="*/ 3 h 4"/>
                        <a:gd name="T30" fmla="*/ 8 w 9"/>
                        <a:gd name="T31" fmla="*/ 3 h 4"/>
                        <a:gd name="T32" fmla="*/ 8 w 9"/>
                        <a:gd name="T33" fmla="*/ 2 h 4"/>
                        <a:gd name="T34" fmla="*/ 7 w 9"/>
                        <a:gd name="T35" fmla="*/ 2 h 4"/>
                        <a:gd name="T36" fmla="*/ 6 w 9"/>
                        <a:gd name="T37" fmla="*/ 2 h 4"/>
                        <a:gd name="T38" fmla="*/ 5 w 9"/>
                        <a:gd name="T39" fmla="*/ 2 h 4"/>
                        <a:gd name="T40" fmla="*/ 5 w 9"/>
                        <a:gd name="T41" fmla="*/ 2 h 4"/>
                        <a:gd name="T42" fmla="*/ 4 w 9"/>
                        <a:gd name="T43" fmla="*/ 2 h 4"/>
                        <a:gd name="T44" fmla="*/ 3 w 9"/>
                        <a:gd name="T45" fmla="*/ 2 h 4"/>
                        <a:gd name="T46" fmla="*/ 2 w 9"/>
                        <a:gd name="T47" fmla="*/ 2 h 4"/>
                        <a:gd name="T48" fmla="*/ 2 w 9"/>
                        <a:gd name="T49" fmla="*/ 3 h 4"/>
                        <a:gd name="T50" fmla="*/ 1 w 9"/>
                        <a:gd name="T51" fmla="*/ 3 h 4"/>
                        <a:gd name="T52" fmla="*/ 0 w 9"/>
                        <a:gd name="T53" fmla="*/ 3 h 4"/>
                        <a:gd name="T54" fmla="*/ 0 w 9"/>
                        <a:gd name="T55" fmla="*/ 2 h 4"/>
                        <a:gd name="T56" fmla="*/ 0 w 9"/>
                        <a:gd name="T57" fmla="*/ 2 h 4"/>
                        <a:gd name="T58" fmla="*/ 0 w 9"/>
                        <a:gd name="T59" fmla="*/ 1 h 4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</a:gdLst>
                      <a:ahLst/>
                      <a:cxnLst>
                        <a:cxn ang="T60">
                          <a:pos x="T0" y="T1"/>
                        </a:cxn>
                        <a:cxn ang="T61">
                          <a:pos x="T2" y="T3"/>
                        </a:cxn>
                        <a:cxn ang="T62">
                          <a:pos x="T4" y="T5"/>
                        </a:cxn>
                        <a:cxn ang="T63">
                          <a:pos x="T6" y="T7"/>
                        </a:cxn>
                        <a:cxn ang="T64">
                          <a:pos x="T8" y="T9"/>
                        </a:cxn>
                        <a:cxn ang="T65">
                          <a:pos x="T10" y="T11"/>
                        </a:cxn>
                        <a:cxn ang="T66">
                          <a:pos x="T12" y="T13"/>
                        </a:cxn>
                        <a:cxn ang="T67">
                          <a:pos x="T14" y="T15"/>
                        </a:cxn>
                        <a:cxn ang="T68">
                          <a:pos x="T16" y="T17"/>
                        </a:cxn>
                        <a:cxn ang="T69">
                          <a:pos x="T18" y="T19"/>
                        </a:cxn>
                        <a:cxn ang="T70">
                          <a:pos x="T20" y="T21"/>
                        </a:cxn>
                        <a:cxn ang="T71">
                          <a:pos x="T22" y="T23"/>
                        </a:cxn>
                        <a:cxn ang="T72">
                          <a:pos x="T24" y="T25"/>
                        </a:cxn>
                        <a:cxn ang="T73">
                          <a:pos x="T26" y="T27"/>
                        </a:cxn>
                        <a:cxn ang="T74">
                          <a:pos x="T28" y="T29"/>
                        </a:cxn>
                        <a:cxn ang="T75">
                          <a:pos x="T30" y="T31"/>
                        </a:cxn>
                        <a:cxn ang="T76">
                          <a:pos x="T32" y="T33"/>
                        </a:cxn>
                        <a:cxn ang="T77">
                          <a:pos x="T34" y="T35"/>
                        </a:cxn>
                        <a:cxn ang="T78">
                          <a:pos x="T36" y="T37"/>
                        </a:cxn>
                        <a:cxn ang="T79">
                          <a:pos x="T38" y="T39"/>
                        </a:cxn>
                        <a:cxn ang="T80">
                          <a:pos x="T40" y="T41"/>
                        </a:cxn>
                        <a:cxn ang="T81">
                          <a:pos x="T42" y="T43"/>
                        </a:cxn>
                        <a:cxn ang="T82">
                          <a:pos x="T44" y="T45"/>
                        </a:cxn>
                        <a:cxn ang="T83">
                          <a:pos x="T46" y="T47"/>
                        </a:cxn>
                        <a:cxn ang="T84">
                          <a:pos x="T48" y="T49"/>
                        </a:cxn>
                        <a:cxn ang="T85">
                          <a:pos x="T50" y="T51"/>
                        </a:cxn>
                        <a:cxn ang="T86">
                          <a:pos x="T52" y="T53"/>
                        </a:cxn>
                        <a:cxn ang="T87">
                          <a:pos x="T54" y="T55"/>
                        </a:cxn>
                        <a:cxn ang="T88">
                          <a:pos x="T56" y="T57"/>
                        </a:cxn>
                        <a:cxn ang="T89">
                          <a:pos x="T58" y="T59"/>
                        </a:cxn>
                      </a:cxnLst>
                      <a:rect l="0" t="0" r="r" b="b"/>
                      <a:pathLst>
                        <a:path w="9" h="4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7" y="0"/>
                          </a:lnTo>
                          <a:lnTo>
                            <a:pt x="8" y="0"/>
                          </a:lnTo>
                          <a:lnTo>
                            <a:pt x="8" y="1"/>
                          </a:lnTo>
                          <a:lnTo>
                            <a:pt x="8" y="2"/>
                          </a:lnTo>
                          <a:lnTo>
                            <a:pt x="8" y="3"/>
                          </a:lnTo>
                          <a:lnTo>
                            <a:pt x="8" y="2"/>
                          </a:lnTo>
                          <a:lnTo>
                            <a:pt x="7" y="2"/>
                          </a:lnTo>
                          <a:lnTo>
                            <a:pt x="6" y="2"/>
                          </a:lnTo>
                          <a:lnTo>
                            <a:pt x="5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2" y="2"/>
                          </a:lnTo>
                          <a:lnTo>
                            <a:pt x="2" y="3"/>
                          </a:lnTo>
                          <a:lnTo>
                            <a:pt x="1" y="3"/>
                          </a:lnTo>
                          <a:lnTo>
                            <a:pt x="0" y="3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95" name="Freeform 30">
                      <a:extLst>
                        <a:ext uri="{FF2B5EF4-FFF2-40B4-BE49-F238E27FC236}">
                          <a16:creationId xmlns:a16="http://schemas.microsoft.com/office/drawing/2014/main" id="{25093331-556A-B34C-8486-8797FBD4AC3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6" y="2042"/>
                      <a:ext cx="10" cy="2"/>
                    </a:xfrm>
                    <a:custGeom>
                      <a:avLst/>
                      <a:gdLst>
                        <a:gd name="T0" fmla="*/ 0 w 10"/>
                        <a:gd name="T1" fmla="*/ 0 h 2"/>
                        <a:gd name="T2" fmla="*/ 1 w 10"/>
                        <a:gd name="T3" fmla="*/ 0 h 2"/>
                        <a:gd name="T4" fmla="*/ 1 w 10"/>
                        <a:gd name="T5" fmla="*/ 0 h 2"/>
                        <a:gd name="T6" fmla="*/ 2 w 10"/>
                        <a:gd name="T7" fmla="*/ 0 h 2"/>
                        <a:gd name="T8" fmla="*/ 3 w 10"/>
                        <a:gd name="T9" fmla="*/ 0 h 2"/>
                        <a:gd name="T10" fmla="*/ 3 w 10"/>
                        <a:gd name="T11" fmla="*/ 0 h 2"/>
                        <a:gd name="T12" fmla="*/ 4 w 10"/>
                        <a:gd name="T13" fmla="*/ 0 h 2"/>
                        <a:gd name="T14" fmla="*/ 5 w 10"/>
                        <a:gd name="T15" fmla="*/ 0 h 2"/>
                        <a:gd name="T16" fmla="*/ 6 w 10"/>
                        <a:gd name="T17" fmla="*/ 0 h 2"/>
                        <a:gd name="T18" fmla="*/ 7 w 10"/>
                        <a:gd name="T19" fmla="*/ 0 h 2"/>
                        <a:gd name="T20" fmla="*/ 7 w 10"/>
                        <a:gd name="T21" fmla="*/ 0 h 2"/>
                        <a:gd name="T22" fmla="*/ 8 w 10"/>
                        <a:gd name="T23" fmla="*/ 0 h 2"/>
                        <a:gd name="T24" fmla="*/ 9 w 10"/>
                        <a:gd name="T25" fmla="*/ 1 h 2"/>
                        <a:gd name="T26" fmla="*/ 8 w 10"/>
                        <a:gd name="T27" fmla="*/ 1 h 2"/>
                        <a:gd name="T28" fmla="*/ 8 w 10"/>
                        <a:gd name="T29" fmla="*/ 1 h 2"/>
                        <a:gd name="T30" fmla="*/ 7 w 10"/>
                        <a:gd name="T31" fmla="*/ 1 h 2"/>
                        <a:gd name="T32" fmla="*/ 6 w 10"/>
                        <a:gd name="T33" fmla="*/ 1 h 2"/>
                        <a:gd name="T34" fmla="*/ 5 w 10"/>
                        <a:gd name="T35" fmla="*/ 1 h 2"/>
                        <a:gd name="T36" fmla="*/ 4 w 10"/>
                        <a:gd name="T37" fmla="*/ 1 h 2"/>
                        <a:gd name="T38" fmla="*/ 3 w 10"/>
                        <a:gd name="T39" fmla="*/ 1 h 2"/>
                        <a:gd name="T40" fmla="*/ 2 w 10"/>
                        <a:gd name="T41" fmla="*/ 1 h 2"/>
                        <a:gd name="T42" fmla="*/ 1 w 10"/>
                        <a:gd name="T43" fmla="*/ 1 h 2"/>
                        <a:gd name="T44" fmla="*/ 1 w 10"/>
                        <a:gd name="T45" fmla="*/ 1 h 2"/>
                        <a:gd name="T46" fmla="*/ 0 w 10"/>
                        <a:gd name="T47" fmla="*/ 0 h 2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0" t="0" r="r" b="b"/>
                      <a:pathLst>
                        <a:path w="10" h="2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7" y="0"/>
                          </a:lnTo>
                          <a:lnTo>
                            <a:pt x="8" y="0"/>
                          </a:lnTo>
                          <a:lnTo>
                            <a:pt x="9" y="1"/>
                          </a:lnTo>
                          <a:lnTo>
                            <a:pt x="8" y="1"/>
                          </a:lnTo>
                          <a:lnTo>
                            <a:pt x="7" y="1"/>
                          </a:lnTo>
                          <a:lnTo>
                            <a:pt x="6" y="1"/>
                          </a:lnTo>
                          <a:lnTo>
                            <a:pt x="5" y="1"/>
                          </a:lnTo>
                          <a:lnTo>
                            <a:pt x="4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96" name="Freeform 31">
                      <a:extLst>
                        <a:ext uri="{FF2B5EF4-FFF2-40B4-BE49-F238E27FC236}">
                          <a16:creationId xmlns:a16="http://schemas.microsoft.com/office/drawing/2014/main" id="{E6D75682-A3E5-EA49-931D-524B34DE742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6" y="2035"/>
                      <a:ext cx="7" cy="2"/>
                    </a:xfrm>
                    <a:custGeom>
                      <a:avLst/>
                      <a:gdLst>
                        <a:gd name="T0" fmla="*/ 0 w 7"/>
                        <a:gd name="T1" fmla="*/ 0 h 2"/>
                        <a:gd name="T2" fmla="*/ 1 w 7"/>
                        <a:gd name="T3" fmla="*/ 0 h 2"/>
                        <a:gd name="T4" fmla="*/ 1 w 7"/>
                        <a:gd name="T5" fmla="*/ 0 h 2"/>
                        <a:gd name="T6" fmla="*/ 2 w 7"/>
                        <a:gd name="T7" fmla="*/ 0 h 2"/>
                        <a:gd name="T8" fmla="*/ 3 w 7"/>
                        <a:gd name="T9" fmla="*/ 0 h 2"/>
                        <a:gd name="T10" fmla="*/ 3 w 7"/>
                        <a:gd name="T11" fmla="*/ 0 h 2"/>
                        <a:gd name="T12" fmla="*/ 4 w 7"/>
                        <a:gd name="T13" fmla="*/ 0 h 2"/>
                        <a:gd name="T14" fmla="*/ 4 w 7"/>
                        <a:gd name="T15" fmla="*/ 0 h 2"/>
                        <a:gd name="T16" fmla="*/ 5 w 7"/>
                        <a:gd name="T17" fmla="*/ 0 h 2"/>
                        <a:gd name="T18" fmla="*/ 6 w 7"/>
                        <a:gd name="T19" fmla="*/ 0 h 2"/>
                        <a:gd name="T20" fmla="*/ 6 w 7"/>
                        <a:gd name="T21" fmla="*/ 1 h 2"/>
                        <a:gd name="T22" fmla="*/ 6 w 7"/>
                        <a:gd name="T23" fmla="*/ 1 h 2"/>
                        <a:gd name="T24" fmla="*/ 5 w 7"/>
                        <a:gd name="T25" fmla="*/ 1 h 2"/>
                        <a:gd name="T26" fmla="*/ 5 w 7"/>
                        <a:gd name="T27" fmla="*/ 1 h 2"/>
                        <a:gd name="T28" fmla="*/ 4 w 7"/>
                        <a:gd name="T29" fmla="*/ 1 h 2"/>
                        <a:gd name="T30" fmla="*/ 4 w 7"/>
                        <a:gd name="T31" fmla="*/ 1 h 2"/>
                        <a:gd name="T32" fmla="*/ 3 w 7"/>
                        <a:gd name="T33" fmla="*/ 1 h 2"/>
                        <a:gd name="T34" fmla="*/ 2 w 7"/>
                        <a:gd name="T35" fmla="*/ 1 h 2"/>
                        <a:gd name="T36" fmla="*/ 2 w 7"/>
                        <a:gd name="T37" fmla="*/ 1 h 2"/>
                        <a:gd name="T38" fmla="*/ 1 w 7"/>
                        <a:gd name="T39" fmla="*/ 1 h 2"/>
                        <a:gd name="T40" fmla="*/ 1 w 7"/>
                        <a:gd name="T41" fmla="*/ 1 h 2"/>
                        <a:gd name="T42" fmla="*/ 0 w 7"/>
                        <a:gd name="T43" fmla="*/ 1 h 2"/>
                        <a:gd name="T44" fmla="*/ 0 w 7"/>
                        <a:gd name="T45" fmla="*/ 1 h 2"/>
                        <a:gd name="T46" fmla="*/ 0 w 7"/>
                        <a:gd name="T47" fmla="*/ 1 h 2"/>
                        <a:gd name="T48" fmla="*/ 0 w 7"/>
                        <a:gd name="T49" fmla="*/ 0 h 2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0" t="0" r="r" b="b"/>
                      <a:pathLst>
                        <a:path w="7" h="2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6" y="1"/>
                          </a:lnTo>
                          <a:lnTo>
                            <a:pt x="5" y="1"/>
                          </a:lnTo>
                          <a:lnTo>
                            <a:pt x="4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97" name="Freeform 32">
                      <a:extLst>
                        <a:ext uri="{FF2B5EF4-FFF2-40B4-BE49-F238E27FC236}">
                          <a16:creationId xmlns:a16="http://schemas.microsoft.com/office/drawing/2014/main" id="{9598C030-26F6-F646-8FDB-C1CF16C4CB5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6" y="2029"/>
                      <a:ext cx="6" cy="3"/>
                    </a:xfrm>
                    <a:custGeom>
                      <a:avLst/>
                      <a:gdLst>
                        <a:gd name="T0" fmla="*/ 0 w 6"/>
                        <a:gd name="T1" fmla="*/ 1 h 3"/>
                        <a:gd name="T2" fmla="*/ 0 w 6"/>
                        <a:gd name="T3" fmla="*/ 1 h 3"/>
                        <a:gd name="T4" fmla="*/ 1 w 6"/>
                        <a:gd name="T5" fmla="*/ 0 h 3"/>
                        <a:gd name="T6" fmla="*/ 1 w 6"/>
                        <a:gd name="T7" fmla="*/ 0 h 3"/>
                        <a:gd name="T8" fmla="*/ 2 w 6"/>
                        <a:gd name="T9" fmla="*/ 0 h 3"/>
                        <a:gd name="T10" fmla="*/ 2 w 6"/>
                        <a:gd name="T11" fmla="*/ 0 h 3"/>
                        <a:gd name="T12" fmla="*/ 3 w 6"/>
                        <a:gd name="T13" fmla="*/ 0 h 3"/>
                        <a:gd name="T14" fmla="*/ 3 w 6"/>
                        <a:gd name="T15" fmla="*/ 0 h 3"/>
                        <a:gd name="T16" fmla="*/ 4 w 6"/>
                        <a:gd name="T17" fmla="*/ 0 h 3"/>
                        <a:gd name="T18" fmla="*/ 4 w 6"/>
                        <a:gd name="T19" fmla="*/ 0 h 3"/>
                        <a:gd name="T20" fmla="*/ 5 w 6"/>
                        <a:gd name="T21" fmla="*/ 0 h 3"/>
                        <a:gd name="T22" fmla="*/ 5 w 6"/>
                        <a:gd name="T23" fmla="*/ 1 h 3"/>
                        <a:gd name="T24" fmla="*/ 5 w 6"/>
                        <a:gd name="T25" fmla="*/ 2 h 3"/>
                        <a:gd name="T26" fmla="*/ 4 w 6"/>
                        <a:gd name="T27" fmla="*/ 1 h 3"/>
                        <a:gd name="T28" fmla="*/ 4 w 6"/>
                        <a:gd name="T29" fmla="*/ 1 h 3"/>
                        <a:gd name="T30" fmla="*/ 4 w 6"/>
                        <a:gd name="T31" fmla="*/ 1 h 3"/>
                        <a:gd name="T32" fmla="*/ 3 w 6"/>
                        <a:gd name="T33" fmla="*/ 1 h 3"/>
                        <a:gd name="T34" fmla="*/ 3 w 6"/>
                        <a:gd name="T35" fmla="*/ 1 h 3"/>
                        <a:gd name="T36" fmla="*/ 2 w 6"/>
                        <a:gd name="T37" fmla="*/ 1 h 3"/>
                        <a:gd name="T38" fmla="*/ 1 w 6"/>
                        <a:gd name="T39" fmla="*/ 1 h 3"/>
                        <a:gd name="T40" fmla="*/ 1 w 6"/>
                        <a:gd name="T41" fmla="*/ 2 h 3"/>
                        <a:gd name="T42" fmla="*/ 0 w 6"/>
                        <a:gd name="T43" fmla="*/ 2 h 3"/>
                        <a:gd name="T44" fmla="*/ 0 w 6"/>
                        <a:gd name="T45" fmla="*/ 2 h 3"/>
                        <a:gd name="T46" fmla="*/ 0 w 6"/>
                        <a:gd name="T47" fmla="*/ 1 h 3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0" t="0" r="r" b="b"/>
                      <a:pathLst>
                        <a:path w="6" h="3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5" y="1"/>
                          </a:lnTo>
                          <a:lnTo>
                            <a:pt x="5" y="2"/>
                          </a:lnTo>
                          <a:lnTo>
                            <a:pt x="4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1"/>
                          </a:lnTo>
                          <a:lnTo>
                            <a:pt x="1" y="2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98" name="Freeform 33">
                      <a:extLst>
                        <a:ext uri="{FF2B5EF4-FFF2-40B4-BE49-F238E27FC236}">
                          <a16:creationId xmlns:a16="http://schemas.microsoft.com/office/drawing/2014/main" id="{99D9DF7D-05C4-6F45-819B-940B250DE8C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6" y="2024"/>
                      <a:ext cx="5" cy="4"/>
                    </a:xfrm>
                    <a:custGeom>
                      <a:avLst/>
                      <a:gdLst>
                        <a:gd name="T0" fmla="*/ 0 w 5"/>
                        <a:gd name="T1" fmla="*/ 2 h 4"/>
                        <a:gd name="T2" fmla="*/ 0 w 5"/>
                        <a:gd name="T3" fmla="*/ 1 h 4"/>
                        <a:gd name="T4" fmla="*/ 1 w 5"/>
                        <a:gd name="T5" fmla="*/ 1 h 4"/>
                        <a:gd name="T6" fmla="*/ 1 w 5"/>
                        <a:gd name="T7" fmla="*/ 1 h 4"/>
                        <a:gd name="T8" fmla="*/ 1 w 5"/>
                        <a:gd name="T9" fmla="*/ 0 h 4"/>
                        <a:gd name="T10" fmla="*/ 2 w 5"/>
                        <a:gd name="T11" fmla="*/ 0 h 4"/>
                        <a:gd name="T12" fmla="*/ 2 w 5"/>
                        <a:gd name="T13" fmla="*/ 0 h 4"/>
                        <a:gd name="T14" fmla="*/ 3 w 5"/>
                        <a:gd name="T15" fmla="*/ 0 h 4"/>
                        <a:gd name="T16" fmla="*/ 3 w 5"/>
                        <a:gd name="T17" fmla="*/ 0 h 4"/>
                        <a:gd name="T18" fmla="*/ 4 w 5"/>
                        <a:gd name="T19" fmla="*/ 0 h 4"/>
                        <a:gd name="T20" fmla="*/ 4 w 5"/>
                        <a:gd name="T21" fmla="*/ 1 h 4"/>
                        <a:gd name="T22" fmla="*/ 4 w 5"/>
                        <a:gd name="T23" fmla="*/ 1 h 4"/>
                        <a:gd name="T24" fmla="*/ 4 w 5"/>
                        <a:gd name="T25" fmla="*/ 1 h 4"/>
                        <a:gd name="T26" fmla="*/ 4 w 5"/>
                        <a:gd name="T27" fmla="*/ 2 h 4"/>
                        <a:gd name="T28" fmla="*/ 4 w 5"/>
                        <a:gd name="T29" fmla="*/ 2 h 4"/>
                        <a:gd name="T30" fmla="*/ 4 w 5"/>
                        <a:gd name="T31" fmla="*/ 2 h 4"/>
                        <a:gd name="T32" fmla="*/ 3 w 5"/>
                        <a:gd name="T33" fmla="*/ 2 h 4"/>
                        <a:gd name="T34" fmla="*/ 3 w 5"/>
                        <a:gd name="T35" fmla="*/ 2 h 4"/>
                        <a:gd name="T36" fmla="*/ 3 w 5"/>
                        <a:gd name="T37" fmla="*/ 2 h 4"/>
                        <a:gd name="T38" fmla="*/ 2 w 5"/>
                        <a:gd name="T39" fmla="*/ 2 h 4"/>
                        <a:gd name="T40" fmla="*/ 2 w 5"/>
                        <a:gd name="T41" fmla="*/ 2 h 4"/>
                        <a:gd name="T42" fmla="*/ 1 w 5"/>
                        <a:gd name="T43" fmla="*/ 2 h 4"/>
                        <a:gd name="T44" fmla="*/ 1 w 5"/>
                        <a:gd name="T45" fmla="*/ 2 h 4"/>
                        <a:gd name="T46" fmla="*/ 1 w 5"/>
                        <a:gd name="T47" fmla="*/ 2 h 4"/>
                        <a:gd name="T48" fmla="*/ 0 w 5"/>
                        <a:gd name="T49" fmla="*/ 3 h 4"/>
                        <a:gd name="T50" fmla="*/ 0 w 5"/>
                        <a:gd name="T51" fmla="*/ 3 h 4"/>
                        <a:gd name="T52" fmla="*/ 0 w 5"/>
                        <a:gd name="T53" fmla="*/ 2 h 4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</a:gdLst>
                      <a:ahLst/>
                      <a:cxnLst>
                        <a:cxn ang="T54">
                          <a:pos x="T0" y="T1"/>
                        </a:cxn>
                        <a:cxn ang="T55">
                          <a:pos x="T2" y="T3"/>
                        </a:cxn>
                        <a:cxn ang="T56">
                          <a:pos x="T4" y="T5"/>
                        </a:cxn>
                        <a:cxn ang="T57">
                          <a:pos x="T6" y="T7"/>
                        </a:cxn>
                        <a:cxn ang="T58">
                          <a:pos x="T8" y="T9"/>
                        </a:cxn>
                        <a:cxn ang="T59">
                          <a:pos x="T10" y="T11"/>
                        </a:cxn>
                        <a:cxn ang="T60">
                          <a:pos x="T12" y="T13"/>
                        </a:cxn>
                        <a:cxn ang="T61">
                          <a:pos x="T14" y="T15"/>
                        </a:cxn>
                        <a:cxn ang="T62">
                          <a:pos x="T16" y="T17"/>
                        </a:cxn>
                        <a:cxn ang="T63">
                          <a:pos x="T18" y="T19"/>
                        </a:cxn>
                        <a:cxn ang="T64">
                          <a:pos x="T20" y="T21"/>
                        </a:cxn>
                        <a:cxn ang="T65">
                          <a:pos x="T22" y="T23"/>
                        </a:cxn>
                        <a:cxn ang="T66">
                          <a:pos x="T24" y="T25"/>
                        </a:cxn>
                        <a:cxn ang="T67">
                          <a:pos x="T26" y="T27"/>
                        </a:cxn>
                        <a:cxn ang="T68">
                          <a:pos x="T28" y="T29"/>
                        </a:cxn>
                        <a:cxn ang="T69">
                          <a:pos x="T30" y="T31"/>
                        </a:cxn>
                        <a:cxn ang="T70">
                          <a:pos x="T32" y="T33"/>
                        </a:cxn>
                        <a:cxn ang="T71">
                          <a:pos x="T34" y="T35"/>
                        </a:cxn>
                        <a:cxn ang="T72">
                          <a:pos x="T36" y="T37"/>
                        </a:cxn>
                        <a:cxn ang="T73">
                          <a:pos x="T38" y="T39"/>
                        </a:cxn>
                        <a:cxn ang="T74">
                          <a:pos x="T40" y="T41"/>
                        </a:cxn>
                        <a:cxn ang="T75">
                          <a:pos x="T42" y="T43"/>
                        </a:cxn>
                        <a:cxn ang="T76">
                          <a:pos x="T44" y="T45"/>
                        </a:cxn>
                        <a:cxn ang="T77">
                          <a:pos x="T46" y="T47"/>
                        </a:cxn>
                        <a:cxn ang="T78">
                          <a:pos x="T48" y="T49"/>
                        </a:cxn>
                        <a:cxn ang="T79">
                          <a:pos x="T50" y="T51"/>
                        </a:cxn>
                        <a:cxn ang="T80">
                          <a:pos x="T52" y="T53"/>
                        </a:cxn>
                      </a:cxnLst>
                      <a:rect l="0" t="0" r="r" b="b"/>
                      <a:pathLst>
                        <a:path w="5" h="4">
                          <a:moveTo>
                            <a:pt x="0" y="2"/>
                          </a:moveTo>
                          <a:lnTo>
                            <a:pt x="0" y="1"/>
                          </a:lnTo>
                          <a:lnTo>
                            <a:pt x="1" y="1"/>
                          </a:ln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4" y="1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2" y="2"/>
                          </a:lnTo>
                          <a:lnTo>
                            <a:pt x="1" y="2"/>
                          </a:lnTo>
                          <a:lnTo>
                            <a:pt x="0" y="3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99" name="Freeform 34">
                      <a:extLst>
                        <a:ext uri="{FF2B5EF4-FFF2-40B4-BE49-F238E27FC236}">
                          <a16:creationId xmlns:a16="http://schemas.microsoft.com/office/drawing/2014/main" id="{EE4A0958-7D1B-5144-ACB9-DFC2F511C6C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6" y="2019"/>
                      <a:ext cx="6" cy="3"/>
                    </a:xfrm>
                    <a:custGeom>
                      <a:avLst/>
                      <a:gdLst>
                        <a:gd name="T0" fmla="*/ 0 w 6"/>
                        <a:gd name="T1" fmla="*/ 1 h 3"/>
                        <a:gd name="T2" fmla="*/ 0 w 6"/>
                        <a:gd name="T3" fmla="*/ 1 h 3"/>
                        <a:gd name="T4" fmla="*/ 1 w 6"/>
                        <a:gd name="T5" fmla="*/ 1 h 3"/>
                        <a:gd name="T6" fmla="*/ 1 w 6"/>
                        <a:gd name="T7" fmla="*/ 0 h 3"/>
                        <a:gd name="T8" fmla="*/ 2 w 6"/>
                        <a:gd name="T9" fmla="*/ 0 h 3"/>
                        <a:gd name="T10" fmla="*/ 3 w 6"/>
                        <a:gd name="T11" fmla="*/ 0 h 3"/>
                        <a:gd name="T12" fmla="*/ 3 w 6"/>
                        <a:gd name="T13" fmla="*/ 0 h 3"/>
                        <a:gd name="T14" fmla="*/ 4 w 6"/>
                        <a:gd name="T15" fmla="*/ 0 h 3"/>
                        <a:gd name="T16" fmla="*/ 4 w 6"/>
                        <a:gd name="T17" fmla="*/ 0 h 3"/>
                        <a:gd name="T18" fmla="*/ 5 w 6"/>
                        <a:gd name="T19" fmla="*/ 0 h 3"/>
                        <a:gd name="T20" fmla="*/ 5 w 6"/>
                        <a:gd name="T21" fmla="*/ 0 h 3"/>
                        <a:gd name="T22" fmla="*/ 5 w 6"/>
                        <a:gd name="T23" fmla="*/ 1 h 3"/>
                        <a:gd name="T24" fmla="*/ 5 w 6"/>
                        <a:gd name="T25" fmla="*/ 1 h 3"/>
                        <a:gd name="T26" fmla="*/ 5 w 6"/>
                        <a:gd name="T27" fmla="*/ 1 h 3"/>
                        <a:gd name="T28" fmla="*/ 4 w 6"/>
                        <a:gd name="T29" fmla="*/ 1 h 3"/>
                        <a:gd name="T30" fmla="*/ 4 w 6"/>
                        <a:gd name="T31" fmla="*/ 1 h 3"/>
                        <a:gd name="T32" fmla="*/ 3 w 6"/>
                        <a:gd name="T33" fmla="*/ 1 h 3"/>
                        <a:gd name="T34" fmla="*/ 3 w 6"/>
                        <a:gd name="T35" fmla="*/ 1 h 3"/>
                        <a:gd name="T36" fmla="*/ 2 w 6"/>
                        <a:gd name="T37" fmla="*/ 1 h 3"/>
                        <a:gd name="T38" fmla="*/ 2 w 6"/>
                        <a:gd name="T39" fmla="*/ 1 h 3"/>
                        <a:gd name="T40" fmla="*/ 1 w 6"/>
                        <a:gd name="T41" fmla="*/ 1 h 3"/>
                        <a:gd name="T42" fmla="*/ 1 w 6"/>
                        <a:gd name="T43" fmla="*/ 2 h 3"/>
                        <a:gd name="T44" fmla="*/ 0 w 6"/>
                        <a:gd name="T45" fmla="*/ 2 h 3"/>
                        <a:gd name="T46" fmla="*/ 0 w 6"/>
                        <a:gd name="T47" fmla="*/ 2 h 3"/>
                        <a:gd name="T48" fmla="*/ 0 w 6"/>
                        <a:gd name="T49" fmla="*/ 1 h 3"/>
                        <a:gd name="T50" fmla="*/ 0 w 6"/>
                        <a:gd name="T51" fmla="*/ 1 h 3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6" h="3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1" y="1"/>
                          </a:ln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5" y="1"/>
                          </a:lnTo>
                          <a:lnTo>
                            <a:pt x="4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1"/>
                          </a:lnTo>
                          <a:lnTo>
                            <a:pt x="1" y="2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grpSp>
                <p:nvGrpSpPr>
                  <p:cNvPr id="66616" name="Group 35">
                    <a:extLst>
                      <a:ext uri="{FF2B5EF4-FFF2-40B4-BE49-F238E27FC236}">
                        <a16:creationId xmlns:a16="http://schemas.microsoft.com/office/drawing/2014/main" id="{40AA3962-C772-9B4C-AF88-38E155BE3FA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70" y="2018"/>
                    <a:ext cx="5" cy="24"/>
                    <a:chOff x="2270" y="2018"/>
                    <a:chExt cx="5" cy="24"/>
                  </a:xfrm>
                </p:grpSpPr>
                <p:sp>
                  <p:nvSpPr>
                    <p:cNvPr id="66688" name="Freeform 36">
                      <a:extLst>
                        <a:ext uri="{FF2B5EF4-FFF2-40B4-BE49-F238E27FC236}">
                          <a16:creationId xmlns:a16="http://schemas.microsoft.com/office/drawing/2014/main" id="{F49B6101-79E7-644C-90AC-86F78A794F4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0" y="2018"/>
                      <a:ext cx="5" cy="24"/>
                    </a:xfrm>
                    <a:custGeom>
                      <a:avLst/>
                      <a:gdLst>
                        <a:gd name="T0" fmla="*/ 0 w 5"/>
                        <a:gd name="T1" fmla="*/ 0 h 24"/>
                        <a:gd name="T2" fmla="*/ 1 w 5"/>
                        <a:gd name="T3" fmla="*/ 0 h 24"/>
                        <a:gd name="T4" fmla="*/ 1 w 5"/>
                        <a:gd name="T5" fmla="*/ 1 h 24"/>
                        <a:gd name="T6" fmla="*/ 2 w 5"/>
                        <a:gd name="T7" fmla="*/ 2 h 24"/>
                        <a:gd name="T8" fmla="*/ 2 w 5"/>
                        <a:gd name="T9" fmla="*/ 2 h 24"/>
                        <a:gd name="T10" fmla="*/ 3 w 5"/>
                        <a:gd name="T11" fmla="*/ 2 h 24"/>
                        <a:gd name="T12" fmla="*/ 3 w 5"/>
                        <a:gd name="T13" fmla="*/ 2 h 24"/>
                        <a:gd name="T14" fmla="*/ 4 w 5"/>
                        <a:gd name="T15" fmla="*/ 6 h 24"/>
                        <a:gd name="T16" fmla="*/ 4 w 5"/>
                        <a:gd name="T17" fmla="*/ 8 h 24"/>
                        <a:gd name="T18" fmla="*/ 4 w 5"/>
                        <a:gd name="T19" fmla="*/ 10 h 24"/>
                        <a:gd name="T20" fmla="*/ 4 w 5"/>
                        <a:gd name="T21" fmla="*/ 12 h 24"/>
                        <a:gd name="T22" fmla="*/ 4 w 5"/>
                        <a:gd name="T23" fmla="*/ 14 h 24"/>
                        <a:gd name="T24" fmla="*/ 4 w 5"/>
                        <a:gd name="T25" fmla="*/ 17 h 24"/>
                        <a:gd name="T26" fmla="*/ 4 w 5"/>
                        <a:gd name="T27" fmla="*/ 19 h 24"/>
                        <a:gd name="T28" fmla="*/ 4 w 5"/>
                        <a:gd name="T29" fmla="*/ 20 h 24"/>
                        <a:gd name="T30" fmla="*/ 4 w 5"/>
                        <a:gd name="T31" fmla="*/ 22 h 24"/>
                        <a:gd name="T32" fmla="*/ 4 w 5"/>
                        <a:gd name="T33" fmla="*/ 23 h 24"/>
                        <a:gd name="T34" fmla="*/ 4 w 5"/>
                        <a:gd name="T35" fmla="*/ 21 h 24"/>
                        <a:gd name="T36" fmla="*/ 3 w 5"/>
                        <a:gd name="T37" fmla="*/ 18 h 24"/>
                        <a:gd name="T38" fmla="*/ 2 w 5"/>
                        <a:gd name="T39" fmla="*/ 16 h 24"/>
                        <a:gd name="T40" fmla="*/ 2 w 5"/>
                        <a:gd name="T41" fmla="*/ 13 h 24"/>
                        <a:gd name="T42" fmla="*/ 1 w 5"/>
                        <a:gd name="T43" fmla="*/ 10 h 24"/>
                        <a:gd name="T44" fmla="*/ 1 w 5"/>
                        <a:gd name="T45" fmla="*/ 7 h 24"/>
                        <a:gd name="T46" fmla="*/ 0 w 5"/>
                        <a:gd name="T47" fmla="*/ 5 h 24"/>
                        <a:gd name="T48" fmla="*/ 0 w 5"/>
                        <a:gd name="T49" fmla="*/ 2 h 24"/>
                        <a:gd name="T50" fmla="*/ 0 w 5"/>
                        <a:gd name="T51" fmla="*/ 0 h 24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5" h="24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1" y="1"/>
                          </a:lnTo>
                          <a:lnTo>
                            <a:pt x="2" y="2"/>
                          </a:lnTo>
                          <a:lnTo>
                            <a:pt x="3" y="2"/>
                          </a:lnTo>
                          <a:lnTo>
                            <a:pt x="4" y="6"/>
                          </a:lnTo>
                          <a:lnTo>
                            <a:pt x="4" y="8"/>
                          </a:lnTo>
                          <a:lnTo>
                            <a:pt x="4" y="10"/>
                          </a:lnTo>
                          <a:lnTo>
                            <a:pt x="4" y="12"/>
                          </a:lnTo>
                          <a:lnTo>
                            <a:pt x="4" y="14"/>
                          </a:lnTo>
                          <a:lnTo>
                            <a:pt x="4" y="17"/>
                          </a:lnTo>
                          <a:lnTo>
                            <a:pt x="4" y="19"/>
                          </a:lnTo>
                          <a:lnTo>
                            <a:pt x="4" y="20"/>
                          </a:lnTo>
                          <a:lnTo>
                            <a:pt x="4" y="22"/>
                          </a:lnTo>
                          <a:lnTo>
                            <a:pt x="4" y="23"/>
                          </a:lnTo>
                          <a:lnTo>
                            <a:pt x="4" y="21"/>
                          </a:lnTo>
                          <a:lnTo>
                            <a:pt x="3" y="18"/>
                          </a:lnTo>
                          <a:lnTo>
                            <a:pt x="2" y="16"/>
                          </a:lnTo>
                          <a:lnTo>
                            <a:pt x="2" y="13"/>
                          </a:lnTo>
                          <a:lnTo>
                            <a:pt x="1" y="10"/>
                          </a:lnTo>
                          <a:lnTo>
                            <a:pt x="1" y="7"/>
                          </a:lnTo>
                          <a:lnTo>
                            <a:pt x="0" y="5"/>
                          </a:lnTo>
                          <a:lnTo>
                            <a:pt x="0" y="2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8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89" name="Freeform 37">
                      <a:extLst>
                        <a:ext uri="{FF2B5EF4-FFF2-40B4-BE49-F238E27FC236}">
                          <a16:creationId xmlns:a16="http://schemas.microsoft.com/office/drawing/2014/main" id="{3FDB8AD6-FA61-B840-A226-4334840A871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0" y="2021"/>
                      <a:ext cx="4" cy="2"/>
                    </a:xfrm>
                    <a:custGeom>
                      <a:avLst/>
                      <a:gdLst>
                        <a:gd name="T0" fmla="*/ 0 w 4"/>
                        <a:gd name="T1" fmla="*/ 0 h 2"/>
                        <a:gd name="T2" fmla="*/ 1 w 4"/>
                        <a:gd name="T3" fmla="*/ 0 h 2"/>
                        <a:gd name="T4" fmla="*/ 1 w 4"/>
                        <a:gd name="T5" fmla="*/ 0 h 2"/>
                        <a:gd name="T6" fmla="*/ 2 w 4"/>
                        <a:gd name="T7" fmla="*/ 0 h 2"/>
                        <a:gd name="T8" fmla="*/ 2 w 4"/>
                        <a:gd name="T9" fmla="*/ 0 h 2"/>
                        <a:gd name="T10" fmla="*/ 2 w 4"/>
                        <a:gd name="T11" fmla="*/ 1 h 2"/>
                        <a:gd name="T12" fmla="*/ 3 w 4"/>
                        <a:gd name="T13" fmla="*/ 1 h 2"/>
                        <a:gd name="T14" fmla="*/ 3 w 4"/>
                        <a:gd name="T15" fmla="*/ 1 h 2"/>
                        <a:gd name="T16" fmla="*/ 2 w 4"/>
                        <a:gd name="T17" fmla="*/ 1 h 2"/>
                        <a:gd name="T18" fmla="*/ 2 w 4"/>
                        <a:gd name="T19" fmla="*/ 1 h 2"/>
                        <a:gd name="T20" fmla="*/ 2 w 4"/>
                        <a:gd name="T21" fmla="*/ 1 h 2"/>
                        <a:gd name="T22" fmla="*/ 1 w 4"/>
                        <a:gd name="T23" fmla="*/ 1 h 2"/>
                        <a:gd name="T24" fmla="*/ 1 w 4"/>
                        <a:gd name="T25" fmla="*/ 1 h 2"/>
                        <a:gd name="T26" fmla="*/ 0 w 4"/>
                        <a:gd name="T27" fmla="*/ 1 h 2"/>
                        <a:gd name="T28" fmla="*/ 0 w 4"/>
                        <a:gd name="T29" fmla="*/ 0 h 2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0" t="0" r="r" b="b"/>
                      <a:pathLst>
                        <a:path w="4" h="2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2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90" name="Freeform 38">
                      <a:extLst>
                        <a:ext uri="{FF2B5EF4-FFF2-40B4-BE49-F238E27FC236}">
                          <a16:creationId xmlns:a16="http://schemas.microsoft.com/office/drawing/2014/main" id="{97BB428B-79BA-9341-976E-BD03E983C93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2" y="2024"/>
                      <a:ext cx="2" cy="2"/>
                    </a:xfrm>
                    <a:custGeom>
                      <a:avLst/>
                      <a:gdLst>
                        <a:gd name="T0" fmla="*/ 0 w 2"/>
                        <a:gd name="T1" fmla="*/ 0 h 2"/>
                        <a:gd name="T2" fmla="*/ 0 w 2"/>
                        <a:gd name="T3" fmla="*/ 0 h 2"/>
                        <a:gd name="T4" fmla="*/ 0 w 2"/>
                        <a:gd name="T5" fmla="*/ 0 h 2"/>
                        <a:gd name="T6" fmla="*/ 0 w 2"/>
                        <a:gd name="T7" fmla="*/ 0 h 2"/>
                        <a:gd name="T8" fmla="*/ 1 w 2"/>
                        <a:gd name="T9" fmla="*/ 1 h 2"/>
                        <a:gd name="T10" fmla="*/ 1 w 2"/>
                        <a:gd name="T11" fmla="*/ 1 h 2"/>
                        <a:gd name="T12" fmla="*/ 1 w 2"/>
                        <a:gd name="T13" fmla="*/ 1 h 2"/>
                        <a:gd name="T14" fmla="*/ 1 w 2"/>
                        <a:gd name="T15" fmla="*/ 1 h 2"/>
                        <a:gd name="T16" fmla="*/ 1 w 2"/>
                        <a:gd name="T17" fmla="*/ 1 h 2"/>
                        <a:gd name="T18" fmla="*/ 1 w 2"/>
                        <a:gd name="T19" fmla="*/ 1 h 2"/>
                        <a:gd name="T20" fmla="*/ 1 w 2"/>
                        <a:gd name="T21" fmla="*/ 1 h 2"/>
                        <a:gd name="T22" fmla="*/ 1 w 2"/>
                        <a:gd name="T23" fmla="*/ 1 h 2"/>
                        <a:gd name="T24" fmla="*/ 1 w 2"/>
                        <a:gd name="T25" fmla="*/ 1 h 2"/>
                        <a:gd name="T26" fmla="*/ 1 w 2"/>
                        <a:gd name="T27" fmla="*/ 1 h 2"/>
                        <a:gd name="T28" fmla="*/ 0 w 2"/>
                        <a:gd name="T29" fmla="*/ 1 h 2"/>
                        <a:gd name="T30" fmla="*/ 0 w 2"/>
                        <a:gd name="T31" fmla="*/ 1 h 2"/>
                        <a:gd name="T32" fmla="*/ 0 w 2"/>
                        <a:gd name="T33" fmla="*/ 1 h 2"/>
                        <a:gd name="T34" fmla="*/ 0 w 2"/>
                        <a:gd name="T35" fmla="*/ 1 h 2"/>
                        <a:gd name="T36" fmla="*/ 0 w 2"/>
                        <a:gd name="T37" fmla="*/ 0 h 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91" name="Freeform 39">
                      <a:extLst>
                        <a:ext uri="{FF2B5EF4-FFF2-40B4-BE49-F238E27FC236}">
                          <a16:creationId xmlns:a16="http://schemas.microsoft.com/office/drawing/2014/main" id="{CE4FE624-35A1-0443-9084-4A6F4B5E4B8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2" y="2028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0 w 2"/>
                        <a:gd name="T3" fmla="*/ 0 h 1"/>
                        <a:gd name="T4" fmla="*/ 0 w 2"/>
                        <a:gd name="T5" fmla="*/ 0 h 1"/>
                        <a:gd name="T6" fmla="*/ 0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1 w 2"/>
                        <a:gd name="T13" fmla="*/ 0 h 1"/>
                        <a:gd name="T14" fmla="*/ 1 w 2"/>
                        <a:gd name="T15" fmla="*/ 0 h 1"/>
                        <a:gd name="T16" fmla="*/ 1 w 2"/>
                        <a:gd name="T17" fmla="*/ 0 h 1"/>
                        <a:gd name="T18" fmla="*/ 1 w 2"/>
                        <a:gd name="T19" fmla="*/ 0 h 1"/>
                        <a:gd name="T20" fmla="*/ 1 w 2"/>
                        <a:gd name="T21" fmla="*/ 0 h 1"/>
                        <a:gd name="T22" fmla="*/ 0 w 2"/>
                        <a:gd name="T23" fmla="*/ 0 h 1"/>
                        <a:gd name="T24" fmla="*/ 0 w 2"/>
                        <a:gd name="T25" fmla="*/ 0 h 1"/>
                        <a:gd name="T26" fmla="*/ 0 w 2"/>
                        <a:gd name="T27" fmla="*/ 0 h 1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92" name="Freeform 40">
                      <a:extLst>
                        <a:ext uri="{FF2B5EF4-FFF2-40B4-BE49-F238E27FC236}">
                          <a16:creationId xmlns:a16="http://schemas.microsoft.com/office/drawing/2014/main" id="{59AA0BC9-93D9-7F41-8A50-F5045C7B000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3" y="2031"/>
                      <a:ext cx="2" cy="2"/>
                    </a:xfrm>
                    <a:custGeom>
                      <a:avLst/>
                      <a:gdLst>
                        <a:gd name="T0" fmla="*/ 0 w 2"/>
                        <a:gd name="T1" fmla="*/ 0 h 2"/>
                        <a:gd name="T2" fmla="*/ 0 w 2"/>
                        <a:gd name="T3" fmla="*/ 0 h 2"/>
                        <a:gd name="T4" fmla="*/ 0 w 2"/>
                        <a:gd name="T5" fmla="*/ 0 h 2"/>
                        <a:gd name="T6" fmla="*/ 1 w 2"/>
                        <a:gd name="T7" fmla="*/ 0 h 2"/>
                        <a:gd name="T8" fmla="*/ 1 w 2"/>
                        <a:gd name="T9" fmla="*/ 0 h 2"/>
                        <a:gd name="T10" fmla="*/ 1 w 2"/>
                        <a:gd name="T11" fmla="*/ 0 h 2"/>
                        <a:gd name="T12" fmla="*/ 1 w 2"/>
                        <a:gd name="T13" fmla="*/ 1 h 2"/>
                        <a:gd name="T14" fmla="*/ 1 w 2"/>
                        <a:gd name="T15" fmla="*/ 1 h 2"/>
                        <a:gd name="T16" fmla="*/ 1 w 2"/>
                        <a:gd name="T17" fmla="*/ 1 h 2"/>
                        <a:gd name="T18" fmla="*/ 0 w 2"/>
                        <a:gd name="T19" fmla="*/ 1 h 2"/>
                        <a:gd name="T20" fmla="*/ 0 w 2"/>
                        <a:gd name="T21" fmla="*/ 1 h 2"/>
                        <a:gd name="T22" fmla="*/ 0 w 2"/>
                        <a:gd name="T23" fmla="*/ 1 h 2"/>
                        <a:gd name="T24" fmla="*/ 0 w 2"/>
                        <a:gd name="T25" fmla="*/ 0 h 2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93" name="Freeform 41">
                      <a:extLst>
                        <a:ext uri="{FF2B5EF4-FFF2-40B4-BE49-F238E27FC236}">
                          <a16:creationId xmlns:a16="http://schemas.microsoft.com/office/drawing/2014/main" id="{5040CF9B-312E-5B4A-BF10-BB289EFB9E8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74" y="2036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grpSp>
                <p:nvGrpSpPr>
                  <p:cNvPr id="66617" name="Group 42">
                    <a:extLst>
                      <a:ext uri="{FF2B5EF4-FFF2-40B4-BE49-F238E27FC236}">
                        <a16:creationId xmlns:a16="http://schemas.microsoft.com/office/drawing/2014/main" id="{2A7805D7-0463-8042-85E3-EB6C5891BE8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51" y="2006"/>
                    <a:ext cx="5" cy="16"/>
                    <a:chOff x="2251" y="2006"/>
                    <a:chExt cx="5" cy="16"/>
                  </a:xfrm>
                </p:grpSpPr>
                <p:sp>
                  <p:nvSpPr>
                    <p:cNvPr id="66681" name="Freeform 43">
                      <a:extLst>
                        <a:ext uri="{FF2B5EF4-FFF2-40B4-BE49-F238E27FC236}">
                          <a16:creationId xmlns:a16="http://schemas.microsoft.com/office/drawing/2014/main" id="{17D16D5E-7EB2-3048-8308-73175134AB3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52" y="2006"/>
                      <a:ext cx="4" cy="16"/>
                    </a:xfrm>
                    <a:custGeom>
                      <a:avLst/>
                      <a:gdLst>
                        <a:gd name="T0" fmla="*/ 0 w 4"/>
                        <a:gd name="T1" fmla="*/ 0 h 16"/>
                        <a:gd name="T2" fmla="*/ 1 w 4"/>
                        <a:gd name="T3" fmla="*/ 1 h 16"/>
                        <a:gd name="T4" fmla="*/ 1 w 4"/>
                        <a:gd name="T5" fmla="*/ 1 h 16"/>
                        <a:gd name="T6" fmla="*/ 1 w 4"/>
                        <a:gd name="T7" fmla="*/ 2 h 16"/>
                        <a:gd name="T8" fmla="*/ 1 w 4"/>
                        <a:gd name="T9" fmla="*/ 2 h 16"/>
                        <a:gd name="T10" fmla="*/ 2 w 4"/>
                        <a:gd name="T11" fmla="*/ 2 h 16"/>
                        <a:gd name="T12" fmla="*/ 2 w 4"/>
                        <a:gd name="T13" fmla="*/ 2 h 16"/>
                        <a:gd name="T14" fmla="*/ 2 w 4"/>
                        <a:gd name="T15" fmla="*/ 2 h 16"/>
                        <a:gd name="T16" fmla="*/ 3 w 4"/>
                        <a:gd name="T17" fmla="*/ 2 h 16"/>
                        <a:gd name="T18" fmla="*/ 3 w 4"/>
                        <a:gd name="T19" fmla="*/ 5 h 16"/>
                        <a:gd name="T20" fmla="*/ 2 w 4"/>
                        <a:gd name="T21" fmla="*/ 9 h 16"/>
                        <a:gd name="T22" fmla="*/ 2 w 4"/>
                        <a:gd name="T23" fmla="*/ 11 h 16"/>
                        <a:gd name="T24" fmla="*/ 3 w 4"/>
                        <a:gd name="T25" fmla="*/ 12 h 16"/>
                        <a:gd name="T26" fmla="*/ 2 w 4"/>
                        <a:gd name="T27" fmla="*/ 13 h 16"/>
                        <a:gd name="T28" fmla="*/ 2 w 4"/>
                        <a:gd name="T29" fmla="*/ 14 h 16"/>
                        <a:gd name="T30" fmla="*/ 2 w 4"/>
                        <a:gd name="T31" fmla="*/ 15 h 16"/>
                        <a:gd name="T32" fmla="*/ 2 w 4"/>
                        <a:gd name="T33" fmla="*/ 12 h 16"/>
                        <a:gd name="T34" fmla="*/ 1 w 4"/>
                        <a:gd name="T35" fmla="*/ 9 h 16"/>
                        <a:gd name="T36" fmla="*/ 1 w 4"/>
                        <a:gd name="T37" fmla="*/ 7 h 16"/>
                        <a:gd name="T38" fmla="*/ 1 w 4"/>
                        <a:gd name="T39" fmla="*/ 6 h 16"/>
                        <a:gd name="T40" fmla="*/ 1 w 4"/>
                        <a:gd name="T41" fmla="*/ 5 h 16"/>
                        <a:gd name="T42" fmla="*/ 0 w 4"/>
                        <a:gd name="T43" fmla="*/ 2 h 16"/>
                        <a:gd name="T44" fmla="*/ 0 w 4"/>
                        <a:gd name="T45" fmla="*/ 0 h 1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0" t="0" r="r" b="b"/>
                      <a:pathLst>
                        <a:path w="4" h="16">
                          <a:moveTo>
                            <a:pt x="0" y="0"/>
                          </a:moveTo>
                          <a:lnTo>
                            <a:pt x="1" y="1"/>
                          </a:lnTo>
                          <a:lnTo>
                            <a:pt x="1" y="2"/>
                          </a:lnTo>
                          <a:lnTo>
                            <a:pt x="2" y="2"/>
                          </a:lnTo>
                          <a:lnTo>
                            <a:pt x="3" y="2"/>
                          </a:lnTo>
                          <a:lnTo>
                            <a:pt x="3" y="5"/>
                          </a:lnTo>
                          <a:lnTo>
                            <a:pt x="2" y="9"/>
                          </a:lnTo>
                          <a:lnTo>
                            <a:pt x="2" y="11"/>
                          </a:lnTo>
                          <a:lnTo>
                            <a:pt x="3" y="12"/>
                          </a:lnTo>
                          <a:lnTo>
                            <a:pt x="2" y="13"/>
                          </a:lnTo>
                          <a:lnTo>
                            <a:pt x="2" y="14"/>
                          </a:lnTo>
                          <a:lnTo>
                            <a:pt x="2" y="15"/>
                          </a:lnTo>
                          <a:lnTo>
                            <a:pt x="2" y="12"/>
                          </a:lnTo>
                          <a:lnTo>
                            <a:pt x="1" y="9"/>
                          </a:lnTo>
                          <a:lnTo>
                            <a:pt x="1" y="7"/>
                          </a:lnTo>
                          <a:lnTo>
                            <a:pt x="1" y="6"/>
                          </a:lnTo>
                          <a:lnTo>
                            <a:pt x="1" y="5"/>
                          </a:lnTo>
                          <a:lnTo>
                            <a:pt x="0" y="2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grpSp>
                  <p:nvGrpSpPr>
                    <p:cNvPr id="66682" name="Group 44">
                      <a:extLst>
                        <a:ext uri="{FF2B5EF4-FFF2-40B4-BE49-F238E27FC236}">
                          <a16:creationId xmlns:a16="http://schemas.microsoft.com/office/drawing/2014/main" id="{A8B9879F-9868-9B4D-8BEF-75BDD4FE41F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251" y="2008"/>
                      <a:ext cx="5" cy="10"/>
                      <a:chOff x="2251" y="2008"/>
                      <a:chExt cx="5" cy="10"/>
                    </a:xfrm>
                  </p:grpSpPr>
                  <p:sp>
                    <p:nvSpPr>
                      <p:cNvPr id="66683" name="Freeform 45">
                        <a:extLst>
                          <a:ext uri="{FF2B5EF4-FFF2-40B4-BE49-F238E27FC236}">
                            <a16:creationId xmlns:a16="http://schemas.microsoft.com/office/drawing/2014/main" id="{F772E782-5D3A-7049-B7B5-49B762587A59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1" y="2008"/>
                        <a:ext cx="2" cy="1"/>
                      </a:xfrm>
                      <a:custGeom>
                        <a:avLst/>
                        <a:gdLst>
                          <a:gd name="T0" fmla="*/ 0 w 2"/>
                          <a:gd name="T1" fmla="*/ 0 h 1"/>
                          <a:gd name="T2" fmla="*/ 1 w 2"/>
                          <a:gd name="T3" fmla="*/ 0 h 1"/>
                          <a:gd name="T4" fmla="*/ 1 w 2"/>
                          <a:gd name="T5" fmla="*/ 0 h 1"/>
                          <a:gd name="T6" fmla="*/ 1 w 2"/>
                          <a:gd name="T7" fmla="*/ 0 h 1"/>
                          <a:gd name="T8" fmla="*/ 1 w 2"/>
                          <a:gd name="T9" fmla="*/ 0 h 1"/>
                          <a:gd name="T10" fmla="*/ 1 w 2"/>
                          <a:gd name="T11" fmla="*/ 0 h 1"/>
                          <a:gd name="T12" fmla="*/ 0 w 2"/>
                          <a:gd name="T13" fmla="*/ 0 h 1"/>
                          <a:gd name="T14" fmla="*/ 0 w 2"/>
                          <a:gd name="T15" fmla="*/ 0 h 1"/>
                          <a:gd name="T16" fmla="*/ 0 w 2"/>
                          <a:gd name="T17" fmla="*/ 0 h 1"/>
                          <a:gd name="T18" fmla="*/ 0 w 2"/>
                          <a:gd name="T19" fmla="*/ 0 h 1"/>
                          <a:gd name="T20" fmla="*/ 0 w 2"/>
                          <a:gd name="T21" fmla="*/ 0 h 1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0" t="0" r="r" b="b"/>
                        <a:pathLst>
                          <a:path w="2" h="1">
                            <a:moveTo>
                              <a:pt x="0" y="0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66684" name="Freeform 46">
                        <a:extLst>
                          <a:ext uri="{FF2B5EF4-FFF2-40B4-BE49-F238E27FC236}">
                            <a16:creationId xmlns:a16="http://schemas.microsoft.com/office/drawing/2014/main" id="{7DC13C92-8DE5-204B-97F1-53703B5A505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4" y="2009"/>
                        <a:ext cx="2" cy="1"/>
                      </a:xfrm>
                      <a:custGeom>
                        <a:avLst/>
                        <a:gdLst>
                          <a:gd name="T0" fmla="*/ 1 w 2"/>
                          <a:gd name="T1" fmla="*/ 0 h 1"/>
                          <a:gd name="T2" fmla="*/ 1 w 2"/>
                          <a:gd name="T3" fmla="*/ 0 h 1"/>
                          <a:gd name="T4" fmla="*/ 1 w 2"/>
                          <a:gd name="T5" fmla="*/ 0 h 1"/>
                          <a:gd name="T6" fmla="*/ 1 w 2"/>
                          <a:gd name="T7" fmla="*/ 0 h 1"/>
                          <a:gd name="T8" fmla="*/ 1 w 2"/>
                          <a:gd name="T9" fmla="*/ 0 h 1"/>
                          <a:gd name="T10" fmla="*/ 1 w 2"/>
                          <a:gd name="T11" fmla="*/ 0 h 1"/>
                          <a:gd name="T12" fmla="*/ 0 w 2"/>
                          <a:gd name="T13" fmla="*/ 0 h 1"/>
                          <a:gd name="T14" fmla="*/ 0 w 2"/>
                          <a:gd name="T15" fmla="*/ 0 h 1"/>
                          <a:gd name="T16" fmla="*/ 0 w 2"/>
                          <a:gd name="T17" fmla="*/ 0 h 1"/>
                          <a:gd name="T18" fmla="*/ 0 w 2"/>
                          <a:gd name="T19" fmla="*/ 0 h 1"/>
                          <a:gd name="T20" fmla="*/ 1 w 2"/>
                          <a:gd name="T21" fmla="*/ 0 h 1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0" t="0" r="r" b="b"/>
                        <a:pathLst>
                          <a:path w="2" h="1">
                            <a:moveTo>
                              <a:pt x="1" y="0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1" y="0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66685" name="Freeform 47">
                        <a:extLst>
                          <a:ext uri="{FF2B5EF4-FFF2-40B4-BE49-F238E27FC236}">
                            <a16:creationId xmlns:a16="http://schemas.microsoft.com/office/drawing/2014/main" id="{A9AFF8B8-37AB-BA4A-A69E-2AE4DCF324D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1" y="2011"/>
                        <a:ext cx="2" cy="2"/>
                      </a:xfrm>
                      <a:custGeom>
                        <a:avLst/>
                        <a:gdLst>
                          <a:gd name="T0" fmla="*/ 0 w 2"/>
                          <a:gd name="T1" fmla="*/ 1 h 2"/>
                          <a:gd name="T2" fmla="*/ 1 w 2"/>
                          <a:gd name="T3" fmla="*/ 1 h 2"/>
                          <a:gd name="T4" fmla="*/ 1 w 2"/>
                          <a:gd name="T5" fmla="*/ 1 h 2"/>
                          <a:gd name="T6" fmla="*/ 1 w 2"/>
                          <a:gd name="T7" fmla="*/ 0 h 2"/>
                          <a:gd name="T8" fmla="*/ 1 w 2"/>
                          <a:gd name="T9" fmla="*/ 0 h 2"/>
                          <a:gd name="T10" fmla="*/ 1 w 2"/>
                          <a:gd name="T11" fmla="*/ 0 h 2"/>
                          <a:gd name="T12" fmla="*/ 1 w 2"/>
                          <a:gd name="T13" fmla="*/ 0 h 2"/>
                          <a:gd name="T14" fmla="*/ 0 w 2"/>
                          <a:gd name="T15" fmla="*/ 0 h 2"/>
                          <a:gd name="T16" fmla="*/ 0 w 2"/>
                          <a:gd name="T17" fmla="*/ 0 h 2"/>
                          <a:gd name="T18" fmla="*/ 0 w 2"/>
                          <a:gd name="T19" fmla="*/ 0 h 2"/>
                          <a:gd name="T20" fmla="*/ 0 w 2"/>
                          <a:gd name="T21" fmla="*/ 1 h 2"/>
                          <a:gd name="T22" fmla="*/ 0 w 2"/>
                          <a:gd name="T23" fmla="*/ 1 h 2"/>
                          <a:gd name="T24" fmla="*/ 0 w 2"/>
                          <a:gd name="T25" fmla="*/ 1 h 2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</a:gdLst>
                        <a:ahLst/>
                        <a:cxnLst>
                          <a:cxn ang="T26">
                            <a:pos x="T0" y="T1"/>
                          </a:cxn>
                          <a:cxn ang="T27">
                            <a:pos x="T2" y="T3"/>
                          </a:cxn>
                          <a:cxn ang="T28">
                            <a:pos x="T4" y="T5"/>
                          </a:cxn>
                          <a:cxn ang="T29">
                            <a:pos x="T6" y="T7"/>
                          </a:cxn>
                          <a:cxn ang="T30">
                            <a:pos x="T8" y="T9"/>
                          </a:cxn>
                          <a:cxn ang="T31">
                            <a:pos x="T10" y="T11"/>
                          </a:cxn>
                          <a:cxn ang="T32">
                            <a:pos x="T12" y="T13"/>
                          </a:cxn>
                          <a:cxn ang="T33">
                            <a:pos x="T14" y="T15"/>
                          </a:cxn>
                          <a:cxn ang="T34">
                            <a:pos x="T16" y="T17"/>
                          </a:cxn>
                          <a:cxn ang="T35">
                            <a:pos x="T18" y="T19"/>
                          </a:cxn>
                          <a:cxn ang="T36">
                            <a:pos x="T20" y="T21"/>
                          </a:cxn>
                          <a:cxn ang="T37">
                            <a:pos x="T22" y="T23"/>
                          </a:cxn>
                          <a:cxn ang="T38">
                            <a:pos x="T24" y="T25"/>
                          </a:cxn>
                        </a:cxnLst>
                        <a:rect l="0" t="0" r="r" b="b"/>
                        <a:pathLst>
                          <a:path w="2" h="2">
                            <a:moveTo>
                              <a:pt x="0" y="1"/>
                            </a:moveTo>
                            <a:lnTo>
                              <a:pt x="1" y="1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66686" name="Freeform 48">
                        <a:extLst>
                          <a:ext uri="{FF2B5EF4-FFF2-40B4-BE49-F238E27FC236}">
                            <a16:creationId xmlns:a16="http://schemas.microsoft.com/office/drawing/2014/main" id="{ADEE7D56-F5C5-DC4E-A1C1-C35FAB743F2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3" y="2013"/>
                        <a:ext cx="2" cy="1"/>
                      </a:xfrm>
                      <a:custGeom>
                        <a:avLst/>
                        <a:gdLst>
                          <a:gd name="T0" fmla="*/ 0 w 2"/>
                          <a:gd name="T1" fmla="*/ 0 h 1"/>
                          <a:gd name="T2" fmla="*/ 1 w 2"/>
                          <a:gd name="T3" fmla="*/ 0 h 1"/>
                          <a:gd name="T4" fmla="*/ 1 w 2"/>
                          <a:gd name="T5" fmla="*/ 0 h 1"/>
                          <a:gd name="T6" fmla="*/ 1 w 2"/>
                          <a:gd name="T7" fmla="*/ 0 h 1"/>
                          <a:gd name="T8" fmla="*/ 1 w 2"/>
                          <a:gd name="T9" fmla="*/ 0 h 1"/>
                          <a:gd name="T10" fmla="*/ 0 w 2"/>
                          <a:gd name="T11" fmla="*/ 0 h 1"/>
                          <a:gd name="T12" fmla="*/ 0 w 2"/>
                          <a:gd name="T13" fmla="*/ 0 h 1"/>
                          <a:gd name="T14" fmla="*/ 0 w 2"/>
                          <a:gd name="T15" fmla="*/ 0 h 1"/>
                          <a:gd name="T16" fmla="*/ 0 w 2"/>
                          <a:gd name="T17" fmla="*/ 0 h 1"/>
                          <a:gd name="T18" fmla="*/ 0 w 2"/>
                          <a:gd name="T19" fmla="*/ 0 h 1"/>
                          <a:gd name="T20" fmla="*/ 0 w 2"/>
                          <a:gd name="T21" fmla="*/ 0 h 1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0" t="0" r="r" b="b"/>
                        <a:pathLst>
                          <a:path w="2" h="1">
                            <a:moveTo>
                              <a:pt x="0" y="0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66687" name="Freeform 49">
                        <a:extLst>
                          <a:ext uri="{FF2B5EF4-FFF2-40B4-BE49-F238E27FC236}">
                            <a16:creationId xmlns:a16="http://schemas.microsoft.com/office/drawing/2014/main" id="{5D2211FD-6E0C-2F43-B1BA-9AA98E34CD6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2" y="2017"/>
                        <a:ext cx="3" cy="1"/>
                      </a:xfrm>
                      <a:custGeom>
                        <a:avLst/>
                        <a:gdLst>
                          <a:gd name="T0" fmla="*/ 1 w 3"/>
                          <a:gd name="T1" fmla="*/ 0 h 1"/>
                          <a:gd name="T2" fmla="*/ 1 w 3"/>
                          <a:gd name="T3" fmla="*/ 0 h 1"/>
                          <a:gd name="T4" fmla="*/ 2 w 3"/>
                          <a:gd name="T5" fmla="*/ 0 h 1"/>
                          <a:gd name="T6" fmla="*/ 1 w 3"/>
                          <a:gd name="T7" fmla="*/ 0 h 1"/>
                          <a:gd name="T8" fmla="*/ 1 w 3"/>
                          <a:gd name="T9" fmla="*/ 0 h 1"/>
                          <a:gd name="T10" fmla="*/ 0 w 3"/>
                          <a:gd name="T11" fmla="*/ 0 h 1"/>
                          <a:gd name="T12" fmla="*/ 0 w 3"/>
                          <a:gd name="T13" fmla="*/ 0 h 1"/>
                          <a:gd name="T14" fmla="*/ 0 w 3"/>
                          <a:gd name="T15" fmla="*/ 0 h 1"/>
                          <a:gd name="T16" fmla="*/ 1 w 3"/>
                          <a:gd name="T17" fmla="*/ 0 h 1"/>
                          <a:gd name="T18" fmla="*/ 1 w 3"/>
                          <a:gd name="T19" fmla="*/ 0 h 1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</a:gdLst>
                        <a:ahLst/>
                        <a:cxnLst>
                          <a:cxn ang="T20">
                            <a:pos x="T0" y="T1"/>
                          </a:cxn>
                          <a:cxn ang="T21">
                            <a:pos x="T2" y="T3"/>
                          </a:cxn>
                          <a:cxn ang="T22">
                            <a:pos x="T4" y="T5"/>
                          </a:cxn>
                          <a:cxn ang="T23">
                            <a:pos x="T6" y="T7"/>
                          </a:cxn>
                          <a:cxn ang="T24">
                            <a:pos x="T8" y="T9"/>
                          </a:cxn>
                          <a:cxn ang="T25">
                            <a:pos x="T10" y="T11"/>
                          </a:cxn>
                          <a:cxn ang="T26">
                            <a:pos x="T12" y="T13"/>
                          </a:cxn>
                          <a:cxn ang="T27">
                            <a:pos x="T14" y="T15"/>
                          </a:cxn>
                          <a:cxn ang="T28">
                            <a:pos x="T16" y="T17"/>
                          </a:cxn>
                          <a:cxn ang="T29">
                            <a:pos x="T18" y="T19"/>
                          </a:cxn>
                        </a:cxnLst>
                        <a:rect l="0" t="0" r="r" b="b"/>
                        <a:pathLst>
                          <a:path w="3" h="1">
                            <a:moveTo>
                              <a:pt x="1" y="0"/>
                            </a:moveTo>
                            <a:lnTo>
                              <a:pt x="1" y="0"/>
                            </a:lnTo>
                            <a:lnTo>
                              <a:pt x="2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1" y="0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</p:grpSp>
              </p:grpSp>
              <p:sp>
                <p:nvSpPr>
                  <p:cNvPr id="66618" name="Freeform 50">
                    <a:extLst>
                      <a:ext uri="{FF2B5EF4-FFF2-40B4-BE49-F238E27FC236}">
                        <a16:creationId xmlns:a16="http://schemas.microsoft.com/office/drawing/2014/main" id="{4D552751-2DA5-B048-92E7-5A32FDCE8E5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75" y="2054"/>
                    <a:ext cx="1" cy="3"/>
                  </a:xfrm>
                  <a:custGeom>
                    <a:avLst/>
                    <a:gdLst>
                      <a:gd name="T0" fmla="*/ 0 w 1"/>
                      <a:gd name="T1" fmla="*/ 0 h 3"/>
                      <a:gd name="T2" fmla="*/ 0 w 1"/>
                      <a:gd name="T3" fmla="*/ 0 h 3"/>
                      <a:gd name="T4" fmla="*/ 0 w 1"/>
                      <a:gd name="T5" fmla="*/ 0 h 3"/>
                      <a:gd name="T6" fmla="*/ 0 w 1"/>
                      <a:gd name="T7" fmla="*/ 1 h 3"/>
                      <a:gd name="T8" fmla="*/ 0 w 1"/>
                      <a:gd name="T9" fmla="*/ 1 h 3"/>
                      <a:gd name="T10" fmla="*/ 0 w 1"/>
                      <a:gd name="T11" fmla="*/ 1 h 3"/>
                      <a:gd name="T12" fmla="*/ 0 w 1"/>
                      <a:gd name="T13" fmla="*/ 1 h 3"/>
                      <a:gd name="T14" fmla="*/ 0 w 1"/>
                      <a:gd name="T15" fmla="*/ 1 h 3"/>
                      <a:gd name="T16" fmla="*/ 0 w 1"/>
                      <a:gd name="T17" fmla="*/ 2 h 3"/>
                      <a:gd name="T18" fmla="*/ 0 w 1"/>
                      <a:gd name="T19" fmla="*/ 2 h 3"/>
                      <a:gd name="T20" fmla="*/ 0 w 1"/>
                      <a:gd name="T21" fmla="*/ 2 h 3"/>
                      <a:gd name="T22" fmla="*/ 0 w 1"/>
                      <a:gd name="T23" fmla="*/ 2 h 3"/>
                      <a:gd name="T24" fmla="*/ 0 w 1"/>
                      <a:gd name="T25" fmla="*/ 0 h 3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1" h="3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619" name="Freeform 51">
                    <a:extLst>
                      <a:ext uri="{FF2B5EF4-FFF2-40B4-BE49-F238E27FC236}">
                        <a16:creationId xmlns:a16="http://schemas.microsoft.com/office/drawing/2014/main" id="{BFC75556-CB2E-2E49-83D5-FACEC21895A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52" y="2009"/>
                    <a:ext cx="24" cy="46"/>
                  </a:xfrm>
                  <a:custGeom>
                    <a:avLst/>
                    <a:gdLst>
                      <a:gd name="T0" fmla="*/ 7 w 24"/>
                      <a:gd name="T1" fmla="*/ 0 h 46"/>
                      <a:gd name="T2" fmla="*/ 9 w 24"/>
                      <a:gd name="T3" fmla="*/ 0 h 46"/>
                      <a:gd name="T4" fmla="*/ 11 w 24"/>
                      <a:gd name="T5" fmla="*/ 1 h 46"/>
                      <a:gd name="T6" fmla="*/ 14 w 24"/>
                      <a:gd name="T7" fmla="*/ 2 h 46"/>
                      <a:gd name="T8" fmla="*/ 15 w 24"/>
                      <a:gd name="T9" fmla="*/ 2 h 46"/>
                      <a:gd name="T10" fmla="*/ 16 w 24"/>
                      <a:gd name="T11" fmla="*/ 4 h 46"/>
                      <a:gd name="T12" fmla="*/ 17 w 24"/>
                      <a:gd name="T13" fmla="*/ 5 h 46"/>
                      <a:gd name="T14" fmla="*/ 17 w 24"/>
                      <a:gd name="T15" fmla="*/ 10 h 46"/>
                      <a:gd name="T16" fmla="*/ 17 w 24"/>
                      <a:gd name="T17" fmla="*/ 16 h 46"/>
                      <a:gd name="T18" fmla="*/ 20 w 24"/>
                      <a:gd name="T19" fmla="*/ 24 h 46"/>
                      <a:gd name="T20" fmla="*/ 22 w 24"/>
                      <a:gd name="T21" fmla="*/ 31 h 46"/>
                      <a:gd name="T22" fmla="*/ 23 w 24"/>
                      <a:gd name="T23" fmla="*/ 38 h 46"/>
                      <a:gd name="T24" fmla="*/ 23 w 24"/>
                      <a:gd name="T25" fmla="*/ 40 h 46"/>
                      <a:gd name="T26" fmla="*/ 23 w 24"/>
                      <a:gd name="T27" fmla="*/ 44 h 46"/>
                      <a:gd name="T28" fmla="*/ 23 w 24"/>
                      <a:gd name="T29" fmla="*/ 44 h 46"/>
                      <a:gd name="T30" fmla="*/ 22 w 24"/>
                      <a:gd name="T31" fmla="*/ 43 h 46"/>
                      <a:gd name="T32" fmla="*/ 20 w 24"/>
                      <a:gd name="T33" fmla="*/ 42 h 46"/>
                      <a:gd name="T34" fmla="*/ 16 w 24"/>
                      <a:gd name="T35" fmla="*/ 41 h 46"/>
                      <a:gd name="T36" fmla="*/ 12 w 24"/>
                      <a:gd name="T37" fmla="*/ 43 h 46"/>
                      <a:gd name="T38" fmla="*/ 8 w 24"/>
                      <a:gd name="T39" fmla="*/ 44 h 46"/>
                      <a:gd name="T40" fmla="*/ 6 w 24"/>
                      <a:gd name="T41" fmla="*/ 44 h 46"/>
                      <a:gd name="T42" fmla="*/ 4 w 24"/>
                      <a:gd name="T43" fmla="*/ 44 h 46"/>
                      <a:gd name="T44" fmla="*/ 2 w 24"/>
                      <a:gd name="T45" fmla="*/ 44 h 46"/>
                      <a:gd name="T46" fmla="*/ 1 w 24"/>
                      <a:gd name="T47" fmla="*/ 43 h 46"/>
                      <a:gd name="T48" fmla="*/ 0 w 24"/>
                      <a:gd name="T49" fmla="*/ 41 h 46"/>
                      <a:gd name="T50" fmla="*/ 3 w 24"/>
                      <a:gd name="T51" fmla="*/ 40 h 46"/>
                      <a:gd name="T52" fmla="*/ 7 w 24"/>
                      <a:gd name="T53" fmla="*/ 40 h 46"/>
                      <a:gd name="T54" fmla="*/ 10 w 24"/>
                      <a:gd name="T55" fmla="*/ 40 h 46"/>
                      <a:gd name="T56" fmla="*/ 10 w 24"/>
                      <a:gd name="T57" fmla="*/ 36 h 46"/>
                      <a:gd name="T58" fmla="*/ 8 w 24"/>
                      <a:gd name="T59" fmla="*/ 29 h 46"/>
                      <a:gd name="T60" fmla="*/ 6 w 24"/>
                      <a:gd name="T61" fmla="*/ 20 h 46"/>
                      <a:gd name="T62" fmla="*/ 3 w 24"/>
                      <a:gd name="T63" fmla="*/ 14 h 46"/>
                      <a:gd name="T64" fmla="*/ 4 w 24"/>
                      <a:gd name="T65" fmla="*/ 12 h 46"/>
                      <a:gd name="T66" fmla="*/ 4 w 24"/>
                      <a:gd name="T67" fmla="*/ 8 h 46"/>
                      <a:gd name="T68" fmla="*/ 4 w 24"/>
                      <a:gd name="T69" fmla="*/ 6 h 46"/>
                      <a:gd name="T70" fmla="*/ 5 w 24"/>
                      <a:gd name="T71" fmla="*/ 2 h 4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24" h="46">
                        <a:moveTo>
                          <a:pt x="5" y="0"/>
                        </a:moveTo>
                        <a:lnTo>
                          <a:pt x="7" y="0"/>
                        </a:lnTo>
                        <a:lnTo>
                          <a:pt x="8" y="0"/>
                        </a:lnTo>
                        <a:lnTo>
                          <a:pt x="9" y="0"/>
                        </a:lnTo>
                        <a:lnTo>
                          <a:pt x="10" y="0"/>
                        </a:lnTo>
                        <a:lnTo>
                          <a:pt x="11" y="1"/>
                        </a:lnTo>
                        <a:lnTo>
                          <a:pt x="13" y="1"/>
                        </a:lnTo>
                        <a:lnTo>
                          <a:pt x="14" y="2"/>
                        </a:lnTo>
                        <a:lnTo>
                          <a:pt x="15" y="2"/>
                        </a:lnTo>
                        <a:lnTo>
                          <a:pt x="16" y="3"/>
                        </a:lnTo>
                        <a:lnTo>
                          <a:pt x="16" y="4"/>
                        </a:lnTo>
                        <a:lnTo>
                          <a:pt x="17" y="4"/>
                        </a:lnTo>
                        <a:lnTo>
                          <a:pt x="17" y="5"/>
                        </a:lnTo>
                        <a:lnTo>
                          <a:pt x="17" y="7"/>
                        </a:lnTo>
                        <a:lnTo>
                          <a:pt x="17" y="10"/>
                        </a:lnTo>
                        <a:lnTo>
                          <a:pt x="17" y="12"/>
                        </a:lnTo>
                        <a:lnTo>
                          <a:pt x="17" y="16"/>
                        </a:lnTo>
                        <a:lnTo>
                          <a:pt x="18" y="19"/>
                        </a:lnTo>
                        <a:lnTo>
                          <a:pt x="20" y="24"/>
                        </a:lnTo>
                        <a:lnTo>
                          <a:pt x="21" y="27"/>
                        </a:lnTo>
                        <a:lnTo>
                          <a:pt x="22" y="31"/>
                        </a:lnTo>
                        <a:lnTo>
                          <a:pt x="23" y="35"/>
                        </a:lnTo>
                        <a:lnTo>
                          <a:pt x="23" y="38"/>
                        </a:lnTo>
                        <a:lnTo>
                          <a:pt x="23" y="39"/>
                        </a:lnTo>
                        <a:lnTo>
                          <a:pt x="23" y="40"/>
                        </a:lnTo>
                        <a:lnTo>
                          <a:pt x="23" y="43"/>
                        </a:lnTo>
                        <a:lnTo>
                          <a:pt x="23" y="44"/>
                        </a:lnTo>
                        <a:lnTo>
                          <a:pt x="23" y="45"/>
                        </a:lnTo>
                        <a:lnTo>
                          <a:pt x="23" y="44"/>
                        </a:lnTo>
                        <a:lnTo>
                          <a:pt x="22" y="44"/>
                        </a:lnTo>
                        <a:lnTo>
                          <a:pt x="22" y="43"/>
                        </a:lnTo>
                        <a:lnTo>
                          <a:pt x="21" y="42"/>
                        </a:lnTo>
                        <a:lnTo>
                          <a:pt x="20" y="42"/>
                        </a:lnTo>
                        <a:lnTo>
                          <a:pt x="18" y="42"/>
                        </a:lnTo>
                        <a:lnTo>
                          <a:pt x="16" y="41"/>
                        </a:lnTo>
                        <a:lnTo>
                          <a:pt x="15" y="42"/>
                        </a:lnTo>
                        <a:lnTo>
                          <a:pt x="12" y="43"/>
                        </a:lnTo>
                        <a:lnTo>
                          <a:pt x="10" y="43"/>
                        </a:lnTo>
                        <a:lnTo>
                          <a:pt x="8" y="44"/>
                        </a:lnTo>
                        <a:lnTo>
                          <a:pt x="7" y="44"/>
                        </a:lnTo>
                        <a:lnTo>
                          <a:pt x="6" y="44"/>
                        </a:lnTo>
                        <a:lnTo>
                          <a:pt x="5" y="44"/>
                        </a:lnTo>
                        <a:lnTo>
                          <a:pt x="4" y="44"/>
                        </a:lnTo>
                        <a:lnTo>
                          <a:pt x="3" y="44"/>
                        </a:lnTo>
                        <a:lnTo>
                          <a:pt x="2" y="44"/>
                        </a:lnTo>
                        <a:lnTo>
                          <a:pt x="1" y="43"/>
                        </a:lnTo>
                        <a:lnTo>
                          <a:pt x="0" y="42"/>
                        </a:lnTo>
                        <a:lnTo>
                          <a:pt x="0" y="41"/>
                        </a:lnTo>
                        <a:lnTo>
                          <a:pt x="1" y="40"/>
                        </a:lnTo>
                        <a:lnTo>
                          <a:pt x="3" y="40"/>
                        </a:lnTo>
                        <a:lnTo>
                          <a:pt x="5" y="40"/>
                        </a:lnTo>
                        <a:lnTo>
                          <a:pt x="7" y="40"/>
                        </a:lnTo>
                        <a:lnTo>
                          <a:pt x="9" y="40"/>
                        </a:lnTo>
                        <a:lnTo>
                          <a:pt x="10" y="40"/>
                        </a:lnTo>
                        <a:lnTo>
                          <a:pt x="10" y="38"/>
                        </a:lnTo>
                        <a:lnTo>
                          <a:pt x="10" y="36"/>
                        </a:lnTo>
                        <a:lnTo>
                          <a:pt x="9" y="32"/>
                        </a:lnTo>
                        <a:lnTo>
                          <a:pt x="8" y="29"/>
                        </a:lnTo>
                        <a:lnTo>
                          <a:pt x="7" y="24"/>
                        </a:lnTo>
                        <a:lnTo>
                          <a:pt x="6" y="20"/>
                        </a:lnTo>
                        <a:lnTo>
                          <a:pt x="4" y="17"/>
                        </a:lnTo>
                        <a:lnTo>
                          <a:pt x="3" y="14"/>
                        </a:lnTo>
                        <a:lnTo>
                          <a:pt x="4" y="13"/>
                        </a:lnTo>
                        <a:lnTo>
                          <a:pt x="4" y="12"/>
                        </a:lnTo>
                        <a:lnTo>
                          <a:pt x="4" y="10"/>
                        </a:lnTo>
                        <a:lnTo>
                          <a:pt x="4" y="8"/>
                        </a:lnTo>
                        <a:lnTo>
                          <a:pt x="4" y="7"/>
                        </a:lnTo>
                        <a:lnTo>
                          <a:pt x="4" y="6"/>
                        </a:lnTo>
                        <a:lnTo>
                          <a:pt x="4" y="5"/>
                        </a:lnTo>
                        <a:lnTo>
                          <a:pt x="5" y="2"/>
                        </a:lnTo>
                        <a:lnTo>
                          <a:pt x="5" y="0"/>
                        </a:lnTo>
                      </a:path>
                    </a:pathLst>
                  </a:custGeom>
                  <a:solidFill>
                    <a:srgbClr val="FF001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66620" name="Group 52">
                    <a:extLst>
                      <a:ext uri="{FF2B5EF4-FFF2-40B4-BE49-F238E27FC236}">
                        <a16:creationId xmlns:a16="http://schemas.microsoft.com/office/drawing/2014/main" id="{2BA99E04-C2F3-D347-9AD4-3F0B3E873A6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56" y="2010"/>
                    <a:ext cx="20" cy="40"/>
                    <a:chOff x="2256" y="2010"/>
                    <a:chExt cx="20" cy="40"/>
                  </a:xfrm>
                </p:grpSpPr>
                <p:sp>
                  <p:nvSpPr>
                    <p:cNvPr id="66675" name="Freeform 53">
                      <a:extLst>
                        <a:ext uri="{FF2B5EF4-FFF2-40B4-BE49-F238E27FC236}">
                          <a16:creationId xmlns:a16="http://schemas.microsoft.com/office/drawing/2014/main" id="{5502605A-D809-E042-8B23-0F6194E4C59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56" y="2017"/>
                      <a:ext cx="14" cy="7"/>
                    </a:xfrm>
                    <a:custGeom>
                      <a:avLst/>
                      <a:gdLst>
                        <a:gd name="T0" fmla="*/ 0 w 14"/>
                        <a:gd name="T1" fmla="*/ 0 h 7"/>
                        <a:gd name="T2" fmla="*/ 1 w 14"/>
                        <a:gd name="T3" fmla="*/ 0 h 7"/>
                        <a:gd name="T4" fmla="*/ 2 w 14"/>
                        <a:gd name="T5" fmla="*/ 0 h 7"/>
                        <a:gd name="T6" fmla="*/ 3 w 14"/>
                        <a:gd name="T7" fmla="*/ 0 h 7"/>
                        <a:gd name="T8" fmla="*/ 5 w 14"/>
                        <a:gd name="T9" fmla="*/ 0 h 7"/>
                        <a:gd name="T10" fmla="*/ 7 w 14"/>
                        <a:gd name="T11" fmla="*/ 0 h 7"/>
                        <a:gd name="T12" fmla="*/ 8 w 14"/>
                        <a:gd name="T13" fmla="*/ 1 h 7"/>
                        <a:gd name="T14" fmla="*/ 9 w 14"/>
                        <a:gd name="T15" fmla="*/ 2 h 7"/>
                        <a:gd name="T16" fmla="*/ 11 w 14"/>
                        <a:gd name="T17" fmla="*/ 3 h 7"/>
                        <a:gd name="T18" fmla="*/ 12 w 14"/>
                        <a:gd name="T19" fmla="*/ 3 h 7"/>
                        <a:gd name="T20" fmla="*/ 12 w 14"/>
                        <a:gd name="T21" fmla="*/ 3 h 7"/>
                        <a:gd name="T22" fmla="*/ 13 w 14"/>
                        <a:gd name="T23" fmla="*/ 6 h 7"/>
                        <a:gd name="T24" fmla="*/ 12 w 14"/>
                        <a:gd name="T25" fmla="*/ 6 h 7"/>
                        <a:gd name="T26" fmla="*/ 11 w 14"/>
                        <a:gd name="T27" fmla="*/ 5 h 7"/>
                        <a:gd name="T28" fmla="*/ 10 w 14"/>
                        <a:gd name="T29" fmla="*/ 4 h 7"/>
                        <a:gd name="T30" fmla="*/ 8 w 14"/>
                        <a:gd name="T31" fmla="*/ 3 h 7"/>
                        <a:gd name="T32" fmla="*/ 6 w 14"/>
                        <a:gd name="T33" fmla="*/ 3 h 7"/>
                        <a:gd name="T34" fmla="*/ 4 w 14"/>
                        <a:gd name="T35" fmla="*/ 2 h 7"/>
                        <a:gd name="T36" fmla="*/ 3 w 14"/>
                        <a:gd name="T37" fmla="*/ 2 h 7"/>
                        <a:gd name="T38" fmla="*/ 1 w 14"/>
                        <a:gd name="T39" fmla="*/ 2 h 7"/>
                        <a:gd name="T40" fmla="*/ 0 w 14"/>
                        <a:gd name="T41" fmla="*/ 2 h 7"/>
                        <a:gd name="T42" fmla="*/ 0 w 14"/>
                        <a:gd name="T43" fmla="*/ 2 h 7"/>
                        <a:gd name="T44" fmla="*/ 0 w 14"/>
                        <a:gd name="T45" fmla="*/ 1 h 7"/>
                        <a:gd name="T46" fmla="*/ 0 w 14"/>
                        <a:gd name="T47" fmla="*/ 0 h 7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0" t="0" r="r" b="b"/>
                      <a:pathLst>
                        <a:path w="14" h="7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7" y="0"/>
                          </a:lnTo>
                          <a:lnTo>
                            <a:pt x="8" y="1"/>
                          </a:lnTo>
                          <a:lnTo>
                            <a:pt x="9" y="2"/>
                          </a:lnTo>
                          <a:lnTo>
                            <a:pt x="11" y="3"/>
                          </a:lnTo>
                          <a:lnTo>
                            <a:pt x="12" y="3"/>
                          </a:lnTo>
                          <a:lnTo>
                            <a:pt x="13" y="6"/>
                          </a:lnTo>
                          <a:lnTo>
                            <a:pt x="12" y="6"/>
                          </a:lnTo>
                          <a:lnTo>
                            <a:pt x="11" y="5"/>
                          </a:lnTo>
                          <a:lnTo>
                            <a:pt x="10" y="4"/>
                          </a:lnTo>
                          <a:lnTo>
                            <a:pt x="8" y="3"/>
                          </a:lnTo>
                          <a:lnTo>
                            <a:pt x="6" y="3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1" y="2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76" name="Freeform 54">
                      <a:extLst>
                        <a:ext uri="{FF2B5EF4-FFF2-40B4-BE49-F238E27FC236}">
                          <a16:creationId xmlns:a16="http://schemas.microsoft.com/office/drawing/2014/main" id="{206FF3D8-F591-4740-A5F4-D54D4E3AF3D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56" y="2022"/>
                      <a:ext cx="15" cy="6"/>
                    </a:xfrm>
                    <a:custGeom>
                      <a:avLst/>
                      <a:gdLst>
                        <a:gd name="T0" fmla="*/ 0 w 15"/>
                        <a:gd name="T1" fmla="*/ 1 h 6"/>
                        <a:gd name="T2" fmla="*/ 1 w 15"/>
                        <a:gd name="T3" fmla="*/ 1 h 6"/>
                        <a:gd name="T4" fmla="*/ 2 w 15"/>
                        <a:gd name="T5" fmla="*/ 0 h 6"/>
                        <a:gd name="T6" fmla="*/ 3 w 15"/>
                        <a:gd name="T7" fmla="*/ 0 h 6"/>
                        <a:gd name="T8" fmla="*/ 5 w 15"/>
                        <a:gd name="T9" fmla="*/ 0 h 6"/>
                        <a:gd name="T10" fmla="*/ 6 w 15"/>
                        <a:gd name="T11" fmla="*/ 1 h 6"/>
                        <a:gd name="T12" fmla="*/ 8 w 15"/>
                        <a:gd name="T13" fmla="*/ 1 h 6"/>
                        <a:gd name="T14" fmla="*/ 10 w 15"/>
                        <a:gd name="T15" fmla="*/ 2 h 6"/>
                        <a:gd name="T16" fmla="*/ 11 w 15"/>
                        <a:gd name="T17" fmla="*/ 2 h 6"/>
                        <a:gd name="T18" fmla="*/ 13 w 15"/>
                        <a:gd name="T19" fmla="*/ 3 h 6"/>
                        <a:gd name="T20" fmla="*/ 14 w 15"/>
                        <a:gd name="T21" fmla="*/ 3 h 6"/>
                        <a:gd name="T22" fmla="*/ 14 w 15"/>
                        <a:gd name="T23" fmla="*/ 5 h 6"/>
                        <a:gd name="T24" fmla="*/ 13 w 15"/>
                        <a:gd name="T25" fmla="*/ 5 h 6"/>
                        <a:gd name="T26" fmla="*/ 11 w 15"/>
                        <a:gd name="T27" fmla="*/ 4 h 6"/>
                        <a:gd name="T28" fmla="*/ 10 w 15"/>
                        <a:gd name="T29" fmla="*/ 3 h 6"/>
                        <a:gd name="T30" fmla="*/ 8 w 15"/>
                        <a:gd name="T31" fmla="*/ 3 h 6"/>
                        <a:gd name="T32" fmla="*/ 7 w 15"/>
                        <a:gd name="T33" fmla="*/ 3 h 6"/>
                        <a:gd name="T34" fmla="*/ 6 w 15"/>
                        <a:gd name="T35" fmla="*/ 2 h 6"/>
                        <a:gd name="T36" fmla="*/ 5 w 15"/>
                        <a:gd name="T37" fmla="*/ 2 h 6"/>
                        <a:gd name="T38" fmla="*/ 4 w 15"/>
                        <a:gd name="T39" fmla="*/ 2 h 6"/>
                        <a:gd name="T40" fmla="*/ 3 w 15"/>
                        <a:gd name="T41" fmla="*/ 2 h 6"/>
                        <a:gd name="T42" fmla="*/ 2 w 15"/>
                        <a:gd name="T43" fmla="*/ 3 h 6"/>
                        <a:gd name="T44" fmla="*/ 1 w 15"/>
                        <a:gd name="T45" fmla="*/ 3 h 6"/>
                        <a:gd name="T46" fmla="*/ 1 w 15"/>
                        <a:gd name="T47" fmla="*/ 2 h 6"/>
                        <a:gd name="T48" fmla="*/ 0 w 15"/>
                        <a:gd name="T49" fmla="*/ 1 h 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0" t="0" r="r" b="b"/>
                      <a:pathLst>
                        <a:path w="15" h="6">
                          <a:moveTo>
                            <a:pt x="0" y="1"/>
                          </a:moveTo>
                          <a:lnTo>
                            <a:pt x="1" y="1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6" y="1"/>
                          </a:lnTo>
                          <a:lnTo>
                            <a:pt x="8" y="1"/>
                          </a:lnTo>
                          <a:lnTo>
                            <a:pt x="10" y="2"/>
                          </a:lnTo>
                          <a:lnTo>
                            <a:pt x="11" y="2"/>
                          </a:lnTo>
                          <a:lnTo>
                            <a:pt x="13" y="3"/>
                          </a:lnTo>
                          <a:lnTo>
                            <a:pt x="14" y="3"/>
                          </a:lnTo>
                          <a:lnTo>
                            <a:pt x="14" y="5"/>
                          </a:lnTo>
                          <a:lnTo>
                            <a:pt x="13" y="5"/>
                          </a:lnTo>
                          <a:lnTo>
                            <a:pt x="11" y="4"/>
                          </a:lnTo>
                          <a:lnTo>
                            <a:pt x="10" y="3"/>
                          </a:lnTo>
                          <a:lnTo>
                            <a:pt x="8" y="3"/>
                          </a:lnTo>
                          <a:lnTo>
                            <a:pt x="7" y="3"/>
                          </a:lnTo>
                          <a:lnTo>
                            <a:pt x="6" y="2"/>
                          </a:lnTo>
                          <a:lnTo>
                            <a:pt x="5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2" y="3"/>
                          </a:lnTo>
                          <a:lnTo>
                            <a:pt x="1" y="3"/>
                          </a:lnTo>
                          <a:lnTo>
                            <a:pt x="1" y="2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77" name="Freeform 55">
                      <a:extLst>
                        <a:ext uri="{FF2B5EF4-FFF2-40B4-BE49-F238E27FC236}">
                          <a16:creationId xmlns:a16="http://schemas.microsoft.com/office/drawing/2014/main" id="{4DA0990B-1EB6-4542-8963-1B387E76533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58" y="2029"/>
                      <a:ext cx="15" cy="7"/>
                    </a:xfrm>
                    <a:custGeom>
                      <a:avLst/>
                      <a:gdLst>
                        <a:gd name="T0" fmla="*/ 0 w 15"/>
                        <a:gd name="T1" fmla="*/ 0 h 7"/>
                        <a:gd name="T2" fmla="*/ 1 w 15"/>
                        <a:gd name="T3" fmla="*/ 0 h 7"/>
                        <a:gd name="T4" fmla="*/ 2 w 15"/>
                        <a:gd name="T5" fmla="*/ 0 h 7"/>
                        <a:gd name="T6" fmla="*/ 4 w 15"/>
                        <a:gd name="T7" fmla="*/ 0 h 7"/>
                        <a:gd name="T8" fmla="*/ 6 w 15"/>
                        <a:gd name="T9" fmla="*/ 0 h 7"/>
                        <a:gd name="T10" fmla="*/ 7 w 15"/>
                        <a:gd name="T11" fmla="*/ 1 h 7"/>
                        <a:gd name="T12" fmla="*/ 10 w 15"/>
                        <a:gd name="T13" fmla="*/ 1 h 7"/>
                        <a:gd name="T14" fmla="*/ 12 w 15"/>
                        <a:gd name="T15" fmla="*/ 2 h 7"/>
                        <a:gd name="T16" fmla="*/ 12 w 15"/>
                        <a:gd name="T17" fmla="*/ 3 h 7"/>
                        <a:gd name="T18" fmla="*/ 13 w 15"/>
                        <a:gd name="T19" fmla="*/ 3 h 7"/>
                        <a:gd name="T20" fmla="*/ 14 w 15"/>
                        <a:gd name="T21" fmla="*/ 6 h 7"/>
                        <a:gd name="T22" fmla="*/ 13 w 15"/>
                        <a:gd name="T23" fmla="*/ 6 h 7"/>
                        <a:gd name="T24" fmla="*/ 12 w 15"/>
                        <a:gd name="T25" fmla="*/ 5 h 7"/>
                        <a:gd name="T26" fmla="*/ 10 w 15"/>
                        <a:gd name="T27" fmla="*/ 4 h 7"/>
                        <a:gd name="T28" fmla="*/ 9 w 15"/>
                        <a:gd name="T29" fmla="*/ 4 h 7"/>
                        <a:gd name="T30" fmla="*/ 7 w 15"/>
                        <a:gd name="T31" fmla="*/ 3 h 7"/>
                        <a:gd name="T32" fmla="*/ 5 w 15"/>
                        <a:gd name="T33" fmla="*/ 3 h 7"/>
                        <a:gd name="T34" fmla="*/ 3 w 15"/>
                        <a:gd name="T35" fmla="*/ 3 h 7"/>
                        <a:gd name="T36" fmla="*/ 2 w 15"/>
                        <a:gd name="T37" fmla="*/ 3 h 7"/>
                        <a:gd name="T38" fmla="*/ 1 w 15"/>
                        <a:gd name="T39" fmla="*/ 3 h 7"/>
                        <a:gd name="T40" fmla="*/ 1 w 15"/>
                        <a:gd name="T41" fmla="*/ 1 h 7"/>
                        <a:gd name="T42" fmla="*/ 0 w 15"/>
                        <a:gd name="T43" fmla="*/ 0 h 7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0" t="0" r="r" b="b"/>
                      <a:pathLst>
                        <a:path w="15" h="7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4" y="0"/>
                          </a:lnTo>
                          <a:lnTo>
                            <a:pt x="6" y="0"/>
                          </a:lnTo>
                          <a:lnTo>
                            <a:pt x="7" y="1"/>
                          </a:lnTo>
                          <a:lnTo>
                            <a:pt x="10" y="1"/>
                          </a:lnTo>
                          <a:lnTo>
                            <a:pt x="12" y="2"/>
                          </a:lnTo>
                          <a:lnTo>
                            <a:pt x="12" y="3"/>
                          </a:lnTo>
                          <a:lnTo>
                            <a:pt x="13" y="3"/>
                          </a:lnTo>
                          <a:lnTo>
                            <a:pt x="14" y="6"/>
                          </a:lnTo>
                          <a:lnTo>
                            <a:pt x="13" y="6"/>
                          </a:lnTo>
                          <a:lnTo>
                            <a:pt x="12" y="5"/>
                          </a:lnTo>
                          <a:lnTo>
                            <a:pt x="10" y="4"/>
                          </a:lnTo>
                          <a:lnTo>
                            <a:pt x="9" y="4"/>
                          </a:lnTo>
                          <a:lnTo>
                            <a:pt x="7" y="3"/>
                          </a:lnTo>
                          <a:lnTo>
                            <a:pt x="5" y="3"/>
                          </a:lnTo>
                          <a:lnTo>
                            <a:pt x="3" y="3"/>
                          </a:lnTo>
                          <a:lnTo>
                            <a:pt x="2" y="3"/>
                          </a:lnTo>
                          <a:lnTo>
                            <a:pt x="1" y="3"/>
                          </a:lnTo>
                          <a:lnTo>
                            <a:pt x="1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78" name="Freeform 56">
                      <a:extLst>
                        <a:ext uri="{FF2B5EF4-FFF2-40B4-BE49-F238E27FC236}">
                          <a16:creationId xmlns:a16="http://schemas.microsoft.com/office/drawing/2014/main" id="{F77F31E8-D3B4-3B4A-A013-2564DD8E75C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59" y="2036"/>
                      <a:ext cx="16" cy="7"/>
                    </a:xfrm>
                    <a:custGeom>
                      <a:avLst/>
                      <a:gdLst>
                        <a:gd name="T0" fmla="*/ 0 w 16"/>
                        <a:gd name="T1" fmla="*/ 0 h 7"/>
                        <a:gd name="T2" fmla="*/ 1 w 16"/>
                        <a:gd name="T3" fmla="*/ 0 h 7"/>
                        <a:gd name="T4" fmla="*/ 3 w 16"/>
                        <a:gd name="T5" fmla="*/ 0 h 7"/>
                        <a:gd name="T6" fmla="*/ 5 w 16"/>
                        <a:gd name="T7" fmla="*/ 0 h 7"/>
                        <a:gd name="T8" fmla="*/ 7 w 16"/>
                        <a:gd name="T9" fmla="*/ 0 h 7"/>
                        <a:gd name="T10" fmla="*/ 8 w 16"/>
                        <a:gd name="T11" fmla="*/ 0 h 7"/>
                        <a:gd name="T12" fmla="*/ 11 w 16"/>
                        <a:gd name="T13" fmla="*/ 1 h 7"/>
                        <a:gd name="T14" fmla="*/ 12 w 16"/>
                        <a:gd name="T15" fmla="*/ 2 h 7"/>
                        <a:gd name="T16" fmla="*/ 13 w 16"/>
                        <a:gd name="T17" fmla="*/ 3 h 7"/>
                        <a:gd name="T18" fmla="*/ 14 w 16"/>
                        <a:gd name="T19" fmla="*/ 3 h 7"/>
                        <a:gd name="T20" fmla="*/ 14 w 16"/>
                        <a:gd name="T21" fmla="*/ 4 h 7"/>
                        <a:gd name="T22" fmla="*/ 15 w 16"/>
                        <a:gd name="T23" fmla="*/ 6 h 7"/>
                        <a:gd name="T24" fmla="*/ 14 w 16"/>
                        <a:gd name="T25" fmla="*/ 5 h 7"/>
                        <a:gd name="T26" fmla="*/ 13 w 16"/>
                        <a:gd name="T27" fmla="*/ 5 h 7"/>
                        <a:gd name="T28" fmla="*/ 11 w 16"/>
                        <a:gd name="T29" fmla="*/ 4 h 7"/>
                        <a:gd name="T30" fmla="*/ 10 w 16"/>
                        <a:gd name="T31" fmla="*/ 3 h 7"/>
                        <a:gd name="T32" fmla="*/ 8 w 16"/>
                        <a:gd name="T33" fmla="*/ 3 h 7"/>
                        <a:gd name="T34" fmla="*/ 6 w 16"/>
                        <a:gd name="T35" fmla="*/ 3 h 7"/>
                        <a:gd name="T36" fmla="*/ 5 w 16"/>
                        <a:gd name="T37" fmla="*/ 3 h 7"/>
                        <a:gd name="T38" fmla="*/ 3 w 16"/>
                        <a:gd name="T39" fmla="*/ 3 h 7"/>
                        <a:gd name="T40" fmla="*/ 1 w 16"/>
                        <a:gd name="T41" fmla="*/ 3 h 7"/>
                        <a:gd name="T42" fmla="*/ 0 w 16"/>
                        <a:gd name="T43" fmla="*/ 0 h 7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0" t="0" r="r" b="b"/>
                      <a:pathLst>
                        <a:path w="16" h="7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7" y="0"/>
                          </a:lnTo>
                          <a:lnTo>
                            <a:pt x="8" y="0"/>
                          </a:lnTo>
                          <a:lnTo>
                            <a:pt x="11" y="1"/>
                          </a:lnTo>
                          <a:lnTo>
                            <a:pt x="12" y="2"/>
                          </a:lnTo>
                          <a:lnTo>
                            <a:pt x="13" y="3"/>
                          </a:lnTo>
                          <a:lnTo>
                            <a:pt x="14" y="3"/>
                          </a:lnTo>
                          <a:lnTo>
                            <a:pt x="14" y="4"/>
                          </a:lnTo>
                          <a:lnTo>
                            <a:pt x="15" y="6"/>
                          </a:lnTo>
                          <a:lnTo>
                            <a:pt x="14" y="5"/>
                          </a:lnTo>
                          <a:lnTo>
                            <a:pt x="13" y="5"/>
                          </a:lnTo>
                          <a:lnTo>
                            <a:pt x="11" y="4"/>
                          </a:lnTo>
                          <a:lnTo>
                            <a:pt x="10" y="3"/>
                          </a:lnTo>
                          <a:lnTo>
                            <a:pt x="8" y="3"/>
                          </a:lnTo>
                          <a:lnTo>
                            <a:pt x="6" y="3"/>
                          </a:lnTo>
                          <a:lnTo>
                            <a:pt x="5" y="3"/>
                          </a:lnTo>
                          <a:lnTo>
                            <a:pt x="3" y="3"/>
                          </a:lnTo>
                          <a:lnTo>
                            <a:pt x="1" y="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79" name="Freeform 57">
                      <a:extLst>
                        <a:ext uri="{FF2B5EF4-FFF2-40B4-BE49-F238E27FC236}">
                          <a16:creationId xmlns:a16="http://schemas.microsoft.com/office/drawing/2014/main" id="{F76380B0-A151-4844-A540-AA558EF6771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63" y="2045"/>
                      <a:ext cx="13" cy="5"/>
                    </a:xfrm>
                    <a:custGeom>
                      <a:avLst/>
                      <a:gdLst>
                        <a:gd name="T0" fmla="*/ 0 w 13"/>
                        <a:gd name="T1" fmla="*/ 0 h 5"/>
                        <a:gd name="T2" fmla="*/ 1 w 13"/>
                        <a:gd name="T3" fmla="*/ 0 h 5"/>
                        <a:gd name="T4" fmla="*/ 2 w 13"/>
                        <a:gd name="T5" fmla="*/ 0 h 5"/>
                        <a:gd name="T6" fmla="*/ 4 w 13"/>
                        <a:gd name="T7" fmla="*/ 0 h 5"/>
                        <a:gd name="T8" fmla="*/ 6 w 13"/>
                        <a:gd name="T9" fmla="*/ 0 h 5"/>
                        <a:gd name="T10" fmla="*/ 8 w 13"/>
                        <a:gd name="T11" fmla="*/ 1 h 5"/>
                        <a:gd name="T12" fmla="*/ 9 w 13"/>
                        <a:gd name="T13" fmla="*/ 1 h 5"/>
                        <a:gd name="T14" fmla="*/ 11 w 13"/>
                        <a:gd name="T15" fmla="*/ 2 h 5"/>
                        <a:gd name="T16" fmla="*/ 12 w 13"/>
                        <a:gd name="T17" fmla="*/ 2 h 5"/>
                        <a:gd name="T18" fmla="*/ 12 w 13"/>
                        <a:gd name="T19" fmla="*/ 3 h 5"/>
                        <a:gd name="T20" fmla="*/ 12 w 13"/>
                        <a:gd name="T21" fmla="*/ 3 h 5"/>
                        <a:gd name="T22" fmla="*/ 12 w 13"/>
                        <a:gd name="T23" fmla="*/ 4 h 5"/>
                        <a:gd name="T24" fmla="*/ 11 w 13"/>
                        <a:gd name="T25" fmla="*/ 4 h 5"/>
                        <a:gd name="T26" fmla="*/ 10 w 13"/>
                        <a:gd name="T27" fmla="*/ 3 h 5"/>
                        <a:gd name="T28" fmla="*/ 9 w 13"/>
                        <a:gd name="T29" fmla="*/ 3 h 5"/>
                        <a:gd name="T30" fmla="*/ 7 w 13"/>
                        <a:gd name="T31" fmla="*/ 2 h 5"/>
                        <a:gd name="T32" fmla="*/ 6 w 13"/>
                        <a:gd name="T33" fmla="*/ 2 h 5"/>
                        <a:gd name="T34" fmla="*/ 5 w 13"/>
                        <a:gd name="T35" fmla="*/ 2 h 5"/>
                        <a:gd name="T36" fmla="*/ 4 w 13"/>
                        <a:gd name="T37" fmla="*/ 2 h 5"/>
                        <a:gd name="T38" fmla="*/ 2 w 13"/>
                        <a:gd name="T39" fmla="*/ 2 h 5"/>
                        <a:gd name="T40" fmla="*/ 1 w 13"/>
                        <a:gd name="T41" fmla="*/ 2 h 5"/>
                        <a:gd name="T42" fmla="*/ 1 w 13"/>
                        <a:gd name="T43" fmla="*/ 3 h 5"/>
                        <a:gd name="T44" fmla="*/ 0 w 13"/>
                        <a:gd name="T45" fmla="*/ 1 h 5"/>
                        <a:gd name="T46" fmla="*/ 0 w 13"/>
                        <a:gd name="T47" fmla="*/ 0 h 5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0" t="0" r="r" b="b"/>
                      <a:pathLst>
                        <a:path w="13" h="5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4" y="0"/>
                          </a:lnTo>
                          <a:lnTo>
                            <a:pt x="6" y="0"/>
                          </a:lnTo>
                          <a:lnTo>
                            <a:pt x="8" y="1"/>
                          </a:lnTo>
                          <a:lnTo>
                            <a:pt x="9" y="1"/>
                          </a:lnTo>
                          <a:lnTo>
                            <a:pt x="11" y="2"/>
                          </a:lnTo>
                          <a:lnTo>
                            <a:pt x="12" y="2"/>
                          </a:lnTo>
                          <a:lnTo>
                            <a:pt x="12" y="3"/>
                          </a:lnTo>
                          <a:lnTo>
                            <a:pt x="12" y="4"/>
                          </a:lnTo>
                          <a:lnTo>
                            <a:pt x="11" y="4"/>
                          </a:lnTo>
                          <a:lnTo>
                            <a:pt x="10" y="3"/>
                          </a:lnTo>
                          <a:lnTo>
                            <a:pt x="9" y="3"/>
                          </a:lnTo>
                          <a:lnTo>
                            <a:pt x="7" y="2"/>
                          </a:lnTo>
                          <a:lnTo>
                            <a:pt x="6" y="2"/>
                          </a:lnTo>
                          <a:lnTo>
                            <a:pt x="5" y="2"/>
                          </a:lnTo>
                          <a:lnTo>
                            <a:pt x="4" y="2"/>
                          </a:lnTo>
                          <a:lnTo>
                            <a:pt x="2" y="2"/>
                          </a:lnTo>
                          <a:lnTo>
                            <a:pt x="1" y="2"/>
                          </a:lnTo>
                          <a:lnTo>
                            <a:pt x="1" y="3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80" name="Freeform 58">
                      <a:extLst>
                        <a:ext uri="{FF2B5EF4-FFF2-40B4-BE49-F238E27FC236}">
                          <a16:creationId xmlns:a16="http://schemas.microsoft.com/office/drawing/2014/main" id="{9380D636-7417-0849-920D-4C26241E3AD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57" y="2010"/>
                      <a:ext cx="12" cy="8"/>
                    </a:xfrm>
                    <a:custGeom>
                      <a:avLst/>
                      <a:gdLst>
                        <a:gd name="T0" fmla="*/ 0 w 12"/>
                        <a:gd name="T1" fmla="*/ 0 h 8"/>
                        <a:gd name="T2" fmla="*/ 2 w 12"/>
                        <a:gd name="T3" fmla="*/ 0 h 8"/>
                        <a:gd name="T4" fmla="*/ 3 w 12"/>
                        <a:gd name="T5" fmla="*/ 0 h 8"/>
                        <a:gd name="T6" fmla="*/ 4 w 12"/>
                        <a:gd name="T7" fmla="*/ 0 h 8"/>
                        <a:gd name="T8" fmla="*/ 5 w 12"/>
                        <a:gd name="T9" fmla="*/ 0 h 8"/>
                        <a:gd name="T10" fmla="*/ 6 w 12"/>
                        <a:gd name="T11" fmla="*/ 0 h 8"/>
                        <a:gd name="T12" fmla="*/ 7 w 12"/>
                        <a:gd name="T13" fmla="*/ 1 h 8"/>
                        <a:gd name="T14" fmla="*/ 7 w 12"/>
                        <a:gd name="T15" fmla="*/ 1 h 8"/>
                        <a:gd name="T16" fmla="*/ 8 w 12"/>
                        <a:gd name="T17" fmla="*/ 2 h 8"/>
                        <a:gd name="T18" fmla="*/ 10 w 12"/>
                        <a:gd name="T19" fmla="*/ 3 h 8"/>
                        <a:gd name="T20" fmla="*/ 10 w 12"/>
                        <a:gd name="T21" fmla="*/ 4 h 8"/>
                        <a:gd name="T22" fmla="*/ 11 w 12"/>
                        <a:gd name="T23" fmla="*/ 4 h 8"/>
                        <a:gd name="T24" fmla="*/ 11 w 12"/>
                        <a:gd name="T25" fmla="*/ 6 h 8"/>
                        <a:gd name="T26" fmla="*/ 11 w 12"/>
                        <a:gd name="T27" fmla="*/ 7 h 8"/>
                        <a:gd name="T28" fmla="*/ 10 w 12"/>
                        <a:gd name="T29" fmla="*/ 6 h 8"/>
                        <a:gd name="T30" fmla="*/ 9 w 12"/>
                        <a:gd name="T31" fmla="*/ 5 h 8"/>
                        <a:gd name="T32" fmla="*/ 7 w 12"/>
                        <a:gd name="T33" fmla="*/ 4 h 8"/>
                        <a:gd name="T34" fmla="*/ 6 w 12"/>
                        <a:gd name="T35" fmla="*/ 3 h 8"/>
                        <a:gd name="T36" fmla="*/ 5 w 12"/>
                        <a:gd name="T37" fmla="*/ 3 h 8"/>
                        <a:gd name="T38" fmla="*/ 5 w 12"/>
                        <a:gd name="T39" fmla="*/ 3 h 8"/>
                        <a:gd name="T40" fmla="*/ 4 w 12"/>
                        <a:gd name="T41" fmla="*/ 3 h 8"/>
                        <a:gd name="T42" fmla="*/ 2 w 12"/>
                        <a:gd name="T43" fmla="*/ 3 h 8"/>
                        <a:gd name="T44" fmla="*/ 2 w 12"/>
                        <a:gd name="T45" fmla="*/ 3 h 8"/>
                        <a:gd name="T46" fmla="*/ 1 w 12"/>
                        <a:gd name="T47" fmla="*/ 3 h 8"/>
                        <a:gd name="T48" fmla="*/ 0 w 12"/>
                        <a:gd name="T49" fmla="*/ 3 h 8"/>
                        <a:gd name="T50" fmla="*/ 0 w 12"/>
                        <a:gd name="T51" fmla="*/ 1 h 8"/>
                        <a:gd name="T52" fmla="*/ 0 w 12"/>
                        <a:gd name="T53" fmla="*/ 0 h 8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</a:gdLst>
                      <a:ahLst/>
                      <a:cxnLst>
                        <a:cxn ang="T54">
                          <a:pos x="T0" y="T1"/>
                        </a:cxn>
                        <a:cxn ang="T55">
                          <a:pos x="T2" y="T3"/>
                        </a:cxn>
                        <a:cxn ang="T56">
                          <a:pos x="T4" y="T5"/>
                        </a:cxn>
                        <a:cxn ang="T57">
                          <a:pos x="T6" y="T7"/>
                        </a:cxn>
                        <a:cxn ang="T58">
                          <a:pos x="T8" y="T9"/>
                        </a:cxn>
                        <a:cxn ang="T59">
                          <a:pos x="T10" y="T11"/>
                        </a:cxn>
                        <a:cxn ang="T60">
                          <a:pos x="T12" y="T13"/>
                        </a:cxn>
                        <a:cxn ang="T61">
                          <a:pos x="T14" y="T15"/>
                        </a:cxn>
                        <a:cxn ang="T62">
                          <a:pos x="T16" y="T17"/>
                        </a:cxn>
                        <a:cxn ang="T63">
                          <a:pos x="T18" y="T19"/>
                        </a:cxn>
                        <a:cxn ang="T64">
                          <a:pos x="T20" y="T21"/>
                        </a:cxn>
                        <a:cxn ang="T65">
                          <a:pos x="T22" y="T23"/>
                        </a:cxn>
                        <a:cxn ang="T66">
                          <a:pos x="T24" y="T25"/>
                        </a:cxn>
                        <a:cxn ang="T67">
                          <a:pos x="T26" y="T27"/>
                        </a:cxn>
                        <a:cxn ang="T68">
                          <a:pos x="T28" y="T29"/>
                        </a:cxn>
                        <a:cxn ang="T69">
                          <a:pos x="T30" y="T31"/>
                        </a:cxn>
                        <a:cxn ang="T70">
                          <a:pos x="T32" y="T33"/>
                        </a:cxn>
                        <a:cxn ang="T71">
                          <a:pos x="T34" y="T35"/>
                        </a:cxn>
                        <a:cxn ang="T72">
                          <a:pos x="T36" y="T37"/>
                        </a:cxn>
                        <a:cxn ang="T73">
                          <a:pos x="T38" y="T39"/>
                        </a:cxn>
                        <a:cxn ang="T74">
                          <a:pos x="T40" y="T41"/>
                        </a:cxn>
                        <a:cxn ang="T75">
                          <a:pos x="T42" y="T43"/>
                        </a:cxn>
                        <a:cxn ang="T76">
                          <a:pos x="T44" y="T45"/>
                        </a:cxn>
                        <a:cxn ang="T77">
                          <a:pos x="T46" y="T47"/>
                        </a:cxn>
                        <a:cxn ang="T78">
                          <a:pos x="T48" y="T49"/>
                        </a:cxn>
                        <a:cxn ang="T79">
                          <a:pos x="T50" y="T51"/>
                        </a:cxn>
                        <a:cxn ang="T80">
                          <a:pos x="T52" y="T53"/>
                        </a:cxn>
                      </a:cxnLst>
                      <a:rect l="0" t="0" r="r" b="b"/>
                      <a:pathLst>
                        <a:path w="12" h="8">
                          <a:moveTo>
                            <a:pt x="0" y="0"/>
                          </a:move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7" y="1"/>
                          </a:lnTo>
                          <a:lnTo>
                            <a:pt x="8" y="2"/>
                          </a:lnTo>
                          <a:lnTo>
                            <a:pt x="10" y="3"/>
                          </a:lnTo>
                          <a:lnTo>
                            <a:pt x="10" y="4"/>
                          </a:lnTo>
                          <a:lnTo>
                            <a:pt x="11" y="4"/>
                          </a:lnTo>
                          <a:lnTo>
                            <a:pt x="11" y="6"/>
                          </a:lnTo>
                          <a:lnTo>
                            <a:pt x="11" y="7"/>
                          </a:lnTo>
                          <a:lnTo>
                            <a:pt x="10" y="6"/>
                          </a:lnTo>
                          <a:lnTo>
                            <a:pt x="9" y="5"/>
                          </a:lnTo>
                          <a:lnTo>
                            <a:pt x="7" y="4"/>
                          </a:lnTo>
                          <a:lnTo>
                            <a:pt x="6" y="3"/>
                          </a:lnTo>
                          <a:lnTo>
                            <a:pt x="5" y="3"/>
                          </a:lnTo>
                          <a:lnTo>
                            <a:pt x="4" y="3"/>
                          </a:lnTo>
                          <a:lnTo>
                            <a:pt x="2" y="3"/>
                          </a:lnTo>
                          <a:lnTo>
                            <a:pt x="1" y="3"/>
                          </a:lnTo>
                          <a:lnTo>
                            <a:pt x="0" y="3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sp>
                <p:nvSpPr>
                  <p:cNvPr id="66621" name="Freeform 59">
                    <a:extLst>
                      <a:ext uri="{FF2B5EF4-FFF2-40B4-BE49-F238E27FC236}">
                        <a16:creationId xmlns:a16="http://schemas.microsoft.com/office/drawing/2014/main" id="{A88B7E54-7D81-B54A-A993-4DA727ABFE9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52" y="2044"/>
                    <a:ext cx="10" cy="8"/>
                  </a:xfrm>
                  <a:custGeom>
                    <a:avLst/>
                    <a:gdLst>
                      <a:gd name="T0" fmla="*/ 0 w 10"/>
                      <a:gd name="T1" fmla="*/ 0 h 8"/>
                      <a:gd name="T2" fmla="*/ 2 w 10"/>
                      <a:gd name="T3" fmla="*/ 1 h 8"/>
                      <a:gd name="T4" fmla="*/ 4 w 10"/>
                      <a:gd name="T5" fmla="*/ 1 h 8"/>
                      <a:gd name="T6" fmla="*/ 5 w 10"/>
                      <a:gd name="T7" fmla="*/ 2 h 8"/>
                      <a:gd name="T8" fmla="*/ 6 w 10"/>
                      <a:gd name="T9" fmla="*/ 2 h 8"/>
                      <a:gd name="T10" fmla="*/ 8 w 10"/>
                      <a:gd name="T11" fmla="*/ 3 h 8"/>
                      <a:gd name="T12" fmla="*/ 8 w 10"/>
                      <a:gd name="T13" fmla="*/ 4 h 8"/>
                      <a:gd name="T14" fmla="*/ 9 w 10"/>
                      <a:gd name="T15" fmla="*/ 4 h 8"/>
                      <a:gd name="T16" fmla="*/ 9 w 10"/>
                      <a:gd name="T17" fmla="*/ 5 h 8"/>
                      <a:gd name="T18" fmla="*/ 9 w 10"/>
                      <a:gd name="T19" fmla="*/ 5 h 8"/>
                      <a:gd name="T20" fmla="*/ 9 w 10"/>
                      <a:gd name="T21" fmla="*/ 5 h 8"/>
                      <a:gd name="T22" fmla="*/ 9 w 10"/>
                      <a:gd name="T23" fmla="*/ 5 h 8"/>
                      <a:gd name="T24" fmla="*/ 9 w 10"/>
                      <a:gd name="T25" fmla="*/ 6 h 8"/>
                      <a:gd name="T26" fmla="*/ 9 w 10"/>
                      <a:gd name="T27" fmla="*/ 6 h 8"/>
                      <a:gd name="T28" fmla="*/ 8 w 10"/>
                      <a:gd name="T29" fmla="*/ 6 h 8"/>
                      <a:gd name="T30" fmla="*/ 7 w 10"/>
                      <a:gd name="T31" fmla="*/ 6 h 8"/>
                      <a:gd name="T32" fmla="*/ 7 w 10"/>
                      <a:gd name="T33" fmla="*/ 6 h 8"/>
                      <a:gd name="T34" fmla="*/ 6 w 10"/>
                      <a:gd name="T35" fmla="*/ 6 h 8"/>
                      <a:gd name="T36" fmla="*/ 5 w 10"/>
                      <a:gd name="T37" fmla="*/ 6 h 8"/>
                      <a:gd name="T38" fmla="*/ 5 w 10"/>
                      <a:gd name="T39" fmla="*/ 6 h 8"/>
                      <a:gd name="T40" fmla="*/ 4 w 10"/>
                      <a:gd name="T41" fmla="*/ 6 h 8"/>
                      <a:gd name="T42" fmla="*/ 3 w 10"/>
                      <a:gd name="T43" fmla="*/ 6 h 8"/>
                      <a:gd name="T44" fmla="*/ 2 w 10"/>
                      <a:gd name="T45" fmla="*/ 6 h 8"/>
                      <a:gd name="T46" fmla="*/ 2 w 10"/>
                      <a:gd name="T47" fmla="*/ 6 h 8"/>
                      <a:gd name="T48" fmla="*/ 1 w 10"/>
                      <a:gd name="T49" fmla="*/ 7 h 8"/>
                      <a:gd name="T50" fmla="*/ 0 w 10"/>
                      <a:gd name="T51" fmla="*/ 7 h 8"/>
                      <a:gd name="T52" fmla="*/ 0 w 10"/>
                      <a:gd name="T53" fmla="*/ 0 h 8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0" t="0" r="r" b="b"/>
                    <a:pathLst>
                      <a:path w="10" h="8">
                        <a:moveTo>
                          <a:pt x="0" y="0"/>
                        </a:moveTo>
                        <a:lnTo>
                          <a:pt x="2" y="1"/>
                        </a:lnTo>
                        <a:lnTo>
                          <a:pt x="4" y="1"/>
                        </a:lnTo>
                        <a:lnTo>
                          <a:pt x="5" y="2"/>
                        </a:lnTo>
                        <a:lnTo>
                          <a:pt x="6" y="2"/>
                        </a:lnTo>
                        <a:lnTo>
                          <a:pt x="8" y="3"/>
                        </a:lnTo>
                        <a:lnTo>
                          <a:pt x="8" y="4"/>
                        </a:lnTo>
                        <a:lnTo>
                          <a:pt x="9" y="4"/>
                        </a:lnTo>
                        <a:lnTo>
                          <a:pt x="9" y="5"/>
                        </a:lnTo>
                        <a:lnTo>
                          <a:pt x="9" y="6"/>
                        </a:lnTo>
                        <a:lnTo>
                          <a:pt x="8" y="6"/>
                        </a:lnTo>
                        <a:lnTo>
                          <a:pt x="7" y="6"/>
                        </a:lnTo>
                        <a:lnTo>
                          <a:pt x="6" y="6"/>
                        </a:lnTo>
                        <a:lnTo>
                          <a:pt x="5" y="6"/>
                        </a:lnTo>
                        <a:lnTo>
                          <a:pt x="4" y="6"/>
                        </a:lnTo>
                        <a:lnTo>
                          <a:pt x="3" y="6"/>
                        </a:lnTo>
                        <a:lnTo>
                          <a:pt x="2" y="6"/>
                        </a:lnTo>
                        <a:lnTo>
                          <a:pt x="1" y="7"/>
                        </a:lnTo>
                        <a:lnTo>
                          <a:pt x="0" y="7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622" name="Freeform 60">
                    <a:extLst>
                      <a:ext uri="{FF2B5EF4-FFF2-40B4-BE49-F238E27FC236}">
                        <a16:creationId xmlns:a16="http://schemas.microsoft.com/office/drawing/2014/main" id="{2EA03864-C5DA-6F44-9912-BA08D4B446D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52" y="2044"/>
                    <a:ext cx="5" cy="2"/>
                  </a:xfrm>
                  <a:custGeom>
                    <a:avLst/>
                    <a:gdLst>
                      <a:gd name="T0" fmla="*/ 0 w 5"/>
                      <a:gd name="T1" fmla="*/ 0 h 2"/>
                      <a:gd name="T2" fmla="*/ 0 w 5"/>
                      <a:gd name="T3" fmla="*/ 1 h 2"/>
                      <a:gd name="T4" fmla="*/ 1 w 5"/>
                      <a:gd name="T5" fmla="*/ 1 h 2"/>
                      <a:gd name="T6" fmla="*/ 1 w 5"/>
                      <a:gd name="T7" fmla="*/ 1 h 2"/>
                      <a:gd name="T8" fmla="*/ 2 w 5"/>
                      <a:gd name="T9" fmla="*/ 1 h 2"/>
                      <a:gd name="T10" fmla="*/ 3 w 5"/>
                      <a:gd name="T11" fmla="*/ 1 h 2"/>
                      <a:gd name="T12" fmla="*/ 3 w 5"/>
                      <a:gd name="T13" fmla="*/ 1 h 2"/>
                      <a:gd name="T14" fmla="*/ 4 w 5"/>
                      <a:gd name="T15" fmla="*/ 1 h 2"/>
                      <a:gd name="T16" fmla="*/ 3 w 5"/>
                      <a:gd name="T17" fmla="*/ 0 h 2"/>
                      <a:gd name="T18" fmla="*/ 2 w 5"/>
                      <a:gd name="T19" fmla="*/ 0 h 2"/>
                      <a:gd name="T20" fmla="*/ 1 w 5"/>
                      <a:gd name="T21" fmla="*/ 0 h 2"/>
                      <a:gd name="T22" fmla="*/ 0 w 5"/>
                      <a:gd name="T23" fmla="*/ 0 h 2"/>
                      <a:gd name="T24" fmla="*/ 0 w 5"/>
                      <a:gd name="T25" fmla="*/ 0 h 2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5" h="2">
                        <a:moveTo>
                          <a:pt x="0" y="0"/>
                        </a:moveTo>
                        <a:lnTo>
                          <a:pt x="0" y="1"/>
                        </a:lnTo>
                        <a:lnTo>
                          <a:pt x="1" y="1"/>
                        </a:lnTo>
                        <a:lnTo>
                          <a:pt x="2" y="1"/>
                        </a:lnTo>
                        <a:lnTo>
                          <a:pt x="3" y="1"/>
                        </a:lnTo>
                        <a:lnTo>
                          <a:pt x="4" y="1"/>
                        </a:lnTo>
                        <a:lnTo>
                          <a:pt x="3" y="0"/>
                        </a:lnTo>
                        <a:lnTo>
                          <a:pt x="2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623" name="Freeform 61">
                    <a:extLst>
                      <a:ext uri="{FF2B5EF4-FFF2-40B4-BE49-F238E27FC236}">
                        <a16:creationId xmlns:a16="http://schemas.microsoft.com/office/drawing/2014/main" id="{D723BEF6-057A-C14A-8C3B-04875985E44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25" y="2007"/>
                    <a:ext cx="7" cy="56"/>
                  </a:xfrm>
                  <a:custGeom>
                    <a:avLst/>
                    <a:gdLst>
                      <a:gd name="T0" fmla="*/ 4 w 7"/>
                      <a:gd name="T1" fmla="*/ 0 h 56"/>
                      <a:gd name="T2" fmla="*/ 2 w 7"/>
                      <a:gd name="T3" fmla="*/ 5 h 56"/>
                      <a:gd name="T4" fmla="*/ 1 w 7"/>
                      <a:gd name="T5" fmla="*/ 8 h 56"/>
                      <a:gd name="T6" fmla="*/ 1 w 7"/>
                      <a:gd name="T7" fmla="*/ 11 h 56"/>
                      <a:gd name="T8" fmla="*/ 0 w 7"/>
                      <a:gd name="T9" fmla="*/ 16 h 56"/>
                      <a:gd name="T10" fmla="*/ 0 w 7"/>
                      <a:gd name="T11" fmla="*/ 20 h 56"/>
                      <a:gd name="T12" fmla="*/ 0 w 7"/>
                      <a:gd name="T13" fmla="*/ 25 h 56"/>
                      <a:gd name="T14" fmla="*/ 0 w 7"/>
                      <a:gd name="T15" fmla="*/ 30 h 56"/>
                      <a:gd name="T16" fmla="*/ 1 w 7"/>
                      <a:gd name="T17" fmla="*/ 35 h 56"/>
                      <a:gd name="T18" fmla="*/ 2 w 7"/>
                      <a:gd name="T19" fmla="*/ 39 h 56"/>
                      <a:gd name="T20" fmla="*/ 4 w 7"/>
                      <a:gd name="T21" fmla="*/ 45 h 56"/>
                      <a:gd name="T22" fmla="*/ 4 w 7"/>
                      <a:gd name="T23" fmla="*/ 48 h 56"/>
                      <a:gd name="T24" fmla="*/ 4 w 7"/>
                      <a:gd name="T25" fmla="*/ 52 h 56"/>
                      <a:gd name="T26" fmla="*/ 5 w 7"/>
                      <a:gd name="T27" fmla="*/ 55 h 56"/>
                      <a:gd name="T28" fmla="*/ 6 w 7"/>
                      <a:gd name="T29" fmla="*/ 52 h 56"/>
                      <a:gd name="T30" fmla="*/ 6 w 7"/>
                      <a:gd name="T31" fmla="*/ 50 h 56"/>
                      <a:gd name="T32" fmla="*/ 5 w 7"/>
                      <a:gd name="T33" fmla="*/ 46 h 56"/>
                      <a:gd name="T34" fmla="*/ 5 w 7"/>
                      <a:gd name="T35" fmla="*/ 43 h 56"/>
                      <a:gd name="T36" fmla="*/ 4 w 7"/>
                      <a:gd name="T37" fmla="*/ 40 h 56"/>
                      <a:gd name="T38" fmla="*/ 3 w 7"/>
                      <a:gd name="T39" fmla="*/ 36 h 56"/>
                      <a:gd name="T40" fmla="*/ 2 w 7"/>
                      <a:gd name="T41" fmla="*/ 34 h 56"/>
                      <a:gd name="T42" fmla="*/ 2 w 7"/>
                      <a:gd name="T43" fmla="*/ 31 h 56"/>
                      <a:gd name="T44" fmla="*/ 1 w 7"/>
                      <a:gd name="T45" fmla="*/ 28 h 56"/>
                      <a:gd name="T46" fmla="*/ 1 w 7"/>
                      <a:gd name="T47" fmla="*/ 24 h 56"/>
                      <a:gd name="T48" fmla="*/ 1 w 7"/>
                      <a:gd name="T49" fmla="*/ 19 h 56"/>
                      <a:gd name="T50" fmla="*/ 1 w 7"/>
                      <a:gd name="T51" fmla="*/ 14 h 56"/>
                      <a:gd name="T52" fmla="*/ 1 w 7"/>
                      <a:gd name="T53" fmla="*/ 10 h 56"/>
                      <a:gd name="T54" fmla="*/ 2 w 7"/>
                      <a:gd name="T55" fmla="*/ 6 h 56"/>
                      <a:gd name="T56" fmla="*/ 4 w 7"/>
                      <a:gd name="T57" fmla="*/ 0 h 5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7" h="56">
                        <a:moveTo>
                          <a:pt x="4" y="0"/>
                        </a:moveTo>
                        <a:lnTo>
                          <a:pt x="2" y="5"/>
                        </a:lnTo>
                        <a:lnTo>
                          <a:pt x="1" y="8"/>
                        </a:lnTo>
                        <a:lnTo>
                          <a:pt x="1" y="11"/>
                        </a:lnTo>
                        <a:lnTo>
                          <a:pt x="0" y="16"/>
                        </a:lnTo>
                        <a:lnTo>
                          <a:pt x="0" y="20"/>
                        </a:lnTo>
                        <a:lnTo>
                          <a:pt x="0" y="25"/>
                        </a:lnTo>
                        <a:lnTo>
                          <a:pt x="0" y="30"/>
                        </a:lnTo>
                        <a:lnTo>
                          <a:pt x="1" y="35"/>
                        </a:lnTo>
                        <a:lnTo>
                          <a:pt x="2" y="39"/>
                        </a:lnTo>
                        <a:lnTo>
                          <a:pt x="4" y="45"/>
                        </a:lnTo>
                        <a:lnTo>
                          <a:pt x="4" y="48"/>
                        </a:lnTo>
                        <a:lnTo>
                          <a:pt x="4" y="52"/>
                        </a:lnTo>
                        <a:lnTo>
                          <a:pt x="5" y="55"/>
                        </a:lnTo>
                        <a:lnTo>
                          <a:pt x="6" y="52"/>
                        </a:lnTo>
                        <a:lnTo>
                          <a:pt x="6" y="50"/>
                        </a:lnTo>
                        <a:lnTo>
                          <a:pt x="5" y="46"/>
                        </a:lnTo>
                        <a:lnTo>
                          <a:pt x="5" y="43"/>
                        </a:lnTo>
                        <a:lnTo>
                          <a:pt x="4" y="40"/>
                        </a:lnTo>
                        <a:lnTo>
                          <a:pt x="3" y="36"/>
                        </a:lnTo>
                        <a:lnTo>
                          <a:pt x="2" y="34"/>
                        </a:lnTo>
                        <a:lnTo>
                          <a:pt x="2" y="31"/>
                        </a:lnTo>
                        <a:lnTo>
                          <a:pt x="1" y="28"/>
                        </a:lnTo>
                        <a:lnTo>
                          <a:pt x="1" y="24"/>
                        </a:lnTo>
                        <a:lnTo>
                          <a:pt x="1" y="19"/>
                        </a:lnTo>
                        <a:lnTo>
                          <a:pt x="1" y="14"/>
                        </a:lnTo>
                        <a:lnTo>
                          <a:pt x="1" y="10"/>
                        </a:lnTo>
                        <a:lnTo>
                          <a:pt x="2" y="6"/>
                        </a:lnTo>
                        <a:lnTo>
                          <a:pt x="4" y="0"/>
                        </a:lnTo>
                      </a:path>
                    </a:pathLst>
                  </a:custGeom>
                  <a:solidFill>
                    <a:srgbClr val="C0C0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66624" name="Group 62">
                    <a:extLst>
                      <a:ext uri="{FF2B5EF4-FFF2-40B4-BE49-F238E27FC236}">
                        <a16:creationId xmlns:a16="http://schemas.microsoft.com/office/drawing/2014/main" id="{668373FF-60E9-D046-A84A-FC8AEECC740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26" y="1995"/>
                    <a:ext cx="6" cy="6"/>
                    <a:chOff x="2226" y="1995"/>
                    <a:chExt cx="6" cy="6"/>
                  </a:xfrm>
                </p:grpSpPr>
                <p:grpSp>
                  <p:nvGrpSpPr>
                    <p:cNvPr id="66670" name="Group 63">
                      <a:extLst>
                        <a:ext uri="{FF2B5EF4-FFF2-40B4-BE49-F238E27FC236}">
                          <a16:creationId xmlns:a16="http://schemas.microsoft.com/office/drawing/2014/main" id="{144795C3-8872-0241-91B7-D780F030C8D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226" y="1995"/>
                      <a:ext cx="6" cy="6"/>
                      <a:chOff x="2226" y="1995"/>
                      <a:chExt cx="6" cy="6"/>
                    </a:xfrm>
                  </p:grpSpPr>
                  <p:sp>
                    <p:nvSpPr>
                      <p:cNvPr id="66672" name="Freeform 64">
                        <a:extLst>
                          <a:ext uri="{FF2B5EF4-FFF2-40B4-BE49-F238E27FC236}">
                            <a16:creationId xmlns:a16="http://schemas.microsoft.com/office/drawing/2014/main" id="{00DF6FCF-B2A4-274D-B5E9-48554F6B10F9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26" y="1996"/>
                        <a:ext cx="6" cy="4"/>
                      </a:xfrm>
                      <a:custGeom>
                        <a:avLst/>
                        <a:gdLst>
                          <a:gd name="T0" fmla="*/ 0 w 6"/>
                          <a:gd name="T1" fmla="*/ 0 h 4"/>
                          <a:gd name="T2" fmla="*/ 0 w 6"/>
                          <a:gd name="T3" fmla="*/ 0 h 4"/>
                          <a:gd name="T4" fmla="*/ 0 w 6"/>
                          <a:gd name="T5" fmla="*/ 1 h 4"/>
                          <a:gd name="T6" fmla="*/ 0 w 6"/>
                          <a:gd name="T7" fmla="*/ 1 h 4"/>
                          <a:gd name="T8" fmla="*/ 0 w 6"/>
                          <a:gd name="T9" fmla="*/ 2 h 4"/>
                          <a:gd name="T10" fmla="*/ 0 w 6"/>
                          <a:gd name="T11" fmla="*/ 2 h 4"/>
                          <a:gd name="T12" fmla="*/ 1 w 6"/>
                          <a:gd name="T13" fmla="*/ 2 h 4"/>
                          <a:gd name="T14" fmla="*/ 1 w 6"/>
                          <a:gd name="T15" fmla="*/ 2 h 4"/>
                          <a:gd name="T16" fmla="*/ 1 w 6"/>
                          <a:gd name="T17" fmla="*/ 2 h 4"/>
                          <a:gd name="T18" fmla="*/ 1 w 6"/>
                          <a:gd name="T19" fmla="*/ 2 h 4"/>
                          <a:gd name="T20" fmla="*/ 1 w 6"/>
                          <a:gd name="T21" fmla="*/ 3 h 4"/>
                          <a:gd name="T22" fmla="*/ 1 w 6"/>
                          <a:gd name="T23" fmla="*/ 3 h 4"/>
                          <a:gd name="T24" fmla="*/ 2 w 6"/>
                          <a:gd name="T25" fmla="*/ 3 h 4"/>
                          <a:gd name="T26" fmla="*/ 2 w 6"/>
                          <a:gd name="T27" fmla="*/ 3 h 4"/>
                          <a:gd name="T28" fmla="*/ 2 w 6"/>
                          <a:gd name="T29" fmla="*/ 3 h 4"/>
                          <a:gd name="T30" fmla="*/ 2 w 6"/>
                          <a:gd name="T31" fmla="*/ 3 h 4"/>
                          <a:gd name="T32" fmla="*/ 3 w 6"/>
                          <a:gd name="T33" fmla="*/ 3 h 4"/>
                          <a:gd name="T34" fmla="*/ 3 w 6"/>
                          <a:gd name="T35" fmla="*/ 3 h 4"/>
                          <a:gd name="T36" fmla="*/ 4 w 6"/>
                          <a:gd name="T37" fmla="*/ 3 h 4"/>
                          <a:gd name="T38" fmla="*/ 4 w 6"/>
                          <a:gd name="T39" fmla="*/ 3 h 4"/>
                          <a:gd name="T40" fmla="*/ 4 w 6"/>
                          <a:gd name="T41" fmla="*/ 2 h 4"/>
                          <a:gd name="T42" fmla="*/ 5 w 6"/>
                          <a:gd name="T43" fmla="*/ 2 h 4"/>
                          <a:gd name="T44" fmla="*/ 5 w 6"/>
                          <a:gd name="T45" fmla="*/ 2 h 4"/>
                          <a:gd name="T46" fmla="*/ 5 w 6"/>
                          <a:gd name="T47" fmla="*/ 2 h 4"/>
                          <a:gd name="T48" fmla="*/ 4 w 6"/>
                          <a:gd name="T49" fmla="*/ 2 h 4"/>
                          <a:gd name="T50" fmla="*/ 4 w 6"/>
                          <a:gd name="T51" fmla="*/ 2 h 4"/>
                          <a:gd name="T52" fmla="*/ 4 w 6"/>
                          <a:gd name="T53" fmla="*/ 2 h 4"/>
                          <a:gd name="T54" fmla="*/ 4 w 6"/>
                          <a:gd name="T55" fmla="*/ 2 h 4"/>
                          <a:gd name="T56" fmla="*/ 3 w 6"/>
                          <a:gd name="T57" fmla="*/ 2 h 4"/>
                          <a:gd name="T58" fmla="*/ 3 w 6"/>
                          <a:gd name="T59" fmla="*/ 2 h 4"/>
                          <a:gd name="T60" fmla="*/ 3 w 6"/>
                          <a:gd name="T61" fmla="*/ 2 h 4"/>
                          <a:gd name="T62" fmla="*/ 3 w 6"/>
                          <a:gd name="T63" fmla="*/ 1 h 4"/>
                          <a:gd name="T64" fmla="*/ 3 w 6"/>
                          <a:gd name="T65" fmla="*/ 1 h 4"/>
                          <a:gd name="T66" fmla="*/ 3 w 6"/>
                          <a:gd name="T67" fmla="*/ 1 h 4"/>
                          <a:gd name="T68" fmla="*/ 3 w 6"/>
                          <a:gd name="T69" fmla="*/ 1 h 4"/>
                          <a:gd name="T70" fmla="*/ 3 w 6"/>
                          <a:gd name="T71" fmla="*/ 1 h 4"/>
                          <a:gd name="T72" fmla="*/ 3 w 6"/>
                          <a:gd name="T73" fmla="*/ 1 h 4"/>
                          <a:gd name="T74" fmla="*/ 2 w 6"/>
                          <a:gd name="T75" fmla="*/ 0 h 4"/>
                          <a:gd name="T76" fmla="*/ 2 w 6"/>
                          <a:gd name="T77" fmla="*/ 0 h 4"/>
                          <a:gd name="T78" fmla="*/ 2 w 6"/>
                          <a:gd name="T79" fmla="*/ 1 h 4"/>
                          <a:gd name="T80" fmla="*/ 2 w 6"/>
                          <a:gd name="T81" fmla="*/ 1 h 4"/>
                          <a:gd name="T82" fmla="*/ 2 w 6"/>
                          <a:gd name="T83" fmla="*/ 1 h 4"/>
                          <a:gd name="T84" fmla="*/ 2 w 6"/>
                          <a:gd name="T85" fmla="*/ 1 h 4"/>
                          <a:gd name="T86" fmla="*/ 2 w 6"/>
                          <a:gd name="T87" fmla="*/ 2 h 4"/>
                          <a:gd name="T88" fmla="*/ 2 w 6"/>
                          <a:gd name="T89" fmla="*/ 2 h 4"/>
                          <a:gd name="T90" fmla="*/ 2 w 6"/>
                          <a:gd name="T91" fmla="*/ 1 h 4"/>
                          <a:gd name="T92" fmla="*/ 1 w 6"/>
                          <a:gd name="T93" fmla="*/ 1 h 4"/>
                          <a:gd name="T94" fmla="*/ 1 w 6"/>
                          <a:gd name="T95" fmla="*/ 1 h 4"/>
                          <a:gd name="T96" fmla="*/ 1 w 6"/>
                          <a:gd name="T97" fmla="*/ 0 h 4"/>
                          <a:gd name="T98" fmla="*/ 0 w 6"/>
                          <a:gd name="T99" fmla="*/ 0 h 4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</a:gdLst>
                        <a:ahLst/>
                        <a:cxnLst>
                          <a:cxn ang="T100">
                            <a:pos x="T0" y="T1"/>
                          </a:cxn>
                          <a:cxn ang="T101">
                            <a:pos x="T2" y="T3"/>
                          </a:cxn>
                          <a:cxn ang="T102">
                            <a:pos x="T4" y="T5"/>
                          </a:cxn>
                          <a:cxn ang="T103">
                            <a:pos x="T6" y="T7"/>
                          </a:cxn>
                          <a:cxn ang="T104">
                            <a:pos x="T8" y="T9"/>
                          </a:cxn>
                          <a:cxn ang="T105">
                            <a:pos x="T10" y="T11"/>
                          </a:cxn>
                          <a:cxn ang="T106">
                            <a:pos x="T12" y="T13"/>
                          </a:cxn>
                          <a:cxn ang="T107">
                            <a:pos x="T14" y="T15"/>
                          </a:cxn>
                          <a:cxn ang="T108">
                            <a:pos x="T16" y="T17"/>
                          </a:cxn>
                          <a:cxn ang="T109">
                            <a:pos x="T18" y="T19"/>
                          </a:cxn>
                          <a:cxn ang="T110">
                            <a:pos x="T20" y="T21"/>
                          </a:cxn>
                          <a:cxn ang="T111">
                            <a:pos x="T22" y="T23"/>
                          </a:cxn>
                          <a:cxn ang="T112">
                            <a:pos x="T24" y="T25"/>
                          </a:cxn>
                          <a:cxn ang="T113">
                            <a:pos x="T26" y="T27"/>
                          </a:cxn>
                          <a:cxn ang="T114">
                            <a:pos x="T28" y="T29"/>
                          </a:cxn>
                          <a:cxn ang="T115">
                            <a:pos x="T30" y="T31"/>
                          </a:cxn>
                          <a:cxn ang="T116">
                            <a:pos x="T32" y="T33"/>
                          </a:cxn>
                          <a:cxn ang="T117">
                            <a:pos x="T34" y="T35"/>
                          </a:cxn>
                          <a:cxn ang="T118">
                            <a:pos x="T36" y="T37"/>
                          </a:cxn>
                          <a:cxn ang="T119">
                            <a:pos x="T38" y="T39"/>
                          </a:cxn>
                          <a:cxn ang="T120">
                            <a:pos x="T40" y="T41"/>
                          </a:cxn>
                          <a:cxn ang="T121">
                            <a:pos x="T42" y="T43"/>
                          </a:cxn>
                          <a:cxn ang="T122">
                            <a:pos x="T44" y="T45"/>
                          </a:cxn>
                          <a:cxn ang="T123">
                            <a:pos x="T46" y="T47"/>
                          </a:cxn>
                          <a:cxn ang="T124">
                            <a:pos x="T48" y="T49"/>
                          </a:cxn>
                          <a:cxn ang="T125">
                            <a:pos x="T50" y="T51"/>
                          </a:cxn>
                          <a:cxn ang="T126">
                            <a:pos x="T52" y="T53"/>
                          </a:cxn>
                          <a:cxn ang="T127">
                            <a:pos x="T54" y="T55"/>
                          </a:cxn>
                          <a:cxn ang="T128">
                            <a:pos x="T56" y="T57"/>
                          </a:cxn>
                          <a:cxn ang="T129">
                            <a:pos x="T58" y="T59"/>
                          </a:cxn>
                          <a:cxn ang="T130">
                            <a:pos x="T60" y="T61"/>
                          </a:cxn>
                          <a:cxn ang="T131">
                            <a:pos x="T62" y="T63"/>
                          </a:cxn>
                          <a:cxn ang="T132">
                            <a:pos x="T64" y="T65"/>
                          </a:cxn>
                          <a:cxn ang="T133">
                            <a:pos x="T66" y="T67"/>
                          </a:cxn>
                          <a:cxn ang="T134">
                            <a:pos x="T68" y="T69"/>
                          </a:cxn>
                          <a:cxn ang="T135">
                            <a:pos x="T70" y="T71"/>
                          </a:cxn>
                          <a:cxn ang="T136">
                            <a:pos x="T72" y="T73"/>
                          </a:cxn>
                          <a:cxn ang="T137">
                            <a:pos x="T74" y="T75"/>
                          </a:cxn>
                          <a:cxn ang="T138">
                            <a:pos x="T76" y="T77"/>
                          </a:cxn>
                          <a:cxn ang="T139">
                            <a:pos x="T78" y="T79"/>
                          </a:cxn>
                          <a:cxn ang="T140">
                            <a:pos x="T80" y="T81"/>
                          </a:cxn>
                          <a:cxn ang="T141">
                            <a:pos x="T82" y="T83"/>
                          </a:cxn>
                          <a:cxn ang="T142">
                            <a:pos x="T84" y="T85"/>
                          </a:cxn>
                          <a:cxn ang="T143">
                            <a:pos x="T86" y="T87"/>
                          </a:cxn>
                          <a:cxn ang="T144">
                            <a:pos x="T88" y="T89"/>
                          </a:cxn>
                          <a:cxn ang="T145">
                            <a:pos x="T90" y="T91"/>
                          </a:cxn>
                          <a:cxn ang="T146">
                            <a:pos x="T92" y="T93"/>
                          </a:cxn>
                          <a:cxn ang="T147">
                            <a:pos x="T94" y="T95"/>
                          </a:cxn>
                          <a:cxn ang="T148">
                            <a:pos x="T96" y="T97"/>
                          </a:cxn>
                          <a:cxn ang="T149">
                            <a:pos x="T98" y="T99"/>
                          </a:cxn>
                        </a:cxnLst>
                        <a:rect l="0" t="0" r="r" b="b"/>
                        <a:pathLst>
                          <a:path w="6" h="4">
                            <a:moveTo>
                              <a:pt x="0" y="0"/>
                            </a:moveTo>
                            <a:lnTo>
                              <a:pt x="0" y="0"/>
                            </a:lnTo>
                            <a:lnTo>
                              <a:pt x="0" y="1"/>
                            </a:lnTo>
                            <a:lnTo>
                              <a:pt x="0" y="2"/>
                            </a:lnTo>
                            <a:lnTo>
                              <a:pt x="1" y="2"/>
                            </a:lnTo>
                            <a:lnTo>
                              <a:pt x="1" y="3"/>
                            </a:lnTo>
                            <a:lnTo>
                              <a:pt x="2" y="3"/>
                            </a:lnTo>
                            <a:lnTo>
                              <a:pt x="3" y="3"/>
                            </a:lnTo>
                            <a:lnTo>
                              <a:pt x="4" y="3"/>
                            </a:lnTo>
                            <a:lnTo>
                              <a:pt x="4" y="2"/>
                            </a:lnTo>
                            <a:lnTo>
                              <a:pt x="5" y="2"/>
                            </a:lnTo>
                            <a:lnTo>
                              <a:pt x="4" y="2"/>
                            </a:lnTo>
                            <a:lnTo>
                              <a:pt x="3" y="2"/>
                            </a:lnTo>
                            <a:lnTo>
                              <a:pt x="3" y="1"/>
                            </a:lnTo>
                            <a:lnTo>
                              <a:pt x="2" y="0"/>
                            </a:lnTo>
                            <a:lnTo>
                              <a:pt x="2" y="1"/>
                            </a:lnTo>
                            <a:lnTo>
                              <a:pt x="2" y="2"/>
                            </a:lnTo>
                            <a:lnTo>
                              <a:pt x="2" y="1"/>
                            </a:lnTo>
                            <a:lnTo>
                              <a:pt x="1" y="1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BFB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66673" name="Freeform 65">
                        <a:extLst>
                          <a:ext uri="{FF2B5EF4-FFF2-40B4-BE49-F238E27FC236}">
                            <a16:creationId xmlns:a16="http://schemas.microsoft.com/office/drawing/2014/main" id="{07895482-B40B-6244-81DB-603E9AEDC73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27" y="2000"/>
                        <a:ext cx="2" cy="1"/>
                      </a:xfrm>
                      <a:custGeom>
                        <a:avLst/>
                        <a:gdLst>
                          <a:gd name="T0" fmla="*/ 1 w 2"/>
                          <a:gd name="T1" fmla="*/ 0 h 1"/>
                          <a:gd name="T2" fmla="*/ 1 w 2"/>
                          <a:gd name="T3" fmla="*/ 0 h 1"/>
                          <a:gd name="T4" fmla="*/ 1 w 2"/>
                          <a:gd name="T5" fmla="*/ 0 h 1"/>
                          <a:gd name="T6" fmla="*/ 0 w 2"/>
                          <a:gd name="T7" fmla="*/ 0 h 1"/>
                          <a:gd name="T8" fmla="*/ 0 w 2"/>
                          <a:gd name="T9" fmla="*/ 0 h 1"/>
                          <a:gd name="T10" fmla="*/ 1 w 2"/>
                          <a:gd name="T11" fmla="*/ 0 h 1"/>
                          <a:gd name="T12" fmla="*/ 0 60000 65536"/>
                          <a:gd name="T13" fmla="*/ 0 60000 6553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</a:gdLst>
                        <a:ahLst/>
                        <a:cxnLst>
                          <a:cxn ang="T12">
                            <a:pos x="T0" y="T1"/>
                          </a:cxn>
                          <a:cxn ang="T13">
                            <a:pos x="T2" y="T3"/>
                          </a:cxn>
                          <a:cxn ang="T14">
                            <a:pos x="T4" y="T5"/>
                          </a:cxn>
                          <a:cxn ang="T15">
                            <a:pos x="T6" y="T7"/>
                          </a:cxn>
                          <a:cxn ang="T16">
                            <a:pos x="T8" y="T9"/>
                          </a:cxn>
                          <a:cxn ang="T17">
                            <a:pos x="T10" y="T11"/>
                          </a:cxn>
                        </a:cxnLst>
                        <a:rect l="0" t="0" r="r" b="b"/>
                        <a:pathLst>
                          <a:path w="2" h="1">
                            <a:moveTo>
                              <a:pt x="1" y="0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1" y="0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66674" name="Freeform 66">
                        <a:extLst>
                          <a:ext uri="{FF2B5EF4-FFF2-40B4-BE49-F238E27FC236}">
                            <a16:creationId xmlns:a16="http://schemas.microsoft.com/office/drawing/2014/main" id="{189BC4CA-4B3D-B24C-99EC-C2BB93F8A93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28" y="1995"/>
                        <a:ext cx="4" cy="3"/>
                      </a:xfrm>
                      <a:custGeom>
                        <a:avLst/>
                        <a:gdLst>
                          <a:gd name="T0" fmla="*/ 3 w 4"/>
                          <a:gd name="T1" fmla="*/ 0 h 3"/>
                          <a:gd name="T2" fmla="*/ 1 w 4"/>
                          <a:gd name="T3" fmla="*/ 0 h 3"/>
                          <a:gd name="T4" fmla="*/ 0 w 4"/>
                          <a:gd name="T5" fmla="*/ 0 h 3"/>
                          <a:gd name="T6" fmla="*/ 0 w 4"/>
                          <a:gd name="T7" fmla="*/ 2 h 3"/>
                          <a:gd name="T8" fmla="*/ 1 w 4"/>
                          <a:gd name="T9" fmla="*/ 2 h 3"/>
                          <a:gd name="T10" fmla="*/ 3 w 4"/>
                          <a:gd name="T11" fmla="*/ 2 h 3"/>
                          <a:gd name="T12" fmla="*/ 3 w 4"/>
                          <a:gd name="T13" fmla="*/ 0 h 3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4" h="3">
                            <a:moveTo>
                              <a:pt x="3" y="0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2"/>
                            </a:lnTo>
                            <a:lnTo>
                              <a:pt x="1" y="2"/>
                            </a:lnTo>
                            <a:lnTo>
                              <a:pt x="3" y="2"/>
                            </a:lnTo>
                            <a:lnTo>
                              <a:pt x="3" y="0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</p:grpSp>
                <p:sp>
                  <p:nvSpPr>
                    <p:cNvPr id="66671" name="Freeform 67">
                      <a:extLst>
                        <a:ext uri="{FF2B5EF4-FFF2-40B4-BE49-F238E27FC236}">
                          <a16:creationId xmlns:a16="http://schemas.microsoft.com/office/drawing/2014/main" id="{0FC9EDD9-3D42-AE48-AD25-BC3E03F13D4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26" y="1996"/>
                      <a:ext cx="6" cy="4"/>
                    </a:xfrm>
                    <a:custGeom>
                      <a:avLst/>
                      <a:gdLst>
                        <a:gd name="T0" fmla="*/ 0 w 6"/>
                        <a:gd name="T1" fmla="*/ 0 h 4"/>
                        <a:gd name="T2" fmla="*/ 0 w 6"/>
                        <a:gd name="T3" fmla="*/ 0 h 4"/>
                        <a:gd name="T4" fmla="*/ 0 w 6"/>
                        <a:gd name="T5" fmla="*/ 1 h 4"/>
                        <a:gd name="T6" fmla="*/ 0 w 6"/>
                        <a:gd name="T7" fmla="*/ 1 h 4"/>
                        <a:gd name="T8" fmla="*/ 0 w 6"/>
                        <a:gd name="T9" fmla="*/ 2 h 4"/>
                        <a:gd name="T10" fmla="*/ 0 w 6"/>
                        <a:gd name="T11" fmla="*/ 2 h 4"/>
                        <a:gd name="T12" fmla="*/ 1 w 6"/>
                        <a:gd name="T13" fmla="*/ 2 h 4"/>
                        <a:gd name="T14" fmla="*/ 1 w 6"/>
                        <a:gd name="T15" fmla="*/ 2 h 4"/>
                        <a:gd name="T16" fmla="*/ 1 w 6"/>
                        <a:gd name="T17" fmla="*/ 2 h 4"/>
                        <a:gd name="T18" fmla="*/ 1 w 6"/>
                        <a:gd name="T19" fmla="*/ 2 h 4"/>
                        <a:gd name="T20" fmla="*/ 1 w 6"/>
                        <a:gd name="T21" fmla="*/ 3 h 4"/>
                        <a:gd name="T22" fmla="*/ 1 w 6"/>
                        <a:gd name="T23" fmla="*/ 3 h 4"/>
                        <a:gd name="T24" fmla="*/ 2 w 6"/>
                        <a:gd name="T25" fmla="*/ 3 h 4"/>
                        <a:gd name="T26" fmla="*/ 2 w 6"/>
                        <a:gd name="T27" fmla="*/ 3 h 4"/>
                        <a:gd name="T28" fmla="*/ 2 w 6"/>
                        <a:gd name="T29" fmla="*/ 3 h 4"/>
                        <a:gd name="T30" fmla="*/ 2 w 6"/>
                        <a:gd name="T31" fmla="*/ 3 h 4"/>
                        <a:gd name="T32" fmla="*/ 3 w 6"/>
                        <a:gd name="T33" fmla="*/ 3 h 4"/>
                        <a:gd name="T34" fmla="*/ 3 w 6"/>
                        <a:gd name="T35" fmla="*/ 3 h 4"/>
                        <a:gd name="T36" fmla="*/ 4 w 6"/>
                        <a:gd name="T37" fmla="*/ 3 h 4"/>
                        <a:gd name="T38" fmla="*/ 4 w 6"/>
                        <a:gd name="T39" fmla="*/ 3 h 4"/>
                        <a:gd name="T40" fmla="*/ 4 w 6"/>
                        <a:gd name="T41" fmla="*/ 2 h 4"/>
                        <a:gd name="T42" fmla="*/ 5 w 6"/>
                        <a:gd name="T43" fmla="*/ 2 h 4"/>
                        <a:gd name="T44" fmla="*/ 5 w 6"/>
                        <a:gd name="T45" fmla="*/ 2 h 4"/>
                        <a:gd name="T46" fmla="*/ 5 w 6"/>
                        <a:gd name="T47" fmla="*/ 2 h 4"/>
                        <a:gd name="T48" fmla="*/ 5 w 6"/>
                        <a:gd name="T49" fmla="*/ 2 h 4"/>
                        <a:gd name="T50" fmla="*/ 4 w 6"/>
                        <a:gd name="T51" fmla="*/ 2 h 4"/>
                        <a:gd name="T52" fmla="*/ 4 w 6"/>
                        <a:gd name="T53" fmla="*/ 2 h 4"/>
                        <a:gd name="T54" fmla="*/ 4 w 6"/>
                        <a:gd name="T55" fmla="*/ 2 h 4"/>
                        <a:gd name="T56" fmla="*/ 4 w 6"/>
                        <a:gd name="T57" fmla="*/ 3 h 4"/>
                        <a:gd name="T58" fmla="*/ 4 w 6"/>
                        <a:gd name="T59" fmla="*/ 2 h 4"/>
                        <a:gd name="T60" fmla="*/ 4 w 6"/>
                        <a:gd name="T61" fmla="*/ 3 h 4"/>
                        <a:gd name="T62" fmla="*/ 4 w 6"/>
                        <a:gd name="T63" fmla="*/ 2 h 4"/>
                        <a:gd name="T64" fmla="*/ 3 w 6"/>
                        <a:gd name="T65" fmla="*/ 3 h 4"/>
                        <a:gd name="T66" fmla="*/ 3 w 6"/>
                        <a:gd name="T67" fmla="*/ 2 h 4"/>
                        <a:gd name="T68" fmla="*/ 3 w 6"/>
                        <a:gd name="T69" fmla="*/ 3 h 4"/>
                        <a:gd name="T70" fmla="*/ 3 w 6"/>
                        <a:gd name="T71" fmla="*/ 2 h 4"/>
                        <a:gd name="T72" fmla="*/ 3 w 6"/>
                        <a:gd name="T73" fmla="*/ 3 h 4"/>
                        <a:gd name="T74" fmla="*/ 2 w 6"/>
                        <a:gd name="T75" fmla="*/ 2 h 4"/>
                        <a:gd name="T76" fmla="*/ 2 w 6"/>
                        <a:gd name="T77" fmla="*/ 3 h 4"/>
                        <a:gd name="T78" fmla="*/ 2 w 6"/>
                        <a:gd name="T79" fmla="*/ 2 h 4"/>
                        <a:gd name="T80" fmla="*/ 2 w 6"/>
                        <a:gd name="T81" fmla="*/ 3 h 4"/>
                        <a:gd name="T82" fmla="*/ 2 w 6"/>
                        <a:gd name="T83" fmla="*/ 2 h 4"/>
                        <a:gd name="T84" fmla="*/ 2 w 6"/>
                        <a:gd name="T85" fmla="*/ 3 h 4"/>
                        <a:gd name="T86" fmla="*/ 2 w 6"/>
                        <a:gd name="T87" fmla="*/ 2 h 4"/>
                        <a:gd name="T88" fmla="*/ 1 w 6"/>
                        <a:gd name="T89" fmla="*/ 3 h 4"/>
                        <a:gd name="T90" fmla="*/ 1 w 6"/>
                        <a:gd name="T91" fmla="*/ 2 h 4"/>
                        <a:gd name="T92" fmla="*/ 1 w 6"/>
                        <a:gd name="T93" fmla="*/ 2 h 4"/>
                        <a:gd name="T94" fmla="*/ 1 w 6"/>
                        <a:gd name="T95" fmla="*/ 2 h 4"/>
                        <a:gd name="T96" fmla="*/ 1 w 6"/>
                        <a:gd name="T97" fmla="*/ 2 h 4"/>
                        <a:gd name="T98" fmla="*/ 1 w 6"/>
                        <a:gd name="T99" fmla="*/ 2 h 4"/>
                        <a:gd name="T100" fmla="*/ 1 w 6"/>
                        <a:gd name="T101" fmla="*/ 2 h 4"/>
                        <a:gd name="T102" fmla="*/ 1 w 6"/>
                        <a:gd name="T103" fmla="*/ 1 h 4"/>
                        <a:gd name="T104" fmla="*/ 0 w 6"/>
                        <a:gd name="T105" fmla="*/ 1 h 4"/>
                        <a:gd name="T106" fmla="*/ 1 w 6"/>
                        <a:gd name="T107" fmla="*/ 1 h 4"/>
                        <a:gd name="T108" fmla="*/ 0 w 6"/>
                        <a:gd name="T109" fmla="*/ 1 h 4"/>
                        <a:gd name="T110" fmla="*/ 0 w 6"/>
                        <a:gd name="T111" fmla="*/ 0 h 4"/>
                        <a:gd name="T112" fmla="*/ 0 w 6"/>
                        <a:gd name="T113" fmla="*/ 0 h 4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</a:gdLst>
                      <a:ahLst/>
                      <a:cxnLst>
                        <a:cxn ang="T114">
                          <a:pos x="T0" y="T1"/>
                        </a:cxn>
                        <a:cxn ang="T115">
                          <a:pos x="T2" y="T3"/>
                        </a:cxn>
                        <a:cxn ang="T116">
                          <a:pos x="T4" y="T5"/>
                        </a:cxn>
                        <a:cxn ang="T117">
                          <a:pos x="T6" y="T7"/>
                        </a:cxn>
                        <a:cxn ang="T118">
                          <a:pos x="T8" y="T9"/>
                        </a:cxn>
                        <a:cxn ang="T119">
                          <a:pos x="T10" y="T11"/>
                        </a:cxn>
                        <a:cxn ang="T120">
                          <a:pos x="T12" y="T13"/>
                        </a:cxn>
                        <a:cxn ang="T121">
                          <a:pos x="T14" y="T15"/>
                        </a:cxn>
                        <a:cxn ang="T122">
                          <a:pos x="T16" y="T17"/>
                        </a:cxn>
                        <a:cxn ang="T123">
                          <a:pos x="T18" y="T19"/>
                        </a:cxn>
                        <a:cxn ang="T124">
                          <a:pos x="T20" y="T21"/>
                        </a:cxn>
                        <a:cxn ang="T125">
                          <a:pos x="T22" y="T23"/>
                        </a:cxn>
                        <a:cxn ang="T126">
                          <a:pos x="T24" y="T25"/>
                        </a:cxn>
                        <a:cxn ang="T127">
                          <a:pos x="T26" y="T27"/>
                        </a:cxn>
                        <a:cxn ang="T128">
                          <a:pos x="T28" y="T29"/>
                        </a:cxn>
                        <a:cxn ang="T129">
                          <a:pos x="T30" y="T31"/>
                        </a:cxn>
                        <a:cxn ang="T130">
                          <a:pos x="T32" y="T33"/>
                        </a:cxn>
                        <a:cxn ang="T131">
                          <a:pos x="T34" y="T35"/>
                        </a:cxn>
                        <a:cxn ang="T132">
                          <a:pos x="T36" y="T37"/>
                        </a:cxn>
                        <a:cxn ang="T133">
                          <a:pos x="T38" y="T39"/>
                        </a:cxn>
                        <a:cxn ang="T134">
                          <a:pos x="T40" y="T41"/>
                        </a:cxn>
                        <a:cxn ang="T135">
                          <a:pos x="T42" y="T43"/>
                        </a:cxn>
                        <a:cxn ang="T136">
                          <a:pos x="T44" y="T45"/>
                        </a:cxn>
                        <a:cxn ang="T137">
                          <a:pos x="T46" y="T47"/>
                        </a:cxn>
                        <a:cxn ang="T138">
                          <a:pos x="T48" y="T49"/>
                        </a:cxn>
                        <a:cxn ang="T139">
                          <a:pos x="T50" y="T51"/>
                        </a:cxn>
                        <a:cxn ang="T140">
                          <a:pos x="T52" y="T53"/>
                        </a:cxn>
                        <a:cxn ang="T141">
                          <a:pos x="T54" y="T55"/>
                        </a:cxn>
                        <a:cxn ang="T142">
                          <a:pos x="T56" y="T57"/>
                        </a:cxn>
                        <a:cxn ang="T143">
                          <a:pos x="T58" y="T59"/>
                        </a:cxn>
                        <a:cxn ang="T144">
                          <a:pos x="T60" y="T61"/>
                        </a:cxn>
                        <a:cxn ang="T145">
                          <a:pos x="T62" y="T63"/>
                        </a:cxn>
                        <a:cxn ang="T146">
                          <a:pos x="T64" y="T65"/>
                        </a:cxn>
                        <a:cxn ang="T147">
                          <a:pos x="T66" y="T67"/>
                        </a:cxn>
                        <a:cxn ang="T148">
                          <a:pos x="T68" y="T69"/>
                        </a:cxn>
                        <a:cxn ang="T149">
                          <a:pos x="T70" y="T71"/>
                        </a:cxn>
                        <a:cxn ang="T150">
                          <a:pos x="T72" y="T73"/>
                        </a:cxn>
                        <a:cxn ang="T151">
                          <a:pos x="T74" y="T75"/>
                        </a:cxn>
                        <a:cxn ang="T152">
                          <a:pos x="T76" y="T77"/>
                        </a:cxn>
                        <a:cxn ang="T153">
                          <a:pos x="T78" y="T79"/>
                        </a:cxn>
                        <a:cxn ang="T154">
                          <a:pos x="T80" y="T81"/>
                        </a:cxn>
                        <a:cxn ang="T155">
                          <a:pos x="T82" y="T83"/>
                        </a:cxn>
                        <a:cxn ang="T156">
                          <a:pos x="T84" y="T85"/>
                        </a:cxn>
                        <a:cxn ang="T157">
                          <a:pos x="T86" y="T87"/>
                        </a:cxn>
                        <a:cxn ang="T158">
                          <a:pos x="T88" y="T89"/>
                        </a:cxn>
                        <a:cxn ang="T159">
                          <a:pos x="T90" y="T91"/>
                        </a:cxn>
                        <a:cxn ang="T160">
                          <a:pos x="T92" y="T93"/>
                        </a:cxn>
                        <a:cxn ang="T161">
                          <a:pos x="T94" y="T95"/>
                        </a:cxn>
                        <a:cxn ang="T162">
                          <a:pos x="T96" y="T97"/>
                        </a:cxn>
                        <a:cxn ang="T163">
                          <a:pos x="T98" y="T99"/>
                        </a:cxn>
                        <a:cxn ang="T164">
                          <a:pos x="T100" y="T101"/>
                        </a:cxn>
                        <a:cxn ang="T165">
                          <a:pos x="T102" y="T103"/>
                        </a:cxn>
                        <a:cxn ang="T166">
                          <a:pos x="T104" y="T105"/>
                        </a:cxn>
                        <a:cxn ang="T167">
                          <a:pos x="T106" y="T107"/>
                        </a:cxn>
                        <a:cxn ang="T168">
                          <a:pos x="T108" y="T109"/>
                        </a:cxn>
                        <a:cxn ang="T169">
                          <a:pos x="T110" y="T111"/>
                        </a:cxn>
                        <a:cxn ang="T170">
                          <a:pos x="T112" y="T113"/>
                        </a:cxn>
                      </a:cxnLst>
                      <a:rect l="0" t="0" r="r" b="b"/>
                      <a:pathLst>
                        <a:path w="6" h="4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2"/>
                          </a:lnTo>
                          <a:lnTo>
                            <a:pt x="1" y="2"/>
                          </a:lnTo>
                          <a:lnTo>
                            <a:pt x="1" y="3"/>
                          </a:lnTo>
                          <a:lnTo>
                            <a:pt x="2" y="3"/>
                          </a:lnTo>
                          <a:lnTo>
                            <a:pt x="3" y="3"/>
                          </a:lnTo>
                          <a:lnTo>
                            <a:pt x="4" y="3"/>
                          </a:lnTo>
                          <a:lnTo>
                            <a:pt x="4" y="2"/>
                          </a:lnTo>
                          <a:lnTo>
                            <a:pt x="5" y="2"/>
                          </a:lnTo>
                          <a:lnTo>
                            <a:pt x="4" y="2"/>
                          </a:lnTo>
                          <a:lnTo>
                            <a:pt x="4" y="3"/>
                          </a:lnTo>
                          <a:lnTo>
                            <a:pt x="4" y="2"/>
                          </a:lnTo>
                          <a:lnTo>
                            <a:pt x="4" y="3"/>
                          </a:lnTo>
                          <a:lnTo>
                            <a:pt x="4" y="2"/>
                          </a:lnTo>
                          <a:lnTo>
                            <a:pt x="3" y="3"/>
                          </a:lnTo>
                          <a:lnTo>
                            <a:pt x="3" y="2"/>
                          </a:lnTo>
                          <a:lnTo>
                            <a:pt x="3" y="3"/>
                          </a:lnTo>
                          <a:lnTo>
                            <a:pt x="3" y="2"/>
                          </a:lnTo>
                          <a:lnTo>
                            <a:pt x="3" y="3"/>
                          </a:lnTo>
                          <a:lnTo>
                            <a:pt x="2" y="2"/>
                          </a:lnTo>
                          <a:lnTo>
                            <a:pt x="2" y="3"/>
                          </a:lnTo>
                          <a:lnTo>
                            <a:pt x="2" y="2"/>
                          </a:lnTo>
                          <a:lnTo>
                            <a:pt x="2" y="3"/>
                          </a:lnTo>
                          <a:lnTo>
                            <a:pt x="2" y="2"/>
                          </a:lnTo>
                          <a:lnTo>
                            <a:pt x="2" y="3"/>
                          </a:lnTo>
                          <a:lnTo>
                            <a:pt x="2" y="2"/>
                          </a:lnTo>
                          <a:lnTo>
                            <a:pt x="1" y="3"/>
                          </a:lnTo>
                          <a:lnTo>
                            <a:pt x="1" y="2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808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sp>
                <p:nvSpPr>
                  <p:cNvPr id="66625" name="Freeform 68">
                    <a:extLst>
                      <a:ext uri="{FF2B5EF4-FFF2-40B4-BE49-F238E27FC236}">
                        <a16:creationId xmlns:a16="http://schemas.microsoft.com/office/drawing/2014/main" id="{5C73B81D-B8A2-A54D-BC43-6A94F7D6BCF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31" y="2022"/>
                    <a:ext cx="31" cy="27"/>
                  </a:xfrm>
                  <a:custGeom>
                    <a:avLst/>
                    <a:gdLst>
                      <a:gd name="T0" fmla="*/ 2 w 31"/>
                      <a:gd name="T1" fmla="*/ 1 h 27"/>
                      <a:gd name="T2" fmla="*/ 5 w 31"/>
                      <a:gd name="T3" fmla="*/ 0 h 27"/>
                      <a:gd name="T4" fmla="*/ 8 w 31"/>
                      <a:gd name="T5" fmla="*/ 0 h 27"/>
                      <a:gd name="T6" fmla="*/ 11 w 31"/>
                      <a:gd name="T7" fmla="*/ 0 h 27"/>
                      <a:gd name="T8" fmla="*/ 15 w 31"/>
                      <a:gd name="T9" fmla="*/ 1 h 27"/>
                      <a:gd name="T10" fmla="*/ 17 w 31"/>
                      <a:gd name="T11" fmla="*/ 2 h 27"/>
                      <a:gd name="T12" fmla="*/ 19 w 31"/>
                      <a:gd name="T13" fmla="*/ 3 h 27"/>
                      <a:gd name="T14" fmla="*/ 21 w 31"/>
                      <a:gd name="T15" fmla="*/ 4 h 27"/>
                      <a:gd name="T16" fmla="*/ 23 w 31"/>
                      <a:gd name="T17" fmla="*/ 5 h 27"/>
                      <a:gd name="T18" fmla="*/ 24 w 31"/>
                      <a:gd name="T19" fmla="*/ 6 h 27"/>
                      <a:gd name="T20" fmla="*/ 25 w 31"/>
                      <a:gd name="T21" fmla="*/ 7 h 27"/>
                      <a:gd name="T22" fmla="*/ 26 w 31"/>
                      <a:gd name="T23" fmla="*/ 11 h 27"/>
                      <a:gd name="T24" fmla="*/ 27 w 31"/>
                      <a:gd name="T25" fmla="*/ 15 h 27"/>
                      <a:gd name="T26" fmla="*/ 28 w 31"/>
                      <a:gd name="T27" fmla="*/ 18 h 27"/>
                      <a:gd name="T28" fmla="*/ 29 w 31"/>
                      <a:gd name="T29" fmla="*/ 23 h 27"/>
                      <a:gd name="T30" fmla="*/ 30 w 31"/>
                      <a:gd name="T31" fmla="*/ 26 h 27"/>
                      <a:gd name="T32" fmla="*/ 30 w 31"/>
                      <a:gd name="T33" fmla="*/ 26 h 27"/>
                      <a:gd name="T34" fmla="*/ 29 w 31"/>
                      <a:gd name="T35" fmla="*/ 25 h 27"/>
                      <a:gd name="T36" fmla="*/ 28 w 31"/>
                      <a:gd name="T37" fmla="*/ 24 h 27"/>
                      <a:gd name="T38" fmla="*/ 27 w 31"/>
                      <a:gd name="T39" fmla="*/ 23 h 27"/>
                      <a:gd name="T40" fmla="*/ 23 w 31"/>
                      <a:gd name="T41" fmla="*/ 22 h 27"/>
                      <a:gd name="T42" fmla="*/ 21 w 31"/>
                      <a:gd name="T43" fmla="*/ 21 h 27"/>
                      <a:gd name="T44" fmla="*/ 19 w 31"/>
                      <a:gd name="T45" fmla="*/ 20 h 27"/>
                      <a:gd name="T46" fmla="*/ 17 w 31"/>
                      <a:gd name="T47" fmla="*/ 20 h 27"/>
                      <a:gd name="T48" fmla="*/ 15 w 31"/>
                      <a:gd name="T49" fmla="*/ 20 h 27"/>
                      <a:gd name="T50" fmla="*/ 12 w 31"/>
                      <a:gd name="T51" fmla="*/ 20 h 27"/>
                      <a:gd name="T52" fmla="*/ 10 w 31"/>
                      <a:gd name="T53" fmla="*/ 20 h 27"/>
                      <a:gd name="T54" fmla="*/ 7 w 31"/>
                      <a:gd name="T55" fmla="*/ 20 h 27"/>
                      <a:gd name="T56" fmla="*/ 5 w 31"/>
                      <a:gd name="T57" fmla="*/ 21 h 27"/>
                      <a:gd name="T58" fmla="*/ 3 w 31"/>
                      <a:gd name="T59" fmla="*/ 21 h 27"/>
                      <a:gd name="T60" fmla="*/ 2 w 31"/>
                      <a:gd name="T61" fmla="*/ 22 h 27"/>
                      <a:gd name="T62" fmla="*/ 0 w 31"/>
                      <a:gd name="T63" fmla="*/ 23 h 27"/>
                      <a:gd name="T64" fmla="*/ 1 w 31"/>
                      <a:gd name="T65" fmla="*/ 15 h 27"/>
                      <a:gd name="T66" fmla="*/ 2 w 31"/>
                      <a:gd name="T67" fmla="*/ 9 h 27"/>
                      <a:gd name="T68" fmla="*/ 2 w 31"/>
                      <a:gd name="T69" fmla="*/ 4 h 27"/>
                      <a:gd name="T70" fmla="*/ 2 w 31"/>
                      <a:gd name="T71" fmla="*/ 1 h 27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31" h="27">
                        <a:moveTo>
                          <a:pt x="2" y="1"/>
                        </a:moveTo>
                        <a:lnTo>
                          <a:pt x="5" y="0"/>
                        </a:lnTo>
                        <a:lnTo>
                          <a:pt x="8" y="0"/>
                        </a:lnTo>
                        <a:lnTo>
                          <a:pt x="11" y="0"/>
                        </a:lnTo>
                        <a:lnTo>
                          <a:pt x="15" y="1"/>
                        </a:lnTo>
                        <a:lnTo>
                          <a:pt x="17" y="2"/>
                        </a:lnTo>
                        <a:lnTo>
                          <a:pt x="19" y="3"/>
                        </a:lnTo>
                        <a:lnTo>
                          <a:pt x="21" y="4"/>
                        </a:lnTo>
                        <a:lnTo>
                          <a:pt x="23" y="5"/>
                        </a:lnTo>
                        <a:lnTo>
                          <a:pt x="24" y="6"/>
                        </a:lnTo>
                        <a:lnTo>
                          <a:pt x="25" y="7"/>
                        </a:lnTo>
                        <a:lnTo>
                          <a:pt x="26" y="11"/>
                        </a:lnTo>
                        <a:lnTo>
                          <a:pt x="27" y="15"/>
                        </a:lnTo>
                        <a:lnTo>
                          <a:pt x="28" y="18"/>
                        </a:lnTo>
                        <a:lnTo>
                          <a:pt x="29" y="23"/>
                        </a:lnTo>
                        <a:lnTo>
                          <a:pt x="30" y="26"/>
                        </a:lnTo>
                        <a:lnTo>
                          <a:pt x="29" y="25"/>
                        </a:lnTo>
                        <a:lnTo>
                          <a:pt x="28" y="24"/>
                        </a:lnTo>
                        <a:lnTo>
                          <a:pt x="27" y="23"/>
                        </a:lnTo>
                        <a:lnTo>
                          <a:pt x="23" y="22"/>
                        </a:lnTo>
                        <a:lnTo>
                          <a:pt x="21" y="21"/>
                        </a:lnTo>
                        <a:lnTo>
                          <a:pt x="19" y="20"/>
                        </a:lnTo>
                        <a:lnTo>
                          <a:pt x="17" y="20"/>
                        </a:lnTo>
                        <a:lnTo>
                          <a:pt x="15" y="20"/>
                        </a:lnTo>
                        <a:lnTo>
                          <a:pt x="12" y="20"/>
                        </a:lnTo>
                        <a:lnTo>
                          <a:pt x="10" y="20"/>
                        </a:lnTo>
                        <a:lnTo>
                          <a:pt x="7" y="20"/>
                        </a:lnTo>
                        <a:lnTo>
                          <a:pt x="5" y="21"/>
                        </a:lnTo>
                        <a:lnTo>
                          <a:pt x="3" y="21"/>
                        </a:lnTo>
                        <a:lnTo>
                          <a:pt x="2" y="22"/>
                        </a:lnTo>
                        <a:lnTo>
                          <a:pt x="0" y="23"/>
                        </a:lnTo>
                        <a:lnTo>
                          <a:pt x="1" y="15"/>
                        </a:lnTo>
                        <a:lnTo>
                          <a:pt x="2" y="9"/>
                        </a:lnTo>
                        <a:lnTo>
                          <a:pt x="2" y="4"/>
                        </a:lnTo>
                        <a:lnTo>
                          <a:pt x="2" y="1"/>
                        </a:lnTo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66626" name="Group 69">
                    <a:extLst>
                      <a:ext uri="{FF2B5EF4-FFF2-40B4-BE49-F238E27FC236}">
                        <a16:creationId xmlns:a16="http://schemas.microsoft.com/office/drawing/2014/main" id="{B1059598-A8CC-5545-BD1D-D61B6BE098F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31" y="2018"/>
                    <a:ext cx="30" cy="27"/>
                    <a:chOff x="2231" y="2018"/>
                    <a:chExt cx="30" cy="27"/>
                  </a:xfrm>
                </p:grpSpPr>
                <p:sp>
                  <p:nvSpPr>
                    <p:cNvPr id="66667" name="Freeform 70">
                      <a:extLst>
                        <a:ext uri="{FF2B5EF4-FFF2-40B4-BE49-F238E27FC236}">
                          <a16:creationId xmlns:a16="http://schemas.microsoft.com/office/drawing/2014/main" id="{7E0D6B35-9022-5F4A-A1C7-6767AE15F87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3" y="2018"/>
                      <a:ext cx="24" cy="10"/>
                    </a:xfrm>
                    <a:custGeom>
                      <a:avLst/>
                      <a:gdLst>
                        <a:gd name="T0" fmla="*/ 0 w 24"/>
                        <a:gd name="T1" fmla="*/ 1 h 10"/>
                        <a:gd name="T2" fmla="*/ 2 w 24"/>
                        <a:gd name="T3" fmla="*/ 0 h 10"/>
                        <a:gd name="T4" fmla="*/ 6 w 24"/>
                        <a:gd name="T5" fmla="*/ 0 h 10"/>
                        <a:gd name="T6" fmla="*/ 8 w 24"/>
                        <a:gd name="T7" fmla="*/ 0 h 10"/>
                        <a:gd name="T8" fmla="*/ 11 w 24"/>
                        <a:gd name="T9" fmla="*/ 0 h 10"/>
                        <a:gd name="T10" fmla="*/ 14 w 24"/>
                        <a:gd name="T11" fmla="*/ 1 h 10"/>
                        <a:gd name="T12" fmla="*/ 17 w 24"/>
                        <a:gd name="T13" fmla="*/ 3 h 10"/>
                        <a:gd name="T14" fmla="*/ 19 w 24"/>
                        <a:gd name="T15" fmla="*/ 4 h 10"/>
                        <a:gd name="T16" fmla="*/ 20 w 24"/>
                        <a:gd name="T17" fmla="*/ 4 h 10"/>
                        <a:gd name="T18" fmla="*/ 21 w 24"/>
                        <a:gd name="T19" fmla="*/ 5 h 10"/>
                        <a:gd name="T20" fmla="*/ 21 w 24"/>
                        <a:gd name="T21" fmla="*/ 6 h 10"/>
                        <a:gd name="T22" fmla="*/ 23 w 24"/>
                        <a:gd name="T23" fmla="*/ 9 h 10"/>
                        <a:gd name="T24" fmla="*/ 22 w 24"/>
                        <a:gd name="T25" fmla="*/ 8 h 10"/>
                        <a:gd name="T26" fmla="*/ 19 w 24"/>
                        <a:gd name="T27" fmla="*/ 7 h 10"/>
                        <a:gd name="T28" fmla="*/ 17 w 24"/>
                        <a:gd name="T29" fmla="*/ 5 h 10"/>
                        <a:gd name="T30" fmla="*/ 15 w 24"/>
                        <a:gd name="T31" fmla="*/ 4 h 10"/>
                        <a:gd name="T32" fmla="*/ 14 w 24"/>
                        <a:gd name="T33" fmla="*/ 4 h 10"/>
                        <a:gd name="T34" fmla="*/ 12 w 24"/>
                        <a:gd name="T35" fmla="*/ 3 h 10"/>
                        <a:gd name="T36" fmla="*/ 10 w 24"/>
                        <a:gd name="T37" fmla="*/ 3 h 10"/>
                        <a:gd name="T38" fmla="*/ 9 w 24"/>
                        <a:gd name="T39" fmla="*/ 3 h 10"/>
                        <a:gd name="T40" fmla="*/ 7 w 24"/>
                        <a:gd name="T41" fmla="*/ 3 h 10"/>
                        <a:gd name="T42" fmla="*/ 5 w 24"/>
                        <a:gd name="T43" fmla="*/ 3 h 10"/>
                        <a:gd name="T44" fmla="*/ 3 w 24"/>
                        <a:gd name="T45" fmla="*/ 3 h 10"/>
                        <a:gd name="T46" fmla="*/ 1 w 24"/>
                        <a:gd name="T47" fmla="*/ 4 h 10"/>
                        <a:gd name="T48" fmla="*/ 0 w 24"/>
                        <a:gd name="T49" fmla="*/ 4 h 10"/>
                        <a:gd name="T50" fmla="*/ 0 w 24"/>
                        <a:gd name="T51" fmla="*/ 1 h 10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24" h="10">
                          <a:moveTo>
                            <a:pt x="0" y="1"/>
                          </a:moveTo>
                          <a:lnTo>
                            <a:pt x="2" y="0"/>
                          </a:lnTo>
                          <a:lnTo>
                            <a:pt x="6" y="0"/>
                          </a:lnTo>
                          <a:lnTo>
                            <a:pt x="8" y="0"/>
                          </a:lnTo>
                          <a:lnTo>
                            <a:pt x="11" y="0"/>
                          </a:lnTo>
                          <a:lnTo>
                            <a:pt x="14" y="1"/>
                          </a:lnTo>
                          <a:lnTo>
                            <a:pt x="17" y="3"/>
                          </a:lnTo>
                          <a:lnTo>
                            <a:pt x="19" y="4"/>
                          </a:lnTo>
                          <a:lnTo>
                            <a:pt x="20" y="4"/>
                          </a:lnTo>
                          <a:lnTo>
                            <a:pt x="21" y="5"/>
                          </a:lnTo>
                          <a:lnTo>
                            <a:pt x="21" y="6"/>
                          </a:lnTo>
                          <a:lnTo>
                            <a:pt x="23" y="9"/>
                          </a:lnTo>
                          <a:lnTo>
                            <a:pt x="22" y="8"/>
                          </a:lnTo>
                          <a:lnTo>
                            <a:pt x="19" y="7"/>
                          </a:lnTo>
                          <a:lnTo>
                            <a:pt x="17" y="5"/>
                          </a:lnTo>
                          <a:lnTo>
                            <a:pt x="15" y="4"/>
                          </a:lnTo>
                          <a:lnTo>
                            <a:pt x="14" y="4"/>
                          </a:lnTo>
                          <a:lnTo>
                            <a:pt x="12" y="3"/>
                          </a:lnTo>
                          <a:lnTo>
                            <a:pt x="10" y="3"/>
                          </a:lnTo>
                          <a:lnTo>
                            <a:pt x="9" y="3"/>
                          </a:lnTo>
                          <a:lnTo>
                            <a:pt x="7" y="3"/>
                          </a:lnTo>
                          <a:lnTo>
                            <a:pt x="5" y="3"/>
                          </a:lnTo>
                          <a:lnTo>
                            <a:pt x="3" y="3"/>
                          </a:lnTo>
                          <a:lnTo>
                            <a:pt x="1" y="4"/>
                          </a:lnTo>
                          <a:lnTo>
                            <a:pt x="0" y="4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68" name="Freeform 71">
                      <a:extLst>
                        <a:ext uri="{FF2B5EF4-FFF2-40B4-BE49-F238E27FC236}">
                          <a16:creationId xmlns:a16="http://schemas.microsoft.com/office/drawing/2014/main" id="{2F57BD8C-2337-BB45-A778-C101FFA4056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2" y="2026"/>
                      <a:ext cx="27" cy="11"/>
                    </a:xfrm>
                    <a:custGeom>
                      <a:avLst/>
                      <a:gdLst>
                        <a:gd name="T0" fmla="*/ 1 w 27"/>
                        <a:gd name="T1" fmla="*/ 1 h 11"/>
                        <a:gd name="T2" fmla="*/ 3 w 27"/>
                        <a:gd name="T3" fmla="*/ 1 h 11"/>
                        <a:gd name="T4" fmla="*/ 6 w 27"/>
                        <a:gd name="T5" fmla="*/ 0 h 11"/>
                        <a:gd name="T6" fmla="*/ 9 w 27"/>
                        <a:gd name="T7" fmla="*/ 0 h 11"/>
                        <a:gd name="T8" fmla="*/ 12 w 27"/>
                        <a:gd name="T9" fmla="*/ 1 h 11"/>
                        <a:gd name="T10" fmla="*/ 15 w 27"/>
                        <a:gd name="T11" fmla="*/ 2 h 11"/>
                        <a:gd name="T12" fmla="*/ 17 w 27"/>
                        <a:gd name="T13" fmla="*/ 3 h 11"/>
                        <a:gd name="T14" fmla="*/ 19 w 27"/>
                        <a:gd name="T15" fmla="*/ 3 h 11"/>
                        <a:gd name="T16" fmla="*/ 20 w 27"/>
                        <a:gd name="T17" fmla="*/ 4 h 11"/>
                        <a:gd name="T18" fmla="*/ 22 w 27"/>
                        <a:gd name="T19" fmla="*/ 5 h 11"/>
                        <a:gd name="T20" fmla="*/ 23 w 27"/>
                        <a:gd name="T21" fmla="*/ 5 h 11"/>
                        <a:gd name="T22" fmla="*/ 24 w 27"/>
                        <a:gd name="T23" fmla="*/ 6 h 11"/>
                        <a:gd name="T24" fmla="*/ 25 w 27"/>
                        <a:gd name="T25" fmla="*/ 7 h 11"/>
                        <a:gd name="T26" fmla="*/ 26 w 27"/>
                        <a:gd name="T27" fmla="*/ 10 h 11"/>
                        <a:gd name="T28" fmla="*/ 24 w 27"/>
                        <a:gd name="T29" fmla="*/ 9 h 11"/>
                        <a:gd name="T30" fmla="*/ 22 w 27"/>
                        <a:gd name="T31" fmla="*/ 8 h 11"/>
                        <a:gd name="T32" fmla="*/ 20 w 27"/>
                        <a:gd name="T33" fmla="*/ 7 h 11"/>
                        <a:gd name="T34" fmla="*/ 19 w 27"/>
                        <a:gd name="T35" fmla="*/ 6 h 11"/>
                        <a:gd name="T36" fmla="*/ 17 w 27"/>
                        <a:gd name="T37" fmla="*/ 5 h 11"/>
                        <a:gd name="T38" fmla="*/ 13 w 27"/>
                        <a:gd name="T39" fmla="*/ 4 h 11"/>
                        <a:gd name="T40" fmla="*/ 10 w 27"/>
                        <a:gd name="T41" fmla="*/ 3 h 11"/>
                        <a:gd name="T42" fmla="*/ 7 w 27"/>
                        <a:gd name="T43" fmla="*/ 3 h 11"/>
                        <a:gd name="T44" fmla="*/ 4 w 27"/>
                        <a:gd name="T45" fmla="*/ 3 h 11"/>
                        <a:gd name="T46" fmla="*/ 2 w 27"/>
                        <a:gd name="T47" fmla="*/ 4 h 11"/>
                        <a:gd name="T48" fmla="*/ 0 w 27"/>
                        <a:gd name="T49" fmla="*/ 4 h 11"/>
                        <a:gd name="T50" fmla="*/ 1 w 27"/>
                        <a:gd name="T51" fmla="*/ 1 h 11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27" h="11">
                          <a:moveTo>
                            <a:pt x="1" y="1"/>
                          </a:moveTo>
                          <a:lnTo>
                            <a:pt x="3" y="1"/>
                          </a:lnTo>
                          <a:lnTo>
                            <a:pt x="6" y="0"/>
                          </a:lnTo>
                          <a:lnTo>
                            <a:pt x="9" y="0"/>
                          </a:lnTo>
                          <a:lnTo>
                            <a:pt x="12" y="1"/>
                          </a:lnTo>
                          <a:lnTo>
                            <a:pt x="15" y="2"/>
                          </a:lnTo>
                          <a:lnTo>
                            <a:pt x="17" y="3"/>
                          </a:lnTo>
                          <a:lnTo>
                            <a:pt x="19" y="3"/>
                          </a:lnTo>
                          <a:lnTo>
                            <a:pt x="20" y="4"/>
                          </a:lnTo>
                          <a:lnTo>
                            <a:pt x="22" y="5"/>
                          </a:lnTo>
                          <a:lnTo>
                            <a:pt x="23" y="5"/>
                          </a:lnTo>
                          <a:lnTo>
                            <a:pt x="24" y="6"/>
                          </a:lnTo>
                          <a:lnTo>
                            <a:pt x="25" y="7"/>
                          </a:lnTo>
                          <a:lnTo>
                            <a:pt x="26" y="10"/>
                          </a:lnTo>
                          <a:lnTo>
                            <a:pt x="24" y="9"/>
                          </a:lnTo>
                          <a:lnTo>
                            <a:pt x="22" y="8"/>
                          </a:lnTo>
                          <a:lnTo>
                            <a:pt x="20" y="7"/>
                          </a:lnTo>
                          <a:lnTo>
                            <a:pt x="19" y="6"/>
                          </a:lnTo>
                          <a:lnTo>
                            <a:pt x="17" y="5"/>
                          </a:lnTo>
                          <a:lnTo>
                            <a:pt x="13" y="4"/>
                          </a:lnTo>
                          <a:lnTo>
                            <a:pt x="10" y="3"/>
                          </a:lnTo>
                          <a:lnTo>
                            <a:pt x="7" y="3"/>
                          </a:lnTo>
                          <a:lnTo>
                            <a:pt x="4" y="3"/>
                          </a:lnTo>
                          <a:lnTo>
                            <a:pt x="2" y="4"/>
                          </a:lnTo>
                          <a:lnTo>
                            <a:pt x="0" y="4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69" name="Freeform 72">
                      <a:extLst>
                        <a:ext uri="{FF2B5EF4-FFF2-40B4-BE49-F238E27FC236}">
                          <a16:creationId xmlns:a16="http://schemas.microsoft.com/office/drawing/2014/main" id="{FC43B3B7-2339-534F-BBDD-276762E60A4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1" y="2034"/>
                      <a:ext cx="30" cy="11"/>
                    </a:xfrm>
                    <a:custGeom>
                      <a:avLst/>
                      <a:gdLst>
                        <a:gd name="T0" fmla="*/ 0 w 30"/>
                        <a:gd name="T1" fmla="*/ 1 h 11"/>
                        <a:gd name="T2" fmla="*/ 4 w 30"/>
                        <a:gd name="T3" fmla="*/ 0 h 11"/>
                        <a:gd name="T4" fmla="*/ 6 w 30"/>
                        <a:gd name="T5" fmla="*/ 0 h 11"/>
                        <a:gd name="T6" fmla="*/ 9 w 30"/>
                        <a:gd name="T7" fmla="*/ 0 h 11"/>
                        <a:gd name="T8" fmla="*/ 12 w 30"/>
                        <a:gd name="T9" fmla="*/ 0 h 11"/>
                        <a:gd name="T10" fmla="*/ 16 w 30"/>
                        <a:gd name="T11" fmla="*/ 1 h 11"/>
                        <a:gd name="T12" fmla="*/ 20 w 30"/>
                        <a:gd name="T13" fmla="*/ 3 h 11"/>
                        <a:gd name="T14" fmla="*/ 23 w 30"/>
                        <a:gd name="T15" fmla="*/ 4 h 11"/>
                        <a:gd name="T16" fmla="*/ 26 w 30"/>
                        <a:gd name="T17" fmla="*/ 5 h 11"/>
                        <a:gd name="T18" fmla="*/ 28 w 30"/>
                        <a:gd name="T19" fmla="*/ 6 h 11"/>
                        <a:gd name="T20" fmla="*/ 29 w 30"/>
                        <a:gd name="T21" fmla="*/ 10 h 11"/>
                        <a:gd name="T22" fmla="*/ 27 w 30"/>
                        <a:gd name="T23" fmla="*/ 9 h 11"/>
                        <a:gd name="T24" fmla="*/ 25 w 30"/>
                        <a:gd name="T25" fmla="*/ 8 h 11"/>
                        <a:gd name="T26" fmla="*/ 23 w 30"/>
                        <a:gd name="T27" fmla="*/ 7 h 11"/>
                        <a:gd name="T28" fmla="*/ 21 w 30"/>
                        <a:gd name="T29" fmla="*/ 6 h 11"/>
                        <a:gd name="T30" fmla="*/ 19 w 30"/>
                        <a:gd name="T31" fmla="*/ 5 h 11"/>
                        <a:gd name="T32" fmla="*/ 16 w 30"/>
                        <a:gd name="T33" fmla="*/ 4 h 11"/>
                        <a:gd name="T34" fmla="*/ 12 w 30"/>
                        <a:gd name="T35" fmla="*/ 4 h 11"/>
                        <a:gd name="T36" fmla="*/ 9 w 30"/>
                        <a:gd name="T37" fmla="*/ 3 h 11"/>
                        <a:gd name="T38" fmla="*/ 6 w 30"/>
                        <a:gd name="T39" fmla="*/ 3 h 11"/>
                        <a:gd name="T40" fmla="*/ 3 w 30"/>
                        <a:gd name="T41" fmla="*/ 4 h 11"/>
                        <a:gd name="T42" fmla="*/ 0 w 30"/>
                        <a:gd name="T43" fmla="*/ 5 h 11"/>
                        <a:gd name="T44" fmla="*/ 0 w 30"/>
                        <a:gd name="T45" fmla="*/ 1 h 11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0" t="0" r="r" b="b"/>
                      <a:pathLst>
                        <a:path w="30" h="11">
                          <a:moveTo>
                            <a:pt x="0" y="1"/>
                          </a:moveTo>
                          <a:lnTo>
                            <a:pt x="4" y="0"/>
                          </a:lnTo>
                          <a:lnTo>
                            <a:pt x="6" y="0"/>
                          </a:lnTo>
                          <a:lnTo>
                            <a:pt x="9" y="0"/>
                          </a:lnTo>
                          <a:lnTo>
                            <a:pt x="12" y="0"/>
                          </a:lnTo>
                          <a:lnTo>
                            <a:pt x="16" y="1"/>
                          </a:lnTo>
                          <a:lnTo>
                            <a:pt x="20" y="3"/>
                          </a:lnTo>
                          <a:lnTo>
                            <a:pt x="23" y="4"/>
                          </a:lnTo>
                          <a:lnTo>
                            <a:pt x="26" y="5"/>
                          </a:lnTo>
                          <a:lnTo>
                            <a:pt x="28" y="6"/>
                          </a:lnTo>
                          <a:lnTo>
                            <a:pt x="29" y="10"/>
                          </a:lnTo>
                          <a:lnTo>
                            <a:pt x="27" y="9"/>
                          </a:lnTo>
                          <a:lnTo>
                            <a:pt x="25" y="8"/>
                          </a:lnTo>
                          <a:lnTo>
                            <a:pt x="23" y="7"/>
                          </a:lnTo>
                          <a:lnTo>
                            <a:pt x="21" y="6"/>
                          </a:lnTo>
                          <a:lnTo>
                            <a:pt x="19" y="5"/>
                          </a:lnTo>
                          <a:lnTo>
                            <a:pt x="16" y="4"/>
                          </a:lnTo>
                          <a:lnTo>
                            <a:pt x="12" y="4"/>
                          </a:lnTo>
                          <a:lnTo>
                            <a:pt x="9" y="3"/>
                          </a:lnTo>
                          <a:lnTo>
                            <a:pt x="6" y="3"/>
                          </a:lnTo>
                          <a:lnTo>
                            <a:pt x="3" y="4"/>
                          </a:lnTo>
                          <a:lnTo>
                            <a:pt x="0" y="5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sp>
                <p:nvSpPr>
                  <p:cNvPr id="66627" name="Freeform 73">
                    <a:extLst>
                      <a:ext uri="{FF2B5EF4-FFF2-40B4-BE49-F238E27FC236}">
                        <a16:creationId xmlns:a16="http://schemas.microsoft.com/office/drawing/2014/main" id="{122D2B35-2FB4-C847-9399-E112BAECC6E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30" y="2000"/>
                    <a:ext cx="24" cy="25"/>
                  </a:xfrm>
                  <a:custGeom>
                    <a:avLst/>
                    <a:gdLst>
                      <a:gd name="T0" fmla="*/ 0 w 24"/>
                      <a:gd name="T1" fmla="*/ 4 h 25"/>
                      <a:gd name="T2" fmla="*/ 1 w 24"/>
                      <a:gd name="T3" fmla="*/ 3 h 25"/>
                      <a:gd name="T4" fmla="*/ 1 w 24"/>
                      <a:gd name="T5" fmla="*/ 2 h 25"/>
                      <a:gd name="T6" fmla="*/ 3 w 24"/>
                      <a:gd name="T7" fmla="*/ 2 h 25"/>
                      <a:gd name="T8" fmla="*/ 3 w 24"/>
                      <a:gd name="T9" fmla="*/ 1 h 25"/>
                      <a:gd name="T10" fmla="*/ 5 w 24"/>
                      <a:gd name="T11" fmla="*/ 1 h 25"/>
                      <a:gd name="T12" fmla="*/ 6 w 24"/>
                      <a:gd name="T13" fmla="*/ 0 h 25"/>
                      <a:gd name="T14" fmla="*/ 8 w 24"/>
                      <a:gd name="T15" fmla="*/ 0 h 25"/>
                      <a:gd name="T16" fmla="*/ 9 w 24"/>
                      <a:gd name="T17" fmla="*/ 0 h 25"/>
                      <a:gd name="T18" fmla="*/ 11 w 24"/>
                      <a:gd name="T19" fmla="*/ 0 h 25"/>
                      <a:gd name="T20" fmla="*/ 12 w 24"/>
                      <a:gd name="T21" fmla="*/ 0 h 25"/>
                      <a:gd name="T22" fmla="*/ 14 w 24"/>
                      <a:gd name="T23" fmla="*/ 0 h 25"/>
                      <a:gd name="T24" fmla="*/ 15 w 24"/>
                      <a:gd name="T25" fmla="*/ 1 h 25"/>
                      <a:gd name="T26" fmla="*/ 16 w 24"/>
                      <a:gd name="T27" fmla="*/ 1 h 25"/>
                      <a:gd name="T28" fmla="*/ 17 w 24"/>
                      <a:gd name="T29" fmla="*/ 2 h 25"/>
                      <a:gd name="T30" fmla="*/ 18 w 24"/>
                      <a:gd name="T31" fmla="*/ 3 h 25"/>
                      <a:gd name="T32" fmla="*/ 19 w 24"/>
                      <a:gd name="T33" fmla="*/ 4 h 25"/>
                      <a:gd name="T34" fmla="*/ 19 w 24"/>
                      <a:gd name="T35" fmla="*/ 5 h 25"/>
                      <a:gd name="T36" fmla="*/ 19 w 24"/>
                      <a:gd name="T37" fmla="*/ 5 h 25"/>
                      <a:gd name="T38" fmla="*/ 19 w 24"/>
                      <a:gd name="T39" fmla="*/ 7 h 25"/>
                      <a:gd name="T40" fmla="*/ 20 w 24"/>
                      <a:gd name="T41" fmla="*/ 10 h 25"/>
                      <a:gd name="T42" fmla="*/ 20 w 24"/>
                      <a:gd name="T43" fmla="*/ 13 h 25"/>
                      <a:gd name="T44" fmla="*/ 21 w 24"/>
                      <a:gd name="T45" fmla="*/ 17 h 25"/>
                      <a:gd name="T46" fmla="*/ 22 w 24"/>
                      <a:gd name="T47" fmla="*/ 20 h 25"/>
                      <a:gd name="T48" fmla="*/ 23 w 24"/>
                      <a:gd name="T49" fmla="*/ 23 h 25"/>
                      <a:gd name="T50" fmla="*/ 23 w 24"/>
                      <a:gd name="T51" fmla="*/ 24 h 25"/>
                      <a:gd name="T52" fmla="*/ 22 w 24"/>
                      <a:gd name="T53" fmla="*/ 23 h 25"/>
                      <a:gd name="T54" fmla="*/ 21 w 24"/>
                      <a:gd name="T55" fmla="*/ 21 h 25"/>
                      <a:gd name="T56" fmla="*/ 19 w 24"/>
                      <a:gd name="T57" fmla="*/ 20 h 25"/>
                      <a:gd name="T58" fmla="*/ 17 w 24"/>
                      <a:gd name="T59" fmla="*/ 19 h 25"/>
                      <a:gd name="T60" fmla="*/ 15 w 24"/>
                      <a:gd name="T61" fmla="*/ 17 h 25"/>
                      <a:gd name="T62" fmla="*/ 13 w 24"/>
                      <a:gd name="T63" fmla="*/ 17 h 25"/>
                      <a:gd name="T64" fmla="*/ 11 w 24"/>
                      <a:gd name="T65" fmla="*/ 17 h 25"/>
                      <a:gd name="T66" fmla="*/ 9 w 24"/>
                      <a:gd name="T67" fmla="*/ 17 h 25"/>
                      <a:gd name="T68" fmla="*/ 7 w 24"/>
                      <a:gd name="T69" fmla="*/ 17 h 25"/>
                      <a:gd name="T70" fmla="*/ 4 w 24"/>
                      <a:gd name="T71" fmla="*/ 17 h 25"/>
                      <a:gd name="T72" fmla="*/ 3 w 24"/>
                      <a:gd name="T73" fmla="*/ 18 h 25"/>
                      <a:gd name="T74" fmla="*/ 3 w 24"/>
                      <a:gd name="T75" fmla="*/ 17 h 25"/>
                      <a:gd name="T76" fmla="*/ 3 w 24"/>
                      <a:gd name="T77" fmla="*/ 15 h 25"/>
                      <a:gd name="T78" fmla="*/ 2 w 24"/>
                      <a:gd name="T79" fmla="*/ 12 h 25"/>
                      <a:gd name="T80" fmla="*/ 1 w 24"/>
                      <a:gd name="T81" fmla="*/ 9 h 25"/>
                      <a:gd name="T82" fmla="*/ 1 w 24"/>
                      <a:gd name="T83" fmla="*/ 7 h 25"/>
                      <a:gd name="T84" fmla="*/ 1 w 24"/>
                      <a:gd name="T85" fmla="*/ 5 h 25"/>
                      <a:gd name="T86" fmla="*/ 0 w 24"/>
                      <a:gd name="T87" fmla="*/ 4 h 25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24" h="25">
                        <a:moveTo>
                          <a:pt x="0" y="4"/>
                        </a:moveTo>
                        <a:lnTo>
                          <a:pt x="1" y="3"/>
                        </a:lnTo>
                        <a:lnTo>
                          <a:pt x="1" y="2"/>
                        </a:lnTo>
                        <a:lnTo>
                          <a:pt x="3" y="2"/>
                        </a:lnTo>
                        <a:lnTo>
                          <a:pt x="3" y="1"/>
                        </a:lnTo>
                        <a:lnTo>
                          <a:pt x="5" y="1"/>
                        </a:lnTo>
                        <a:lnTo>
                          <a:pt x="6" y="0"/>
                        </a:lnTo>
                        <a:lnTo>
                          <a:pt x="8" y="0"/>
                        </a:lnTo>
                        <a:lnTo>
                          <a:pt x="9" y="0"/>
                        </a:lnTo>
                        <a:lnTo>
                          <a:pt x="11" y="0"/>
                        </a:lnTo>
                        <a:lnTo>
                          <a:pt x="12" y="0"/>
                        </a:lnTo>
                        <a:lnTo>
                          <a:pt x="14" y="0"/>
                        </a:lnTo>
                        <a:lnTo>
                          <a:pt x="15" y="1"/>
                        </a:lnTo>
                        <a:lnTo>
                          <a:pt x="16" y="1"/>
                        </a:lnTo>
                        <a:lnTo>
                          <a:pt x="17" y="2"/>
                        </a:lnTo>
                        <a:lnTo>
                          <a:pt x="18" y="3"/>
                        </a:lnTo>
                        <a:lnTo>
                          <a:pt x="19" y="4"/>
                        </a:lnTo>
                        <a:lnTo>
                          <a:pt x="19" y="5"/>
                        </a:lnTo>
                        <a:lnTo>
                          <a:pt x="19" y="7"/>
                        </a:lnTo>
                        <a:lnTo>
                          <a:pt x="20" y="10"/>
                        </a:lnTo>
                        <a:lnTo>
                          <a:pt x="20" y="13"/>
                        </a:lnTo>
                        <a:lnTo>
                          <a:pt x="21" y="17"/>
                        </a:lnTo>
                        <a:lnTo>
                          <a:pt x="22" y="20"/>
                        </a:lnTo>
                        <a:lnTo>
                          <a:pt x="23" y="23"/>
                        </a:lnTo>
                        <a:lnTo>
                          <a:pt x="23" y="24"/>
                        </a:lnTo>
                        <a:lnTo>
                          <a:pt x="22" y="23"/>
                        </a:lnTo>
                        <a:lnTo>
                          <a:pt x="21" y="21"/>
                        </a:lnTo>
                        <a:lnTo>
                          <a:pt x="19" y="20"/>
                        </a:lnTo>
                        <a:lnTo>
                          <a:pt x="17" y="19"/>
                        </a:lnTo>
                        <a:lnTo>
                          <a:pt x="15" y="17"/>
                        </a:lnTo>
                        <a:lnTo>
                          <a:pt x="13" y="17"/>
                        </a:lnTo>
                        <a:lnTo>
                          <a:pt x="11" y="17"/>
                        </a:lnTo>
                        <a:lnTo>
                          <a:pt x="9" y="17"/>
                        </a:lnTo>
                        <a:lnTo>
                          <a:pt x="7" y="17"/>
                        </a:lnTo>
                        <a:lnTo>
                          <a:pt x="4" y="17"/>
                        </a:lnTo>
                        <a:lnTo>
                          <a:pt x="3" y="18"/>
                        </a:lnTo>
                        <a:lnTo>
                          <a:pt x="3" y="17"/>
                        </a:lnTo>
                        <a:lnTo>
                          <a:pt x="3" y="15"/>
                        </a:lnTo>
                        <a:lnTo>
                          <a:pt x="2" y="12"/>
                        </a:lnTo>
                        <a:lnTo>
                          <a:pt x="1" y="9"/>
                        </a:lnTo>
                        <a:lnTo>
                          <a:pt x="1" y="7"/>
                        </a:lnTo>
                        <a:lnTo>
                          <a:pt x="1" y="5"/>
                        </a:lnTo>
                        <a:lnTo>
                          <a:pt x="0" y="4"/>
                        </a:lnTo>
                      </a:path>
                    </a:pathLst>
                  </a:custGeom>
                  <a:solidFill>
                    <a:srgbClr val="0000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66628" name="Group 74">
                    <a:extLst>
                      <a:ext uri="{FF2B5EF4-FFF2-40B4-BE49-F238E27FC236}">
                        <a16:creationId xmlns:a16="http://schemas.microsoft.com/office/drawing/2014/main" id="{86B11285-1A1D-2349-9D38-2C6478C6F58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31" y="2000"/>
                    <a:ext cx="22" cy="20"/>
                    <a:chOff x="2231" y="2000"/>
                    <a:chExt cx="22" cy="20"/>
                  </a:xfrm>
                </p:grpSpPr>
                <p:sp>
                  <p:nvSpPr>
                    <p:cNvPr id="66636" name="Freeform 75">
                      <a:extLst>
                        <a:ext uri="{FF2B5EF4-FFF2-40B4-BE49-F238E27FC236}">
                          <a16:creationId xmlns:a16="http://schemas.microsoft.com/office/drawing/2014/main" id="{185E5EF0-436E-244B-9972-13CE8DBCC3C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1" y="2003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37" name="Freeform 76">
                      <a:extLst>
                        <a:ext uri="{FF2B5EF4-FFF2-40B4-BE49-F238E27FC236}">
                          <a16:creationId xmlns:a16="http://schemas.microsoft.com/office/drawing/2014/main" id="{2495B7D4-B976-4246-B611-8BEE2490451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4" y="2001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0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1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38" name="Freeform 77">
                      <a:extLst>
                        <a:ext uri="{FF2B5EF4-FFF2-40B4-BE49-F238E27FC236}">
                          <a16:creationId xmlns:a16="http://schemas.microsoft.com/office/drawing/2014/main" id="{F4C46C34-4FC6-E846-916A-2336A0164BA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1" y="2006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39" name="Freeform 78">
                      <a:extLst>
                        <a:ext uri="{FF2B5EF4-FFF2-40B4-BE49-F238E27FC236}">
                          <a16:creationId xmlns:a16="http://schemas.microsoft.com/office/drawing/2014/main" id="{693F68D3-380B-D049-8406-7521D10E775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8" y="2000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40" name="Freeform 79">
                      <a:extLst>
                        <a:ext uri="{FF2B5EF4-FFF2-40B4-BE49-F238E27FC236}">
                          <a16:creationId xmlns:a16="http://schemas.microsoft.com/office/drawing/2014/main" id="{BF0E1113-B31E-2148-B3B6-E64E58FEF51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1" y="2009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41" name="Freeform 80">
                      <a:extLst>
                        <a:ext uri="{FF2B5EF4-FFF2-40B4-BE49-F238E27FC236}">
                          <a16:creationId xmlns:a16="http://schemas.microsoft.com/office/drawing/2014/main" id="{4893E5CA-3489-5145-A949-D412D8967CE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4" y="2008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42" name="Freeform 81">
                      <a:extLst>
                        <a:ext uri="{FF2B5EF4-FFF2-40B4-BE49-F238E27FC236}">
                          <a16:creationId xmlns:a16="http://schemas.microsoft.com/office/drawing/2014/main" id="{E3C9E8C8-BF6B-6740-94D9-0437B4336EA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1" y="2000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43" name="Freeform 82">
                      <a:extLst>
                        <a:ext uri="{FF2B5EF4-FFF2-40B4-BE49-F238E27FC236}">
                          <a16:creationId xmlns:a16="http://schemas.microsoft.com/office/drawing/2014/main" id="{1713D99E-DFD2-3749-8592-213883B418C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8" y="2003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44" name="Freeform 83">
                      <a:extLst>
                        <a:ext uri="{FF2B5EF4-FFF2-40B4-BE49-F238E27FC236}">
                          <a16:creationId xmlns:a16="http://schemas.microsoft.com/office/drawing/2014/main" id="{39D1DD09-9735-F646-9066-415710AE557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9" y="2007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0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45" name="Freeform 84">
                      <a:extLst>
                        <a:ext uri="{FF2B5EF4-FFF2-40B4-BE49-F238E27FC236}">
                          <a16:creationId xmlns:a16="http://schemas.microsoft.com/office/drawing/2014/main" id="{49C7E71F-C07F-9A4B-8633-EDF597C3023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1" y="2003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0 h 2"/>
                        <a:gd name="T2" fmla="*/ 0 w 1"/>
                        <a:gd name="T3" fmla="*/ 0 h 2"/>
                        <a:gd name="T4" fmla="*/ 0 w 1"/>
                        <a:gd name="T5" fmla="*/ 0 h 2"/>
                        <a:gd name="T6" fmla="*/ 0 w 1"/>
                        <a:gd name="T7" fmla="*/ 0 h 2"/>
                        <a:gd name="T8" fmla="*/ 0 w 1"/>
                        <a:gd name="T9" fmla="*/ 1 h 2"/>
                        <a:gd name="T10" fmla="*/ 0 w 1"/>
                        <a:gd name="T11" fmla="*/ 1 h 2"/>
                        <a:gd name="T12" fmla="*/ 0 w 1"/>
                        <a:gd name="T13" fmla="*/ 1 h 2"/>
                        <a:gd name="T14" fmla="*/ 0 w 1"/>
                        <a:gd name="T15" fmla="*/ 1 h 2"/>
                        <a:gd name="T16" fmla="*/ 0 w 1"/>
                        <a:gd name="T17" fmla="*/ 0 h 2"/>
                        <a:gd name="T18" fmla="*/ 0 w 1"/>
                        <a:gd name="T19" fmla="*/ 0 h 2"/>
                        <a:gd name="T20" fmla="*/ 0 w 1"/>
                        <a:gd name="T21" fmla="*/ 0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46" name="Freeform 85">
                      <a:extLst>
                        <a:ext uri="{FF2B5EF4-FFF2-40B4-BE49-F238E27FC236}">
                          <a16:creationId xmlns:a16="http://schemas.microsoft.com/office/drawing/2014/main" id="{38DEDF4D-E76A-2042-BE29-27451900E59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5" y="2001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47" name="Freeform 86">
                      <a:extLst>
                        <a:ext uri="{FF2B5EF4-FFF2-40B4-BE49-F238E27FC236}">
                          <a16:creationId xmlns:a16="http://schemas.microsoft.com/office/drawing/2014/main" id="{97D87A79-DBEA-7B48-9758-05D0F600C4C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5" y="2004"/>
                      <a:ext cx="2" cy="2"/>
                    </a:xfrm>
                    <a:custGeom>
                      <a:avLst/>
                      <a:gdLst>
                        <a:gd name="T0" fmla="*/ 0 w 2"/>
                        <a:gd name="T1" fmla="*/ 1 h 2"/>
                        <a:gd name="T2" fmla="*/ 1 w 2"/>
                        <a:gd name="T3" fmla="*/ 1 h 2"/>
                        <a:gd name="T4" fmla="*/ 1 w 2"/>
                        <a:gd name="T5" fmla="*/ 1 h 2"/>
                        <a:gd name="T6" fmla="*/ 1 w 2"/>
                        <a:gd name="T7" fmla="*/ 1 h 2"/>
                        <a:gd name="T8" fmla="*/ 1 w 2"/>
                        <a:gd name="T9" fmla="*/ 0 h 2"/>
                        <a:gd name="T10" fmla="*/ 0 w 2"/>
                        <a:gd name="T11" fmla="*/ 1 h 2"/>
                        <a:gd name="T12" fmla="*/ 0 w 2"/>
                        <a:gd name="T13" fmla="*/ 0 h 2"/>
                        <a:gd name="T14" fmla="*/ 0 w 2"/>
                        <a:gd name="T15" fmla="*/ 1 h 2"/>
                        <a:gd name="T16" fmla="*/ 0 w 2"/>
                        <a:gd name="T17" fmla="*/ 1 h 2"/>
                        <a:gd name="T18" fmla="*/ 0 w 2"/>
                        <a:gd name="T19" fmla="*/ 1 h 2"/>
                        <a:gd name="T20" fmla="*/ 0 w 2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0" y="1"/>
                          </a:moveTo>
                          <a:lnTo>
                            <a:pt x="1" y="1"/>
                          </a:lnTo>
                          <a:lnTo>
                            <a:pt x="1" y="0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48" name="Freeform 87">
                      <a:extLst>
                        <a:ext uri="{FF2B5EF4-FFF2-40B4-BE49-F238E27FC236}">
                          <a16:creationId xmlns:a16="http://schemas.microsoft.com/office/drawing/2014/main" id="{0FC3B5E1-EE1E-4946-A2DF-91481E12DC6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2" y="2008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1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1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49" name="Freeform 88">
                      <a:extLst>
                        <a:ext uri="{FF2B5EF4-FFF2-40B4-BE49-F238E27FC236}">
                          <a16:creationId xmlns:a16="http://schemas.microsoft.com/office/drawing/2014/main" id="{2B71BFE2-443A-0C43-B795-059A5FD5BEA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6" y="2009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50" name="Freeform 89">
                      <a:extLst>
                        <a:ext uri="{FF2B5EF4-FFF2-40B4-BE49-F238E27FC236}">
                          <a16:creationId xmlns:a16="http://schemas.microsoft.com/office/drawing/2014/main" id="{4DF52651-B7AE-4B4D-BBB5-E4907FF0258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2" y="2012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51" name="Freeform 90">
                      <a:extLst>
                        <a:ext uri="{FF2B5EF4-FFF2-40B4-BE49-F238E27FC236}">
                          <a16:creationId xmlns:a16="http://schemas.microsoft.com/office/drawing/2014/main" id="{31C41CFE-B1F5-0943-8A2D-BCBC15A9C9B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3" y="2016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0 h 2"/>
                        <a:gd name="T2" fmla="*/ 0 w 1"/>
                        <a:gd name="T3" fmla="*/ 0 h 2"/>
                        <a:gd name="T4" fmla="*/ 0 w 1"/>
                        <a:gd name="T5" fmla="*/ 1 h 2"/>
                        <a:gd name="T6" fmla="*/ 0 w 1"/>
                        <a:gd name="T7" fmla="*/ 1 h 2"/>
                        <a:gd name="T8" fmla="*/ 0 w 1"/>
                        <a:gd name="T9" fmla="*/ 1 h 2"/>
                        <a:gd name="T10" fmla="*/ 0 w 1"/>
                        <a:gd name="T11" fmla="*/ 1 h 2"/>
                        <a:gd name="T12" fmla="*/ 0 w 1"/>
                        <a:gd name="T13" fmla="*/ 1 h 2"/>
                        <a:gd name="T14" fmla="*/ 0 w 1"/>
                        <a:gd name="T15" fmla="*/ 0 h 2"/>
                        <a:gd name="T16" fmla="*/ 0 w 1"/>
                        <a:gd name="T17" fmla="*/ 0 h 2"/>
                        <a:gd name="T18" fmla="*/ 0 w 1"/>
                        <a:gd name="T19" fmla="*/ 0 h 2"/>
                        <a:gd name="T20" fmla="*/ 0 w 1"/>
                        <a:gd name="T21" fmla="*/ 0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52" name="Freeform 91">
                      <a:extLst>
                        <a:ext uri="{FF2B5EF4-FFF2-40B4-BE49-F238E27FC236}">
                          <a16:creationId xmlns:a16="http://schemas.microsoft.com/office/drawing/2014/main" id="{E9AFD782-C329-574E-ADC3-2B1258FA8A5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6" y="2015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53" name="Freeform 92">
                      <a:extLst>
                        <a:ext uri="{FF2B5EF4-FFF2-40B4-BE49-F238E27FC236}">
                          <a16:creationId xmlns:a16="http://schemas.microsoft.com/office/drawing/2014/main" id="{164D05FD-8129-4449-85DB-1E81E103738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5" y="2010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0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0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54" name="Freeform 93">
                      <a:extLst>
                        <a:ext uri="{FF2B5EF4-FFF2-40B4-BE49-F238E27FC236}">
                          <a16:creationId xmlns:a16="http://schemas.microsoft.com/office/drawing/2014/main" id="{68EB0B04-7C78-4442-A24F-F8C01EABD7D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0" y="2010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55" name="Freeform 94">
                      <a:extLst>
                        <a:ext uri="{FF2B5EF4-FFF2-40B4-BE49-F238E27FC236}">
                          <a16:creationId xmlns:a16="http://schemas.microsoft.com/office/drawing/2014/main" id="{5F69592F-B1DD-D746-85B2-8E4D9C91008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0" y="2015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56" name="Freeform 95">
                      <a:extLst>
                        <a:ext uri="{FF2B5EF4-FFF2-40B4-BE49-F238E27FC236}">
                          <a16:creationId xmlns:a16="http://schemas.microsoft.com/office/drawing/2014/main" id="{4B154934-A249-D849-8A3B-634AF269E83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3" y="2011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57" name="Freeform 96">
                      <a:extLst>
                        <a:ext uri="{FF2B5EF4-FFF2-40B4-BE49-F238E27FC236}">
                          <a16:creationId xmlns:a16="http://schemas.microsoft.com/office/drawing/2014/main" id="{6073D6BC-1D1D-9745-969D-C1EF94D17EE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3" y="2015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0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0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58" name="Freeform 97">
                      <a:extLst>
                        <a:ext uri="{FF2B5EF4-FFF2-40B4-BE49-F238E27FC236}">
                          <a16:creationId xmlns:a16="http://schemas.microsoft.com/office/drawing/2014/main" id="{5414EF65-9EDB-0046-9713-DC5A4812DEC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6" y="2011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0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0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59" name="Freeform 98">
                      <a:extLst>
                        <a:ext uri="{FF2B5EF4-FFF2-40B4-BE49-F238E27FC236}">
                          <a16:creationId xmlns:a16="http://schemas.microsoft.com/office/drawing/2014/main" id="{656BC57D-3FED-0649-817B-541D9624276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7" y="2017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60" name="Freeform 99">
                      <a:extLst>
                        <a:ext uri="{FF2B5EF4-FFF2-40B4-BE49-F238E27FC236}">
                          <a16:creationId xmlns:a16="http://schemas.microsoft.com/office/drawing/2014/main" id="{DF6E90E8-6085-9A48-871E-251E12DE4E7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52" y="2019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w 1"/>
                        <a:gd name="T23" fmla="*/ 0 h 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61" name="Freeform 100">
                      <a:extLst>
                        <a:ext uri="{FF2B5EF4-FFF2-40B4-BE49-F238E27FC236}">
                          <a16:creationId xmlns:a16="http://schemas.microsoft.com/office/drawing/2014/main" id="{5C470A00-31FA-E145-9B97-8443AA6111C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9" y="2002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62" name="Freeform 101">
                      <a:extLst>
                        <a:ext uri="{FF2B5EF4-FFF2-40B4-BE49-F238E27FC236}">
                          <a16:creationId xmlns:a16="http://schemas.microsoft.com/office/drawing/2014/main" id="{2B35D74B-EE39-714A-B3C6-8CF9258A747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9" y="2006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63" name="Freeform 102">
                      <a:extLst>
                        <a:ext uri="{FF2B5EF4-FFF2-40B4-BE49-F238E27FC236}">
                          <a16:creationId xmlns:a16="http://schemas.microsoft.com/office/drawing/2014/main" id="{6CDFB090-53AB-0440-B7DE-E24B570BD92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9" y="2009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64" name="Freeform 103">
                      <a:extLst>
                        <a:ext uri="{FF2B5EF4-FFF2-40B4-BE49-F238E27FC236}">
                          <a16:creationId xmlns:a16="http://schemas.microsoft.com/office/drawing/2014/main" id="{B523BA15-E9EA-7248-A47E-195C76BAF75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9" y="2013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65" name="Freeform 104">
                      <a:extLst>
                        <a:ext uri="{FF2B5EF4-FFF2-40B4-BE49-F238E27FC236}">
                          <a16:creationId xmlns:a16="http://schemas.microsoft.com/office/drawing/2014/main" id="{FBC65480-06CA-4147-9AB9-4DFD23858BB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49" y="2017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66" name="Freeform 105">
                      <a:extLst>
                        <a:ext uri="{FF2B5EF4-FFF2-40B4-BE49-F238E27FC236}">
                          <a16:creationId xmlns:a16="http://schemas.microsoft.com/office/drawing/2014/main" id="{D62CE122-FADA-4B43-9ADD-9FD7D895FC9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34" y="2004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1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1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grpSp>
                <p:nvGrpSpPr>
                  <p:cNvPr id="66629" name="Group 106">
                    <a:extLst>
                      <a:ext uri="{FF2B5EF4-FFF2-40B4-BE49-F238E27FC236}">
                        <a16:creationId xmlns:a16="http://schemas.microsoft.com/office/drawing/2014/main" id="{B2D68CDF-D02D-7A47-9202-83C6E872637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27" y="2003"/>
                    <a:ext cx="5" cy="43"/>
                    <a:chOff x="2227" y="2003"/>
                    <a:chExt cx="5" cy="43"/>
                  </a:xfrm>
                </p:grpSpPr>
                <p:sp>
                  <p:nvSpPr>
                    <p:cNvPr id="66633" name="Freeform 107">
                      <a:extLst>
                        <a:ext uri="{FF2B5EF4-FFF2-40B4-BE49-F238E27FC236}">
                          <a16:creationId xmlns:a16="http://schemas.microsoft.com/office/drawing/2014/main" id="{F9115CDC-DE25-944D-BEEB-2876AE64975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27" y="2004"/>
                      <a:ext cx="5" cy="42"/>
                    </a:xfrm>
                    <a:custGeom>
                      <a:avLst/>
                      <a:gdLst>
                        <a:gd name="T0" fmla="*/ 2 w 5"/>
                        <a:gd name="T1" fmla="*/ 0 h 42"/>
                        <a:gd name="T2" fmla="*/ 3 w 5"/>
                        <a:gd name="T3" fmla="*/ 2 h 42"/>
                        <a:gd name="T4" fmla="*/ 3 w 5"/>
                        <a:gd name="T5" fmla="*/ 4 h 42"/>
                        <a:gd name="T6" fmla="*/ 3 w 5"/>
                        <a:gd name="T7" fmla="*/ 6 h 42"/>
                        <a:gd name="T8" fmla="*/ 4 w 5"/>
                        <a:gd name="T9" fmla="*/ 7 h 42"/>
                        <a:gd name="T10" fmla="*/ 4 w 5"/>
                        <a:gd name="T11" fmla="*/ 11 h 42"/>
                        <a:gd name="T12" fmla="*/ 4 w 5"/>
                        <a:gd name="T13" fmla="*/ 15 h 42"/>
                        <a:gd name="T14" fmla="*/ 4 w 5"/>
                        <a:gd name="T15" fmla="*/ 20 h 42"/>
                        <a:gd name="T16" fmla="*/ 4 w 5"/>
                        <a:gd name="T17" fmla="*/ 24 h 42"/>
                        <a:gd name="T18" fmla="*/ 4 w 5"/>
                        <a:gd name="T19" fmla="*/ 28 h 42"/>
                        <a:gd name="T20" fmla="*/ 3 w 5"/>
                        <a:gd name="T21" fmla="*/ 32 h 42"/>
                        <a:gd name="T22" fmla="*/ 3 w 5"/>
                        <a:gd name="T23" fmla="*/ 38 h 42"/>
                        <a:gd name="T24" fmla="*/ 2 w 5"/>
                        <a:gd name="T25" fmla="*/ 40 h 42"/>
                        <a:gd name="T26" fmla="*/ 0 w 5"/>
                        <a:gd name="T27" fmla="*/ 41 h 42"/>
                        <a:gd name="T28" fmla="*/ 1 w 5"/>
                        <a:gd name="T29" fmla="*/ 36 h 42"/>
                        <a:gd name="T30" fmla="*/ 2 w 5"/>
                        <a:gd name="T31" fmla="*/ 31 h 42"/>
                        <a:gd name="T32" fmla="*/ 3 w 5"/>
                        <a:gd name="T33" fmla="*/ 26 h 42"/>
                        <a:gd name="T34" fmla="*/ 3 w 5"/>
                        <a:gd name="T35" fmla="*/ 23 h 42"/>
                        <a:gd name="T36" fmla="*/ 3 w 5"/>
                        <a:gd name="T37" fmla="*/ 19 h 42"/>
                        <a:gd name="T38" fmla="*/ 3 w 5"/>
                        <a:gd name="T39" fmla="*/ 14 h 42"/>
                        <a:gd name="T40" fmla="*/ 3 w 5"/>
                        <a:gd name="T41" fmla="*/ 9 h 42"/>
                        <a:gd name="T42" fmla="*/ 2 w 5"/>
                        <a:gd name="T43" fmla="*/ 5 h 42"/>
                        <a:gd name="T44" fmla="*/ 2 w 5"/>
                        <a:gd name="T45" fmla="*/ 4 h 42"/>
                        <a:gd name="T46" fmla="*/ 1 w 5"/>
                        <a:gd name="T47" fmla="*/ 1 h 42"/>
                        <a:gd name="T48" fmla="*/ 2 w 5"/>
                        <a:gd name="T49" fmla="*/ 0 h 42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0" t="0" r="r" b="b"/>
                      <a:pathLst>
                        <a:path w="5" h="42">
                          <a:moveTo>
                            <a:pt x="2" y="0"/>
                          </a:moveTo>
                          <a:lnTo>
                            <a:pt x="3" y="2"/>
                          </a:lnTo>
                          <a:lnTo>
                            <a:pt x="3" y="4"/>
                          </a:lnTo>
                          <a:lnTo>
                            <a:pt x="3" y="6"/>
                          </a:lnTo>
                          <a:lnTo>
                            <a:pt x="4" y="7"/>
                          </a:lnTo>
                          <a:lnTo>
                            <a:pt x="4" y="11"/>
                          </a:lnTo>
                          <a:lnTo>
                            <a:pt x="4" y="15"/>
                          </a:lnTo>
                          <a:lnTo>
                            <a:pt x="4" y="20"/>
                          </a:lnTo>
                          <a:lnTo>
                            <a:pt x="4" y="24"/>
                          </a:lnTo>
                          <a:lnTo>
                            <a:pt x="4" y="28"/>
                          </a:lnTo>
                          <a:lnTo>
                            <a:pt x="3" y="32"/>
                          </a:lnTo>
                          <a:lnTo>
                            <a:pt x="3" y="38"/>
                          </a:lnTo>
                          <a:lnTo>
                            <a:pt x="2" y="40"/>
                          </a:lnTo>
                          <a:lnTo>
                            <a:pt x="0" y="41"/>
                          </a:lnTo>
                          <a:lnTo>
                            <a:pt x="1" y="36"/>
                          </a:lnTo>
                          <a:lnTo>
                            <a:pt x="2" y="31"/>
                          </a:lnTo>
                          <a:lnTo>
                            <a:pt x="3" y="26"/>
                          </a:lnTo>
                          <a:lnTo>
                            <a:pt x="3" y="23"/>
                          </a:lnTo>
                          <a:lnTo>
                            <a:pt x="3" y="19"/>
                          </a:lnTo>
                          <a:lnTo>
                            <a:pt x="3" y="14"/>
                          </a:lnTo>
                          <a:lnTo>
                            <a:pt x="3" y="9"/>
                          </a:lnTo>
                          <a:lnTo>
                            <a:pt x="2" y="5"/>
                          </a:lnTo>
                          <a:lnTo>
                            <a:pt x="2" y="4"/>
                          </a:lnTo>
                          <a:lnTo>
                            <a:pt x="1" y="1"/>
                          </a:lnTo>
                          <a:lnTo>
                            <a:pt x="2" y="0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34" name="Oval 108">
                      <a:extLst>
                        <a:ext uri="{FF2B5EF4-FFF2-40B4-BE49-F238E27FC236}">
                          <a16:creationId xmlns:a16="http://schemas.microsoft.com/office/drawing/2014/main" id="{BED5F306-EE4C-6044-BC78-71A77427F97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8" y="2003"/>
                      <a:ext cx="1" cy="1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700">
                      <a:solidFill>
                        <a:srgbClr val="5F5F5F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DE" altLang="en-DE"/>
                    </a:p>
                  </p:txBody>
                </p:sp>
                <p:sp>
                  <p:nvSpPr>
                    <p:cNvPr id="66635" name="Oval 109">
                      <a:extLst>
                        <a:ext uri="{FF2B5EF4-FFF2-40B4-BE49-F238E27FC236}">
                          <a16:creationId xmlns:a16="http://schemas.microsoft.com/office/drawing/2014/main" id="{511CEB0A-307E-2B4F-8D9C-EC29FC41A97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7" y="2042"/>
                      <a:ext cx="1" cy="1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700">
                      <a:solidFill>
                        <a:srgbClr val="5F5F5F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DE" altLang="en-DE"/>
                    </a:p>
                  </p:txBody>
                </p:sp>
              </p:grpSp>
              <p:grpSp>
                <p:nvGrpSpPr>
                  <p:cNvPr id="66630" name="Group 110">
                    <a:extLst>
                      <a:ext uri="{FF2B5EF4-FFF2-40B4-BE49-F238E27FC236}">
                        <a16:creationId xmlns:a16="http://schemas.microsoft.com/office/drawing/2014/main" id="{9AEA37CD-580D-6D44-A8D1-BD14D971EF8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27" y="2002"/>
                    <a:ext cx="2" cy="71"/>
                    <a:chOff x="2227" y="2002"/>
                    <a:chExt cx="2" cy="71"/>
                  </a:xfrm>
                </p:grpSpPr>
                <p:sp>
                  <p:nvSpPr>
                    <p:cNvPr id="66631" name="Freeform 111">
                      <a:extLst>
                        <a:ext uri="{FF2B5EF4-FFF2-40B4-BE49-F238E27FC236}">
                          <a16:creationId xmlns:a16="http://schemas.microsoft.com/office/drawing/2014/main" id="{B0AEF6AB-8C53-7B44-B659-3AE6CCFBB3D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27" y="2002"/>
                      <a:ext cx="1" cy="71"/>
                    </a:xfrm>
                    <a:custGeom>
                      <a:avLst/>
                      <a:gdLst>
                        <a:gd name="T0" fmla="*/ 0 w 1"/>
                        <a:gd name="T1" fmla="*/ 0 h 71"/>
                        <a:gd name="T2" fmla="*/ 0 w 1"/>
                        <a:gd name="T3" fmla="*/ 0 h 71"/>
                        <a:gd name="T4" fmla="*/ 0 w 1"/>
                        <a:gd name="T5" fmla="*/ 70 h 71"/>
                        <a:gd name="T6" fmla="*/ 0 w 1"/>
                        <a:gd name="T7" fmla="*/ 70 h 71"/>
                        <a:gd name="T8" fmla="*/ 0 w 1"/>
                        <a:gd name="T9" fmla="*/ 0 h 7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1" h="7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7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BF7F1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66632" name="Freeform 112">
                      <a:extLst>
                        <a:ext uri="{FF2B5EF4-FFF2-40B4-BE49-F238E27FC236}">
                          <a16:creationId xmlns:a16="http://schemas.microsoft.com/office/drawing/2014/main" id="{8215AA97-BE4D-B34B-BD86-8F4FDC7E74E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227" y="2002"/>
                      <a:ext cx="2" cy="71"/>
                    </a:xfrm>
                    <a:custGeom>
                      <a:avLst/>
                      <a:gdLst>
                        <a:gd name="T0" fmla="*/ 0 w 2"/>
                        <a:gd name="T1" fmla="*/ 0 h 71"/>
                        <a:gd name="T2" fmla="*/ 0 w 2"/>
                        <a:gd name="T3" fmla="*/ 70 h 71"/>
                        <a:gd name="T4" fmla="*/ 1 w 2"/>
                        <a:gd name="T5" fmla="*/ 70 h 71"/>
                        <a:gd name="T6" fmla="*/ 0 w 2"/>
                        <a:gd name="T7" fmla="*/ 0 h 7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" h="71">
                          <a:moveTo>
                            <a:pt x="0" y="0"/>
                          </a:moveTo>
                          <a:lnTo>
                            <a:pt x="0" y="70"/>
                          </a:lnTo>
                          <a:lnTo>
                            <a:pt x="1" y="7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</p:grpSp>
            <p:grpSp>
              <p:nvGrpSpPr>
                <p:cNvPr id="66610" name="Group 113">
                  <a:extLst>
                    <a:ext uri="{FF2B5EF4-FFF2-40B4-BE49-F238E27FC236}">
                      <a16:creationId xmlns:a16="http://schemas.microsoft.com/office/drawing/2014/main" id="{0520CFB2-B20F-3543-854C-BB445759833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63" y="2062"/>
                  <a:ext cx="27" cy="13"/>
                  <a:chOff x="2263" y="2062"/>
                  <a:chExt cx="27" cy="13"/>
                </a:xfrm>
              </p:grpSpPr>
              <p:sp>
                <p:nvSpPr>
                  <p:cNvPr id="66611" name="Freeform 114">
                    <a:extLst>
                      <a:ext uri="{FF2B5EF4-FFF2-40B4-BE49-F238E27FC236}">
                        <a16:creationId xmlns:a16="http://schemas.microsoft.com/office/drawing/2014/main" id="{ACE5FAF3-1260-CF4B-A1DF-80891FEEFE1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74" y="2062"/>
                    <a:ext cx="5" cy="13"/>
                  </a:xfrm>
                  <a:custGeom>
                    <a:avLst/>
                    <a:gdLst>
                      <a:gd name="T0" fmla="*/ 3 w 5"/>
                      <a:gd name="T1" fmla="*/ 0 h 13"/>
                      <a:gd name="T2" fmla="*/ 4 w 5"/>
                      <a:gd name="T3" fmla="*/ 2 h 13"/>
                      <a:gd name="T4" fmla="*/ 4 w 5"/>
                      <a:gd name="T5" fmla="*/ 11 h 13"/>
                      <a:gd name="T6" fmla="*/ 3 w 5"/>
                      <a:gd name="T7" fmla="*/ 12 h 13"/>
                      <a:gd name="T8" fmla="*/ 1 w 5"/>
                      <a:gd name="T9" fmla="*/ 12 h 13"/>
                      <a:gd name="T10" fmla="*/ 0 w 5"/>
                      <a:gd name="T11" fmla="*/ 11 h 13"/>
                      <a:gd name="T12" fmla="*/ 0 w 5"/>
                      <a:gd name="T13" fmla="*/ 9 h 13"/>
                      <a:gd name="T14" fmla="*/ 2 w 5"/>
                      <a:gd name="T15" fmla="*/ 9 h 13"/>
                      <a:gd name="T16" fmla="*/ 2 w 5"/>
                      <a:gd name="T17" fmla="*/ 10 h 13"/>
                      <a:gd name="T18" fmla="*/ 2 w 5"/>
                      <a:gd name="T19" fmla="*/ 10 h 13"/>
                      <a:gd name="T20" fmla="*/ 2 w 5"/>
                      <a:gd name="T21" fmla="*/ 8 h 13"/>
                      <a:gd name="T22" fmla="*/ 2 w 5"/>
                      <a:gd name="T23" fmla="*/ 5 h 13"/>
                      <a:gd name="T24" fmla="*/ 2 w 5"/>
                      <a:gd name="T25" fmla="*/ 5 h 13"/>
                      <a:gd name="T26" fmla="*/ 2 w 5"/>
                      <a:gd name="T27" fmla="*/ 2 h 13"/>
                      <a:gd name="T28" fmla="*/ 2 w 5"/>
                      <a:gd name="T29" fmla="*/ 2 h 13"/>
                      <a:gd name="T30" fmla="*/ 2 w 5"/>
                      <a:gd name="T31" fmla="*/ 5 h 13"/>
                      <a:gd name="T32" fmla="*/ 2 w 5"/>
                      <a:gd name="T33" fmla="*/ 8 h 13"/>
                      <a:gd name="T34" fmla="*/ 1 w 5"/>
                      <a:gd name="T35" fmla="*/ 8 h 13"/>
                      <a:gd name="T36" fmla="*/ 0 w 5"/>
                      <a:gd name="T37" fmla="*/ 6 h 13"/>
                      <a:gd name="T38" fmla="*/ 0 w 5"/>
                      <a:gd name="T39" fmla="*/ 2 h 13"/>
                      <a:gd name="T40" fmla="*/ 1 w 5"/>
                      <a:gd name="T41" fmla="*/ 0 h 13"/>
                      <a:gd name="T42" fmla="*/ 3 w 5"/>
                      <a:gd name="T43" fmla="*/ 0 h 13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0" t="0" r="r" b="b"/>
                    <a:pathLst>
                      <a:path w="5" h="13">
                        <a:moveTo>
                          <a:pt x="3" y="0"/>
                        </a:moveTo>
                        <a:lnTo>
                          <a:pt x="4" y="2"/>
                        </a:lnTo>
                        <a:lnTo>
                          <a:pt x="4" y="11"/>
                        </a:lnTo>
                        <a:lnTo>
                          <a:pt x="3" y="12"/>
                        </a:lnTo>
                        <a:lnTo>
                          <a:pt x="1" y="12"/>
                        </a:lnTo>
                        <a:lnTo>
                          <a:pt x="0" y="11"/>
                        </a:lnTo>
                        <a:lnTo>
                          <a:pt x="0" y="9"/>
                        </a:lnTo>
                        <a:lnTo>
                          <a:pt x="2" y="9"/>
                        </a:lnTo>
                        <a:lnTo>
                          <a:pt x="2" y="10"/>
                        </a:lnTo>
                        <a:lnTo>
                          <a:pt x="2" y="8"/>
                        </a:lnTo>
                        <a:lnTo>
                          <a:pt x="2" y="5"/>
                        </a:lnTo>
                        <a:lnTo>
                          <a:pt x="2" y="2"/>
                        </a:lnTo>
                        <a:lnTo>
                          <a:pt x="2" y="5"/>
                        </a:lnTo>
                        <a:lnTo>
                          <a:pt x="2" y="8"/>
                        </a:lnTo>
                        <a:lnTo>
                          <a:pt x="1" y="8"/>
                        </a:lnTo>
                        <a:lnTo>
                          <a:pt x="0" y="6"/>
                        </a:lnTo>
                        <a:lnTo>
                          <a:pt x="0" y="2"/>
                        </a:lnTo>
                        <a:lnTo>
                          <a:pt x="1" y="0"/>
                        </a:lnTo>
                        <a:lnTo>
                          <a:pt x="3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612" name="Freeform 115">
                    <a:extLst>
                      <a:ext uri="{FF2B5EF4-FFF2-40B4-BE49-F238E27FC236}">
                        <a16:creationId xmlns:a16="http://schemas.microsoft.com/office/drawing/2014/main" id="{DCE3A269-C38F-2A47-9FEA-60F197F014C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63" y="2062"/>
                    <a:ext cx="6" cy="13"/>
                  </a:xfrm>
                  <a:custGeom>
                    <a:avLst/>
                    <a:gdLst>
                      <a:gd name="T0" fmla="*/ 0 w 6"/>
                      <a:gd name="T1" fmla="*/ 4 h 13"/>
                      <a:gd name="T2" fmla="*/ 2 w 6"/>
                      <a:gd name="T3" fmla="*/ 4 h 13"/>
                      <a:gd name="T4" fmla="*/ 2 w 6"/>
                      <a:gd name="T5" fmla="*/ 3 h 13"/>
                      <a:gd name="T6" fmla="*/ 3 w 6"/>
                      <a:gd name="T7" fmla="*/ 3 h 13"/>
                      <a:gd name="T8" fmla="*/ 3 w 6"/>
                      <a:gd name="T9" fmla="*/ 5 h 13"/>
                      <a:gd name="T10" fmla="*/ 0 w 6"/>
                      <a:gd name="T11" fmla="*/ 10 h 13"/>
                      <a:gd name="T12" fmla="*/ 0 w 6"/>
                      <a:gd name="T13" fmla="*/ 12 h 13"/>
                      <a:gd name="T14" fmla="*/ 5 w 6"/>
                      <a:gd name="T15" fmla="*/ 12 h 13"/>
                      <a:gd name="T16" fmla="*/ 5 w 6"/>
                      <a:gd name="T17" fmla="*/ 10 h 13"/>
                      <a:gd name="T18" fmla="*/ 2 w 6"/>
                      <a:gd name="T19" fmla="*/ 10 h 13"/>
                      <a:gd name="T20" fmla="*/ 5 w 6"/>
                      <a:gd name="T21" fmla="*/ 5 h 13"/>
                      <a:gd name="T22" fmla="*/ 5 w 6"/>
                      <a:gd name="T23" fmla="*/ 2 h 13"/>
                      <a:gd name="T24" fmla="*/ 4 w 6"/>
                      <a:gd name="T25" fmla="*/ 0 h 13"/>
                      <a:gd name="T26" fmla="*/ 1 w 6"/>
                      <a:gd name="T27" fmla="*/ 0 h 13"/>
                      <a:gd name="T28" fmla="*/ 0 w 6"/>
                      <a:gd name="T29" fmla="*/ 2 h 13"/>
                      <a:gd name="T30" fmla="*/ 0 w 6"/>
                      <a:gd name="T31" fmla="*/ 4 h 13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6" h="13">
                        <a:moveTo>
                          <a:pt x="0" y="4"/>
                        </a:moveTo>
                        <a:lnTo>
                          <a:pt x="2" y="4"/>
                        </a:lnTo>
                        <a:lnTo>
                          <a:pt x="2" y="3"/>
                        </a:lnTo>
                        <a:lnTo>
                          <a:pt x="3" y="3"/>
                        </a:lnTo>
                        <a:lnTo>
                          <a:pt x="3" y="5"/>
                        </a:lnTo>
                        <a:lnTo>
                          <a:pt x="0" y="10"/>
                        </a:lnTo>
                        <a:lnTo>
                          <a:pt x="0" y="12"/>
                        </a:lnTo>
                        <a:lnTo>
                          <a:pt x="5" y="12"/>
                        </a:lnTo>
                        <a:lnTo>
                          <a:pt x="5" y="10"/>
                        </a:lnTo>
                        <a:lnTo>
                          <a:pt x="2" y="10"/>
                        </a:lnTo>
                        <a:lnTo>
                          <a:pt x="5" y="5"/>
                        </a:lnTo>
                        <a:lnTo>
                          <a:pt x="5" y="2"/>
                        </a:lnTo>
                        <a:lnTo>
                          <a:pt x="4" y="0"/>
                        </a:lnTo>
                        <a:lnTo>
                          <a:pt x="1" y="0"/>
                        </a:lnTo>
                        <a:lnTo>
                          <a:pt x="0" y="2"/>
                        </a:lnTo>
                        <a:lnTo>
                          <a:pt x="0" y="4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66613" name="Freeform 116">
                    <a:extLst>
                      <a:ext uri="{FF2B5EF4-FFF2-40B4-BE49-F238E27FC236}">
                        <a16:creationId xmlns:a16="http://schemas.microsoft.com/office/drawing/2014/main" id="{04E91EA9-D4F9-464B-A4DA-FB32CFEA592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85" y="2062"/>
                    <a:ext cx="5" cy="11"/>
                  </a:xfrm>
                  <a:custGeom>
                    <a:avLst/>
                    <a:gdLst>
                      <a:gd name="T0" fmla="*/ 3 w 5"/>
                      <a:gd name="T1" fmla="*/ 1 h 11"/>
                      <a:gd name="T2" fmla="*/ 3 w 5"/>
                      <a:gd name="T3" fmla="*/ 2 h 11"/>
                      <a:gd name="T4" fmla="*/ 3 w 5"/>
                      <a:gd name="T5" fmla="*/ 2 h 11"/>
                      <a:gd name="T6" fmla="*/ 4 w 5"/>
                      <a:gd name="T7" fmla="*/ 2 h 11"/>
                      <a:gd name="T8" fmla="*/ 4 w 5"/>
                      <a:gd name="T9" fmla="*/ 3 h 11"/>
                      <a:gd name="T10" fmla="*/ 4 w 5"/>
                      <a:gd name="T11" fmla="*/ 3 h 11"/>
                      <a:gd name="T12" fmla="*/ 4 w 5"/>
                      <a:gd name="T13" fmla="*/ 4 h 11"/>
                      <a:gd name="T14" fmla="*/ 3 w 5"/>
                      <a:gd name="T15" fmla="*/ 4 h 11"/>
                      <a:gd name="T16" fmla="*/ 3 w 5"/>
                      <a:gd name="T17" fmla="*/ 4 h 11"/>
                      <a:gd name="T18" fmla="*/ 3 w 5"/>
                      <a:gd name="T19" fmla="*/ 4 h 11"/>
                      <a:gd name="T20" fmla="*/ 3 w 5"/>
                      <a:gd name="T21" fmla="*/ 3 h 11"/>
                      <a:gd name="T22" fmla="*/ 3 w 5"/>
                      <a:gd name="T23" fmla="*/ 2 h 11"/>
                      <a:gd name="T24" fmla="*/ 2 w 5"/>
                      <a:gd name="T25" fmla="*/ 2 h 11"/>
                      <a:gd name="T26" fmla="*/ 2 w 5"/>
                      <a:gd name="T27" fmla="*/ 5 h 11"/>
                      <a:gd name="T28" fmla="*/ 2 w 5"/>
                      <a:gd name="T29" fmla="*/ 2 h 11"/>
                      <a:gd name="T30" fmla="*/ 1 w 5"/>
                      <a:gd name="T31" fmla="*/ 3 h 11"/>
                      <a:gd name="T32" fmla="*/ 1 w 5"/>
                      <a:gd name="T33" fmla="*/ 3 h 11"/>
                      <a:gd name="T34" fmla="*/ 1 w 5"/>
                      <a:gd name="T35" fmla="*/ 4 h 11"/>
                      <a:gd name="T36" fmla="*/ 1 w 5"/>
                      <a:gd name="T37" fmla="*/ 4 h 11"/>
                      <a:gd name="T38" fmla="*/ 1 w 5"/>
                      <a:gd name="T39" fmla="*/ 5 h 11"/>
                      <a:gd name="T40" fmla="*/ 0 w 5"/>
                      <a:gd name="T41" fmla="*/ 5 h 11"/>
                      <a:gd name="T42" fmla="*/ 1 w 5"/>
                      <a:gd name="T43" fmla="*/ 6 h 11"/>
                      <a:gd name="T44" fmla="*/ 1 w 5"/>
                      <a:gd name="T45" fmla="*/ 6 h 11"/>
                      <a:gd name="T46" fmla="*/ 1 w 5"/>
                      <a:gd name="T47" fmla="*/ 7 h 11"/>
                      <a:gd name="T48" fmla="*/ 1 w 5"/>
                      <a:gd name="T49" fmla="*/ 8 h 11"/>
                      <a:gd name="T50" fmla="*/ 2 w 5"/>
                      <a:gd name="T51" fmla="*/ 8 h 11"/>
                      <a:gd name="T52" fmla="*/ 2 w 5"/>
                      <a:gd name="T53" fmla="*/ 5 h 11"/>
                      <a:gd name="T54" fmla="*/ 2 w 5"/>
                      <a:gd name="T55" fmla="*/ 8 h 11"/>
                      <a:gd name="T56" fmla="*/ 3 w 5"/>
                      <a:gd name="T57" fmla="*/ 8 h 11"/>
                      <a:gd name="T58" fmla="*/ 3 w 5"/>
                      <a:gd name="T59" fmla="*/ 8 h 11"/>
                      <a:gd name="T60" fmla="*/ 4 w 5"/>
                      <a:gd name="T61" fmla="*/ 7 h 11"/>
                      <a:gd name="T62" fmla="*/ 4 w 5"/>
                      <a:gd name="T63" fmla="*/ 7 h 11"/>
                      <a:gd name="T64" fmla="*/ 4 w 5"/>
                      <a:gd name="T65" fmla="*/ 8 h 11"/>
                      <a:gd name="T66" fmla="*/ 3 w 5"/>
                      <a:gd name="T67" fmla="*/ 8 h 11"/>
                      <a:gd name="T68" fmla="*/ 3 w 5"/>
                      <a:gd name="T69" fmla="*/ 9 h 11"/>
                      <a:gd name="T70" fmla="*/ 3 w 5"/>
                      <a:gd name="T71" fmla="*/ 9 h 11"/>
                      <a:gd name="T72" fmla="*/ 2 w 5"/>
                      <a:gd name="T73" fmla="*/ 9 h 11"/>
                      <a:gd name="T74" fmla="*/ 2 w 5"/>
                      <a:gd name="T75" fmla="*/ 10 h 11"/>
                      <a:gd name="T76" fmla="*/ 2 w 5"/>
                      <a:gd name="T77" fmla="*/ 9 h 11"/>
                      <a:gd name="T78" fmla="*/ 1 w 5"/>
                      <a:gd name="T79" fmla="*/ 9 h 11"/>
                      <a:gd name="T80" fmla="*/ 1 w 5"/>
                      <a:gd name="T81" fmla="*/ 8 h 11"/>
                      <a:gd name="T82" fmla="*/ 0 w 5"/>
                      <a:gd name="T83" fmla="*/ 8 h 11"/>
                      <a:gd name="T84" fmla="*/ 0 w 5"/>
                      <a:gd name="T85" fmla="*/ 7 h 11"/>
                      <a:gd name="T86" fmla="*/ 0 w 5"/>
                      <a:gd name="T87" fmla="*/ 6 h 11"/>
                      <a:gd name="T88" fmla="*/ 0 w 5"/>
                      <a:gd name="T89" fmla="*/ 6 h 11"/>
                      <a:gd name="T90" fmla="*/ 0 w 5"/>
                      <a:gd name="T91" fmla="*/ 5 h 11"/>
                      <a:gd name="T92" fmla="*/ 0 w 5"/>
                      <a:gd name="T93" fmla="*/ 4 h 11"/>
                      <a:gd name="T94" fmla="*/ 0 w 5"/>
                      <a:gd name="T95" fmla="*/ 4 h 11"/>
                      <a:gd name="T96" fmla="*/ 0 w 5"/>
                      <a:gd name="T97" fmla="*/ 3 h 11"/>
                      <a:gd name="T98" fmla="*/ 0 w 5"/>
                      <a:gd name="T99" fmla="*/ 3 h 11"/>
                      <a:gd name="T100" fmla="*/ 1 w 5"/>
                      <a:gd name="T101" fmla="*/ 2 h 11"/>
                      <a:gd name="T102" fmla="*/ 1 w 5"/>
                      <a:gd name="T103" fmla="*/ 2 h 11"/>
                      <a:gd name="T104" fmla="*/ 2 w 5"/>
                      <a:gd name="T105" fmla="*/ 2 h 11"/>
                      <a:gd name="T106" fmla="*/ 2 w 5"/>
                      <a:gd name="T107" fmla="*/ 0 h 11"/>
                      <a:gd name="T108" fmla="*/ 2 w 5"/>
                      <a:gd name="T109" fmla="*/ 1 h 11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5" h="11">
                        <a:moveTo>
                          <a:pt x="2" y="1"/>
                        </a:moveTo>
                        <a:lnTo>
                          <a:pt x="3" y="1"/>
                        </a:lnTo>
                        <a:lnTo>
                          <a:pt x="3" y="2"/>
                        </a:lnTo>
                        <a:lnTo>
                          <a:pt x="4" y="2"/>
                        </a:lnTo>
                        <a:lnTo>
                          <a:pt x="4" y="3"/>
                        </a:lnTo>
                        <a:lnTo>
                          <a:pt x="4" y="4"/>
                        </a:lnTo>
                        <a:lnTo>
                          <a:pt x="3" y="4"/>
                        </a:lnTo>
                        <a:lnTo>
                          <a:pt x="3" y="3"/>
                        </a:lnTo>
                        <a:lnTo>
                          <a:pt x="3" y="2"/>
                        </a:lnTo>
                        <a:lnTo>
                          <a:pt x="2" y="2"/>
                        </a:lnTo>
                        <a:lnTo>
                          <a:pt x="2" y="5"/>
                        </a:lnTo>
                        <a:lnTo>
                          <a:pt x="2" y="2"/>
                        </a:lnTo>
                        <a:lnTo>
                          <a:pt x="1" y="3"/>
                        </a:lnTo>
                        <a:lnTo>
                          <a:pt x="1" y="4"/>
                        </a:lnTo>
                        <a:lnTo>
                          <a:pt x="1" y="5"/>
                        </a:lnTo>
                        <a:lnTo>
                          <a:pt x="0" y="5"/>
                        </a:lnTo>
                        <a:lnTo>
                          <a:pt x="1" y="6"/>
                        </a:lnTo>
                        <a:lnTo>
                          <a:pt x="1" y="7"/>
                        </a:lnTo>
                        <a:lnTo>
                          <a:pt x="1" y="8"/>
                        </a:lnTo>
                        <a:lnTo>
                          <a:pt x="2" y="8"/>
                        </a:lnTo>
                        <a:lnTo>
                          <a:pt x="2" y="5"/>
                        </a:lnTo>
                        <a:lnTo>
                          <a:pt x="2" y="8"/>
                        </a:lnTo>
                        <a:lnTo>
                          <a:pt x="3" y="8"/>
                        </a:lnTo>
                        <a:lnTo>
                          <a:pt x="3" y="7"/>
                        </a:lnTo>
                        <a:lnTo>
                          <a:pt x="4" y="7"/>
                        </a:lnTo>
                        <a:lnTo>
                          <a:pt x="4" y="8"/>
                        </a:lnTo>
                        <a:lnTo>
                          <a:pt x="3" y="8"/>
                        </a:lnTo>
                        <a:lnTo>
                          <a:pt x="3" y="9"/>
                        </a:lnTo>
                        <a:lnTo>
                          <a:pt x="2" y="9"/>
                        </a:lnTo>
                        <a:lnTo>
                          <a:pt x="2" y="10"/>
                        </a:lnTo>
                        <a:lnTo>
                          <a:pt x="2" y="9"/>
                        </a:lnTo>
                        <a:lnTo>
                          <a:pt x="1" y="9"/>
                        </a:lnTo>
                        <a:lnTo>
                          <a:pt x="1" y="8"/>
                        </a:lnTo>
                        <a:lnTo>
                          <a:pt x="0" y="8"/>
                        </a:lnTo>
                        <a:lnTo>
                          <a:pt x="0" y="7"/>
                        </a:lnTo>
                        <a:lnTo>
                          <a:pt x="0" y="6"/>
                        </a:lnTo>
                        <a:lnTo>
                          <a:pt x="0" y="5"/>
                        </a:lnTo>
                        <a:lnTo>
                          <a:pt x="0" y="4"/>
                        </a:lnTo>
                        <a:lnTo>
                          <a:pt x="0" y="3"/>
                        </a:lnTo>
                        <a:lnTo>
                          <a:pt x="1" y="2"/>
                        </a:lnTo>
                        <a:lnTo>
                          <a:pt x="2" y="2"/>
                        </a:lnTo>
                        <a:lnTo>
                          <a:pt x="2" y="0"/>
                        </a:lnTo>
                        <a:lnTo>
                          <a:pt x="2" y="1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</p:grpSp>
        </p:grpSp>
        <p:sp>
          <p:nvSpPr>
            <p:cNvPr id="66603" name="Line 117">
              <a:extLst>
                <a:ext uri="{FF2B5EF4-FFF2-40B4-BE49-F238E27FC236}">
                  <a16:creationId xmlns:a16="http://schemas.microsoft.com/office/drawing/2014/main" id="{53A75050-1160-0144-BE6B-9FA9D82C7B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3" y="1861"/>
              <a:ext cx="758" cy="56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66604" name="Line 118">
              <a:extLst>
                <a:ext uri="{FF2B5EF4-FFF2-40B4-BE49-F238E27FC236}">
                  <a16:creationId xmlns:a16="http://schemas.microsoft.com/office/drawing/2014/main" id="{F9CC5FB2-4B91-5547-A555-81F5FAFB95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88" y="1832"/>
              <a:ext cx="723" cy="577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</p:grpSp>
      <p:sp>
        <p:nvSpPr>
          <p:cNvPr id="66565" name="Freeform 119">
            <a:extLst>
              <a:ext uri="{FF2B5EF4-FFF2-40B4-BE49-F238E27FC236}">
                <a16:creationId xmlns:a16="http://schemas.microsoft.com/office/drawing/2014/main" id="{A36358FD-CA55-E648-9CC1-04C64F57ABDC}"/>
              </a:ext>
            </a:extLst>
          </p:cNvPr>
          <p:cNvSpPr>
            <a:spLocks/>
          </p:cNvSpPr>
          <p:nvPr/>
        </p:nvSpPr>
        <p:spPr bwMode="auto">
          <a:xfrm>
            <a:off x="409575" y="3759200"/>
            <a:ext cx="2847975" cy="2087563"/>
          </a:xfrm>
          <a:custGeom>
            <a:avLst/>
            <a:gdLst>
              <a:gd name="T0" fmla="*/ 0 w 1731"/>
              <a:gd name="T1" fmla="*/ 681049 h 1269"/>
              <a:gd name="T2" fmla="*/ 977295 w 1731"/>
              <a:gd name="T3" fmla="*/ 0 h 1269"/>
              <a:gd name="T4" fmla="*/ 1920039 w 1731"/>
              <a:gd name="T5" fmla="*/ 0 h 1269"/>
              <a:gd name="T6" fmla="*/ 1920039 w 1731"/>
              <a:gd name="T7" fmla="*/ 1151532 h 1269"/>
              <a:gd name="T8" fmla="*/ 2382362 w 1731"/>
              <a:gd name="T9" fmla="*/ 1151532 h 1269"/>
              <a:gd name="T10" fmla="*/ 2846330 w 1731"/>
              <a:gd name="T11" fmla="*/ 2085918 h 1269"/>
              <a:gd name="T12" fmla="*/ 1013491 w 1731"/>
              <a:gd name="T13" fmla="*/ 2085918 h 1269"/>
              <a:gd name="T14" fmla="*/ 0 w 1731"/>
              <a:gd name="T15" fmla="*/ 1072570 h 1269"/>
              <a:gd name="T16" fmla="*/ 0 w 1731"/>
              <a:gd name="T17" fmla="*/ 681049 h 126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31" h="1269">
                <a:moveTo>
                  <a:pt x="0" y="414"/>
                </a:moveTo>
                <a:lnTo>
                  <a:pt x="594" y="0"/>
                </a:lnTo>
                <a:lnTo>
                  <a:pt x="1167" y="0"/>
                </a:lnTo>
                <a:lnTo>
                  <a:pt x="1167" y="700"/>
                </a:lnTo>
                <a:lnTo>
                  <a:pt x="1448" y="700"/>
                </a:lnTo>
                <a:lnTo>
                  <a:pt x="1730" y="1268"/>
                </a:lnTo>
                <a:lnTo>
                  <a:pt x="616" y="1268"/>
                </a:lnTo>
                <a:lnTo>
                  <a:pt x="0" y="652"/>
                </a:lnTo>
                <a:lnTo>
                  <a:pt x="0" y="414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6566" name="Oval 120">
            <a:extLst>
              <a:ext uri="{FF2B5EF4-FFF2-40B4-BE49-F238E27FC236}">
                <a16:creationId xmlns:a16="http://schemas.microsoft.com/office/drawing/2014/main" id="{BABFA5B2-AD61-7440-B749-2B7FF91D2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5238" y="4097338"/>
            <a:ext cx="182562" cy="179387"/>
          </a:xfrm>
          <a:prstGeom prst="ellipse">
            <a:avLst/>
          </a:prstGeom>
          <a:solidFill>
            <a:srgbClr val="063DE8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6567" name="Oval 121">
            <a:extLst>
              <a:ext uri="{FF2B5EF4-FFF2-40B4-BE49-F238E27FC236}">
                <a16:creationId xmlns:a16="http://schemas.microsoft.com/office/drawing/2014/main" id="{79D67C00-6672-FF43-A8B4-4675BB5F3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5613" y="4371975"/>
            <a:ext cx="180975" cy="180975"/>
          </a:xfrm>
          <a:prstGeom prst="ellipse">
            <a:avLst/>
          </a:prstGeom>
          <a:solidFill>
            <a:srgbClr val="063DE8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6568" name="Oval 122">
            <a:extLst>
              <a:ext uri="{FF2B5EF4-FFF2-40B4-BE49-F238E27FC236}">
                <a16:creationId xmlns:a16="http://schemas.microsoft.com/office/drawing/2014/main" id="{75C5D7CA-A08E-4B46-8B1D-1C7BE66AE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0413" y="4097338"/>
            <a:ext cx="180975" cy="179387"/>
          </a:xfrm>
          <a:prstGeom prst="ellipse">
            <a:avLst/>
          </a:prstGeom>
          <a:solidFill>
            <a:srgbClr val="063DE8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6569" name="Line 123">
            <a:extLst>
              <a:ext uri="{FF2B5EF4-FFF2-40B4-BE49-F238E27FC236}">
                <a16:creationId xmlns:a16="http://schemas.microsoft.com/office/drawing/2014/main" id="{A2A603D0-A93D-9344-AA6D-ACA6DED69C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35200" y="4200525"/>
            <a:ext cx="2857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6570" name="Line 124">
            <a:extLst>
              <a:ext uri="{FF2B5EF4-FFF2-40B4-BE49-F238E27FC236}">
                <a16:creationId xmlns:a16="http://schemas.microsoft.com/office/drawing/2014/main" id="{759192A2-D752-8B43-99EC-25BFFF0D2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0025" y="4210050"/>
            <a:ext cx="258763" cy="2174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6571" name="Oval 125">
            <a:extLst>
              <a:ext uri="{FF2B5EF4-FFF2-40B4-BE49-F238E27FC236}">
                <a16:creationId xmlns:a16="http://schemas.microsoft.com/office/drawing/2014/main" id="{3B7868D5-9A9A-BE45-B93A-AC78C6C3A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5005388"/>
            <a:ext cx="177800" cy="179387"/>
          </a:xfrm>
          <a:prstGeom prst="ellipse">
            <a:avLst/>
          </a:prstGeom>
          <a:solidFill>
            <a:srgbClr val="063DE8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6572" name="Oval 126">
            <a:extLst>
              <a:ext uri="{FF2B5EF4-FFF2-40B4-BE49-F238E27FC236}">
                <a16:creationId xmlns:a16="http://schemas.microsoft.com/office/drawing/2014/main" id="{92948DCF-392D-8B4D-9CF7-7EB131B4B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4800600"/>
            <a:ext cx="176213" cy="177800"/>
          </a:xfrm>
          <a:prstGeom prst="ellipse">
            <a:avLst/>
          </a:prstGeom>
          <a:solidFill>
            <a:srgbClr val="063DE8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6573" name="Line 127">
            <a:extLst>
              <a:ext uri="{FF2B5EF4-FFF2-40B4-BE49-F238E27FC236}">
                <a16:creationId xmlns:a16="http://schemas.microsoft.com/office/drawing/2014/main" id="{87BD9B2D-3B4C-CF45-8FA5-7E1682419B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5188" y="4283075"/>
            <a:ext cx="0" cy="2587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6574" name="Line 128">
            <a:extLst>
              <a:ext uri="{FF2B5EF4-FFF2-40B4-BE49-F238E27FC236}">
                <a16:creationId xmlns:a16="http://schemas.microsoft.com/office/drawing/2014/main" id="{787930F2-50F6-FF4A-B94E-731B7342AA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62250" y="4943475"/>
            <a:ext cx="271463" cy="1619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6575" name="Line 129">
            <a:extLst>
              <a:ext uri="{FF2B5EF4-FFF2-40B4-BE49-F238E27FC236}">
                <a16:creationId xmlns:a16="http://schemas.microsoft.com/office/drawing/2014/main" id="{ED2269C7-176C-EE41-9205-BECC0E8CF1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0388" y="4549775"/>
            <a:ext cx="0" cy="2397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6576" name="Oval 130">
            <a:extLst>
              <a:ext uri="{FF2B5EF4-FFF2-40B4-BE49-F238E27FC236}">
                <a16:creationId xmlns:a16="http://schemas.microsoft.com/office/drawing/2014/main" id="{F50E2186-3670-5E4C-9E81-21A40C261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3813" y="5005388"/>
            <a:ext cx="179387" cy="179387"/>
          </a:xfrm>
          <a:prstGeom prst="ellipse">
            <a:avLst/>
          </a:prstGeom>
          <a:solidFill>
            <a:srgbClr val="063DE8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6577" name="Oval 131">
            <a:extLst>
              <a:ext uri="{FF2B5EF4-FFF2-40B4-BE49-F238E27FC236}">
                <a16:creationId xmlns:a16="http://schemas.microsoft.com/office/drawing/2014/main" id="{D78BA9D9-D754-D74A-B0FD-5C945C18F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4548188"/>
            <a:ext cx="179388" cy="177800"/>
          </a:xfrm>
          <a:prstGeom prst="ellipse">
            <a:avLst/>
          </a:prstGeom>
          <a:solidFill>
            <a:srgbClr val="063DE8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6578" name="Line 132">
            <a:extLst>
              <a:ext uri="{FF2B5EF4-FFF2-40B4-BE49-F238E27FC236}">
                <a16:creationId xmlns:a16="http://schemas.microsoft.com/office/drawing/2014/main" id="{05E219A4-1401-3C4F-B9BB-29864E9AEA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5188" y="4760913"/>
            <a:ext cx="0" cy="2381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6579" name="Line 133">
            <a:extLst>
              <a:ext uri="{FF2B5EF4-FFF2-40B4-BE49-F238E27FC236}">
                <a16:creationId xmlns:a16="http://schemas.microsoft.com/office/drawing/2014/main" id="{B95665D3-1C04-754A-87DB-97D8DA1C89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6313" y="5099050"/>
            <a:ext cx="3095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6580" name="Rectangle 134">
            <a:extLst>
              <a:ext uri="{FF2B5EF4-FFF2-40B4-BE49-F238E27FC236}">
                <a16:creationId xmlns:a16="http://schemas.microsoft.com/office/drawing/2014/main" id="{49BF21B3-0A1F-BF45-8789-93E968061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4714875"/>
            <a:ext cx="430213" cy="330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1900">
                <a:latin typeface="Wingdings" pitchFamily="2" charset="2"/>
              </a:rPr>
              <a:t>/</a:t>
            </a:r>
          </a:p>
        </p:txBody>
      </p:sp>
      <p:sp>
        <p:nvSpPr>
          <p:cNvPr id="66581" name="Rectangle 135">
            <a:extLst>
              <a:ext uri="{FF2B5EF4-FFF2-40B4-BE49-F238E27FC236}">
                <a16:creationId xmlns:a16="http://schemas.microsoft.com/office/drawing/2014/main" id="{5CFA39C6-111D-6845-B696-3101FA4E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5218113"/>
            <a:ext cx="430213" cy="330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1900">
                <a:latin typeface="Wingdings" pitchFamily="2" charset="2"/>
              </a:rPr>
              <a:t>/</a:t>
            </a:r>
          </a:p>
        </p:txBody>
      </p:sp>
      <p:sp>
        <p:nvSpPr>
          <p:cNvPr id="66582" name="Rectangle 136">
            <a:extLst>
              <a:ext uri="{FF2B5EF4-FFF2-40B4-BE49-F238E27FC236}">
                <a16:creationId xmlns:a16="http://schemas.microsoft.com/office/drawing/2014/main" id="{0CE93958-627B-234A-B70B-B070D84CE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1575" y="5218113"/>
            <a:ext cx="430213" cy="330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1900">
                <a:latin typeface="Wingdings" pitchFamily="2" charset="2"/>
              </a:rPr>
              <a:t>/</a:t>
            </a:r>
          </a:p>
        </p:txBody>
      </p:sp>
      <p:sp>
        <p:nvSpPr>
          <p:cNvPr id="66583" name="Line 137">
            <a:extLst>
              <a:ext uri="{FF2B5EF4-FFF2-40B4-BE49-F238E27FC236}">
                <a16:creationId xmlns:a16="http://schemas.microsoft.com/office/drawing/2014/main" id="{BB31DE81-3FA7-5748-80A9-B3792712BB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4283075"/>
            <a:ext cx="0" cy="2587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6584" name="Oval 138">
            <a:extLst>
              <a:ext uri="{FF2B5EF4-FFF2-40B4-BE49-F238E27FC236}">
                <a16:creationId xmlns:a16="http://schemas.microsoft.com/office/drawing/2014/main" id="{26A63AD8-6492-D54B-8262-A05861194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4763" y="4548188"/>
            <a:ext cx="180975" cy="177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6585" name="Line 139">
            <a:extLst>
              <a:ext uri="{FF2B5EF4-FFF2-40B4-BE49-F238E27FC236}">
                <a16:creationId xmlns:a16="http://schemas.microsoft.com/office/drawing/2014/main" id="{0FF92892-CD77-7A42-BC24-5B136FE87C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4760913"/>
            <a:ext cx="0" cy="2381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6586" name="Rectangle 140">
            <a:extLst>
              <a:ext uri="{FF2B5EF4-FFF2-40B4-BE49-F238E27FC236}">
                <a16:creationId xmlns:a16="http://schemas.microsoft.com/office/drawing/2014/main" id="{A16DBA31-8944-5E43-B535-3D3FF3C0A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325" y="4256088"/>
            <a:ext cx="430213" cy="330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1900">
                <a:latin typeface="Wingdings" pitchFamily="2" charset="2"/>
              </a:rPr>
              <a:t>/</a:t>
            </a:r>
          </a:p>
        </p:txBody>
      </p:sp>
      <p:sp>
        <p:nvSpPr>
          <p:cNvPr id="66587" name="Rectangle 141">
            <a:extLst>
              <a:ext uri="{FF2B5EF4-FFF2-40B4-BE49-F238E27FC236}">
                <a16:creationId xmlns:a16="http://schemas.microsoft.com/office/drawing/2014/main" id="{1887AF63-E406-5C4F-AE9A-29A680AC3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063" y="4003675"/>
            <a:ext cx="430212" cy="330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1900">
                <a:latin typeface="Wingdings" pitchFamily="2" charset="2"/>
              </a:rPr>
              <a:t>/</a:t>
            </a:r>
          </a:p>
        </p:txBody>
      </p:sp>
      <p:sp>
        <p:nvSpPr>
          <p:cNvPr id="66588" name="Rectangle 142">
            <a:extLst>
              <a:ext uri="{FF2B5EF4-FFF2-40B4-BE49-F238E27FC236}">
                <a16:creationId xmlns:a16="http://schemas.microsoft.com/office/drawing/2014/main" id="{DB04F5AB-8BB5-A947-BF5A-08774AA70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063" y="4449763"/>
            <a:ext cx="430212" cy="330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4258B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1900">
                <a:latin typeface="Wingdings" pitchFamily="2" charset="2"/>
              </a:rPr>
              <a:t>/</a:t>
            </a:r>
          </a:p>
        </p:txBody>
      </p:sp>
      <p:sp>
        <p:nvSpPr>
          <p:cNvPr id="66589" name="Rectangle 143">
            <a:extLst>
              <a:ext uri="{FF2B5EF4-FFF2-40B4-BE49-F238E27FC236}">
                <a16:creationId xmlns:a16="http://schemas.microsoft.com/office/drawing/2014/main" id="{067912AA-1AC9-FB47-A43C-991D50B1F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3995738"/>
            <a:ext cx="2159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100" b="1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66590" name="Rectangle 144">
            <a:extLst>
              <a:ext uri="{FF2B5EF4-FFF2-40B4-BE49-F238E27FC236}">
                <a16:creationId xmlns:a16="http://schemas.microsoft.com/office/drawing/2014/main" id="{BBEA54D4-7F39-D942-BBB1-B8A0EB7B4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4452938"/>
            <a:ext cx="2159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100" b="1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66591" name="Rectangle 145">
            <a:extLst>
              <a:ext uri="{FF2B5EF4-FFF2-40B4-BE49-F238E27FC236}">
                <a16:creationId xmlns:a16="http://schemas.microsoft.com/office/drawing/2014/main" id="{0FD8EBAF-B8E2-D34D-80D5-96291A82F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238" y="5532438"/>
            <a:ext cx="2159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100" b="1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66592" name="Rectangle 146">
            <a:extLst>
              <a:ext uri="{FF2B5EF4-FFF2-40B4-BE49-F238E27FC236}">
                <a16:creationId xmlns:a16="http://schemas.microsoft.com/office/drawing/2014/main" id="{4E9B9162-50C9-8C4F-A29C-7DC9EF2A5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513" y="5532438"/>
            <a:ext cx="2159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100" b="1"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66593" name="Rectangle 147">
            <a:extLst>
              <a:ext uri="{FF2B5EF4-FFF2-40B4-BE49-F238E27FC236}">
                <a16:creationId xmlns:a16="http://schemas.microsoft.com/office/drawing/2014/main" id="{4720C09F-5816-B341-B18B-F3B501B0C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4260850"/>
            <a:ext cx="2159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100" b="1">
                <a:latin typeface="Book Antiqua" panose="02040602050305030304" pitchFamily="18" charset="0"/>
              </a:rPr>
              <a:t>2</a:t>
            </a:r>
          </a:p>
        </p:txBody>
      </p:sp>
      <p:sp>
        <p:nvSpPr>
          <p:cNvPr id="66594" name="Rectangle 148">
            <a:extLst>
              <a:ext uri="{FF2B5EF4-FFF2-40B4-BE49-F238E27FC236}">
                <a16:creationId xmlns:a16="http://schemas.microsoft.com/office/drawing/2014/main" id="{8572A885-6D56-E547-ACF5-B2BB3B778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4676775"/>
            <a:ext cx="2159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65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100" b="1">
                <a:latin typeface="Book Antiqua" panose="02040602050305030304" pitchFamily="18" charset="0"/>
              </a:rPr>
              <a:t>2</a:t>
            </a:r>
          </a:p>
        </p:txBody>
      </p:sp>
      <p:sp>
        <p:nvSpPr>
          <p:cNvPr id="175253" name="Rectangle 149">
            <a:extLst>
              <a:ext uri="{FF2B5EF4-FFF2-40B4-BE49-F238E27FC236}">
                <a16:creationId xmlns:a16="http://schemas.microsoft.com/office/drawing/2014/main" id="{65FC7C4B-F2CE-9E4E-85F9-514E5A363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263" y="4462463"/>
            <a:ext cx="215900" cy="3619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41121" tIns="21383" rIns="41121" bIns="21383">
            <a:spAutoFit/>
          </a:bodyPr>
          <a:lstStyle>
            <a:lvl1pPr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06375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14338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19125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825500" defTabSz="165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282700" defTabSz="1651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739900" defTabSz="1651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197100" defTabSz="1651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654300" defTabSz="1651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defRPr/>
            </a:pPr>
            <a:r>
              <a:rPr lang="en-US" altLang="en-DE" sz="21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66596" name="Rectangle 150">
            <a:extLst>
              <a:ext uri="{FF2B5EF4-FFF2-40B4-BE49-F238E27FC236}">
                <a16:creationId xmlns:a16="http://schemas.microsoft.com/office/drawing/2014/main" id="{0D3210C1-A3EC-4C41-BFB1-0F6620F94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" y="4448175"/>
            <a:ext cx="419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5268" tIns="52634" rIns="105268" bIns="5263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7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66597" name="Rectangle 151">
            <a:extLst>
              <a:ext uri="{FF2B5EF4-FFF2-40B4-BE49-F238E27FC236}">
                <a16:creationId xmlns:a16="http://schemas.microsoft.com/office/drawing/2014/main" id="{8F41B415-73C4-0E43-8258-A927BC93E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3578225"/>
            <a:ext cx="4000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5268" tIns="52634" rIns="105268" bIns="52634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/>
            <a:r>
              <a:rPr lang="en-US" altLang="en-DE" sz="2700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66598" name="Arc 152">
            <a:extLst>
              <a:ext uri="{FF2B5EF4-FFF2-40B4-BE49-F238E27FC236}">
                <a16:creationId xmlns:a16="http://schemas.microsoft.com/office/drawing/2014/main" id="{09CA9AE0-942F-8B49-9520-52FE72D3ECBF}"/>
              </a:ext>
            </a:extLst>
          </p:cNvPr>
          <p:cNvSpPr>
            <a:spLocks/>
          </p:cNvSpPr>
          <p:nvPr/>
        </p:nvSpPr>
        <p:spPr bwMode="auto">
          <a:xfrm>
            <a:off x="2741613" y="3898900"/>
            <a:ext cx="522287" cy="650875"/>
          </a:xfrm>
          <a:custGeom>
            <a:avLst/>
            <a:gdLst>
              <a:gd name="T0" fmla="*/ 0 w 21600"/>
              <a:gd name="T1" fmla="*/ 650875 h 21600"/>
              <a:gd name="T2" fmla="*/ 520643 w 21600"/>
              <a:gd name="T3" fmla="*/ 0 h 21600"/>
              <a:gd name="T4" fmla="*/ 522287 w 21600"/>
              <a:gd name="T5" fmla="*/ 65087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97"/>
                  <a:pt x="9629" y="37"/>
                  <a:pt x="21532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7"/>
                  <a:pt x="9629" y="37"/>
                  <a:pt x="21532" y="0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6599" name="Rectangle 153">
            <a:extLst>
              <a:ext uri="{FF2B5EF4-FFF2-40B4-BE49-F238E27FC236}">
                <a16:creationId xmlns:a16="http://schemas.microsoft.com/office/drawing/2014/main" id="{AADAD1BB-9AB3-E847-9FA1-1DFD1D2DD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9450" y="4132263"/>
            <a:ext cx="4044950" cy="1201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DE" sz="2400" dirty="0">
                <a:latin typeface="+mn-lt"/>
              </a:rPr>
              <a:t>This example is not concave: </a:t>
            </a:r>
            <a:br>
              <a:rPr lang="en-US" altLang="en-DE" sz="2400" dirty="0">
                <a:latin typeface="+mn-lt"/>
              </a:rPr>
            </a:br>
            <a:r>
              <a:rPr lang="en-US" altLang="en-DE" sz="2400" i="1" dirty="0">
                <a:latin typeface="+mn-lt"/>
                <a:cs typeface="Times New Roman" panose="02020603050405020304" pitchFamily="18" charset="0"/>
              </a:rPr>
              <a:t>Z</a:t>
            </a:r>
            <a:r>
              <a:rPr lang="en-US" altLang="en-DE" sz="2400" dirty="0">
                <a:latin typeface="+mn-lt"/>
              </a:rPr>
              <a:t> adds 0 to </a:t>
            </a:r>
            <a:r>
              <a:rPr lang="en-US" altLang="en-DE" sz="2400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DE" sz="2400" dirty="0">
                <a:latin typeface="+mn-lt"/>
              </a:rPr>
              <a:t>, but adds 2 to its superset </a:t>
            </a:r>
            <a:r>
              <a:rPr lang="en-US" altLang="en-DE" sz="2400" i="1" dirty="0">
                <a:latin typeface="+mn-lt"/>
                <a:cs typeface="Times New Roman" panose="02020603050405020304" pitchFamily="18" charset="0"/>
              </a:rPr>
              <a:t>Y</a:t>
            </a:r>
            <a:r>
              <a:rPr lang="en-US" altLang="en-DE" sz="2400" dirty="0">
                <a:latin typeface="+mn-lt"/>
              </a:rPr>
              <a:t> (all blue nodes)</a:t>
            </a:r>
          </a:p>
        </p:txBody>
      </p:sp>
    </p:spTree>
    <p:extLst>
      <p:ext uri="{BB962C8B-B14F-4D97-AF65-F5344CB8AC3E}">
        <p14:creationId xmlns:p14="http://schemas.microsoft.com/office/powerpoint/2010/main" val="3305976162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">
            <a:extLst>
              <a:ext uri="{FF2B5EF4-FFF2-40B4-BE49-F238E27FC236}">
                <a16:creationId xmlns:a16="http://schemas.microsoft.com/office/drawing/2014/main" id="{E46B11D3-74C1-B74E-8AE2-4BEF73EA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18841F28-07A2-5847-A875-9C63D9A837A1}" type="slidenum">
              <a:rPr lang="en-US" altLang="en-US" smtClean="0"/>
              <a:pPr>
                <a:defRPr/>
              </a:pPr>
              <a:t>49</a:t>
            </a:fld>
            <a:endParaRPr lang="en-US" altLang="en-US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AB642C5A-BAF4-FB4B-8E8D-D154C12B8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152400"/>
            <a:ext cx="9073008" cy="7985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sz="2800" dirty="0"/>
              <a:t>Three-Dimensional Incentive Compatible Mechanism Table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0FCE45B4-AA6D-3146-98D3-646212DBE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75" y="4240213"/>
            <a:ext cx="1982788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59213" tIns="23027" rIns="59213" bIns="23027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5450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2488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7952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0497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621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193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765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337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  <a:defRPr/>
            </a:pPr>
            <a:r>
              <a:rPr lang="en-US" altLang="en-DE" sz="2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Sub-Additive</a:t>
            </a:r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F98AA22A-BA56-C341-8421-55E8C5CB1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050" y="4654550"/>
            <a:ext cx="1336675" cy="3794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Hidden</a:t>
            </a:r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861314D7-3B04-7047-8290-6B18DFAB5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5046663"/>
            <a:ext cx="660400" cy="4841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Pure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7DA36607-DFEC-2E4A-A60A-AC2A4DA78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050" y="5046663"/>
            <a:ext cx="1336675" cy="484187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B2E52A80-7AE1-7D47-908F-1D6545781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4425" y="5046663"/>
            <a:ext cx="1336675" cy="484187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7592" name="Rectangle 8">
            <a:extLst>
              <a:ext uri="{FF2B5EF4-FFF2-40B4-BE49-F238E27FC236}">
                <a16:creationId xmlns:a16="http://schemas.microsoft.com/office/drawing/2014/main" id="{6B210EED-DDA4-2E4B-A0DF-06FAACC9A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5543550"/>
            <a:ext cx="660400" cy="485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A/N</a:t>
            </a:r>
          </a:p>
        </p:txBody>
      </p:sp>
      <p:sp>
        <p:nvSpPr>
          <p:cNvPr id="67593" name="Rectangle 9">
            <a:extLst>
              <a:ext uri="{FF2B5EF4-FFF2-40B4-BE49-F238E27FC236}">
                <a16:creationId xmlns:a16="http://schemas.microsoft.com/office/drawing/2014/main" id="{C3249919-7D57-8F43-AEE9-C86E65E70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050" y="5543550"/>
            <a:ext cx="1336675" cy="4857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67594" name="Rectangle 10">
            <a:extLst>
              <a:ext uri="{FF2B5EF4-FFF2-40B4-BE49-F238E27FC236}">
                <a16:creationId xmlns:a16="http://schemas.microsoft.com/office/drawing/2014/main" id="{8A76B2F4-901E-DC49-8C44-2EDDF60E7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4425" y="5543550"/>
            <a:ext cx="1336675" cy="485775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67595" name="Rectangle 11">
            <a:extLst>
              <a:ext uri="{FF2B5EF4-FFF2-40B4-BE49-F238E27FC236}">
                <a16:creationId xmlns:a16="http://schemas.microsoft.com/office/drawing/2014/main" id="{583CEF01-70CB-644E-B88F-7195DD0C7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6042025"/>
            <a:ext cx="660400" cy="4841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Mix</a:t>
            </a:r>
          </a:p>
        </p:txBody>
      </p:sp>
      <p:sp>
        <p:nvSpPr>
          <p:cNvPr id="67596" name="Rectangle 12">
            <a:extLst>
              <a:ext uri="{FF2B5EF4-FFF2-40B4-BE49-F238E27FC236}">
                <a16:creationId xmlns:a16="http://schemas.microsoft.com/office/drawing/2014/main" id="{0122429B-DE7D-C946-8D9E-B97D02EBA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050" y="6042025"/>
            <a:ext cx="1336675" cy="484188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7597" name="Rectangle 13">
            <a:extLst>
              <a:ext uri="{FF2B5EF4-FFF2-40B4-BE49-F238E27FC236}">
                <a16:creationId xmlns:a16="http://schemas.microsoft.com/office/drawing/2014/main" id="{957CEA79-7D10-DD4D-A00C-2DAEFC12F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4425" y="6042025"/>
            <a:ext cx="1336675" cy="484188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67598" name="Rectangle 14">
            <a:extLst>
              <a:ext uri="{FF2B5EF4-FFF2-40B4-BE49-F238E27FC236}">
                <a16:creationId xmlns:a16="http://schemas.microsoft.com/office/drawing/2014/main" id="{78B1B1CB-EA74-0741-A6F4-75E862243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0450" y="4654550"/>
            <a:ext cx="1404938" cy="3794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Phantom</a:t>
            </a:r>
          </a:p>
        </p:txBody>
      </p:sp>
      <p:sp>
        <p:nvSpPr>
          <p:cNvPr id="67599" name="Line 15">
            <a:extLst>
              <a:ext uri="{FF2B5EF4-FFF2-40B4-BE49-F238E27FC236}">
                <a16:creationId xmlns:a16="http://schemas.microsoft.com/office/drawing/2014/main" id="{0C031224-A835-6042-9F55-9F6B7C78EC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8688" y="5621338"/>
            <a:ext cx="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00" name="Rectangle 16">
            <a:extLst>
              <a:ext uri="{FF2B5EF4-FFF2-40B4-BE49-F238E27FC236}">
                <a16:creationId xmlns:a16="http://schemas.microsoft.com/office/drawing/2014/main" id="{65BF862C-C0FB-EA42-B9D0-8CD7C25D1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388" y="5046663"/>
            <a:ext cx="1336675" cy="484187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7601" name="Rectangle 17">
            <a:extLst>
              <a:ext uri="{FF2B5EF4-FFF2-40B4-BE49-F238E27FC236}">
                <a16:creationId xmlns:a16="http://schemas.microsoft.com/office/drawing/2014/main" id="{B7F4676C-51DA-B84E-9931-DCB69174D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388" y="5543550"/>
            <a:ext cx="1336675" cy="485775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7602" name="Rectangle 18">
            <a:extLst>
              <a:ext uri="{FF2B5EF4-FFF2-40B4-BE49-F238E27FC236}">
                <a16:creationId xmlns:a16="http://schemas.microsoft.com/office/drawing/2014/main" id="{FA691E98-B16D-3845-A9BB-D7341C17B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388" y="6042025"/>
            <a:ext cx="1336675" cy="484188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7603" name="Rectangle 19">
            <a:extLst>
              <a:ext uri="{FF2B5EF4-FFF2-40B4-BE49-F238E27FC236}">
                <a16:creationId xmlns:a16="http://schemas.microsoft.com/office/drawing/2014/main" id="{2B7BE3A7-B597-3748-AFEF-3F2B680BF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388" y="4654550"/>
            <a:ext cx="1336675" cy="3794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Decoy</a:t>
            </a:r>
          </a:p>
        </p:txBody>
      </p:sp>
      <p:sp>
        <p:nvSpPr>
          <p:cNvPr id="67604" name="Line 20">
            <a:extLst>
              <a:ext uri="{FF2B5EF4-FFF2-40B4-BE49-F238E27FC236}">
                <a16:creationId xmlns:a16="http://schemas.microsoft.com/office/drawing/2014/main" id="{EB812FBA-50C2-B74B-A1F1-5A6734595C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9488" y="5721350"/>
            <a:ext cx="0" cy="585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05" name="Line 21">
            <a:extLst>
              <a:ext uri="{FF2B5EF4-FFF2-40B4-BE49-F238E27FC236}">
                <a16:creationId xmlns:a16="http://schemas.microsoft.com/office/drawing/2014/main" id="{5F5148B7-AF7C-A741-9D9D-C0C6D12E1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8525" y="5276850"/>
            <a:ext cx="71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76150" name="Rectangle 22">
            <a:extLst>
              <a:ext uri="{FF2B5EF4-FFF2-40B4-BE49-F238E27FC236}">
                <a16:creationId xmlns:a16="http://schemas.microsoft.com/office/drawing/2014/main" id="{2A6BB3F3-BF49-FF41-AB25-1721F6D42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50" y="1989138"/>
            <a:ext cx="1323975" cy="3825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59213" tIns="23027" rIns="59213" bIns="23027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5450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2488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7952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0497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621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193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765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337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  <a:defRPr/>
            </a:pPr>
            <a:r>
              <a:rPr lang="en-US" altLang="en-DE" sz="2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Concave</a:t>
            </a:r>
          </a:p>
        </p:txBody>
      </p:sp>
      <p:sp>
        <p:nvSpPr>
          <p:cNvPr id="67607" name="Rectangle 23">
            <a:extLst>
              <a:ext uri="{FF2B5EF4-FFF2-40B4-BE49-F238E27FC236}">
                <a16:creationId xmlns:a16="http://schemas.microsoft.com/office/drawing/2014/main" id="{E721A4D5-935B-4249-8CDC-0F5662616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413" y="2403475"/>
            <a:ext cx="1336675" cy="3794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Hidden</a:t>
            </a:r>
          </a:p>
        </p:txBody>
      </p:sp>
      <p:sp>
        <p:nvSpPr>
          <p:cNvPr id="67608" name="Rectangle 24">
            <a:extLst>
              <a:ext uri="{FF2B5EF4-FFF2-40B4-BE49-F238E27FC236}">
                <a16:creationId xmlns:a16="http://schemas.microsoft.com/office/drawing/2014/main" id="{6841E985-D931-1B4C-8D31-2DD7D16C3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725" y="2795588"/>
            <a:ext cx="660400" cy="4841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Pure</a:t>
            </a:r>
          </a:p>
        </p:txBody>
      </p:sp>
      <p:sp>
        <p:nvSpPr>
          <p:cNvPr id="67609" name="Rectangle 25">
            <a:extLst>
              <a:ext uri="{FF2B5EF4-FFF2-40B4-BE49-F238E27FC236}">
                <a16:creationId xmlns:a16="http://schemas.microsoft.com/office/drawing/2014/main" id="{18348688-BF45-DB4C-AAB8-93B1E80CB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413" y="2795588"/>
            <a:ext cx="1336675" cy="484187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7610" name="Rectangle 26">
            <a:extLst>
              <a:ext uri="{FF2B5EF4-FFF2-40B4-BE49-F238E27FC236}">
                <a16:creationId xmlns:a16="http://schemas.microsoft.com/office/drawing/2014/main" id="{8E2F0E31-D779-DA4D-8942-7B38D9826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3788" y="2795588"/>
            <a:ext cx="1336675" cy="484187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7611" name="Rectangle 27">
            <a:extLst>
              <a:ext uri="{FF2B5EF4-FFF2-40B4-BE49-F238E27FC236}">
                <a16:creationId xmlns:a16="http://schemas.microsoft.com/office/drawing/2014/main" id="{7CD12774-CC66-AD4E-9167-EFA9C8FDD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725" y="3292475"/>
            <a:ext cx="660400" cy="485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A/N</a:t>
            </a:r>
          </a:p>
        </p:txBody>
      </p:sp>
      <p:sp>
        <p:nvSpPr>
          <p:cNvPr id="67612" name="Rectangle 28">
            <a:extLst>
              <a:ext uri="{FF2B5EF4-FFF2-40B4-BE49-F238E27FC236}">
                <a16:creationId xmlns:a16="http://schemas.microsoft.com/office/drawing/2014/main" id="{2EB52B7E-2C36-E94B-87F0-443BB762D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413" y="3292475"/>
            <a:ext cx="1336675" cy="4857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67613" name="Rectangle 29">
            <a:extLst>
              <a:ext uri="{FF2B5EF4-FFF2-40B4-BE49-F238E27FC236}">
                <a16:creationId xmlns:a16="http://schemas.microsoft.com/office/drawing/2014/main" id="{1928D046-51DF-D14A-92F2-80C638E83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3788" y="3292475"/>
            <a:ext cx="1336675" cy="4857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67614" name="Rectangle 30">
            <a:extLst>
              <a:ext uri="{FF2B5EF4-FFF2-40B4-BE49-F238E27FC236}">
                <a16:creationId xmlns:a16="http://schemas.microsoft.com/office/drawing/2014/main" id="{F1E7D51C-68DC-B64A-A56E-8D68098B5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725" y="3790950"/>
            <a:ext cx="660400" cy="4841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Mix</a:t>
            </a:r>
          </a:p>
        </p:txBody>
      </p:sp>
      <p:sp>
        <p:nvSpPr>
          <p:cNvPr id="67615" name="Rectangle 31">
            <a:extLst>
              <a:ext uri="{FF2B5EF4-FFF2-40B4-BE49-F238E27FC236}">
                <a16:creationId xmlns:a16="http://schemas.microsoft.com/office/drawing/2014/main" id="{980A9E5D-E213-A242-9E56-2BCA6B0CE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413" y="3790950"/>
            <a:ext cx="1336675" cy="484188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7616" name="Rectangle 32">
            <a:extLst>
              <a:ext uri="{FF2B5EF4-FFF2-40B4-BE49-F238E27FC236}">
                <a16:creationId xmlns:a16="http://schemas.microsoft.com/office/drawing/2014/main" id="{75E9E158-6B93-2F42-94C8-E53C3EE10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3788" y="3790950"/>
            <a:ext cx="1336675" cy="484188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67617" name="Rectangle 33">
            <a:extLst>
              <a:ext uri="{FF2B5EF4-FFF2-40B4-BE49-F238E27FC236}">
                <a16:creationId xmlns:a16="http://schemas.microsoft.com/office/drawing/2014/main" id="{FDF31606-3EE3-9B4C-A81C-EDA6CFAA2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7913" y="2403475"/>
            <a:ext cx="1403350" cy="3794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Phantom</a:t>
            </a:r>
          </a:p>
        </p:txBody>
      </p:sp>
      <p:sp>
        <p:nvSpPr>
          <p:cNvPr id="67618" name="Rectangle 34">
            <a:extLst>
              <a:ext uri="{FF2B5EF4-FFF2-40B4-BE49-F238E27FC236}">
                <a16:creationId xmlns:a16="http://schemas.microsoft.com/office/drawing/2014/main" id="{71C3DB61-7EBC-2849-B7C8-58CFC0B56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2795588"/>
            <a:ext cx="1336675" cy="484187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67619" name="Rectangle 35">
            <a:extLst>
              <a:ext uri="{FF2B5EF4-FFF2-40B4-BE49-F238E27FC236}">
                <a16:creationId xmlns:a16="http://schemas.microsoft.com/office/drawing/2014/main" id="{C8575DD2-FD99-8649-9ECF-0A9E2D1EB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3292475"/>
            <a:ext cx="1336675" cy="4857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67620" name="Rectangle 36">
            <a:extLst>
              <a:ext uri="{FF2B5EF4-FFF2-40B4-BE49-F238E27FC236}">
                <a16:creationId xmlns:a16="http://schemas.microsoft.com/office/drawing/2014/main" id="{C7265C1B-2CEA-724E-A761-D8EA28090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3790950"/>
            <a:ext cx="1336675" cy="484188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67621" name="Rectangle 37">
            <a:extLst>
              <a:ext uri="{FF2B5EF4-FFF2-40B4-BE49-F238E27FC236}">
                <a16:creationId xmlns:a16="http://schemas.microsoft.com/office/drawing/2014/main" id="{EE537F87-A396-EC49-BB0C-3C6B966F6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2403475"/>
            <a:ext cx="1336675" cy="3794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Decoy</a:t>
            </a:r>
          </a:p>
        </p:txBody>
      </p:sp>
      <p:sp>
        <p:nvSpPr>
          <p:cNvPr id="67622" name="Line 38">
            <a:extLst>
              <a:ext uri="{FF2B5EF4-FFF2-40B4-BE49-F238E27FC236}">
                <a16:creationId xmlns:a16="http://schemas.microsoft.com/office/drawing/2014/main" id="{AF178AD3-5F5F-6644-807E-D81FFFE88D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9175" y="3983038"/>
            <a:ext cx="49212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23" name="Line 39">
            <a:extLst>
              <a:ext uri="{FF2B5EF4-FFF2-40B4-BE49-F238E27FC236}">
                <a16:creationId xmlns:a16="http://schemas.microsoft.com/office/drawing/2014/main" id="{2348B5B0-2CC9-1E4A-8A88-BBEDA808DE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46950" y="4111625"/>
            <a:ext cx="709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24" name="Line 40">
            <a:extLst>
              <a:ext uri="{FF2B5EF4-FFF2-40B4-BE49-F238E27FC236}">
                <a16:creationId xmlns:a16="http://schemas.microsoft.com/office/drawing/2014/main" id="{D07B2944-47A7-B844-AD00-8EA72E953A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9175" y="2995613"/>
            <a:ext cx="49212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25" name="Line 41">
            <a:extLst>
              <a:ext uri="{FF2B5EF4-FFF2-40B4-BE49-F238E27FC236}">
                <a16:creationId xmlns:a16="http://schemas.microsoft.com/office/drawing/2014/main" id="{48E2E182-491D-ED4C-8702-5630B88F0B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8538" y="3470275"/>
            <a:ext cx="493712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26" name="Line 42">
            <a:extLst>
              <a:ext uri="{FF2B5EF4-FFF2-40B4-BE49-F238E27FC236}">
                <a16:creationId xmlns:a16="http://schemas.microsoft.com/office/drawing/2014/main" id="{58782B4A-1846-DC4D-B2DB-93E85D94A4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47850" y="6096000"/>
            <a:ext cx="493713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27" name="Line 43">
            <a:extLst>
              <a:ext uri="{FF2B5EF4-FFF2-40B4-BE49-F238E27FC236}">
                <a16:creationId xmlns:a16="http://schemas.microsoft.com/office/drawing/2014/main" id="{09876A34-0BCF-914D-87CF-7630EE03B3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7850" y="5583238"/>
            <a:ext cx="493713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28" name="Line 44">
            <a:extLst>
              <a:ext uri="{FF2B5EF4-FFF2-40B4-BE49-F238E27FC236}">
                <a16:creationId xmlns:a16="http://schemas.microsoft.com/office/drawing/2014/main" id="{CE250FBD-D0F1-DC44-81AC-F24FAC8AEC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47850" y="5108575"/>
            <a:ext cx="493713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29" name="Rectangle 45">
            <a:extLst>
              <a:ext uri="{FF2B5EF4-FFF2-40B4-BE49-F238E27FC236}">
                <a16:creationId xmlns:a16="http://schemas.microsoft.com/office/drawing/2014/main" id="{A0E7A1E8-675C-C347-89DD-8617B65F9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1900238"/>
            <a:ext cx="3587750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DE" sz="2100" dirty="0">
                <a:solidFill>
                  <a:srgbClr val="0305FF"/>
                </a:solidFill>
                <a:latin typeface="+mn-lt"/>
              </a:rPr>
              <a:t>Theorem</a:t>
            </a:r>
            <a:r>
              <a:rPr lang="en-US" altLang="en-DE" sz="2100" dirty="0">
                <a:latin typeface="+mn-lt"/>
              </a:rPr>
              <a:t>: For all encounters in all concave TODs, when using a PMM over all-or-nothing deals, no agent has any incentive to lie.</a:t>
            </a:r>
          </a:p>
        </p:txBody>
      </p:sp>
      <p:sp>
        <p:nvSpPr>
          <p:cNvPr id="67630" name="Line 46">
            <a:extLst>
              <a:ext uri="{FF2B5EF4-FFF2-40B4-BE49-F238E27FC236}">
                <a16:creationId xmlns:a16="http://schemas.microsoft.com/office/drawing/2014/main" id="{F57C0859-C5AA-9E45-8F5B-72EDD45A64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10300" y="2976563"/>
            <a:ext cx="493713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31" name="Line 47">
            <a:extLst>
              <a:ext uri="{FF2B5EF4-FFF2-40B4-BE49-F238E27FC236}">
                <a16:creationId xmlns:a16="http://schemas.microsoft.com/office/drawing/2014/main" id="{EC05D43D-8CD9-7E4C-AA1A-062A02DA45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51738" y="2976563"/>
            <a:ext cx="493712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32" name="Rectangle 48">
            <a:extLst>
              <a:ext uri="{FF2B5EF4-FFF2-40B4-BE49-F238E27FC236}">
                <a16:creationId xmlns:a16="http://schemas.microsoft.com/office/drawing/2014/main" id="{FF7553A1-14CC-6340-B152-CCCE978F8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5525" y="3317875"/>
            <a:ext cx="4013200" cy="439738"/>
          </a:xfrm>
          <a:prstGeom prst="rect">
            <a:avLst/>
          </a:prstGeom>
          <a:noFill/>
          <a:ln w="508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7633" name="Line 49">
            <a:extLst>
              <a:ext uri="{FF2B5EF4-FFF2-40B4-BE49-F238E27FC236}">
                <a16:creationId xmlns:a16="http://schemas.microsoft.com/office/drawing/2014/main" id="{246DF9C9-D3BC-8442-937D-AAD4A471A3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58050" y="3409950"/>
            <a:ext cx="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34" name="Line 50">
            <a:extLst>
              <a:ext uri="{FF2B5EF4-FFF2-40B4-BE49-F238E27FC236}">
                <a16:creationId xmlns:a16="http://schemas.microsoft.com/office/drawing/2014/main" id="{7C1D8BAC-DE30-7946-91E7-EA608A5EB5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80438" y="3409950"/>
            <a:ext cx="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7635" name="Arc 51">
            <a:extLst>
              <a:ext uri="{FF2B5EF4-FFF2-40B4-BE49-F238E27FC236}">
                <a16:creationId xmlns:a16="http://schemas.microsoft.com/office/drawing/2014/main" id="{CD6D4A34-60EC-0F46-BE3A-AB84B87AAF5C}"/>
              </a:ext>
            </a:extLst>
          </p:cNvPr>
          <p:cNvSpPr>
            <a:spLocks/>
          </p:cNvSpPr>
          <p:nvPr/>
        </p:nvSpPr>
        <p:spPr bwMode="auto">
          <a:xfrm>
            <a:off x="3170238" y="3251200"/>
            <a:ext cx="1619250" cy="454025"/>
          </a:xfrm>
          <a:custGeom>
            <a:avLst/>
            <a:gdLst>
              <a:gd name="T0" fmla="*/ 1619250 w 21600"/>
              <a:gd name="T1" fmla="*/ 454025 h 21600"/>
              <a:gd name="T2" fmla="*/ 0 w 21600"/>
              <a:gd name="T3" fmla="*/ 0 h 21600"/>
              <a:gd name="T4" fmla="*/ 161925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F47B2D-C8EB-AE4B-B392-24859FE639D5}"/>
              </a:ext>
            </a:extLst>
          </p:cNvPr>
          <p:cNvSpPr/>
          <p:nvPr/>
        </p:nvSpPr>
        <p:spPr>
          <a:xfrm>
            <a:off x="5323795" y="5796424"/>
            <a:ext cx="41198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toneSerif"/>
              </a:rPr>
              <a:t>product-maximizing mechanism (PMM)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95300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 in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r>
              <a:rPr lang="en-US" dirty="0">
                <a:solidFill>
                  <a:srgbClr val="0305FF"/>
                </a:solidFill>
              </a:rPr>
              <a:t>Task-oriented </a:t>
            </a:r>
            <a:r>
              <a:rPr lang="en-US" dirty="0"/>
              <a:t>domains (TOD)</a:t>
            </a:r>
          </a:p>
          <a:p>
            <a:pPr lvl="1"/>
            <a:r>
              <a:rPr lang="en-US" dirty="0"/>
              <a:t>Each agent is associated with a set of tasks </a:t>
            </a:r>
            <a:br>
              <a:rPr lang="en-US" dirty="0"/>
            </a:br>
            <a:r>
              <a:rPr lang="en-US" dirty="0"/>
              <a:t>(e.g., web mining tasks)</a:t>
            </a:r>
          </a:p>
          <a:p>
            <a:pPr lvl="1"/>
            <a:r>
              <a:rPr lang="en-US" dirty="0"/>
              <a:t>Goal: </a:t>
            </a:r>
            <a:r>
              <a:rPr lang="en-US" dirty="0">
                <a:solidFill>
                  <a:srgbClr val="0305FF"/>
                </a:solidFill>
              </a:rPr>
              <a:t>redistribute tasks </a:t>
            </a:r>
            <a:r>
              <a:rPr lang="en-US" dirty="0"/>
              <a:t>such that overall costs of </a:t>
            </a:r>
            <a:br>
              <a:rPr lang="en-US" dirty="0"/>
            </a:br>
            <a:r>
              <a:rPr lang="en-US" dirty="0"/>
              <a:t>completing the tasks is reduced/minimized</a:t>
            </a:r>
          </a:p>
          <a:p>
            <a:r>
              <a:rPr lang="en-US" dirty="0">
                <a:solidFill>
                  <a:srgbClr val="0305FF"/>
                </a:solidFill>
              </a:rPr>
              <a:t>State-oriented </a:t>
            </a:r>
            <a:r>
              <a:rPr lang="en-US" dirty="0"/>
              <a:t>domains (SOD ⊇ TOD)</a:t>
            </a:r>
          </a:p>
          <a:p>
            <a:pPr lvl="1"/>
            <a:r>
              <a:rPr lang="en-US" dirty="0"/>
              <a:t>Each agent has a set of goal states it would like to achieve</a:t>
            </a:r>
          </a:p>
          <a:p>
            <a:pPr lvl="1"/>
            <a:r>
              <a:rPr lang="en-US" dirty="0"/>
              <a:t>Use negotiation to </a:t>
            </a:r>
            <a:r>
              <a:rPr lang="en-US" dirty="0">
                <a:solidFill>
                  <a:srgbClr val="0305FF"/>
                </a:solidFill>
              </a:rPr>
              <a:t>achieve a common goal </a:t>
            </a:r>
            <a:r>
              <a:rPr lang="en-US" dirty="0"/>
              <a:t>(actions can have positive or negative side effects)</a:t>
            </a:r>
          </a:p>
          <a:p>
            <a:r>
              <a:rPr lang="en-US" dirty="0">
                <a:solidFill>
                  <a:srgbClr val="0305FF"/>
                </a:solidFill>
              </a:rPr>
              <a:t>Worth-oriented </a:t>
            </a:r>
            <a:r>
              <a:rPr lang="en-US" dirty="0"/>
              <a:t>domains (WOD ⊇ SOD)</a:t>
            </a:r>
          </a:p>
          <a:p>
            <a:pPr lvl="1"/>
            <a:r>
              <a:rPr lang="en-US" dirty="0"/>
              <a:t>Agents assign worth to state (agent-local utility)</a:t>
            </a:r>
          </a:p>
          <a:p>
            <a:pPr lvl="1"/>
            <a:r>
              <a:rPr lang="en-US" dirty="0"/>
              <a:t>Goal: maximize mutual worth / </a:t>
            </a:r>
            <a:r>
              <a:rPr lang="en-US" dirty="0">
                <a:solidFill>
                  <a:srgbClr val="0305FF"/>
                </a:solidFill>
              </a:rPr>
              <a:t>compromise on goals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E6CE9C68-5C27-4646-AD66-3D4830412FD4}"/>
              </a:ext>
            </a:extLst>
          </p:cNvPr>
          <p:cNvSpPr/>
          <p:nvPr/>
        </p:nvSpPr>
        <p:spPr>
          <a:xfrm>
            <a:off x="5580261" y="186966"/>
            <a:ext cx="2880320" cy="1153244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ysClr val="windowText" lastClr="000000"/>
                </a:solidFill>
              </a:rPr>
              <a:t>Fosuc on TODs</a:t>
            </a:r>
          </a:p>
        </p:txBody>
      </p:sp>
    </p:spTree>
    <p:extLst>
      <p:ext uri="{BB962C8B-B14F-4D97-AF65-F5344CB8AC3E}">
        <p14:creationId xmlns:p14="http://schemas.microsoft.com/office/powerpoint/2010/main" val="207182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5C6D543-186C-174C-9CCC-29A3DAF3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0F3A3F57-3AB6-354D-85BA-567A1A3A31AE}" type="slidenum">
              <a:rPr lang="en-US" altLang="en-US" smtClean="0"/>
              <a:pPr>
                <a:defRPr/>
              </a:pPr>
              <a:t>50</a:t>
            </a:fld>
            <a:endParaRPr lang="en-US" altLang="en-US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8210C2B8-0B32-F048-A928-063808CA6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4691063" cy="7699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/>
              <a:t>Modular TODs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F456DAC-93A6-AA4E-9137-0C5098401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3138" y="1471613"/>
            <a:ext cx="7197725" cy="22002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0" indent="0" defTabSz="785813" eaLnBrk="1" hangingPunct="1">
              <a:buFont typeface="Wingdings" pitchFamily="2" charset="2"/>
              <a:buNone/>
            </a:pPr>
            <a:r>
              <a:rPr lang="en-US" altLang="en-DE"/>
              <a:t>TOD &lt;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T, Ag, c</a:t>
            </a:r>
            <a:r>
              <a:rPr lang="en-US" altLang="en-DE"/>
              <a:t> &gt; is </a:t>
            </a:r>
            <a:r>
              <a:rPr lang="en-US" altLang="en-DE" i="1"/>
              <a:t>modular</a:t>
            </a:r>
            <a:r>
              <a:rPr lang="en-US" altLang="en-DE"/>
              <a:t> if for all finite sets of tasks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DE"/>
              <a:t>,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/>
              <a:t> in 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DE"/>
              <a:t>  we have:</a:t>
            </a:r>
          </a:p>
          <a:p>
            <a:pPr marL="0" indent="0" defTabSz="785813" eaLnBrk="1" hangingPunct="1">
              <a:spcBef>
                <a:spcPct val="70000"/>
              </a:spcBef>
              <a:buFont typeface="Wingdings" pitchFamily="2" charset="2"/>
              <a:buNone/>
            </a:pP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DE">
                <a:latin typeface="Symbol" pitchFamily="2" charset="2"/>
                <a:cs typeface="Times New Roman" panose="02020603050405020304" pitchFamily="18" charset="0"/>
              </a:rPr>
              <a:t>È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= c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– c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DE">
                <a:latin typeface="Symbol" pitchFamily="2" charset="2"/>
              </a:rPr>
              <a:t>Ç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09ADD9CD-F013-F340-B57B-54F199266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4038600"/>
            <a:ext cx="5319712" cy="539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DE" sz="2900">
                <a:latin typeface="+mn-lt"/>
              </a:rPr>
              <a:t>Modularity implies concavity</a:t>
            </a:r>
          </a:p>
        </p:txBody>
      </p:sp>
    </p:spTree>
    <p:extLst>
      <p:ext uri="{BB962C8B-B14F-4D97-AF65-F5344CB8AC3E}">
        <p14:creationId xmlns:p14="http://schemas.microsoft.com/office/powerpoint/2010/main" val="562548126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4DFBCB5-1274-1B4A-B154-519BD40C9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D619DF7F-8CC2-A142-BA0D-6F9DE94641DE}" type="slidenum">
              <a:rPr lang="en-US" altLang="en-US" smtClean="0"/>
              <a:pPr>
                <a:defRPr/>
              </a:pPr>
              <a:t>51</a:t>
            </a:fld>
            <a:endParaRPr lang="en-US" altLang="en-US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D8FFE9C6-6F2B-344F-8A46-7A3BA0F23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3536950" cy="7350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/>
              <a:t>Modularity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4E563B77-A145-B34E-A2E0-49166FD728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63700" y="4495800"/>
            <a:ext cx="6111875" cy="7778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246063" indent="-246063" defTabSz="785813" eaLnBrk="1" hangingPunct="1">
              <a:buFont typeface="Wingdings" pitchFamily="2" charset="2"/>
              <a:buNone/>
            </a:pP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DE">
                <a:latin typeface="Symbol" pitchFamily="2" charset="2"/>
                <a:cs typeface="Times New Roman" panose="02020603050405020304" pitchFamily="18" charset="0"/>
              </a:rPr>
              <a:t>È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= c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– c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DE">
                <a:latin typeface="Symbol" pitchFamily="2" charset="2"/>
              </a:rPr>
              <a:t>Ç</a:t>
            </a:r>
            <a:r>
              <a:rPr lang="en-US" altLang="en-DE" i="1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n-US" altLang="en-DE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9636" name="Oval 4">
            <a:extLst>
              <a:ext uri="{FF2B5EF4-FFF2-40B4-BE49-F238E27FC236}">
                <a16:creationId xmlns:a16="http://schemas.microsoft.com/office/drawing/2014/main" id="{035AA9E8-83C5-9045-AC42-F863B35E7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0825" y="1676400"/>
            <a:ext cx="2227263" cy="2173288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9637" name="Oval 5">
            <a:extLst>
              <a:ext uri="{FF2B5EF4-FFF2-40B4-BE49-F238E27FC236}">
                <a16:creationId xmlns:a16="http://schemas.microsoft.com/office/drawing/2014/main" id="{C6CE5132-D4A1-2940-9FD1-5F8E34D43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3825" y="1690688"/>
            <a:ext cx="2228850" cy="2173287"/>
          </a:xfrm>
          <a:prstGeom prst="ellipse">
            <a:avLst/>
          </a:prstGeom>
          <a:solidFill>
            <a:srgbClr val="DF1F3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DE" altLang="en-DE"/>
          </a:p>
        </p:txBody>
      </p:sp>
      <p:sp>
        <p:nvSpPr>
          <p:cNvPr id="69638" name="Freeform 6">
            <a:extLst>
              <a:ext uri="{FF2B5EF4-FFF2-40B4-BE49-F238E27FC236}">
                <a16:creationId xmlns:a16="http://schemas.microsoft.com/office/drawing/2014/main" id="{57EC4502-F043-9748-8F80-FF47E2246ACA}"/>
              </a:ext>
            </a:extLst>
          </p:cNvPr>
          <p:cNvSpPr>
            <a:spLocks/>
          </p:cNvSpPr>
          <p:nvPr/>
        </p:nvSpPr>
        <p:spPr bwMode="auto">
          <a:xfrm>
            <a:off x="3952875" y="1828800"/>
            <a:ext cx="1041400" cy="833438"/>
          </a:xfrm>
          <a:custGeom>
            <a:avLst/>
            <a:gdLst>
              <a:gd name="T0" fmla="*/ 528103 w 633"/>
              <a:gd name="T1" fmla="*/ 0 h 507"/>
              <a:gd name="T2" fmla="*/ 498490 w 633"/>
              <a:gd name="T3" fmla="*/ 18082 h 507"/>
              <a:gd name="T4" fmla="*/ 465586 w 633"/>
              <a:gd name="T5" fmla="*/ 39453 h 507"/>
              <a:gd name="T6" fmla="*/ 429392 w 633"/>
              <a:gd name="T7" fmla="*/ 67398 h 507"/>
              <a:gd name="T8" fmla="*/ 398134 w 633"/>
              <a:gd name="T9" fmla="*/ 90412 h 507"/>
              <a:gd name="T10" fmla="*/ 365230 w 633"/>
              <a:gd name="T11" fmla="*/ 116714 h 507"/>
              <a:gd name="T12" fmla="*/ 340553 w 633"/>
              <a:gd name="T13" fmla="*/ 139728 h 507"/>
              <a:gd name="T14" fmla="*/ 309294 w 633"/>
              <a:gd name="T15" fmla="*/ 167674 h 507"/>
              <a:gd name="T16" fmla="*/ 281326 w 633"/>
              <a:gd name="T17" fmla="*/ 193976 h 507"/>
              <a:gd name="T18" fmla="*/ 248422 w 633"/>
              <a:gd name="T19" fmla="*/ 230141 h 507"/>
              <a:gd name="T20" fmla="*/ 217164 w 633"/>
              <a:gd name="T21" fmla="*/ 266306 h 507"/>
              <a:gd name="T22" fmla="*/ 190841 w 633"/>
              <a:gd name="T23" fmla="*/ 295895 h 507"/>
              <a:gd name="T24" fmla="*/ 159583 w 633"/>
              <a:gd name="T25" fmla="*/ 338636 h 507"/>
              <a:gd name="T26" fmla="*/ 134905 w 633"/>
              <a:gd name="T27" fmla="*/ 373157 h 507"/>
              <a:gd name="T28" fmla="*/ 111872 w 633"/>
              <a:gd name="T29" fmla="*/ 410965 h 507"/>
              <a:gd name="T30" fmla="*/ 88840 w 633"/>
              <a:gd name="T31" fmla="*/ 450418 h 507"/>
              <a:gd name="T32" fmla="*/ 69098 w 633"/>
              <a:gd name="T33" fmla="*/ 488227 h 507"/>
              <a:gd name="T34" fmla="*/ 47710 w 633"/>
              <a:gd name="T35" fmla="*/ 539187 h 507"/>
              <a:gd name="T36" fmla="*/ 31258 w 633"/>
              <a:gd name="T37" fmla="*/ 586859 h 507"/>
              <a:gd name="T38" fmla="*/ 16452 w 633"/>
              <a:gd name="T39" fmla="*/ 634531 h 507"/>
              <a:gd name="T40" fmla="*/ 8226 w 633"/>
              <a:gd name="T41" fmla="*/ 672340 h 507"/>
              <a:gd name="T42" fmla="*/ 0 w 633"/>
              <a:gd name="T43" fmla="*/ 703573 h 507"/>
              <a:gd name="T44" fmla="*/ 36194 w 633"/>
              <a:gd name="T45" fmla="*/ 726587 h 507"/>
              <a:gd name="T46" fmla="*/ 80614 w 633"/>
              <a:gd name="T47" fmla="*/ 743026 h 507"/>
              <a:gd name="T48" fmla="*/ 133260 w 633"/>
              <a:gd name="T49" fmla="*/ 762752 h 507"/>
              <a:gd name="T50" fmla="*/ 189196 w 633"/>
              <a:gd name="T51" fmla="*/ 780834 h 507"/>
              <a:gd name="T52" fmla="*/ 255003 w 633"/>
              <a:gd name="T53" fmla="*/ 800561 h 507"/>
              <a:gd name="T54" fmla="*/ 317520 w 633"/>
              <a:gd name="T55" fmla="*/ 812068 h 507"/>
              <a:gd name="T56" fmla="*/ 366876 w 633"/>
              <a:gd name="T57" fmla="*/ 820287 h 507"/>
              <a:gd name="T58" fmla="*/ 421167 w 633"/>
              <a:gd name="T59" fmla="*/ 826863 h 507"/>
              <a:gd name="T60" fmla="*/ 473812 w 633"/>
              <a:gd name="T61" fmla="*/ 830150 h 507"/>
              <a:gd name="T62" fmla="*/ 519877 w 633"/>
              <a:gd name="T63" fmla="*/ 831794 h 507"/>
              <a:gd name="T64" fmla="*/ 579104 w 633"/>
              <a:gd name="T65" fmla="*/ 830150 h 507"/>
              <a:gd name="T66" fmla="*/ 639976 w 633"/>
              <a:gd name="T67" fmla="*/ 821931 h 507"/>
              <a:gd name="T68" fmla="*/ 709073 w 633"/>
              <a:gd name="T69" fmla="*/ 813712 h 507"/>
              <a:gd name="T70" fmla="*/ 766655 w 633"/>
              <a:gd name="T71" fmla="*/ 802205 h 507"/>
              <a:gd name="T72" fmla="*/ 816010 w 633"/>
              <a:gd name="T73" fmla="*/ 792341 h 507"/>
              <a:gd name="T74" fmla="*/ 867011 w 633"/>
              <a:gd name="T75" fmla="*/ 775903 h 507"/>
              <a:gd name="T76" fmla="*/ 903205 w 633"/>
              <a:gd name="T77" fmla="*/ 761108 h 507"/>
              <a:gd name="T78" fmla="*/ 944334 w 633"/>
              <a:gd name="T79" fmla="*/ 746313 h 507"/>
              <a:gd name="T80" fmla="*/ 980528 w 633"/>
              <a:gd name="T81" fmla="*/ 733162 h 507"/>
              <a:gd name="T82" fmla="*/ 1020013 w 633"/>
              <a:gd name="T83" fmla="*/ 713436 h 507"/>
              <a:gd name="T84" fmla="*/ 1039755 w 633"/>
              <a:gd name="T85" fmla="*/ 701929 h 507"/>
              <a:gd name="T86" fmla="*/ 1033174 w 633"/>
              <a:gd name="T87" fmla="*/ 662476 h 507"/>
              <a:gd name="T88" fmla="*/ 1021658 w 633"/>
              <a:gd name="T89" fmla="*/ 619736 h 507"/>
              <a:gd name="T90" fmla="*/ 1008496 w 633"/>
              <a:gd name="T91" fmla="*/ 578639 h 507"/>
              <a:gd name="T92" fmla="*/ 987109 w 633"/>
              <a:gd name="T93" fmla="*/ 524392 h 507"/>
              <a:gd name="T94" fmla="*/ 959141 w 633"/>
              <a:gd name="T95" fmla="*/ 468501 h 507"/>
              <a:gd name="T96" fmla="*/ 926237 w 633"/>
              <a:gd name="T97" fmla="*/ 407678 h 507"/>
              <a:gd name="T98" fmla="*/ 896624 w 633"/>
              <a:gd name="T99" fmla="*/ 363293 h 507"/>
              <a:gd name="T100" fmla="*/ 867011 w 633"/>
              <a:gd name="T101" fmla="*/ 317265 h 507"/>
              <a:gd name="T102" fmla="*/ 842333 w 633"/>
              <a:gd name="T103" fmla="*/ 282744 h 507"/>
              <a:gd name="T104" fmla="*/ 802849 w 633"/>
              <a:gd name="T105" fmla="*/ 235072 h 507"/>
              <a:gd name="T106" fmla="*/ 773235 w 633"/>
              <a:gd name="T107" fmla="*/ 200551 h 507"/>
              <a:gd name="T108" fmla="*/ 740332 w 633"/>
              <a:gd name="T109" fmla="*/ 167674 h 507"/>
              <a:gd name="T110" fmla="*/ 695912 w 633"/>
              <a:gd name="T111" fmla="*/ 126577 h 507"/>
              <a:gd name="T112" fmla="*/ 664653 w 633"/>
              <a:gd name="T113" fmla="*/ 98632 h 507"/>
              <a:gd name="T114" fmla="*/ 625169 w 633"/>
              <a:gd name="T115" fmla="*/ 69042 h 507"/>
              <a:gd name="T116" fmla="*/ 577459 w 633"/>
              <a:gd name="T117" fmla="*/ 31233 h 507"/>
              <a:gd name="T118" fmla="*/ 528103 w 633"/>
              <a:gd name="T119" fmla="*/ 0 h 50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33" h="507">
                <a:moveTo>
                  <a:pt x="321" y="0"/>
                </a:moveTo>
                <a:lnTo>
                  <a:pt x="303" y="11"/>
                </a:lnTo>
                <a:lnTo>
                  <a:pt x="283" y="24"/>
                </a:lnTo>
                <a:lnTo>
                  <a:pt x="261" y="41"/>
                </a:lnTo>
                <a:lnTo>
                  <a:pt x="242" y="55"/>
                </a:lnTo>
                <a:lnTo>
                  <a:pt x="222" y="71"/>
                </a:lnTo>
                <a:lnTo>
                  <a:pt x="207" y="85"/>
                </a:lnTo>
                <a:lnTo>
                  <a:pt x="188" y="102"/>
                </a:lnTo>
                <a:lnTo>
                  <a:pt x="171" y="118"/>
                </a:lnTo>
                <a:lnTo>
                  <a:pt x="151" y="140"/>
                </a:lnTo>
                <a:lnTo>
                  <a:pt x="132" y="162"/>
                </a:lnTo>
                <a:lnTo>
                  <a:pt x="116" y="180"/>
                </a:lnTo>
                <a:lnTo>
                  <a:pt x="97" y="206"/>
                </a:lnTo>
                <a:lnTo>
                  <a:pt x="82" y="227"/>
                </a:lnTo>
                <a:lnTo>
                  <a:pt x="68" y="250"/>
                </a:lnTo>
                <a:lnTo>
                  <a:pt x="54" y="274"/>
                </a:lnTo>
                <a:lnTo>
                  <a:pt x="42" y="297"/>
                </a:lnTo>
                <a:lnTo>
                  <a:pt x="29" y="328"/>
                </a:lnTo>
                <a:lnTo>
                  <a:pt x="19" y="357"/>
                </a:lnTo>
                <a:lnTo>
                  <a:pt x="10" y="386"/>
                </a:lnTo>
                <a:lnTo>
                  <a:pt x="5" y="409"/>
                </a:lnTo>
                <a:lnTo>
                  <a:pt x="0" y="428"/>
                </a:lnTo>
                <a:lnTo>
                  <a:pt x="22" y="442"/>
                </a:lnTo>
                <a:lnTo>
                  <a:pt x="49" y="452"/>
                </a:lnTo>
                <a:lnTo>
                  <a:pt x="81" y="464"/>
                </a:lnTo>
                <a:lnTo>
                  <a:pt x="115" y="475"/>
                </a:lnTo>
                <a:lnTo>
                  <a:pt x="155" y="487"/>
                </a:lnTo>
                <a:lnTo>
                  <a:pt x="193" y="494"/>
                </a:lnTo>
                <a:lnTo>
                  <a:pt x="223" y="499"/>
                </a:lnTo>
                <a:lnTo>
                  <a:pt x="256" y="503"/>
                </a:lnTo>
                <a:lnTo>
                  <a:pt x="288" y="505"/>
                </a:lnTo>
                <a:lnTo>
                  <a:pt x="316" y="506"/>
                </a:lnTo>
                <a:lnTo>
                  <a:pt x="352" y="505"/>
                </a:lnTo>
                <a:lnTo>
                  <a:pt x="389" y="500"/>
                </a:lnTo>
                <a:lnTo>
                  <a:pt x="431" y="495"/>
                </a:lnTo>
                <a:lnTo>
                  <a:pt x="466" y="488"/>
                </a:lnTo>
                <a:lnTo>
                  <a:pt x="496" y="482"/>
                </a:lnTo>
                <a:lnTo>
                  <a:pt x="527" y="472"/>
                </a:lnTo>
                <a:lnTo>
                  <a:pt x="549" y="463"/>
                </a:lnTo>
                <a:lnTo>
                  <a:pt x="574" y="454"/>
                </a:lnTo>
                <a:lnTo>
                  <a:pt x="596" y="446"/>
                </a:lnTo>
                <a:lnTo>
                  <a:pt x="620" y="434"/>
                </a:lnTo>
                <a:lnTo>
                  <a:pt x="632" y="427"/>
                </a:lnTo>
                <a:lnTo>
                  <a:pt x="628" y="403"/>
                </a:lnTo>
                <a:lnTo>
                  <a:pt x="621" y="377"/>
                </a:lnTo>
                <a:lnTo>
                  <a:pt x="613" y="352"/>
                </a:lnTo>
                <a:lnTo>
                  <a:pt x="600" y="319"/>
                </a:lnTo>
                <a:lnTo>
                  <a:pt x="583" y="285"/>
                </a:lnTo>
                <a:lnTo>
                  <a:pt x="563" y="248"/>
                </a:lnTo>
                <a:lnTo>
                  <a:pt x="545" y="221"/>
                </a:lnTo>
                <a:lnTo>
                  <a:pt x="527" y="193"/>
                </a:lnTo>
                <a:lnTo>
                  <a:pt x="512" y="172"/>
                </a:lnTo>
                <a:lnTo>
                  <a:pt x="488" y="143"/>
                </a:lnTo>
                <a:lnTo>
                  <a:pt x="470" y="122"/>
                </a:lnTo>
                <a:lnTo>
                  <a:pt x="450" y="102"/>
                </a:lnTo>
                <a:lnTo>
                  <a:pt x="423" y="77"/>
                </a:lnTo>
                <a:lnTo>
                  <a:pt x="404" y="60"/>
                </a:lnTo>
                <a:lnTo>
                  <a:pt x="380" y="42"/>
                </a:lnTo>
                <a:lnTo>
                  <a:pt x="351" y="19"/>
                </a:lnTo>
                <a:lnTo>
                  <a:pt x="321" y="0"/>
                </a:lnTo>
              </a:path>
            </a:pathLst>
          </a:custGeom>
          <a:solidFill>
            <a:srgbClr val="9F3FD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69639" name="Freeform 7">
            <a:extLst>
              <a:ext uri="{FF2B5EF4-FFF2-40B4-BE49-F238E27FC236}">
                <a16:creationId xmlns:a16="http://schemas.microsoft.com/office/drawing/2014/main" id="{E255087F-F80A-1C4F-93CD-93775DE17CED}"/>
              </a:ext>
            </a:extLst>
          </p:cNvPr>
          <p:cNvSpPr>
            <a:spLocks/>
          </p:cNvSpPr>
          <p:nvPr/>
        </p:nvSpPr>
        <p:spPr bwMode="auto">
          <a:xfrm>
            <a:off x="3911600" y="2533650"/>
            <a:ext cx="1106488" cy="1209675"/>
          </a:xfrm>
          <a:custGeom>
            <a:avLst/>
            <a:gdLst>
              <a:gd name="T0" fmla="*/ 55900 w 673"/>
              <a:gd name="T1" fmla="*/ 21367 h 736"/>
              <a:gd name="T2" fmla="*/ 120020 w 673"/>
              <a:gd name="T3" fmla="*/ 47664 h 736"/>
              <a:gd name="T4" fmla="*/ 207158 w 673"/>
              <a:gd name="T5" fmla="*/ 77248 h 736"/>
              <a:gd name="T6" fmla="*/ 299229 w 673"/>
              <a:gd name="T7" fmla="*/ 100258 h 736"/>
              <a:gd name="T8" fmla="*/ 397875 w 673"/>
              <a:gd name="T9" fmla="*/ 119981 h 736"/>
              <a:gd name="T10" fmla="*/ 512963 w 673"/>
              <a:gd name="T11" fmla="*/ 131486 h 736"/>
              <a:gd name="T12" fmla="*/ 629695 w 673"/>
              <a:gd name="T13" fmla="*/ 131486 h 736"/>
              <a:gd name="T14" fmla="*/ 754648 w 673"/>
              <a:gd name="T15" fmla="*/ 113407 h 736"/>
              <a:gd name="T16" fmla="*/ 841786 w 673"/>
              <a:gd name="T17" fmla="*/ 93684 h 736"/>
              <a:gd name="T18" fmla="*/ 919059 w 673"/>
              <a:gd name="T19" fmla="*/ 69030 h 736"/>
              <a:gd name="T20" fmla="*/ 997977 w 673"/>
              <a:gd name="T21" fmla="*/ 37802 h 736"/>
              <a:gd name="T22" fmla="*/ 1057165 w 673"/>
              <a:gd name="T23" fmla="*/ 13149 h 736"/>
              <a:gd name="T24" fmla="*/ 1086759 w 673"/>
              <a:gd name="T25" fmla="*/ 32872 h 736"/>
              <a:gd name="T26" fmla="*/ 1093335 w 673"/>
              <a:gd name="T27" fmla="*/ 93684 h 736"/>
              <a:gd name="T28" fmla="*/ 1101556 w 673"/>
              <a:gd name="T29" fmla="*/ 185725 h 736"/>
              <a:gd name="T30" fmla="*/ 1104844 w 673"/>
              <a:gd name="T31" fmla="*/ 253111 h 736"/>
              <a:gd name="T32" fmla="*/ 1098267 w 673"/>
              <a:gd name="T33" fmla="*/ 341865 h 736"/>
              <a:gd name="T34" fmla="*/ 1085115 w 673"/>
              <a:gd name="T35" fmla="*/ 437192 h 736"/>
              <a:gd name="T36" fmla="*/ 1060453 w 673"/>
              <a:gd name="T37" fmla="*/ 547312 h 736"/>
              <a:gd name="T38" fmla="*/ 1027571 w 673"/>
              <a:gd name="T39" fmla="*/ 642640 h 736"/>
              <a:gd name="T40" fmla="*/ 986468 w 673"/>
              <a:gd name="T41" fmla="*/ 733037 h 736"/>
              <a:gd name="T42" fmla="*/ 940433 w 673"/>
              <a:gd name="T43" fmla="*/ 818503 h 736"/>
              <a:gd name="T44" fmla="*/ 881245 w 673"/>
              <a:gd name="T45" fmla="*/ 905613 h 736"/>
              <a:gd name="T46" fmla="*/ 807259 w 673"/>
              <a:gd name="T47" fmla="*/ 992722 h 736"/>
              <a:gd name="T48" fmla="*/ 723410 w 673"/>
              <a:gd name="T49" fmla="*/ 1073258 h 736"/>
              <a:gd name="T50" fmla="*/ 644492 w 673"/>
              <a:gd name="T51" fmla="*/ 1139001 h 736"/>
              <a:gd name="T52" fmla="*/ 573795 w 673"/>
              <a:gd name="T53" fmla="*/ 1186665 h 736"/>
              <a:gd name="T54" fmla="*/ 511319 w 673"/>
              <a:gd name="T55" fmla="*/ 1188308 h 736"/>
              <a:gd name="T56" fmla="*/ 442266 w 673"/>
              <a:gd name="T57" fmla="*/ 1140645 h 736"/>
              <a:gd name="T58" fmla="*/ 376502 w 673"/>
              <a:gd name="T59" fmla="*/ 1086406 h 736"/>
              <a:gd name="T60" fmla="*/ 309093 w 673"/>
              <a:gd name="T61" fmla="*/ 1022307 h 736"/>
              <a:gd name="T62" fmla="*/ 228532 w 673"/>
              <a:gd name="T63" fmla="*/ 925336 h 736"/>
              <a:gd name="T64" fmla="*/ 169344 w 673"/>
              <a:gd name="T65" fmla="*/ 844800 h 736"/>
              <a:gd name="T66" fmla="*/ 120020 w 673"/>
              <a:gd name="T67" fmla="*/ 756047 h 736"/>
              <a:gd name="T68" fmla="*/ 75629 w 673"/>
              <a:gd name="T69" fmla="*/ 657432 h 736"/>
              <a:gd name="T70" fmla="*/ 42747 w 673"/>
              <a:gd name="T71" fmla="*/ 557174 h 736"/>
              <a:gd name="T72" fmla="*/ 16441 w 673"/>
              <a:gd name="T73" fmla="*/ 451985 h 736"/>
              <a:gd name="T74" fmla="*/ 1644 w 673"/>
              <a:gd name="T75" fmla="*/ 341865 h 736"/>
              <a:gd name="T76" fmla="*/ 0 w 673"/>
              <a:gd name="T77" fmla="*/ 231745 h 736"/>
              <a:gd name="T78" fmla="*/ 4932 w 673"/>
              <a:gd name="T79" fmla="*/ 121625 h 736"/>
              <a:gd name="T80" fmla="*/ 18085 w 673"/>
              <a:gd name="T81" fmla="*/ 31228 h 7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673" h="736">
                <a:moveTo>
                  <a:pt x="15" y="1"/>
                </a:moveTo>
                <a:lnTo>
                  <a:pt x="34" y="13"/>
                </a:lnTo>
                <a:lnTo>
                  <a:pt x="54" y="22"/>
                </a:lnTo>
                <a:lnTo>
                  <a:pt x="73" y="29"/>
                </a:lnTo>
                <a:lnTo>
                  <a:pt x="101" y="40"/>
                </a:lnTo>
                <a:lnTo>
                  <a:pt x="126" y="47"/>
                </a:lnTo>
                <a:lnTo>
                  <a:pt x="153" y="55"/>
                </a:lnTo>
                <a:lnTo>
                  <a:pt x="182" y="61"/>
                </a:lnTo>
                <a:lnTo>
                  <a:pt x="211" y="68"/>
                </a:lnTo>
                <a:lnTo>
                  <a:pt x="242" y="73"/>
                </a:lnTo>
                <a:lnTo>
                  <a:pt x="278" y="77"/>
                </a:lnTo>
                <a:lnTo>
                  <a:pt x="312" y="80"/>
                </a:lnTo>
                <a:lnTo>
                  <a:pt x="344" y="80"/>
                </a:lnTo>
                <a:lnTo>
                  <a:pt x="383" y="80"/>
                </a:lnTo>
                <a:lnTo>
                  <a:pt x="426" y="73"/>
                </a:lnTo>
                <a:lnTo>
                  <a:pt x="459" y="69"/>
                </a:lnTo>
                <a:lnTo>
                  <a:pt x="482" y="64"/>
                </a:lnTo>
                <a:lnTo>
                  <a:pt x="512" y="57"/>
                </a:lnTo>
                <a:lnTo>
                  <a:pt x="537" y="50"/>
                </a:lnTo>
                <a:lnTo>
                  <a:pt x="559" y="42"/>
                </a:lnTo>
                <a:lnTo>
                  <a:pt x="587" y="31"/>
                </a:lnTo>
                <a:lnTo>
                  <a:pt x="607" y="23"/>
                </a:lnTo>
                <a:lnTo>
                  <a:pt x="627" y="14"/>
                </a:lnTo>
                <a:lnTo>
                  <a:pt x="643" y="8"/>
                </a:lnTo>
                <a:lnTo>
                  <a:pt x="656" y="0"/>
                </a:lnTo>
                <a:lnTo>
                  <a:pt x="661" y="20"/>
                </a:lnTo>
                <a:lnTo>
                  <a:pt x="664" y="40"/>
                </a:lnTo>
                <a:lnTo>
                  <a:pt x="665" y="57"/>
                </a:lnTo>
                <a:lnTo>
                  <a:pt x="669" y="89"/>
                </a:lnTo>
                <a:lnTo>
                  <a:pt x="670" y="113"/>
                </a:lnTo>
                <a:lnTo>
                  <a:pt x="672" y="135"/>
                </a:lnTo>
                <a:lnTo>
                  <a:pt x="672" y="154"/>
                </a:lnTo>
                <a:lnTo>
                  <a:pt x="669" y="185"/>
                </a:lnTo>
                <a:lnTo>
                  <a:pt x="668" y="208"/>
                </a:lnTo>
                <a:lnTo>
                  <a:pt x="665" y="235"/>
                </a:lnTo>
                <a:lnTo>
                  <a:pt x="660" y="266"/>
                </a:lnTo>
                <a:lnTo>
                  <a:pt x="656" y="293"/>
                </a:lnTo>
                <a:lnTo>
                  <a:pt x="645" y="333"/>
                </a:lnTo>
                <a:lnTo>
                  <a:pt x="636" y="363"/>
                </a:lnTo>
                <a:lnTo>
                  <a:pt x="625" y="391"/>
                </a:lnTo>
                <a:lnTo>
                  <a:pt x="615" y="416"/>
                </a:lnTo>
                <a:lnTo>
                  <a:pt x="600" y="446"/>
                </a:lnTo>
                <a:lnTo>
                  <a:pt x="586" y="475"/>
                </a:lnTo>
                <a:lnTo>
                  <a:pt x="572" y="498"/>
                </a:lnTo>
                <a:lnTo>
                  <a:pt x="555" y="522"/>
                </a:lnTo>
                <a:lnTo>
                  <a:pt x="536" y="551"/>
                </a:lnTo>
                <a:lnTo>
                  <a:pt x="512" y="581"/>
                </a:lnTo>
                <a:lnTo>
                  <a:pt x="491" y="604"/>
                </a:lnTo>
                <a:lnTo>
                  <a:pt x="467" y="629"/>
                </a:lnTo>
                <a:lnTo>
                  <a:pt x="440" y="653"/>
                </a:lnTo>
                <a:lnTo>
                  <a:pt x="413" y="676"/>
                </a:lnTo>
                <a:lnTo>
                  <a:pt x="392" y="693"/>
                </a:lnTo>
                <a:lnTo>
                  <a:pt x="373" y="708"/>
                </a:lnTo>
                <a:lnTo>
                  <a:pt x="349" y="722"/>
                </a:lnTo>
                <a:lnTo>
                  <a:pt x="331" y="735"/>
                </a:lnTo>
                <a:lnTo>
                  <a:pt x="311" y="723"/>
                </a:lnTo>
                <a:lnTo>
                  <a:pt x="294" y="712"/>
                </a:lnTo>
                <a:lnTo>
                  <a:pt x="269" y="694"/>
                </a:lnTo>
                <a:lnTo>
                  <a:pt x="250" y="679"/>
                </a:lnTo>
                <a:lnTo>
                  <a:pt x="229" y="661"/>
                </a:lnTo>
                <a:lnTo>
                  <a:pt x="211" y="644"/>
                </a:lnTo>
                <a:lnTo>
                  <a:pt x="188" y="622"/>
                </a:lnTo>
                <a:lnTo>
                  <a:pt x="168" y="597"/>
                </a:lnTo>
                <a:lnTo>
                  <a:pt x="139" y="563"/>
                </a:lnTo>
                <a:lnTo>
                  <a:pt x="120" y="537"/>
                </a:lnTo>
                <a:lnTo>
                  <a:pt x="103" y="514"/>
                </a:lnTo>
                <a:lnTo>
                  <a:pt x="86" y="484"/>
                </a:lnTo>
                <a:lnTo>
                  <a:pt x="73" y="460"/>
                </a:lnTo>
                <a:lnTo>
                  <a:pt x="58" y="428"/>
                </a:lnTo>
                <a:lnTo>
                  <a:pt x="46" y="400"/>
                </a:lnTo>
                <a:lnTo>
                  <a:pt x="37" y="376"/>
                </a:lnTo>
                <a:lnTo>
                  <a:pt x="26" y="339"/>
                </a:lnTo>
                <a:lnTo>
                  <a:pt x="17" y="312"/>
                </a:lnTo>
                <a:lnTo>
                  <a:pt x="10" y="275"/>
                </a:lnTo>
                <a:lnTo>
                  <a:pt x="6" y="249"/>
                </a:lnTo>
                <a:lnTo>
                  <a:pt x="1" y="208"/>
                </a:lnTo>
                <a:lnTo>
                  <a:pt x="0" y="177"/>
                </a:lnTo>
                <a:lnTo>
                  <a:pt x="0" y="141"/>
                </a:lnTo>
                <a:lnTo>
                  <a:pt x="1" y="104"/>
                </a:lnTo>
                <a:lnTo>
                  <a:pt x="3" y="74"/>
                </a:lnTo>
                <a:lnTo>
                  <a:pt x="7" y="43"/>
                </a:lnTo>
                <a:lnTo>
                  <a:pt x="11" y="19"/>
                </a:lnTo>
                <a:lnTo>
                  <a:pt x="15" y="1"/>
                </a:lnTo>
              </a:path>
            </a:pathLst>
          </a:custGeom>
          <a:solidFill>
            <a:srgbClr val="9F3FD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78184" name="Rectangle 8">
            <a:extLst>
              <a:ext uri="{FF2B5EF4-FFF2-40B4-BE49-F238E27FC236}">
                <a16:creationId xmlns:a16="http://schemas.microsoft.com/office/drawing/2014/main" id="{5B96C493-5294-404C-B96E-C650C7866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7225" y="2520950"/>
            <a:ext cx="369888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6000"/>
              </a:lnSpc>
              <a:defRPr/>
            </a:pPr>
            <a:r>
              <a:rPr lang="en-US" altLang="en-DE" sz="31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78185" name="Rectangle 9">
            <a:extLst>
              <a:ext uri="{FF2B5EF4-FFF2-40B4-BE49-F238E27FC236}">
                <a16:creationId xmlns:a16="http://schemas.microsoft.com/office/drawing/2014/main" id="{D6E05F41-2617-9345-9F16-36113373B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5900" y="2520950"/>
            <a:ext cx="349250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65792" tIns="26317" rIns="65792" bIns="26317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6000"/>
              </a:lnSpc>
              <a:defRPr/>
            </a:pPr>
            <a:r>
              <a:rPr lang="en-US" altLang="en-DE" sz="31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453480679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lide Number Placeholder 5">
            <a:extLst>
              <a:ext uri="{FF2B5EF4-FFF2-40B4-BE49-F238E27FC236}">
                <a16:creationId xmlns:a16="http://schemas.microsoft.com/office/drawing/2014/main" id="{C5B9E599-5FF4-3A43-899B-EE54B6E92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E6E11A43-E9A4-D449-900F-0CB0FC991F1B}" type="slidenum">
              <a:rPr lang="en-US" altLang="en-US" smtClean="0"/>
              <a:pPr>
                <a:defRPr/>
              </a:pPr>
              <a:t>52</a:t>
            </a:fld>
            <a:endParaRPr lang="en-US" altLang="en-US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B4A332DB-36D4-FC4A-B4D2-602A447CC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4692650" cy="8112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/>
              <a:t>Modular TODs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62B1F2CB-3DB7-F947-B59E-39FB700A63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9125" y="1371600"/>
            <a:ext cx="7886700" cy="13700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9525" indent="-9525" defTabSz="785813" eaLnBrk="1" hangingPunct="1">
              <a:buFont typeface="Wingdings" pitchFamily="2" charset="2"/>
              <a:buNone/>
            </a:pPr>
            <a:r>
              <a:rPr lang="en-US" altLang="en-DE" dirty="0"/>
              <a:t>The Fax Domain is modular (not the Database Domain nor the Postmen Domain, unless restricted to a star topology).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FEEC6FF3-AC5B-AB4D-A3A4-0329A3EB9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" y="4475163"/>
            <a:ext cx="7327900" cy="717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792" tIns="26317" rIns="65792" bIns="26317">
            <a:spAutoFit/>
          </a:bodyPr>
          <a:lstStyle>
            <a:lvl1pPr marL="236538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3812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525" indent="-9525">
              <a:lnSpc>
                <a:spcPct val="90000"/>
              </a:lnSpc>
              <a:spcBef>
                <a:spcPct val="45000"/>
              </a:spcBef>
            </a:pPr>
            <a:r>
              <a:rPr lang="en-US" altLang="en-DE" sz="2400" dirty="0">
                <a:latin typeface="+mn-lt"/>
              </a:rPr>
              <a:t>Even in modular TODs, hiding tasks can be beneficial in general mixed deals</a:t>
            </a:r>
          </a:p>
        </p:txBody>
      </p:sp>
      <p:grpSp>
        <p:nvGrpSpPr>
          <p:cNvPr id="70661" name="Group 5">
            <a:extLst>
              <a:ext uri="{FF2B5EF4-FFF2-40B4-BE49-F238E27FC236}">
                <a16:creationId xmlns:a16="http://schemas.microsoft.com/office/drawing/2014/main" id="{F6EDE692-5AB6-EC49-A3B0-E539D2B97DFC}"/>
              </a:ext>
            </a:extLst>
          </p:cNvPr>
          <p:cNvGrpSpPr>
            <a:grpSpLocks/>
          </p:cNvGrpSpPr>
          <p:nvPr/>
        </p:nvGrpSpPr>
        <p:grpSpPr bwMode="auto">
          <a:xfrm>
            <a:off x="2132013" y="2901950"/>
            <a:ext cx="4532312" cy="1092200"/>
            <a:chOff x="1296" y="2015"/>
            <a:chExt cx="2756" cy="663"/>
          </a:xfrm>
        </p:grpSpPr>
        <p:grpSp>
          <p:nvGrpSpPr>
            <p:cNvPr id="70662" name="Group 6">
              <a:extLst>
                <a:ext uri="{FF2B5EF4-FFF2-40B4-BE49-F238E27FC236}">
                  <a16:creationId xmlns:a16="http://schemas.microsoft.com/office/drawing/2014/main" id="{672F8026-FF7A-7943-A274-91C9D43834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19" y="2200"/>
              <a:ext cx="796" cy="327"/>
              <a:chOff x="1319" y="2200"/>
              <a:chExt cx="796" cy="327"/>
            </a:xfrm>
          </p:grpSpPr>
          <p:sp>
            <p:nvSpPr>
              <p:cNvPr id="70669" name="Rectangle 7">
                <a:extLst>
                  <a:ext uri="{FF2B5EF4-FFF2-40B4-BE49-F238E27FC236}">
                    <a16:creationId xmlns:a16="http://schemas.microsoft.com/office/drawing/2014/main" id="{9F62365E-6701-E24A-8BAB-549B1D9ED7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9" y="2200"/>
                <a:ext cx="796" cy="32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DE" altLang="en-DE"/>
              </a:p>
            </p:txBody>
          </p:sp>
          <p:grpSp>
            <p:nvGrpSpPr>
              <p:cNvPr id="70670" name="Group 8">
                <a:extLst>
                  <a:ext uri="{FF2B5EF4-FFF2-40B4-BE49-F238E27FC236}">
                    <a16:creationId xmlns:a16="http://schemas.microsoft.com/office/drawing/2014/main" id="{6F588D45-63E3-6A49-8CD8-8E65B2C2E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38" y="2208"/>
                <a:ext cx="516" cy="263"/>
                <a:chOff x="1338" y="2208"/>
                <a:chExt cx="516" cy="263"/>
              </a:xfrm>
            </p:grpSpPr>
            <p:grpSp>
              <p:nvGrpSpPr>
                <p:cNvPr id="70767" name="Group 9">
                  <a:extLst>
                    <a:ext uri="{FF2B5EF4-FFF2-40B4-BE49-F238E27FC236}">
                      <a16:creationId xmlns:a16="http://schemas.microsoft.com/office/drawing/2014/main" id="{F00B2ADE-D1DC-984D-B0A7-493EC3F6CE1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38" y="2208"/>
                  <a:ext cx="154" cy="80"/>
                  <a:chOff x="1338" y="2208"/>
                  <a:chExt cx="154" cy="80"/>
                </a:xfrm>
              </p:grpSpPr>
              <p:sp>
                <p:nvSpPr>
                  <p:cNvPr id="70774" name="Freeform 10">
                    <a:extLst>
                      <a:ext uri="{FF2B5EF4-FFF2-40B4-BE49-F238E27FC236}">
                        <a16:creationId xmlns:a16="http://schemas.microsoft.com/office/drawing/2014/main" id="{608373CD-54E4-2943-938C-8DFCD5EFE28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38" y="2208"/>
                    <a:ext cx="154" cy="10"/>
                  </a:xfrm>
                  <a:custGeom>
                    <a:avLst/>
                    <a:gdLst>
                      <a:gd name="T0" fmla="*/ 0 w 154"/>
                      <a:gd name="T1" fmla="*/ 0 h 10"/>
                      <a:gd name="T2" fmla="*/ 153 w 154"/>
                      <a:gd name="T3" fmla="*/ 0 h 10"/>
                      <a:gd name="T4" fmla="*/ 153 w 154"/>
                      <a:gd name="T5" fmla="*/ 9 h 10"/>
                      <a:gd name="T6" fmla="*/ 0 w 154"/>
                      <a:gd name="T7" fmla="*/ 9 h 10"/>
                      <a:gd name="T8" fmla="*/ 0 w 154"/>
                      <a:gd name="T9" fmla="*/ 0 h 1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54" h="10">
                        <a:moveTo>
                          <a:pt x="0" y="0"/>
                        </a:moveTo>
                        <a:lnTo>
                          <a:pt x="153" y="0"/>
                        </a:lnTo>
                        <a:lnTo>
                          <a:pt x="153" y="9"/>
                        </a:lnTo>
                        <a:lnTo>
                          <a:pt x="0" y="9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775" name="Freeform 11">
                    <a:extLst>
                      <a:ext uri="{FF2B5EF4-FFF2-40B4-BE49-F238E27FC236}">
                        <a16:creationId xmlns:a16="http://schemas.microsoft.com/office/drawing/2014/main" id="{E9DECED2-4D45-C84F-A5F0-4D433D7BE1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38" y="2232"/>
                    <a:ext cx="149" cy="9"/>
                  </a:xfrm>
                  <a:custGeom>
                    <a:avLst/>
                    <a:gdLst>
                      <a:gd name="T0" fmla="*/ 0 w 149"/>
                      <a:gd name="T1" fmla="*/ 0 h 9"/>
                      <a:gd name="T2" fmla="*/ 148 w 149"/>
                      <a:gd name="T3" fmla="*/ 0 h 9"/>
                      <a:gd name="T4" fmla="*/ 148 w 149"/>
                      <a:gd name="T5" fmla="*/ 8 h 9"/>
                      <a:gd name="T6" fmla="*/ 0 w 149"/>
                      <a:gd name="T7" fmla="*/ 8 h 9"/>
                      <a:gd name="T8" fmla="*/ 0 w 149"/>
                      <a:gd name="T9" fmla="*/ 0 h 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49" h="9">
                        <a:moveTo>
                          <a:pt x="0" y="0"/>
                        </a:moveTo>
                        <a:lnTo>
                          <a:pt x="148" y="0"/>
                        </a:lnTo>
                        <a:lnTo>
                          <a:pt x="148" y="8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776" name="Freeform 12">
                    <a:extLst>
                      <a:ext uri="{FF2B5EF4-FFF2-40B4-BE49-F238E27FC236}">
                        <a16:creationId xmlns:a16="http://schemas.microsoft.com/office/drawing/2014/main" id="{E49900BF-A3BE-624F-9B23-4206D3E8E2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38" y="2254"/>
                    <a:ext cx="126" cy="10"/>
                  </a:xfrm>
                  <a:custGeom>
                    <a:avLst/>
                    <a:gdLst>
                      <a:gd name="T0" fmla="*/ 0 w 126"/>
                      <a:gd name="T1" fmla="*/ 0 h 10"/>
                      <a:gd name="T2" fmla="*/ 125 w 126"/>
                      <a:gd name="T3" fmla="*/ 0 h 10"/>
                      <a:gd name="T4" fmla="*/ 125 w 126"/>
                      <a:gd name="T5" fmla="*/ 9 h 10"/>
                      <a:gd name="T6" fmla="*/ 0 w 126"/>
                      <a:gd name="T7" fmla="*/ 9 h 10"/>
                      <a:gd name="T8" fmla="*/ 0 w 126"/>
                      <a:gd name="T9" fmla="*/ 0 h 1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26" h="10">
                        <a:moveTo>
                          <a:pt x="0" y="0"/>
                        </a:moveTo>
                        <a:lnTo>
                          <a:pt x="125" y="0"/>
                        </a:lnTo>
                        <a:lnTo>
                          <a:pt x="125" y="9"/>
                        </a:lnTo>
                        <a:lnTo>
                          <a:pt x="0" y="9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777" name="Freeform 13">
                    <a:extLst>
                      <a:ext uri="{FF2B5EF4-FFF2-40B4-BE49-F238E27FC236}">
                        <a16:creationId xmlns:a16="http://schemas.microsoft.com/office/drawing/2014/main" id="{58174ED6-2473-1D42-8E3C-A14F7E57551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38" y="2278"/>
                    <a:ext cx="144" cy="10"/>
                  </a:xfrm>
                  <a:custGeom>
                    <a:avLst/>
                    <a:gdLst>
                      <a:gd name="T0" fmla="*/ 0 w 144"/>
                      <a:gd name="T1" fmla="*/ 0 h 10"/>
                      <a:gd name="T2" fmla="*/ 143 w 144"/>
                      <a:gd name="T3" fmla="*/ 0 h 10"/>
                      <a:gd name="T4" fmla="*/ 143 w 144"/>
                      <a:gd name="T5" fmla="*/ 9 h 10"/>
                      <a:gd name="T6" fmla="*/ 0 w 144"/>
                      <a:gd name="T7" fmla="*/ 9 h 10"/>
                      <a:gd name="T8" fmla="*/ 0 w 144"/>
                      <a:gd name="T9" fmla="*/ 0 h 1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44" h="10">
                        <a:moveTo>
                          <a:pt x="0" y="0"/>
                        </a:moveTo>
                        <a:lnTo>
                          <a:pt x="143" y="0"/>
                        </a:lnTo>
                        <a:lnTo>
                          <a:pt x="143" y="9"/>
                        </a:lnTo>
                        <a:lnTo>
                          <a:pt x="0" y="9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70768" name="Group 14">
                  <a:extLst>
                    <a:ext uri="{FF2B5EF4-FFF2-40B4-BE49-F238E27FC236}">
                      <a16:creationId xmlns:a16="http://schemas.microsoft.com/office/drawing/2014/main" id="{997F56FD-41F6-1D4E-860E-7027EA6D3FB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621" y="2341"/>
                  <a:ext cx="233" cy="130"/>
                  <a:chOff x="1621" y="2341"/>
                  <a:chExt cx="233" cy="130"/>
                </a:xfrm>
              </p:grpSpPr>
              <p:sp>
                <p:nvSpPr>
                  <p:cNvPr id="70769" name="Freeform 15">
                    <a:extLst>
                      <a:ext uri="{FF2B5EF4-FFF2-40B4-BE49-F238E27FC236}">
                        <a16:creationId xmlns:a16="http://schemas.microsoft.com/office/drawing/2014/main" id="{2B8C123A-1ED9-8441-A60B-C0EC630CE06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1" y="2341"/>
                    <a:ext cx="221" cy="16"/>
                  </a:xfrm>
                  <a:custGeom>
                    <a:avLst/>
                    <a:gdLst>
                      <a:gd name="T0" fmla="*/ 0 w 221"/>
                      <a:gd name="T1" fmla="*/ 0 h 16"/>
                      <a:gd name="T2" fmla="*/ 220 w 221"/>
                      <a:gd name="T3" fmla="*/ 0 h 16"/>
                      <a:gd name="T4" fmla="*/ 220 w 221"/>
                      <a:gd name="T5" fmla="*/ 15 h 16"/>
                      <a:gd name="T6" fmla="*/ 0 w 221"/>
                      <a:gd name="T7" fmla="*/ 15 h 16"/>
                      <a:gd name="T8" fmla="*/ 0 w 221"/>
                      <a:gd name="T9" fmla="*/ 0 h 1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1" h="16">
                        <a:moveTo>
                          <a:pt x="0" y="0"/>
                        </a:moveTo>
                        <a:lnTo>
                          <a:pt x="220" y="0"/>
                        </a:lnTo>
                        <a:lnTo>
                          <a:pt x="220" y="15"/>
                        </a:lnTo>
                        <a:lnTo>
                          <a:pt x="0" y="1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770" name="Freeform 16">
                    <a:extLst>
                      <a:ext uri="{FF2B5EF4-FFF2-40B4-BE49-F238E27FC236}">
                        <a16:creationId xmlns:a16="http://schemas.microsoft.com/office/drawing/2014/main" id="{7026405E-A171-9D4F-8A67-D1BBAB1B08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1" y="2370"/>
                    <a:ext cx="216" cy="16"/>
                  </a:xfrm>
                  <a:custGeom>
                    <a:avLst/>
                    <a:gdLst>
                      <a:gd name="T0" fmla="*/ 0 w 216"/>
                      <a:gd name="T1" fmla="*/ 0 h 16"/>
                      <a:gd name="T2" fmla="*/ 215 w 216"/>
                      <a:gd name="T3" fmla="*/ 0 h 16"/>
                      <a:gd name="T4" fmla="*/ 215 w 216"/>
                      <a:gd name="T5" fmla="*/ 15 h 16"/>
                      <a:gd name="T6" fmla="*/ 0 w 216"/>
                      <a:gd name="T7" fmla="*/ 15 h 16"/>
                      <a:gd name="T8" fmla="*/ 0 w 216"/>
                      <a:gd name="T9" fmla="*/ 0 h 1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16" h="16">
                        <a:moveTo>
                          <a:pt x="0" y="0"/>
                        </a:moveTo>
                        <a:lnTo>
                          <a:pt x="215" y="0"/>
                        </a:lnTo>
                        <a:lnTo>
                          <a:pt x="215" y="15"/>
                        </a:lnTo>
                        <a:lnTo>
                          <a:pt x="0" y="1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771" name="Freeform 17">
                    <a:extLst>
                      <a:ext uri="{FF2B5EF4-FFF2-40B4-BE49-F238E27FC236}">
                        <a16:creationId xmlns:a16="http://schemas.microsoft.com/office/drawing/2014/main" id="{4A669ED4-9D4C-9A4D-8856-E5497D40213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1" y="2398"/>
                    <a:ext cx="233" cy="17"/>
                  </a:xfrm>
                  <a:custGeom>
                    <a:avLst/>
                    <a:gdLst>
                      <a:gd name="T0" fmla="*/ 0 w 233"/>
                      <a:gd name="T1" fmla="*/ 0 h 17"/>
                      <a:gd name="T2" fmla="*/ 232 w 233"/>
                      <a:gd name="T3" fmla="*/ 0 h 17"/>
                      <a:gd name="T4" fmla="*/ 232 w 233"/>
                      <a:gd name="T5" fmla="*/ 16 h 17"/>
                      <a:gd name="T6" fmla="*/ 0 w 233"/>
                      <a:gd name="T7" fmla="*/ 16 h 17"/>
                      <a:gd name="T8" fmla="*/ 0 w 233"/>
                      <a:gd name="T9" fmla="*/ 0 h 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33" h="17">
                        <a:moveTo>
                          <a:pt x="0" y="0"/>
                        </a:moveTo>
                        <a:lnTo>
                          <a:pt x="232" y="0"/>
                        </a:lnTo>
                        <a:lnTo>
                          <a:pt x="232" y="16"/>
                        </a:lnTo>
                        <a:lnTo>
                          <a:pt x="0" y="1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772" name="Freeform 18">
                    <a:extLst>
                      <a:ext uri="{FF2B5EF4-FFF2-40B4-BE49-F238E27FC236}">
                        <a16:creationId xmlns:a16="http://schemas.microsoft.com/office/drawing/2014/main" id="{5FB23898-FB05-DE46-BE67-A989822DAAC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1" y="2428"/>
                    <a:ext cx="198" cy="14"/>
                  </a:xfrm>
                  <a:custGeom>
                    <a:avLst/>
                    <a:gdLst>
                      <a:gd name="T0" fmla="*/ 0 w 198"/>
                      <a:gd name="T1" fmla="*/ 0 h 14"/>
                      <a:gd name="T2" fmla="*/ 197 w 198"/>
                      <a:gd name="T3" fmla="*/ 0 h 14"/>
                      <a:gd name="T4" fmla="*/ 197 w 198"/>
                      <a:gd name="T5" fmla="*/ 13 h 14"/>
                      <a:gd name="T6" fmla="*/ 0 w 198"/>
                      <a:gd name="T7" fmla="*/ 13 h 14"/>
                      <a:gd name="T8" fmla="*/ 0 w 198"/>
                      <a:gd name="T9" fmla="*/ 0 h 1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98" h="14">
                        <a:moveTo>
                          <a:pt x="0" y="0"/>
                        </a:moveTo>
                        <a:lnTo>
                          <a:pt x="197" y="0"/>
                        </a:lnTo>
                        <a:lnTo>
                          <a:pt x="197" y="13"/>
                        </a:lnTo>
                        <a:lnTo>
                          <a:pt x="0" y="13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773" name="Freeform 19">
                    <a:extLst>
                      <a:ext uri="{FF2B5EF4-FFF2-40B4-BE49-F238E27FC236}">
                        <a16:creationId xmlns:a16="http://schemas.microsoft.com/office/drawing/2014/main" id="{D080747D-885F-A648-84DB-FC4BF2C5EB0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4" y="2456"/>
                    <a:ext cx="129" cy="15"/>
                  </a:xfrm>
                  <a:custGeom>
                    <a:avLst/>
                    <a:gdLst>
                      <a:gd name="T0" fmla="*/ 0 w 129"/>
                      <a:gd name="T1" fmla="*/ 0 h 15"/>
                      <a:gd name="T2" fmla="*/ 128 w 129"/>
                      <a:gd name="T3" fmla="*/ 0 h 15"/>
                      <a:gd name="T4" fmla="*/ 128 w 129"/>
                      <a:gd name="T5" fmla="*/ 14 h 15"/>
                      <a:gd name="T6" fmla="*/ 0 w 129"/>
                      <a:gd name="T7" fmla="*/ 14 h 15"/>
                      <a:gd name="T8" fmla="*/ 0 w 129"/>
                      <a:gd name="T9" fmla="*/ 0 h 1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29" h="15">
                        <a:moveTo>
                          <a:pt x="0" y="0"/>
                        </a:moveTo>
                        <a:lnTo>
                          <a:pt x="128" y="0"/>
                        </a:lnTo>
                        <a:lnTo>
                          <a:pt x="128" y="14"/>
                        </a:lnTo>
                        <a:lnTo>
                          <a:pt x="0" y="14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</p:grpSp>
          <p:grpSp>
            <p:nvGrpSpPr>
              <p:cNvPr id="70671" name="Group 20">
                <a:extLst>
                  <a:ext uri="{FF2B5EF4-FFF2-40B4-BE49-F238E27FC236}">
                    <a16:creationId xmlns:a16="http://schemas.microsoft.com/office/drawing/2014/main" id="{48A1D631-C089-EC4D-BA6E-09E907974B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12" y="2208"/>
                <a:ext cx="84" cy="88"/>
                <a:chOff x="2012" y="2208"/>
                <a:chExt cx="84" cy="88"/>
              </a:xfrm>
            </p:grpSpPr>
            <p:grpSp>
              <p:nvGrpSpPr>
                <p:cNvPr id="70672" name="Group 21">
                  <a:extLst>
                    <a:ext uri="{FF2B5EF4-FFF2-40B4-BE49-F238E27FC236}">
                      <a16:creationId xmlns:a16="http://schemas.microsoft.com/office/drawing/2014/main" id="{359C580C-5CA0-8549-8FBB-B769810675C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12" y="2208"/>
                  <a:ext cx="84" cy="88"/>
                  <a:chOff x="2012" y="2208"/>
                  <a:chExt cx="84" cy="88"/>
                </a:xfrm>
              </p:grpSpPr>
              <p:sp>
                <p:nvSpPr>
                  <p:cNvPr id="70764" name="Rectangle 22">
                    <a:extLst>
                      <a:ext uri="{FF2B5EF4-FFF2-40B4-BE49-F238E27FC236}">
                        <a16:creationId xmlns:a16="http://schemas.microsoft.com/office/drawing/2014/main" id="{7FD8F46E-7E1C-F542-97C0-3A5C126C6E4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15" y="2208"/>
                    <a:ext cx="76" cy="86"/>
                  </a:xfrm>
                  <a:prstGeom prst="rect">
                    <a:avLst/>
                  </a:prstGeom>
                  <a:solidFill>
                    <a:srgbClr val="00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DE" altLang="en-DE"/>
                  </a:p>
                </p:txBody>
              </p:sp>
              <p:sp>
                <p:nvSpPr>
                  <p:cNvPr id="70765" name="Freeform 23">
                    <a:extLst>
                      <a:ext uri="{FF2B5EF4-FFF2-40B4-BE49-F238E27FC236}">
                        <a16:creationId xmlns:a16="http://schemas.microsoft.com/office/drawing/2014/main" id="{1439AE81-1734-454B-A1EA-CBDAAF0F764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2208"/>
                    <a:ext cx="2" cy="88"/>
                  </a:xfrm>
                  <a:custGeom>
                    <a:avLst/>
                    <a:gdLst>
                      <a:gd name="T0" fmla="*/ 0 w 2"/>
                      <a:gd name="T1" fmla="*/ 0 h 88"/>
                      <a:gd name="T2" fmla="*/ 0 w 2"/>
                      <a:gd name="T3" fmla="*/ 0 h 88"/>
                      <a:gd name="T4" fmla="*/ 0 w 2"/>
                      <a:gd name="T5" fmla="*/ 3 h 88"/>
                      <a:gd name="T6" fmla="*/ 1 w 2"/>
                      <a:gd name="T7" fmla="*/ 3 h 88"/>
                      <a:gd name="T8" fmla="*/ 1 w 2"/>
                      <a:gd name="T9" fmla="*/ 7 h 88"/>
                      <a:gd name="T10" fmla="*/ 0 w 2"/>
                      <a:gd name="T11" fmla="*/ 7 h 88"/>
                      <a:gd name="T12" fmla="*/ 0 w 2"/>
                      <a:gd name="T13" fmla="*/ 11 h 88"/>
                      <a:gd name="T14" fmla="*/ 1 w 2"/>
                      <a:gd name="T15" fmla="*/ 11 h 88"/>
                      <a:gd name="T16" fmla="*/ 1 w 2"/>
                      <a:gd name="T17" fmla="*/ 15 h 88"/>
                      <a:gd name="T18" fmla="*/ 0 w 2"/>
                      <a:gd name="T19" fmla="*/ 15 h 88"/>
                      <a:gd name="T20" fmla="*/ 0 w 2"/>
                      <a:gd name="T21" fmla="*/ 18 h 88"/>
                      <a:gd name="T22" fmla="*/ 1 w 2"/>
                      <a:gd name="T23" fmla="*/ 18 h 88"/>
                      <a:gd name="T24" fmla="*/ 1 w 2"/>
                      <a:gd name="T25" fmla="*/ 22 h 88"/>
                      <a:gd name="T26" fmla="*/ 0 w 2"/>
                      <a:gd name="T27" fmla="*/ 22 h 88"/>
                      <a:gd name="T28" fmla="*/ 0 w 2"/>
                      <a:gd name="T29" fmla="*/ 25 h 88"/>
                      <a:gd name="T30" fmla="*/ 1 w 2"/>
                      <a:gd name="T31" fmla="*/ 25 h 88"/>
                      <a:gd name="T32" fmla="*/ 1 w 2"/>
                      <a:gd name="T33" fmla="*/ 29 h 88"/>
                      <a:gd name="T34" fmla="*/ 0 w 2"/>
                      <a:gd name="T35" fmla="*/ 29 h 88"/>
                      <a:gd name="T36" fmla="*/ 0 w 2"/>
                      <a:gd name="T37" fmla="*/ 33 h 88"/>
                      <a:gd name="T38" fmla="*/ 1 w 2"/>
                      <a:gd name="T39" fmla="*/ 33 h 88"/>
                      <a:gd name="T40" fmla="*/ 1 w 2"/>
                      <a:gd name="T41" fmla="*/ 36 h 88"/>
                      <a:gd name="T42" fmla="*/ 0 w 2"/>
                      <a:gd name="T43" fmla="*/ 36 h 88"/>
                      <a:gd name="T44" fmla="*/ 0 w 2"/>
                      <a:gd name="T45" fmla="*/ 40 h 88"/>
                      <a:gd name="T46" fmla="*/ 1 w 2"/>
                      <a:gd name="T47" fmla="*/ 40 h 88"/>
                      <a:gd name="T48" fmla="*/ 1 w 2"/>
                      <a:gd name="T49" fmla="*/ 44 h 88"/>
                      <a:gd name="T50" fmla="*/ 0 w 2"/>
                      <a:gd name="T51" fmla="*/ 44 h 88"/>
                      <a:gd name="T52" fmla="*/ 0 w 2"/>
                      <a:gd name="T53" fmla="*/ 47 h 88"/>
                      <a:gd name="T54" fmla="*/ 1 w 2"/>
                      <a:gd name="T55" fmla="*/ 47 h 88"/>
                      <a:gd name="T56" fmla="*/ 1 w 2"/>
                      <a:gd name="T57" fmla="*/ 51 h 88"/>
                      <a:gd name="T58" fmla="*/ 0 w 2"/>
                      <a:gd name="T59" fmla="*/ 51 h 88"/>
                      <a:gd name="T60" fmla="*/ 0 w 2"/>
                      <a:gd name="T61" fmla="*/ 54 h 88"/>
                      <a:gd name="T62" fmla="*/ 1 w 2"/>
                      <a:gd name="T63" fmla="*/ 54 h 88"/>
                      <a:gd name="T64" fmla="*/ 1 w 2"/>
                      <a:gd name="T65" fmla="*/ 58 h 88"/>
                      <a:gd name="T66" fmla="*/ 0 w 2"/>
                      <a:gd name="T67" fmla="*/ 58 h 88"/>
                      <a:gd name="T68" fmla="*/ 0 w 2"/>
                      <a:gd name="T69" fmla="*/ 62 h 88"/>
                      <a:gd name="T70" fmla="*/ 1 w 2"/>
                      <a:gd name="T71" fmla="*/ 62 h 88"/>
                      <a:gd name="T72" fmla="*/ 1 w 2"/>
                      <a:gd name="T73" fmla="*/ 65 h 88"/>
                      <a:gd name="T74" fmla="*/ 0 w 2"/>
                      <a:gd name="T75" fmla="*/ 65 h 88"/>
                      <a:gd name="T76" fmla="*/ 0 w 2"/>
                      <a:gd name="T77" fmla="*/ 69 h 88"/>
                      <a:gd name="T78" fmla="*/ 1 w 2"/>
                      <a:gd name="T79" fmla="*/ 69 h 88"/>
                      <a:gd name="T80" fmla="*/ 1 w 2"/>
                      <a:gd name="T81" fmla="*/ 72 h 88"/>
                      <a:gd name="T82" fmla="*/ 0 w 2"/>
                      <a:gd name="T83" fmla="*/ 72 h 88"/>
                      <a:gd name="T84" fmla="*/ 0 w 2"/>
                      <a:gd name="T85" fmla="*/ 76 h 88"/>
                      <a:gd name="T86" fmla="*/ 1 w 2"/>
                      <a:gd name="T87" fmla="*/ 76 h 88"/>
                      <a:gd name="T88" fmla="*/ 1 w 2"/>
                      <a:gd name="T89" fmla="*/ 80 h 88"/>
                      <a:gd name="T90" fmla="*/ 0 w 2"/>
                      <a:gd name="T91" fmla="*/ 80 h 88"/>
                      <a:gd name="T92" fmla="*/ 0 w 2"/>
                      <a:gd name="T93" fmla="*/ 84 h 88"/>
                      <a:gd name="T94" fmla="*/ 1 w 2"/>
                      <a:gd name="T95" fmla="*/ 84 h 88"/>
                      <a:gd name="T96" fmla="*/ 1 w 2"/>
                      <a:gd name="T97" fmla="*/ 87 h 88"/>
                      <a:gd name="T98" fmla="*/ 0 w 2"/>
                      <a:gd name="T99" fmla="*/ 87 h 88"/>
                      <a:gd name="T100" fmla="*/ 0 w 2"/>
                      <a:gd name="T101" fmla="*/ 87 h 88"/>
                      <a:gd name="T102" fmla="*/ 0 w 2"/>
                      <a:gd name="T103" fmla="*/ 0 h 88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" h="88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3"/>
                        </a:lnTo>
                        <a:lnTo>
                          <a:pt x="1" y="3"/>
                        </a:lnTo>
                        <a:lnTo>
                          <a:pt x="1" y="7"/>
                        </a:lnTo>
                        <a:lnTo>
                          <a:pt x="0" y="7"/>
                        </a:lnTo>
                        <a:lnTo>
                          <a:pt x="0" y="11"/>
                        </a:lnTo>
                        <a:lnTo>
                          <a:pt x="1" y="11"/>
                        </a:lnTo>
                        <a:lnTo>
                          <a:pt x="1" y="15"/>
                        </a:lnTo>
                        <a:lnTo>
                          <a:pt x="0" y="15"/>
                        </a:lnTo>
                        <a:lnTo>
                          <a:pt x="0" y="18"/>
                        </a:lnTo>
                        <a:lnTo>
                          <a:pt x="1" y="18"/>
                        </a:lnTo>
                        <a:lnTo>
                          <a:pt x="1" y="22"/>
                        </a:lnTo>
                        <a:lnTo>
                          <a:pt x="0" y="22"/>
                        </a:lnTo>
                        <a:lnTo>
                          <a:pt x="0" y="25"/>
                        </a:lnTo>
                        <a:lnTo>
                          <a:pt x="1" y="25"/>
                        </a:lnTo>
                        <a:lnTo>
                          <a:pt x="1" y="29"/>
                        </a:lnTo>
                        <a:lnTo>
                          <a:pt x="0" y="29"/>
                        </a:lnTo>
                        <a:lnTo>
                          <a:pt x="0" y="33"/>
                        </a:lnTo>
                        <a:lnTo>
                          <a:pt x="1" y="33"/>
                        </a:lnTo>
                        <a:lnTo>
                          <a:pt x="1" y="36"/>
                        </a:lnTo>
                        <a:lnTo>
                          <a:pt x="0" y="36"/>
                        </a:lnTo>
                        <a:lnTo>
                          <a:pt x="0" y="40"/>
                        </a:lnTo>
                        <a:lnTo>
                          <a:pt x="1" y="40"/>
                        </a:lnTo>
                        <a:lnTo>
                          <a:pt x="1" y="44"/>
                        </a:lnTo>
                        <a:lnTo>
                          <a:pt x="0" y="44"/>
                        </a:lnTo>
                        <a:lnTo>
                          <a:pt x="0" y="47"/>
                        </a:lnTo>
                        <a:lnTo>
                          <a:pt x="1" y="47"/>
                        </a:lnTo>
                        <a:lnTo>
                          <a:pt x="1" y="51"/>
                        </a:lnTo>
                        <a:lnTo>
                          <a:pt x="0" y="51"/>
                        </a:lnTo>
                        <a:lnTo>
                          <a:pt x="0" y="54"/>
                        </a:lnTo>
                        <a:lnTo>
                          <a:pt x="1" y="54"/>
                        </a:lnTo>
                        <a:lnTo>
                          <a:pt x="1" y="58"/>
                        </a:lnTo>
                        <a:lnTo>
                          <a:pt x="0" y="58"/>
                        </a:lnTo>
                        <a:lnTo>
                          <a:pt x="0" y="62"/>
                        </a:lnTo>
                        <a:lnTo>
                          <a:pt x="1" y="62"/>
                        </a:lnTo>
                        <a:lnTo>
                          <a:pt x="1" y="65"/>
                        </a:lnTo>
                        <a:lnTo>
                          <a:pt x="0" y="65"/>
                        </a:lnTo>
                        <a:lnTo>
                          <a:pt x="0" y="69"/>
                        </a:lnTo>
                        <a:lnTo>
                          <a:pt x="1" y="69"/>
                        </a:lnTo>
                        <a:lnTo>
                          <a:pt x="1" y="72"/>
                        </a:lnTo>
                        <a:lnTo>
                          <a:pt x="0" y="72"/>
                        </a:lnTo>
                        <a:lnTo>
                          <a:pt x="0" y="76"/>
                        </a:lnTo>
                        <a:lnTo>
                          <a:pt x="1" y="76"/>
                        </a:lnTo>
                        <a:lnTo>
                          <a:pt x="1" y="80"/>
                        </a:lnTo>
                        <a:lnTo>
                          <a:pt x="0" y="80"/>
                        </a:lnTo>
                        <a:lnTo>
                          <a:pt x="0" y="84"/>
                        </a:lnTo>
                        <a:lnTo>
                          <a:pt x="1" y="84"/>
                        </a:lnTo>
                        <a:lnTo>
                          <a:pt x="1" y="87"/>
                        </a:lnTo>
                        <a:lnTo>
                          <a:pt x="0" y="87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766" name="Freeform 24">
                    <a:extLst>
                      <a:ext uri="{FF2B5EF4-FFF2-40B4-BE49-F238E27FC236}">
                        <a16:creationId xmlns:a16="http://schemas.microsoft.com/office/drawing/2014/main" id="{93A45178-A07F-964A-BBDA-7ACF3A828B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12" y="2208"/>
                    <a:ext cx="2" cy="88"/>
                  </a:xfrm>
                  <a:custGeom>
                    <a:avLst/>
                    <a:gdLst>
                      <a:gd name="T0" fmla="*/ 1 w 2"/>
                      <a:gd name="T1" fmla="*/ 0 h 88"/>
                      <a:gd name="T2" fmla="*/ 1 w 2"/>
                      <a:gd name="T3" fmla="*/ 0 h 88"/>
                      <a:gd name="T4" fmla="*/ 1 w 2"/>
                      <a:gd name="T5" fmla="*/ 3 h 88"/>
                      <a:gd name="T6" fmla="*/ 0 w 2"/>
                      <a:gd name="T7" fmla="*/ 3 h 88"/>
                      <a:gd name="T8" fmla="*/ 0 w 2"/>
                      <a:gd name="T9" fmla="*/ 7 h 88"/>
                      <a:gd name="T10" fmla="*/ 1 w 2"/>
                      <a:gd name="T11" fmla="*/ 7 h 88"/>
                      <a:gd name="T12" fmla="*/ 1 w 2"/>
                      <a:gd name="T13" fmla="*/ 11 h 88"/>
                      <a:gd name="T14" fmla="*/ 0 w 2"/>
                      <a:gd name="T15" fmla="*/ 11 h 88"/>
                      <a:gd name="T16" fmla="*/ 0 w 2"/>
                      <a:gd name="T17" fmla="*/ 15 h 88"/>
                      <a:gd name="T18" fmla="*/ 1 w 2"/>
                      <a:gd name="T19" fmla="*/ 15 h 88"/>
                      <a:gd name="T20" fmla="*/ 1 w 2"/>
                      <a:gd name="T21" fmla="*/ 18 h 88"/>
                      <a:gd name="T22" fmla="*/ 0 w 2"/>
                      <a:gd name="T23" fmla="*/ 18 h 88"/>
                      <a:gd name="T24" fmla="*/ 0 w 2"/>
                      <a:gd name="T25" fmla="*/ 22 h 88"/>
                      <a:gd name="T26" fmla="*/ 1 w 2"/>
                      <a:gd name="T27" fmla="*/ 22 h 88"/>
                      <a:gd name="T28" fmla="*/ 1 w 2"/>
                      <a:gd name="T29" fmla="*/ 25 h 88"/>
                      <a:gd name="T30" fmla="*/ 0 w 2"/>
                      <a:gd name="T31" fmla="*/ 25 h 88"/>
                      <a:gd name="T32" fmla="*/ 0 w 2"/>
                      <a:gd name="T33" fmla="*/ 29 h 88"/>
                      <a:gd name="T34" fmla="*/ 1 w 2"/>
                      <a:gd name="T35" fmla="*/ 29 h 88"/>
                      <a:gd name="T36" fmla="*/ 1 w 2"/>
                      <a:gd name="T37" fmla="*/ 33 h 88"/>
                      <a:gd name="T38" fmla="*/ 0 w 2"/>
                      <a:gd name="T39" fmla="*/ 33 h 88"/>
                      <a:gd name="T40" fmla="*/ 0 w 2"/>
                      <a:gd name="T41" fmla="*/ 36 h 88"/>
                      <a:gd name="T42" fmla="*/ 1 w 2"/>
                      <a:gd name="T43" fmla="*/ 36 h 88"/>
                      <a:gd name="T44" fmla="*/ 1 w 2"/>
                      <a:gd name="T45" fmla="*/ 40 h 88"/>
                      <a:gd name="T46" fmla="*/ 0 w 2"/>
                      <a:gd name="T47" fmla="*/ 40 h 88"/>
                      <a:gd name="T48" fmla="*/ 0 w 2"/>
                      <a:gd name="T49" fmla="*/ 44 h 88"/>
                      <a:gd name="T50" fmla="*/ 1 w 2"/>
                      <a:gd name="T51" fmla="*/ 44 h 88"/>
                      <a:gd name="T52" fmla="*/ 1 w 2"/>
                      <a:gd name="T53" fmla="*/ 47 h 88"/>
                      <a:gd name="T54" fmla="*/ 0 w 2"/>
                      <a:gd name="T55" fmla="*/ 47 h 88"/>
                      <a:gd name="T56" fmla="*/ 0 w 2"/>
                      <a:gd name="T57" fmla="*/ 51 h 88"/>
                      <a:gd name="T58" fmla="*/ 1 w 2"/>
                      <a:gd name="T59" fmla="*/ 51 h 88"/>
                      <a:gd name="T60" fmla="*/ 1 w 2"/>
                      <a:gd name="T61" fmla="*/ 54 h 88"/>
                      <a:gd name="T62" fmla="*/ 0 w 2"/>
                      <a:gd name="T63" fmla="*/ 54 h 88"/>
                      <a:gd name="T64" fmla="*/ 0 w 2"/>
                      <a:gd name="T65" fmla="*/ 58 h 88"/>
                      <a:gd name="T66" fmla="*/ 1 w 2"/>
                      <a:gd name="T67" fmla="*/ 58 h 88"/>
                      <a:gd name="T68" fmla="*/ 1 w 2"/>
                      <a:gd name="T69" fmla="*/ 62 h 88"/>
                      <a:gd name="T70" fmla="*/ 0 w 2"/>
                      <a:gd name="T71" fmla="*/ 62 h 88"/>
                      <a:gd name="T72" fmla="*/ 0 w 2"/>
                      <a:gd name="T73" fmla="*/ 65 h 88"/>
                      <a:gd name="T74" fmla="*/ 1 w 2"/>
                      <a:gd name="T75" fmla="*/ 65 h 88"/>
                      <a:gd name="T76" fmla="*/ 1 w 2"/>
                      <a:gd name="T77" fmla="*/ 69 h 88"/>
                      <a:gd name="T78" fmla="*/ 0 w 2"/>
                      <a:gd name="T79" fmla="*/ 69 h 88"/>
                      <a:gd name="T80" fmla="*/ 0 w 2"/>
                      <a:gd name="T81" fmla="*/ 72 h 88"/>
                      <a:gd name="T82" fmla="*/ 1 w 2"/>
                      <a:gd name="T83" fmla="*/ 72 h 88"/>
                      <a:gd name="T84" fmla="*/ 1 w 2"/>
                      <a:gd name="T85" fmla="*/ 76 h 88"/>
                      <a:gd name="T86" fmla="*/ 0 w 2"/>
                      <a:gd name="T87" fmla="*/ 76 h 88"/>
                      <a:gd name="T88" fmla="*/ 0 w 2"/>
                      <a:gd name="T89" fmla="*/ 80 h 88"/>
                      <a:gd name="T90" fmla="*/ 1 w 2"/>
                      <a:gd name="T91" fmla="*/ 80 h 88"/>
                      <a:gd name="T92" fmla="*/ 1 w 2"/>
                      <a:gd name="T93" fmla="*/ 84 h 88"/>
                      <a:gd name="T94" fmla="*/ 0 w 2"/>
                      <a:gd name="T95" fmla="*/ 84 h 88"/>
                      <a:gd name="T96" fmla="*/ 0 w 2"/>
                      <a:gd name="T97" fmla="*/ 87 h 88"/>
                      <a:gd name="T98" fmla="*/ 1 w 2"/>
                      <a:gd name="T99" fmla="*/ 87 h 88"/>
                      <a:gd name="T100" fmla="*/ 1 w 2"/>
                      <a:gd name="T101" fmla="*/ 87 h 88"/>
                      <a:gd name="T102" fmla="*/ 1 w 2"/>
                      <a:gd name="T103" fmla="*/ 0 h 88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" h="88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1" y="3"/>
                        </a:lnTo>
                        <a:lnTo>
                          <a:pt x="0" y="3"/>
                        </a:lnTo>
                        <a:lnTo>
                          <a:pt x="0" y="7"/>
                        </a:lnTo>
                        <a:lnTo>
                          <a:pt x="1" y="7"/>
                        </a:lnTo>
                        <a:lnTo>
                          <a:pt x="1" y="11"/>
                        </a:lnTo>
                        <a:lnTo>
                          <a:pt x="0" y="11"/>
                        </a:lnTo>
                        <a:lnTo>
                          <a:pt x="0" y="15"/>
                        </a:lnTo>
                        <a:lnTo>
                          <a:pt x="1" y="15"/>
                        </a:lnTo>
                        <a:lnTo>
                          <a:pt x="1" y="18"/>
                        </a:lnTo>
                        <a:lnTo>
                          <a:pt x="0" y="18"/>
                        </a:lnTo>
                        <a:lnTo>
                          <a:pt x="0" y="22"/>
                        </a:lnTo>
                        <a:lnTo>
                          <a:pt x="1" y="22"/>
                        </a:lnTo>
                        <a:lnTo>
                          <a:pt x="1" y="25"/>
                        </a:lnTo>
                        <a:lnTo>
                          <a:pt x="0" y="25"/>
                        </a:lnTo>
                        <a:lnTo>
                          <a:pt x="0" y="29"/>
                        </a:lnTo>
                        <a:lnTo>
                          <a:pt x="1" y="29"/>
                        </a:lnTo>
                        <a:lnTo>
                          <a:pt x="1" y="33"/>
                        </a:lnTo>
                        <a:lnTo>
                          <a:pt x="0" y="33"/>
                        </a:lnTo>
                        <a:lnTo>
                          <a:pt x="0" y="36"/>
                        </a:lnTo>
                        <a:lnTo>
                          <a:pt x="1" y="36"/>
                        </a:lnTo>
                        <a:lnTo>
                          <a:pt x="1" y="40"/>
                        </a:lnTo>
                        <a:lnTo>
                          <a:pt x="0" y="40"/>
                        </a:lnTo>
                        <a:lnTo>
                          <a:pt x="0" y="44"/>
                        </a:lnTo>
                        <a:lnTo>
                          <a:pt x="1" y="44"/>
                        </a:lnTo>
                        <a:lnTo>
                          <a:pt x="1" y="47"/>
                        </a:lnTo>
                        <a:lnTo>
                          <a:pt x="0" y="47"/>
                        </a:lnTo>
                        <a:lnTo>
                          <a:pt x="0" y="51"/>
                        </a:lnTo>
                        <a:lnTo>
                          <a:pt x="1" y="51"/>
                        </a:lnTo>
                        <a:lnTo>
                          <a:pt x="1" y="54"/>
                        </a:lnTo>
                        <a:lnTo>
                          <a:pt x="0" y="54"/>
                        </a:lnTo>
                        <a:lnTo>
                          <a:pt x="0" y="58"/>
                        </a:lnTo>
                        <a:lnTo>
                          <a:pt x="1" y="58"/>
                        </a:lnTo>
                        <a:lnTo>
                          <a:pt x="1" y="62"/>
                        </a:lnTo>
                        <a:lnTo>
                          <a:pt x="0" y="62"/>
                        </a:lnTo>
                        <a:lnTo>
                          <a:pt x="0" y="65"/>
                        </a:lnTo>
                        <a:lnTo>
                          <a:pt x="1" y="65"/>
                        </a:lnTo>
                        <a:lnTo>
                          <a:pt x="1" y="69"/>
                        </a:lnTo>
                        <a:lnTo>
                          <a:pt x="0" y="69"/>
                        </a:lnTo>
                        <a:lnTo>
                          <a:pt x="0" y="72"/>
                        </a:lnTo>
                        <a:lnTo>
                          <a:pt x="1" y="72"/>
                        </a:lnTo>
                        <a:lnTo>
                          <a:pt x="1" y="76"/>
                        </a:lnTo>
                        <a:lnTo>
                          <a:pt x="0" y="76"/>
                        </a:lnTo>
                        <a:lnTo>
                          <a:pt x="0" y="80"/>
                        </a:lnTo>
                        <a:lnTo>
                          <a:pt x="1" y="80"/>
                        </a:lnTo>
                        <a:lnTo>
                          <a:pt x="1" y="84"/>
                        </a:lnTo>
                        <a:lnTo>
                          <a:pt x="0" y="84"/>
                        </a:lnTo>
                        <a:lnTo>
                          <a:pt x="0" y="87"/>
                        </a:lnTo>
                        <a:lnTo>
                          <a:pt x="1" y="87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DFD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  <p:grpSp>
              <p:nvGrpSpPr>
                <p:cNvPr id="70673" name="Group 25">
                  <a:extLst>
                    <a:ext uri="{FF2B5EF4-FFF2-40B4-BE49-F238E27FC236}">
                      <a16:creationId xmlns:a16="http://schemas.microsoft.com/office/drawing/2014/main" id="{75894746-F996-7940-AE7B-B7A0CCA3C0F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24" y="2212"/>
                  <a:ext cx="61" cy="79"/>
                  <a:chOff x="2024" y="2212"/>
                  <a:chExt cx="61" cy="79"/>
                </a:xfrm>
              </p:grpSpPr>
              <p:sp>
                <p:nvSpPr>
                  <p:cNvPr id="70678" name="Freeform 26">
                    <a:extLst>
                      <a:ext uri="{FF2B5EF4-FFF2-40B4-BE49-F238E27FC236}">
                        <a16:creationId xmlns:a16="http://schemas.microsoft.com/office/drawing/2014/main" id="{9E5F48C1-E5B9-C64E-9BCB-74515B8DDA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75" y="2234"/>
                    <a:ext cx="10" cy="41"/>
                  </a:xfrm>
                  <a:custGeom>
                    <a:avLst/>
                    <a:gdLst>
                      <a:gd name="T0" fmla="*/ 0 w 10"/>
                      <a:gd name="T1" fmla="*/ 1 h 41"/>
                      <a:gd name="T2" fmla="*/ 1 w 10"/>
                      <a:gd name="T3" fmla="*/ 1 h 41"/>
                      <a:gd name="T4" fmla="*/ 2 w 10"/>
                      <a:gd name="T5" fmla="*/ 0 h 41"/>
                      <a:gd name="T6" fmla="*/ 2 w 10"/>
                      <a:gd name="T7" fmla="*/ 0 h 41"/>
                      <a:gd name="T8" fmla="*/ 3 w 10"/>
                      <a:gd name="T9" fmla="*/ 0 h 41"/>
                      <a:gd name="T10" fmla="*/ 4 w 10"/>
                      <a:gd name="T11" fmla="*/ 0 h 41"/>
                      <a:gd name="T12" fmla="*/ 4 w 10"/>
                      <a:gd name="T13" fmla="*/ 0 h 41"/>
                      <a:gd name="T14" fmla="*/ 6 w 10"/>
                      <a:gd name="T15" fmla="*/ 0 h 41"/>
                      <a:gd name="T16" fmla="*/ 6 w 10"/>
                      <a:gd name="T17" fmla="*/ 0 h 41"/>
                      <a:gd name="T18" fmla="*/ 6 w 10"/>
                      <a:gd name="T19" fmla="*/ 1 h 41"/>
                      <a:gd name="T20" fmla="*/ 6 w 10"/>
                      <a:gd name="T21" fmla="*/ 1 h 41"/>
                      <a:gd name="T22" fmla="*/ 5 w 10"/>
                      <a:gd name="T23" fmla="*/ 2 h 41"/>
                      <a:gd name="T24" fmla="*/ 5 w 10"/>
                      <a:gd name="T25" fmla="*/ 2 h 41"/>
                      <a:gd name="T26" fmla="*/ 5 w 10"/>
                      <a:gd name="T27" fmla="*/ 3 h 41"/>
                      <a:gd name="T28" fmla="*/ 5 w 10"/>
                      <a:gd name="T29" fmla="*/ 3 h 41"/>
                      <a:gd name="T30" fmla="*/ 5 w 10"/>
                      <a:gd name="T31" fmla="*/ 5 h 41"/>
                      <a:gd name="T32" fmla="*/ 5 w 10"/>
                      <a:gd name="T33" fmla="*/ 6 h 41"/>
                      <a:gd name="T34" fmla="*/ 5 w 10"/>
                      <a:gd name="T35" fmla="*/ 7 h 41"/>
                      <a:gd name="T36" fmla="*/ 5 w 10"/>
                      <a:gd name="T37" fmla="*/ 8 h 41"/>
                      <a:gd name="T38" fmla="*/ 5 w 10"/>
                      <a:gd name="T39" fmla="*/ 10 h 41"/>
                      <a:gd name="T40" fmla="*/ 5 w 10"/>
                      <a:gd name="T41" fmla="*/ 11 h 41"/>
                      <a:gd name="T42" fmla="*/ 6 w 10"/>
                      <a:gd name="T43" fmla="*/ 15 h 41"/>
                      <a:gd name="T44" fmla="*/ 6 w 10"/>
                      <a:gd name="T45" fmla="*/ 19 h 41"/>
                      <a:gd name="T46" fmla="*/ 7 w 10"/>
                      <a:gd name="T47" fmla="*/ 22 h 41"/>
                      <a:gd name="T48" fmla="*/ 7 w 10"/>
                      <a:gd name="T49" fmla="*/ 25 h 41"/>
                      <a:gd name="T50" fmla="*/ 8 w 10"/>
                      <a:gd name="T51" fmla="*/ 28 h 41"/>
                      <a:gd name="T52" fmla="*/ 8 w 10"/>
                      <a:gd name="T53" fmla="*/ 31 h 41"/>
                      <a:gd name="T54" fmla="*/ 9 w 10"/>
                      <a:gd name="T55" fmla="*/ 34 h 41"/>
                      <a:gd name="T56" fmla="*/ 9 w 10"/>
                      <a:gd name="T57" fmla="*/ 36 h 41"/>
                      <a:gd name="T58" fmla="*/ 9 w 10"/>
                      <a:gd name="T59" fmla="*/ 39 h 41"/>
                      <a:gd name="T60" fmla="*/ 8 w 10"/>
                      <a:gd name="T61" fmla="*/ 39 h 41"/>
                      <a:gd name="T62" fmla="*/ 7 w 10"/>
                      <a:gd name="T63" fmla="*/ 39 h 41"/>
                      <a:gd name="T64" fmla="*/ 6 w 10"/>
                      <a:gd name="T65" fmla="*/ 38 h 41"/>
                      <a:gd name="T66" fmla="*/ 5 w 10"/>
                      <a:gd name="T67" fmla="*/ 38 h 41"/>
                      <a:gd name="T68" fmla="*/ 5 w 10"/>
                      <a:gd name="T69" fmla="*/ 39 h 41"/>
                      <a:gd name="T70" fmla="*/ 4 w 10"/>
                      <a:gd name="T71" fmla="*/ 39 h 41"/>
                      <a:gd name="T72" fmla="*/ 3 w 10"/>
                      <a:gd name="T73" fmla="*/ 40 h 41"/>
                      <a:gd name="T74" fmla="*/ 2 w 10"/>
                      <a:gd name="T75" fmla="*/ 40 h 41"/>
                      <a:gd name="T76" fmla="*/ 2 w 10"/>
                      <a:gd name="T77" fmla="*/ 40 h 41"/>
                      <a:gd name="T78" fmla="*/ 1 w 10"/>
                      <a:gd name="T79" fmla="*/ 40 h 41"/>
                      <a:gd name="T80" fmla="*/ 1 w 10"/>
                      <a:gd name="T81" fmla="*/ 39 h 41"/>
                      <a:gd name="T82" fmla="*/ 0 w 10"/>
                      <a:gd name="T83" fmla="*/ 39 h 41"/>
                      <a:gd name="T84" fmla="*/ 1 w 10"/>
                      <a:gd name="T85" fmla="*/ 38 h 41"/>
                      <a:gd name="T86" fmla="*/ 1 w 10"/>
                      <a:gd name="T87" fmla="*/ 37 h 41"/>
                      <a:gd name="T88" fmla="*/ 2 w 10"/>
                      <a:gd name="T89" fmla="*/ 35 h 41"/>
                      <a:gd name="T90" fmla="*/ 2 w 10"/>
                      <a:gd name="T91" fmla="*/ 33 h 41"/>
                      <a:gd name="T92" fmla="*/ 2 w 10"/>
                      <a:gd name="T93" fmla="*/ 31 h 41"/>
                      <a:gd name="T94" fmla="*/ 1 w 10"/>
                      <a:gd name="T95" fmla="*/ 29 h 41"/>
                      <a:gd name="T96" fmla="*/ 1 w 10"/>
                      <a:gd name="T97" fmla="*/ 26 h 41"/>
                      <a:gd name="T98" fmla="*/ 0 w 10"/>
                      <a:gd name="T99" fmla="*/ 24 h 41"/>
                      <a:gd name="T100" fmla="*/ 0 w 10"/>
                      <a:gd name="T101" fmla="*/ 21 h 41"/>
                      <a:gd name="T102" fmla="*/ 1 w 10"/>
                      <a:gd name="T103" fmla="*/ 18 h 41"/>
                      <a:gd name="T104" fmla="*/ 0 w 10"/>
                      <a:gd name="T105" fmla="*/ 16 h 41"/>
                      <a:gd name="T106" fmla="*/ 0 w 10"/>
                      <a:gd name="T107" fmla="*/ 15 h 41"/>
                      <a:gd name="T108" fmla="*/ 0 w 10"/>
                      <a:gd name="T109" fmla="*/ 11 h 41"/>
                      <a:gd name="T110" fmla="*/ 0 w 10"/>
                      <a:gd name="T111" fmla="*/ 8 h 41"/>
                      <a:gd name="T112" fmla="*/ 0 w 10"/>
                      <a:gd name="T113" fmla="*/ 5 h 41"/>
                      <a:gd name="T114" fmla="*/ 0 w 10"/>
                      <a:gd name="T115" fmla="*/ 4 h 41"/>
                      <a:gd name="T116" fmla="*/ 0 w 10"/>
                      <a:gd name="T117" fmla="*/ 3 h 41"/>
                      <a:gd name="T118" fmla="*/ 0 w 10"/>
                      <a:gd name="T119" fmla="*/ 2 h 41"/>
                      <a:gd name="T120" fmla="*/ 0 w 10"/>
                      <a:gd name="T121" fmla="*/ 1 h 41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</a:gdLst>
                    <a:ahLst/>
                    <a:cxnLst>
                      <a:cxn ang="T122">
                        <a:pos x="T0" y="T1"/>
                      </a:cxn>
                      <a:cxn ang="T123">
                        <a:pos x="T2" y="T3"/>
                      </a:cxn>
                      <a:cxn ang="T124">
                        <a:pos x="T4" y="T5"/>
                      </a:cxn>
                      <a:cxn ang="T125">
                        <a:pos x="T6" y="T7"/>
                      </a:cxn>
                      <a:cxn ang="T126">
                        <a:pos x="T8" y="T9"/>
                      </a:cxn>
                      <a:cxn ang="T127">
                        <a:pos x="T10" y="T11"/>
                      </a:cxn>
                      <a:cxn ang="T128">
                        <a:pos x="T12" y="T13"/>
                      </a:cxn>
                      <a:cxn ang="T129">
                        <a:pos x="T14" y="T15"/>
                      </a:cxn>
                      <a:cxn ang="T130">
                        <a:pos x="T16" y="T17"/>
                      </a:cxn>
                      <a:cxn ang="T131">
                        <a:pos x="T18" y="T19"/>
                      </a:cxn>
                      <a:cxn ang="T132">
                        <a:pos x="T20" y="T21"/>
                      </a:cxn>
                      <a:cxn ang="T133">
                        <a:pos x="T22" y="T23"/>
                      </a:cxn>
                      <a:cxn ang="T134">
                        <a:pos x="T24" y="T25"/>
                      </a:cxn>
                      <a:cxn ang="T135">
                        <a:pos x="T26" y="T27"/>
                      </a:cxn>
                      <a:cxn ang="T136">
                        <a:pos x="T28" y="T29"/>
                      </a:cxn>
                      <a:cxn ang="T137">
                        <a:pos x="T30" y="T31"/>
                      </a:cxn>
                      <a:cxn ang="T138">
                        <a:pos x="T32" y="T33"/>
                      </a:cxn>
                      <a:cxn ang="T139">
                        <a:pos x="T34" y="T35"/>
                      </a:cxn>
                      <a:cxn ang="T140">
                        <a:pos x="T36" y="T37"/>
                      </a:cxn>
                      <a:cxn ang="T141">
                        <a:pos x="T38" y="T39"/>
                      </a:cxn>
                      <a:cxn ang="T142">
                        <a:pos x="T40" y="T41"/>
                      </a:cxn>
                      <a:cxn ang="T143">
                        <a:pos x="T42" y="T43"/>
                      </a:cxn>
                      <a:cxn ang="T144">
                        <a:pos x="T44" y="T45"/>
                      </a:cxn>
                      <a:cxn ang="T145">
                        <a:pos x="T46" y="T47"/>
                      </a:cxn>
                      <a:cxn ang="T146">
                        <a:pos x="T48" y="T49"/>
                      </a:cxn>
                      <a:cxn ang="T147">
                        <a:pos x="T50" y="T51"/>
                      </a:cxn>
                      <a:cxn ang="T148">
                        <a:pos x="T52" y="T53"/>
                      </a:cxn>
                      <a:cxn ang="T149">
                        <a:pos x="T54" y="T55"/>
                      </a:cxn>
                      <a:cxn ang="T150">
                        <a:pos x="T56" y="T57"/>
                      </a:cxn>
                      <a:cxn ang="T151">
                        <a:pos x="T58" y="T59"/>
                      </a:cxn>
                      <a:cxn ang="T152">
                        <a:pos x="T60" y="T61"/>
                      </a:cxn>
                      <a:cxn ang="T153">
                        <a:pos x="T62" y="T63"/>
                      </a:cxn>
                      <a:cxn ang="T154">
                        <a:pos x="T64" y="T65"/>
                      </a:cxn>
                      <a:cxn ang="T155">
                        <a:pos x="T66" y="T67"/>
                      </a:cxn>
                      <a:cxn ang="T156">
                        <a:pos x="T68" y="T69"/>
                      </a:cxn>
                      <a:cxn ang="T157">
                        <a:pos x="T70" y="T71"/>
                      </a:cxn>
                      <a:cxn ang="T158">
                        <a:pos x="T72" y="T73"/>
                      </a:cxn>
                      <a:cxn ang="T159">
                        <a:pos x="T74" y="T75"/>
                      </a:cxn>
                      <a:cxn ang="T160">
                        <a:pos x="T76" y="T77"/>
                      </a:cxn>
                      <a:cxn ang="T161">
                        <a:pos x="T78" y="T79"/>
                      </a:cxn>
                      <a:cxn ang="T162">
                        <a:pos x="T80" y="T81"/>
                      </a:cxn>
                      <a:cxn ang="T163">
                        <a:pos x="T82" y="T83"/>
                      </a:cxn>
                      <a:cxn ang="T164">
                        <a:pos x="T84" y="T85"/>
                      </a:cxn>
                      <a:cxn ang="T165">
                        <a:pos x="T86" y="T87"/>
                      </a:cxn>
                      <a:cxn ang="T166">
                        <a:pos x="T88" y="T89"/>
                      </a:cxn>
                      <a:cxn ang="T167">
                        <a:pos x="T90" y="T91"/>
                      </a:cxn>
                      <a:cxn ang="T168">
                        <a:pos x="T92" y="T93"/>
                      </a:cxn>
                      <a:cxn ang="T169">
                        <a:pos x="T94" y="T95"/>
                      </a:cxn>
                      <a:cxn ang="T170">
                        <a:pos x="T96" y="T97"/>
                      </a:cxn>
                      <a:cxn ang="T171">
                        <a:pos x="T98" y="T99"/>
                      </a:cxn>
                      <a:cxn ang="T172">
                        <a:pos x="T100" y="T101"/>
                      </a:cxn>
                      <a:cxn ang="T173">
                        <a:pos x="T102" y="T103"/>
                      </a:cxn>
                      <a:cxn ang="T174">
                        <a:pos x="T104" y="T105"/>
                      </a:cxn>
                      <a:cxn ang="T175">
                        <a:pos x="T106" y="T107"/>
                      </a:cxn>
                      <a:cxn ang="T176">
                        <a:pos x="T108" y="T109"/>
                      </a:cxn>
                      <a:cxn ang="T177">
                        <a:pos x="T110" y="T111"/>
                      </a:cxn>
                      <a:cxn ang="T178">
                        <a:pos x="T112" y="T113"/>
                      </a:cxn>
                      <a:cxn ang="T179">
                        <a:pos x="T114" y="T115"/>
                      </a:cxn>
                      <a:cxn ang="T180">
                        <a:pos x="T116" y="T117"/>
                      </a:cxn>
                      <a:cxn ang="T181">
                        <a:pos x="T118" y="T119"/>
                      </a:cxn>
                      <a:cxn ang="T182">
                        <a:pos x="T120" y="T121"/>
                      </a:cxn>
                    </a:cxnLst>
                    <a:rect l="0" t="0" r="r" b="b"/>
                    <a:pathLst>
                      <a:path w="10" h="41">
                        <a:moveTo>
                          <a:pt x="0" y="1"/>
                        </a:moveTo>
                        <a:lnTo>
                          <a:pt x="1" y="1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4" y="0"/>
                        </a:lnTo>
                        <a:lnTo>
                          <a:pt x="6" y="0"/>
                        </a:lnTo>
                        <a:lnTo>
                          <a:pt x="6" y="1"/>
                        </a:lnTo>
                        <a:lnTo>
                          <a:pt x="5" y="2"/>
                        </a:lnTo>
                        <a:lnTo>
                          <a:pt x="5" y="3"/>
                        </a:lnTo>
                        <a:lnTo>
                          <a:pt x="5" y="5"/>
                        </a:lnTo>
                        <a:lnTo>
                          <a:pt x="5" y="6"/>
                        </a:lnTo>
                        <a:lnTo>
                          <a:pt x="5" y="7"/>
                        </a:lnTo>
                        <a:lnTo>
                          <a:pt x="5" y="8"/>
                        </a:lnTo>
                        <a:lnTo>
                          <a:pt x="5" y="10"/>
                        </a:lnTo>
                        <a:lnTo>
                          <a:pt x="5" y="11"/>
                        </a:lnTo>
                        <a:lnTo>
                          <a:pt x="6" y="15"/>
                        </a:lnTo>
                        <a:lnTo>
                          <a:pt x="6" y="19"/>
                        </a:lnTo>
                        <a:lnTo>
                          <a:pt x="7" y="22"/>
                        </a:lnTo>
                        <a:lnTo>
                          <a:pt x="7" y="25"/>
                        </a:lnTo>
                        <a:lnTo>
                          <a:pt x="8" y="28"/>
                        </a:lnTo>
                        <a:lnTo>
                          <a:pt x="8" y="31"/>
                        </a:lnTo>
                        <a:lnTo>
                          <a:pt x="9" y="34"/>
                        </a:lnTo>
                        <a:lnTo>
                          <a:pt x="9" y="36"/>
                        </a:lnTo>
                        <a:lnTo>
                          <a:pt x="9" y="39"/>
                        </a:lnTo>
                        <a:lnTo>
                          <a:pt x="8" y="39"/>
                        </a:lnTo>
                        <a:lnTo>
                          <a:pt x="7" y="39"/>
                        </a:lnTo>
                        <a:lnTo>
                          <a:pt x="6" y="38"/>
                        </a:lnTo>
                        <a:lnTo>
                          <a:pt x="5" y="38"/>
                        </a:lnTo>
                        <a:lnTo>
                          <a:pt x="5" y="39"/>
                        </a:lnTo>
                        <a:lnTo>
                          <a:pt x="4" y="39"/>
                        </a:lnTo>
                        <a:lnTo>
                          <a:pt x="3" y="40"/>
                        </a:lnTo>
                        <a:lnTo>
                          <a:pt x="2" y="40"/>
                        </a:lnTo>
                        <a:lnTo>
                          <a:pt x="1" y="40"/>
                        </a:lnTo>
                        <a:lnTo>
                          <a:pt x="1" y="39"/>
                        </a:lnTo>
                        <a:lnTo>
                          <a:pt x="0" y="39"/>
                        </a:lnTo>
                        <a:lnTo>
                          <a:pt x="1" y="38"/>
                        </a:lnTo>
                        <a:lnTo>
                          <a:pt x="1" y="37"/>
                        </a:lnTo>
                        <a:lnTo>
                          <a:pt x="2" y="35"/>
                        </a:lnTo>
                        <a:lnTo>
                          <a:pt x="2" y="33"/>
                        </a:lnTo>
                        <a:lnTo>
                          <a:pt x="2" y="31"/>
                        </a:lnTo>
                        <a:lnTo>
                          <a:pt x="1" y="29"/>
                        </a:lnTo>
                        <a:lnTo>
                          <a:pt x="1" y="26"/>
                        </a:lnTo>
                        <a:lnTo>
                          <a:pt x="0" y="24"/>
                        </a:lnTo>
                        <a:lnTo>
                          <a:pt x="0" y="21"/>
                        </a:lnTo>
                        <a:lnTo>
                          <a:pt x="1" y="18"/>
                        </a:lnTo>
                        <a:lnTo>
                          <a:pt x="0" y="16"/>
                        </a:lnTo>
                        <a:lnTo>
                          <a:pt x="0" y="15"/>
                        </a:lnTo>
                        <a:lnTo>
                          <a:pt x="0" y="11"/>
                        </a:lnTo>
                        <a:lnTo>
                          <a:pt x="0" y="8"/>
                        </a:lnTo>
                        <a:lnTo>
                          <a:pt x="0" y="5"/>
                        </a:lnTo>
                        <a:lnTo>
                          <a:pt x="0" y="4"/>
                        </a:lnTo>
                        <a:lnTo>
                          <a:pt x="0" y="3"/>
                        </a:lnTo>
                        <a:lnTo>
                          <a:pt x="0" y="2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001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70679" name="Group 27">
                    <a:extLst>
                      <a:ext uri="{FF2B5EF4-FFF2-40B4-BE49-F238E27FC236}">
                        <a16:creationId xmlns:a16="http://schemas.microsoft.com/office/drawing/2014/main" id="{CD61AE72-E73C-4747-BFF9-7B3DEA403BE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75" y="2236"/>
                    <a:ext cx="10" cy="34"/>
                    <a:chOff x="2075" y="2236"/>
                    <a:chExt cx="10" cy="34"/>
                  </a:xfrm>
                </p:grpSpPr>
                <p:sp>
                  <p:nvSpPr>
                    <p:cNvPr id="70758" name="Freeform 28">
                      <a:extLst>
                        <a:ext uri="{FF2B5EF4-FFF2-40B4-BE49-F238E27FC236}">
                          <a16:creationId xmlns:a16="http://schemas.microsoft.com/office/drawing/2014/main" id="{E0C4DFC5-E874-9B4C-ABBD-3E58E878609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76" y="2266"/>
                      <a:ext cx="9" cy="4"/>
                    </a:xfrm>
                    <a:custGeom>
                      <a:avLst/>
                      <a:gdLst>
                        <a:gd name="T0" fmla="*/ 0 w 9"/>
                        <a:gd name="T1" fmla="*/ 1 h 4"/>
                        <a:gd name="T2" fmla="*/ 0 w 9"/>
                        <a:gd name="T3" fmla="*/ 1 h 4"/>
                        <a:gd name="T4" fmla="*/ 1 w 9"/>
                        <a:gd name="T5" fmla="*/ 0 h 4"/>
                        <a:gd name="T6" fmla="*/ 2 w 9"/>
                        <a:gd name="T7" fmla="*/ 0 h 4"/>
                        <a:gd name="T8" fmla="*/ 3 w 9"/>
                        <a:gd name="T9" fmla="*/ 0 h 4"/>
                        <a:gd name="T10" fmla="*/ 4 w 9"/>
                        <a:gd name="T11" fmla="*/ 0 h 4"/>
                        <a:gd name="T12" fmla="*/ 5 w 9"/>
                        <a:gd name="T13" fmla="*/ 0 h 4"/>
                        <a:gd name="T14" fmla="*/ 5 w 9"/>
                        <a:gd name="T15" fmla="*/ 0 h 4"/>
                        <a:gd name="T16" fmla="*/ 6 w 9"/>
                        <a:gd name="T17" fmla="*/ 0 h 4"/>
                        <a:gd name="T18" fmla="*/ 7 w 9"/>
                        <a:gd name="T19" fmla="*/ 0 h 4"/>
                        <a:gd name="T20" fmla="*/ 8 w 9"/>
                        <a:gd name="T21" fmla="*/ 0 h 4"/>
                        <a:gd name="T22" fmla="*/ 8 w 9"/>
                        <a:gd name="T23" fmla="*/ 1 h 4"/>
                        <a:gd name="T24" fmla="*/ 8 w 9"/>
                        <a:gd name="T25" fmla="*/ 2 h 4"/>
                        <a:gd name="T26" fmla="*/ 8 w 9"/>
                        <a:gd name="T27" fmla="*/ 2 h 4"/>
                        <a:gd name="T28" fmla="*/ 8 w 9"/>
                        <a:gd name="T29" fmla="*/ 3 h 4"/>
                        <a:gd name="T30" fmla="*/ 8 w 9"/>
                        <a:gd name="T31" fmla="*/ 3 h 4"/>
                        <a:gd name="T32" fmla="*/ 8 w 9"/>
                        <a:gd name="T33" fmla="*/ 2 h 4"/>
                        <a:gd name="T34" fmla="*/ 7 w 9"/>
                        <a:gd name="T35" fmla="*/ 2 h 4"/>
                        <a:gd name="T36" fmla="*/ 6 w 9"/>
                        <a:gd name="T37" fmla="*/ 2 h 4"/>
                        <a:gd name="T38" fmla="*/ 5 w 9"/>
                        <a:gd name="T39" fmla="*/ 2 h 4"/>
                        <a:gd name="T40" fmla="*/ 5 w 9"/>
                        <a:gd name="T41" fmla="*/ 2 h 4"/>
                        <a:gd name="T42" fmla="*/ 4 w 9"/>
                        <a:gd name="T43" fmla="*/ 2 h 4"/>
                        <a:gd name="T44" fmla="*/ 3 w 9"/>
                        <a:gd name="T45" fmla="*/ 2 h 4"/>
                        <a:gd name="T46" fmla="*/ 2 w 9"/>
                        <a:gd name="T47" fmla="*/ 2 h 4"/>
                        <a:gd name="T48" fmla="*/ 2 w 9"/>
                        <a:gd name="T49" fmla="*/ 3 h 4"/>
                        <a:gd name="T50" fmla="*/ 1 w 9"/>
                        <a:gd name="T51" fmla="*/ 3 h 4"/>
                        <a:gd name="T52" fmla="*/ 0 w 9"/>
                        <a:gd name="T53" fmla="*/ 3 h 4"/>
                        <a:gd name="T54" fmla="*/ 0 w 9"/>
                        <a:gd name="T55" fmla="*/ 2 h 4"/>
                        <a:gd name="T56" fmla="*/ 0 w 9"/>
                        <a:gd name="T57" fmla="*/ 2 h 4"/>
                        <a:gd name="T58" fmla="*/ 0 w 9"/>
                        <a:gd name="T59" fmla="*/ 1 h 4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</a:gdLst>
                      <a:ahLst/>
                      <a:cxnLst>
                        <a:cxn ang="T60">
                          <a:pos x="T0" y="T1"/>
                        </a:cxn>
                        <a:cxn ang="T61">
                          <a:pos x="T2" y="T3"/>
                        </a:cxn>
                        <a:cxn ang="T62">
                          <a:pos x="T4" y="T5"/>
                        </a:cxn>
                        <a:cxn ang="T63">
                          <a:pos x="T6" y="T7"/>
                        </a:cxn>
                        <a:cxn ang="T64">
                          <a:pos x="T8" y="T9"/>
                        </a:cxn>
                        <a:cxn ang="T65">
                          <a:pos x="T10" y="T11"/>
                        </a:cxn>
                        <a:cxn ang="T66">
                          <a:pos x="T12" y="T13"/>
                        </a:cxn>
                        <a:cxn ang="T67">
                          <a:pos x="T14" y="T15"/>
                        </a:cxn>
                        <a:cxn ang="T68">
                          <a:pos x="T16" y="T17"/>
                        </a:cxn>
                        <a:cxn ang="T69">
                          <a:pos x="T18" y="T19"/>
                        </a:cxn>
                        <a:cxn ang="T70">
                          <a:pos x="T20" y="T21"/>
                        </a:cxn>
                        <a:cxn ang="T71">
                          <a:pos x="T22" y="T23"/>
                        </a:cxn>
                        <a:cxn ang="T72">
                          <a:pos x="T24" y="T25"/>
                        </a:cxn>
                        <a:cxn ang="T73">
                          <a:pos x="T26" y="T27"/>
                        </a:cxn>
                        <a:cxn ang="T74">
                          <a:pos x="T28" y="T29"/>
                        </a:cxn>
                        <a:cxn ang="T75">
                          <a:pos x="T30" y="T31"/>
                        </a:cxn>
                        <a:cxn ang="T76">
                          <a:pos x="T32" y="T33"/>
                        </a:cxn>
                        <a:cxn ang="T77">
                          <a:pos x="T34" y="T35"/>
                        </a:cxn>
                        <a:cxn ang="T78">
                          <a:pos x="T36" y="T37"/>
                        </a:cxn>
                        <a:cxn ang="T79">
                          <a:pos x="T38" y="T39"/>
                        </a:cxn>
                        <a:cxn ang="T80">
                          <a:pos x="T40" y="T41"/>
                        </a:cxn>
                        <a:cxn ang="T81">
                          <a:pos x="T42" y="T43"/>
                        </a:cxn>
                        <a:cxn ang="T82">
                          <a:pos x="T44" y="T45"/>
                        </a:cxn>
                        <a:cxn ang="T83">
                          <a:pos x="T46" y="T47"/>
                        </a:cxn>
                        <a:cxn ang="T84">
                          <a:pos x="T48" y="T49"/>
                        </a:cxn>
                        <a:cxn ang="T85">
                          <a:pos x="T50" y="T51"/>
                        </a:cxn>
                        <a:cxn ang="T86">
                          <a:pos x="T52" y="T53"/>
                        </a:cxn>
                        <a:cxn ang="T87">
                          <a:pos x="T54" y="T55"/>
                        </a:cxn>
                        <a:cxn ang="T88">
                          <a:pos x="T56" y="T57"/>
                        </a:cxn>
                        <a:cxn ang="T89">
                          <a:pos x="T58" y="T59"/>
                        </a:cxn>
                      </a:cxnLst>
                      <a:rect l="0" t="0" r="r" b="b"/>
                      <a:pathLst>
                        <a:path w="9" h="4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7" y="0"/>
                          </a:lnTo>
                          <a:lnTo>
                            <a:pt x="8" y="0"/>
                          </a:lnTo>
                          <a:lnTo>
                            <a:pt x="8" y="1"/>
                          </a:lnTo>
                          <a:lnTo>
                            <a:pt x="8" y="2"/>
                          </a:lnTo>
                          <a:lnTo>
                            <a:pt x="8" y="3"/>
                          </a:lnTo>
                          <a:lnTo>
                            <a:pt x="8" y="2"/>
                          </a:lnTo>
                          <a:lnTo>
                            <a:pt x="7" y="2"/>
                          </a:lnTo>
                          <a:lnTo>
                            <a:pt x="6" y="2"/>
                          </a:lnTo>
                          <a:lnTo>
                            <a:pt x="5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2" y="2"/>
                          </a:lnTo>
                          <a:lnTo>
                            <a:pt x="2" y="3"/>
                          </a:lnTo>
                          <a:lnTo>
                            <a:pt x="1" y="3"/>
                          </a:lnTo>
                          <a:lnTo>
                            <a:pt x="0" y="3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59" name="Freeform 29">
                      <a:extLst>
                        <a:ext uri="{FF2B5EF4-FFF2-40B4-BE49-F238E27FC236}">
                          <a16:creationId xmlns:a16="http://schemas.microsoft.com/office/drawing/2014/main" id="{CFCBA226-B762-9D4E-A92C-F4D81383FE4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75" y="2259"/>
                      <a:ext cx="10" cy="3"/>
                    </a:xfrm>
                    <a:custGeom>
                      <a:avLst/>
                      <a:gdLst>
                        <a:gd name="T0" fmla="*/ 0 w 10"/>
                        <a:gd name="T1" fmla="*/ 0 h 3"/>
                        <a:gd name="T2" fmla="*/ 1 w 10"/>
                        <a:gd name="T3" fmla="*/ 0 h 3"/>
                        <a:gd name="T4" fmla="*/ 1 w 10"/>
                        <a:gd name="T5" fmla="*/ 0 h 3"/>
                        <a:gd name="T6" fmla="*/ 2 w 10"/>
                        <a:gd name="T7" fmla="*/ 0 h 3"/>
                        <a:gd name="T8" fmla="*/ 3 w 10"/>
                        <a:gd name="T9" fmla="*/ 0 h 3"/>
                        <a:gd name="T10" fmla="*/ 3 w 10"/>
                        <a:gd name="T11" fmla="*/ 0 h 3"/>
                        <a:gd name="T12" fmla="*/ 4 w 10"/>
                        <a:gd name="T13" fmla="*/ 0 h 3"/>
                        <a:gd name="T14" fmla="*/ 5 w 10"/>
                        <a:gd name="T15" fmla="*/ 0 h 3"/>
                        <a:gd name="T16" fmla="*/ 6 w 10"/>
                        <a:gd name="T17" fmla="*/ 0 h 3"/>
                        <a:gd name="T18" fmla="*/ 7 w 10"/>
                        <a:gd name="T19" fmla="*/ 0 h 3"/>
                        <a:gd name="T20" fmla="*/ 7 w 10"/>
                        <a:gd name="T21" fmla="*/ 0 h 3"/>
                        <a:gd name="T22" fmla="*/ 8 w 10"/>
                        <a:gd name="T23" fmla="*/ 0 h 3"/>
                        <a:gd name="T24" fmla="*/ 9 w 10"/>
                        <a:gd name="T25" fmla="*/ 2 h 3"/>
                        <a:gd name="T26" fmla="*/ 8 w 10"/>
                        <a:gd name="T27" fmla="*/ 2 h 3"/>
                        <a:gd name="T28" fmla="*/ 8 w 10"/>
                        <a:gd name="T29" fmla="*/ 2 h 3"/>
                        <a:gd name="T30" fmla="*/ 7 w 10"/>
                        <a:gd name="T31" fmla="*/ 2 h 3"/>
                        <a:gd name="T32" fmla="*/ 6 w 10"/>
                        <a:gd name="T33" fmla="*/ 2 h 3"/>
                        <a:gd name="T34" fmla="*/ 5 w 10"/>
                        <a:gd name="T35" fmla="*/ 2 h 3"/>
                        <a:gd name="T36" fmla="*/ 4 w 10"/>
                        <a:gd name="T37" fmla="*/ 2 h 3"/>
                        <a:gd name="T38" fmla="*/ 3 w 10"/>
                        <a:gd name="T39" fmla="*/ 2 h 3"/>
                        <a:gd name="T40" fmla="*/ 2 w 10"/>
                        <a:gd name="T41" fmla="*/ 2 h 3"/>
                        <a:gd name="T42" fmla="*/ 1 w 10"/>
                        <a:gd name="T43" fmla="*/ 2 h 3"/>
                        <a:gd name="T44" fmla="*/ 1 w 10"/>
                        <a:gd name="T45" fmla="*/ 2 h 3"/>
                        <a:gd name="T46" fmla="*/ 0 w 10"/>
                        <a:gd name="T47" fmla="*/ 0 h 3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0" t="0" r="r" b="b"/>
                      <a:pathLst>
                        <a:path w="10" h="3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7" y="0"/>
                          </a:lnTo>
                          <a:lnTo>
                            <a:pt x="8" y="0"/>
                          </a:lnTo>
                          <a:lnTo>
                            <a:pt x="9" y="2"/>
                          </a:lnTo>
                          <a:lnTo>
                            <a:pt x="8" y="2"/>
                          </a:lnTo>
                          <a:lnTo>
                            <a:pt x="7" y="2"/>
                          </a:lnTo>
                          <a:lnTo>
                            <a:pt x="6" y="2"/>
                          </a:lnTo>
                          <a:lnTo>
                            <a:pt x="5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2" y="2"/>
                          </a:lnTo>
                          <a:lnTo>
                            <a:pt x="1" y="2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60" name="Freeform 30">
                      <a:extLst>
                        <a:ext uri="{FF2B5EF4-FFF2-40B4-BE49-F238E27FC236}">
                          <a16:creationId xmlns:a16="http://schemas.microsoft.com/office/drawing/2014/main" id="{581F3C00-BCAC-464B-BFD1-68561455122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75" y="2252"/>
                      <a:ext cx="7" cy="2"/>
                    </a:xfrm>
                    <a:custGeom>
                      <a:avLst/>
                      <a:gdLst>
                        <a:gd name="T0" fmla="*/ 0 w 7"/>
                        <a:gd name="T1" fmla="*/ 0 h 2"/>
                        <a:gd name="T2" fmla="*/ 1 w 7"/>
                        <a:gd name="T3" fmla="*/ 0 h 2"/>
                        <a:gd name="T4" fmla="*/ 1 w 7"/>
                        <a:gd name="T5" fmla="*/ 0 h 2"/>
                        <a:gd name="T6" fmla="*/ 2 w 7"/>
                        <a:gd name="T7" fmla="*/ 0 h 2"/>
                        <a:gd name="T8" fmla="*/ 3 w 7"/>
                        <a:gd name="T9" fmla="*/ 0 h 2"/>
                        <a:gd name="T10" fmla="*/ 3 w 7"/>
                        <a:gd name="T11" fmla="*/ 0 h 2"/>
                        <a:gd name="T12" fmla="*/ 4 w 7"/>
                        <a:gd name="T13" fmla="*/ 0 h 2"/>
                        <a:gd name="T14" fmla="*/ 4 w 7"/>
                        <a:gd name="T15" fmla="*/ 0 h 2"/>
                        <a:gd name="T16" fmla="*/ 5 w 7"/>
                        <a:gd name="T17" fmla="*/ 0 h 2"/>
                        <a:gd name="T18" fmla="*/ 6 w 7"/>
                        <a:gd name="T19" fmla="*/ 0 h 2"/>
                        <a:gd name="T20" fmla="*/ 6 w 7"/>
                        <a:gd name="T21" fmla="*/ 1 h 2"/>
                        <a:gd name="T22" fmla="*/ 6 w 7"/>
                        <a:gd name="T23" fmla="*/ 1 h 2"/>
                        <a:gd name="T24" fmla="*/ 5 w 7"/>
                        <a:gd name="T25" fmla="*/ 1 h 2"/>
                        <a:gd name="T26" fmla="*/ 5 w 7"/>
                        <a:gd name="T27" fmla="*/ 1 h 2"/>
                        <a:gd name="T28" fmla="*/ 4 w 7"/>
                        <a:gd name="T29" fmla="*/ 1 h 2"/>
                        <a:gd name="T30" fmla="*/ 4 w 7"/>
                        <a:gd name="T31" fmla="*/ 1 h 2"/>
                        <a:gd name="T32" fmla="*/ 3 w 7"/>
                        <a:gd name="T33" fmla="*/ 1 h 2"/>
                        <a:gd name="T34" fmla="*/ 2 w 7"/>
                        <a:gd name="T35" fmla="*/ 1 h 2"/>
                        <a:gd name="T36" fmla="*/ 2 w 7"/>
                        <a:gd name="T37" fmla="*/ 1 h 2"/>
                        <a:gd name="T38" fmla="*/ 1 w 7"/>
                        <a:gd name="T39" fmla="*/ 1 h 2"/>
                        <a:gd name="T40" fmla="*/ 1 w 7"/>
                        <a:gd name="T41" fmla="*/ 1 h 2"/>
                        <a:gd name="T42" fmla="*/ 0 w 7"/>
                        <a:gd name="T43" fmla="*/ 1 h 2"/>
                        <a:gd name="T44" fmla="*/ 0 w 7"/>
                        <a:gd name="T45" fmla="*/ 1 h 2"/>
                        <a:gd name="T46" fmla="*/ 0 w 7"/>
                        <a:gd name="T47" fmla="*/ 1 h 2"/>
                        <a:gd name="T48" fmla="*/ 0 w 7"/>
                        <a:gd name="T49" fmla="*/ 0 h 2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0" t="0" r="r" b="b"/>
                      <a:pathLst>
                        <a:path w="7" h="2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6" y="1"/>
                          </a:lnTo>
                          <a:lnTo>
                            <a:pt x="5" y="1"/>
                          </a:lnTo>
                          <a:lnTo>
                            <a:pt x="4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61" name="Freeform 31">
                      <a:extLst>
                        <a:ext uri="{FF2B5EF4-FFF2-40B4-BE49-F238E27FC236}">
                          <a16:creationId xmlns:a16="http://schemas.microsoft.com/office/drawing/2014/main" id="{B0C865C4-A3EA-1F4F-857E-680477D0363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75" y="2247"/>
                      <a:ext cx="6" cy="2"/>
                    </a:xfrm>
                    <a:custGeom>
                      <a:avLst/>
                      <a:gdLst>
                        <a:gd name="T0" fmla="*/ 0 w 6"/>
                        <a:gd name="T1" fmla="*/ 0 h 2"/>
                        <a:gd name="T2" fmla="*/ 0 w 6"/>
                        <a:gd name="T3" fmla="*/ 0 h 2"/>
                        <a:gd name="T4" fmla="*/ 1 w 6"/>
                        <a:gd name="T5" fmla="*/ 0 h 2"/>
                        <a:gd name="T6" fmla="*/ 1 w 6"/>
                        <a:gd name="T7" fmla="*/ 0 h 2"/>
                        <a:gd name="T8" fmla="*/ 2 w 6"/>
                        <a:gd name="T9" fmla="*/ 0 h 2"/>
                        <a:gd name="T10" fmla="*/ 2 w 6"/>
                        <a:gd name="T11" fmla="*/ 0 h 2"/>
                        <a:gd name="T12" fmla="*/ 3 w 6"/>
                        <a:gd name="T13" fmla="*/ 0 h 2"/>
                        <a:gd name="T14" fmla="*/ 3 w 6"/>
                        <a:gd name="T15" fmla="*/ 0 h 2"/>
                        <a:gd name="T16" fmla="*/ 4 w 6"/>
                        <a:gd name="T17" fmla="*/ 0 h 2"/>
                        <a:gd name="T18" fmla="*/ 4 w 6"/>
                        <a:gd name="T19" fmla="*/ 0 h 2"/>
                        <a:gd name="T20" fmla="*/ 5 w 6"/>
                        <a:gd name="T21" fmla="*/ 0 h 2"/>
                        <a:gd name="T22" fmla="*/ 5 w 6"/>
                        <a:gd name="T23" fmla="*/ 0 h 2"/>
                        <a:gd name="T24" fmla="*/ 5 w 6"/>
                        <a:gd name="T25" fmla="*/ 1 h 2"/>
                        <a:gd name="T26" fmla="*/ 4 w 6"/>
                        <a:gd name="T27" fmla="*/ 1 h 2"/>
                        <a:gd name="T28" fmla="*/ 4 w 6"/>
                        <a:gd name="T29" fmla="*/ 1 h 2"/>
                        <a:gd name="T30" fmla="*/ 4 w 6"/>
                        <a:gd name="T31" fmla="*/ 1 h 2"/>
                        <a:gd name="T32" fmla="*/ 3 w 6"/>
                        <a:gd name="T33" fmla="*/ 1 h 2"/>
                        <a:gd name="T34" fmla="*/ 3 w 6"/>
                        <a:gd name="T35" fmla="*/ 1 h 2"/>
                        <a:gd name="T36" fmla="*/ 2 w 6"/>
                        <a:gd name="T37" fmla="*/ 1 h 2"/>
                        <a:gd name="T38" fmla="*/ 1 w 6"/>
                        <a:gd name="T39" fmla="*/ 1 h 2"/>
                        <a:gd name="T40" fmla="*/ 1 w 6"/>
                        <a:gd name="T41" fmla="*/ 1 h 2"/>
                        <a:gd name="T42" fmla="*/ 0 w 6"/>
                        <a:gd name="T43" fmla="*/ 1 h 2"/>
                        <a:gd name="T44" fmla="*/ 0 w 6"/>
                        <a:gd name="T45" fmla="*/ 1 h 2"/>
                        <a:gd name="T46" fmla="*/ 0 w 6"/>
                        <a:gd name="T47" fmla="*/ 0 h 2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0" t="0" r="r" b="b"/>
                      <a:pathLst>
                        <a:path w="6" h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5" y="1"/>
                          </a:lnTo>
                          <a:lnTo>
                            <a:pt x="4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62" name="Freeform 32">
                      <a:extLst>
                        <a:ext uri="{FF2B5EF4-FFF2-40B4-BE49-F238E27FC236}">
                          <a16:creationId xmlns:a16="http://schemas.microsoft.com/office/drawing/2014/main" id="{968655DD-16CD-2540-B590-56E582BFE0D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75" y="2241"/>
                      <a:ext cx="5" cy="3"/>
                    </a:xfrm>
                    <a:custGeom>
                      <a:avLst/>
                      <a:gdLst>
                        <a:gd name="T0" fmla="*/ 0 w 5"/>
                        <a:gd name="T1" fmla="*/ 1 h 3"/>
                        <a:gd name="T2" fmla="*/ 0 w 5"/>
                        <a:gd name="T3" fmla="*/ 1 h 3"/>
                        <a:gd name="T4" fmla="*/ 1 w 5"/>
                        <a:gd name="T5" fmla="*/ 1 h 3"/>
                        <a:gd name="T6" fmla="*/ 1 w 5"/>
                        <a:gd name="T7" fmla="*/ 0 h 3"/>
                        <a:gd name="T8" fmla="*/ 1 w 5"/>
                        <a:gd name="T9" fmla="*/ 0 h 3"/>
                        <a:gd name="T10" fmla="*/ 2 w 5"/>
                        <a:gd name="T11" fmla="*/ 0 h 3"/>
                        <a:gd name="T12" fmla="*/ 2 w 5"/>
                        <a:gd name="T13" fmla="*/ 0 h 3"/>
                        <a:gd name="T14" fmla="*/ 3 w 5"/>
                        <a:gd name="T15" fmla="*/ 0 h 3"/>
                        <a:gd name="T16" fmla="*/ 3 w 5"/>
                        <a:gd name="T17" fmla="*/ 0 h 3"/>
                        <a:gd name="T18" fmla="*/ 4 w 5"/>
                        <a:gd name="T19" fmla="*/ 0 h 3"/>
                        <a:gd name="T20" fmla="*/ 4 w 5"/>
                        <a:gd name="T21" fmla="*/ 0 h 3"/>
                        <a:gd name="T22" fmla="*/ 4 w 5"/>
                        <a:gd name="T23" fmla="*/ 0 h 3"/>
                        <a:gd name="T24" fmla="*/ 4 w 5"/>
                        <a:gd name="T25" fmla="*/ 1 h 3"/>
                        <a:gd name="T26" fmla="*/ 4 w 5"/>
                        <a:gd name="T27" fmla="*/ 1 h 3"/>
                        <a:gd name="T28" fmla="*/ 4 w 5"/>
                        <a:gd name="T29" fmla="*/ 1 h 3"/>
                        <a:gd name="T30" fmla="*/ 4 w 5"/>
                        <a:gd name="T31" fmla="*/ 1 h 3"/>
                        <a:gd name="T32" fmla="*/ 3 w 5"/>
                        <a:gd name="T33" fmla="*/ 1 h 3"/>
                        <a:gd name="T34" fmla="*/ 3 w 5"/>
                        <a:gd name="T35" fmla="*/ 1 h 3"/>
                        <a:gd name="T36" fmla="*/ 3 w 5"/>
                        <a:gd name="T37" fmla="*/ 1 h 3"/>
                        <a:gd name="T38" fmla="*/ 2 w 5"/>
                        <a:gd name="T39" fmla="*/ 1 h 3"/>
                        <a:gd name="T40" fmla="*/ 2 w 5"/>
                        <a:gd name="T41" fmla="*/ 1 h 3"/>
                        <a:gd name="T42" fmla="*/ 1 w 5"/>
                        <a:gd name="T43" fmla="*/ 1 h 3"/>
                        <a:gd name="T44" fmla="*/ 1 w 5"/>
                        <a:gd name="T45" fmla="*/ 1 h 3"/>
                        <a:gd name="T46" fmla="*/ 1 w 5"/>
                        <a:gd name="T47" fmla="*/ 2 h 3"/>
                        <a:gd name="T48" fmla="*/ 0 w 5"/>
                        <a:gd name="T49" fmla="*/ 2 h 3"/>
                        <a:gd name="T50" fmla="*/ 0 w 5"/>
                        <a:gd name="T51" fmla="*/ 2 h 3"/>
                        <a:gd name="T52" fmla="*/ 0 w 5"/>
                        <a:gd name="T53" fmla="*/ 1 h 3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</a:gdLst>
                      <a:ahLst/>
                      <a:cxnLst>
                        <a:cxn ang="T54">
                          <a:pos x="T0" y="T1"/>
                        </a:cxn>
                        <a:cxn ang="T55">
                          <a:pos x="T2" y="T3"/>
                        </a:cxn>
                        <a:cxn ang="T56">
                          <a:pos x="T4" y="T5"/>
                        </a:cxn>
                        <a:cxn ang="T57">
                          <a:pos x="T6" y="T7"/>
                        </a:cxn>
                        <a:cxn ang="T58">
                          <a:pos x="T8" y="T9"/>
                        </a:cxn>
                        <a:cxn ang="T59">
                          <a:pos x="T10" y="T11"/>
                        </a:cxn>
                        <a:cxn ang="T60">
                          <a:pos x="T12" y="T13"/>
                        </a:cxn>
                        <a:cxn ang="T61">
                          <a:pos x="T14" y="T15"/>
                        </a:cxn>
                        <a:cxn ang="T62">
                          <a:pos x="T16" y="T17"/>
                        </a:cxn>
                        <a:cxn ang="T63">
                          <a:pos x="T18" y="T19"/>
                        </a:cxn>
                        <a:cxn ang="T64">
                          <a:pos x="T20" y="T21"/>
                        </a:cxn>
                        <a:cxn ang="T65">
                          <a:pos x="T22" y="T23"/>
                        </a:cxn>
                        <a:cxn ang="T66">
                          <a:pos x="T24" y="T25"/>
                        </a:cxn>
                        <a:cxn ang="T67">
                          <a:pos x="T26" y="T27"/>
                        </a:cxn>
                        <a:cxn ang="T68">
                          <a:pos x="T28" y="T29"/>
                        </a:cxn>
                        <a:cxn ang="T69">
                          <a:pos x="T30" y="T31"/>
                        </a:cxn>
                        <a:cxn ang="T70">
                          <a:pos x="T32" y="T33"/>
                        </a:cxn>
                        <a:cxn ang="T71">
                          <a:pos x="T34" y="T35"/>
                        </a:cxn>
                        <a:cxn ang="T72">
                          <a:pos x="T36" y="T37"/>
                        </a:cxn>
                        <a:cxn ang="T73">
                          <a:pos x="T38" y="T39"/>
                        </a:cxn>
                        <a:cxn ang="T74">
                          <a:pos x="T40" y="T41"/>
                        </a:cxn>
                        <a:cxn ang="T75">
                          <a:pos x="T42" y="T43"/>
                        </a:cxn>
                        <a:cxn ang="T76">
                          <a:pos x="T44" y="T45"/>
                        </a:cxn>
                        <a:cxn ang="T77">
                          <a:pos x="T46" y="T47"/>
                        </a:cxn>
                        <a:cxn ang="T78">
                          <a:pos x="T48" y="T49"/>
                        </a:cxn>
                        <a:cxn ang="T79">
                          <a:pos x="T50" y="T51"/>
                        </a:cxn>
                        <a:cxn ang="T80">
                          <a:pos x="T52" y="T53"/>
                        </a:cxn>
                      </a:cxnLst>
                      <a:rect l="0" t="0" r="r" b="b"/>
                      <a:pathLst>
                        <a:path w="5" h="3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1" y="1"/>
                          </a:ln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4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1"/>
                          </a:lnTo>
                          <a:lnTo>
                            <a:pt x="1" y="2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63" name="Freeform 33">
                      <a:extLst>
                        <a:ext uri="{FF2B5EF4-FFF2-40B4-BE49-F238E27FC236}">
                          <a16:creationId xmlns:a16="http://schemas.microsoft.com/office/drawing/2014/main" id="{B3CF209B-7C0A-6A48-838B-4E34CBEE843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75" y="2236"/>
                      <a:ext cx="6" cy="4"/>
                    </a:xfrm>
                    <a:custGeom>
                      <a:avLst/>
                      <a:gdLst>
                        <a:gd name="T0" fmla="*/ 0 w 6"/>
                        <a:gd name="T1" fmla="*/ 1 h 4"/>
                        <a:gd name="T2" fmla="*/ 0 w 6"/>
                        <a:gd name="T3" fmla="*/ 1 h 4"/>
                        <a:gd name="T4" fmla="*/ 1 w 6"/>
                        <a:gd name="T5" fmla="*/ 1 h 4"/>
                        <a:gd name="T6" fmla="*/ 1 w 6"/>
                        <a:gd name="T7" fmla="*/ 1 h 4"/>
                        <a:gd name="T8" fmla="*/ 2 w 6"/>
                        <a:gd name="T9" fmla="*/ 0 h 4"/>
                        <a:gd name="T10" fmla="*/ 3 w 6"/>
                        <a:gd name="T11" fmla="*/ 0 h 4"/>
                        <a:gd name="T12" fmla="*/ 3 w 6"/>
                        <a:gd name="T13" fmla="*/ 0 h 4"/>
                        <a:gd name="T14" fmla="*/ 4 w 6"/>
                        <a:gd name="T15" fmla="*/ 0 h 4"/>
                        <a:gd name="T16" fmla="*/ 4 w 6"/>
                        <a:gd name="T17" fmla="*/ 0 h 4"/>
                        <a:gd name="T18" fmla="*/ 5 w 6"/>
                        <a:gd name="T19" fmla="*/ 0 h 4"/>
                        <a:gd name="T20" fmla="*/ 5 w 6"/>
                        <a:gd name="T21" fmla="*/ 0 h 4"/>
                        <a:gd name="T22" fmla="*/ 5 w 6"/>
                        <a:gd name="T23" fmla="*/ 1 h 4"/>
                        <a:gd name="T24" fmla="*/ 5 w 6"/>
                        <a:gd name="T25" fmla="*/ 1 h 4"/>
                        <a:gd name="T26" fmla="*/ 5 w 6"/>
                        <a:gd name="T27" fmla="*/ 2 h 4"/>
                        <a:gd name="T28" fmla="*/ 4 w 6"/>
                        <a:gd name="T29" fmla="*/ 2 h 4"/>
                        <a:gd name="T30" fmla="*/ 4 w 6"/>
                        <a:gd name="T31" fmla="*/ 2 h 4"/>
                        <a:gd name="T32" fmla="*/ 3 w 6"/>
                        <a:gd name="T33" fmla="*/ 2 h 4"/>
                        <a:gd name="T34" fmla="*/ 3 w 6"/>
                        <a:gd name="T35" fmla="*/ 2 h 4"/>
                        <a:gd name="T36" fmla="*/ 2 w 6"/>
                        <a:gd name="T37" fmla="*/ 2 h 4"/>
                        <a:gd name="T38" fmla="*/ 2 w 6"/>
                        <a:gd name="T39" fmla="*/ 2 h 4"/>
                        <a:gd name="T40" fmla="*/ 1 w 6"/>
                        <a:gd name="T41" fmla="*/ 2 h 4"/>
                        <a:gd name="T42" fmla="*/ 1 w 6"/>
                        <a:gd name="T43" fmla="*/ 2 h 4"/>
                        <a:gd name="T44" fmla="*/ 0 w 6"/>
                        <a:gd name="T45" fmla="*/ 3 h 4"/>
                        <a:gd name="T46" fmla="*/ 0 w 6"/>
                        <a:gd name="T47" fmla="*/ 3 h 4"/>
                        <a:gd name="T48" fmla="*/ 0 w 6"/>
                        <a:gd name="T49" fmla="*/ 2 h 4"/>
                        <a:gd name="T50" fmla="*/ 0 w 6"/>
                        <a:gd name="T51" fmla="*/ 1 h 4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6" h="4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1" y="1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5" y="1"/>
                          </a:lnTo>
                          <a:lnTo>
                            <a:pt x="5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2" y="2"/>
                          </a:lnTo>
                          <a:lnTo>
                            <a:pt x="1" y="2"/>
                          </a:lnTo>
                          <a:lnTo>
                            <a:pt x="0" y="3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grpSp>
                <p:nvGrpSpPr>
                  <p:cNvPr id="70680" name="Group 34">
                    <a:extLst>
                      <a:ext uri="{FF2B5EF4-FFF2-40B4-BE49-F238E27FC236}">
                        <a16:creationId xmlns:a16="http://schemas.microsoft.com/office/drawing/2014/main" id="{7086FABB-95B5-684D-A902-9CCA0274971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69" y="2236"/>
                    <a:ext cx="5" cy="23"/>
                    <a:chOff x="2069" y="2236"/>
                    <a:chExt cx="5" cy="23"/>
                  </a:xfrm>
                </p:grpSpPr>
                <p:sp>
                  <p:nvSpPr>
                    <p:cNvPr id="70752" name="Freeform 35">
                      <a:extLst>
                        <a:ext uri="{FF2B5EF4-FFF2-40B4-BE49-F238E27FC236}">
                          <a16:creationId xmlns:a16="http://schemas.microsoft.com/office/drawing/2014/main" id="{5028BDAE-5FF3-4E43-BFDA-C151DB0AC24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69" y="2236"/>
                      <a:ext cx="5" cy="23"/>
                    </a:xfrm>
                    <a:custGeom>
                      <a:avLst/>
                      <a:gdLst>
                        <a:gd name="T0" fmla="*/ 0 w 5"/>
                        <a:gd name="T1" fmla="*/ 0 h 23"/>
                        <a:gd name="T2" fmla="*/ 1 w 5"/>
                        <a:gd name="T3" fmla="*/ 0 h 23"/>
                        <a:gd name="T4" fmla="*/ 1 w 5"/>
                        <a:gd name="T5" fmla="*/ 1 h 23"/>
                        <a:gd name="T6" fmla="*/ 2 w 5"/>
                        <a:gd name="T7" fmla="*/ 2 h 23"/>
                        <a:gd name="T8" fmla="*/ 2 w 5"/>
                        <a:gd name="T9" fmla="*/ 2 h 23"/>
                        <a:gd name="T10" fmla="*/ 3 w 5"/>
                        <a:gd name="T11" fmla="*/ 2 h 23"/>
                        <a:gd name="T12" fmla="*/ 3 w 5"/>
                        <a:gd name="T13" fmla="*/ 2 h 23"/>
                        <a:gd name="T14" fmla="*/ 4 w 5"/>
                        <a:gd name="T15" fmla="*/ 5 h 23"/>
                        <a:gd name="T16" fmla="*/ 4 w 5"/>
                        <a:gd name="T17" fmla="*/ 7 h 23"/>
                        <a:gd name="T18" fmla="*/ 4 w 5"/>
                        <a:gd name="T19" fmla="*/ 10 h 23"/>
                        <a:gd name="T20" fmla="*/ 4 w 5"/>
                        <a:gd name="T21" fmla="*/ 11 h 23"/>
                        <a:gd name="T22" fmla="*/ 4 w 5"/>
                        <a:gd name="T23" fmla="*/ 14 h 23"/>
                        <a:gd name="T24" fmla="*/ 4 w 5"/>
                        <a:gd name="T25" fmla="*/ 16 h 23"/>
                        <a:gd name="T26" fmla="*/ 4 w 5"/>
                        <a:gd name="T27" fmla="*/ 18 h 23"/>
                        <a:gd name="T28" fmla="*/ 4 w 5"/>
                        <a:gd name="T29" fmla="*/ 19 h 23"/>
                        <a:gd name="T30" fmla="*/ 4 w 5"/>
                        <a:gd name="T31" fmla="*/ 21 h 23"/>
                        <a:gd name="T32" fmla="*/ 4 w 5"/>
                        <a:gd name="T33" fmla="*/ 22 h 23"/>
                        <a:gd name="T34" fmla="*/ 4 w 5"/>
                        <a:gd name="T35" fmla="*/ 20 h 23"/>
                        <a:gd name="T36" fmla="*/ 3 w 5"/>
                        <a:gd name="T37" fmla="*/ 17 h 23"/>
                        <a:gd name="T38" fmla="*/ 2 w 5"/>
                        <a:gd name="T39" fmla="*/ 15 h 23"/>
                        <a:gd name="T40" fmla="*/ 2 w 5"/>
                        <a:gd name="T41" fmla="*/ 12 h 23"/>
                        <a:gd name="T42" fmla="*/ 1 w 5"/>
                        <a:gd name="T43" fmla="*/ 9 h 23"/>
                        <a:gd name="T44" fmla="*/ 1 w 5"/>
                        <a:gd name="T45" fmla="*/ 7 h 23"/>
                        <a:gd name="T46" fmla="*/ 0 w 5"/>
                        <a:gd name="T47" fmla="*/ 5 h 23"/>
                        <a:gd name="T48" fmla="*/ 0 w 5"/>
                        <a:gd name="T49" fmla="*/ 2 h 23"/>
                        <a:gd name="T50" fmla="*/ 0 w 5"/>
                        <a:gd name="T51" fmla="*/ 0 h 23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5" h="23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1" y="1"/>
                          </a:lnTo>
                          <a:lnTo>
                            <a:pt x="2" y="2"/>
                          </a:lnTo>
                          <a:lnTo>
                            <a:pt x="3" y="2"/>
                          </a:lnTo>
                          <a:lnTo>
                            <a:pt x="4" y="5"/>
                          </a:lnTo>
                          <a:lnTo>
                            <a:pt x="4" y="7"/>
                          </a:lnTo>
                          <a:lnTo>
                            <a:pt x="4" y="10"/>
                          </a:lnTo>
                          <a:lnTo>
                            <a:pt x="4" y="11"/>
                          </a:lnTo>
                          <a:lnTo>
                            <a:pt x="4" y="14"/>
                          </a:lnTo>
                          <a:lnTo>
                            <a:pt x="4" y="16"/>
                          </a:lnTo>
                          <a:lnTo>
                            <a:pt x="4" y="18"/>
                          </a:lnTo>
                          <a:lnTo>
                            <a:pt x="4" y="19"/>
                          </a:lnTo>
                          <a:lnTo>
                            <a:pt x="4" y="21"/>
                          </a:lnTo>
                          <a:lnTo>
                            <a:pt x="4" y="22"/>
                          </a:lnTo>
                          <a:lnTo>
                            <a:pt x="4" y="20"/>
                          </a:lnTo>
                          <a:lnTo>
                            <a:pt x="3" y="17"/>
                          </a:lnTo>
                          <a:lnTo>
                            <a:pt x="2" y="15"/>
                          </a:lnTo>
                          <a:lnTo>
                            <a:pt x="2" y="12"/>
                          </a:lnTo>
                          <a:lnTo>
                            <a:pt x="1" y="9"/>
                          </a:lnTo>
                          <a:lnTo>
                            <a:pt x="1" y="7"/>
                          </a:lnTo>
                          <a:lnTo>
                            <a:pt x="0" y="5"/>
                          </a:lnTo>
                          <a:lnTo>
                            <a:pt x="0" y="2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8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53" name="Freeform 36">
                      <a:extLst>
                        <a:ext uri="{FF2B5EF4-FFF2-40B4-BE49-F238E27FC236}">
                          <a16:creationId xmlns:a16="http://schemas.microsoft.com/office/drawing/2014/main" id="{F981B436-0920-9445-AAAB-55010278053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69" y="2239"/>
                      <a:ext cx="4" cy="2"/>
                    </a:xfrm>
                    <a:custGeom>
                      <a:avLst/>
                      <a:gdLst>
                        <a:gd name="T0" fmla="*/ 0 w 4"/>
                        <a:gd name="T1" fmla="*/ 0 h 2"/>
                        <a:gd name="T2" fmla="*/ 1 w 4"/>
                        <a:gd name="T3" fmla="*/ 0 h 2"/>
                        <a:gd name="T4" fmla="*/ 1 w 4"/>
                        <a:gd name="T5" fmla="*/ 0 h 2"/>
                        <a:gd name="T6" fmla="*/ 2 w 4"/>
                        <a:gd name="T7" fmla="*/ 0 h 2"/>
                        <a:gd name="T8" fmla="*/ 2 w 4"/>
                        <a:gd name="T9" fmla="*/ 0 h 2"/>
                        <a:gd name="T10" fmla="*/ 2 w 4"/>
                        <a:gd name="T11" fmla="*/ 1 h 2"/>
                        <a:gd name="T12" fmla="*/ 3 w 4"/>
                        <a:gd name="T13" fmla="*/ 1 h 2"/>
                        <a:gd name="T14" fmla="*/ 3 w 4"/>
                        <a:gd name="T15" fmla="*/ 1 h 2"/>
                        <a:gd name="T16" fmla="*/ 2 w 4"/>
                        <a:gd name="T17" fmla="*/ 1 h 2"/>
                        <a:gd name="T18" fmla="*/ 2 w 4"/>
                        <a:gd name="T19" fmla="*/ 1 h 2"/>
                        <a:gd name="T20" fmla="*/ 2 w 4"/>
                        <a:gd name="T21" fmla="*/ 1 h 2"/>
                        <a:gd name="T22" fmla="*/ 1 w 4"/>
                        <a:gd name="T23" fmla="*/ 1 h 2"/>
                        <a:gd name="T24" fmla="*/ 1 w 4"/>
                        <a:gd name="T25" fmla="*/ 1 h 2"/>
                        <a:gd name="T26" fmla="*/ 0 w 4"/>
                        <a:gd name="T27" fmla="*/ 1 h 2"/>
                        <a:gd name="T28" fmla="*/ 0 w 4"/>
                        <a:gd name="T29" fmla="*/ 0 h 2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0" t="0" r="r" b="b"/>
                      <a:pathLst>
                        <a:path w="4" h="2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2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54" name="Freeform 37">
                      <a:extLst>
                        <a:ext uri="{FF2B5EF4-FFF2-40B4-BE49-F238E27FC236}">
                          <a16:creationId xmlns:a16="http://schemas.microsoft.com/office/drawing/2014/main" id="{774EF99C-4845-AE47-97AB-ABEC09C2B69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71" y="2242"/>
                      <a:ext cx="2" cy="2"/>
                    </a:xfrm>
                    <a:custGeom>
                      <a:avLst/>
                      <a:gdLst>
                        <a:gd name="T0" fmla="*/ 0 w 2"/>
                        <a:gd name="T1" fmla="*/ 0 h 2"/>
                        <a:gd name="T2" fmla="*/ 0 w 2"/>
                        <a:gd name="T3" fmla="*/ 0 h 2"/>
                        <a:gd name="T4" fmla="*/ 0 w 2"/>
                        <a:gd name="T5" fmla="*/ 0 h 2"/>
                        <a:gd name="T6" fmla="*/ 0 w 2"/>
                        <a:gd name="T7" fmla="*/ 0 h 2"/>
                        <a:gd name="T8" fmla="*/ 1 w 2"/>
                        <a:gd name="T9" fmla="*/ 1 h 2"/>
                        <a:gd name="T10" fmla="*/ 1 w 2"/>
                        <a:gd name="T11" fmla="*/ 1 h 2"/>
                        <a:gd name="T12" fmla="*/ 1 w 2"/>
                        <a:gd name="T13" fmla="*/ 1 h 2"/>
                        <a:gd name="T14" fmla="*/ 1 w 2"/>
                        <a:gd name="T15" fmla="*/ 1 h 2"/>
                        <a:gd name="T16" fmla="*/ 1 w 2"/>
                        <a:gd name="T17" fmla="*/ 1 h 2"/>
                        <a:gd name="T18" fmla="*/ 1 w 2"/>
                        <a:gd name="T19" fmla="*/ 1 h 2"/>
                        <a:gd name="T20" fmla="*/ 1 w 2"/>
                        <a:gd name="T21" fmla="*/ 1 h 2"/>
                        <a:gd name="T22" fmla="*/ 1 w 2"/>
                        <a:gd name="T23" fmla="*/ 1 h 2"/>
                        <a:gd name="T24" fmla="*/ 1 w 2"/>
                        <a:gd name="T25" fmla="*/ 1 h 2"/>
                        <a:gd name="T26" fmla="*/ 1 w 2"/>
                        <a:gd name="T27" fmla="*/ 1 h 2"/>
                        <a:gd name="T28" fmla="*/ 0 w 2"/>
                        <a:gd name="T29" fmla="*/ 1 h 2"/>
                        <a:gd name="T30" fmla="*/ 0 w 2"/>
                        <a:gd name="T31" fmla="*/ 1 h 2"/>
                        <a:gd name="T32" fmla="*/ 0 w 2"/>
                        <a:gd name="T33" fmla="*/ 1 h 2"/>
                        <a:gd name="T34" fmla="*/ 0 w 2"/>
                        <a:gd name="T35" fmla="*/ 1 h 2"/>
                        <a:gd name="T36" fmla="*/ 0 w 2"/>
                        <a:gd name="T37" fmla="*/ 0 h 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55" name="Freeform 38">
                      <a:extLst>
                        <a:ext uri="{FF2B5EF4-FFF2-40B4-BE49-F238E27FC236}">
                          <a16:creationId xmlns:a16="http://schemas.microsoft.com/office/drawing/2014/main" id="{79CA9F12-7986-C14A-8CBD-E20947230C7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71" y="2246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0 w 2"/>
                        <a:gd name="T3" fmla="*/ 0 h 1"/>
                        <a:gd name="T4" fmla="*/ 0 w 2"/>
                        <a:gd name="T5" fmla="*/ 0 h 1"/>
                        <a:gd name="T6" fmla="*/ 0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1 w 2"/>
                        <a:gd name="T13" fmla="*/ 0 h 1"/>
                        <a:gd name="T14" fmla="*/ 1 w 2"/>
                        <a:gd name="T15" fmla="*/ 0 h 1"/>
                        <a:gd name="T16" fmla="*/ 1 w 2"/>
                        <a:gd name="T17" fmla="*/ 0 h 1"/>
                        <a:gd name="T18" fmla="*/ 1 w 2"/>
                        <a:gd name="T19" fmla="*/ 0 h 1"/>
                        <a:gd name="T20" fmla="*/ 1 w 2"/>
                        <a:gd name="T21" fmla="*/ 0 h 1"/>
                        <a:gd name="T22" fmla="*/ 0 w 2"/>
                        <a:gd name="T23" fmla="*/ 0 h 1"/>
                        <a:gd name="T24" fmla="*/ 0 w 2"/>
                        <a:gd name="T25" fmla="*/ 0 h 1"/>
                        <a:gd name="T26" fmla="*/ 0 w 2"/>
                        <a:gd name="T27" fmla="*/ 0 h 1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56" name="Freeform 39">
                      <a:extLst>
                        <a:ext uri="{FF2B5EF4-FFF2-40B4-BE49-F238E27FC236}">
                          <a16:creationId xmlns:a16="http://schemas.microsoft.com/office/drawing/2014/main" id="{6AB62A71-E059-1744-BC99-953CCC1AF7F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72" y="2249"/>
                      <a:ext cx="2" cy="2"/>
                    </a:xfrm>
                    <a:custGeom>
                      <a:avLst/>
                      <a:gdLst>
                        <a:gd name="T0" fmla="*/ 0 w 2"/>
                        <a:gd name="T1" fmla="*/ 0 h 2"/>
                        <a:gd name="T2" fmla="*/ 0 w 2"/>
                        <a:gd name="T3" fmla="*/ 0 h 2"/>
                        <a:gd name="T4" fmla="*/ 0 w 2"/>
                        <a:gd name="T5" fmla="*/ 0 h 2"/>
                        <a:gd name="T6" fmla="*/ 1 w 2"/>
                        <a:gd name="T7" fmla="*/ 0 h 2"/>
                        <a:gd name="T8" fmla="*/ 1 w 2"/>
                        <a:gd name="T9" fmla="*/ 0 h 2"/>
                        <a:gd name="T10" fmla="*/ 1 w 2"/>
                        <a:gd name="T11" fmla="*/ 0 h 2"/>
                        <a:gd name="T12" fmla="*/ 1 w 2"/>
                        <a:gd name="T13" fmla="*/ 1 h 2"/>
                        <a:gd name="T14" fmla="*/ 1 w 2"/>
                        <a:gd name="T15" fmla="*/ 1 h 2"/>
                        <a:gd name="T16" fmla="*/ 1 w 2"/>
                        <a:gd name="T17" fmla="*/ 1 h 2"/>
                        <a:gd name="T18" fmla="*/ 0 w 2"/>
                        <a:gd name="T19" fmla="*/ 1 h 2"/>
                        <a:gd name="T20" fmla="*/ 0 w 2"/>
                        <a:gd name="T21" fmla="*/ 1 h 2"/>
                        <a:gd name="T22" fmla="*/ 0 w 2"/>
                        <a:gd name="T23" fmla="*/ 1 h 2"/>
                        <a:gd name="T24" fmla="*/ 0 w 2"/>
                        <a:gd name="T25" fmla="*/ 0 h 2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57" name="Freeform 40">
                      <a:extLst>
                        <a:ext uri="{FF2B5EF4-FFF2-40B4-BE49-F238E27FC236}">
                          <a16:creationId xmlns:a16="http://schemas.microsoft.com/office/drawing/2014/main" id="{9855BBDB-7A43-E646-81C7-7DD9A699030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73" y="2253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9F9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grpSp>
                <p:nvGrpSpPr>
                  <p:cNvPr id="70681" name="Group 41">
                    <a:extLst>
                      <a:ext uri="{FF2B5EF4-FFF2-40B4-BE49-F238E27FC236}">
                        <a16:creationId xmlns:a16="http://schemas.microsoft.com/office/drawing/2014/main" id="{E11F239A-3437-644B-82AB-C7F6AFCB2D7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50" y="2223"/>
                    <a:ext cx="5" cy="17"/>
                    <a:chOff x="2050" y="2223"/>
                    <a:chExt cx="5" cy="17"/>
                  </a:xfrm>
                </p:grpSpPr>
                <p:sp>
                  <p:nvSpPr>
                    <p:cNvPr id="70745" name="Freeform 42">
                      <a:extLst>
                        <a:ext uri="{FF2B5EF4-FFF2-40B4-BE49-F238E27FC236}">
                          <a16:creationId xmlns:a16="http://schemas.microsoft.com/office/drawing/2014/main" id="{0DEB2DC1-C74E-4C45-85A0-9AFE9293A6E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51" y="2223"/>
                      <a:ext cx="4" cy="17"/>
                    </a:xfrm>
                    <a:custGeom>
                      <a:avLst/>
                      <a:gdLst>
                        <a:gd name="T0" fmla="*/ 0 w 4"/>
                        <a:gd name="T1" fmla="*/ 0 h 17"/>
                        <a:gd name="T2" fmla="*/ 1 w 4"/>
                        <a:gd name="T3" fmla="*/ 1 h 17"/>
                        <a:gd name="T4" fmla="*/ 1 w 4"/>
                        <a:gd name="T5" fmla="*/ 1 h 17"/>
                        <a:gd name="T6" fmla="*/ 1 w 4"/>
                        <a:gd name="T7" fmla="*/ 2 h 17"/>
                        <a:gd name="T8" fmla="*/ 1 w 4"/>
                        <a:gd name="T9" fmla="*/ 2 h 17"/>
                        <a:gd name="T10" fmla="*/ 2 w 4"/>
                        <a:gd name="T11" fmla="*/ 2 h 17"/>
                        <a:gd name="T12" fmla="*/ 2 w 4"/>
                        <a:gd name="T13" fmla="*/ 2 h 17"/>
                        <a:gd name="T14" fmla="*/ 2 w 4"/>
                        <a:gd name="T15" fmla="*/ 3 h 17"/>
                        <a:gd name="T16" fmla="*/ 3 w 4"/>
                        <a:gd name="T17" fmla="*/ 3 h 17"/>
                        <a:gd name="T18" fmla="*/ 3 w 4"/>
                        <a:gd name="T19" fmla="*/ 5 h 17"/>
                        <a:gd name="T20" fmla="*/ 2 w 4"/>
                        <a:gd name="T21" fmla="*/ 9 h 17"/>
                        <a:gd name="T22" fmla="*/ 2 w 4"/>
                        <a:gd name="T23" fmla="*/ 12 h 17"/>
                        <a:gd name="T24" fmla="*/ 3 w 4"/>
                        <a:gd name="T25" fmla="*/ 13 h 17"/>
                        <a:gd name="T26" fmla="*/ 2 w 4"/>
                        <a:gd name="T27" fmla="*/ 14 h 17"/>
                        <a:gd name="T28" fmla="*/ 2 w 4"/>
                        <a:gd name="T29" fmla="*/ 15 h 17"/>
                        <a:gd name="T30" fmla="*/ 2 w 4"/>
                        <a:gd name="T31" fmla="*/ 16 h 17"/>
                        <a:gd name="T32" fmla="*/ 2 w 4"/>
                        <a:gd name="T33" fmla="*/ 13 h 17"/>
                        <a:gd name="T34" fmla="*/ 1 w 4"/>
                        <a:gd name="T35" fmla="*/ 10 h 17"/>
                        <a:gd name="T36" fmla="*/ 1 w 4"/>
                        <a:gd name="T37" fmla="*/ 7 h 17"/>
                        <a:gd name="T38" fmla="*/ 1 w 4"/>
                        <a:gd name="T39" fmla="*/ 7 h 17"/>
                        <a:gd name="T40" fmla="*/ 1 w 4"/>
                        <a:gd name="T41" fmla="*/ 6 h 17"/>
                        <a:gd name="T42" fmla="*/ 0 w 4"/>
                        <a:gd name="T43" fmla="*/ 2 h 17"/>
                        <a:gd name="T44" fmla="*/ 0 w 4"/>
                        <a:gd name="T45" fmla="*/ 0 h 17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0" t="0" r="r" b="b"/>
                      <a:pathLst>
                        <a:path w="4" h="17">
                          <a:moveTo>
                            <a:pt x="0" y="0"/>
                          </a:moveTo>
                          <a:lnTo>
                            <a:pt x="1" y="1"/>
                          </a:lnTo>
                          <a:lnTo>
                            <a:pt x="1" y="2"/>
                          </a:lnTo>
                          <a:lnTo>
                            <a:pt x="2" y="2"/>
                          </a:lnTo>
                          <a:lnTo>
                            <a:pt x="2" y="3"/>
                          </a:lnTo>
                          <a:lnTo>
                            <a:pt x="3" y="3"/>
                          </a:lnTo>
                          <a:lnTo>
                            <a:pt x="3" y="5"/>
                          </a:lnTo>
                          <a:lnTo>
                            <a:pt x="2" y="9"/>
                          </a:lnTo>
                          <a:lnTo>
                            <a:pt x="2" y="12"/>
                          </a:lnTo>
                          <a:lnTo>
                            <a:pt x="3" y="13"/>
                          </a:lnTo>
                          <a:lnTo>
                            <a:pt x="2" y="14"/>
                          </a:lnTo>
                          <a:lnTo>
                            <a:pt x="2" y="15"/>
                          </a:lnTo>
                          <a:lnTo>
                            <a:pt x="2" y="16"/>
                          </a:lnTo>
                          <a:lnTo>
                            <a:pt x="2" y="13"/>
                          </a:lnTo>
                          <a:lnTo>
                            <a:pt x="1" y="10"/>
                          </a:lnTo>
                          <a:lnTo>
                            <a:pt x="1" y="7"/>
                          </a:lnTo>
                          <a:lnTo>
                            <a:pt x="1" y="6"/>
                          </a:lnTo>
                          <a:lnTo>
                            <a:pt x="0" y="2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grpSp>
                  <p:nvGrpSpPr>
                    <p:cNvPr id="70746" name="Group 43">
                      <a:extLst>
                        <a:ext uri="{FF2B5EF4-FFF2-40B4-BE49-F238E27FC236}">
                          <a16:creationId xmlns:a16="http://schemas.microsoft.com/office/drawing/2014/main" id="{4FD4AAE5-2A91-7642-858F-C3826DADB4B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50" y="2226"/>
                      <a:ext cx="5" cy="10"/>
                      <a:chOff x="2050" y="2226"/>
                      <a:chExt cx="5" cy="10"/>
                    </a:xfrm>
                  </p:grpSpPr>
                  <p:sp>
                    <p:nvSpPr>
                      <p:cNvPr id="70747" name="Freeform 44">
                        <a:extLst>
                          <a:ext uri="{FF2B5EF4-FFF2-40B4-BE49-F238E27FC236}">
                            <a16:creationId xmlns:a16="http://schemas.microsoft.com/office/drawing/2014/main" id="{ACD7CB54-8888-B146-8247-74591E6957F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0" y="2226"/>
                        <a:ext cx="2" cy="1"/>
                      </a:xfrm>
                      <a:custGeom>
                        <a:avLst/>
                        <a:gdLst>
                          <a:gd name="T0" fmla="*/ 0 w 2"/>
                          <a:gd name="T1" fmla="*/ 0 h 1"/>
                          <a:gd name="T2" fmla="*/ 1 w 2"/>
                          <a:gd name="T3" fmla="*/ 0 h 1"/>
                          <a:gd name="T4" fmla="*/ 1 w 2"/>
                          <a:gd name="T5" fmla="*/ 0 h 1"/>
                          <a:gd name="T6" fmla="*/ 1 w 2"/>
                          <a:gd name="T7" fmla="*/ 0 h 1"/>
                          <a:gd name="T8" fmla="*/ 1 w 2"/>
                          <a:gd name="T9" fmla="*/ 0 h 1"/>
                          <a:gd name="T10" fmla="*/ 1 w 2"/>
                          <a:gd name="T11" fmla="*/ 0 h 1"/>
                          <a:gd name="T12" fmla="*/ 0 w 2"/>
                          <a:gd name="T13" fmla="*/ 0 h 1"/>
                          <a:gd name="T14" fmla="*/ 0 w 2"/>
                          <a:gd name="T15" fmla="*/ 0 h 1"/>
                          <a:gd name="T16" fmla="*/ 0 w 2"/>
                          <a:gd name="T17" fmla="*/ 0 h 1"/>
                          <a:gd name="T18" fmla="*/ 0 w 2"/>
                          <a:gd name="T19" fmla="*/ 0 h 1"/>
                          <a:gd name="T20" fmla="*/ 0 w 2"/>
                          <a:gd name="T21" fmla="*/ 0 h 1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0" t="0" r="r" b="b"/>
                        <a:pathLst>
                          <a:path w="2" h="1">
                            <a:moveTo>
                              <a:pt x="0" y="0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70748" name="Freeform 45">
                        <a:extLst>
                          <a:ext uri="{FF2B5EF4-FFF2-40B4-BE49-F238E27FC236}">
                            <a16:creationId xmlns:a16="http://schemas.microsoft.com/office/drawing/2014/main" id="{3858219C-2491-774D-93BC-4E7C1DE4C44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3" y="2226"/>
                        <a:ext cx="2" cy="1"/>
                      </a:xfrm>
                      <a:custGeom>
                        <a:avLst/>
                        <a:gdLst>
                          <a:gd name="T0" fmla="*/ 1 w 2"/>
                          <a:gd name="T1" fmla="*/ 0 h 1"/>
                          <a:gd name="T2" fmla="*/ 1 w 2"/>
                          <a:gd name="T3" fmla="*/ 0 h 1"/>
                          <a:gd name="T4" fmla="*/ 1 w 2"/>
                          <a:gd name="T5" fmla="*/ 0 h 1"/>
                          <a:gd name="T6" fmla="*/ 1 w 2"/>
                          <a:gd name="T7" fmla="*/ 0 h 1"/>
                          <a:gd name="T8" fmla="*/ 1 w 2"/>
                          <a:gd name="T9" fmla="*/ 0 h 1"/>
                          <a:gd name="T10" fmla="*/ 1 w 2"/>
                          <a:gd name="T11" fmla="*/ 0 h 1"/>
                          <a:gd name="T12" fmla="*/ 0 w 2"/>
                          <a:gd name="T13" fmla="*/ 0 h 1"/>
                          <a:gd name="T14" fmla="*/ 0 w 2"/>
                          <a:gd name="T15" fmla="*/ 0 h 1"/>
                          <a:gd name="T16" fmla="*/ 0 w 2"/>
                          <a:gd name="T17" fmla="*/ 0 h 1"/>
                          <a:gd name="T18" fmla="*/ 0 w 2"/>
                          <a:gd name="T19" fmla="*/ 0 h 1"/>
                          <a:gd name="T20" fmla="*/ 1 w 2"/>
                          <a:gd name="T21" fmla="*/ 0 h 1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0" t="0" r="r" b="b"/>
                        <a:pathLst>
                          <a:path w="2" h="1">
                            <a:moveTo>
                              <a:pt x="1" y="0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1" y="0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70749" name="Freeform 46">
                        <a:extLst>
                          <a:ext uri="{FF2B5EF4-FFF2-40B4-BE49-F238E27FC236}">
                            <a16:creationId xmlns:a16="http://schemas.microsoft.com/office/drawing/2014/main" id="{40415CF8-16B5-D947-B64F-7A53681375C9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0" y="2229"/>
                        <a:ext cx="2" cy="1"/>
                      </a:xfrm>
                      <a:custGeom>
                        <a:avLst/>
                        <a:gdLst>
                          <a:gd name="T0" fmla="*/ 0 w 2"/>
                          <a:gd name="T1" fmla="*/ 0 h 1"/>
                          <a:gd name="T2" fmla="*/ 1 w 2"/>
                          <a:gd name="T3" fmla="*/ 0 h 1"/>
                          <a:gd name="T4" fmla="*/ 1 w 2"/>
                          <a:gd name="T5" fmla="*/ 0 h 1"/>
                          <a:gd name="T6" fmla="*/ 1 w 2"/>
                          <a:gd name="T7" fmla="*/ 0 h 1"/>
                          <a:gd name="T8" fmla="*/ 1 w 2"/>
                          <a:gd name="T9" fmla="*/ 0 h 1"/>
                          <a:gd name="T10" fmla="*/ 1 w 2"/>
                          <a:gd name="T11" fmla="*/ 0 h 1"/>
                          <a:gd name="T12" fmla="*/ 1 w 2"/>
                          <a:gd name="T13" fmla="*/ 0 h 1"/>
                          <a:gd name="T14" fmla="*/ 0 w 2"/>
                          <a:gd name="T15" fmla="*/ 0 h 1"/>
                          <a:gd name="T16" fmla="*/ 0 w 2"/>
                          <a:gd name="T17" fmla="*/ 0 h 1"/>
                          <a:gd name="T18" fmla="*/ 0 w 2"/>
                          <a:gd name="T19" fmla="*/ 0 h 1"/>
                          <a:gd name="T20" fmla="*/ 0 w 2"/>
                          <a:gd name="T21" fmla="*/ 0 h 1"/>
                          <a:gd name="T22" fmla="*/ 0 w 2"/>
                          <a:gd name="T23" fmla="*/ 0 h 1"/>
                          <a:gd name="T24" fmla="*/ 0 w 2"/>
                          <a:gd name="T25" fmla="*/ 0 h 1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</a:gdLst>
                        <a:ahLst/>
                        <a:cxnLst>
                          <a:cxn ang="T26">
                            <a:pos x="T0" y="T1"/>
                          </a:cxn>
                          <a:cxn ang="T27">
                            <a:pos x="T2" y="T3"/>
                          </a:cxn>
                          <a:cxn ang="T28">
                            <a:pos x="T4" y="T5"/>
                          </a:cxn>
                          <a:cxn ang="T29">
                            <a:pos x="T6" y="T7"/>
                          </a:cxn>
                          <a:cxn ang="T30">
                            <a:pos x="T8" y="T9"/>
                          </a:cxn>
                          <a:cxn ang="T31">
                            <a:pos x="T10" y="T11"/>
                          </a:cxn>
                          <a:cxn ang="T32">
                            <a:pos x="T12" y="T13"/>
                          </a:cxn>
                          <a:cxn ang="T33">
                            <a:pos x="T14" y="T15"/>
                          </a:cxn>
                          <a:cxn ang="T34">
                            <a:pos x="T16" y="T17"/>
                          </a:cxn>
                          <a:cxn ang="T35">
                            <a:pos x="T18" y="T19"/>
                          </a:cxn>
                          <a:cxn ang="T36">
                            <a:pos x="T20" y="T21"/>
                          </a:cxn>
                          <a:cxn ang="T37">
                            <a:pos x="T22" y="T23"/>
                          </a:cxn>
                          <a:cxn ang="T38">
                            <a:pos x="T24" y="T25"/>
                          </a:cxn>
                        </a:cxnLst>
                        <a:rect l="0" t="0" r="r" b="b"/>
                        <a:pathLst>
                          <a:path w="2" h="1">
                            <a:moveTo>
                              <a:pt x="0" y="0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70750" name="Freeform 47">
                        <a:extLst>
                          <a:ext uri="{FF2B5EF4-FFF2-40B4-BE49-F238E27FC236}">
                            <a16:creationId xmlns:a16="http://schemas.microsoft.com/office/drawing/2014/main" id="{ABAB9AB3-0CFF-BF4B-B9AF-7446063CA6A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2" y="2230"/>
                        <a:ext cx="2" cy="2"/>
                      </a:xfrm>
                      <a:custGeom>
                        <a:avLst/>
                        <a:gdLst>
                          <a:gd name="T0" fmla="*/ 0 w 2"/>
                          <a:gd name="T1" fmla="*/ 1 h 2"/>
                          <a:gd name="T2" fmla="*/ 1 w 2"/>
                          <a:gd name="T3" fmla="*/ 1 h 2"/>
                          <a:gd name="T4" fmla="*/ 1 w 2"/>
                          <a:gd name="T5" fmla="*/ 1 h 2"/>
                          <a:gd name="T6" fmla="*/ 1 w 2"/>
                          <a:gd name="T7" fmla="*/ 0 h 2"/>
                          <a:gd name="T8" fmla="*/ 1 w 2"/>
                          <a:gd name="T9" fmla="*/ 0 h 2"/>
                          <a:gd name="T10" fmla="*/ 0 w 2"/>
                          <a:gd name="T11" fmla="*/ 0 h 2"/>
                          <a:gd name="T12" fmla="*/ 0 w 2"/>
                          <a:gd name="T13" fmla="*/ 0 h 2"/>
                          <a:gd name="T14" fmla="*/ 0 w 2"/>
                          <a:gd name="T15" fmla="*/ 0 h 2"/>
                          <a:gd name="T16" fmla="*/ 0 w 2"/>
                          <a:gd name="T17" fmla="*/ 1 h 2"/>
                          <a:gd name="T18" fmla="*/ 0 w 2"/>
                          <a:gd name="T19" fmla="*/ 1 h 2"/>
                          <a:gd name="T20" fmla="*/ 0 w 2"/>
                          <a:gd name="T21" fmla="*/ 1 h 2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0" t="0" r="r" b="b"/>
                        <a:pathLst>
                          <a:path w="2" h="2">
                            <a:moveTo>
                              <a:pt x="0" y="1"/>
                            </a:moveTo>
                            <a:lnTo>
                              <a:pt x="1" y="1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1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70751" name="Freeform 48">
                        <a:extLst>
                          <a:ext uri="{FF2B5EF4-FFF2-40B4-BE49-F238E27FC236}">
                            <a16:creationId xmlns:a16="http://schemas.microsoft.com/office/drawing/2014/main" id="{33D7FD18-B819-2F42-A58A-7F9FC2E9497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1" y="2235"/>
                        <a:ext cx="3" cy="1"/>
                      </a:xfrm>
                      <a:custGeom>
                        <a:avLst/>
                        <a:gdLst>
                          <a:gd name="T0" fmla="*/ 1 w 3"/>
                          <a:gd name="T1" fmla="*/ 0 h 1"/>
                          <a:gd name="T2" fmla="*/ 1 w 3"/>
                          <a:gd name="T3" fmla="*/ 0 h 1"/>
                          <a:gd name="T4" fmla="*/ 2 w 3"/>
                          <a:gd name="T5" fmla="*/ 0 h 1"/>
                          <a:gd name="T6" fmla="*/ 1 w 3"/>
                          <a:gd name="T7" fmla="*/ 0 h 1"/>
                          <a:gd name="T8" fmla="*/ 1 w 3"/>
                          <a:gd name="T9" fmla="*/ 0 h 1"/>
                          <a:gd name="T10" fmla="*/ 0 w 3"/>
                          <a:gd name="T11" fmla="*/ 0 h 1"/>
                          <a:gd name="T12" fmla="*/ 0 w 3"/>
                          <a:gd name="T13" fmla="*/ 0 h 1"/>
                          <a:gd name="T14" fmla="*/ 0 w 3"/>
                          <a:gd name="T15" fmla="*/ 0 h 1"/>
                          <a:gd name="T16" fmla="*/ 1 w 3"/>
                          <a:gd name="T17" fmla="*/ 0 h 1"/>
                          <a:gd name="T18" fmla="*/ 1 w 3"/>
                          <a:gd name="T19" fmla="*/ 0 h 1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</a:gdLst>
                        <a:ahLst/>
                        <a:cxnLst>
                          <a:cxn ang="T20">
                            <a:pos x="T0" y="T1"/>
                          </a:cxn>
                          <a:cxn ang="T21">
                            <a:pos x="T2" y="T3"/>
                          </a:cxn>
                          <a:cxn ang="T22">
                            <a:pos x="T4" y="T5"/>
                          </a:cxn>
                          <a:cxn ang="T23">
                            <a:pos x="T6" y="T7"/>
                          </a:cxn>
                          <a:cxn ang="T24">
                            <a:pos x="T8" y="T9"/>
                          </a:cxn>
                          <a:cxn ang="T25">
                            <a:pos x="T10" y="T11"/>
                          </a:cxn>
                          <a:cxn ang="T26">
                            <a:pos x="T12" y="T13"/>
                          </a:cxn>
                          <a:cxn ang="T27">
                            <a:pos x="T14" y="T15"/>
                          </a:cxn>
                          <a:cxn ang="T28">
                            <a:pos x="T16" y="T17"/>
                          </a:cxn>
                          <a:cxn ang="T29">
                            <a:pos x="T18" y="T19"/>
                          </a:cxn>
                        </a:cxnLst>
                        <a:rect l="0" t="0" r="r" b="b"/>
                        <a:pathLst>
                          <a:path w="3" h="1">
                            <a:moveTo>
                              <a:pt x="1" y="0"/>
                            </a:moveTo>
                            <a:lnTo>
                              <a:pt x="1" y="0"/>
                            </a:lnTo>
                            <a:lnTo>
                              <a:pt x="2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1" y="0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</p:grpSp>
              </p:grpSp>
              <p:sp>
                <p:nvSpPr>
                  <p:cNvPr id="70682" name="Freeform 49">
                    <a:extLst>
                      <a:ext uri="{FF2B5EF4-FFF2-40B4-BE49-F238E27FC236}">
                        <a16:creationId xmlns:a16="http://schemas.microsoft.com/office/drawing/2014/main" id="{164F2CD5-BA02-BA4D-94C4-821A9364C2A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74" y="2271"/>
                    <a:ext cx="1" cy="3"/>
                  </a:xfrm>
                  <a:custGeom>
                    <a:avLst/>
                    <a:gdLst>
                      <a:gd name="T0" fmla="*/ 0 w 1"/>
                      <a:gd name="T1" fmla="*/ 0 h 3"/>
                      <a:gd name="T2" fmla="*/ 0 w 1"/>
                      <a:gd name="T3" fmla="*/ 0 h 3"/>
                      <a:gd name="T4" fmla="*/ 0 w 1"/>
                      <a:gd name="T5" fmla="*/ 0 h 3"/>
                      <a:gd name="T6" fmla="*/ 0 w 1"/>
                      <a:gd name="T7" fmla="*/ 1 h 3"/>
                      <a:gd name="T8" fmla="*/ 0 w 1"/>
                      <a:gd name="T9" fmla="*/ 1 h 3"/>
                      <a:gd name="T10" fmla="*/ 0 w 1"/>
                      <a:gd name="T11" fmla="*/ 1 h 3"/>
                      <a:gd name="T12" fmla="*/ 0 w 1"/>
                      <a:gd name="T13" fmla="*/ 1 h 3"/>
                      <a:gd name="T14" fmla="*/ 0 w 1"/>
                      <a:gd name="T15" fmla="*/ 1 h 3"/>
                      <a:gd name="T16" fmla="*/ 0 w 1"/>
                      <a:gd name="T17" fmla="*/ 2 h 3"/>
                      <a:gd name="T18" fmla="*/ 0 w 1"/>
                      <a:gd name="T19" fmla="*/ 2 h 3"/>
                      <a:gd name="T20" fmla="*/ 0 w 1"/>
                      <a:gd name="T21" fmla="*/ 2 h 3"/>
                      <a:gd name="T22" fmla="*/ 0 w 1"/>
                      <a:gd name="T23" fmla="*/ 2 h 3"/>
                      <a:gd name="T24" fmla="*/ 0 w 1"/>
                      <a:gd name="T25" fmla="*/ 0 h 3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1" h="3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"/>
                        </a:lnTo>
                        <a:lnTo>
                          <a:pt x="0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683" name="Freeform 50">
                    <a:extLst>
                      <a:ext uri="{FF2B5EF4-FFF2-40B4-BE49-F238E27FC236}">
                        <a16:creationId xmlns:a16="http://schemas.microsoft.com/office/drawing/2014/main" id="{EDA6E8DB-CC98-1041-942D-62F163263B8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51" y="2226"/>
                    <a:ext cx="24" cy="47"/>
                  </a:xfrm>
                  <a:custGeom>
                    <a:avLst/>
                    <a:gdLst>
                      <a:gd name="T0" fmla="*/ 7 w 24"/>
                      <a:gd name="T1" fmla="*/ 0 h 47"/>
                      <a:gd name="T2" fmla="*/ 9 w 24"/>
                      <a:gd name="T3" fmla="*/ 0 h 47"/>
                      <a:gd name="T4" fmla="*/ 11 w 24"/>
                      <a:gd name="T5" fmla="*/ 1 h 47"/>
                      <a:gd name="T6" fmla="*/ 14 w 24"/>
                      <a:gd name="T7" fmla="*/ 2 h 47"/>
                      <a:gd name="T8" fmla="*/ 15 w 24"/>
                      <a:gd name="T9" fmla="*/ 2 h 47"/>
                      <a:gd name="T10" fmla="*/ 16 w 24"/>
                      <a:gd name="T11" fmla="*/ 4 h 47"/>
                      <a:gd name="T12" fmla="*/ 17 w 24"/>
                      <a:gd name="T13" fmla="*/ 5 h 47"/>
                      <a:gd name="T14" fmla="*/ 17 w 24"/>
                      <a:gd name="T15" fmla="*/ 10 h 47"/>
                      <a:gd name="T16" fmla="*/ 17 w 24"/>
                      <a:gd name="T17" fmla="*/ 16 h 47"/>
                      <a:gd name="T18" fmla="*/ 20 w 24"/>
                      <a:gd name="T19" fmla="*/ 24 h 47"/>
                      <a:gd name="T20" fmla="*/ 22 w 24"/>
                      <a:gd name="T21" fmla="*/ 31 h 47"/>
                      <a:gd name="T22" fmla="*/ 23 w 24"/>
                      <a:gd name="T23" fmla="*/ 38 h 47"/>
                      <a:gd name="T24" fmla="*/ 23 w 24"/>
                      <a:gd name="T25" fmla="*/ 41 h 47"/>
                      <a:gd name="T26" fmla="*/ 23 w 24"/>
                      <a:gd name="T27" fmla="*/ 45 h 47"/>
                      <a:gd name="T28" fmla="*/ 23 w 24"/>
                      <a:gd name="T29" fmla="*/ 45 h 47"/>
                      <a:gd name="T30" fmla="*/ 22 w 24"/>
                      <a:gd name="T31" fmla="*/ 44 h 47"/>
                      <a:gd name="T32" fmla="*/ 20 w 24"/>
                      <a:gd name="T33" fmla="*/ 43 h 47"/>
                      <a:gd name="T34" fmla="*/ 16 w 24"/>
                      <a:gd name="T35" fmla="*/ 42 h 47"/>
                      <a:gd name="T36" fmla="*/ 12 w 24"/>
                      <a:gd name="T37" fmla="*/ 44 h 47"/>
                      <a:gd name="T38" fmla="*/ 8 w 24"/>
                      <a:gd name="T39" fmla="*/ 45 h 47"/>
                      <a:gd name="T40" fmla="*/ 6 w 24"/>
                      <a:gd name="T41" fmla="*/ 45 h 47"/>
                      <a:gd name="T42" fmla="*/ 4 w 24"/>
                      <a:gd name="T43" fmla="*/ 45 h 47"/>
                      <a:gd name="T44" fmla="*/ 2 w 24"/>
                      <a:gd name="T45" fmla="*/ 44 h 47"/>
                      <a:gd name="T46" fmla="*/ 1 w 24"/>
                      <a:gd name="T47" fmla="*/ 44 h 47"/>
                      <a:gd name="T48" fmla="*/ 0 w 24"/>
                      <a:gd name="T49" fmla="*/ 42 h 47"/>
                      <a:gd name="T50" fmla="*/ 3 w 24"/>
                      <a:gd name="T51" fmla="*/ 41 h 47"/>
                      <a:gd name="T52" fmla="*/ 7 w 24"/>
                      <a:gd name="T53" fmla="*/ 41 h 47"/>
                      <a:gd name="T54" fmla="*/ 10 w 24"/>
                      <a:gd name="T55" fmla="*/ 41 h 47"/>
                      <a:gd name="T56" fmla="*/ 10 w 24"/>
                      <a:gd name="T57" fmla="*/ 37 h 47"/>
                      <a:gd name="T58" fmla="*/ 8 w 24"/>
                      <a:gd name="T59" fmla="*/ 30 h 47"/>
                      <a:gd name="T60" fmla="*/ 6 w 24"/>
                      <a:gd name="T61" fmla="*/ 21 h 47"/>
                      <a:gd name="T62" fmla="*/ 3 w 24"/>
                      <a:gd name="T63" fmla="*/ 15 h 47"/>
                      <a:gd name="T64" fmla="*/ 4 w 24"/>
                      <a:gd name="T65" fmla="*/ 12 h 47"/>
                      <a:gd name="T66" fmla="*/ 4 w 24"/>
                      <a:gd name="T67" fmla="*/ 8 h 47"/>
                      <a:gd name="T68" fmla="*/ 4 w 24"/>
                      <a:gd name="T69" fmla="*/ 6 h 47"/>
                      <a:gd name="T70" fmla="*/ 5 w 24"/>
                      <a:gd name="T71" fmla="*/ 2 h 47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24" h="47">
                        <a:moveTo>
                          <a:pt x="5" y="0"/>
                        </a:moveTo>
                        <a:lnTo>
                          <a:pt x="7" y="0"/>
                        </a:lnTo>
                        <a:lnTo>
                          <a:pt x="8" y="0"/>
                        </a:lnTo>
                        <a:lnTo>
                          <a:pt x="9" y="0"/>
                        </a:lnTo>
                        <a:lnTo>
                          <a:pt x="10" y="0"/>
                        </a:lnTo>
                        <a:lnTo>
                          <a:pt x="11" y="1"/>
                        </a:lnTo>
                        <a:lnTo>
                          <a:pt x="13" y="1"/>
                        </a:lnTo>
                        <a:lnTo>
                          <a:pt x="14" y="2"/>
                        </a:lnTo>
                        <a:lnTo>
                          <a:pt x="15" y="2"/>
                        </a:lnTo>
                        <a:lnTo>
                          <a:pt x="16" y="3"/>
                        </a:lnTo>
                        <a:lnTo>
                          <a:pt x="16" y="4"/>
                        </a:lnTo>
                        <a:lnTo>
                          <a:pt x="17" y="4"/>
                        </a:lnTo>
                        <a:lnTo>
                          <a:pt x="17" y="5"/>
                        </a:lnTo>
                        <a:lnTo>
                          <a:pt x="17" y="7"/>
                        </a:lnTo>
                        <a:lnTo>
                          <a:pt x="17" y="10"/>
                        </a:lnTo>
                        <a:lnTo>
                          <a:pt x="17" y="12"/>
                        </a:lnTo>
                        <a:lnTo>
                          <a:pt x="17" y="16"/>
                        </a:lnTo>
                        <a:lnTo>
                          <a:pt x="18" y="20"/>
                        </a:lnTo>
                        <a:lnTo>
                          <a:pt x="20" y="24"/>
                        </a:lnTo>
                        <a:lnTo>
                          <a:pt x="21" y="27"/>
                        </a:lnTo>
                        <a:lnTo>
                          <a:pt x="22" y="31"/>
                        </a:lnTo>
                        <a:lnTo>
                          <a:pt x="23" y="35"/>
                        </a:lnTo>
                        <a:lnTo>
                          <a:pt x="23" y="38"/>
                        </a:lnTo>
                        <a:lnTo>
                          <a:pt x="23" y="40"/>
                        </a:lnTo>
                        <a:lnTo>
                          <a:pt x="23" y="41"/>
                        </a:lnTo>
                        <a:lnTo>
                          <a:pt x="23" y="44"/>
                        </a:lnTo>
                        <a:lnTo>
                          <a:pt x="23" y="45"/>
                        </a:lnTo>
                        <a:lnTo>
                          <a:pt x="23" y="46"/>
                        </a:lnTo>
                        <a:lnTo>
                          <a:pt x="23" y="45"/>
                        </a:lnTo>
                        <a:lnTo>
                          <a:pt x="22" y="44"/>
                        </a:lnTo>
                        <a:lnTo>
                          <a:pt x="21" y="43"/>
                        </a:lnTo>
                        <a:lnTo>
                          <a:pt x="20" y="43"/>
                        </a:lnTo>
                        <a:lnTo>
                          <a:pt x="18" y="43"/>
                        </a:lnTo>
                        <a:lnTo>
                          <a:pt x="16" y="42"/>
                        </a:lnTo>
                        <a:lnTo>
                          <a:pt x="15" y="43"/>
                        </a:lnTo>
                        <a:lnTo>
                          <a:pt x="12" y="44"/>
                        </a:lnTo>
                        <a:lnTo>
                          <a:pt x="10" y="44"/>
                        </a:lnTo>
                        <a:lnTo>
                          <a:pt x="8" y="45"/>
                        </a:lnTo>
                        <a:lnTo>
                          <a:pt x="7" y="45"/>
                        </a:lnTo>
                        <a:lnTo>
                          <a:pt x="6" y="45"/>
                        </a:lnTo>
                        <a:lnTo>
                          <a:pt x="5" y="45"/>
                        </a:lnTo>
                        <a:lnTo>
                          <a:pt x="4" y="45"/>
                        </a:lnTo>
                        <a:lnTo>
                          <a:pt x="3" y="45"/>
                        </a:lnTo>
                        <a:lnTo>
                          <a:pt x="2" y="44"/>
                        </a:lnTo>
                        <a:lnTo>
                          <a:pt x="1" y="44"/>
                        </a:lnTo>
                        <a:lnTo>
                          <a:pt x="0" y="43"/>
                        </a:lnTo>
                        <a:lnTo>
                          <a:pt x="0" y="42"/>
                        </a:lnTo>
                        <a:lnTo>
                          <a:pt x="1" y="41"/>
                        </a:lnTo>
                        <a:lnTo>
                          <a:pt x="3" y="41"/>
                        </a:lnTo>
                        <a:lnTo>
                          <a:pt x="5" y="41"/>
                        </a:lnTo>
                        <a:lnTo>
                          <a:pt x="7" y="41"/>
                        </a:lnTo>
                        <a:lnTo>
                          <a:pt x="9" y="41"/>
                        </a:lnTo>
                        <a:lnTo>
                          <a:pt x="10" y="41"/>
                        </a:lnTo>
                        <a:lnTo>
                          <a:pt x="10" y="39"/>
                        </a:lnTo>
                        <a:lnTo>
                          <a:pt x="10" y="37"/>
                        </a:lnTo>
                        <a:lnTo>
                          <a:pt x="9" y="33"/>
                        </a:lnTo>
                        <a:lnTo>
                          <a:pt x="8" y="30"/>
                        </a:lnTo>
                        <a:lnTo>
                          <a:pt x="7" y="24"/>
                        </a:lnTo>
                        <a:lnTo>
                          <a:pt x="6" y="21"/>
                        </a:lnTo>
                        <a:lnTo>
                          <a:pt x="4" y="17"/>
                        </a:lnTo>
                        <a:lnTo>
                          <a:pt x="3" y="15"/>
                        </a:lnTo>
                        <a:lnTo>
                          <a:pt x="4" y="13"/>
                        </a:lnTo>
                        <a:lnTo>
                          <a:pt x="4" y="12"/>
                        </a:lnTo>
                        <a:lnTo>
                          <a:pt x="4" y="10"/>
                        </a:lnTo>
                        <a:lnTo>
                          <a:pt x="4" y="8"/>
                        </a:lnTo>
                        <a:lnTo>
                          <a:pt x="4" y="7"/>
                        </a:lnTo>
                        <a:lnTo>
                          <a:pt x="4" y="6"/>
                        </a:lnTo>
                        <a:lnTo>
                          <a:pt x="4" y="5"/>
                        </a:lnTo>
                        <a:lnTo>
                          <a:pt x="5" y="2"/>
                        </a:lnTo>
                        <a:lnTo>
                          <a:pt x="5" y="0"/>
                        </a:lnTo>
                      </a:path>
                    </a:pathLst>
                  </a:custGeom>
                  <a:solidFill>
                    <a:srgbClr val="FF001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70684" name="Group 51">
                    <a:extLst>
                      <a:ext uri="{FF2B5EF4-FFF2-40B4-BE49-F238E27FC236}">
                        <a16:creationId xmlns:a16="http://schemas.microsoft.com/office/drawing/2014/main" id="{3510BF09-395D-F249-B050-B21FBE19C76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55" y="2228"/>
                    <a:ext cx="20" cy="39"/>
                    <a:chOff x="2055" y="2228"/>
                    <a:chExt cx="20" cy="39"/>
                  </a:xfrm>
                </p:grpSpPr>
                <p:sp>
                  <p:nvSpPr>
                    <p:cNvPr id="70739" name="Freeform 52">
                      <a:extLst>
                        <a:ext uri="{FF2B5EF4-FFF2-40B4-BE49-F238E27FC236}">
                          <a16:creationId xmlns:a16="http://schemas.microsoft.com/office/drawing/2014/main" id="{1EC87532-DB3C-9945-9226-64674C9F128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55" y="2234"/>
                      <a:ext cx="14" cy="7"/>
                    </a:xfrm>
                    <a:custGeom>
                      <a:avLst/>
                      <a:gdLst>
                        <a:gd name="T0" fmla="*/ 0 w 14"/>
                        <a:gd name="T1" fmla="*/ 0 h 7"/>
                        <a:gd name="T2" fmla="*/ 1 w 14"/>
                        <a:gd name="T3" fmla="*/ 0 h 7"/>
                        <a:gd name="T4" fmla="*/ 2 w 14"/>
                        <a:gd name="T5" fmla="*/ 0 h 7"/>
                        <a:gd name="T6" fmla="*/ 3 w 14"/>
                        <a:gd name="T7" fmla="*/ 0 h 7"/>
                        <a:gd name="T8" fmla="*/ 5 w 14"/>
                        <a:gd name="T9" fmla="*/ 0 h 7"/>
                        <a:gd name="T10" fmla="*/ 7 w 14"/>
                        <a:gd name="T11" fmla="*/ 0 h 7"/>
                        <a:gd name="T12" fmla="*/ 8 w 14"/>
                        <a:gd name="T13" fmla="*/ 1 h 7"/>
                        <a:gd name="T14" fmla="*/ 9 w 14"/>
                        <a:gd name="T15" fmla="*/ 2 h 7"/>
                        <a:gd name="T16" fmla="*/ 11 w 14"/>
                        <a:gd name="T17" fmla="*/ 3 h 7"/>
                        <a:gd name="T18" fmla="*/ 12 w 14"/>
                        <a:gd name="T19" fmla="*/ 3 h 7"/>
                        <a:gd name="T20" fmla="*/ 12 w 14"/>
                        <a:gd name="T21" fmla="*/ 3 h 7"/>
                        <a:gd name="T22" fmla="*/ 13 w 14"/>
                        <a:gd name="T23" fmla="*/ 6 h 7"/>
                        <a:gd name="T24" fmla="*/ 12 w 14"/>
                        <a:gd name="T25" fmla="*/ 6 h 7"/>
                        <a:gd name="T26" fmla="*/ 11 w 14"/>
                        <a:gd name="T27" fmla="*/ 5 h 7"/>
                        <a:gd name="T28" fmla="*/ 10 w 14"/>
                        <a:gd name="T29" fmla="*/ 4 h 7"/>
                        <a:gd name="T30" fmla="*/ 8 w 14"/>
                        <a:gd name="T31" fmla="*/ 3 h 7"/>
                        <a:gd name="T32" fmla="*/ 6 w 14"/>
                        <a:gd name="T33" fmla="*/ 3 h 7"/>
                        <a:gd name="T34" fmla="*/ 4 w 14"/>
                        <a:gd name="T35" fmla="*/ 2 h 7"/>
                        <a:gd name="T36" fmla="*/ 3 w 14"/>
                        <a:gd name="T37" fmla="*/ 2 h 7"/>
                        <a:gd name="T38" fmla="*/ 1 w 14"/>
                        <a:gd name="T39" fmla="*/ 2 h 7"/>
                        <a:gd name="T40" fmla="*/ 0 w 14"/>
                        <a:gd name="T41" fmla="*/ 2 h 7"/>
                        <a:gd name="T42" fmla="*/ 0 w 14"/>
                        <a:gd name="T43" fmla="*/ 2 h 7"/>
                        <a:gd name="T44" fmla="*/ 0 w 14"/>
                        <a:gd name="T45" fmla="*/ 1 h 7"/>
                        <a:gd name="T46" fmla="*/ 0 w 14"/>
                        <a:gd name="T47" fmla="*/ 0 h 7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0" t="0" r="r" b="b"/>
                      <a:pathLst>
                        <a:path w="14" h="7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7" y="0"/>
                          </a:lnTo>
                          <a:lnTo>
                            <a:pt x="8" y="1"/>
                          </a:lnTo>
                          <a:lnTo>
                            <a:pt x="9" y="2"/>
                          </a:lnTo>
                          <a:lnTo>
                            <a:pt x="11" y="3"/>
                          </a:lnTo>
                          <a:lnTo>
                            <a:pt x="12" y="3"/>
                          </a:lnTo>
                          <a:lnTo>
                            <a:pt x="13" y="6"/>
                          </a:lnTo>
                          <a:lnTo>
                            <a:pt x="12" y="6"/>
                          </a:lnTo>
                          <a:lnTo>
                            <a:pt x="11" y="5"/>
                          </a:lnTo>
                          <a:lnTo>
                            <a:pt x="10" y="4"/>
                          </a:lnTo>
                          <a:lnTo>
                            <a:pt x="8" y="3"/>
                          </a:lnTo>
                          <a:lnTo>
                            <a:pt x="6" y="3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1" y="2"/>
                          </a:lnTo>
                          <a:lnTo>
                            <a:pt x="0" y="2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40" name="Freeform 53">
                      <a:extLst>
                        <a:ext uri="{FF2B5EF4-FFF2-40B4-BE49-F238E27FC236}">
                          <a16:creationId xmlns:a16="http://schemas.microsoft.com/office/drawing/2014/main" id="{D4B901C7-0CF0-CC4D-A7B7-2961B98434D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55" y="2240"/>
                      <a:ext cx="15" cy="6"/>
                    </a:xfrm>
                    <a:custGeom>
                      <a:avLst/>
                      <a:gdLst>
                        <a:gd name="T0" fmla="*/ 0 w 15"/>
                        <a:gd name="T1" fmla="*/ 1 h 6"/>
                        <a:gd name="T2" fmla="*/ 1 w 15"/>
                        <a:gd name="T3" fmla="*/ 1 h 6"/>
                        <a:gd name="T4" fmla="*/ 2 w 15"/>
                        <a:gd name="T5" fmla="*/ 0 h 6"/>
                        <a:gd name="T6" fmla="*/ 3 w 15"/>
                        <a:gd name="T7" fmla="*/ 0 h 6"/>
                        <a:gd name="T8" fmla="*/ 5 w 15"/>
                        <a:gd name="T9" fmla="*/ 0 h 6"/>
                        <a:gd name="T10" fmla="*/ 6 w 15"/>
                        <a:gd name="T11" fmla="*/ 1 h 6"/>
                        <a:gd name="T12" fmla="*/ 8 w 15"/>
                        <a:gd name="T13" fmla="*/ 1 h 6"/>
                        <a:gd name="T14" fmla="*/ 10 w 15"/>
                        <a:gd name="T15" fmla="*/ 2 h 6"/>
                        <a:gd name="T16" fmla="*/ 11 w 15"/>
                        <a:gd name="T17" fmla="*/ 2 h 6"/>
                        <a:gd name="T18" fmla="*/ 13 w 15"/>
                        <a:gd name="T19" fmla="*/ 3 h 6"/>
                        <a:gd name="T20" fmla="*/ 14 w 15"/>
                        <a:gd name="T21" fmla="*/ 3 h 6"/>
                        <a:gd name="T22" fmla="*/ 14 w 15"/>
                        <a:gd name="T23" fmla="*/ 5 h 6"/>
                        <a:gd name="T24" fmla="*/ 13 w 15"/>
                        <a:gd name="T25" fmla="*/ 5 h 6"/>
                        <a:gd name="T26" fmla="*/ 11 w 15"/>
                        <a:gd name="T27" fmla="*/ 4 h 6"/>
                        <a:gd name="T28" fmla="*/ 10 w 15"/>
                        <a:gd name="T29" fmla="*/ 3 h 6"/>
                        <a:gd name="T30" fmla="*/ 8 w 15"/>
                        <a:gd name="T31" fmla="*/ 3 h 6"/>
                        <a:gd name="T32" fmla="*/ 7 w 15"/>
                        <a:gd name="T33" fmla="*/ 3 h 6"/>
                        <a:gd name="T34" fmla="*/ 6 w 15"/>
                        <a:gd name="T35" fmla="*/ 2 h 6"/>
                        <a:gd name="T36" fmla="*/ 5 w 15"/>
                        <a:gd name="T37" fmla="*/ 2 h 6"/>
                        <a:gd name="T38" fmla="*/ 4 w 15"/>
                        <a:gd name="T39" fmla="*/ 2 h 6"/>
                        <a:gd name="T40" fmla="*/ 3 w 15"/>
                        <a:gd name="T41" fmla="*/ 2 h 6"/>
                        <a:gd name="T42" fmla="*/ 2 w 15"/>
                        <a:gd name="T43" fmla="*/ 3 h 6"/>
                        <a:gd name="T44" fmla="*/ 1 w 15"/>
                        <a:gd name="T45" fmla="*/ 3 h 6"/>
                        <a:gd name="T46" fmla="*/ 1 w 15"/>
                        <a:gd name="T47" fmla="*/ 2 h 6"/>
                        <a:gd name="T48" fmla="*/ 0 w 15"/>
                        <a:gd name="T49" fmla="*/ 1 h 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0" t="0" r="r" b="b"/>
                      <a:pathLst>
                        <a:path w="15" h="6">
                          <a:moveTo>
                            <a:pt x="0" y="1"/>
                          </a:moveTo>
                          <a:lnTo>
                            <a:pt x="1" y="1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6" y="1"/>
                          </a:lnTo>
                          <a:lnTo>
                            <a:pt x="8" y="1"/>
                          </a:lnTo>
                          <a:lnTo>
                            <a:pt x="10" y="2"/>
                          </a:lnTo>
                          <a:lnTo>
                            <a:pt x="11" y="2"/>
                          </a:lnTo>
                          <a:lnTo>
                            <a:pt x="13" y="3"/>
                          </a:lnTo>
                          <a:lnTo>
                            <a:pt x="14" y="3"/>
                          </a:lnTo>
                          <a:lnTo>
                            <a:pt x="14" y="5"/>
                          </a:lnTo>
                          <a:lnTo>
                            <a:pt x="13" y="5"/>
                          </a:lnTo>
                          <a:lnTo>
                            <a:pt x="11" y="4"/>
                          </a:lnTo>
                          <a:lnTo>
                            <a:pt x="10" y="3"/>
                          </a:lnTo>
                          <a:lnTo>
                            <a:pt x="8" y="3"/>
                          </a:lnTo>
                          <a:lnTo>
                            <a:pt x="7" y="3"/>
                          </a:lnTo>
                          <a:lnTo>
                            <a:pt x="6" y="2"/>
                          </a:lnTo>
                          <a:lnTo>
                            <a:pt x="5" y="2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2" y="3"/>
                          </a:lnTo>
                          <a:lnTo>
                            <a:pt x="1" y="3"/>
                          </a:lnTo>
                          <a:lnTo>
                            <a:pt x="1" y="2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41" name="Freeform 54">
                      <a:extLst>
                        <a:ext uri="{FF2B5EF4-FFF2-40B4-BE49-F238E27FC236}">
                          <a16:creationId xmlns:a16="http://schemas.microsoft.com/office/drawing/2014/main" id="{52966335-2879-8D49-80D4-93FCEF033D1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57" y="2247"/>
                      <a:ext cx="15" cy="6"/>
                    </a:xfrm>
                    <a:custGeom>
                      <a:avLst/>
                      <a:gdLst>
                        <a:gd name="T0" fmla="*/ 0 w 15"/>
                        <a:gd name="T1" fmla="*/ 0 h 6"/>
                        <a:gd name="T2" fmla="*/ 1 w 15"/>
                        <a:gd name="T3" fmla="*/ 0 h 6"/>
                        <a:gd name="T4" fmla="*/ 2 w 15"/>
                        <a:gd name="T5" fmla="*/ 0 h 6"/>
                        <a:gd name="T6" fmla="*/ 4 w 15"/>
                        <a:gd name="T7" fmla="*/ 0 h 6"/>
                        <a:gd name="T8" fmla="*/ 6 w 15"/>
                        <a:gd name="T9" fmla="*/ 0 h 6"/>
                        <a:gd name="T10" fmla="*/ 7 w 15"/>
                        <a:gd name="T11" fmla="*/ 1 h 6"/>
                        <a:gd name="T12" fmla="*/ 10 w 15"/>
                        <a:gd name="T13" fmla="*/ 1 h 6"/>
                        <a:gd name="T14" fmla="*/ 12 w 15"/>
                        <a:gd name="T15" fmla="*/ 2 h 6"/>
                        <a:gd name="T16" fmla="*/ 12 w 15"/>
                        <a:gd name="T17" fmla="*/ 2 h 6"/>
                        <a:gd name="T18" fmla="*/ 13 w 15"/>
                        <a:gd name="T19" fmla="*/ 3 h 6"/>
                        <a:gd name="T20" fmla="*/ 14 w 15"/>
                        <a:gd name="T21" fmla="*/ 5 h 6"/>
                        <a:gd name="T22" fmla="*/ 13 w 15"/>
                        <a:gd name="T23" fmla="*/ 5 h 6"/>
                        <a:gd name="T24" fmla="*/ 12 w 15"/>
                        <a:gd name="T25" fmla="*/ 4 h 6"/>
                        <a:gd name="T26" fmla="*/ 10 w 15"/>
                        <a:gd name="T27" fmla="*/ 3 h 6"/>
                        <a:gd name="T28" fmla="*/ 9 w 15"/>
                        <a:gd name="T29" fmla="*/ 3 h 6"/>
                        <a:gd name="T30" fmla="*/ 7 w 15"/>
                        <a:gd name="T31" fmla="*/ 3 h 6"/>
                        <a:gd name="T32" fmla="*/ 5 w 15"/>
                        <a:gd name="T33" fmla="*/ 3 h 6"/>
                        <a:gd name="T34" fmla="*/ 3 w 15"/>
                        <a:gd name="T35" fmla="*/ 2 h 6"/>
                        <a:gd name="T36" fmla="*/ 2 w 15"/>
                        <a:gd name="T37" fmla="*/ 3 h 6"/>
                        <a:gd name="T38" fmla="*/ 1 w 15"/>
                        <a:gd name="T39" fmla="*/ 3 h 6"/>
                        <a:gd name="T40" fmla="*/ 1 w 15"/>
                        <a:gd name="T41" fmla="*/ 1 h 6"/>
                        <a:gd name="T42" fmla="*/ 0 w 15"/>
                        <a:gd name="T43" fmla="*/ 0 h 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0" t="0" r="r" b="b"/>
                      <a:pathLst>
                        <a:path w="15" h="6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4" y="0"/>
                          </a:lnTo>
                          <a:lnTo>
                            <a:pt x="6" y="0"/>
                          </a:lnTo>
                          <a:lnTo>
                            <a:pt x="7" y="1"/>
                          </a:lnTo>
                          <a:lnTo>
                            <a:pt x="10" y="1"/>
                          </a:lnTo>
                          <a:lnTo>
                            <a:pt x="12" y="2"/>
                          </a:lnTo>
                          <a:lnTo>
                            <a:pt x="13" y="3"/>
                          </a:lnTo>
                          <a:lnTo>
                            <a:pt x="14" y="5"/>
                          </a:lnTo>
                          <a:lnTo>
                            <a:pt x="13" y="5"/>
                          </a:lnTo>
                          <a:lnTo>
                            <a:pt x="12" y="4"/>
                          </a:lnTo>
                          <a:lnTo>
                            <a:pt x="10" y="3"/>
                          </a:lnTo>
                          <a:lnTo>
                            <a:pt x="9" y="3"/>
                          </a:lnTo>
                          <a:lnTo>
                            <a:pt x="7" y="3"/>
                          </a:lnTo>
                          <a:lnTo>
                            <a:pt x="5" y="3"/>
                          </a:lnTo>
                          <a:lnTo>
                            <a:pt x="3" y="2"/>
                          </a:lnTo>
                          <a:lnTo>
                            <a:pt x="2" y="3"/>
                          </a:lnTo>
                          <a:lnTo>
                            <a:pt x="1" y="3"/>
                          </a:lnTo>
                          <a:lnTo>
                            <a:pt x="1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42" name="Freeform 55">
                      <a:extLst>
                        <a:ext uri="{FF2B5EF4-FFF2-40B4-BE49-F238E27FC236}">
                          <a16:creationId xmlns:a16="http://schemas.microsoft.com/office/drawing/2014/main" id="{8E4D38BB-D029-1B48-95D3-601ABBF00EC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58" y="2253"/>
                      <a:ext cx="16" cy="8"/>
                    </a:xfrm>
                    <a:custGeom>
                      <a:avLst/>
                      <a:gdLst>
                        <a:gd name="T0" fmla="*/ 0 w 16"/>
                        <a:gd name="T1" fmla="*/ 0 h 8"/>
                        <a:gd name="T2" fmla="*/ 1 w 16"/>
                        <a:gd name="T3" fmla="*/ 0 h 8"/>
                        <a:gd name="T4" fmla="*/ 3 w 16"/>
                        <a:gd name="T5" fmla="*/ 0 h 8"/>
                        <a:gd name="T6" fmla="*/ 5 w 16"/>
                        <a:gd name="T7" fmla="*/ 0 h 8"/>
                        <a:gd name="T8" fmla="*/ 7 w 16"/>
                        <a:gd name="T9" fmla="*/ 0 h 8"/>
                        <a:gd name="T10" fmla="*/ 8 w 16"/>
                        <a:gd name="T11" fmla="*/ 1 h 8"/>
                        <a:gd name="T12" fmla="*/ 11 w 16"/>
                        <a:gd name="T13" fmla="*/ 2 h 8"/>
                        <a:gd name="T14" fmla="*/ 12 w 16"/>
                        <a:gd name="T15" fmla="*/ 2 h 8"/>
                        <a:gd name="T16" fmla="*/ 13 w 16"/>
                        <a:gd name="T17" fmla="*/ 3 h 8"/>
                        <a:gd name="T18" fmla="*/ 14 w 16"/>
                        <a:gd name="T19" fmla="*/ 4 h 8"/>
                        <a:gd name="T20" fmla="*/ 14 w 16"/>
                        <a:gd name="T21" fmla="*/ 4 h 8"/>
                        <a:gd name="T22" fmla="*/ 15 w 16"/>
                        <a:gd name="T23" fmla="*/ 7 h 8"/>
                        <a:gd name="T24" fmla="*/ 14 w 16"/>
                        <a:gd name="T25" fmla="*/ 6 h 8"/>
                        <a:gd name="T26" fmla="*/ 13 w 16"/>
                        <a:gd name="T27" fmla="*/ 6 h 8"/>
                        <a:gd name="T28" fmla="*/ 11 w 16"/>
                        <a:gd name="T29" fmla="*/ 4 h 8"/>
                        <a:gd name="T30" fmla="*/ 10 w 16"/>
                        <a:gd name="T31" fmla="*/ 4 h 8"/>
                        <a:gd name="T32" fmla="*/ 8 w 16"/>
                        <a:gd name="T33" fmla="*/ 3 h 8"/>
                        <a:gd name="T34" fmla="*/ 6 w 16"/>
                        <a:gd name="T35" fmla="*/ 3 h 8"/>
                        <a:gd name="T36" fmla="*/ 5 w 16"/>
                        <a:gd name="T37" fmla="*/ 3 h 8"/>
                        <a:gd name="T38" fmla="*/ 3 w 16"/>
                        <a:gd name="T39" fmla="*/ 3 h 8"/>
                        <a:gd name="T40" fmla="*/ 1 w 16"/>
                        <a:gd name="T41" fmla="*/ 3 h 8"/>
                        <a:gd name="T42" fmla="*/ 0 w 16"/>
                        <a:gd name="T43" fmla="*/ 0 h 8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0" t="0" r="r" b="b"/>
                      <a:pathLst>
                        <a:path w="16" h="8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7" y="0"/>
                          </a:lnTo>
                          <a:lnTo>
                            <a:pt x="8" y="1"/>
                          </a:lnTo>
                          <a:lnTo>
                            <a:pt x="11" y="2"/>
                          </a:lnTo>
                          <a:lnTo>
                            <a:pt x="12" y="2"/>
                          </a:lnTo>
                          <a:lnTo>
                            <a:pt x="13" y="3"/>
                          </a:lnTo>
                          <a:lnTo>
                            <a:pt x="14" y="4"/>
                          </a:lnTo>
                          <a:lnTo>
                            <a:pt x="15" y="7"/>
                          </a:lnTo>
                          <a:lnTo>
                            <a:pt x="14" y="6"/>
                          </a:lnTo>
                          <a:lnTo>
                            <a:pt x="13" y="6"/>
                          </a:lnTo>
                          <a:lnTo>
                            <a:pt x="11" y="4"/>
                          </a:lnTo>
                          <a:lnTo>
                            <a:pt x="10" y="4"/>
                          </a:lnTo>
                          <a:lnTo>
                            <a:pt x="8" y="3"/>
                          </a:lnTo>
                          <a:lnTo>
                            <a:pt x="6" y="3"/>
                          </a:lnTo>
                          <a:lnTo>
                            <a:pt x="5" y="3"/>
                          </a:lnTo>
                          <a:lnTo>
                            <a:pt x="3" y="3"/>
                          </a:lnTo>
                          <a:lnTo>
                            <a:pt x="1" y="3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43" name="Freeform 56">
                      <a:extLst>
                        <a:ext uri="{FF2B5EF4-FFF2-40B4-BE49-F238E27FC236}">
                          <a16:creationId xmlns:a16="http://schemas.microsoft.com/office/drawing/2014/main" id="{9792FF8C-9FDD-504A-947D-9B4CC08AC23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62" y="2261"/>
                      <a:ext cx="13" cy="6"/>
                    </a:xfrm>
                    <a:custGeom>
                      <a:avLst/>
                      <a:gdLst>
                        <a:gd name="T0" fmla="*/ 0 w 13"/>
                        <a:gd name="T1" fmla="*/ 0 h 6"/>
                        <a:gd name="T2" fmla="*/ 1 w 13"/>
                        <a:gd name="T3" fmla="*/ 0 h 6"/>
                        <a:gd name="T4" fmla="*/ 2 w 13"/>
                        <a:gd name="T5" fmla="*/ 0 h 6"/>
                        <a:gd name="T6" fmla="*/ 4 w 13"/>
                        <a:gd name="T7" fmla="*/ 0 h 6"/>
                        <a:gd name="T8" fmla="*/ 6 w 13"/>
                        <a:gd name="T9" fmla="*/ 0 h 6"/>
                        <a:gd name="T10" fmla="*/ 8 w 13"/>
                        <a:gd name="T11" fmla="*/ 1 h 6"/>
                        <a:gd name="T12" fmla="*/ 9 w 13"/>
                        <a:gd name="T13" fmla="*/ 1 h 6"/>
                        <a:gd name="T14" fmla="*/ 11 w 13"/>
                        <a:gd name="T15" fmla="*/ 2 h 6"/>
                        <a:gd name="T16" fmla="*/ 12 w 13"/>
                        <a:gd name="T17" fmla="*/ 3 h 6"/>
                        <a:gd name="T18" fmla="*/ 12 w 13"/>
                        <a:gd name="T19" fmla="*/ 3 h 6"/>
                        <a:gd name="T20" fmla="*/ 12 w 13"/>
                        <a:gd name="T21" fmla="*/ 4 h 6"/>
                        <a:gd name="T22" fmla="*/ 12 w 13"/>
                        <a:gd name="T23" fmla="*/ 5 h 6"/>
                        <a:gd name="T24" fmla="*/ 11 w 13"/>
                        <a:gd name="T25" fmla="*/ 5 h 6"/>
                        <a:gd name="T26" fmla="*/ 10 w 13"/>
                        <a:gd name="T27" fmla="*/ 4 h 6"/>
                        <a:gd name="T28" fmla="*/ 9 w 13"/>
                        <a:gd name="T29" fmla="*/ 3 h 6"/>
                        <a:gd name="T30" fmla="*/ 7 w 13"/>
                        <a:gd name="T31" fmla="*/ 3 h 6"/>
                        <a:gd name="T32" fmla="*/ 6 w 13"/>
                        <a:gd name="T33" fmla="*/ 3 h 6"/>
                        <a:gd name="T34" fmla="*/ 5 w 13"/>
                        <a:gd name="T35" fmla="*/ 3 h 6"/>
                        <a:gd name="T36" fmla="*/ 4 w 13"/>
                        <a:gd name="T37" fmla="*/ 3 h 6"/>
                        <a:gd name="T38" fmla="*/ 2 w 13"/>
                        <a:gd name="T39" fmla="*/ 3 h 6"/>
                        <a:gd name="T40" fmla="*/ 1 w 13"/>
                        <a:gd name="T41" fmla="*/ 3 h 6"/>
                        <a:gd name="T42" fmla="*/ 1 w 13"/>
                        <a:gd name="T43" fmla="*/ 3 h 6"/>
                        <a:gd name="T44" fmla="*/ 0 w 13"/>
                        <a:gd name="T45" fmla="*/ 1 h 6"/>
                        <a:gd name="T46" fmla="*/ 0 w 13"/>
                        <a:gd name="T47" fmla="*/ 0 h 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0" t="0" r="r" b="b"/>
                      <a:pathLst>
                        <a:path w="13" h="6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4" y="0"/>
                          </a:lnTo>
                          <a:lnTo>
                            <a:pt x="6" y="0"/>
                          </a:lnTo>
                          <a:lnTo>
                            <a:pt x="8" y="1"/>
                          </a:lnTo>
                          <a:lnTo>
                            <a:pt x="9" y="1"/>
                          </a:lnTo>
                          <a:lnTo>
                            <a:pt x="11" y="2"/>
                          </a:lnTo>
                          <a:lnTo>
                            <a:pt x="12" y="3"/>
                          </a:lnTo>
                          <a:lnTo>
                            <a:pt x="12" y="4"/>
                          </a:lnTo>
                          <a:lnTo>
                            <a:pt x="12" y="5"/>
                          </a:lnTo>
                          <a:lnTo>
                            <a:pt x="11" y="5"/>
                          </a:lnTo>
                          <a:lnTo>
                            <a:pt x="10" y="4"/>
                          </a:lnTo>
                          <a:lnTo>
                            <a:pt x="9" y="3"/>
                          </a:lnTo>
                          <a:lnTo>
                            <a:pt x="7" y="3"/>
                          </a:lnTo>
                          <a:lnTo>
                            <a:pt x="6" y="3"/>
                          </a:lnTo>
                          <a:lnTo>
                            <a:pt x="5" y="3"/>
                          </a:lnTo>
                          <a:lnTo>
                            <a:pt x="4" y="3"/>
                          </a:lnTo>
                          <a:lnTo>
                            <a:pt x="2" y="3"/>
                          </a:lnTo>
                          <a:lnTo>
                            <a:pt x="1" y="3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44" name="Freeform 57">
                      <a:extLst>
                        <a:ext uri="{FF2B5EF4-FFF2-40B4-BE49-F238E27FC236}">
                          <a16:creationId xmlns:a16="http://schemas.microsoft.com/office/drawing/2014/main" id="{EF0618D7-F6B7-3343-8CC9-EB58B650011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56" y="2228"/>
                      <a:ext cx="12" cy="7"/>
                    </a:xfrm>
                    <a:custGeom>
                      <a:avLst/>
                      <a:gdLst>
                        <a:gd name="T0" fmla="*/ 0 w 12"/>
                        <a:gd name="T1" fmla="*/ 0 h 7"/>
                        <a:gd name="T2" fmla="*/ 2 w 12"/>
                        <a:gd name="T3" fmla="*/ 0 h 7"/>
                        <a:gd name="T4" fmla="*/ 3 w 12"/>
                        <a:gd name="T5" fmla="*/ 0 h 7"/>
                        <a:gd name="T6" fmla="*/ 4 w 12"/>
                        <a:gd name="T7" fmla="*/ 0 h 7"/>
                        <a:gd name="T8" fmla="*/ 5 w 12"/>
                        <a:gd name="T9" fmla="*/ 0 h 7"/>
                        <a:gd name="T10" fmla="*/ 6 w 12"/>
                        <a:gd name="T11" fmla="*/ 0 h 7"/>
                        <a:gd name="T12" fmla="*/ 7 w 12"/>
                        <a:gd name="T13" fmla="*/ 1 h 7"/>
                        <a:gd name="T14" fmla="*/ 7 w 12"/>
                        <a:gd name="T15" fmla="*/ 1 h 7"/>
                        <a:gd name="T16" fmla="*/ 8 w 12"/>
                        <a:gd name="T17" fmla="*/ 2 h 7"/>
                        <a:gd name="T18" fmla="*/ 10 w 12"/>
                        <a:gd name="T19" fmla="*/ 3 h 7"/>
                        <a:gd name="T20" fmla="*/ 10 w 12"/>
                        <a:gd name="T21" fmla="*/ 4 h 7"/>
                        <a:gd name="T22" fmla="*/ 11 w 12"/>
                        <a:gd name="T23" fmla="*/ 4 h 7"/>
                        <a:gd name="T24" fmla="*/ 11 w 12"/>
                        <a:gd name="T25" fmla="*/ 5 h 7"/>
                        <a:gd name="T26" fmla="*/ 11 w 12"/>
                        <a:gd name="T27" fmla="*/ 6 h 7"/>
                        <a:gd name="T28" fmla="*/ 10 w 12"/>
                        <a:gd name="T29" fmla="*/ 5 h 7"/>
                        <a:gd name="T30" fmla="*/ 9 w 12"/>
                        <a:gd name="T31" fmla="*/ 5 h 7"/>
                        <a:gd name="T32" fmla="*/ 7 w 12"/>
                        <a:gd name="T33" fmla="*/ 4 h 7"/>
                        <a:gd name="T34" fmla="*/ 6 w 12"/>
                        <a:gd name="T35" fmla="*/ 3 h 7"/>
                        <a:gd name="T36" fmla="*/ 5 w 12"/>
                        <a:gd name="T37" fmla="*/ 3 h 7"/>
                        <a:gd name="T38" fmla="*/ 5 w 12"/>
                        <a:gd name="T39" fmla="*/ 3 h 7"/>
                        <a:gd name="T40" fmla="*/ 4 w 12"/>
                        <a:gd name="T41" fmla="*/ 2 h 7"/>
                        <a:gd name="T42" fmla="*/ 2 w 12"/>
                        <a:gd name="T43" fmla="*/ 2 h 7"/>
                        <a:gd name="T44" fmla="*/ 2 w 12"/>
                        <a:gd name="T45" fmla="*/ 2 h 7"/>
                        <a:gd name="T46" fmla="*/ 1 w 12"/>
                        <a:gd name="T47" fmla="*/ 2 h 7"/>
                        <a:gd name="T48" fmla="*/ 0 w 12"/>
                        <a:gd name="T49" fmla="*/ 3 h 7"/>
                        <a:gd name="T50" fmla="*/ 0 w 12"/>
                        <a:gd name="T51" fmla="*/ 1 h 7"/>
                        <a:gd name="T52" fmla="*/ 0 w 12"/>
                        <a:gd name="T53" fmla="*/ 0 h 7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</a:gdLst>
                      <a:ahLst/>
                      <a:cxnLst>
                        <a:cxn ang="T54">
                          <a:pos x="T0" y="T1"/>
                        </a:cxn>
                        <a:cxn ang="T55">
                          <a:pos x="T2" y="T3"/>
                        </a:cxn>
                        <a:cxn ang="T56">
                          <a:pos x="T4" y="T5"/>
                        </a:cxn>
                        <a:cxn ang="T57">
                          <a:pos x="T6" y="T7"/>
                        </a:cxn>
                        <a:cxn ang="T58">
                          <a:pos x="T8" y="T9"/>
                        </a:cxn>
                        <a:cxn ang="T59">
                          <a:pos x="T10" y="T11"/>
                        </a:cxn>
                        <a:cxn ang="T60">
                          <a:pos x="T12" y="T13"/>
                        </a:cxn>
                        <a:cxn ang="T61">
                          <a:pos x="T14" y="T15"/>
                        </a:cxn>
                        <a:cxn ang="T62">
                          <a:pos x="T16" y="T17"/>
                        </a:cxn>
                        <a:cxn ang="T63">
                          <a:pos x="T18" y="T19"/>
                        </a:cxn>
                        <a:cxn ang="T64">
                          <a:pos x="T20" y="T21"/>
                        </a:cxn>
                        <a:cxn ang="T65">
                          <a:pos x="T22" y="T23"/>
                        </a:cxn>
                        <a:cxn ang="T66">
                          <a:pos x="T24" y="T25"/>
                        </a:cxn>
                        <a:cxn ang="T67">
                          <a:pos x="T26" y="T27"/>
                        </a:cxn>
                        <a:cxn ang="T68">
                          <a:pos x="T28" y="T29"/>
                        </a:cxn>
                        <a:cxn ang="T69">
                          <a:pos x="T30" y="T31"/>
                        </a:cxn>
                        <a:cxn ang="T70">
                          <a:pos x="T32" y="T33"/>
                        </a:cxn>
                        <a:cxn ang="T71">
                          <a:pos x="T34" y="T35"/>
                        </a:cxn>
                        <a:cxn ang="T72">
                          <a:pos x="T36" y="T37"/>
                        </a:cxn>
                        <a:cxn ang="T73">
                          <a:pos x="T38" y="T39"/>
                        </a:cxn>
                        <a:cxn ang="T74">
                          <a:pos x="T40" y="T41"/>
                        </a:cxn>
                        <a:cxn ang="T75">
                          <a:pos x="T42" y="T43"/>
                        </a:cxn>
                        <a:cxn ang="T76">
                          <a:pos x="T44" y="T45"/>
                        </a:cxn>
                        <a:cxn ang="T77">
                          <a:pos x="T46" y="T47"/>
                        </a:cxn>
                        <a:cxn ang="T78">
                          <a:pos x="T48" y="T49"/>
                        </a:cxn>
                        <a:cxn ang="T79">
                          <a:pos x="T50" y="T51"/>
                        </a:cxn>
                        <a:cxn ang="T80">
                          <a:pos x="T52" y="T53"/>
                        </a:cxn>
                      </a:cxnLst>
                      <a:rect l="0" t="0" r="r" b="b"/>
                      <a:pathLst>
                        <a:path w="12" h="7">
                          <a:moveTo>
                            <a:pt x="0" y="0"/>
                          </a:move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4" y="0"/>
                          </a:lnTo>
                          <a:lnTo>
                            <a:pt x="5" y="0"/>
                          </a:lnTo>
                          <a:lnTo>
                            <a:pt x="6" y="0"/>
                          </a:lnTo>
                          <a:lnTo>
                            <a:pt x="7" y="1"/>
                          </a:lnTo>
                          <a:lnTo>
                            <a:pt x="8" y="2"/>
                          </a:lnTo>
                          <a:lnTo>
                            <a:pt x="10" y="3"/>
                          </a:lnTo>
                          <a:lnTo>
                            <a:pt x="10" y="4"/>
                          </a:lnTo>
                          <a:lnTo>
                            <a:pt x="11" y="4"/>
                          </a:lnTo>
                          <a:lnTo>
                            <a:pt x="11" y="5"/>
                          </a:lnTo>
                          <a:lnTo>
                            <a:pt x="11" y="6"/>
                          </a:lnTo>
                          <a:lnTo>
                            <a:pt x="10" y="5"/>
                          </a:lnTo>
                          <a:lnTo>
                            <a:pt x="9" y="5"/>
                          </a:lnTo>
                          <a:lnTo>
                            <a:pt x="7" y="4"/>
                          </a:lnTo>
                          <a:lnTo>
                            <a:pt x="6" y="3"/>
                          </a:lnTo>
                          <a:lnTo>
                            <a:pt x="5" y="3"/>
                          </a:lnTo>
                          <a:lnTo>
                            <a:pt x="4" y="2"/>
                          </a:lnTo>
                          <a:lnTo>
                            <a:pt x="2" y="2"/>
                          </a:lnTo>
                          <a:lnTo>
                            <a:pt x="1" y="2"/>
                          </a:lnTo>
                          <a:lnTo>
                            <a:pt x="0" y="3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DFD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sp>
                <p:nvSpPr>
                  <p:cNvPr id="70685" name="Freeform 58">
                    <a:extLst>
                      <a:ext uri="{FF2B5EF4-FFF2-40B4-BE49-F238E27FC236}">
                        <a16:creationId xmlns:a16="http://schemas.microsoft.com/office/drawing/2014/main" id="{97AF5045-5452-2541-821F-B2FAE185867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51" y="2261"/>
                    <a:ext cx="10" cy="9"/>
                  </a:xfrm>
                  <a:custGeom>
                    <a:avLst/>
                    <a:gdLst>
                      <a:gd name="T0" fmla="*/ 0 w 10"/>
                      <a:gd name="T1" fmla="*/ 0 h 9"/>
                      <a:gd name="T2" fmla="*/ 2 w 10"/>
                      <a:gd name="T3" fmla="*/ 1 h 9"/>
                      <a:gd name="T4" fmla="*/ 4 w 10"/>
                      <a:gd name="T5" fmla="*/ 1 h 9"/>
                      <a:gd name="T6" fmla="*/ 5 w 10"/>
                      <a:gd name="T7" fmla="*/ 2 h 9"/>
                      <a:gd name="T8" fmla="*/ 6 w 10"/>
                      <a:gd name="T9" fmla="*/ 3 h 9"/>
                      <a:gd name="T10" fmla="*/ 8 w 10"/>
                      <a:gd name="T11" fmla="*/ 4 h 9"/>
                      <a:gd name="T12" fmla="*/ 8 w 10"/>
                      <a:gd name="T13" fmla="*/ 4 h 9"/>
                      <a:gd name="T14" fmla="*/ 9 w 10"/>
                      <a:gd name="T15" fmla="*/ 5 h 9"/>
                      <a:gd name="T16" fmla="*/ 9 w 10"/>
                      <a:gd name="T17" fmla="*/ 5 h 9"/>
                      <a:gd name="T18" fmla="*/ 9 w 10"/>
                      <a:gd name="T19" fmla="*/ 5 h 9"/>
                      <a:gd name="T20" fmla="*/ 9 w 10"/>
                      <a:gd name="T21" fmla="*/ 6 h 9"/>
                      <a:gd name="T22" fmla="*/ 9 w 10"/>
                      <a:gd name="T23" fmla="*/ 6 h 9"/>
                      <a:gd name="T24" fmla="*/ 9 w 10"/>
                      <a:gd name="T25" fmla="*/ 6 h 9"/>
                      <a:gd name="T26" fmla="*/ 9 w 10"/>
                      <a:gd name="T27" fmla="*/ 7 h 9"/>
                      <a:gd name="T28" fmla="*/ 8 w 10"/>
                      <a:gd name="T29" fmla="*/ 7 h 9"/>
                      <a:gd name="T30" fmla="*/ 7 w 10"/>
                      <a:gd name="T31" fmla="*/ 7 h 9"/>
                      <a:gd name="T32" fmla="*/ 7 w 10"/>
                      <a:gd name="T33" fmla="*/ 7 h 9"/>
                      <a:gd name="T34" fmla="*/ 6 w 10"/>
                      <a:gd name="T35" fmla="*/ 7 h 9"/>
                      <a:gd name="T36" fmla="*/ 5 w 10"/>
                      <a:gd name="T37" fmla="*/ 6 h 9"/>
                      <a:gd name="T38" fmla="*/ 5 w 10"/>
                      <a:gd name="T39" fmla="*/ 6 h 9"/>
                      <a:gd name="T40" fmla="*/ 4 w 10"/>
                      <a:gd name="T41" fmla="*/ 6 h 9"/>
                      <a:gd name="T42" fmla="*/ 3 w 10"/>
                      <a:gd name="T43" fmla="*/ 6 h 9"/>
                      <a:gd name="T44" fmla="*/ 2 w 10"/>
                      <a:gd name="T45" fmla="*/ 7 h 9"/>
                      <a:gd name="T46" fmla="*/ 2 w 10"/>
                      <a:gd name="T47" fmla="*/ 7 h 9"/>
                      <a:gd name="T48" fmla="*/ 1 w 10"/>
                      <a:gd name="T49" fmla="*/ 7 h 9"/>
                      <a:gd name="T50" fmla="*/ 0 w 10"/>
                      <a:gd name="T51" fmla="*/ 8 h 9"/>
                      <a:gd name="T52" fmla="*/ 0 w 10"/>
                      <a:gd name="T53" fmla="*/ 0 h 9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0" t="0" r="r" b="b"/>
                    <a:pathLst>
                      <a:path w="10" h="9">
                        <a:moveTo>
                          <a:pt x="0" y="0"/>
                        </a:moveTo>
                        <a:lnTo>
                          <a:pt x="2" y="1"/>
                        </a:lnTo>
                        <a:lnTo>
                          <a:pt x="4" y="1"/>
                        </a:lnTo>
                        <a:lnTo>
                          <a:pt x="5" y="2"/>
                        </a:lnTo>
                        <a:lnTo>
                          <a:pt x="6" y="3"/>
                        </a:lnTo>
                        <a:lnTo>
                          <a:pt x="8" y="4"/>
                        </a:lnTo>
                        <a:lnTo>
                          <a:pt x="9" y="5"/>
                        </a:lnTo>
                        <a:lnTo>
                          <a:pt x="9" y="6"/>
                        </a:lnTo>
                        <a:lnTo>
                          <a:pt x="9" y="7"/>
                        </a:lnTo>
                        <a:lnTo>
                          <a:pt x="8" y="7"/>
                        </a:lnTo>
                        <a:lnTo>
                          <a:pt x="7" y="7"/>
                        </a:lnTo>
                        <a:lnTo>
                          <a:pt x="6" y="7"/>
                        </a:lnTo>
                        <a:lnTo>
                          <a:pt x="5" y="6"/>
                        </a:lnTo>
                        <a:lnTo>
                          <a:pt x="4" y="6"/>
                        </a:lnTo>
                        <a:lnTo>
                          <a:pt x="3" y="6"/>
                        </a:lnTo>
                        <a:lnTo>
                          <a:pt x="2" y="7"/>
                        </a:lnTo>
                        <a:lnTo>
                          <a:pt x="1" y="7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686" name="Freeform 59">
                    <a:extLst>
                      <a:ext uri="{FF2B5EF4-FFF2-40B4-BE49-F238E27FC236}">
                        <a16:creationId xmlns:a16="http://schemas.microsoft.com/office/drawing/2014/main" id="{6BC378F3-9A3B-F845-AB23-7C21F9EF0C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51" y="2261"/>
                    <a:ext cx="5" cy="3"/>
                  </a:xfrm>
                  <a:custGeom>
                    <a:avLst/>
                    <a:gdLst>
                      <a:gd name="T0" fmla="*/ 0 w 5"/>
                      <a:gd name="T1" fmla="*/ 0 h 3"/>
                      <a:gd name="T2" fmla="*/ 0 w 5"/>
                      <a:gd name="T3" fmla="*/ 2 h 3"/>
                      <a:gd name="T4" fmla="*/ 1 w 5"/>
                      <a:gd name="T5" fmla="*/ 2 h 3"/>
                      <a:gd name="T6" fmla="*/ 1 w 5"/>
                      <a:gd name="T7" fmla="*/ 1 h 3"/>
                      <a:gd name="T8" fmla="*/ 2 w 5"/>
                      <a:gd name="T9" fmla="*/ 1 h 3"/>
                      <a:gd name="T10" fmla="*/ 3 w 5"/>
                      <a:gd name="T11" fmla="*/ 1 h 3"/>
                      <a:gd name="T12" fmla="*/ 3 w 5"/>
                      <a:gd name="T13" fmla="*/ 1 h 3"/>
                      <a:gd name="T14" fmla="*/ 4 w 5"/>
                      <a:gd name="T15" fmla="*/ 1 h 3"/>
                      <a:gd name="T16" fmla="*/ 3 w 5"/>
                      <a:gd name="T17" fmla="*/ 1 h 3"/>
                      <a:gd name="T18" fmla="*/ 2 w 5"/>
                      <a:gd name="T19" fmla="*/ 1 h 3"/>
                      <a:gd name="T20" fmla="*/ 1 w 5"/>
                      <a:gd name="T21" fmla="*/ 0 h 3"/>
                      <a:gd name="T22" fmla="*/ 0 w 5"/>
                      <a:gd name="T23" fmla="*/ 0 h 3"/>
                      <a:gd name="T24" fmla="*/ 0 w 5"/>
                      <a:gd name="T25" fmla="*/ 0 h 3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5" h="3">
                        <a:moveTo>
                          <a:pt x="0" y="0"/>
                        </a:moveTo>
                        <a:lnTo>
                          <a:pt x="0" y="2"/>
                        </a:lnTo>
                        <a:lnTo>
                          <a:pt x="1" y="2"/>
                        </a:lnTo>
                        <a:lnTo>
                          <a:pt x="1" y="1"/>
                        </a:lnTo>
                        <a:lnTo>
                          <a:pt x="2" y="1"/>
                        </a:lnTo>
                        <a:lnTo>
                          <a:pt x="3" y="1"/>
                        </a:lnTo>
                        <a:lnTo>
                          <a:pt x="4" y="1"/>
                        </a:lnTo>
                        <a:lnTo>
                          <a:pt x="3" y="1"/>
                        </a:lnTo>
                        <a:lnTo>
                          <a:pt x="2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BFBFD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687" name="Freeform 60">
                    <a:extLst>
                      <a:ext uri="{FF2B5EF4-FFF2-40B4-BE49-F238E27FC236}">
                        <a16:creationId xmlns:a16="http://schemas.microsoft.com/office/drawing/2014/main" id="{3BD0DA1D-61DA-A642-9A68-A119410E76B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24" y="2225"/>
                    <a:ext cx="7" cy="55"/>
                  </a:xfrm>
                  <a:custGeom>
                    <a:avLst/>
                    <a:gdLst>
                      <a:gd name="T0" fmla="*/ 4 w 7"/>
                      <a:gd name="T1" fmla="*/ 0 h 55"/>
                      <a:gd name="T2" fmla="*/ 2 w 7"/>
                      <a:gd name="T3" fmla="*/ 5 h 55"/>
                      <a:gd name="T4" fmla="*/ 1 w 7"/>
                      <a:gd name="T5" fmla="*/ 8 h 55"/>
                      <a:gd name="T6" fmla="*/ 1 w 7"/>
                      <a:gd name="T7" fmla="*/ 11 h 55"/>
                      <a:gd name="T8" fmla="*/ 0 w 7"/>
                      <a:gd name="T9" fmla="*/ 15 h 55"/>
                      <a:gd name="T10" fmla="*/ 0 w 7"/>
                      <a:gd name="T11" fmla="*/ 20 h 55"/>
                      <a:gd name="T12" fmla="*/ 0 w 7"/>
                      <a:gd name="T13" fmla="*/ 24 h 55"/>
                      <a:gd name="T14" fmla="*/ 0 w 7"/>
                      <a:gd name="T15" fmla="*/ 29 h 55"/>
                      <a:gd name="T16" fmla="*/ 1 w 7"/>
                      <a:gd name="T17" fmla="*/ 34 h 55"/>
                      <a:gd name="T18" fmla="*/ 2 w 7"/>
                      <a:gd name="T19" fmla="*/ 38 h 55"/>
                      <a:gd name="T20" fmla="*/ 4 w 7"/>
                      <a:gd name="T21" fmla="*/ 44 h 55"/>
                      <a:gd name="T22" fmla="*/ 4 w 7"/>
                      <a:gd name="T23" fmla="*/ 48 h 55"/>
                      <a:gd name="T24" fmla="*/ 4 w 7"/>
                      <a:gd name="T25" fmla="*/ 51 h 55"/>
                      <a:gd name="T26" fmla="*/ 5 w 7"/>
                      <a:gd name="T27" fmla="*/ 54 h 55"/>
                      <a:gd name="T28" fmla="*/ 6 w 7"/>
                      <a:gd name="T29" fmla="*/ 51 h 55"/>
                      <a:gd name="T30" fmla="*/ 6 w 7"/>
                      <a:gd name="T31" fmla="*/ 49 h 55"/>
                      <a:gd name="T32" fmla="*/ 5 w 7"/>
                      <a:gd name="T33" fmla="*/ 45 h 55"/>
                      <a:gd name="T34" fmla="*/ 5 w 7"/>
                      <a:gd name="T35" fmla="*/ 43 h 55"/>
                      <a:gd name="T36" fmla="*/ 4 w 7"/>
                      <a:gd name="T37" fmla="*/ 40 h 55"/>
                      <a:gd name="T38" fmla="*/ 3 w 7"/>
                      <a:gd name="T39" fmla="*/ 36 h 55"/>
                      <a:gd name="T40" fmla="*/ 2 w 7"/>
                      <a:gd name="T41" fmla="*/ 33 h 55"/>
                      <a:gd name="T42" fmla="*/ 2 w 7"/>
                      <a:gd name="T43" fmla="*/ 30 h 55"/>
                      <a:gd name="T44" fmla="*/ 1 w 7"/>
                      <a:gd name="T45" fmla="*/ 27 h 55"/>
                      <a:gd name="T46" fmla="*/ 1 w 7"/>
                      <a:gd name="T47" fmla="*/ 23 h 55"/>
                      <a:gd name="T48" fmla="*/ 1 w 7"/>
                      <a:gd name="T49" fmla="*/ 18 h 55"/>
                      <a:gd name="T50" fmla="*/ 1 w 7"/>
                      <a:gd name="T51" fmla="*/ 14 h 55"/>
                      <a:gd name="T52" fmla="*/ 1 w 7"/>
                      <a:gd name="T53" fmla="*/ 10 h 55"/>
                      <a:gd name="T54" fmla="*/ 2 w 7"/>
                      <a:gd name="T55" fmla="*/ 6 h 55"/>
                      <a:gd name="T56" fmla="*/ 4 w 7"/>
                      <a:gd name="T57" fmla="*/ 0 h 55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7" h="55">
                        <a:moveTo>
                          <a:pt x="4" y="0"/>
                        </a:moveTo>
                        <a:lnTo>
                          <a:pt x="2" y="5"/>
                        </a:lnTo>
                        <a:lnTo>
                          <a:pt x="1" y="8"/>
                        </a:lnTo>
                        <a:lnTo>
                          <a:pt x="1" y="11"/>
                        </a:lnTo>
                        <a:lnTo>
                          <a:pt x="0" y="15"/>
                        </a:lnTo>
                        <a:lnTo>
                          <a:pt x="0" y="20"/>
                        </a:lnTo>
                        <a:lnTo>
                          <a:pt x="0" y="24"/>
                        </a:lnTo>
                        <a:lnTo>
                          <a:pt x="0" y="29"/>
                        </a:lnTo>
                        <a:lnTo>
                          <a:pt x="1" y="34"/>
                        </a:lnTo>
                        <a:lnTo>
                          <a:pt x="2" y="38"/>
                        </a:lnTo>
                        <a:lnTo>
                          <a:pt x="4" y="44"/>
                        </a:lnTo>
                        <a:lnTo>
                          <a:pt x="4" y="48"/>
                        </a:lnTo>
                        <a:lnTo>
                          <a:pt x="4" y="51"/>
                        </a:lnTo>
                        <a:lnTo>
                          <a:pt x="5" y="54"/>
                        </a:lnTo>
                        <a:lnTo>
                          <a:pt x="6" y="51"/>
                        </a:lnTo>
                        <a:lnTo>
                          <a:pt x="6" y="49"/>
                        </a:lnTo>
                        <a:lnTo>
                          <a:pt x="5" y="45"/>
                        </a:lnTo>
                        <a:lnTo>
                          <a:pt x="5" y="43"/>
                        </a:lnTo>
                        <a:lnTo>
                          <a:pt x="4" y="40"/>
                        </a:lnTo>
                        <a:lnTo>
                          <a:pt x="3" y="36"/>
                        </a:lnTo>
                        <a:lnTo>
                          <a:pt x="2" y="33"/>
                        </a:lnTo>
                        <a:lnTo>
                          <a:pt x="2" y="30"/>
                        </a:lnTo>
                        <a:lnTo>
                          <a:pt x="1" y="27"/>
                        </a:lnTo>
                        <a:lnTo>
                          <a:pt x="1" y="23"/>
                        </a:lnTo>
                        <a:lnTo>
                          <a:pt x="1" y="18"/>
                        </a:lnTo>
                        <a:lnTo>
                          <a:pt x="1" y="14"/>
                        </a:lnTo>
                        <a:lnTo>
                          <a:pt x="1" y="10"/>
                        </a:lnTo>
                        <a:lnTo>
                          <a:pt x="2" y="6"/>
                        </a:lnTo>
                        <a:lnTo>
                          <a:pt x="4" y="0"/>
                        </a:lnTo>
                      </a:path>
                    </a:pathLst>
                  </a:custGeom>
                  <a:solidFill>
                    <a:srgbClr val="C0C0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70688" name="Group 61">
                    <a:extLst>
                      <a:ext uri="{FF2B5EF4-FFF2-40B4-BE49-F238E27FC236}">
                        <a16:creationId xmlns:a16="http://schemas.microsoft.com/office/drawing/2014/main" id="{085A21E6-8AAF-0A41-832D-331B4D1ABDC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25" y="2212"/>
                    <a:ext cx="6" cy="7"/>
                    <a:chOff x="2025" y="2212"/>
                    <a:chExt cx="6" cy="7"/>
                  </a:xfrm>
                </p:grpSpPr>
                <p:grpSp>
                  <p:nvGrpSpPr>
                    <p:cNvPr id="70734" name="Group 62">
                      <a:extLst>
                        <a:ext uri="{FF2B5EF4-FFF2-40B4-BE49-F238E27FC236}">
                          <a16:creationId xmlns:a16="http://schemas.microsoft.com/office/drawing/2014/main" id="{6D91CEB0-CB93-6449-830C-6EC0BD49435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25" y="2212"/>
                      <a:ext cx="6" cy="7"/>
                      <a:chOff x="2025" y="2212"/>
                      <a:chExt cx="6" cy="7"/>
                    </a:xfrm>
                  </p:grpSpPr>
                  <p:sp>
                    <p:nvSpPr>
                      <p:cNvPr id="70736" name="Freeform 63">
                        <a:extLst>
                          <a:ext uri="{FF2B5EF4-FFF2-40B4-BE49-F238E27FC236}">
                            <a16:creationId xmlns:a16="http://schemas.microsoft.com/office/drawing/2014/main" id="{B2804DD9-F1D2-EB46-8A1B-C2E0EA64149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25" y="2214"/>
                        <a:ext cx="6" cy="3"/>
                      </a:xfrm>
                      <a:custGeom>
                        <a:avLst/>
                        <a:gdLst>
                          <a:gd name="T0" fmla="*/ 0 w 6"/>
                          <a:gd name="T1" fmla="*/ 0 h 3"/>
                          <a:gd name="T2" fmla="*/ 0 w 6"/>
                          <a:gd name="T3" fmla="*/ 0 h 3"/>
                          <a:gd name="T4" fmla="*/ 0 w 6"/>
                          <a:gd name="T5" fmla="*/ 1 h 3"/>
                          <a:gd name="T6" fmla="*/ 0 w 6"/>
                          <a:gd name="T7" fmla="*/ 1 h 3"/>
                          <a:gd name="T8" fmla="*/ 0 w 6"/>
                          <a:gd name="T9" fmla="*/ 1 h 3"/>
                          <a:gd name="T10" fmla="*/ 0 w 6"/>
                          <a:gd name="T11" fmla="*/ 1 h 3"/>
                          <a:gd name="T12" fmla="*/ 1 w 6"/>
                          <a:gd name="T13" fmla="*/ 1 h 3"/>
                          <a:gd name="T14" fmla="*/ 1 w 6"/>
                          <a:gd name="T15" fmla="*/ 1 h 3"/>
                          <a:gd name="T16" fmla="*/ 1 w 6"/>
                          <a:gd name="T17" fmla="*/ 2 h 3"/>
                          <a:gd name="T18" fmla="*/ 1 w 6"/>
                          <a:gd name="T19" fmla="*/ 2 h 3"/>
                          <a:gd name="T20" fmla="*/ 1 w 6"/>
                          <a:gd name="T21" fmla="*/ 2 h 3"/>
                          <a:gd name="T22" fmla="*/ 1 w 6"/>
                          <a:gd name="T23" fmla="*/ 2 h 3"/>
                          <a:gd name="T24" fmla="*/ 2 w 6"/>
                          <a:gd name="T25" fmla="*/ 2 h 3"/>
                          <a:gd name="T26" fmla="*/ 2 w 6"/>
                          <a:gd name="T27" fmla="*/ 2 h 3"/>
                          <a:gd name="T28" fmla="*/ 2 w 6"/>
                          <a:gd name="T29" fmla="*/ 2 h 3"/>
                          <a:gd name="T30" fmla="*/ 2 w 6"/>
                          <a:gd name="T31" fmla="*/ 2 h 3"/>
                          <a:gd name="T32" fmla="*/ 3 w 6"/>
                          <a:gd name="T33" fmla="*/ 2 h 3"/>
                          <a:gd name="T34" fmla="*/ 3 w 6"/>
                          <a:gd name="T35" fmla="*/ 2 h 3"/>
                          <a:gd name="T36" fmla="*/ 4 w 6"/>
                          <a:gd name="T37" fmla="*/ 2 h 3"/>
                          <a:gd name="T38" fmla="*/ 4 w 6"/>
                          <a:gd name="T39" fmla="*/ 2 h 3"/>
                          <a:gd name="T40" fmla="*/ 4 w 6"/>
                          <a:gd name="T41" fmla="*/ 2 h 3"/>
                          <a:gd name="T42" fmla="*/ 5 w 6"/>
                          <a:gd name="T43" fmla="*/ 1 h 3"/>
                          <a:gd name="T44" fmla="*/ 5 w 6"/>
                          <a:gd name="T45" fmla="*/ 1 h 3"/>
                          <a:gd name="T46" fmla="*/ 5 w 6"/>
                          <a:gd name="T47" fmla="*/ 1 h 3"/>
                          <a:gd name="T48" fmla="*/ 4 w 6"/>
                          <a:gd name="T49" fmla="*/ 1 h 3"/>
                          <a:gd name="T50" fmla="*/ 4 w 6"/>
                          <a:gd name="T51" fmla="*/ 1 h 3"/>
                          <a:gd name="T52" fmla="*/ 4 w 6"/>
                          <a:gd name="T53" fmla="*/ 1 h 3"/>
                          <a:gd name="T54" fmla="*/ 4 w 6"/>
                          <a:gd name="T55" fmla="*/ 1 h 3"/>
                          <a:gd name="T56" fmla="*/ 3 w 6"/>
                          <a:gd name="T57" fmla="*/ 1 h 3"/>
                          <a:gd name="T58" fmla="*/ 3 w 6"/>
                          <a:gd name="T59" fmla="*/ 1 h 3"/>
                          <a:gd name="T60" fmla="*/ 3 w 6"/>
                          <a:gd name="T61" fmla="*/ 1 h 3"/>
                          <a:gd name="T62" fmla="*/ 3 w 6"/>
                          <a:gd name="T63" fmla="*/ 1 h 3"/>
                          <a:gd name="T64" fmla="*/ 3 w 6"/>
                          <a:gd name="T65" fmla="*/ 1 h 3"/>
                          <a:gd name="T66" fmla="*/ 3 w 6"/>
                          <a:gd name="T67" fmla="*/ 1 h 3"/>
                          <a:gd name="T68" fmla="*/ 3 w 6"/>
                          <a:gd name="T69" fmla="*/ 1 h 3"/>
                          <a:gd name="T70" fmla="*/ 3 w 6"/>
                          <a:gd name="T71" fmla="*/ 0 h 3"/>
                          <a:gd name="T72" fmla="*/ 3 w 6"/>
                          <a:gd name="T73" fmla="*/ 0 h 3"/>
                          <a:gd name="T74" fmla="*/ 2 w 6"/>
                          <a:gd name="T75" fmla="*/ 0 h 3"/>
                          <a:gd name="T76" fmla="*/ 2 w 6"/>
                          <a:gd name="T77" fmla="*/ 0 h 3"/>
                          <a:gd name="T78" fmla="*/ 2 w 6"/>
                          <a:gd name="T79" fmla="*/ 0 h 3"/>
                          <a:gd name="T80" fmla="*/ 2 w 6"/>
                          <a:gd name="T81" fmla="*/ 1 h 3"/>
                          <a:gd name="T82" fmla="*/ 2 w 6"/>
                          <a:gd name="T83" fmla="*/ 1 h 3"/>
                          <a:gd name="T84" fmla="*/ 2 w 6"/>
                          <a:gd name="T85" fmla="*/ 1 h 3"/>
                          <a:gd name="T86" fmla="*/ 2 w 6"/>
                          <a:gd name="T87" fmla="*/ 1 h 3"/>
                          <a:gd name="T88" fmla="*/ 2 w 6"/>
                          <a:gd name="T89" fmla="*/ 1 h 3"/>
                          <a:gd name="T90" fmla="*/ 2 w 6"/>
                          <a:gd name="T91" fmla="*/ 1 h 3"/>
                          <a:gd name="T92" fmla="*/ 1 w 6"/>
                          <a:gd name="T93" fmla="*/ 1 h 3"/>
                          <a:gd name="T94" fmla="*/ 1 w 6"/>
                          <a:gd name="T95" fmla="*/ 0 h 3"/>
                          <a:gd name="T96" fmla="*/ 1 w 6"/>
                          <a:gd name="T97" fmla="*/ 0 h 3"/>
                          <a:gd name="T98" fmla="*/ 0 w 6"/>
                          <a:gd name="T99" fmla="*/ 0 h 3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</a:gdLst>
                        <a:ahLst/>
                        <a:cxnLst>
                          <a:cxn ang="T100">
                            <a:pos x="T0" y="T1"/>
                          </a:cxn>
                          <a:cxn ang="T101">
                            <a:pos x="T2" y="T3"/>
                          </a:cxn>
                          <a:cxn ang="T102">
                            <a:pos x="T4" y="T5"/>
                          </a:cxn>
                          <a:cxn ang="T103">
                            <a:pos x="T6" y="T7"/>
                          </a:cxn>
                          <a:cxn ang="T104">
                            <a:pos x="T8" y="T9"/>
                          </a:cxn>
                          <a:cxn ang="T105">
                            <a:pos x="T10" y="T11"/>
                          </a:cxn>
                          <a:cxn ang="T106">
                            <a:pos x="T12" y="T13"/>
                          </a:cxn>
                          <a:cxn ang="T107">
                            <a:pos x="T14" y="T15"/>
                          </a:cxn>
                          <a:cxn ang="T108">
                            <a:pos x="T16" y="T17"/>
                          </a:cxn>
                          <a:cxn ang="T109">
                            <a:pos x="T18" y="T19"/>
                          </a:cxn>
                          <a:cxn ang="T110">
                            <a:pos x="T20" y="T21"/>
                          </a:cxn>
                          <a:cxn ang="T111">
                            <a:pos x="T22" y="T23"/>
                          </a:cxn>
                          <a:cxn ang="T112">
                            <a:pos x="T24" y="T25"/>
                          </a:cxn>
                          <a:cxn ang="T113">
                            <a:pos x="T26" y="T27"/>
                          </a:cxn>
                          <a:cxn ang="T114">
                            <a:pos x="T28" y="T29"/>
                          </a:cxn>
                          <a:cxn ang="T115">
                            <a:pos x="T30" y="T31"/>
                          </a:cxn>
                          <a:cxn ang="T116">
                            <a:pos x="T32" y="T33"/>
                          </a:cxn>
                          <a:cxn ang="T117">
                            <a:pos x="T34" y="T35"/>
                          </a:cxn>
                          <a:cxn ang="T118">
                            <a:pos x="T36" y="T37"/>
                          </a:cxn>
                          <a:cxn ang="T119">
                            <a:pos x="T38" y="T39"/>
                          </a:cxn>
                          <a:cxn ang="T120">
                            <a:pos x="T40" y="T41"/>
                          </a:cxn>
                          <a:cxn ang="T121">
                            <a:pos x="T42" y="T43"/>
                          </a:cxn>
                          <a:cxn ang="T122">
                            <a:pos x="T44" y="T45"/>
                          </a:cxn>
                          <a:cxn ang="T123">
                            <a:pos x="T46" y="T47"/>
                          </a:cxn>
                          <a:cxn ang="T124">
                            <a:pos x="T48" y="T49"/>
                          </a:cxn>
                          <a:cxn ang="T125">
                            <a:pos x="T50" y="T51"/>
                          </a:cxn>
                          <a:cxn ang="T126">
                            <a:pos x="T52" y="T53"/>
                          </a:cxn>
                          <a:cxn ang="T127">
                            <a:pos x="T54" y="T55"/>
                          </a:cxn>
                          <a:cxn ang="T128">
                            <a:pos x="T56" y="T57"/>
                          </a:cxn>
                          <a:cxn ang="T129">
                            <a:pos x="T58" y="T59"/>
                          </a:cxn>
                          <a:cxn ang="T130">
                            <a:pos x="T60" y="T61"/>
                          </a:cxn>
                          <a:cxn ang="T131">
                            <a:pos x="T62" y="T63"/>
                          </a:cxn>
                          <a:cxn ang="T132">
                            <a:pos x="T64" y="T65"/>
                          </a:cxn>
                          <a:cxn ang="T133">
                            <a:pos x="T66" y="T67"/>
                          </a:cxn>
                          <a:cxn ang="T134">
                            <a:pos x="T68" y="T69"/>
                          </a:cxn>
                          <a:cxn ang="T135">
                            <a:pos x="T70" y="T71"/>
                          </a:cxn>
                          <a:cxn ang="T136">
                            <a:pos x="T72" y="T73"/>
                          </a:cxn>
                          <a:cxn ang="T137">
                            <a:pos x="T74" y="T75"/>
                          </a:cxn>
                          <a:cxn ang="T138">
                            <a:pos x="T76" y="T77"/>
                          </a:cxn>
                          <a:cxn ang="T139">
                            <a:pos x="T78" y="T79"/>
                          </a:cxn>
                          <a:cxn ang="T140">
                            <a:pos x="T80" y="T81"/>
                          </a:cxn>
                          <a:cxn ang="T141">
                            <a:pos x="T82" y="T83"/>
                          </a:cxn>
                          <a:cxn ang="T142">
                            <a:pos x="T84" y="T85"/>
                          </a:cxn>
                          <a:cxn ang="T143">
                            <a:pos x="T86" y="T87"/>
                          </a:cxn>
                          <a:cxn ang="T144">
                            <a:pos x="T88" y="T89"/>
                          </a:cxn>
                          <a:cxn ang="T145">
                            <a:pos x="T90" y="T91"/>
                          </a:cxn>
                          <a:cxn ang="T146">
                            <a:pos x="T92" y="T93"/>
                          </a:cxn>
                          <a:cxn ang="T147">
                            <a:pos x="T94" y="T95"/>
                          </a:cxn>
                          <a:cxn ang="T148">
                            <a:pos x="T96" y="T97"/>
                          </a:cxn>
                          <a:cxn ang="T149">
                            <a:pos x="T98" y="T99"/>
                          </a:cxn>
                        </a:cxnLst>
                        <a:rect l="0" t="0" r="r" b="b"/>
                        <a:pathLst>
                          <a:path w="6" h="3">
                            <a:moveTo>
                              <a:pt x="0" y="0"/>
                            </a:moveTo>
                            <a:lnTo>
                              <a:pt x="0" y="0"/>
                            </a:lnTo>
                            <a:lnTo>
                              <a:pt x="0" y="1"/>
                            </a:lnTo>
                            <a:lnTo>
                              <a:pt x="1" y="1"/>
                            </a:lnTo>
                            <a:lnTo>
                              <a:pt x="1" y="2"/>
                            </a:lnTo>
                            <a:lnTo>
                              <a:pt x="2" y="2"/>
                            </a:lnTo>
                            <a:lnTo>
                              <a:pt x="3" y="2"/>
                            </a:lnTo>
                            <a:lnTo>
                              <a:pt x="4" y="2"/>
                            </a:lnTo>
                            <a:lnTo>
                              <a:pt x="5" y="1"/>
                            </a:lnTo>
                            <a:lnTo>
                              <a:pt x="4" y="1"/>
                            </a:lnTo>
                            <a:lnTo>
                              <a:pt x="3" y="1"/>
                            </a:lnTo>
                            <a:lnTo>
                              <a:pt x="3" y="0"/>
                            </a:lnTo>
                            <a:lnTo>
                              <a:pt x="2" y="0"/>
                            </a:lnTo>
                            <a:lnTo>
                              <a:pt x="2" y="1"/>
                            </a:lnTo>
                            <a:lnTo>
                              <a:pt x="1" y="1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solidFill>
                        <a:srgbClr val="BFB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70737" name="Freeform 64">
                        <a:extLst>
                          <a:ext uri="{FF2B5EF4-FFF2-40B4-BE49-F238E27FC236}">
                            <a16:creationId xmlns:a16="http://schemas.microsoft.com/office/drawing/2014/main" id="{0D1BDD83-7166-B047-B9D6-3C692E59C48A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26" y="2217"/>
                        <a:ext cx="2" cy="2"/>
                      </a:xfrm>
                      <a:custGeom>
                        <a:avLst/>
                        <a:gdLst>
                          <a:gd name="T0" fmla="*/ 1 w 2"/>
                          <a:gd name="T1" fmla="*/ 1 h 2"/>
                          <a:gd name="T2" fmla="*/ 1 w 2"/>
                          <a:gd name="T3" fmla="*/ 0 h 2"/>
                          <a:gd name="T4" fmla="*/ 1 w 2"/>
                          <a:gd name="T5" fmla="*/ 0 h 2"/>
                          <a:gd name="T6" fmla="*/ 0 w 2"/>
                          <a:gd name="T7" fmla="*/ 0 h 2"/>
                          <a:gd name="T8" fmla="*/ 0 w 2"/>
                          <a:gd name="T9" fmla="*/ 1 h 2"/>
                          <a:gd name="T10" fmla="*/ 1 w 2"/>
                          <a:gd name="T11" fmla="*/ 1 h 2"/>
                          <a:gd name="T12" fmla="*/ 0 60000 65536"/>
                          <a:gd name="T13" fmla="*/ 0 60000 6553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</a:gdLst>
                        <a:ahLst/>
                        <a:cxnLst>
                          <a:cxn ang="T12">
                            <a:pos x="T0" y="T1"/>
                          </a:cxn>
                          <a:cxn ang="T13">
                            <a:pos x="T2" y="T3"/>
                          </a:cxn>
                          <a:cxn ang="T14">
                            <a:pos x="T4" y="T5"/>
                          </a:cxn>
                          <a:cxn ang="T15">
                            <a:pos x="T6" y="T7"/>
                          </a:cxn>
                          <a:cxn ang="T16">
                            <a:pos x="T8" y="T9"/>
                          </a:cxn>
                          <a:cxn ang="T17">
                            <a:pos x="T10" y="T11"/>
                          </a:cxn>
                        </a:cxnLst>
                        <a:rect l="0" t="0" r="r" b="b"/>
                        <a:pathLst>
                          <a:path w="2" h="2">
                            <a:moveTo>
                              <a:pt x="1" y="1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1"/>
                            </a:lnTo>
                            <a:lnTo>
                              <a:pt x="1" y="1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  <p:sp>
                    <p:nvSpPr>
                      <p:cNvPr id="70738" name="Freeform 65">
                        <a:extLst>
                          <a:ext uri="{FF2B5EF4-FFF2-40B4-BE49-F238E27FC236}">
                            <a16:creationId xmlns:a16="http://schemas.microsoft.com/office/drawing/2014/main" id="{CED7DD9C-2B16-0640-9ED4-B22F41501E0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27" y="2212"/>
                        <a:ext cx="4" cy="4"/>
                      </a:xfrm>
                      <a:custGeom>
                        <a:avLst/>
                        <a:gdLst>
                          <a:gd name="T0" fmla="*/ 3 w 4"/>
                          <a:gd name="T1" fmla="*/ 0 h 4"/>
                          <a:gd name="T2" fmla="*/ 1 w 4"/>
                          <a:gd name="T3" fmla="*/ 0 h 4"/>
                          <a:gd name="T4" fmla="*/ 0 w 4"/>
                          <a:gd name="T5" fmla="*/ 0 h 4"/>
                          <a:gd name="T6" fmla="*/ 0 w 4"/>
                          <a:gd name="T7" fmla="*/ 3 h 4"/>
                          <a:gd name="T8" fmla="*/ 1 w 4"/>
                          <a:gd name="T9" fmla="*/ 3 h 4"/>
                          <a:gd name="T10" fmla="*/ 3 w 4"/>
                          <a:gd name="T11" fmla="*/ 3 h 4"/>
                          <a:gd name="T12" fmla="*/ 3 w 4"/>
                          <a:gd name="T13" fmla="*/ 0 h 4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0" t="0" r="r" b="b"/>
                        <a:pathLst>
                          <a:path w="4" h="4">
                            <a:moveTo>
                              <a:pt x="3" y="0"/>
                            </a:move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1" y="3"/>
                            </a:lnTo>
                            <a:lnTo>
                              <a:pt x="3" y="3"/>
                            </a:lnTo>
                            <a:lnTo>
                              <a:pt x="3" y="0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chemeClr val="tx1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n-DE"/>
                      </a:p>
                    </p:txBody>
                  </p:sp>
                </p:grpSp>
                <p:sp>
                  <p:nvSpPr>
                    <p:cNvPr id="70735" name="Freeform 66">
                      <a:extLst>
                        <a:ext uri="{FF2B5EF4-FFF2-40B4-BE49-F238E27FC236}">
                          <a16:creationId xmlns:a16="http://schemas.microsoft.com/office/drawing/2014/main" id="{3BB63D79-8926-DD4D-9B5D-BDF97D7F052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25" y="2214"/>
                      <a:ext cx="6" cy="3"/>
                    </a:xfrm>
                    <a:custGeom>
                      <a:avLst/>
                      <a:gdLst>
                        <a:gd name="T0" fmla="*/ 0 w 6"/>
                        <a:gd name="T1" fmla="*/ 0 h 3"/>
                        <a:gd name="T2" fmla="*/ 0 w 6"/>
                        <a:gd name="T3" fmla="*/ 0 h 3"/>
                        <a:gd name="T4" fmla="*/ 0 w 6"/>
                        <a:gd name="T5" fmla="*/ 1 h 3"/>
                        <a:gd name="T6" fmla="*/ 0 w 6"/>
                        <a:gd name="T7" fmla="*/ 1 h 3"/>
                        <a:gd name="T8" fmla="*/ 0 w 6"/>
                        <a:gd name="T9" fmla="*/ 1 h 3"/>
                        <a:gd name="T10" fmla="*/ 0 w 6"/>
                        <a:gd name="T11" fmla="*/ 1 h 3"/>
                        <a:gd name="T12" fmla="*/ 1 w 6"/>
                        <a:gd name="T13" fmla="*/ 1 h 3"/>
                        <a:gd name="T14" fmla="*/ 1 w 6"/>
                        <a:gd name="T15" fmla="*/ 1 h 3"/>
                        <a:gd name="T16" fmla="*/ 1 w 6"/>
                        <a:gd name="T17" fmla="*/ 2 h 3"/>
                        <a:gd name="T18" fmla="*/ 1 w 6"/>
                        <a:gd name="T19" fmla="*/ 2 h 3"/>
                        <a:gd name="T20" fmla="*/ 1 w 6"/>
                        <a:gd name="T21" fmla="*/ 2 h 3"/>
                        <a:gd name="T22" fmla="*/ 1 w 6"/>
                        <a:gd name="T23" fmla="*/ 2 h 3"/>
                        <a:gd name="T24" fmla="*/ 2 w 6"/>
                        <a:gd name="T25" fmla="*/ 2 h 3"/>
                        <a:gd name="T26" fmla="*/ 2 w 6"/>
                        <a:gd name="T27" fmla="*/ 2 h 3"/>
                        <a:gd name="T28" fmla="*/ 2 w 6"/>
                        <a:gd name="T29" fmla="*/ 2 h 3"/>
                        <a:gd name="T30" fmla="*/ 2 w 6"/>
                        <a:gd name="T31" fmla="*/ 2 h 3"/>
                        <a:gd name="T32" fmla="*/ 3 w 6"/>
                        <a:gd name="T33" fmla="*/ 2 h 3"/>
                        <a:gd name="T34" fmla="*/ 3 w 6"/>
                        <a:gd name="T35" fmla="*/ 2 h 3"/>
                        <a:gd name="T36" fmla="*/ 4 w 6"/>
                        <a:gd name="T37" fmla="*/ 2 h 3"/>
                        <a:gd name="T38" fmla="*/ 4 w 6"/>
                        <a:gd name="T39" fmla="*/ 2 h 3"/>
                        <a:gd name="T40" fmla="*/ 4 w 6"/>
                        <a:gd name="T41" fmla="*/ 2 h 3"/>
                        <a:gd name="T42" fmla="*/ 5 w 6"/>
                        <a:gd name="T43" fmla="*/ 1 h 3"/>
                        <a:gd name="T44" fmla="*/ 5 w 6"/>
                        <a:gd name="T45" fmla="*/ 1 h 3"/>
                        <a:gd name="T46" fmla="*/ 5 w 6"/>
                        <a:gd name="T47" fmla="*/ 1 h 3"/>
                        <a:gd name="T48" fmla="*/ 5 w 6"/>
                        <a:gd name="T49" fmla="*/ 2 h 3"/>
                        <a:gd name="T50" fmla="*/ 4 w 6"/>
                        <a:gd name="T51" fmla="*/ 1 h 3"/>
                        <a:gd name="T52" fmla="*/ 4 w 6"/>
                        <a:gd name="T53" fmla="*/ 2 h 3"/>
                        <a:gd name="T54" fmla="*/ 4 w 6"/>
                        <a:gd name="T55" fmla="*/ 1 h 3"/>
                        <a:gd name="T56" fmla="*/ 4 w 6"/>
                        <a:gd name="T57" fmla="*/ 2 h 3"/>
                        <a:gd name="T58" fmla="*/ 4 w 6"/>
                        <a:gd name="T59" fmla="*/ 2 h 3"/>
                        <a:gd name="T60" fmla="*/ 4 w 6"/>
                        <a:gd name="T61" fmla="*/ 2 h 3"/>
                        <a:gd name="T62" fmla="*/ 4 w 6"/>
                        <a:gd name="T63" fmla="*/ 2 h 3"/>
                        <a:gd name="T64" fmla="*/ 3 w 6"/>
                        <a:gd name="T65" fmla="*/ 2 h 3"/>
                        <a:gd name="T66" fmla="*/ 3 w 6"/>
                        <a:gd name="T67" fmla="*/ 2 h 3"/>
                        <a:gd name="T68" fmla="*/ 3 w 6"/>
                        <a:gd name="T69" fmla="*/ 2 h 3"/>
                        <a:gd name="T70" fmla="*/ 3 w 6"/>
                        <a:gd name="T71" fmla="*/ 2 h 3"/>
                        <a:gd name="T72" fmla="*/ 3 w 6"/>
                        <a:gd name="T73" fmla="*/ 2 h 3"/>
                        <a:gd name="T74" fmla="*/ 2 w 6"/>
                        <a:gd name="T75" fmla="*/ 1 h 3"/>
                        <a:gd name="T76" fmla="*/ 2 w 6"/>
                        <a:gd name="T77" fmla="*/ 2 h 3"/>
                        <a:gd name="T78" fmla="*/ 2 w 6"/>
                        <a:gd name="T79" fmla="*/ 1 h 3"/>
                        <a:gd name="T80" fmla="*/ 2 w 6"/>
                        <a:gd name="T81" fmla="*/ 2 h 3"/>
                        <a:gd name="T82" fmla="*/ 2 w 6"/>
                        <a:gd name="T83" fmla="*/ 1 h 3"/>
                        <a:gd name="T84" fmla="*/ 2 w 6"/>
                        <a:gd name="T85" fmla="*/ 2 h 3"/>
                        <a:gd name="T86" fmla="*/ 2 w 6"/>
                        <a:gd name="T87" fmla="*/ 1 h 3"/>
                        <a:gd name="T88" fmla="*/ 1 w 6"/>
                        <a:gd name="T89" fmla="*/ 2 h 3"/>
                        <a:gd name="T90" fmla="*/ 1 w 6"/>
                        <a:gd name="T91" fmla="*/ 1 h 3"/>
                        <a:gd name="T92" fmla="*/ 1 w 6"/>
                        <a:gd name="T93" fmla="*/ 2 h 3"/>
                        <a:gd name="T94" fmla="*/ 1 w 6"/>
                        <a:gd name="T95" fmla="*/ 1 h 3"/>
                        <a:gd name="T96" fmla="*/ 1 w 6"/>
                        <a:gd name="T97" fmla="*/ 1 h 3"/>
                        <a:gd name="T98" fmla="*/ 1 w 6"/>
                        <a:gd name="T99" fmla="*/ 1 h 3"/>
                        <a:gd name="T100" fmla="*/ 1 w 6"/>
                        <a:gd name="T101" fmla="*/ 1 h 3"/>
                        <a:gd name="T102" fmla="*/ 1 w 6"/>
                        <a:gd name="T103" fmla="*/ 1 h 3"/>
                        <a:gd name="T104" fmla="*/ 0 w 6"/>
                        <a:gd name="T105" fmla="*/ 1 h 3"/>
                        <a:gd name="T106" fmla="*/ 1 w 6"/>
                        <a:gd name="T107" fmla="*/ 1 h 3"/>
                        <a:gd name="T108" fmla="*/ 0 w 6"/>
                        <a:gd name="T109" fmla="*/ 1 h 3"/>
                        <a:gd name="T110" fmla="*/ 0 w 6"/>
                        <a:gd name="T111" fmla="*/ 0 h 3"/>
                        <a:gd name="T112" fmla="*/ 0 w 6"/>
                        <a:gd name="T113" fmla="*/ 0 h 3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</a:gdLst>
                      <a:ahLst/>
                      <a:cxnLst>
                        <a:cxn ang="T114">
                          <a:pos x="T0" y="T1"/>
                        </a:cxn>
                        <a:cxn ang="T115">
                          <a:pos x="T2" y="T3"/>
                        </a:cxn>
                        <a:cxn ang="T116">
                          <a:pos x="T4" y="T5"/>
                        </a:cxn>
                        <a:cxn ang="T117">
                          <a:pos x="T6" y="T7"/>
                        </a:cxn>
                        <a:cxn ang="T118">
                          <a:pos x="T8" y="T9"/>
                        </a:cxn>
                        <a:cxn ang="T119">
                          <a:pos x="T10" y="T11"/>
                        </a:cxn>
                        <a:cxn ang="T120">
                          <a:pos x="T12" y="T13"/>
                        </a:cxn>
                        <a:cxn ang="T121">
                          <a:pos x="T14" y="T15"/>
                        </a:cxn>
                        <a:cxn ang="T122">
                          <a:pos x="T16" y="T17"/>
                        </a:cxn>
                        <a:cxn ang="T123">
                          <a:pos x="T18" y="T19"/>
                        </a:cxn>
                        <a:cxn ang="T124">
                          <a:pos x="T20" y="T21"/>
                        </a:cxn>
                        <a:cxn ang="T125">
                          <a:pos x="T22" y="T23"/>
                        </a:cxn>
                        <a:cxn ang="T126">
                          <a:pos x="T24" y="T25"/>
                        </a:cxn>
                        <a:cxn ang="T127">
                          <a:pos x="T26" y="T27"/>
                        </a:cxn>
                        <a:cxn ang="T128">
                          <a:pos x="T28" y="T29"/>
                        </a:cxn>
                        <a:cxn ang="T129">
                          <a:pos x="T30" y="T31"/>
                        </a:cxn>
                        <a:cxn ang="T130">
                          <a:pos x="T32" y="T33"/>
                        </a:cxn>
                        <a:cxn ang="T131">
                          <a:pos x="T34" y="T35"/>
                        </a:cxn>
                        <a:cxn ang="T132">
                          <a:pos x="T36" y="T37"/>
                        </a:cxn>
                        <a:cxn ang="T133">
                          <a:pos x="T38" y="T39"/>
                        </a:cxn>
                        <a:cxn ang="T134">
                          <a:pos x="T40" y="T41"/>
                        </a:cxn>
                        <a:cxn ang="T135">
                          <a:pos x="T42" y="T43"/>
                        </a:cxn>
                        <a:cxn ang="T136">
                          <a:pos x="T44" y="T45"/>
                        </a:cxn>
                        <a:cxn ang="T137">
                          <a:pos x="T46" y="T47"/>
                        </a:cxn>
                        <a:cxn ang="T138">
                          <a:pos x="T48" y="T49"/>
                        </a:cxn>
                        <a:cxn ang="T139">
                          <a:pos x="T50" y="T51"/>
                        </a:cxn>
                        <a:cxn ang="T140">
                          <a:pos x="T52" y="T53"/>
                        </a:cxn>
                        <a:cxn ang="T141">
                          <a:pos x="T54" y="T55"/>
                        </a:cxn>
                        <a:cxn ang="T142">
                          <a:pos x="T56" y="T57"/>
                        </a:cxn>
                        <a:cxn ang="T143">
                          <a:pos x="T58" y="T59"/>
                        </a:cxn>
                        <a:cxn ang="T144">
                          <a:pos x="T60" y="T61"/>
                        </a:cxn>
                        <a:cxn ang="T145">
                          <a:pos x="T62" y="T63"/>
                        </a:cxn>
                        <a:cxn ang="T146">
                          <a:pos x="T64" y="T65"/>
                        </a:cxn>
                        <a:cxn ang="T147">
                          <a:pos x="T66" y="T67"/>
                        </a:cxn>
                        <a:cxn ang="T148">
                          <a:pos x="T68" y="T69"/>
                        </a:cxn>
                        <a:cxn ang="T149">
                          <a:pos x="T70" y="T71"/>
                        </a:cxn>
                        <a:cxn ang="T150">
                          <a:pos x="T72" y="T73"/>
                        </a:cxn>
                        <a:cxn ang="T151">
                          <a:pos x="T74" y="T75"/>
                        </a:cxn>
                        <a:cxn ang="T152">
                          <a:pos x="T76" y="T77"/>
                        </a:cxn>
                        <a:cxn ang="T153">
                          <a:pos x="T78" y="T79"/>
                        </a:cxn>
                        <a:cxn ang="T154">
                          <a:pos x="T80" y="T81"/>
                        </a:cxn>
                        <a:cxn ang="T155">
                          <a:pos x="T82" y="T83"/>
                        </a:cxn>
                        <a:cxn ang="T156">
                          <a:pos x="T84" y="T85"/>
                        </a:cxn>
                        <a:cxn ang="T157">
                          <a:pos x="T86" y="T87"/>
                        </a:cxn>
                        <a:cxn ang="T158">
                          <a:pos x="T88" y="T89"/>
                        </a:cxn>
                        <a:cxn ang="T159">
                          <a:pos x="T90" y="T91"/>
                        </a:cxn>
                        <a:cxn ang="T160">
                          <a:pos x="T92" y="T93"/>
                        </a:cxn>
                        <a:cxn ang="T161">
                          <a:pos x="T94" y="T95"/>
                        </a:cxn>
                        <a:cxn ang="T162">
                          <a:pos x="T96" y="T97"/>
                        </a:cxn>
                        <a:cxn ang="T163">
                          <a:pos x="T98" y="T99"/>
                        </a:cxn>
                        <a:cxn ang="T164">
                          <a:pos x="T100" y="T101"/>
                        </a:cxn>
                        <a:cxn ang="T165">
                          <a:pos x="T102" y="T103"/>
                        </a:cxn>
                        <a:cxn ang="T166">
                          <a:pos x="T104" y="T105"/>
                        </a:cxn>
                        <a:cxn ang="T167">
                          <a:pos x="T106" y="T107"/>
                        </a:cxn>
                        <a:cxn ang="T168">
                          <a:pos x="T108" y="T109"/>
                        </a:cxn>
                        <a:cxn ang="T169">
                          <a:pos x="T110" y="T111"/>
                        </a:cxn>
                        <a:cxn ang="T170">
                          <a:pos x="T112" y="T113"/>
                        </a:cxn>
                      </a:cxnLst>
                      <a:rect l="0" t="0" r="r" b="b"/>
                      <a:pathLst>
                        <a:path w="6" h="3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1" y="1"/>
                          </a:lnTo>
                          <a:lnTo>
                            <a:pt x="1" y="2"/>
                          </a:lnTo>
                          <a:lnTo>
                            <a:pt x="2" y="2"/>
                          </a:lnTo>
                          <a:lnTo>
                            <a:pt x="3" y="2"/>
                          </a:lnTo>
                          <a:lnTo>
                            <a:pt x="4" y="2"/>
                          </a:lnTo>
                          <a:lnTo>
                            <a:pt x="5" y="1"/>
                          </a:lnTo>
                          <a:lnTo>
                            <a:pt x="5" y="2"/>
                          </a:lnTo>
                          <a:lnTo>
                            <a:pt x="4" y="1"/>
                          </a:lnTo>
                          <a:lnTo>
                            <a:pt x="4" y="2"/>
                          </a:lnTo>
                          <a:lnTo>
                            <a:pt x="4" y="1"/>
                          </a:lnTo>
                          <a:lnTo>
                            <a:pt x="4" y="2"/>
                          </a:lnTo>
                          <a:lnTo>
                            <a:pt x="3" y="2"/>
                          </a:lnTo>
                          <a:lnTo>
                            <a:pt x="2" y="1"/>
                          </a:lnTo>
                          <a:lnTo>
                            <a:pt x="2" y="2"/>
                          </a:lnTo>
                          <a:lnTo>
                            <a:pt x="2" y="1"/>
                          </a:lnTo>
                          <a:lnTo>
                            <a:pt x="2" y="2"/>
                          </a:lnTo>
                          <a:lnTo>
                            <a:pt x="2" y="1"/>
                          </a:lnTo>
                          <a:lnTo>
                            <a:pt x="2" y="2"/>
                          </a:lnTo>
                          <a:lnTo>
                            <a:pt x="2" y="1"/>
                          </a:lnTo>
                          <a:lnTo>
                            <a:pt x="1" y="2"/>
                          </a:lnTo>
                          <a:lnTo>
                            <a:pt x="1" y="1"/>
                          </a:lnTo>
                          <a:lnTo>
                            <a:pt x="1" y="2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1" y="1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808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sp>
                <p:nvSpPr>
                  <p:cNvPr id="70689" name="Freeform 67">
                    <a:extLst>
                      <a:ext uri="{FF2B5EF4-FFF2-40B4-BE49-F238E27FC236}">
                        <a16:creationId xmlns:a16="http://schemas.microsoft.com/office/drawing/2014/main" id="{C62C63D9-5688-9642-BF06-5A1B6B665D7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30" y="2240"/>
                    <a:ext cx="31" cy="26"/>
                  </a:xfrm>
                  <a:custGeom>
                    <a:avLst/>
                    <a:gdLst>
                      <a:gd name="T0" fmla="*/ 2 w 31"/>
                      <a:gd name="T1" fmla="*/ 1 h 26"/>
                      <a:gd name="T2" fmla="*/ 5 w 31"/>
                      <a:gd name="T3" fmla="*/ 0 h 26"/>
                      <a:gd name="T4" fmla="*/ 8 w 31"/>
                      <a:gd name="T5" fmla="*/ 0 h 26"/>
                      <a:gd name="T6" fmla="*/ 11 w 31"/>
                      <a:gd name="T7" fmla="*/ 0 h 26"/>
                      <a:gd name="T8" fmla="*/ 15 w 31"/>
                      <a:gd name="T9" fmla="*/ 1 h 26"/>
                      <a:gd name="T10" fmla="*/ 17 w 31"/>
                      <a:gd name="T11" fmla="*/ 2 h 26"/>
                      <a:gd name="T12" fmla="*/ 19 w 31"/>
                      <a:gd name="T13" fmla="*/ 3 h 26"/>
                      <a:gd name="T14" fmla="*/ 21 w 31"/>
                      <a:gd name="T15" fmla="*/ 4 h 26"/>
                      <a:gd name="T16" fmla="*/ 23 w 31"/>
                      <a:gd name="T17" fmla="*/ 5 h 26"/>
                      <a:gd name="T18" fmla="*/ 24 w 31"/>
                      <a:gd name="T19" fmla="*/ 6 h 26"/>
                      <a:gd name="T20" fmla="*/ 25 w 31"/>
                      <a:gd name="T21" fmla="*/ 7 h 26"/>
                      <a:gd name="T22" fmla="*/ 26 w 31"/>
                      <a:gd name="T23" fmla="*/ 11 h 26"/>
                      <a:gd name="T24" fmla="*/ 27 w 31"/>
                      <a:gd name="T25" fmla="*/ 14 h 26"/>
                      <a:gd name="T26" fmla="*/ 28 w 31"/>
                      <a:gd name="T27" fmla="*/ 17 h 26"/>
                      <a:gd name="T28" fmla="*/ 29 w 31"/>
                      <a:gd name="T29" fmla="*/ 22 h 26"/>
                      <a:gd name="T30" fmla="*/ 30 w 31"/>
                      <a:gd name="T31" fmla="*/ 25 h 26"/>
                      <a:gd name="T32" fmla="*/ 30 w 31"/>
                      <a:gd name="T33" fmla="*/ 25 h 26"/>
                      <a:gd name="T34" fmla="*/ 29 w 31"/>
                      <a:gd name="T35" fmla="*/ 24 h 26"/>
                      <a:gd name="T36" fmla="*/ 28 w 31"/>
                      <a:gd name="T37" fmla="*/ 23 h 26"/>
                      <a:gd name="T38" fmla="*/ 27 w 31"/>
                      <a:gd name="T39" fmla="*/ 22 h 26"/>
                      <a:gd name="T40" fmla="*/ 23 w 31"/>
                      <a:gd name="T41" fmla="*/ 21 h 26"/>
                      <a:gd name="T42" fmla="*/ 21 w 31"/>
                      <a:gd name="T43" fmla="*/ 20 h 26"/>
                      <a:gd name="T44" fmla="*/ 19 w 31"/>
                      <a:gd name="T45" fmla="*/ 19 h 26"/>
                      <a:gd name="T46" fmla="*/ 17 w 31"/>
                      <a:gd name="T47" fmla="*/ 19 h 26"/>
                      <a:gd name="T48" fmla="*/ 15 w 31"/>
                      <a:gd name="T49" fmla="*/ 19 h 26"/>
                      <a:gd name="T50" fmla="*/ 12 w 31"/>
                      <a:gd name="T51" fmla="*/ 19 h 26"/>
                      <a:gd name="T52" fmla="*/ 10 w 31"/>
                      <a:gd name="T53" fmla="*/ 19 h 26"/>
                      <a:gd name="T54" fmla="*/ 7 w 31"/>
                      <a:gd name="T55" fmla="*/ 19 h 26"/>
                      <a:gd name="T56" fmla="*/ 5 w 31"/>
                      <a:gd name="T57" fmla="*/ 20 h 26"/>
                      <a:gd name="T58" fmla="*/ 3 w 31"/>
                      <a:gd name="T59" fmla="*/ 20 h 26"/>
                      <a:gd name="T60" fmla="*/ 2 w 31"/>
                      <a:gd name="T61" fmla="*/ 21 h 26"/>
                      <a:gd name="T62" fmla="*/ 0 w 31"/>
                      <a:gd name="T63" fmla="*/ 22 h 26"/>
                      <a:gd name="T64" fmla="*/ 1 w 31"/>
                      <a:gd name="T65" fmla="*/ 14 h 26"/>
                      <a:gd name="T66" fmla="*/ 2 w 31"/>
                      <a:gd name="T67" fmla="*/ 9 h 26"/>
                      <a:gd name="T68" fmla="*/ 2 w 31"/>
                      <a:gd name="T69" fmla="*/ 4 h 26"/>
                      <a:gd name="T70" fmla="*/ 2 w 31"/>
                      <a:gd name="T71" fmla="*/ 1 h 2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31" h="26">
                        <a:moveTo>
                          <a:pt x="2" y="1"/>
                        </a:moveTo>
                        <a:lnTo>
                          <a:pt x="5" y="0"/>
                        </a:lnTo>
                        <a:lnTo>
                          <a:pt x="8" y="0"/>
                        </a:lnTo>
                        <a:lnTo>
                          <a:pt x="11" y="0"/>
                        </a:lnTo>
                        <a:lnTo>
                          <a:pt x="15" y="1"/>
                        </a:lnTo>
                        <a:lnTo>
                          <a:pt x="17" y="2"/>
                        </a:lnTo>
                        <a:lnTo>
                          <a:pt x="19" y="3"/>
                        </a:lnTo>
                        <a:lnTo>
                          <a:pt x="21" y="4"/>
                        </a:lnTo>
                        <a:lnTo>
                          <a:pt x="23" y="5"/>
                        </a:lnTo>
                        <a:lnTo>
                          <a:pt x="24" y="6"/>
                        </a:lnTo>
                        <a:lnTo>
                          <a:pt x="25" y="7"/>
                        </a:lnTo>
                        <a:lnTo>
                          <a:pt x="26" y="11"/>
                        </a:lnTo>
                        <a:lnTo>
                          <a:pt x="27" y="14"/>
                        </a:lnTo>
                        <a:lnTo>
                          <a:pt x="28" y="17"/>
                        </a:lnTo>
                        <a:lnTo>
                          <a:pt x="29" y="22"/>
                        </a:lnTo>
                        <a:lnTo>
                          <a:pt x="30" y="25"/>
                        </a:lnTo>
                        <a:lnTo>
                          <a:pt x="29" y="24"/>
                        </a:lnTo>
                        <a:lnTo>
                          <a:pt x="28" y="23"/>
                        </a:lnTo>
                        <a:lnTo>
                          <a:pt x="27" y="22"/>
                        </a:lnTo>
                        <a:lnTo>
                          <a:pt x="23" y="21"/>
                        </a:lnTo>
                        <a:lnTo>
                          <a:pt x="21" y="20"/>
                        </a:lnTo>
                        <a:lnTo>
                          <a:pt x="19" y="19"/>
                        </a:lnTo>
                        <a:lnTo>
                          <a:pt x="17" y="19"/>
                        </a:lnTo>
                        <a:lnTo>
                          <a:pt x="15" y="19"/>
                        </a:lnTo>
                        <a:lnTo>
                          <a:pt x="12" y="19"/>
                        </a:lnTo>
                        <a:lnTo>
                          <a:pt x="10" y="19"/>
                        </a:lnTo>
                        <a:lnTo>
                          <a:pt x="7" y="19"/>
                        </a:lnTo>
                        <a:lnTo>
                          <a:pt x="5" y="20"/>
                        </a:lnTo>
                        <a:lnTo>
                          <a:pt x="3" y="20"/>
                        </a:lnTo>
                        <a:lnTo>
                          <a:pt x="2" y="21"/>
                        </a:lnTo>
                        <a:lnTo>
                          <a:pt x="0" y="22"/>
                        </a:lnTo>
                        <a:lnTo>
                          <a:pt x="1" y="14"/>
                        </a:lnTo>
                        <a:lnTo>
                          <a:pt x="2" y="9"/>
                        </a:lnTo>
                        <a:lnTo>
                          <a:pt x="2" y="4"/>
                        </a:lnTo>
                        <a:lnTo>
                          <a:pt x="2" y="1"/>
                        </a:lnTo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70690" name="Group 68">
                    <a:extLst>
                      <a:ext uri="{FF2B5EF4-FFF2-40B4-BE49-F238E27FC236}">
                        <a16:creationId xmlns:a16="http://schemas.microsoft.com/office/drawing/2014/main" id="{D6EABBB2-AF15-2C4C-9257-2F7D1C2BF94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30" y="2235"/>
                    <a:ext cx="30" cy="27"/>
                    <a:chOff x="2030" y="2235"/>
                    <a:chExt cx="30" cy="27"/>
                  </a:xfrm>
                </p:grpSpPr>
                <p:sp>
                  <p:nvSpPr>
                    <p:cNvPr id="70731" name="Freeform 69">
                      <a:extLst>
                        <a:ext uri="{FF2B5EF4-FFF2-40B4-BE49-F238E27FC236}">
                          <a16:creationId xmlns:a16="http://schemas.microsoft.com/office/drawing/2014/main" id="{5E49AC8A-B07D-E541-923E-2285A36D4EA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2" y="2235"/>
                      <a:ext cx="24" cy="10"/>
                    </a:xfrm>
                    <a:custGeom>
                      <a:avLst/>
                      <a:gdLst>
                        <a:gd name="T0" fmla="*/ 0 w 24"/>
                        <a:gd name="T1" fmla="*/ 1 h 10"/>
                        <a:gd name="T2" fmla="*/ 2 w 24"/>
                        <a:gd name="T3" fmla="*/ 0 h 10"/>
                        <a:gd name="T4" fmla="*/ 6 w 24"/>
                        <a:gd name="T5" fmla="*/ 0 h 10"/>
                        <a:gd name="T6" fmla="*/ 8 w 24"/>
                        <a:gd name="T7" fmla="*/ 0 h 10"/>
                        <a:gd name="T8" fmla="*/ 11 w 24"/>
                        <a:gd name="T9" fmla="*/ 0 h 10"/>
                        <a:gd name="T10" fmla="*/ 14 w 24"/>
                        <a:gd name="T11" fmla="*/ 1 h 10"/>
                        <a:gd name="T12" fmla="*/ 17 w 24"/>
                        <a:gd name="T13" fmla="*/ 3 h 10"/>
                        <a:gd name="T14" fmla="*/ 19 w 24"/>
                        <a:gd name="T15" fmla="*/ 4 h 10"/>
                        <a:gd name="T16" fmla="*/ 20 w 24"/>
                        <a:gd name="T17" fmla="*/ 4 h 10"/>
                        <a:gd name="T18" fmla="*/ 21 w 24"/>
                        <a:gd name="T19" fmla="*/ 5 h 10"/>
                        <a:gd name="T20" fmla="*/ 21 w 24"/>
                        <a:gd name="T21" fmla="*/ 6 h 10"/>
                        <a:gd name="T22" fmla="*/ 23 w 24"/>
                        <a:gd name="T23" fmla="*/ 9 h 10"/>
                        <a:gd name="T24" fmla="*/ 22 w 24"/>
                        <a:gd name="T25" fmla="*/ 8 h 10"/>
                        <a:gd name="T26" fmla="*/ 19 w 24"/>
                        <a:gd name="T27" fmla="*/ 7 h 10"/>
                        <a:gd name="T28" fmla="*/ 17 w 24"/>
                        <a:gd name="T29" fmla="*/ 5 h 10"/>
                        <a:gd name="T30" fmla="*/ 15 w 24"/>
                        <a:gd name="T31" fmla="*/ 4 h 10"/>
                        <a:gd name="T32" fmla="*/ 14 w 24"/>
                        <a:gd name="T33" fmla="*/ 4 h 10"/>
                        <a:gd name="T34" fmla="*/ 12 w 24"/>
                        <a:gd name="T35" fmla="*/ 3 h 10"/>
                        <a:gd name="T36" fmla="*/ 10 w 24"/>
                        <a:gd name="T37" fmla="*/ 3 h 10"/>
                        <a:gd name="T38" fmla="*/ 9 w 24"/>
                        <a:gd name="T39" fmla="*/ 3 h 10"/>
                        <a:gd name="T40" fmla="*/ 7 w 24"/>
                        <a:gd name="T41" fmla="*/ 3 h 10"/>
                        <a:gd name="T42" fmla="*/ 5 w 24"/>
                        <a:gd name="T43" fmla="*/ 3 h 10"/>
                        <a:gd name="T44" fmla="*/ 3 w 24"/>
                        <a:gd name="T45" fmla="*/ 3 h 10"/>
                        <a:gd name="T46" fmla="*/ 1 w 24"/>
                        <a:gd name="T47" fmla="*/ 4 h 10"/>
                        <a:gd name="T48" fmla="*/ 0 w 24"/>
                        <a:gd name="T49" fmla="*/ 4 h 10"/>
                        <a:gd name="T50" fmla="*/ 0 w 24"/>
                        <a:gd name="T51" fmla="*/ 1 h 10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24" h="10">
                          <a:moveTo>
                            <a:pt x="0" y="1"/>
                          </a:moveTo>
                          <a:lnTo>
                            <a:pt x="2" y="0"/>
                          </a:lnTo>
                          <a:lnTo>
                            <a:pt x="6" y="0"/>
                          </a:lnTo>
                          <a:lnTo>
                            <a:pt x="8" y="0"/>
                          </a:lnTo>
                          <a:lnTo>
                            <a:pt x="11" y="0"/>
                          </a:lnTo>
                          <a:lnTo>
                            <a:pt x="14" y="1"/>
                          </a:lnTo>
                          <a:lnTo>
                            <a:pt x="17" y="3"/>
                          </a:lnTo>
                          <a:lnTo>
                            <a:pt x="19" y="4"/>
                          </a:lnTo>
                          <a:lnTo>
                            <a:pt x="20" y="4"/>
                          </a:lnTo>
                          <a:lnTo>
                            <a:pt x="21" y="5"/>
                          </a:lnTo>
                          <a:lnTo>
                            <a:pt x="21" y="6"/>
                          </a:lnTo>
                          <a:lnTo>
                            <a:pt x="23" y="9"/>
                          </a:lnTo>
                          <a:lnTo>
                            <a:pt x="22" y="8"/>
                          </a:lnTo>
                          <a:lnTo>
                            <a:pt x="19" y="7"/>
                          </a:lnTo>
                          <a:lnTo>
                            <a:pt x="17" y="5"/>
                          </a:lnTo>
                          <a:lnTo>
                            <a:pt x="15" y="4"/>
                          </a:lnTo>
                          <a:lnTo>
                            <a:pt x="14" y="4"/>
                          </a:lnTo>
                          <a:lnTo>
                            <a:pt x="12" y="3"/>
                          </a:lnTo>
                          <a:lnTo>
                            <a:pt x="10" y="3"/>
                          </a:lnTo>
                          <a:lnTo>
                            <a:pt x="9" y="3"/>
                          </a:lnTo>
                          <a:lnTo>
                            <a:pt x="7" y="3"/>
                          </a:lnTo>
                          <a:lnTo>
                            <a:pt x="5" y="3"/>
                          </a:lnTo>
                          <a:lnTo>
                            <a:pt x="3" y="3"/>
                          </a:lnTo>
                          <a:lnTo>
                            <a:pt x="1" y="4"/>
                          </a:lnTo>
                          <a:lnTo>
                            <a:pt x="0" y="4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32" name="Freeform 70">
                      <a:extLst>
                        <a:ext uri="{FF2B5EF4-FFF2-40B4-BE49-F238E27FC236}">
                          <a16:creationId xmlns:a16="http://schemas.microsoft.com/office/drawing/2014/main" id="{5B5758D7-D5E9-DD4D-9155-CF873694EF2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1" y="2243"/>
                      <a:ext cx="27" cy="11"/>
                    </a:xfrm>
                    <a:custGeom>
                      <a:avLst/>
                      <a:gdLst>
                        <a:gd name="T0" fmla="*/ 1 w 27"/>
                        <a:gd name="T1" fmla="*/ 1 h 11"/>
                        <a:gd name="T2" fmla="*/ 3 w 27"/>
                        <a:gd name="T3" fmla="*/ 1 h 11"/>
                        <a:gd name="T4" fmla="*/ 6 w 27"/>
                        <a:gd name="T5" fmla="*/ 0 h 11"/>
                        <a:gd name="T6" fmla="*/ 9 w 27"/>
                        <a:gd name="T7" fmla="*/ 0 h 11"/>
                        <a:gd name="T8" fmla="*/ 12 w 27"/>
                        <a:gd name="T9" fmla="*/ 1 h 11"/>
                        <a:gd name="T10" fmla="*/ 15 w 27"/>
                        <a:gd name="T11" fmla="*/ 2 h 11"/>
                        <a:gd name="T12" fmla="*/ 17 w 27"/>
                        <a:gd name="T13" fmla="*/ 3 h 11"/>
                        <a:gd name="T14" fmla="*/ 19 w 27"/>
                        <a:gd name="T15" fmla="*/ 3 h 11"/>
                        <a:gd name="T16" fmla="*/ 20 w 27"/>
                        <a:gd name="T17" fmla="*/ 4 h 11"/>
                        <a:gd name="T18" fmla="*/ 22 w 27"/>
                        <a:gd name="T19" fmla="*/ 5 h 11"/>
                        <a:gd name="T20" fmla="*/ 23 w 27"/>
                        <a:gd name="T21" fmla="*/ 5 h 11"/>
                        <a:gd name="T22" fmla="*/ 24 w 27"/>
                        <a:gd name="T23" fmla="*/ 6 h 11"/>
                        <a:gd name="T24" fmla="*/ 25 w 27"/>
                        <a:gd name="T25" fmla="*/ 7 h 11"/>
                        <a:gd name="T26" fmla="*/ 26 w 27"/>
                        <a:gd name="T27" fmla="*/ 10 h 11"/>
                        <a:gd name="T28" fmla="*/ 24 w 27"/>
                        <a:gd name="T29" fmla="*/ 9 h 11"/>
                        <a:gd name="T30" fmla="*/ 22 w 27"/>
                        <a:gd name="T31" fmla="*/ 8 h 11"/>
                        <a:gd name="T32" fmla="*/ 20 w 27"/>
                        <a:gd name="T33" fmla="*/ 7 h 11"/>
                        <a:gd name="T34" fmla="*/ 19 w 27"/>
                        <a:gd name="T35" fmla="*/ 6 h 11"/>
                        <a:gd name="T36" fmla="*/ 17 w 27"/>
                        <a:gd name="T37" fmla="*/ 5 h 11"/>
                        <a:gd name="T38" fmla="*/ 13 w 27"/>
                        <a:gd name="T39" fmla="*/ 4 h 11"/>
                        <a:gd name="T40" fmla="*/ 10 w 27"/>
                        <a:gd name="T41" fmla="*/ 3 h 11"/>
                        <a:gd name="T42" fmla="*/ 7 w 27"/>
                        <a:gd name="T43" fmla="*/ 3 h 11"/>
                        <a:gd name="T44" fmla="*/ 4 w 27"/>
                        <a:gd name="T45" fmla="*/ 3 h 11"/>
                        <a:gd name="T46" fmla="*/ 2 w 27"/>
                        <a:gd name="T47" fmla="*/ 4 h 11"/>
                        <a:gd name="T48" fmla="*/ 0 w 27"/>
                        <a:gd name="T49" fmla="*/ 4 h 11"/>
                        <a:gd name="T50" fmla="*/ 1 w 27"/>
                        <a:gd name="T51" fmla="*/ 1 h 11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27" h="11">
                          <a:moveTo>
                            <a:pt x="1" y="1"/>
                          </a:moveTo>
                          <a:lnTo>
                            <a:pt x="3" y="1"/>
                          </a:lnTo>
                          <a:lnTo>
                            <a:pt x="6" y="0"/>
                          </a:lnTo>
                          <a:lnTo>
                            <a:pt x="9" y="0"/>
                          </a:lnTo>
                          <a:lnTo>
                            <a:pt x="12" y="1"/>
                          </a:lnTo>
                          <a:lnTo>
                            <a:pt x="15" y="2"/>
                          </a:lnTo>
                          <a:lnTo>
                            <a:pt x="17" y="3"/>
                          </a:lnTo>
                          <a:lnTo>
                            <a:pt x="19" y="3"/>
                          </a:lnTo>
                          <a:lnTo>
                            <a:pt x="20" y="4"/>
                          </a:lnTo>
                          <a:lnTo>
                            <a:pt x="22" y="5"/>
                          </a:lnTo>
                          <a:lnTo>
                            <a:pt x="23" y="5"/>
                          </a:lnTo>
                          <a:lnTo>
                            <a:pt x="24" y="6"/>
                          </a:lnTo>
                          <a:lnTo>
                            <a:pt x="25" y="7"/>
                          </a:lnTo>
                          <a:lnTo>
                            <a:pt x="26" y="10"/>
                          </a:lnTo>
                          <a:lnTo>
                            <a:pt x="24" y="9"/>
                          </a:lnTo>
                          <a:lnTo>
                            <a:pt x="22" y="8"/>
                          </a:lnTo>
                          <a:lnTo>
                            <a:pt x="20" y="7"/>
                          </a:lnTo>
                          <a:lnTo>
                            <a:pt x="19" y="6"/>
                          </a:lnTo>
                          <a:lnTo>
                            <a:pt x="17" y="5"/>
                          </a:lnTo>
                          <a:lnTo>
                            <a:pt x="13" y="4"/>
                          </a:lnTo>
                          <a:lnTo>
                            <a:pt x="10" y="3"/>
                          </a:lnTo>
                          <a:lnTo>
                            <a:pt x="7" y="3"/>
                          </a:lnTo>
                          <a:lnTo>
                            <a:pt x="4" y="3"/>
                          </a:lnTo>
                          <a:lnTo>
                            <a:pt x="2" y="4"/>
                          </a:lnTo>
                          <a:lnTo>
                            <a:pt x="0" y="4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33" name="Freeform 71">
                      <a:extLst>
                        <a:ext uri="{FF2B5EF4-FFF2-40B4-BE49-F238E27FC236}">
                          <a16:creationId xmlns:a16="http://schemas.microsoft.com/office/drawing/2014/main" id="{5369BA59-69B1-7742-BE5B-5263A6B9804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0" y="2251"/>
                      <a:ext cx="30" cy="11"/>
                    </a:xfrm>
                    <a:custGeom>
                      <a:avLst/>
                      <a:gdLst>
                        <a:gd name="T0" fmla="*/ 0 w 30"/>
                        <a:gd name="T1" fmla="*/ 1 h 11"/>
                        <a:gd name="T2" fmla="*/ 4 w 30"/>
                        <a:gd name="T3" fmla="*/ 0 h 11"/>
                        <a:gd name="T4" fmla="*/ 6 w 30"/>
                        <a:gd name="T5" fmla="*/ 0 h 11"/>
                        <a:gd name="T6" fmla="*/ 9 w 30"/>
                        <a:gd name="T7" fmla="*/ 0 h 11"/>
                        <a:gd name="T8" fmla="*/ 12 w 30"/>
                        <a:gd name="T9" fmla="*/ 0 h 11"/>
                        <a:gd name="T10" fmla="*/ 16 w 30"/>
                        <a:gd name="T11" fmla="*/ 1 h 11"/>
                        <a:gd name="T12" fmla="*/ 20 w 30"/>
                        <a:gd name="T13" fmla="*/ 3 h 11"/>
                        <a:gd name="T14" fmla="*/ 23 w 30"/>
                        <a:gd name="T15" fmla="*/ 4 h 11"/>
                        <a:gd name="T16" fmla="*/ 26 w 30"/>
                        <a:gd name="T17" fmla="*/ 5 h 11"/>
                        <a:gd name="T18" fmla="*/ 28 w 30"/>
                        <a:gd name="T19" fmla="*/ 6 h 11"/>
                        <a:gd name="T20" fmla="*/ 29 w 30"/>
                        <a:gd name="T21" fmla="*/ 10 h 11"/>
                        <a:gd name="T22" fmla="*/ 27 w 30"/>
                        <a:gd name="T23" fmla="*/ 9 h 11"/>
                        <a:gd name="T24" fmla="*/ 25 w 30"/>
                        <a:gd name="T25" fmla="*/ 8 h 11"/>
                        <a:gd name="T26" fmla="*/ 23 w 30"/>
                        <a:gd name="T27" fmla="*/ 7 h 11"/>
                        <a:gd name="T28" fmla="*/ 21 w 30"/>
                        <a:gd name="T29" fmla="*/ 6 h 11"/>
                        <a:gd name="T30" fmla="*/ 19 w 30"/>
                        <a:gd name="T31" fmla="*/ 5 h 11"/>
                        <a:gd name="T32" fmla="*/ 16 w 30"/>
                        <a:gd name="T33" fmla="*/ 4 h 11"/>
                        <a:gd name="T34" fmla="*/ 12 w 30"/>
                        <a:gd name="T35" fmla="*/ 4 h 11"/>
                        <a:gd name="T36" fmla="*/ 9 w 30"/>
                        <a:gd name="T37" fmla="*/ 3 h 11"/>
                        <a:gd name="T38" fmla="*/ 6 w 30"/>
                        <a:gd name="T39" fmla="*/ 3 h 11"/>
                        <a:gd name="T40" fmla="*/ 3 w 30"/>
                        <a:gd name="T41" fmla="*/ 4 h 11"/>
                        <a:gd name="T42" fmla="*/ 0 w 30"/>
                        <a:gd name="T43" fmla="*/ 5 h 11"/>
                        <a:gd name="T44" fmla="*/ 0 w 30"/>
                        <a:gd name="T45" fmla="*/ 1 h 11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0" t="0" r="r" b="b"/>
                      <a:pathLst>
                        <a:path w="30" h="11">
                          <a:moveTo>
                            <a:pt x="0" y="1"/>
                          </a:moveTo>
                          <a:lnTo>
                            <a:pt x="4" y="0"/>
                          </a:lnTo>
                          <a:lnTo>
                            <a:pt x="6" y="0"/>
                          </a:lnTo>
                          <a:lnTo>
                            <a:pt x="9" y="0"/>
                          </a:lnTo>
                          <a:lnTo>
                            <a:pt x="12" y="0"/>
                          </a:lnTo>
                          <a:lnTo>
                            <a:pt x="16" y="1"/>
                          </a:lnTo>
                          <a:lnTo>
                            <a:pt x="20" y="3"/>
                          </a:lnTo>
                          <a:lnTo>
                            <a:pt x="23" y="4"/>
                          </a:lnTo>
                          <a:lnTo>
                            <a:pt x="26" y="5"/>
                          </a:lnTo>
                          <a:lnTo>
                            <a:pt x="28" y="6"/>
                          </a:lnTo>
                          <a:lnTo>
                            <a:pt x="29" y="10"/>
                          </a:lnTo>
                          <a:lnTo>
                            <a:pt x="27" y="9"/>
                          </a:lnTo>
                          <a:lnTo>
                            <a:pt x="25" y="8"/>
                          </a:lnTo>
                          <a:lnTo>
                            <a:pt x="23" y="7"/>
                          </a:lnTo>
                          <a:lnTo>
                            <a:pt x="21" y="6"/>
                          </a:lnTo>
                          <a:lnTo>
                            <a:pt x="19" y="5"/>
                          </a:lnTo>
                          <a:lnTo>
                            <a:pt x="16" y="4"/>
                          </a:lnTo>
                          <a:lnTo>
                            <a:pt x="12" y="4"/>
                          </a:lnTo>
                          <a:lnTo>
                            <a:pt x="9" y="3"/>
                          </a:lnTo>
                          <a:lnTo>
                            <a:pt x="6" y="3"/>
                          </a:lnTo>
                          <a:lnTo>
                            <a:pt x="3" y="4"/>
                          </a:lnTo>
                          <a:lnTo>
                            <a:pt x="0" y="5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sp>
                <p:nvSpPr>
                  <p:cNvPr id="70691" name="Freeform 72">
                    <a:extLst>
                      <a:ext uri="{FF2B5EF4-FFF2-40B4-BE49-F238E27FC236}">
                        <a16:creationId xmlns:a16="http://schemas.microsoft.com/office/drawing/2014/main" id="{27BA2A93-AD8E-DC4C-B287-CED04F3881C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29" y="2217"/>
                    <a:ext cx="24" cy="25"/>
                  </a:xfrm>
                  <a:custGeom>
                    <a:avLst/>
                    <a:gdLst>
                      <a:gd name="T0" fmla="*/ 0 w 24"/>
                      <a:gd name="T1" fmla="*/ 4 h 25"/>
                      <a:gd name="T2" fmla="*/ 1 w 24"/>
                      <a:gd name="T3" fmla="*/ 3 h 25"/>
                      <a:gd name="T4" fmla="*/ 1 w 24"/>
                      <a:gd name="T5" fmla="*/ 2 h 25"/>
                      <a:gd name="T6" fmla="*/ 3 w 24"/>
                      <a:gd name="T7" fmla="*/ 2 h 25"/>
                      <a:gd name="T8" fmla="*/ 3 w 24"/>
                      <a:gd name="T9" fmla="*/ 1 h 25"/>
                      <a:gd name="T10" fmla="*/ 5 w 24"/>
                      <a:gd name="T11" fmla="*/ 1 h 25"/>
                      <a:gd name="T12" fmla="*/ 6 w 24"/>
                      <a:gd name="T13" fmla="*/ 0 h 25"/>
                      <a:gd name="T14" fmla="*/ 8 w 24"/>
                      <a:gd name="T15" fmla="*/ 0 h 25"/>
                      <a:gd name="T16" fmla="*/ 9 w 24"/>
                      <a:gd name="T17" fmla="*/ 0 h 25"/>
                      <a:gd name="T18" fmla="*/ 11 w 24"/>
                      <a:gd name="T19" fmla="*/ 0 h 25"/>
                      <a:gd name="T20" fmla="*/ 12 w 24"/>
                      <a:gd name="T21" fmla="*/ 0 h 25"/>
                      <a:gd name="T22" fmla="*/ 14 w 24"/>
                      <a:gd name="T23" fmla="*/ 0 h 25"/>
                      <a:gd name="T24" fmla="*/ 15 w 24"/>
                      <a:gd name="T25" fmla="*/ 1 h 25"/>
                      <a:gd name="T26" fmla="*/ 16 w 24"/>
                      <a:gd name="T27" fmla="*/ 1 h 25"/>
                      <a:gd name="T28" fmla="*/ 17 w 24"/>
                      <a:gd name="T29" fmla="*/ 2 h 25"/>
                      <a:gd name="T30" fmla="*/ 18 w 24"/>
                      <a:gd name="T31" fmla="*/ 3 h 25"/>
                      <a:gd name="T32" fmla="*/ 19 w 24"/>
                      <a:gd name="T33" fmla="*/ 4 h 25"/>
                      <a:gd name="T34" fmla="*/ 19 w 24"/>
                      <a:gd name="T35" fmla="*/ 5 h 25"/>
                      <a:gd name="T36" fmla="*/ 19 w 24"/>
                      <a:gd name="T37" fmla="*/ 5 h 25"/>
                      <a:gd name="T38" fmla="*/ 19 w 24"/>
                      <a:gd name="T39" fmla="*/ 7 h 25"/>
                      <a:gd name="T40" fmla="*/ 20 w 24"/>
                      <a:gd name="T41" fmla="*/ 10 h 25"/>
                      <a:gd name="T42" fmla="*/ 20 w 24"/>
                      <a:gd name="T43" fmla="*/ 13 h 25"/>
                      <a:gd name="T44" fmla="*/ 21 w 24"/>
                      <a:gd name="T45" fmla="*/ 17 h 25"/>
                      <a:gd name="T46" fmla="*/ 22 w 24"/>
                      <a:gd name="T47" fmla="*/ 20 h 25"/>
                      <a:gd name="T48" fmla="*/ 23 w 24"/>
                      <a:gd name="T49" fmla="*/ 23 h 25"/>
                      <a:gd name="T50" fmla="*/ 23 w 24"/>
                      <a:gd name="T51" fmla="*/ 24 h 25"/>
                      <a:gd name="T52" fmla="*/ 22 w 24"/>
                      <a:gd name="T53" fmla="*/ 23 h 25"/>
                      <a:gd name="T54" fmla="*/ 21 w 24"/>
                      <a:gd name="T55" fmla="*/ 21 h 25"/>
                      <a:gd name="T56" fmla="*/ 19 w 24"/>
                      <a:gd name="T57" fmla="*/ 20 h 25"/>
                      <a:gd name="T58" fmla="*/ 17 w 24"/>
                      <a:gd name="T59" fmla="*/ 19 h 25"/>
                      <a:gd name="T60" fmla="*/ 15 w 24"/>
                      <a:gd name="T61" fmla="*/ 17 h 25"/>
                      <a:gd name="T62" fmla="*/ 13 w 24"/>
                      <a:gd name="T63" fmla="*/ 17 h 25"/>
                      <a:gd name="T64" fmla="*/ 11 w 24"/>
                      <a:gd name="T65" fmla="*/ 17 h 25"/>
                      <a:gd name="T66" fmla="*/ 9 w 24"/>
                      <a:gd name="T67" fmla="*/ 17 h 25"/>
                      <a:gd name="T68" fmla="*/ 7 w 24"/>
                      <a:gd name="T69" fmla="*/ 17 h 25"/>
                      <a:gd name="T70" fmla="*/ 4 w 24"/>
                      <a:gd name="T71" fmla="*/ 17 h 25"/>
                      <a:gd name="T72" fmla="*/ 3 w 24"/>
                      <a:gd name="T73" fmla="*/ 18 h 25"/>
                      <a:gd name="T74" fmla="*/ 3 w 24"/>
                      <a:gd name="T75" fmla="*/ 17 h 25"/>
                      <a:gd name="T76" fmla="*/ 3 w 24"/>
                      <a:gd name="T77" fmla="*/ 15 h 25"/>
                      <a:gd name="T78" fmla="*/ 2 w 24"/>
                      <a:gd name="T79" fmla="*/ 12 h 25"/>
                      <a:gd name="T80" fmla="*/ 1 w 24"/>
                      <a:gd name="T81" fmla="*/ 9 h 25"/>
                      <a:gd name="T82" fmla="*/ 1 w 24"/>
                      <a:gd name="T83" fmla="*/ 7 h 25"/>
                      <a:gd name="T84" fmla="*/ 1 w 24"/>
                      <a:gd name="T85" fmla="*/ 5 h 25"/>
                      <a:gd name="T86" fmla="*/ 0 w 24"/>
                      <a:gd name="T87" fmla="*/ 4 h 25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24" h="25">
                        <a:moveTo>
                          <a:pt x="0" y="4"/>
                        </a:moveTo>
                        <a:lnTo>
                          <a:pt x="1" y="3"/>
                        </a:lnTo>
                        <a:lnTo>
                          <a:pt x="1" y="2"/>
                        </a:lnTo>
                        <a:lnTo>
                          <a:pt x="3" y="2"/>
                        </a:lnTo>
                        <a:lnTo>
                          <a:pt x="3" y="1"/>
                        </a:lnTo>
                        <a:lnTo>
                          <a:pt x="5" y="1"/>
                        </a:lnTo>
                        <a:lnTo>
                          <a:pt x="6" y="0"/>
                        </a:lnTo>
                        <a:lnTo>
                          <a:pt x="8" y="0"/>
                        </a:lnTo>
                        <a:lnTo>
                          <a:pt x="9" y="0"/>
                        </a:lnTo>
                        <a:lnTo>
                          <a:pt x="11" y="0"/>
                        </a:lnTo>
                        <a:lnTo>
                          <a:pt x="12" y="0"/>
                        </a:lnTo>
                        <a:lnTo>
                          <a:pt x="14" y="0"/>
                        </a:lnTo>
                        <a:lnTo>
                          <a:pt x="15" y="1"/>
                        </a:lnTo>
                        <a:lnTo>
                          <a:pt x="16" y="1"/>
                        </a:lnTo>
                        <a:lnTo>
                          <a:pt x="17" y="2"/>
                        </a:lnTo>
                        <a:lnTo>
                          <a:pt x="18" y="3"/>
                        </a:lnTo>
                        <a:lnTo>
                          <a:pt x="19" y="4"/>
                        </a:lnTo>
                        <a:lnTo>
                          <a:pt x="19" y="5"/>
                        </a:lnTo>
                        <a:lnTo>
                          <a:pt x="19" y="7"/>
                        </a:lnTo>
                        <a:lnTo>
                          <a:pt x="20" y="10"/>
                        </a:lnTo>
                        <a:lnTo>
                          <a:pt x="20" y="13"/>
                        </a:lnTo>
                        <a:lnTo>
                          <a:pt x="21" y="17"/>
                        </a:lnTo>
                        <a:lnTo>
                          <a:pt x="22" y="20"/>
                        </a:lnTo>
                        <a:lnTo>
                          <a:pt x="23" y="23"/>
                        </a:lnTo>
                        <a:lnTo>
                          <a:pt x="23" y="24"/>
                        </a:lnTo>
                        <a:lnTo>
                          <a:pt x="22" y="23"/>
                        </a:lnTo>
                        <a:lnTo>
                          <a:pt x="21" y="21"/>
                        </a:lnTo>
                        <a:lnTo>
                          <a:pt x="19" y="20"/>
                        </a:lnTo>
                        <a:lnTo>
                          <a:pt x="17" y="19"/>
                        </a:lnTo>
                        <a:lnTo>
                          <a:pt x="15" y="17"/>
                        </a:lnTo>
                        <a:lnTo>
                          <a:pt x="13" y="17"/>
                        </a:lnTo>
                        <a:lnTo>
                          <a:pt x="11" y="17"/>
                        </a:lnTo>
                        <a:lnTo>
                          <a:pt x="9" y="17"/>
                        </a:lnTo>
                        <a:lnTo>
                          <a:pt x="7" y="17"/>
                        </a:lnTo>
                        <a:lnTo>
                          <a:pt x="4" y="17"/>
                        </a:lnTo>
                        <a:lnTo>
                          <a:pt x="3" y="18"/>
                        </a:lnTo>
                        <a:lnTo>
                          <a:pt x="3" y="17"/>
                        </a:lnTo>
                        <a:lnTo>
                          <a:pt x="3" y="15"/>
                        </a:lnTo>
                        <a:lnTo>
                          <a:pt x="2" y="12"/>
                        </a:lnTo>
                        <a:lnTo>
                          <a:pt x="1" y="9"/>
                        </a:lnTo>
                        <a:lnTo>
                          <a:pt x="1" y="7"/>
                        </a:lnTo>
                        <a:lnTo>
                          <a:pt x="1" y="5"/>
                        </a:lnTo>
                        <a:lnTo>
                          <a:pt x="0" y="4"/>
                        </a:lnTo>
                      </a:path>
                    </a:pathLst>
                  </a:custGeom>
                  <a:solidFill>
                    <a:srgbClr val="0000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grpSp>
                <p:nvGrpSpPr>
                  <p:cNvPr id="70692" name="Group 73">
                    <a:extLst>
                      <a:ext uri="{FF2B5EF4-FFF2-40B4-BE49-F238E27FC236}">
                        <a16:creationId xmlns:a16="http://schemas.microsoft.com/office/drawing/2014/main" id="{3C33E4D9-3419-BA4C-9FB8-7556A4E5BF3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30" y="2217"/>
                    <a:ext cx="22" cy="20"/>
                    <a:chOff x="2030" y="2217"/>
                    <a:chExt cx="22" cy="20"/>
                  </a:xfrm>
                </p:grpSpPr>
                <p:sp>
                  <p:nvSpPr>
                    <p:cNvPr id="70700" name="Freeform 74">
                      <a:extLst>
                        <a:ext uri="{FF2B5EF4-FFF2-40B4-BE49-F238E27FC236}">
                          <a16:creationId xmlns:a16="http://schemas.microsoft.com/office/drawing/2014/main" id="{1AAE5A98-92B8-7247-8F4D-468787565CC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0" y="2221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01" name="Freeform 75">
                      <a:extLst>
                        <a:ext uri="{FF2B5EF4-FFF2-40B4-BE49-F238E27FC236}">
                          <a16:creationId xmlns:a16="http://schemas.microsoft.com/office/drawing/2014/main" id="{94569806-7041-4B43-AB2C-2B7F611C3C8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3" y="2218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0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1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02" name="Freeform 76">
                      <a:extLst>
                        <a:ext uri="{FF2B5EF4-FFF2-40B4-BE49-F238E27FC236}">
                          <a16:creationId xmlns:a16="http://schemas.microsoft.com/office/drawing/2014/main" id="{9038DFA0-1AF1-2640-9EEA-9B0CDBFF431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0" y="2223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0 h 2"/>
                        <a:gd name="T6" fmla="*/ 0 w 1"/>
                        <a:gd name="T7" fmla="*/ 0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0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03" name="Freeform 77">
                      <a:extLst>
                        <a:ext uri="{FF2B5EF4-FFF2-40B4-BE49-F238E27FC236}">
                          <a16:creationId xmlns:a16="http://schemas.microsoft.com/office/drawing/2014/main" id="{33E41A7B-F52C-5A46-B44E-2A66F51F495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7" y="2217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0 h 2"/>
                        <a:gd name="T6" fmla="*/ 0 w 1"/>
                        <a:gd name="T7" fmla="*/ 0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0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04" name="Freeform 78">
                      <a:extLst>
                        <a:ext uri="{FF2B5EF4-FFF2-40B4-BE49-F238E27FC236}">
                          <a16:creationId xmlns:a16="http://schemas.microsoft.com/office/drawing/2014/main" id="{7AC5DDEB-D841-F34D-A8B8-7DD9C1AC692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0" y="2226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05" name="Freeform 79">
                      <a:extLst>
                        <a:ext uri="{FF2B5EF4-FFF2-40B4-BE49-F238E27FC236}">
                          <a16:creationId xmlns:a16="http://schemas.microsoft.com/office/drawing/2014/main" id="{0C35ED8C-FFFD-E943-849A-8FF5D4D4839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3" y="2226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06" name="Freeform 80">
                      <a:extLst>
                        <a:ext uri="{FF2B5EF4-FFF2-40B4-BE49-F238E27FC236}">
                          <a16:creationId xmlns:a16="http://schemas.microsoft.com/office/drawing/2014/main" id="{50C100DB-FF98-3D4B-B130-9AFE0269522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0" y="2217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0 h 2"/>
                        <a:gd name="T4" fmla="*/ 0 w 1"/>
                        <a:gd name="T5" fmla="*/ 0 h 2"/>
                        <a:gd name="T6" fmla="*/ 0 w 1"/>
                        <a:gd name="T7" fmla="*/ 0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0 h 2"/>
                        <a:gd name="T16" fmla="*/ 0 w 1"/>
                        <a:gd name="T17" fmla="*/ 0 h 2"/>
                        <a:gd name="T18" fmla="*/ 0 w 1"/>
                        <a:gd name="T19" fmla="*/ 0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07" name="Freeform 81">
                      <a:extLst>
                        <a:ext uri="{FF2B5EF4-FFF2-40B4-BE49-F238E27FC236}">
                          <a16:creationId xmlns:a16="http://schemas.microsoft.com/office/drawing/2014/main" id="{673D309A-C151-1844-A13D-7D88503BB75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7" y="2221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08" name="Freeform 82">
                      <a:extLst>
                        <a:ext uri="{FF2B5EF4-FFF2-40B4-BE49-F238E27FC236}">
                          <a16:creationId xmlns:a16="http://schemas.microsoft.com/office/drawing/2014/main" id="{FE588647-702D-124D-A885-8C3014732AD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8" y="2225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0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09" name="Freeform 83">
                      <a:extLst>
                        <a:ext uri="{FF2B5EF4-FFF2-40B4-BE49-F238E27FC236}">
                          <a16:creationId xmlns:a16="http://schemas.microsoft.com/office/drawing/2014/main" id="{2A2D65F1-377D-A742-BE46-63604EC0727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0" y="2221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0 h 2"/>
                        <a:gd name="T2" fmla="*/ 0 w 1"/>
                        <a:gd name="T3" fmla="*/ 0 h 2"/>
                        <a:gd name="T4" fmla="*/ 0 w 1"/>
                        <a:gd name="T5" fmla="*/ 0 h 2"/>
                        <a:gd name="T6" fmla="*/ 0 w 1"/>
                        <a:gd name="T7" fmla="*/ 0 h 2"/>
                        <a:gd name="T8" fmla="*/ 0 w 1"/>
                        <a:gd name="T9" fmla="*/ 1 h 2"/>
                        <a:gd name="T10" fmla="*/ 0 w 1"/>
                        <a:gd name="T11" fmla="*/ 1 h 2"/>
                        <a:gd name="T12" fmla="*/ 0 w 1"/>
                        <a:gd name="T13" fmla="*/ 1 h 2"/>
                        <a:gd name="T14" fmla="*/ 0 w 1"/>
                        <a:gd name="T15" fmla="*/ 1 h 2"/>
                        <a:gd name="T16" fmla="*/ 0 w 1"/>
                        <a:gd name="T17" fmla="*/ 0 h 2"/>
                        <a:gd name="T18" fmla="*/ 0 w 1"/>
                        <a:gd name="T19" fmla="*/ 0 h 2"/>
                        <a:gd name="T20" fmla="*/ 0 w 1"/>
                        <a:gd name="T21" fmla="*/ 0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10" name="Freeform 84">
                      <a:extLst>
                        <a:ext uri="{FF2B5EF4-FFF2-40B4-BE49-F238E27FC236}">
                          <a16:creationId xmlns:a16="http://schemas.microsoft.com/office/drawing/2014/main" id="{615EA933-CBFE-B04D-A099-EC1D211C1B1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4" y="2218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11" name="Freeform 85">
                      <a:extLst>
                        <a:ext uri="{FF2B5EF4-FFF2-40B4-BE49-F238E27FC236}">
                          <a16:creationId xmlns:a16="http://schemas.microsoft.com/office/drawing/2014/main" id="{9C1EBBF3-E294-5B41-8303-E8AFE41E9E5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4" y="2222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0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12" name="Freeform 86">
                      <a:extLst>
                        <a:ext uri="{FF2B5EF4-FFF2-40B4-BE49-F238E27FC236}">
                          <a16:creationId xmlns:a16="http://schemas.microsoft.com/office/drawing/2014/main" id="{35C61847-EBEF-1642-983B-3D4892F8465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1" y="2226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13" name="Freeform 87">
                      <a:extLst>
                        <a:ext uri="{FF2B5EF4-FFF2-40B4-BE49-F238E27FC236}">
                          <a16:creationId xmlns:a16="http://schemas.microsoft.com/office/drawing/2014/main" id="{366EFE19-FB95-7642-8744-CAE83AEE974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5" y="2226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14" name="Freeform 88">
                      <a:extLst>
                        <a:ext uri="{FF2B5EF4-FFF2-40B4-BE49-F238E27FC236}">
                          <a16:creationId xmlns:a16="http://schemas.microsoft.com/office/drawing/2014/main" id="{F29B09E6-D34C-EA4D-9977-59A34AE09F1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1" y="2229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15" name="Freeform 89">
                      <a:extLst>
                        <a:ext uri="{FF2B5EF4-FFF2-40B4-BE49-F238E27FC236}">
                          <a16:creationId xmlns:a16="http://schemas.microsoft.com/office/drawing/2014/main" id="{8A36B9BC-47A7-2947-B230-4EDF7E32F57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2" y="2233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0 h 2"/>
                        <a:gd name="T2" fmla="*/ 0 w 1"/>
                        <a:gd name="T3" fmla="*/ 0 h 2"/>
                        <a:gd name="T4" fmla="*/ 0 w 1"/>
                        <a:gd name="T5" fmla="*/ 1 h 2"/>
                        <a:gd name="T6" fmla="*/ 0 w 1"/>
                        <a:gd name="T7" fmla="*/ 1 h 2"/>
                        <a:gd name="T8" fmla="*/ 0 w 1"/>
                        <a:gd name="T9" fmla="*/ 1 h 2"/>
                        <a:gd name="T10" fmla="*/ 0 w 1"/>
                        <a:gd name="T11" fmla="*/ 1 h 2"/>
                        <a:gd name="T12" fmla="*/ 0 w 1"/>
                        <a:gd name="T13" fmla="*/ 1 h 2"/>
                        <a:gd name="T14" fmla="*/ 0 w 1"/>
                        <a:gd name="T15" fmla="*/ 0 h 2"/>
                        <a:gd name="T16" fmla="*/ 0 w 1"/>
                        <a:gd name="T17" fmla="*/ 0 h 2"/>
                        <a:gd name="T18" fmla="*/ 0 w 1"/>
                        <a:gd name="T19" fmla="*/ 0 h 2"/>
                        <a:gd name="T20" fmla="*/ 0 w 1"/>
                        <a:gd name="T21" fmla="*/ 0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16" name="Freeform 90">
                      <a:extLst>
                        <a:ext uri="{FF2B5EF4-FFF2-40B4-BE49-F238E27FC236}">
                          <a16:creationId xmlns:a16="http://schemas.microsoft.com/office/drawing/2014/main" id="{BAD84224-7B6C-7B47-A188-705BC751843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5" y="2233"/>
                      <a:ext cx="2" cy="1"/>
                    </a:xfrm>
                    <a:custGeom>
                      <a:avLst/>
                      <a:gdLst>
                        <a:gd name="T0" fmla="*/ 1 w 2"/>
                        <a:gd name="T1" fmla="*/ 0 h 1"/>
                        <a:gd name="T2" fmla="*/ 1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1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1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17" name="Freeform 91">
                      <a:extLst>
                        <a:ext uri="{FF2B5EF4-FFF2-40B4-BE49-F238E27FC236}">
                          <a16:creationId xmlns:a16="http://schemas.microsoft.com/office/drawing/2014/main" id="{73F45934-677D-1A41-AE29-020C41262A7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4" y="2228"/>
                      <a:ext cx="2" cy="1"/>
                    </a:xfrm>
                    <a:custGeom>
                      <a:avLst/>
                      <a:gdLst>
                        <a:gd name="T0" fmla="*/ 0 w 2"/>
                        <a:gd name="T1" fmla="*/ 0 h 1"/>
                        <a:gd name="T2" fmla="*/ 0 w 2"/>
                        <a:gd name="T3" fmla="*/ 0 h 1"/>
                        <a:gd name="T4" fmla="*/ 1 w 2"/>
                        <a:gd name="T5" fmla="*/ 0 h 1"/>
                        <a:gd name="T6" fmla="*/ 1 w 2"/>
                        <a:gd name="T7" fmla="*/ 0 h 1"/>
                        <a:gd name="T8" fmla="*/ 1 w 2"/>
                        <a:gd name="T9" fmla="*/ 0 h 1"/>
                        <a:gd name="T10" fmla="*/ 0 w 2"/>
                        <a:gd name="T11" fmla="*/ 0 h 1"/>
                        <a:gd name="T12" fmla="*/ 0 w 2"/>
                        <a:gd name="T13" fmla="*/ 0 h 1"/>
                        <a:gd name="T14" fmla="*/ 0 w 2"/>
                        <a:gd name="T15" fmla="*/ 0 h 1"/>
                        <a:gd name="T16" fmla="*/ 0 w 2"/>
                        <a:gd name="T17" fmla="*/ 0 h 1"/>
                        <a:gd name="T18" fmla="*/ 0 w 2"/>
                        <a:gd name="T19" fmla="*/ 0 h 1"/>
                        <a:gd name="T20" fmla="*/ 0 w 2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2" h="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18" name="Freeform 92">
                      <a:extLst>
                        <a:ext uri="{FF2B5EF4-FFF2-40B4-BE49-F238E27FC236}">
                          <a16:creationId xmlns:a16="http://schemas.microsoft.com/office/drawing/2014/main" id="{B8534D93-AB7A-874E-A2F7-881B72D5D65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9" y="2228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19" name="Freeform 93">
                      <a:extLst>
                        <a:ext uri="{FF2B5EF4-FFF2-40B4-BE49-F238E27FC236}">
                          <a16:creationId xmlns:a16="http://schemas.microsoft.com/office/drawing/2014/main" id="{E854C6C7-D070-F14D-8FE1-3BA4C6EF78D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9" y="2233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20" name="Freeform 94">
                      <a:extLst>
                        <a:ext uri="{FF2B5EF4-FFF2-40B4-BE49-F238E27FC236}">
                          <a16:creationId xmlns:a16="http://schemas.microsoft.com/office/drawing/2014/main" id="{8BEEA44C-E905-774C-8CE8-CCB7C295858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2" y="2229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21" name="Freeform 95">
                      <a:extLst>
                        <a:ext uri="{FF2B5EF4-FFF2-40B4-BE49-F238E27FC236}">
                          <a16:creationId xmlns:a16="http://schemas.microsoft.com/office/drawing/2014/main" id="{8F44A9A0-2CB4-224F-AB04-CEFEC1137E5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2" y="2233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22" name="Freeform 96">
                      <a:extLst>
                        <a:ext uri="{FF2B5EF4-FFF2-40B4-BE49-F238E27FC236}">
                          <a16:creationId xmlns:a16="http://schemas.microsoft.com/office/drawing/2014/main" id="{E52AB6FE-037B-1B46-8A8D-D2CEAEEA78B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5" y="2229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23" name="Freeform 97">
                      <a:extLst>
                        <a:ext uri="{FF2B5EF4-FFF2-40B4-BE49-F238E27FC236}">
                          <a16:creationId xmlns:a16="http://schemas.microsoft.com/office/drawing/2014/main" id="{03FB2986-89F7-2542-B9A5-40E138563A0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6" y="2234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24" name="Freeform 98">
                      <a:extLst>
                        <a:ext uri="{FF2B5EF4-FFF2-40B4-BE49-F238E27FC236}">
                          <a16:creationId xmlns:a16="http://schemas.microsoft.com/office/drawing/2014/main" id="{72C59319-F642-2F46-A7E6-ED4A9030A4B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51" y="2236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w 1"/>
                        <a:gd name="T23" fmla="*/ 0 h 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25" name="Freeform 99">
                      <a:extLst>
                        <a:ext uri="{FF2B5EF4-FFF2-40B4-BE49-F238E27FC236}">
                          <a16:creationId xmlns:a16="http://schemas.microsoft.com/office/drawing/2014/main" id="{0BD53C30-4706-1640-BC16-D21F0C5180D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8" y="2220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26" name="Freeform 100">
                      <a:extLst>
                        <a:ext uri="{FF2B5EF4-FFF2-40B4-BE49-F238E27FC236}">
                          <a16:creationId xmlns:a16="http://schemas.microsoft.com/office/drawing/2014/main" id="{59544A98-617E-B240-B9FE-A6B1EDBE0A4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8" y="2223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27" name="Freeform 101">
                      <a:extLst>
                        <a:ext uri="{FF2B5EF4-FFF2-40B4-BE49-F238E27FC236}">
                          <a16:creationId xmlns:a16="http://schemas.microsoft.com/office/drawing/2014/main" id="{FDB59478-F567-9845-AF6B-468C0F4A8C8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8" y="2226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0 h 2"/>
                        <a:gd name="T2" fmla="*/ 0 w 1"/>
                        <a:gd name="T3" fmla="*/ 0 h 2"/>
                        <a:gd name="T4" fmla="*/ 0 w 1"/>
                        <a:gd name="T5" fmla="*/ 0 h 2"/>
                        <a:gd name="T6" fmla="*/ 0 w 1"/>
                        <a:gd name="T7" fmla="*/ 1 h 2"/>
                        <a:gd name="T8" fmla="*/ 0 w 1"/>
                        <a:gd name="T9" fmla="*/ 1 h 2"/>
                        <a:gd name="T10" fmla="*/ 0 w 1"/>
                        <a:gd name="T11" fmla="*/ 1 h 2"/>
                        <a:gd name="T12" fmla="*/ 0 w 1"/>
                        <a:gd name="T13" fmla="*/ 1 h 2"/>
                        <a:gd name="T14" fmla="*/ 0 w 1"/>
                        <a:gd name="T15" fmla="*/ 1 h 2"/>
                        <a:gd name="T16" fmla="*/ 0 w 1"/>
                        <a:gd name="T17" fmla="*/ 0 h 2"/>
                        <a:gd name="T18" fmla="*/ 0 w 1"/>
                        <a:gd name="T19" fmla="*/ 0 h 2"/>
                        <a:gd name="T20" fmla="*/ 0 w 1"/>
                        <a:gd name="T21" fmla="*/ 0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28" name="Freeform 102">
                      <a:extLst>
                        <a:ext uri="{FF2B5EF4-FFF2-40B4-BE49-F238E27FC236}">
                          <a16:creationId xmlns:a16="http://schemas.microsoft.com/office/drawing/2014/main" id="{0FCF2274-1F9D-7046-AC68-52170E1AD51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8" y="2230"/>
                      <a:ext cx="1" cy="2"/>
                    </a:xfrm>
                    <a:custGeom>
                      <a:avLst/>
                      <a:gdLst>
                        <a:gd name="T0" fmla="*/ 0 w 1"/>
                        <a:gd name="T1" fmla="*/ 1 h 2"/>
                        <a:gd name="T2" fmla="*/ 0 w 1"/>
                        <a:gd name="T3" fmla="*/ 1 h 2"/>
                        <a:gd name="T4" fmla="*/ 0 w 1"/>
                        <a:gd name="T5" fmla="*/ 1 h 2"/>
                        <a:gd name="T6" fmla="*/ 0 w 1"/>
                        <a:gd name="T7" fmla="*/ 1 h 2"/>
                        <a:gd name="T8" fmla="*/ 0 w 1"/>
                        <a:gd name="T9" fmla="*/ 0 h 2"/>
                        <a:gd name="T10" fmla="*/ 0 w 1"/>
                        <a:gd name="T11" fmla="*/ 0 h 2"/>
                        <a:gd name="T12" fmla="*/ 0 w 1"/>
                        <a:gd name="T13" fmla="*/ 0 h 2"/>
                        <a:gd name="T14" fmla="*/ 0 w 1"/>
                        <a:gd name="T15" fmla="*/ 1 h 2"/>
                        <a:gd name="T16" fmla="*/ 0 w 1"/>
                        <a:gd name="T17" fmla="*/ 1 h 2"/>
                        <a:gd name="T18" fmla="*/ 0 w 1"/>
                        <a:gd name="T19" fmla="*/ 1 h 2"/>
                        <a:gd name="T20" fmla="*/ 0 w 1"/>
                        <a:gd name="T21" fmla="*/ 1 h 2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2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29" name="Freeform 103">
                      <a:extLst>
                        <a:ext uri="{FF2B5EF4-FFF2-40B4-BE49-F238E27FC236}">
                          <a16:creationId xmlns:a16="http://schemas.microsoft.com/office/drawing/2014/main" id="{75CCCBA6-F101-F24D-A888-68787A10CAD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48" y="2235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730" name="Freeform 104">
                      <a:extLst>
                        <a:ext uri="{FF2B5EF4-FFF2-40B4-BE49-F238E27FC236}">
                          <a16:creationId xmlns:a16="http://schemas.microsoft.com/office/drawing/2014/main" id="{B3DCF71A-9FA1-B041-996B-BB291DB3665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33" y="2222"/>
                      <a:ext cx="1" cy="1"/>
                    </a:xfrm>
                    <a:custGeom>
                      <a:avLst/>
                      <a:gdLst>
                        <a:gd name="T0" fmla="*/ 0 w 1"/>
                        <a:gd name="T1" fmla="*/ 0 h 1"/>
                        <a:gd name="T2" fmla="*/ 0 w 1"/>
                        <a:gd name="T3" fmla="*/ 0 h 1"/>
                        <a:gd name="T4" fmla="*/ 0 w 1"/>
                        <a:gd name="T5" fmla="*/ 0 h 1"/>
                        <a:gd name="T6" fmla="*/ 0 w 1"/>
                        <a:gd name="T7" fmla="*/ 0 h 1"/>
                        <a:gd name="T8" fmla="*/ 0 w 1"/>
                        <a:gd name="T9" fmla="*/ 0 h 1"/>
                        <a:gd name="T10" fmla="*/ 0 w 1"/>
                        <a:gd name="T11" fmla="*/ 0 h 1"/>
                        <a:gd name="T12" fmla="*/ 0 w 1"/>
                        <a:gd name="T13" fmla="*/ 0 h 1"/>
                        <a:gd name="T14" fmla="*/ 0 w 1"/>
                        <a:gd name="T15" fmla="*/ 0 h 1"/>
                        <a:gd name="T16" fmla="*/ 0 w 1"/>
                        <a:gd name="T17" fmla="*/ 0 h 1"/>
                        <a:gd name="T18" fmla="*/ 0 w 1"/>
                        <a:gd name="T19" fmla="*/ 0 h 1"/>
                        <a:gd name="T20" fmla="*/ 0 w 1"/>
                        <a:gd name="T21" fmla="*/ 0 h 1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0" t="0" r="r" b="b"/>
                      <a:pathLst>
                        <a:path w="1" h="1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  <p:grpSp>
                <p:nvGrpSpPr>
                  <p:cNvPr id="70693" name="Group 105">
                    <a:extLst>
                      <a:ext uri="{FF2B5EF4-FFF2-40B4-BE49-F238E27FC236}">
                        <a16:creationId xmlns:a16="http://schemas.microsoft.com/office/drawing/2014/main" id="{0374754B-05CE-B941-9F9A-365699A2AC4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26" y="2221"/>
                    <a:ext cx="5" cy="42"/>
                    <a:chOff x="2026" y="2221"/>
                    <a:chExt cx="5" cy="42"/>
                  </a:xfrm>
                </p:grpSpPr>
                <p:sp>
                  <p:nvSpPr>
                    <p:cNvPr id="70697" name="Freeform 106">
                      <a:extLst>
                        <a:ext uri="{FF2B5EF4-FFF2-40B4-BE49-F238E27FC236}">
                          <a16:creationId xmlns:a16="http://schemas.microsoft.com/office/drawing/2014/main" id="{0508A4A5-F6CA-8243-9472-97670DE2226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26" y="2222"/>
                      <a:ext cx="5" cy="41"/>
                    </a:xfrm>
                    <a:custGeom>
                      <a:avLst/>
                      <a:gdLst>
                        <a:gd name="T0" fmla="*/ 2 w 5"/>
                        <a:gd name="T1" fmla="*/ 0 h 41"/>
                        <a:gd name="T2" fmla="*/ 3 w 5"/>
                        <a:gd name="T3" fmla="*/ 2 h 41"/>
                        <a:gd name="T4" fmla="*/ 3 w 5"/>
                        <a:gd name="T5" fmla="*/ 4 h 41"/>
                        <a:gd name="T6" fmla="*/ 3 w 5"/>
                        <a:gd name="T7" fmla="*/ 6 h 41"/>
                        <a:gd name="T8" fmla="*/ 4 w 5"/>
                        <a:gd name="T9" fmla="*/ 7 h 41"/>
                        <a:gd name="T10" fmla="*/ 4 w 5"/>
                        <a:gd name="T11" fmla="*/ 11 h 41"/>
                        <a:gd name="T12" fmla="*/ 4 w 5"/>
                        <a:gd name="T13" fmla="*/ 15 h 41"/>
                        <a:gd name="T14" fmla="*/ 4 w 5"/>
                        <a:gd name="T15" fmla="*/ 20 h 41"/>
                        <a:gd name="T16" fmla="*/ 4 w 5"/>
                        <a:gd name="T17" fmla="*/ 23 h 41"/>
                        <a:gd name="T18" fmla="*/ 4 w 5"/>
                        <a:gd name="T19" fmla="*/ 27 h 41"/>
                        <a:gd name="T20" fmla="*/ 3 w 5"/>
                        <a:gd name="T21" fmla="*/ 32 h 41"/>
                        <a:gd name="T22" fmla="*/ 3 w 5"/>
                        <a:gd name="T23" fmla="*/ 37 h 41"/>
                        <a:gd name="T24" fmla="*/ 2 w 5"/>
                        <a:gd name="T25" fmla="*/ 39 h 41"/>
                        <a:gd name="T26" fmla="*/ 0 w 5"/>
                        <a:gd name="T27" fmla="*/ 40 h 41"/>
                        <a:gd name="T28" fmla="*/ 1 w 5"/>
                        <a:gd name="T29" fmla="*/ 35 h 41"/>
                        <a:gd name="T30" fmla="*/ 2 w 5"/>
                        <a:gd name="T31" fmla="*/ 30 h 41"/>
                        <a:gd name="T32" fmla="*/ 3 w 5"/>
                        <a:gd name="T33" fmla="*/ 26 h 41"/>
                        <a:gd name="T34" fmla="*/ 3 w 5"/>
                        <a:gd name="T35" fmla="*/ 22 h 41"/>
                        <a:gd name="T36" fmla="*/ 3 w 5"/>
                        <a:gd name="T37" fmla="*/ 18 h 41"/>
                        <a:gd name="T38" fmla="*/ 3 w 5"/>
                        <a:gd name="T39" fmla="*/ 14 h 41"/>
                        <a:gd name="T40" fmla="*/ 3 w 5"/>
                        <a:gd name="T41" fmla="*/ 9 h 41"/>
                        <a:gd name="T42" fmla="*/ 2 w 5"/>
                        <a:gd name="T43" fmla="*/ 5 h 41"/>
                        <a:gd name="T44" fmla="*/ 2 w 5"/>
                        <a:gd name="T45" fmla="*/ 4 h 41"/>
                        <a:gd name="T46" fmla="*/ 1 w 5"/>
                        <a:gd name="T47" fmla="*/ 1 h 41"/>
                        <a:gd name="T48" fmla="*/ 2 w 5"/>
                        <a:gd name="T49" fmla="*/ 0 h 41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0" t="0" r="r" b="b"/>
                      <a:pathLst>
                        <a:path w="5" h="41">
                          <a:moveTo>
                            <a:pt x="2" y="0"/>
                          </a:moveTo>
                          <a:lnTo>
                            <a:pt x="3" y="2"/>
                          </a:lnTo>
                          <a:lnTo>
                            <a:pt x="3" y="4"/>
                          </a:lnTo>
                          <a:lnTo>
                            <a:pt x="3" y="6"/>
                          </a:lnTo>
                          <a:lnTo>
                            <a:pt x="4" y="7"/>
                          </a:lnTo>
                          <a:lnTo>
                            <a:pt x="4" y="11"/>
                          </a:lnTo>
                          <a:lnTo>
                            <a:pt x="4" y="15"/>
                          </a:lnTo>
                          <a:lnTo>
                            <a:pt x="4" y="20"/>
                          </a:lnTo>
                          <a:lnTo>
                            <a:pt x="4" y="23"/>
                          </a:lnTo>
                          <a:lnTo>
                            <a:pt x="4" y="27"/>
                          </a:lnTo>
                          <a:lnTo>
                            <a:pt x="3" y="32"/>
                          </a:lnTo>
                          <a:lnTo>
                            <a:pt x="3" y="37"/>
                          </a:lnTo>
                          <a:lnTo>
                            <a:pt x="2" y="39"/>
                          </a:lnTo>
                          <a:lnTo>
                            <a:pt x="0" y="40"/>
                          </a:lnTo>
                          <a:lnTo>
                            <a:pt x="1" y="35"/>
                          </a:lnTo>
                          <a:lnTo>
                            <a:pt x="2" y="30"/>
                          </a:lnTo>
                          <a:lnTo>
                            <a:pt x="3" y="26"/>
                          </a:lnTo>
                          <a:lnTo>
                            <a:pt x="3" y="22"/>
                          </a:lnTo>
                          <a:lnTo>
                            <a:pt x="3" y="18"/>
                          </a:lnTo>
                          <a:lnTo>
                            <a:pt x="3" y="14"/>
                          </a:lnTo>
                          <a:lnTo>
                            <a:pt x="3" y="9"/>
                          </a:lnTo>
                          <a:lnTo>
                            <a:pt x="2" y="5"/>
                          </a:lnTo>
                          <a:lnTo>
                            <a:pt x="2" y="4"/>
                          </a:lnTo>
                          <a:lnTo>
                            <a:pt x="1" y="1"/>
                          </a:lnTo>
                          <a:lnTo>
                            <a:pt x="2" y="0"/>
                          </a:lnTo>
                        </a:path>
                      </a:pathLst>
                    </a:custGeom>
                    <a:solidFill>
                      <a:srgbClr val="BFBFD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698" name="Oval 107">
                      <a:extLst>
                        <a:ext uri="{FF2B5EF4-FFF2-40B4-BE49-F238E27FC236}">
                          <a16:creationId xmlns:a16="http://schemas.microsoft.com/office/drawing/2014/main" id="{022BE323-0C07-DA40-A7E2-229117A1435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7" y="2221"/>
                      <a:ext cx="1" cy="1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700">
                      <a:solidFill>
                        <a:srgbClr val="5F5F5F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DE" altLang="en-DE"/>
                    </a:p>
                  </p:txBody>
                </p:sp>
                <p:sp>
                  <p:nvSpPr>
                    <p:cNvPr id="70699" name="Oval 108">
                      <a:extLst>
                        <a:ext uri="{FF2B5EF4-FFF2-40B4-BE49-F238E27FC236}">
                          <a16:creationId xmlns:a16="http://schemas.microsoft.com/office/drawing/2014/main" id="{EACBB0B2-1932-F14F-9FF5-86401F638E2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6" y="2260"/>
                      <a:ext cx="1" cy="1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12700">
                      <a:solidFill>
                        <a:srgbClr val="5F5F5F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DE" altLang="en-DE"/>
                    </a:p>
                  </p:txBody>
                </p:sp>
              </p:grpSp>
              <p:grpSp>
                <p:nvGrpSpPr>
                  <p:cNvPr id="70694" name="Group 109">
                    <a:extLst>
                      <a:ext uri="{FF2B5EF4-FFF2-40B4-BE49-F238E27FC236}">
                        <a16:creationId xmlns:a16="http://schemas.microsoft.com/office/drawing/2014/main" id="{A7F69946-A181-9E49-A441-D6DBC52537C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026" y="2220"/>
                    <a:ext cx="2" cy="71"/>
                    <a:chOff x="2026" y="2220"/>
                    <a:chExt cx="2" cy="71"/>
                  </a:xfrm>
                </p:grpSpPr>
                <p:sp>
                  <p:nvSpPr>
                    <p:cNvPr id="70695" name="Freeform 110">
                      <a:extLst>
                        <a:ext uri="{FF2B5EF4-FFF2-40B4-BE49-F238E27FC236}">
                          <a16:creationId xmlns:a16="http://schemas.microsoft.com/office/drawing/2014/main" id="{2B899D56-B642-1140-BC47-7E6396A4B62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26" y="2220"/>
                      <a:ext cx="1" cy="71"/>
                    </a:xfrm>
                    <a:custGeom>
                      <a:avLst/>
                      <a:gdLst>
                        <a:gd name="T0" fmla="*/ 0 w 1"/>
                        <a:gd name="T1" fmla="*/ 0 h 71"/>
                        <a:gd name="T2" fmla="*/ 0 w 1"/>
                        <a:gd name="T3" fmla="*/ 0 h 71"/>
                        <a:gd name="T4" fmla="*/ 0 w 1"/>
                        <a:gd name="T5" fmla="*/ 70 h 71"/>
                        <a:gd name="T6" fmla="*/ 0 w 1"/>
                        <a:gd name="T7" fmla="*/ 70 h 71"/>
                        <a:gd name="T8" fmla="*/ 0 w 1"/>
                        <a:gd name="T9" fmla="*/ 0 h 7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1" h="7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7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BF7F1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  <p:sp>
                  <p:nvSpPr>
                    <p:cNvPr id="70696" name="Freeform 111">
                      <a:extLst>
                        <a:ext uri="{FF2B5EF4-FFF2-40B4-BE49-F238E27FC236}">
                          <a16:creationId xmlns:a16="http://schemas.microsoft.com/office/drawing/2014/main" id="{FCC0D591-9D1E-E645-987B-79AE0779253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26" y="2220"/>
                      <a:ext cx="2" cy="71"/>
                    </a:xfrm>
                    <a:custGeom>
                      <a:avLst/>
                      <a:gdLst>
                        <a:gd name="T0" fmla="*/ 0 w 2"/>
                        <a:gd name="T1" fmla="*/ 0 h 71"/>
                        <a:gd name="T2" fmla="*/ 0 w 2"/>
                        <a:gd name="T3" fmla="*/ 70 h 71"/>
                        <a:gd name="T4" fmla="*/ 1 w 2"/>
                        <a:gd name="T5" fmla="*/ 70 h 71"/>
                        <a:gd name="T6" fmla="*/ 0 w 2"/>
                        <a:gd name="T7" fmla="*/ 0 h 7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" h="71">
                          <a:moveTo>
                            <a:pt x="0" y="0"/>
                          </a:moveTo>
                          <a:lnTo>
                            <a:pt x="0" y="70"/>
                          </a:lnTo>
                          <a:lnTo>
                            <a:pt x="1" y="7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FFB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270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DE"/>
                    </a:p>
                  </p:txBody>
                </p:sp>
              </p:grpSp>
            </p:grpSp>
            <p:grpSp>
              <p:nvGrpSpPr>
                <p:cNvPr id="70674" name="Group 112">
                  <a:extLst>
                    <a:ext uri="{FF2B5EF4-FFF2-40B4-BE49-F238E27FC236}">
                      <a16:creationId xmlns:a16="http://schemas.microsoft.com/office/drawing/2014/main" id="{1E4AB025-46F0-5244-96CD-E791216FBB2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62" y="2279"/>
                  <a:ext cx="27" cy="14"/>
                  <a:chOff x="2062" y="2279"/>
                  <a:chExt cx="27" cy="14"/>
                </a:xfrm>
              </p:grpSpPr>
              <p:sp>
                <p:nvSpPr>
                  <p:cNvPr id="70675" name="Freeform 113">
                    <a:extLst>
                      <a:ext uri="{FF2B5EF4-FFF2-40B4-BE49-F238E27FC236}">
                        <a16:creationId xmlns:a16="http://schemas.microsoft.com/office/drawing/2014/main" id="{8F163463-0245-3A4C-BDC1-656250D83F8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73" y="2279"/>
                    <a:ext cx="5" cy="14"/>
                  </a:xfrm>
                  <a:custGeom>
                    <a:avLst/>
                    <a:gdLst>
                      <a:gd name="T0" fmla="*/ 3 w 5"/>
                      <a:gd name="T1" fmla="*/ 0 h 14"/>
                      <a:gd name="T2" fmla="*/ 4 w 5"/>
                      <a:gd name="T3" fmla="*/ 2 h 14"/>
                      <a:gd name="T4" fmla="*/ 4 w 5"/>
                      <a:gd name="T5" fmla="*/ 12 h 14"/>
                      <a:gd name="T6" fmla="*/ 3 w 5"/>
                      <a:gd name="T7" fmla="*/ 13 h 14"/>
                      <a:gd name="T8" fmla="*/ 1 w 5"/>
                      <a:gd name="T9" fmla="*/ 13 h 14"/>
                      <a:gd name="T10" fmla="*/ 0 w 5"/>
                      <a:gd name="T11" fmla="*/ 12 h 14"/>
                      <a:gd name="T12" fmla="*/ 0 w 5"/>
                      <a:gd name="T13" fmla="*/ 10 h 14"/>
                      <a:gd name="T14" fmla="*/ 2 w 5"/>
                      <a:gd name="T15" fmla="*/ 10 h 14"/>
                      <a:gd name="T16" fmla="*/ 2 w 5"/>
                      <a:gd name="T17" fmla="*/ 11 h 14"/>
                      <a:gd name="T18" fmla="*/ 2 w 5"/>
                      <a:gd name="T19" fmla="*/ 11 h 14"/>
                      <a:gd name="T20" fmla="*/ 2 w 5"/>
                      <a:gd name="T21" fmla="*/ 8 h 14"/>
                      <a:gd name="T22" fmla="*/ 2 w 5"/>
                      <a:gd name="T23" fmla="*/ 5 h 14"/>
                      <a:gd name="T24" fmla="*/ 2 w 5"/>
                      <a:gd name="T25" fmla="*/ 5 h 14"/>
                      <a:gd name="T26" fmla="*/ 2 w 5"/>
                      <a:gd name="T27" fmla="*/ 3 h 14"/>
                      <a:gd name="T28" fmla="*/ 2 w 5"/>
                      <a:gd name="T29" fmla="*/ 3 h 14"/>
                      <a:gd name="T30" fmla="*/ 2 w 5"/>
                      <a:gd name="T31" fmla="*/ 5 h 14"/>
                      <a:gd name="T32" fmla="*/ 2 w 5"/>
                      <a:gd name="T33" fmla="*/ 8 h 14"/>
                      <a:gd name="T34" fmla="*/ 1 w 5"/>
                      <a:gd name="T35" fmla="*/ 8 h 14"/>
                      <a:gd name="T36" fmla="*/ 0 w 5"/>
                      <a:gd name="T37" fmla="*/ 7 h 14"/>
                      <a:gd name="T38" fmla="*/ 0 w 5"/>
                      <a:gd name="T39" fmla="*/ 2 h 14"/>
                      <a:gd name="T40" fmla="*/ 1 w 5"/>
                      <a:gd name="T41" fmla="*/ 0 h 14"/>
                      <a:gd name="T42" fmla="*/ 3 w 5"/>
                      <a:gd name="T43" fmla="*/ 0 h 14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0" t="0" r="r" b="b"/>
                    <a:pathLst>
                      <a:path w="5" h="14">
                        <a:moveTo>
                          <a:pt x="3" y="0"/>
                        </a:moveTo>
                        <a:lnTo>
                          <a:pt x="4" y="2"/>
                        </a:lnTo>
                        <a:lnTo>
                          <a:pt x="4" y="12"/>
                        </a:lnTo>
                        <a:lnTo>
                          <a:pt x="3" y="13"/>
                        </a:lnTo>
                        <a:lnTo>
                          <a:pt x="1" y="13"/>
                        </a:lnTo>
                        <a:lnTo>
                          <a:pt x="0" y="12"/>
                        </a:lnTo>
                        <a:lnTo>
                          <a:pt x="0" y="10"/>
                        </a:lnTo>
                        <a:lnTo>
                          <a:pt x="2" y="10"/>
                        </a:lnTo>
                        <a:lnTo>
                          <a:pt x="2" y="11"/>
                        </a:lnTo>
                        <a:lnTo>
                          <a:pt x="2" y="8"/>
                        </a:lnTo>
                        <a:lnTo>
                          <a:pt x="2" y="5"/>
                        </a:lnTo>
                        <a:lnTo>
                          <a:pt x="2" y="3"/>
                        </a:lnTo>
                        <a:lnTo>
                          <a:pt x="2" y="5"/>
                        </a:lnTo>
                        <a:lnTo>
                          <a:pt x="2" y="8"/>
                        </a:lnTo>
                        <a:lnTo>
                          <a:pt x="1" y="8"/>
                        </a:lnTo>
                        <a:lnTo>
                          <a:pt x="0" y="7"/>
                        </a:lnTo>
                        <a:lnTo>
                          <a:pt x="0" y="2"/>
                        </a:lnTo>
                        <a:lnTo>
                          <a:pt x="1" y="0"/>
                        </a:lnTo>
                        <a:lnTo>
                          <a:pt x="3" y="0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676" name="Freeform 114">
                    <a:extLst>
                      <a:ext uri="{FF2B5EF4-FFF2-40B4-BE49-F238E27FC236}">
                        <a16:creationId xmlns:a16="http://schemas.microsoft.com/office/drawing/2014/main" id="{60F6B5A2-E2D1-9B4F-8998-B9AC08E01E8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62" y="2279"/>
                    <a:ext cx="6" cy="14"/>
                  </a:xfrm>
                  <a:custGeom>
                    <a:avLst/>
                    <a:gdLst>
                      <a:gd name="T0" fmla="*/ 0 w 6"/>
                      <a:gd name="T1" fmla="*/ 4 h 14"/>
                      <a:gd name="T2" fmla="*/ 2 w 6"/>
                      <a:gd name="T3" fmla="*/ 4 h 14"/>
                      <a:gd name="T4" fmla="*/ 2 w 6"/>
                      <a:gd name="T5" fmla="*/ 3 h 14"/>
                      <a:gd name="T6" fmla="*/ 3 w 6"/>
                      <a:gd name="T7" fmla="*/ 3 h 14"/>
                      <a:gd name="T8" fmla="*/ 3 w 6"/>
                      <a:gd name="T9" fmla="*/ 5 h 14"/>
                      <a:gd name="T10" fmla="*/ 0 w 6"/>
                      <a:gd name="T11" fmla="*/ 11 h 14"/>
                      <a:gd name="T12" fmla="*/ 0 w 6"/>
                      <a:gd name="T13" fmla="*/ 13 h 14"/>
                      <a:gd name="T14" fmla="*/ 5 w 6"/>
                      <a:gd name="T15" fmla="*/ 13 h 14"/>
                      <a:gd name="T16" fmla="*/ 5 w 6"/>
                      <a:gd name="T17" fmla="*/ 11 h 14"/>
                      <a:gd name="T18" fmla="*/ 2 w 6"/>
                      <a:gd name="T19" fmla="*/ 11 h 14"/>
                      <a:gd name="T20" fmla="*/ 5 w 6"/>
                      <a:gd name="T21" fmla="*/ 5 h 14"/>
                      <a:gd name="T22" fmla="*/ 5 w 6"/>
                      <a:gd name="T23" fmla="*/ 2 h 14"/>
                      <a:gd name="T24" fmla="*/ 4 w 6"/>
                      <a:gd name="T25" fmla="*/ 0 h 14"/>
                      <a:gd name="T26" fmla="*/ 1 w 6"/>
                      <a:gd name="T27" fmla="*/ 0 h 14"/>
                      <a:gd name="T28" fmla="*/ 0 w 6"/>
                      <a:gd name="T29" fmla="*/ 2 h 14"/>
                      <a:gd name="T30" fmla="*/ 0 w 6"/>
                      <a:gd name="T31" fmla="*/ 4 h 14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6" h="14">
                        <a:moveTo>
                          <a:pt x="0" y="4"/>
                        </a:moveTo>
                        <a:lnTo>
                          <a:pt x="2" y="4"/>
                        </a:lnTo>
                        <a:lnTo>
                          <a:pt x="2" y="3"/>
                        </a:lnTo>
                        <a:lnTo>
                          <a:pt x="3" y="3"/>
                        </a:lnTo>
                        <a:lnTo>
                          <a:pt x="3" y="5"/>
                        </a:lnTo>
                        <a:lnTo>
                          <a:pt x="0" y="11"/>
                        </a:lnTo>
                        <a:lnTo>
                          <a:pt x="0" y="13"/>
                        </a:lnTo>
                        <a:lnTo>
                          <a:pt x="5" y="13"/>
                        </a:lnTo>
                        <a:lnTo>
                          <a:pt x="5" y="11"/>
                        </a:lnTo>
                        <a:lnTo>
                          <a:pt x="2" y="11"/>
                        </a:lnTo>
                        <a:lnTo>
                          <a:pt x="5" y="5"/>
                        </a:lnTo>
                        <a:lnTo>
                          <a:pt x="5" y="2"/>
                        </a:lnTo>
                        <a:lnTo>
                          <a:pt x="4" y="0"/>
                        </a:lnTo>
                        <a:lnTo>
                          <a:pt x="1" y="0"/>
                        </a:lnTo>
                        <a:lnTo>
                          <a:pt x="0" y="2"/>
                        </a:lnTo>
                        <a:lnTo>
                          <a:pt x="0" y="4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  <p:sp>
                <p:nvSpPr>
                  <p:cNvPr id="70677" name="Freeform 115">
                    <a:extLst>
                      <a:ext uri="{FF2B5EF4-FFF2-40B4-BE49-F238E27FC236}">
                        <a16:creationId xmlns:a16="http://schemas.microsoft.com/office/drawing/2014/main" id="{CF44B8EF-3785-5742-AE19-3F7B6720441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84" y="2279"/>
                    <a:ext cx="5" cy="12"/>
                  </a:xfrm>
                  <a:custGeom>
                    <a:avLst/>
                    <a:gdLst>
                      <a:gd name="T0" fmla="*/ 3 w 5"/>
                      <a:gd name="T1" fmla="*/ 2 h 12"/>
                      <a:gd name="T2" fmla="*/ 3 w 5"/>
                      <a:gd name="T3" fmla="*/ 2 h 12"/>
                      <a:gd name="T4" fmla="*/ 3 w 5"/>
                      <a:gd name="T5" fmla="*/ 2 h 12"/>
                      <a:gd name="T6" fmla="*/ 4 w 5"/>
                      <a:gd name="T7" fmla="*/ 3 h 12"/>
                      <a:gd name="T8" fmla="*/ 4 w 5"/>
                      <a:gd name="T9" fmla="*/ 3 h 12"/>
                      <a:gd name="T10" fmla="*/ 4 w 5"/>
                      <a:gd name="T11" fmla="*/ 4 h 12"/>
                      <a:gd name="T12" fmla="*/ 4 w 5"/>
                      <a:gd name="T13" fmla="*/ 4 h 12"/>
                      <a:gd name="T14" fmla="*/ 3 w 5"/>
                      <a:gd name="T15" fmla="*/ 4 h 12"/>
                      <a:gd name="T16" fmla="*/ 3 w 5"/>
                      <a:gd name="T17" fmla="*/ 4 h 12"/>
                      <a:gd name="T18" fmla="*/ 3 w 5"/>
                      <a:gd name="T19" fmla="*/ 4 h 12"/>
                      <a:gd name="T20" fmla="*/ 3 w 5"/>
                      <a:gd name="T21" fmla="*/ 3 h 12"/>
                      <a:gd name="T22" fmla="*/ 3 w 5"/>
                      <a:gd name="T23" fmla="*/ 3 h 12"/>
                      <a:gd name="T24" fmla="*/ 2 w 5"/>
                      <a:gd name="T25" fmla="*/ 3 h 12"/>
                      <a:gd name="T26" fmla="*/ 2 w 5"/>
                      <a:gd name="T27" fmla="*/ 6 h 12"/>
                      <a:gd name="T28" fmla="*/ 2 w 5"/>
                      <a:gd name="T29" fmla="*/ 3 h 12"/>
                      <a:gd name="T30" fmla="*/ 1 w 5"/>
                      <a:gd name="T31" fmla="*/ 3 h 12"/>
                      <a:gd name="T32" fmla="*/ 1 w 5"/>
                      <a:gd name="T33" fmla="*/ 3 h 12"/>
                      <a:gd name="T34" fmla="*/ 1 w 5"/>
                      <a:gd name="T35" fmla="*/ 4 h 12"/>
                      <a:gd name="T36" fmla="*/ 1 w 5"/>
                      <a:gd name="T37" fmla="*/ 4 h 12"/>
                      <a:gd name="T38" fmla="*/ 1 w 5"/>
                      <a:gd name="T39" fmla="*/ 5 h 12"/>
                      <a:gd name="T40" fmla="*/ 0 w 5"/>
                      <a:gd name="T41" fmla="*/ 6 h 12"/>
                      <a:gd name="T42" fmla="*/ 1 w 5"/>
                      <a:gd name="T43" fmla="*/ 7 h 12"/>
                      <a:gd name="T44" fmla="*/ 1 w 5"/>
                      <a:gd name="T45" fmla="*/ 7 h 12"/>
                      <a:gd name="T46" fmla="*/ 1 w 5"/>
                      <a:gd name="T47" fmla="*/ 8 h 12"/>
                      <a:gd name="T48" fmla="*/ 1 w 5"/>
                      <a:gd name="T49" fmla="*/ 8 h 12"/>
                      <a:gd name="T50" fmla="*/ 2 w 5"/>
                      <a:gd name="T51" fmla="*/ 9 h 12"/>
                      <a:gd name="T52" fmla="*/ 2 w 5"/>
                      <a:gd name="T53" fmla="*/ 6 h 12"/>
                      <a:gd name="T54" fmla="*/ 2 w 5"/>
                      <a:gd name="T55" fmla="*/ 9 h 12"/>
                      <a:gd name="T56" fmla="*/ 3 w 5"/>
                      <a:gd name="T57" fmla="*/ 8 h 12"/>
                      <a:gd name="T58" fmla="*/ 3 w 5"/>
                      <a:gd name="T59" fmla="*/ 8 h 12"/>
                      <a:gd name="T60" fmla="*/ 4 w 5"/>
                      <a:gd name="T61" fmla="*/ 8 h 12"/>
                      <a:gd name="T62" fmla="*/ 4 w 5"/>
                      <a:gd name="T63" fmla="*/ 8 h 12"/>
                      <a:gd name="T64" fmla="*/ 4 w 5"/>
                      <a:gd name="T65" fmla="*/ 8 h 12"/>
                      <a:gd name="T66" fmla="*/ 3 w 5"/>
                      <a:gd name="T67" fmla="*/ 9 h 12"/>
                      <a:gd name="T68" fmla="*/ 3 w 5"/>
                      <a:gd name="T69" fmla="*/ 9 h 12"/>
                      <a:gd name="T70" fmla="*/ 3 w 5"/>
                      <a:gd name="T71" fmla="*/ 9 h 12"/>
                      <a:gd name="T72" fmla="*/ 2 w 5"/>
                      <a:gd name="T73" fmla="*/ 10 h 12"/>
                      <a:gd name="T74" fmla="*/ 2 w 5"/>
                      <a:gd name="T75" fmla="*/ 11 h 12"/>
                      <a:gd name="T76" fmla="*/ 2 w 5"/>
                      <a:gd name="T77" fmla="*/ 9 h 12"/>
                      <a:gd name="T78" fmla="*/ 1 w 5"/>
                      <a:gd name="T79" fmla="*/ 9 h 12"/>
                      <a:gd name="T80" fmla="*/ 1 w 5"/>
                      <a:gd name="T81" fmla="*/ 9 h 12"/>
                      <a:gd name="T82" fmla="*/ 0 w 5"/>
                      <a:gd name="T83" fmla="*/ 8 h 12"/>
                      <a:gd name="T84" fmla="*/ 0 w 5"/>
                      <a:gd name="T85" fmla="*/ 8 h 12"/>
                      <a:gd name="T86" fmla="*/ 0 w 5"/>
                      <a:gd name="T87" fmla="*/ 7 h 12"/>
                      <a:gd name="T88" fmla="*/ 0 w 5"/>
                      <a:gd name="T89" fmla="*/ 6 h 12"/>
                      <a:gd name="T90" fmla="*/ 0 w 5"/>
                      <a:gd name="T91" fmla="*/ 5 h 12"/>
                      <a:gd name="T92" fmla="*/ 0 w 5"/>
                      <a:gd name="T93" fmla="*/ 4 h 12"/>
                      <a:gd name="T94" fmla="*/ 0 w 5"/>
                      <a:gd name="T95" fmla="*/ 4 h 12"/>
                      <a:gd name="T96" fmla="*/ 0 w 5"/>
                      <a:gd name="T97" fmla="*/ 3 h 12"/>
                      <a:gd name="T98" fmla="*/ 0 w 5"/>
                      <a:gd name="T99" fmla="*/ 3 h 12"/>
                      <a:gd name="T100" fmla="*/ 1 w 5"/>
                      <a:gd name="T101" fmla="*/ 3 h 12"/>
                      <a:gd name="T102" fmla="*/ 1 w 5"/>
                      <a:gd name="T103" fmla="*/ 2 h 12"/>
                      <a:gd name="T104" fmla="*/ 2 w 5"/>
                      <a:gd name="T105" fmla="*/ 2 h 12"/>
                      <a:gd name="T106" fmla="*/ 2 w 5"/>
                      <a:gd name="T107" fmla="*/ 0 h 12"/>
                      <a:gd name="T108" fmla="*/ 2 w 5"/>
                      <a:gd name="T109" fmla="*/ 2 h 12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5" h="12">
                        <a:moveTo>
                          <a:pt x="2" y="2"/>
                        </a:moveTo>
                        <a:lnTo>
                          <a:pt x="3" y="2"/>
                        </a:lnTo>
                        <a:lnTo>
                          <a:pt x="4" y="2"/>
                        </a:lnTo>
                        <a:lnTo>
                          <a:pt x="4" y="3"/>
                        </a:lnTo>
                        <a:lnTo>
                          <a:pt x="4" y="4"/>
                        </a:lnTo>
                        <a:lnTo>
                          <a:pt x="3" y="4"/>
                        </a:lnTo>
                        <a:lnTo>
                          <a:pt x="3" y="3"/>
                        </a:lnTo>
                        <a:lnTo>
                          <a:pt x="2" y="3"/>
                        </a:lnTo>
                        <a:lnTo>
                          <a:pt x="2" y="6"/>
                        </a:lnTo>
                        <a:lnTo>
                          <a:pt x="2" y="3"/>
                        </a:lnTo>
                        <a:lnTo>
                          <a:pt x="1" y="3"/>
                        </a:lnTo>
                        <a:lnTo>
                          <a:pt x="1" y="4"/>
                        </a:lnTo>
                        <a:lnTo>
                          <a:pt x="1" y="5"/>
                        </a:lnTo>
                        <a:lnTo>
                          <a:pt x="0" y="6"/>
                        </a:lnTo>
                        <a:lnTo>
                          <a:pt x="1" y="6"/>
                        </a:lnTo>
                        <a:lnTo>
                          <a:pt x="1" y="7"/>
                        </a:lnTo>
                        <a:lnTo>
                          <a:pt x="1" y="8"/>
                        </a:lnTo>
                        <a:lnTo>
                          <a:pt x="2" y="8"/>
                        </a:lnTo>
                        <a:lnTo>
                          <a:pt x="2" y="9"/>
                        </a:lnTo>
                        <a:lnTo>
                          <a:pt x="2" y="6"/>
                        </a:lnTo>
                        <a:lnTo>
                          <a:pt x="2" y="9"/>
                        </a:lnTo>
                        <a:lnTo>
                          <a:pt x="3" y="9"/>
                        </a:lnTo>
                        <a:lnTo>
                          <a:pt x="3" y="8"/>
                        </a:lnTo>
                        <a:lnTo>
                          <a:pt x="4" y="8"/>
                        </a:lnTo>
                        <a:lnTo>
                          <a:pt x="4" y="9"/>
                        </a:lnTo>
                        <a:lnTo>
                          <a:pt x="3" y="9"/>
                        </a:lnTo>
                        <a:lnTo>
                          <a:pt x="2" y="9"/>
                        </a:lnTo>
                        <a:lnTo>
                          <a:pt x="2" y="10"/>
                        </a:lnTo>
                        <a:lnTo>
                          <a:pt x="2" y="11"/>
                        </a:lnTo>
                        <a:lnTo>
                          <a:pt x="2" y="10"/>
                        </a:lnTo>
                        <a:lnTo>
                          <a:pt x="2" y="9"/>
                        </a:lnTo>
                        <a:lnTo>
                          <a:pt x="1" y="9"/>
                        </a:lnTo>
                        <a:lnTo>
                          <a:pt x="0" y="8"/>
                        </a:lnTo>
                        <a:lnTo>
                          <a:pt x="0" y="7"/>
                        </a:lnTo>
                        <a:lnTo>
                          <a:pt x="0" y="6"/>
                        </a:lnTo>
                        <a:lnTo>
                          <a:pt x="0" y="5"/>
                        </a:lnTo>
                        <a:lnTo>
                          <a:pt x="0" y="4"/>
                        </a:lnTo>
                        <a:lnTo>
                          <a:pt x="0" y="3"/>
                        </a:lnTo>
                        <a:lnTo>
                          <a:pt x="1" y="3"/>
                        </a:lnTo>
                        <a:lnTo>
                          <a:pt x="1" y="2"/>
                        </a:lnTo>
                        <a:lnTo>
                          <a:pt x="2" y="2"/>
                        </a:lnTo>
                        <a:lnTo>
                          <a:pt x="2" y="0"/>
                        </a:lnTo>
                        <a:lnTo>
                          <a:pt x="2" y="2"/>
                        </a:lnTo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DE"/>
                  </a:p>
                </p:txBody>
              </p:sp>
            </p:grpSp>
          </p:grpSp>
        </p:grpSp>
        <p:pic>
          <p:nvPicPr>
            <p:cNvPr id="70663" name="Picture 116">
              <a:extLst>
                <a:ext uri="{FF2B5EF4-FFF2-40B4-BE49-F238E27FC236}">
                  <a16:creationId xmlns:a16="http://schemas.microsoft.com/office/drawing/2014/main" id="{D308F1B2-4864-444C-93B3-D93EA734E58E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5" y="2142"/>
              <a:ext cx="663" cy="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0664" name="Picture 117">
              <a:extLst>
                <a:ext uri="{FF2B5EF4-FFF2-40B4-BE49-F238E27FC236}">
                  <a16:creationId xmlns:a16="http://schemas.microsoft.com/office/drawing/2014/main" id="{3FC942FE-5F7B-C64A-8D7E-54CC6C510039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7" y="2118"/>
              <a:ext cx="785" cy="5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0665" name="Line 118">
              <a:extLst>
                <a:ext uri="{FF2B5EF4-FFF2-40B4-BE49-F238E27FC236}">
                  <a16:creationId xmlns:a16="http://schemas.microsoft.com/office/drawing/2014/main" id="{BA40BA81-7B1E-E142-8B05-30D46398B3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056"/>
              <a:ext cx="842" cy="622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70666" name="Line 119">
              <a:extLst>
                <a:ext uri="{FF2B5EF4-FFF2-40B4-BE49-F238E27FC236}">
                  <a16:creationId xmlns:a16="http://schemas.microsoft.com/office/drawing/2014/main" id="{60C0C212-8325-484B-9FEA-BC21063ED4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35" y="2024"/>
              <a:ext cx="803" cy="641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70667" name="Line 120">
              <a:extLst>
                <a:ext uri="{FF2B5EF4-FFF2-40B4-BE49-F238E27FC236}">
                  <a16:creationId xmlns:a16="http://schemas.microsoft.com/office/drawing/2014/main" id="{EDFA8446-AEE4-CC4F-867B-D7D8F9CF61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9" y="2047"/>
              <a:ext cx="842" cy="622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70668" name="Line 121">
              <a:extLst>
                <a:ext uri="{FF2B5EF4-FFF2-40B4-BE49-F238E27FC236}">
                  <a16:creationId xmlns:a16="http://schemas.microsoft.com/office/drawing/2014/main" id="{01B79F72-34F3-5544-86E4-617BACBF95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18" y="2015"/>
              <a:ext cx="803" cy="641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2631539729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5">
            <a:extLst>
              <a:ext uri="{FF2B5EF4-FFF2-40B4-BE49-F238E27FC236}">
                <a16:creationId xmlns:a16="http://schemas.microsoft.com/office/drawing/2014/main" id="{643A889E-F1F6-744E-9190-2028A7565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2821550F-B15B-D84A-B201-04B43F69C937}" type="slidenum">
              <a:rPr lang="en-US" altLang="en-US" smtClean="0"/>
              <a:pPr>
                <a:defRPr/>
              </a:pPr>
              <a:t>53</a:t>
            </a:fld>
            <a:endParaRPr lang="en-US" altLang="en-US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28A8A1A7-F222-F847-B7F7-A5A227FE9F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528" y="152400"/>
            <a:ext cx="9144000" cy="6635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sz="2800" dirty="0"/>
              <a:t>Three-Dimensional Incentive Compatible Mechanism Table</a:t>
            </a: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7E1857EC-8529-144C-A3BA-452CF31C4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025" y="4279900"/>
            <a:ext cx="1982788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59213" tIns="23027" rIns="59213" bIns="23027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5450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2488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7952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0497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621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193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765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337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  <a:defRPr/>
            </a:pPr>
            <a:r>
              <a:rPr lang="en-US" altLang="en-DE" sz="2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Sub-Additive</a:t>
            </a:r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3AF6DDE0-BBE1-5443-8BED-6BD608498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" y="5065713"/>
            <a:ext cx="661988" cy="4841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Pure</a:t>
            </a:r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20B98322-8FC7-AC49-AC96-6043F66E8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" y="5562600"/>
            <a:ext cx="661988" cy="485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A/N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1E249B6E-9000-514C-BC6E-E0AC0CD89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" y="6061075"/>
            <a:ext cx="661988" cy="4841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Mix</a:t>
            </a:r>
          </a:p>
        </p:txBody>
      </p:sp>
      <p:sp>
        <p:nvSpPr>
          <p:cNvPr id="180231" name="Rectangle 7">
            <a:extLst>
              <a:ext uri="{FF2B5EF4-FFF2-40B4-BE49-F238E27FC236}">
                <a16:creationId xmlns:a16="http://schemas.microsoft.com/office/drawing/2014/main" id="{A3754FB9-C4C3-0048-8C85-802204705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2936875"/>
            <a:ext cx="1323975" cy="3825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59213" tIns="23027" rIns="59213" bIns="23027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5450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2488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7952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0497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621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193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765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337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  <a:defRPr/>
            </a:pPr>
            <a:r>
              <a:rPr lang="en-US" altLang="en-DE" sz="2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Concave</a:t>
            </a:r>
          </a:p>
        </p:txBody>
      </p:sp>
      <p:sp>
        <p:nvSpPr>
          <p:cNvPr id="71688" name="Rectangle 8">
            <a:extLst>
              <a:ext uri="{FF2B5EF4-FFF2-40B4-BE49-F238E27FC236}">
                <a16:creationId xmlns:a16="http://schemas.microsoft.com/office/drawing/2014/main" id="{65E22280-F77F-EC42-8BF5-566968F50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2300" y="3724275"/>
            <a:ext cx="661988" cy="482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Pure</a:t>
            </a:r>
          </a:p>
        </p:txBody>
      </p:sp>
      <p:sp>
        <p:nvSpPr>
          <p:cNvPr id="71689" name="Rectangle 9">
            <a:extLst>
              <a:ext uri="{FF2B5EF4-FFF2-40B4-BE49-F238E27FC236}">
                <a16:creationId xmlns:a16="http://schemas.microsoft.com/office/drawing/2014/main" id="{7C95FD2E-1725-CA42-974A-365980740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2300" y="4221163"/>
            <a:ext cx="661988" cy="4841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A/N</a:t>
            </a:r>
          </a:p>
        </p:txBody>
      </p:sp>
      <p:sp>
        <p:nvSpPr>
          <p:cNvPr id="71690" name="Rectangle 10">
            <a:extLst>
              <a:ext uri="{FF2B5EF4-FFF2-40B4-BE49-F238E27FC236}">
                <a16:creationId xmlns:a16="http://schemas.microsoft.com/office/drawing/2014/main" id="{9364E068-BB8E-BE41-AEF7-37E6E0AA2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2300" y="4719638"/>
            <a:ext cx="661988" cy="482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Mix</a:t>
            </a:r>
          </a:p>
        </p:txBody>
      </p:sp>
      <p:sp>
        <p:nvSpPr>
          <p:cNvPr id="71691" name="Rectangle 11">
            <a:extLst>
              <a:ext uri="{FF2B5EF4-FFF2-40B4-BE49-F238E27FC236}">
                <a16:creationId xmlns:a16="http://schemas.microsoft.com/office/drawing/2014/main" id="{F344ADB5-9077-A24F-A41A-B4F0E945F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225" y="3332163"/>
            <a:ext cx="728663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1692" name="Rectangle 12">
            <a:extLst>
              <a:ext uri="{FF2B5EF4-FFF2-40B4-BE49-F238E27FC236}">
                <a16:creationId xmlns:a16="http://schemas.microsoft.com/office/drawing/2014/main" id="{270CB8A2-FCD7-8F4F-AA3F-AEF380D61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225" y="3724275"/>
            <a:ext cx="728663" cy="48260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71693" name="Rectangle 13">
            <a:extLst>
              <a:ext uri="{FF2B5EF4-FFF2-40B4-BE49-F238E27FC236}">
                <a16:creationId xmlns:a16="http://schemas.microsoft.com/office/drawing/2014/main" id="{0FB4D4F3-F1AE-A947-A191-E7AF7FBA5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3724275"/>
            <a:ext cx="725487" cy="48260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71694" name="Rectangle 14">
            <a:extLst>
              <a:ext uri="{FF2B5EF4-FFF2-40B4-BE49-F238E27FC236}">
                <a16:creationId xmlns:a16="http://schemas.microsoft.com/office/drawing/2014/main" id="{051EFE5E-591B-9045-A8D2-009B0E015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225" y="4221163"/>
            <a:ext cx="728663" cy="484187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695" name="Rectangle 15">
            <a:extLst>
              <a:ext uri="{FF2B5EF4-FFF2-40B4-BE49-F238E27FC236}">
                <a16:creationId xmlns:a16="http://schemas.microsoft.com/office/drawing/2014/main" id="{8F8992A6-246C-024C-8CBF-1F640BD56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4221163"/>
            <a:ext cx="725487" cy="484187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696" name="Rectangle 16">
            <a:extLst>
              <a:ext uri="{FF2B5EF4-FFF2-40B4-BE49-F238E27FC236}">
                <a16:creationId xmlns:a16="http://schemas.microsoft.com/office/drawing/2014/main" id="{12AC5FB2-608D-D642-860B-CE162B6F8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225" y="4719638"/>
            <a:ext cx="728663" cy="48260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71697" name="Rectangle 17">
            <a:extLst>
              <a:ext uri="{FF2B5EF4-FFF2-40B4-BE49-F238E27FC236}">
                <a16:creationId xmlns:a16="http://schemas.microsoft.com/office/drawing/2014/main" id="{AA22277F-E7EF-434D-B1CE-0E0D5ED22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4719638"/>
            <a:ext cx="725487" cy="4826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698" name="Rectangle 18">
            <a:extLst>
              <a:ext uri="{FF2B5EF4-FFF2-40B4-BE49-F238E27FC236}">
                <a16:creationId xmlns:a16="http://schemas.microsoft.com/office/drawing/2014/main" id="{E91BFA61-78D6-A745-AC73-6E9FBA6AC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3332163"/>
            <a:ext cx="725487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71699" name="Line 19">
            <a:extLst>
              <a:ext uri="{FF2B5EF4-FFF2-40B4-BE49-F238E27FC236}">
                <a16:creationId xmlns:a16="http://schemas.microsoft.com/office/drawing/2014/main" id="{8CF0B33F-9143-8540-B4A4-A229A827B2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21288" y="4357688"/>
            <a:ext cx="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00" name="Rectangle 20">
            <a:extLst>
              <a:ext uri="{FF2B5EF4-FFF2-40B4-BE49-F238E27FC236}">
                <a16:creationId xmlns:a16="http://schemas.microsoft.com/office/drawing/2014/main" id="{7A3FF71B-E08F-164C-81D8-D3F3F3908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5" y="3724275"/>
            <a:ext cx="727075" cy="48260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71701" name="Rectangle 21">
            <a:extLst>
              <a:ext uri="{FF2B5EF4-FFF2-40B4-BE49-F238E27FC236}">
                <a16:creationId xmlns:a16="http://schemas.microsoft.com/office/drawing/2014/main" id="{B3BAB09D-F843-8241-9453-B593299A7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5" y="4221163"/>
            <a:ext cx="727075" cy="484187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702" name="Rectangle 22">
            <a:extLst>
              <a:ext uri="{FF2B5EF4-FFF2-40B4-BE49-F238E27FC236}">
                <a16:creationId xmlns:a16="http://schemas.microsoft.com/office/drawing/2014/main" id="{B9B1F6AE-14E1-DC4D-8E9D-F4FFF9555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5" y="4719638"/>
            <a:ext cx="727075" cy="4826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703" name="Rectangle 23">
            <a:extLst>
              <a:ext uri="{FF2B5EF4-FFF2-40B4-BE49-F238E27FC236}">
                <a16:creationId xmlns:a16="http://schemas.microsoft.com/office/drawing/2014/main" id="{D1DBCA13-60C5-344C-BF30-57722C8E3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5" y="3332163"/>
            <a:ext cx="727075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71704" name="Line 24">
            <a:extLst>
              <a:ext uri="{FF2B5EF4-FFF2-40B4-BE49-F238E27FC236}">
                <a16:creationId xmlns:a16="http://schemas.microsoft.com/office/drawing/2014/main" id="{E68026C2-86F3-B847-AE4F-7B0A99E777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33813" y="4930775"/>
            <a:ext cx="249237" cy="2508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05" name="Line 25">
            <a:extLst>
              <a:ext uri="{FF2B5EF4-FFF2-40B4-BE49-F238E27FC236}">
                <a16:creationId xmlns:a16="http://schemas.microsoft.com/office/drawing/2014/main" id="{84150774-ED26-694C-B695-BA97B515A7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30813" y="5059363"/>
            <a:ext cx="390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06" name="Line 26">
            <a:extLst>
              <a:ext uri="{FF2B5EF4-FFF2-40B4-BE49-F238E27FC236}">
                <a16:creationId xmlns:a16="http://schemas.microsoft.com/office/drawing/2014/main" id="{E6BCEC69-E19C-844C-8F69-A8BB6D43EB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6775" y="4376738"/>
            <a:ext cx="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07" name="Line 27">
            <a:extLst>
              <a:ext uri="{FF2B5EF4-FFF2-40B4-BE49-F238E27FC236}">
                <a16:creationId xmlns:a16="http://schemas.microsoft.com/office/drawing/2014/main" id="{7563037F-9076-CF4A-A606-F6142D5FE4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33813" y="3937000"/>
            <a:ext cx="255587" cy="257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08" name="Line 28">
            <a:extLst>
              <a:ext uri="{FF2B5EF4-FFF2-40B4-BE49-F238E27FC236}">
                <a16:creationId xmlns:a16="http://schemas.microsoft.com/office/drawing/2014/main" id="{EE3B4CA5-2F54-7948-9BE8-FF35A4FE80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22700" y="4397375"/>
            <a:ext cx="268288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09" name="Rectangle 29">
            <a:extLst>
              <a:ext uri="{FF2B5EF4-FFF2-40B4-BE49-F238E27FC236}">
                <a16:creationId xmlns:a16="http://schemas.microsoft.com/office/drawing/2014/main" id="{9EEB239B-81F4-A240-B3C7-A14E6019B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988" y="4675188"/>
            <a:ext cx="725487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1710" name="Rectangle 30">
            <a:extLst>
              <a:ext uri="{FF2B5EF4-FFF2-40B4-BE49-F238E27FC236}">
                <a16:creationId xmlns:a16="http://schemas.microsoft.com/office/drawing/2014/main" id="{5D7149B4-5356-FE4F-832F-BB7BEA897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988" y="5065713"/>
            <a:ext cx="725487" cy="484187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71711" name="Rectangle 31">
            <a:extLst>
              <a:ext uri="{FF2B5EF4-FFF2-40B4-BE49-F238E27FC236}">
                <a16:creationId xmlns:a16="http://schemas.microsoft.com/office/drawing/2014/main" id="{9D8EFE3A-E372-E24E-942D-998C6900A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5065713"/>
            <a:ext cx="725488" cy="484187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71712" name="Rectangle 32">
            <a:extLst>
              <a:ext uri="{FF2B5EF4-FFF2-40B4-BE49-F238E27FC236}">
                <a16:creationId xmlns:a16="http://schemas.microsoft.com/office/drawing/2014/main" id="{B04E2811-71E8-A341-8962-EBFC31D45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988" y="5562600"/>
            <a:ext cx="725487" cy="4857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713" name="Rectangle 33">
            <a:extLst>
              <a:ext uri="{FF2B5EF4-FFF2-40B4-BE49-F238E27FC236}">
                <a16:creationId xmlns:a16="http://schemas.microsoft.com/office/drawing/2014/main" id="{17AB37BE-C9AF-524D-90EB-D59D6FB1B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5562600"/>
            <a:ext cx="725488" cy="485775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71714" name="Rectangle 34">
            <a:extLst>
              <a:ext uri="{FF2B5EF4-FFF2-40B4-BE49-F238E27FC236}">
                <a16:creationId xmlns:a16="http://schemas.microsoft.com/office/drawing/2014/main" id="{18366313-75BD-0941-8690-4F2C09EEB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988" y="6061075"/>
            <a:ext cx="725487" cy="484188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71715" name="Rectangle 35">
            <a:extLst>
              <a:ext uri="{FF2B5EF4-FFF2-40B4-BE49-F238E27FC236}">
                <a16:creationId xmlns:a16="http://schemas.microsoft.com/office/drawing/2014/main" id="{A3876586-9E4C-0348-BDE5-714E09548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6061075"/>
            <a:ext cx="725488" cy="484188"/>
          </a:xfrm>
          <a:prstGeom prst="rect">
            <a:avLst/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7700" tIns="24673" rIns="47700" bIns="24673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T/P</a:t>
            </a:r>
          </a:p>
        </p:txBody>
      </p:sp>
      <p:sp>
        <p:nvSpPr>
          <p:cNvPr id="71716" name="Rectangle 36">
            <a:extLst>
              <a:ext uri="{FF2B5EF4-FFF2-40B4-BE49-F238E27FC236}">
                <a16:creationId xmlns:a16="http://schemas.microsoft.com/office/drawing/2014/main" id="{1F3E0DF1-4444-FF46-9323-E530189F5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4675188"/>
            <a:ext cx="725488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71717" name="Line 37">
            <a:extLst>
              <a:ext uri="{FF2B5EF4-FFF2-40B4-BE49-F238E27FC236}">
                <a16:creationId xmlns:a16="http://schemas.microsoft.com/office/drawing/2014/main" id="{86E76DBE-3C58-C946-A865-A63331F052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2825" y="5699125"/>
            <a:ext cx="0" cy="652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18" name="Rectangle 38">
            <a:extLst>
              <a:ext uri="{FF2B5EF4-FFF2-40B4-BE49-F238E27FC236}">
                <a16:creationId xmlns:a16="http://schemas.microsoft.com/office/drawing/2014/main" id="{A927B64C-A1E7-594C-8F20-4AE9B1F4F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2363" y="5065713"/>
            <a:ext cx="725487" cy="484187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71719" name="Rectangle 39">
            <a:extLst>
              <a:ext uri="{FF2B5EF4-FFF2-40B4-BE49-F238E27FC236}">
                <a16:creationId xmlns:a16="http://schemas.microsoft.com/office/drawing/2014/main" id="{A1F338E4-4F0E-964E-B4E8-64D83FD7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2363" y="5562600"/>
            <a:ext cx="725487" cy="485775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71720" name="Rectangle 40">
            <a:extLst>
              <a:ext uri="{FF2B5EF4-FFF2-40B4-BE49-F238E27FC236}">
                <a16:creationId xmlns:a16="http://schemas.microsoft.com/office/drawing/2014/main" id="{72357770-47D8-D74B-A55D-9BFB4E050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2363" y="6061075"/>
            <a:ext cx="725487" cy="484188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71721" name="Rectangle 41">
            <a:extLst>
              <a:ext uri="{FF2B5EF4-FFF2-40B4-BE49-F238E27FC236}">
                <a16:creationId xmlns:a16="http://schemas.microsoft.com/office/drawing/2014/main" id="{ACFC6FB6-9DA8-B84B-ACA6-763886D1B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2363" y="4675188"/>
            <a:ext cx="725487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71722" name="Line 42">
            <a:extLst>
              <a:ext uri="{FF2B5EF4-FFF2-40B4-BE49-F238E27FC236}">
                <a16:creationId xmlns:a16="http://schemas.microsoft.com/office/drawing/2014/main" id="{F3856416-E995-3149-8855-E8DFAF8D5C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7038" y="5740400"/>
            <a:ext cx="0" cy="585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23" name="Line 43">
            <a:extLst>
              <a:ext uri="{FF2B5EF4-FFF2-40B4-BE49-F238E27FC236}">
                <a16:creationId xmlns:a16="http://schemas.microsoft.com/office/drawing/2014/main" id="{CEC82BA4-C8E8-AB47-8601-5698818497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8850" y="5295900"/>
            <a:ext cx="387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24" name="Line 44">
            <a:extLst>
              <a:ext uri="{FF2B5EF4-FFF2-40B4-BE49-F238E27FC236}">
                <a16:creationId xmlns:a16="http://schemas.microsoft.com/office/drawing/2014/main" id="{8134E194-3BE9-544D-96EF-D8609D3651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52550" y="6083300"/>
            <a:ext cx="268288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25" name="Line 45">
            <a:extLst>
              <a:ext uri="{FF2B5EF4-FFF2-40B4-BE49-F238E27FC236}">
                <a16:creationId xmlns:a16="http://schemas.microsoft.com/office/drawing/2014/main" id="{C5C388D8-B440-5045-810F-F4311EBCD7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58900" y="5583238"/>
            <a:ext cx="26987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26" name="Line 46">
            <a:extLst>
              <a:ext uri="{FF2B5EF4-FFF2-40B4-BE49-F238E27FC236}">
                <a16:creationId xmlns:a16="http://schemas.microsoft.com/office/drawing/2014/main" id="{50CAC55A-FE25-CF4A-A9A4-F4E4D972ED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58900" y="5083175"/>
            <a:ext cx="26987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180271" name="Rectangle 47">
            <a:extLst>
              <a:ext uri="{FF2B5EF4-FFF2-40B4-BE49-F238E27FC236}">
                <a16:creationId xmlns:a16="http://schemas.microsoft.com/office/drawing/2014/main" id="{30797F74-2CEB-0B4D-9206-9E486B6B9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0875" y="1771650"/>
            <a:ext cx="1362075" cy="3825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59213" tIns="23027" rIns="59213" bIns="23027">
            <a:spAutoFit/>
          </a:bodyPr>
          <a:lstStyle>
            <a:lvl1pPr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25450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2488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7952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04975" defTabSz="7667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621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193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765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33775" defTabSz="766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>
              <a:lnSpc>
                <a:spcPct val="85000"/>
              </a:lnSpc>
              <a:defRPr/>
            </a:pPr>
            <a:r>
              <a:rPr lang="en-US" altLang="en-DE" sz="2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Modular</a:t>
            </a:r>
          </a:p>
        </p:txBody>
      </p:sp>
      <p:sp>
        <p:nvSpPr>
          <p:cNvPr id="71728" name="Rectangle 48">
            <a:extLst>
              <a:ext uri="{FF2B5EF4-FFF2-40B4-BE49-F238E27FC236}">
                <a16:creationId xmlns:a16="http://schemas.microsoft.com/office/drawing/2014/main" id="{CC2D8C70-0309-5540-88FA-3E4CA7EBC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2555875"/>
            <a:ext cx="660400" cy="482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Pure</a:t>
            </a:r>
          </a:p>
        </p:txBody>
      </p:sp>
      <p:sp>
        <p:nvSpPr>
          <p:cNvPr id="71729" name="Rectangle 49">
            <a:extLst>
              <a:ext uri="{FF2B5EF4-FFF2-40B4-BE49-F238E27FC236}">
                <a16:creationId xmlns:a16="http://schemas.microsoft.com/office/drawing/2014/main" id="{9EBDC299-8DC0-C747-86D1-46F02DCEA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3052763"/>
            <a:ext cx="660400" cy="4841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A/N</a:t>
            </a:r>
          </a:p>
        </p:txBody>
      </p:sp>
      <p:sp>
        <p:nvSpPr>
          <p:cNvPr id="71730" name="Rectangle 50">
            <a:extLst>
              <a:ext uri="{FF2B5EF4-FFF2-40B4-BE49-F238E27FC236}">
                <a16:creationId xmlns:a16="http://schemas.microsoft.com/office/drawing/2014/main" id="{BA3498D0-62FE-A84A-8A6E-5D82A7301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3551238"/>
            <a:ext cx="660400" cy="482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1900" b="1">
                <a:solidFill>
                  <a:srgbClr val="000000"/>
                </a:solidFill>
              </a:rPr>
              <a:t>Mix</a:t>
            </a:r>
          </a:p>
        </p:txBody>
      </p:sp>
      <p:sp>
        <p:nvSpPr>
          <p:cNvPr id="71731" name="Rectangle 51">
            <a:extLst>
              <a:ext uri="{FF2B5EF4-FFF2-40B4-BE49-F238E27FC236}">
                <a16:creationId xmlns:a16="http://schemas.microsoft.com/office/drawing/2014/main" id="{365D105B-5C8B-6A47-A2F1-5F678F677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938" y="2163763"/>
            <a:ext cx="728662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1732" name="Rectangle 52">
            <a:extLst>
              <a:ext uri="{FF2B5EF4-FFF2-40B4-BE49-F238E27FC236}">
                <a16:creationId xmlns:a16="http://schemas.microsoft.com/office/drawing/2014/main" id="{6D83CA33-A6BE-3940-8BD8-BD1293366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938" y="2555875"/>
            <a:ext cx="728662" cy="48260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71733" name="Rectangle 53">
            <a:extLst>
              <a:ext uri="{FF2B5EF4-FFF2-40B4-BE49-F238E27FC236}">
                <a16:creationId xmlns:a16="http://schemas.microsoft.com/office/drawing/2014/main" id="{19C57495-6DBA-0F47-8D1C-1C6587785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888" y="2555875"/>
            <a:ext cx="723900" cy="4826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734" name="Rectangle 54">
            <a:extLst>
              <a:ext uri="{FF2B5EF4-FFF2-40B4-BE49-F238E27FC236}">
                <a16:creationId xmlns:a16="http://schemas.microsoft.com/office/drawing/2014/main" id="{9CE880C0-468F-FF41-9D8A-12072673A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938" y="3052763"/>
            <a:ext cx="728662" cy="484187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735" name="Rectangle 55">
            <a:extLst>
              <a:ext uri="{FF2B5EF4-FFF2-40B4-BE49-F238E27FC236}">
                <a16:creationId xmlns:a16="http://schemas.microsoft.com/office/drawing/2014/main" id="{D03CE86A-21C5-2947-BE41-EC20ABDCF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888" y="3052763"/>
            <a:ext cx="723900" cy="484187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736" name="Rectangle 56">
            <a:extLst>
              <a:ext uri="{FF2B5EF4-FFF2-40B4-BE49-F238E27FC236}">
                <a16:creationId xmlns:a16="http://schemas.microsoft.com/office/drawing/2014/main" id="{BF61588A-5DE5-2243-B1B2-38618216A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938" y="3551238"/>
            <a:ext cx="728662" cy="482600"/>
          </a:xfrm>
          <a:prstGeom prst="rect">
            <a:avLst/>
          </a:prstGeom>
          <a:solidFill>
            <a:srgbClr val="F7668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755" tIns="46055" rIns="93755" bIns="46055" anchor="ctr"/>
          <a:lstStyle>
            <a:lvl1pPr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90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71737" name="Rectangle 57">
            <a:extLst>
              <a:ext uri="{FF2B5EF4-FFF2-40B4-BE49-F238E27FC236}">
                <a16:creationId xmlns:a16="http://schemas.microsoft.com/office/drawing/2014/main" id="{D5159835-A0D6-B140-8B92-D7FA74E24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888" y="3551238"/>
            <a:ext cx="723900" cy="4826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738" name="Rectangle 58">
            <a:extLst>
              <a:ext uri="{FF2B5EF4-FFF2-40B4-BE49-F238E27FC236}">
                <a16:creationId xmlns:a16="http://schemas.microsoft.com/office/drawing/2014/main" id="{93EA18A1-F26E-2642-BDCB-72ACD09C7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888" y="2163763"/>
            <a:ext cx="723900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71739" name="Rectangle 59">
            <a:extLst>
              <a:ext uri="{FF2B5EF4-FFF2-40B4-BE49-F238E27FC236}">
                <a16:creationId xmlns:a16="http://schemas.microsoft.com/office/drawing/2014/main" id="{B64F38E1-4453-A743-BBF1-411CD6A84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0075" y="2555875"/>
            <a:ext cx="727075" cy="4826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740" name="Rectangle 60">
            <a:extLst>
              <a:ext uri="{FF2B5EF4-FFF2-40B4-BE49-F238E27FC236}">
                <a16:creationId xmlns:a16="http://schemas.microsoft.com/office/drawing/2014/main" id="{FE197FF0-8110-BF4F-9C40-64D5D13D3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0075" y="3052763"/>
            <a:ext cx="727075" cy="484187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741" name="Rectangle 61">
            <a:extLst>
              <a:ext uri="{FF2B5EF4-FFF2-40B4-BE49-F238E27FC236}">
                <a16:creationId xmlns:a16="http://schemas.microsoft.com/office/drawing/2014/main" id="{CDDC63EA-68BE-324A-AE1E-5A2AA42EF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0075" y="3551238"/>
            <a:ext cx="727075" cy="482600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6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71742" name="Rectangle 62">
            <a:extLst>
              <a:ext uri="{FF2B5EF4-FFF2-40B4-BE49-F238E27FC236}">
                <a16:creationId xmlns:a16="http://schemas.microsoft.com/office/drawing/2014/main" id="{4464AAF8-1133-7448-9DB5-1881BF332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0075" y="2163763"/>
            <a:ext cx="727075" cy="377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2765" tIns="23027" rIns="42765" bIns="23027" anchor="ctr"/>
          <a:lstStyle>
            <a:lvl1pPr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920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90000"/>
              </a:lnSpc>
            </a:pPr>
            <a:r>
              <a:rPr lang="en-US" altLang="en-DE" sz="23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71743" name="Line 63">
            <a:extLst>
              <a:ext uri="{FF2B5EF4-FFF2-40B4-BE49-F238E27FC236}">
                <a16:creationId xmlns:a16="http://schemas.microsoft.com/office/drawing/2014/main" id="{F5FAC522-DAA9-5346-B53C-D6CAC04DD7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40525" y="3756025"/>
            <a:ext cx="257175" cy="257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44" name="Line 64">
            <a:extLst>
              <a:ext uri="{FF2B5EF4-FFF2-40B4-BE49-F238E27FC236}">
                <a16:creationId xmlns:a16="http://schemas.microsoft.com/office/drawing/2014/main" id="{BE3E7197-229B-F146-9B07-9A0A8ECC82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40525" y="2776538"/>
            <a:ext cx="250825" cy="24923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45" name="Line 65">
            <a:extLst>
              <a:ext uri="{FF2B5EF4-FFF2-40B4-BE49-F238E27FC236}">
                <a16:creationId xmlns:a16="http://schemas.microsoft.com/office/drawing/2014/main" id="{040AA41D-5CC8-E64E-9F60-029F3F89DF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6400" y="3243263"/>
            <a:ext cx="26987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46" name="Line 66">
            <a:extLst>
              <a:ext uri="{FF2B5EF4-FFF2-40B4-BE49-F238E27FC236}">
                <a16:creationId xmlns:a16="http://schemas.microsoft.com/office/drawing/2014/main" id="{A031664F-879B-E447-BF4D-1B7C1FD09E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7763" y="3736975"/>
            <a:ext cx="26987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47" name="Line 67">
            <a:extLst>
              <a:ext uri="{FF2B5EF4-FFF2-40B4-BE49-F238E27FC236}">
                <a16:creationId xmlns:a16="http://schemas.microsoft.com/office/drawing/2014/main" id="{EFFB11EA-3B56-004F-B53C-6FDFA3771A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00938" y="3243263"/>
            <a:ext cx="26987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48" name="Line 68">
            <a:extLst>
              <a:ext uri="{FF2B5EF4-FFF2-40B4-BE49-F238E27FC236}">
                <a16:creationId xmlns:a16="http://schemas.microsoft.com/office/drawing/2014/main" id="{ACC7A9E8-1B88-EE43-A0CA-E1B365BF26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42300" y="3243263"/>
            <a:ext cx="26987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49" name="Line 69">
            <a:extLst>
              <a:ext uri="{FF2B5EF4-FFF2-40B4-BE49-F238E27FC236}">
                <a16:creationId xmlns:a16="http://schemas.microsoft.com/office/drawing/2014/main" id="{EB3B3379-97E1-FE46-BCDE-B9663B2023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42300" y="3724275"/>
            <a:ext cx="26987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50" name="Line 70">
            <a:extLst>
              <a:ext uri="{FF2B5EF4-FFF2-40B4-BE49-F238E27FC236}">
                <a16:creationId xmlns:a16="http://schemas.microsoft.com/office/drawing/2014/main" id="{1355ECE0-3613-4B41-BFC7-05B39C0661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05388" y="4240213"/>
            <a:ext cx="26987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51" name="Line 71">
            <a:extLst>
              <a:ext uri="{FF2B5EF4-FFF2-40B4-BE49-F238E27FC236}">
                <a16:creationId xmlns:a16="http://schemas.microsoft.com/office/drawing/2014/main" id="{58EBD510-E423-7A45-BAAE-A6B4DE8762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43575" y="4240213"/>
            <a:ext cx="26987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52" name="Line 72">
            <a:extLst>
              <a:ext uri="{FF2B5EF4-FFF2-40B4-BE49-F238E27FC236}">
                <a16:creationId xmlns:a16="http://schemas.microsoft.com/office/drawing/2014/main" id="{6F9EA2FA-C9CF-664D-8B19-2D89EACC8C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13325" y="4740275"/>
            <a:ext cx="26987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53" name="Line 73">
            <a:extLst>
              <a:ext uri="{FF2B5EF4-FFF2-40B4-BE49-F238E27FC236}">
                <a16:creationId xmlns:a16="http://schemas.microsoft.com/office/drawing/2014/main" id="{7AD5EA66-9A03-5E46-BC3D-E74520E66F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49925" y="4746625"/>
            <a:ext cx="26987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54" name="Line 74">
            <a:extLst>
              <a:ext uri="{FF2B5EF4-FFF2-40B4-BE49-F238E27FC236}">
                <a16:creationId xmlns:a16="http://schemas.microsoft.com/office/drawing/2014/main" id="{2609338C-B487-9142-AC86-91B8ACCAF1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3113" y="3943350"/>
            <a:ext cx="244475" cy="2508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55" name="Line 75">
            <a:extLst>
              <a:ext uri="{FF2B5EF4-FFF2-40B4-BE49-F238E27FC236}">
                <a16:creationId xmlns:a16="http://schemas.microsoft.com/office/drawing/2014/main" id="{EF04F903-86DD-E145-901F-3D0AD42508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19713" y="3930650"/>
            <a:ext cx="257175" cy="257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56" name="Line 76">
            <a:extLst>
              <a:ext uri="{FF2B5EF4-FFF2-40B4-BE49-F238E27FC236}">
                <a16:creationId xmlns:a16="http://schemas.microsoft.com/office/drawing/2014/main" id="{EE46E93D-AFC9-5742-B667-4870D06600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83075" y="4246563"/>
            <a:ext cx="269875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57" name="Line 77">
            <a:extLst>
              <a:ext uri="{FF2B5EF4-FFF2-40B4-BE49-F238E27FC236}">
                <a16:creationId xmlns:a16="http://schemas.microsoft.com/office/drawing/2014/main" id="{BD36704D-688A-1A41-8008-03D8C3A3A8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01850" y="5076825"/>
            <a:ext cx="269875" cy="2682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58" name="Line 78">
            <a:extLst>
              <a:ext uri="{FF2B5EF4-FFF2-40B4-BE49-F238E27FC236}">
                <a16:creationId xmlns:a16="http://schemas.microsoft.com/office/drawing/2014/main" id="{E6062CE1-C6EF-CD48-9F4A-21E00A0275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38450" y="5076825"/>
            <a:ext cx="269875" cy="2682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71759" name="Line 79">
            <a:extLst>
              <a:ext uri="{FF2B5EF4-FFF2-40B4-BE49-F238E27FC236}">
                <a16:creationId xmlns:a16="http://schemas.microsoft.com/office/drawing/2014/main" id="{43EE87B4-F415-F549-907E-B2BD2E7243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79900" y="4740275"/>
            <a:ext cx="268288" cy="2698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46143712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8A6E08-63C8-C449-83D1-3719A9A29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45FF4BA3-7228-CF48-903C-FB81988A532C}" type="slidenum">
              <a:rPr lang="en-US" altLang="en-US" smtClean="0"/>
              <a:pPr>
                <a:defRPr/>
              </a:pPr>
              <a:t>54</a:t>
            </a:fld>
            <a:endParaRPr lang="en-US" altLang="en-US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1028016B-4FA9-9E4E-93AD-2B4B687A1D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5337175" cy="75406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/>
              <a:t>Related Work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62B47B8B-4AA7-F94E-95C0-67EB24D7E2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5938" y="1416050"/>
            <a:ext cx="8448675" cy="5181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400050" indent="-400050" defTabSz="785813" eaLnBrk="1" hangingPunct="1"/>
            <a:r>
              <a:rPr lang="en-US" altLang="en-DE" dirty="0"/>
              <a:t>Similar analysis made of </a:t>
            </a:r>
            <a:r>
              <a:rPr lang="en-US" altLang="en-DE" dirty="0">
                <a:solidFill>
                  <a:srgbClr val="0305FF"/>
                </a:solidFill>
              </a:rPr>
              <a:t>State Oriented Domains</a:t>
            </a:r>
            <a:r>
              <a:rPr lang="en-US" altLang="en-DE" dirty="0"/>
              <a:t>, </a:t>
            </a:r>
            <a:br>
              <a:rPr lang="en-US" altLang="en-DE" dirty="0"/>
            </a:br>
            <a:r>
              <a:rPr lang="en-US" altLang="en-DE" dirty="0"/>
              <a:t>but the situation is more complicated</a:t>
            </a:r>
          </a:p>
          <a:p>
            <a:pPr marL="400050" indent="-400050" defTabSz="785813" eaLnBrk="1" hangingPunct="1"/>
            <a:r>
              <a:rPr lang="en-US" altLang="en-DE" dirty="0">
                <a:solidFill>
                  <a:srgbClr val="0305FF"/>
                </a:solidFill>
              </a:rPr>
              <a:t>Coalitions</a:t>
            </a:r>
            <a:r>
              <a:rPr lang="en-US" altLang="en-DE" dirty="0"/>
              <a:t> (more than two agents, Kraus, </a:t>
            </a:r>
            <a:r>
              <a:rPr lang="en-US" altLang="en-DE" dirty="0" err="1"/>
              <a:t>Shechory</a:t>
            </a:r>
            <a:r>
              <a:rPr lang="en-US" altLang="en-DE" dirty="0"/>
              <a:t>)</a:t>
            </a:r>
          </a:p>
          <a:p>
            <a:pPr marL="400050" indent="-400050" defTabSz="785813" eaLnBrk="1" hangingPunct="1"/>
            <a:r>
              <a:rPr lang="en-US" altLang="en-DE" dirty="0">
                <a:solidFill>
                  <a:srgbClr val="0305FF"/>
                </a:solidFill>
              </a:rPr>
              <a:t>Mechanism design </a:t>
            </a:r>
            <a:r>
              <a:rPr lang="en-US" altLang="en-DE" dirty="0"/>
              <a:t>(</a:t>
            </a:r>
            <a:r>
              <a:rPr lang="en-US" altLang="en-DE" dirty="0" err="1"/>
              <a:t>Sandholm</a:t>
            </a:r>
            <a:r>
              <a:rPr lang="en-US" altLang="en-DE" dirty="0"/>
              <a:t>, Nisan, </a:t>
            </a:r>
            <a:r>
              <a:rPr lang="en-US" altLang="en-DE" dirty="0" err="1"/>
              <a:t>Tennenholtz</a:t>
            </a:r>
            <a:r>
              <a:rPr lang="en-US" altLang="en-DE" dirty="0"/>
              <a:t>, </a:t>
            </a:r>
            <a:r>
              <a:rPr lang="en-US" altLang="en-DE" dirty="0" err="1"/>
              <a:t>Ephrati</a:t>
            </a:r>
            <a:r>
              <a:rPr lang="en-US" altLang="en-DE" dirty="0"/>
              <a:t>, Kraus)</a:t>
            </a:r>
          </a:p>
          <a:p>
            <a:pPr marL="400050" indent="-400050" defTabSz="785813" eaLnBrk="1" hangingPunct="1"/>
            <a:r>
              <a:rPr lang="en-US" altLang="en-DE" dirty="0">
                <a:solidFill>
                  <a:srgbClr val="0305FF"/>
                </a:solidFill>
              </a:rPr>
              <a:t>Other models of negotiation </a:t>
            </a:r>
            <a:r>
              <a:rPr lang="en-US" altLang="en-DE" dirty="0"/>
              <a:t>(Kraus, </a:t>
            </a:r>
            <a:r>
              <a:rPr lang="en-US" altLang="en-DE" dirty="0" err="1"/>
              <a:t>Sycara</a:t>
            </a:r>
            <a:r>
              <a:rPr lang="en-US" altLang="en-DE" dirty="0"/>
              <a:t>, Durfee, Lesser, Gasser, </a:t>
            </a:r>
            <a:r>
              <a:rPr lang="en-US" altLang="en-DE" dirty="0" err="1"/>
              <a:t>Gmytrasiewicz</a:t>
            </a:r>
            <a:r>
              <a:rPr lang="en-US" altLang="en-DE" dirty="0"/>
              <a:t>)</a:t>
            </a:r>
          </a:p>
          <a:p>
            <a:pPr marL="400050" indent="-400050" defTabSz="785813" eaLnBrk="1" hangingPunct="1"/>
            <a:r>
              <a:rPr lang="en-US" altLang="en-DE" dirty="0">
                <a:solidFill>
                  <a:srgbClr val="0305FF"/>
                </a:solidFill>
              </a:rPr>
              <a:t>Consensus mechanisms, voting techniques, economic models </a:t>
            </a:r>
            <a:r>
              <a:rPr lang="en-US" altLang="en-DE" dirty="0"/>
              <a:t>(Wellman, </a:t>
            </a:r>
            <a:r>
              <a:rPr lang="en-US" altLang="en-DE" dirty="0" err="1"/>
              <a:t>Ephrati</a:t>
            </a:r>
            <a:r>
              <a:rPr lang="en-US" altLang="en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36700453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1D74C-4AA6-524B-B40D-A1222179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5854C655-4AFE-C548-8DE1-23542B6FC7A2}" type="slidenum">
              <a:rPr lang="en-US" altLang="en-US" smtClean="0"/>
              <a:pPr>
                <a:defRPr/>
              </a:pPr>
              <a:t>55</a:t>
            </a:fld>
            <a:endParaRPr lang="en-US" altLang="en-US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6ECFCFAD-67CF-F54B-95F3-C07C7CCDA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3729038" cy="79375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dirty="0"/>
              <a:t>Summary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548C4971-4EF9-7D45-8B1A-E2C333D4DF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8175" y="1295400"/>
            <a:ext cx="5360988" cy="44307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defTabSz="785813" eaLnBrk="1" hangingPunct="1">
              <a:lnSpc>
                <a:spcPct val="105000"/>
              </a:lnSpc>
            </a:pPr>
            <a:r>
              <a:rPr lang="en-US" altLang="en-DE"/>
              <a:t>By appropriately adjusting the </a:t>
            </a:r>
            <a:r>
              <a:rPr lang="en-US" altLang="en-DE" i="1"/>
              <a:t>rules of encounter</a:t>
            </a:r>
            <a:r>
              <a:rPr lang="en-US" altLang="en-DE"/>
              <a:t> by which agents must interact, we can influence the private strategies that designers build into their machines</a:t>
            </a:r>
          </a:p>
          <a:p>
            <a:pPr defTabSz="785813" eaLnBrk="1" hangingPunct="1">
              <a:lnSpc>
                <a:spcPct val="105000"/>
              </a:lnSpc>
            </a:pPr>
            <a:r>
              <a:rPr lang="en-US" altLang="en-DE"/>
              <a:t>The interaction mechanism should ensure the </a:t>
            </a:r>
            <a:r>
              <a:rPr lang="en-US" altLang="en-DE" i="1"/>
              <a:t>efficiency</a:t>
            </a:r>
            <a:r>
              <a:rPr lang="en-US" altLang="en-DE"/>
              <a:t> of multi-agent systems</a:t>
            </a:r>
          </a:p>
        </p:txBody>
      </p:sp>
      <p:sp>
        <p:nvSpPr>
          <p:cNvPr id="182276" name="Rectangle 4">
            <a:extLst>
              <a:ext uri="{FF2B5EF4-FFF2-40B4-BE49-F238E27FC236}">
                <a16:creationId xmlns:a16="http://schemas.microsoft.com/office/drawing/2014/main" id="{0CC73B93-50C0-A34F-9889-EFD6A1807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350" y="1933575"/>
            <a:ext cx="2165350" cy="81156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lIns="65792" tIns="26317" rIns="65792" bIns="26317">
            <a:spAutoFit/>
          </a:bodyPr>
          <a:lstStyle>
            <a:lvl1pPr marL="236538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3812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8000"/>
              </a:lnSpc>
              <a:spcBef>
                <a:spcPct val="43000"/>
              </a:spcBef>
              <a:defRPr/>
            </a:pPr>
            <a:r>
              <a:rPr lang="en-US" altLang="en-DE" sz="2800">
                <a:latin typeface="+mn-lt"/>
              </a:rPr>
              <a:t>Rules of Encounter</a:t>
            </a:r>
          </a:p>
        </p:txBody>
      </p:sp>
      <p:sp>
        <p:nvSpPr>
          <p:cNvPr id="182277" name="Rectangle 5">
            <a:extLst>
              <a:ext uri="{FF2B5EF4-FFF2-40B4-BE49-F238E27FC236}">
                <a16:creationId xmlns:a16="http://schemas.microsoft.com/office/drawing/2014/main" id="{20ED90D7-8C75-E44F-8A99-90290C00B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350" y="4460875"/>
            <a:ext cx="2165350" cy="4323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lIns="65792" tIns="26317" rIns="65792" bIns="26317">
            <a:spAutoFit/>
          </a:bodyPr>
          <a:lstStyle>
            <a:lvl1pPr marL="236538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3812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8000"/>
              </a:lnSpc>
              <a:spcBef>
                <a:spcPct val="43000"/>
              </a:spcBef>
              <a:defRPr/>
            </a:pPr>
            <a:r>
              <a:rPr lang="en-US" altLang="en-DE" sz="2800">
                <a:latin typeface="+mn-lt"/>
              </a:rPr>
              <a:t>Efficiency</a:t>
            </a:r>
          </a:p>
        </p:txBody>
      </p:sp>
    </p:spTree>
    <p:extLst>
      <p:ext uri="{BB962C8B-B14F-4D97-AF65-F5344CB8AC3E}">
        <p14:creationId xmlns:p14="http://schemas.microsoft.com/office/powerpoint/2010/main" val="3628306877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A3103-99C4-604F-9BD4-A397144E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7-</a:t>
            </a:r>
            <a:fld id="{6B2E2AED-117C-9844-864D-D9D536168455}" type="slidenum">
              <a:rPr lang="en-US" altLang="en-US" smtClean="0"/>
              <a:pPr>
                <a:defRPr/>
              </a:pPr>
              <a:t>56</a:t>
            </a:fld>
            <a:endParaRPr lang="en-US" altLang="en-US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8FF7DB6D-D29F-104A-8D79-F59DC89DA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1638" y="144500"/>
            <a:ext cx="8229600" cy="84558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/>
            <a:r>
              <a:rPr lang="en-US" altLang="en-DE" dirty="0"/>
              <a:t>Summary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C6EC06E7-522B-C744-9E32-62D2FDD1B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8175" y="1371600"/>
            <a:ext cx="5597525" cy="441166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246063" indent="-246063" defTabSz="785813" eaLnBrk="1" hangingPunct="1">
              <a:lnSpc>
                <a:spcPct val="105000"/>
              </a:lnSpc>
            </a:pPr>
            <a:r>
              <a:rPr lang="en-US" altLang="en-DE"/>
              <a:t>To maintain efficiency over time of dynamic multi-agent systems, the rules must also be </a:t>
            </a:r>
            <a:r>
              <a:rPr lang="en-US" altLang="en-DE" i="1"/>
              <a:t>stable</a:t>
            </a:r>
            <a:endParaRPr lang="en-US" altLang="en-DE"/>
          </a:p>
          <a:p>
            <a:pPr marL="246063" indent="-246063" defTabSz="785813" eaLnBrk="1" hangingPunct="1">
              <a:lnSpc>
                <a:spcPct val="105000"/>
              </a:lnSpc>
            </a:pPr>
            <a:r>
              <a:rPr lang="en-US" altLang="en-DE"/>
              <a:t>The use of formal tools enables the design of efficient and stable mechanisms, and the precise characterization of their properties</a:t>
            </a:r>
          </a:p>
        </p:txBody>
      </p:sp>
      <p:sp>
        <p:nvSpPr>
          <p:cNvPr id="183300" name="Rectangle 4">
            <a:extLst>
              <a:ext uri="{FF2B5EF4-FFF2-40B4-BE49-F238E27FC236}">
                <a16:creationId xmlns:a16="http://schemas.microsoft.com/office/drawing/2014/main" id="{95CB9AE0-CF48-D34A-97B2-BD5E65CE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888" y="1852613"/>
            <a:ext cx="2165350" cy="4323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lIns="65792" tIns="26317" rIns="65792" bIns="26317">
            <a:spAutoFit/>
          </a:bodyPr>
          <a:lstStyle>
            <a:lvl1pPr marL="236538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3812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8000"/>
              </a:lnSpc>
              <a:spcBef>
                <a:spcPct val="43000"/>
              </a:spcBef>
              <a:defRPr/>
            </a:pPr>
            <a:r>
              <a:rPr lang="en-US" altLang="en-DE" sz="2800">
                <a:latin typeface="+mn-lt"/>
              </a:rPr>
              <a:t>Stability</a:t>
            </a:r>
          </a:p>
        </p:txBody>
      </p:sp>
      <p:sp>
        <p:nvSpPr>
          <p:cNvPr id="183301" name="Rectangle 5">
            <a:extLst>
              <a:ext uri="{FF2B5EF4-FFF2-40B4-BE49-F238E27FC236}">
                <a16:creationId xmlns:a16="http://schemas.microsoft.com/office/drawing/2014/main" id="{19060C7E-45C8-584E-B7EA-ED538F3EB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888" y="3767138"/>
            <a:ext cx="2165350" cy="4323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lIns="65792" tIns="26317" rIns="65792" bIns="26317">
            <a:spAutoFit/>
          </a:bodyPr>
          <a:lstStyle>
            <a:lvl1pPr marL="236538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38125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8000"/>
              </a:lnSpc>
              <a:spcBef>
                <a:spcPct val="43000"/>
              </a:spcBef>
              <a:defRPr/>
            </a:pPr>
            <a:r>
              <a:rPr lang="en-US" altLang="en-DE" sz="2800">
                <a:latin typeface="+mn-lt"/>
              </a:rPr>
              <a:t>Formal Tools</a:t>
            </a:r>
          </a:p>
        </p:txBody>
      </p:sp>
    </p:spTree>
    <p:extLst>
      <p:ext uri="{BB962C8B-B14F-4D97-AF65-F5344CB8AC3E}">
        <p14:creationId xmlns:p14="http://schemas.microsoft.com/office/powerpoint/2010/main" val="61607790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agents?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305FF"/>
                </a:solidFill>
              </a:rPr>
              <a:t>One to one</a:t>
            </a:r>
          </a:p>
          <a:p>
            <a:pPr eaLnBrk="1" hangingPunct="1"/>
            <a:r>
              <a:rPr lang="en-US" dirty="0">
                <a:solidFill>
                  <a:srgbClr val="0305FF"/>
                </a:solidFill>
              </a:rPr>
              <a:t>One to many </a:t>
            </a:r>
            <a:br>
              <a:rPr lang="en-US" dirty="0">
                <a:solidFill>
                  <a:srgbClr val="0305FF"/>
                </a:solidFill>
              </a:rPr>
            </a:br>
            <a:r>
              <a:rPr lang="en-US" dirty="0"/>
              <a:t>(auction as an example of one seller and many buyers)</a:t>
            </a:r>
          </a:p>
          <a:p>
            <a:pPr eaLnBrk="1" hangingPunct="1"/>
            <a:r>
              <a:rPr lang="en-US" dirty="0">
                <a:solidFill>
                  <a:srgbClr val="0305FF"/>
                </a:solidFill>
              </a:rPr>
              <a:t>Many to many </a:t>
            </a:r>
            <a:r>
              <a:rPr lang="en-US" dirty="0"/>
              <a:t>(could be divided into buyers and sellers, or all could be identical in role – like officemate)</a:t>
            </a:r>
          </a:p>
          <a:p>
            <a:pPr lvl="1" eaLnBrk="1" hangingPunct="1"/>
            <a:r>
              <a:rPr lang="en-US" dirty="0"/>
              <a:t>n(n-1)/2 number of pairs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4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 bwMode="auto">
          <a:xfrm>
            <a:off x="304800" y="274638"/>
            <a:ext cx="8382000" cy="71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Criteria of a Negotiation Protocols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124744"/>
            <a:ext cx="8382000" cy="5562600"/>
          </a:xfrm>
        </p:spPr>
        <p:txBody>
          <a:bodyPr/>
          <a:lstStyle/>
          <a:p>
            <a:r>
              <a:rPr lang="en-US" dirty="0">
                <a:solidFill>
                  <a:srgbClr val="0305FF"/>
                </a:solidFill>
              </a:rPr>
              <a:t>Efficiency</a:t>
            </a:r>
          </a:p>
          <a:p>
            <a:pPr lvl="1"/>
            <a:r>
              <a:rPr lang="en-US" dirty="0"/>
              <a:t>Do not waste utility (compute optimal solution)</a:t>
            </a:r>
          </a:p>
          <a:p>
            <a:r>
              <a:rPr lang="en-US" dirty="0">
                <a:solidFill>
                  <a:srgbClr val="0305FF"/>
                </a:solidFill>
              </a:rPr>
              <a:t>Stability</a:t>
            </a:r>
          </a:p>
          <a:p>
            <a:pPr lvl="1"/>
            <a:r>
              <a:rPr lang="en-US" dirty="0"/>
              <a:t>No agent has an incentive to deviate from dominant strategy</a:t>
            </a:r>
          </a:p>
          <a:p>
            <a:r>
              <a:rPr lang="en-US" dirty="0">
                <a:solidFill>
                  <a:srgbClr val="0305FF"/>
                </a:solidFill>
              </a:rPr>
              <a:t>Simplicity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Low computational demands on agents (e.g., no counter-speculation required </a:t>
            </a:r>
            <a:r>
              <a:rPr lang="en-US" dirty="0">
                <a:sym typeface="Wingdings"/>
              </a:rPr>
              <a:t> "dominant strategy" exists)</a:t>
            </a:r>
            <a:endParaRPr lang="en-US" dirty="0"/>
          </a:p>
          <a:p>
            <a:r>
              <a:rPr lang="en-US" dirty="0">
                <a:solidFill>
                  <a:srgbClr val="0305FF"/>
                </a:solidFill>
              </a:rPr>
              <a:t>Distribution</a:t>
            </a:r>
          </a:p>
          <a:p>
            <a:pPr lvl="1"/>
            <a:r>
              <a:rPr lang="en-US" dirty="0"/>
              <a:t>No central decision maker</a:t>
            </a:r>
          </a:p>
          <a:p>
            <a:r>
              <a:rPr lang="en-US" dirty="0">
                <a:solidFill>
                  <a:srgbClr val="0305FF"/>
                </a:solidFill>
              </a:rPr>
              <a:t>Symmetry</a:t>
            </a:r>
            <a:r>
              <a:rPr lang="en-US" dirty="0"/>
              <a:t> (possibly)</a:t>
            </a:r>
          </a:p>
          <a:p>
            <a:pPr lvl="1"/>
            <a:r>
              <a:rPr lang="en-US" dirty="0"/>
              <a:t>May not want agents to play different roles</a:t>
            </a:r>
          </a:p>
        </p:txBody>
      </p:sp>
    </p:spTree>
    <p:extLst>
      <p:ext uri="{BB962C8B-B14F-4D97-AF65-F5344CB8AC3E}">
        <p14:creationId xmlns:p14="http://schemas.microsoft.com/office/powerpoint/2010/main" val="2408285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Negotiation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dirty="0"/>
              <a:t>Negotiation usually proceeds in a series of rounds, with every agent making a proposal at every round.</a:t>
            </a:r>
          </a:p>
          <a:p>
            <a:pPr marL="357188" indent="-357188"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dirty="0"/>
              <a:t>Communication during negotiation:</a:t>
            </a:r>
          </a:p>
          <a:p>
            <a:pPr marL="357188" indent="-357188" eaLnBrk="1" hangingPunct="1">
              <a:lnSpc>
                <a:spcPct val="120000"/>
              </a:lnSpc>
              <a:buClr>
                <a:schemeClr val="tx1"/>
              </a:buClr>
            </a:pPr>
            <a:endParaRPr lang="en-US" dirty="0"/>
          </a:p>
          <a:p>
            <a:pPr marL="357188" indent="-357188"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dirty="0"/>
              <a:t>Another way </a:t>
            </a:r>
            <a:br>
              <a:rPr lang="en-US" dirty="0"/>
            </a:br>
            <a:r>
              <a:rPr lang="en-US" dirty="0"/>
              <a:t>of looking at the </a:t>
            </a:r>
            <a:br>
              <a:rPr lang="en-US" dirty="0"/>
            </a:br>
            <a:r>
              <a:rPr lang="en-US" dirty="0"/>
              <a:t>negotiation process: </a:t>
            </a:r>
            <a:br>
              <a:rPr lang="en-US" dirty="0"/>
            </a:br>
            <a:r>
              <a:rPr lang="en-US" dirty="0"/>
              <a:t>Who ”moves” the farthest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893387" y="2812726"/>
            <a:ext cx="3304963" cy="1650567"/>
            <a:chOff x="1488" y="2504"/>
            <a:chExt cx="2589" cy="1293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488" y="2578"/>
              <a:ext cx="477" cy="954"/>
              <a:chOff x="1008" y="2592"/>
              <a:chExt cx="477" cy="954"/>
            </a:xfrm>
          </p:grpSpPr>
          <p:sp>
            <p:nvSpPr>
              <p:cNvPr id="21" name="Freeform 6"/>
              <p:cNvSpPr>
                <a:spLocks/>
              </p:cNvSpPr>
              <p:nvPr/>
            </p:nvSpPr>
            <p:spPr bwMode="auto">
              <a:xfrm>
                <a:off x="1152" y="2592"/>
                <a:ext cx="191" cy="190"/>
              </a:xfrm>
              <a:custGeom>
                <a:avLst/>
                <a:gdLst>
                  <a:gd name="T0" fmla="*/ 1 w 382"/>
                  <a:gd name="T1" fmla="*/ 1 h 380"/>
                  <a:gd name="T2" fmla="*/ 1 w 382"/>
                  <a:gd name="T3" fmla="*/ 1 h 380"/>
                  <a:gd name="T4" fmla="*/ 1 w 382"/>
                  <a:gd name="T5" fmla="*/ 1 h 380"/>
                  <a:gd name="T6" fmla="*/ 1 w 382"/>
                  <a:gd name="T7" fmla="*/ 1 h 380"/>
                  <a:gd name="T8" fmla="*/ 1 w 382"/>
                  <a:gd name="T9" fmla="*/ 1 h 380"/>
                  <a:gd name="T10" fmla="*/ 1 w 382"/>
                  <a:gd name="T11" fmla="*/ 1 h 380"/>
                  <a:gd name="T12" fmla="*/ 1 w 382"/>
                  <a:gd name="T13" fmla="*/ 1 h 380"/>
                  <a:gd name="T14" fmla="*/ 1 w 382"/>
                  <a:gd name="T15" fmla="*/ 1 h 380"/>
                  <a:gd name="T16" fmla="*/ 1 w 382"/>
                  <a:gd name="T17" fmla="*/ 0 h 380"/>
                  <a:gd name="T18" fmla="*/ 1 w 382"/>
                  <a:gd name="T19" fmla="*/ 1 h 380"/>
                  <a:gd name="T20" fmla="*/ 1 w 382"/>
                  <a:gd name="T21" fmla="*/ 1 h 380"/>
                  <a:gd name="T22" fmla="*/ 1 w 382"/>
                  <a:gd name="T23" fmla="*/ 1 h 380"/>
                  <a:gd name="T24" fmla="*/ 1 w 382"/>
                  <a:gd name="T25" fmla="*/ 1 h 380"/>
                  <a:gd name="T26" fmla="*/ 1 w 382"/>
                  <a:gd name="T27" fmla="*/ 1 h 380"/>
                  <a:gd name="T28" fmla="*/ 1 w 382"/>
                  <a:gd name="T29" fmla="*/ 1 h 380"/>
                  <a:gd name="T30" fmla="*/ 1 w 382"/>
                  <a:gd name="T31" fmla="*/ 1 h 380"/>
                  <a:gd name="T32" fmla="*/ 0 w 382"/>
                  <a:gd name="T33" fmla="*/ 1 h 380"/>
                  <a:gd name="T34" fmla="*/ 1 w 382"/>
                  <a:gd name="T35" fmla="*/ 1 h 380"/>
                  <a:gd name="T36" fmla="*/ 1 w 382"/>
                  <a:gd name="T37" fmla="*/ 1 h 380"/>
                  <a:gd name="T38" fmla="*/ 1 w 382"/>
                  <a:gd name="T39" fmla="*/ 1 h 380"/>
                  <a:gd name="T40" fmla="*/ 1 w 382"/>
                  <a:gd name="T41" fmla="*/ 1 h 380"/>
                  <a:gd name="T42" fmla="*/ 1 w 382"/>
                  <a:gd name="T43" fmla="*/ 1 h 380"/>
                  <a:gd name="T44" fmla="*/ 1 w 382"/>
                  <a:gd name="T45" fmla="*/ 1 h 380"/>
                  <a:gd name="T46" fmla="*/ 1 w 382"/>
                  <a:gd name="T47" fmla="*/ 1 h 380"/>
                  <a:gd name="T48" fmla="*/ 1 w 382"/>
                  <a:gd name="T49" fmla="*/ 1 h 380"/>
                  <a:gd name="T50" fmla="*/ 1 w 382"/>
                  <a:gd name="T51" fmla="*/ 1 h 380"/>
                  <a:gd name="T52" fmla="*/ 1 w 382"/>
                  <a:gd name="T53" fmla="*/ 1 h 380"/>
                  <a:gd name="T54" fmla="*/ 1 w 382"/>
                  <a:gd name="T55" fmla="*/ 1 h 380"/>
                  <a:gd name="T56" fmla="*/ 1 w 382"/>
                  <a:gd name="T57" fmla="*/ 1 h 380"/>
                  <a:gd name="T58" fmla="*/ 1 w 382"/>
                  <a:gd name="T59" fmla="*/ 1 h 380"/>
                  <a:gd name="T60" fmla="*/ 1 w 382"/>
                  <a:gd name="T61" fmla="*/ 1 h 380"/>
                  <a:gd name="T62" fmla="*/ 1 w 382"/>
                  <a:gd name="T63" fmla="*/ 1 h 380"/>
                  <a:gd name="T64" fmla="*/ 1 w 382"/>
                  <a:gd name="T65" fmla="*/ 1 h 38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82"/>
                  <a:gd name="T100" fmla="*/ 0 h 380"/>
                  <a:gd name="T101" fmla="*/ 382 w 382"/>
                  <a:gd name="T102" fmla="*/ 380 h 38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82" h="380">
                    <a:moveTo>
                      <a:pt x="382" y="190"/>
                    </a:moveTo>
                    <a:lnTo>
                      <a:pt x="379" y="152"/>
                    </a:lnTo>
                    <a:lnTo>
                      <a:pt x="367" y="117"/>
                    </a:lnTo>
                    <a:lnTo>
                      <a:pt x="350" y="84"/>
                    </a:lnTo>
                    <a:lnTo>
                      <a:pt x="327" y="56"/>
                    </a:lnTo>
                    <a:lnTo>
                      <a:pt x="298" y="31"/>
                    </a:lnTo>
                    <a:lnTo>
                      <a:pt x="265" y="13"/>
                    </a:lnTo>
                    <a:lnTo>
                      <a:pt x="229" y="4"/>
                    </a:lnTo>
                    <a:lnTo>
                      <a:pt x="190" y="0"/>
                    </a:lnTo>
                    <a:lnTo>
                      <a:pt x="154" y="4"/>
                    </a:lnTo>
                    <a:lnTo>
                      <a:pt x="117" y="13"/>
                    </a:lnTo>
                    <a:lnTo>
                      <a:pt x="84" y="31"/>
                    </a:lnTo>
                    <a:lnTo>
                      <a:pt x="55" y="56"/>
                    </a:lnTo>
                    <a:lnTo>
                      <a:pt x="32" y="84"/>
                    </a:lnTo>
                    <a:lnTo>
                      <a:pt x="15" y="117"/>
                    </a:lnTo>
                    <a:lnTo>
                      <a:pt x="4" y="152"/>
                    </a:lnTo>
                    <a:lnTo>
                      <a:pt x="0" y="190"/>
                    </a:lnTo>
                    <a:lnTo>
                      <a:pt x="4" y="226"/>
                    </a:lnTo>
                    <a:lnTo>
                      <a:pt x="15" y="263"/>
                    </a:lnTo>
                    <a:lnTo>
                      <a:pt x="32" y="296"/>
                    </a:lnTo>
                    <a:lnTo>
                      <a:pt x="55" y="324"/>
                    </a:lnTo>
                    <a:lnTo>
                      <a:pt x="84" y="347"/>
                    </a:lnTo>
                    <a:lnTo>
                      <a:pt x="117" y="365"/>
                    </a:lnTo>
                    <a:lnTo>
                      <a:pt x="154" y="376"/>
                    </a:lnTo>
                    <a:lnTo>
                      <a:pt x="190" y="380"/>
                    </a:lnTo>
                    <a:lnTo>
                      <a:pt x="229" y="376"/>
                    </a:lnTo>
                    <a:lnTo>
                      <a:pt x="265" y="365"/>
                    </a:lnTo>
                    <a:lnTo>
                      <a:pt x="298" y="347"/>
                    </a:lnTo>
                    <a:lnTo>
                      <a:pt x="327" y="324"/>
                    </a:lnTo>
                    <a:lnTo>
                      <a:pt x="350" y="296"/>
                    </a:lnTo>
                    <a:lnTo>
                      <a:pt x="367" y="263"/>
                    </a:lnTo>
                    <a:lnTo>
                      <a:pt x="379" y="226"/>
                    </a:lnTo>
                    <a:lnTo>
                      <a:pt x="382" y="190"/>
                    </a:lnTo>
                    <a:close/>
                  </a:path>
                </a:pathLst>
              </a:custGeom>
              <a:solidFill>
                <a:srgbClr val="0099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900"/>
              </a:p>
            </p:txBody>
          </p:sp>
          <p:sp>
            <p:nvSpPr>
              <p:cNvPr id="22" name="Freeform 7"/>
              <p:cNvSpPr>
                <a:spLocks/>
              </p:cNvSpPr>
              <p:nvPr/>
            </p:nvSpPr>
            <p:spPr bwMode="auto">
              <a:xfrm>
                <a:off x="1008" y="2784"/>
                <a:ext cx="477" cy="762"/>
              </a:xfrm>
              <a:custGeom>
                <a:avLst/>
                <a:gdLst>
                  <a:gd name="T0" fmla="*/ 0 w 956"/>
                  <a:gd name="T1" fmla="*/ 1 h 1523"/>
                  <a:gd name="T2" fmla="*/ 0 w 956"/>
                  <a:gd name="T3" fmla="*/ 1 h 1523"/>
                  <a:gd name="T4" fmla="*/ 0 w 956"/>
                  <a:gd name="T5" fmla="*/ 1 h 1523"/>
                  <a:gd name="T6" fmla="*/ 0 w 956"/>
                  <a:gd name="T7" fmla="*/ 1 h 1523"/>
                  <a:gd name="T8" fmla="*/ 0 w 956"/>
                  <a:gd name="T9" fmla="*/ 1 h 1523"/>
                  <a:gd name="T10" fmla="*/ 0 w 956"/>
                  <a:gd name="T11" fmla="*/ 1 h 1523"/>
                  <a:gd name="T12" fmla="*/ 0 w 956"/>
                  <a:gd name="T13" fmla="*/ 1 h 1523"/>
                  <a:gd name="T14" fmla="*/ 0 w 956"/>
                  <a:gd name="T15" fmla="*/ 0 h 1523"/>
                  <a:gd name="T16" fmla="*/ 0 w 956"/>
                  <a:gd name="T17" fmla="*/ 1 h 1523"/>
                  <a:gd name="T18" fmla="*/ 0 w 956"/>
                  <a:gd name="T19" fmla="*/ 0 h 1523"/>
                  <a:gd name="T20" fmla="*/ 0 w 956"/>
                  <a:gd name="T21" fmla="*/ 1 h 1523"/>
                  <a:gd name="T22" fmla="*/ 0 w 956"/>
                  <a:gd name="T23" fmla="*/ 1 h 1523"/>
                  <a:gd name="T24" fmla="*/ 0 w 956"/>
                  <a:gd name="T25" fmla="*/ 1 h 1523"/>
                  <a:gd name="T26" fmla="*/ 0 w 956"/>
                  <a:gd name="T27" fmla="*/ 1 h 1523"/>
                  <a:gd name="T28" fmla="*/ 0 w 956"/>
                  <a:gd name="T29" fmla="*/ 1 h 1523"/>
                  <a:gd name="T30" fmla="*/ 0 w 956"/>
                  <a:gd name="T31" fmla="*/ 1 h 1523"/>
                  <a:gd name="T32" fmla="*/ 0 w 956"/>
                  <a:gd name="T33" fmla="*/ 1 h 15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56"/>
                  <a:gd name="T52" fmla="*/ 0 h 1523"/>
                  <a:gd name="T53" fmla="*/ 956 w 956"/>
                  <a:gd name="T54" fmla="*/ 1523 h 152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56" h="1523">
                    <a:moveTo>
                      <a:pt x="489" y="785"/>
                    </a:moveTo>
                    <a:lnTo>
                      <a:pt x="712" y="1523"/>
                    </a:lnTo>
                    <a:lnTo>
                      <a:pt x="889" y="1523"/>
                    </a:lnTo>
                    <a:lnTo>
                      <a:pt x="712" y="666"/>
                    </a:lnTo>
                    <a:lnTo>
                      <a:pt x="712" y="167"/>
                    </a:lnTo>
                    <a:lnTo>
                      <a:pt x="844" y="572"/>
                    </a:lnTo>
                    <a:lnTo>
                      <a:pt x="956" y="499"/>
                    </a:lnTo>
                    <a:lnTo>
                      <a:pt x="800" y="0"/>
                    </a:lnTo>
                    <a:lnTo>
                      <a:pt x="489" y="23"/>
                    </a:lnTo>
                    <a:lnTo>
                      <a:pt x="179" y="0"/>
                    </a:lnTo>
                    <a:lnTo>
                      <a:pt x="0" y="524"/>
                    </a:lnTo>
                    <a:lnTo>
                      <a:pt x="135" y="572"/>
                    </a:lnTo>
                    <a:lnTo>
                      <a:pt x="267" y="167"/>
                    </a:lnTo>
                    <a:lnTo>
                      <a:pt x="267" y="666"/>
                    </a:lnTo>
                    <a:lnTo>
                      <a:pt x="91" y="1523"/>
                    </a:lnTo>
                    <a:lnTo>
                      <a:pt x="267" y="1523"/>
                    </a:lnTo>
                    <a:lnTo>
                      <a:pt x="489" y="785"/>
                    </a:lnTo>
                    <a:close/>
                  </a:path>
                </a:pathLst>
              </a:custGeom>
              <a:solidFill>
                <a:srgbClr val="0099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900"/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3600" y="2578"/>
              <a:ext cx="477" cy="954"/>
              <a:chOff x="1008" y="2592"/>
              <a:chExt cx="477" cy="954"/>
            </a:xfrm>
          </p:grpSpPr>
          <p:sp>
            <p:nvSpPr>
              <p:cNvPr id="19" name="Freeform 9"/>
              <p:cNvSpPr>
                <a:spLocks/>
              </p:cNvSpPr>
              <p:nvPr/>
            </p:nvSpPr>
            <p:spPr bwMode="auto">
              <a:xfrm>
                <a:off x="1152" y="2592"/>
                <a:ext cx="191" cy="190"/>
              </a:xfrm>
              <a:custGeom>
                <a:avLst/>
                <a:gdLst>
                  <a:gd name="T0" fmla="*/ 1 w 382"/>
                  <a:gd name="T1" fmla="*/ 1 h 380"/>
                  <a:gd name="T2" fmla="*/ 1 w 382"/>
                  <a:gd name="T3" fmla="*/ 1 h 380"/>
                  <a:gd name="T4" fmla="*/ 1 w 382"/>
                  <a:gd name="T5" fmla="*/ 1 h 380"/>
                  <a:gd name="T6" fmla="*/ 1 w 382"/>
                  <a:gd name="T7" fmla="*/ 1 h 380"/>
                  <a:gd name="T8" fmla="*/ 1 w 382"/>
                  <a:gd name="T9" fmla="*/ 1 h 380"/>
                  <a:gd name="T10" fmla="*/ 1 w 382"/>
                  <a:gd name="T11" fmla="*/ 1 h 380"/>
                  <a:gd name="T12" fmla="*/ 1 w 382"/>
                  <a:gd name="T13" fmla="*/ 1 h 380"/>
                  <a:gd name="T14" fmla="*/ 1 w 382"/>
                  <a:gd name="T15" fmla="*/ 1 h 380"/>
                  <a:gd name="T16" fmla="*/ 1 w 382"/>
                  <a:gd name="T17" fmla="*/ 0 h 380"/>
                  <a:gd name="T18" fmla="*/ 1 w 382"/>
                  <a:gd name="T19" fmla="*/ 1 h 380"/>
                  <a:gd name="T20" fmla="*/ 1 w 382"/>
                  <a:gd name="T21" fmla="*/ 1 h 380"/>
                  <a:gd name="T22" fmla="*/ 1 w 382"/>
                  <a:gd name="T23" fmla="*/ 1 h 380"/>
                  <a:gd name="T24" fmla="*/ 1 w 382"/>
                  <a:gd name="T25" fmla="*/ 1 h 380"/>
                  <a:gd name="T26" fmla="*/ 1 w 382"/>
                  <a:gd name="T27" fmla="*/ 1 h 380"/>
                  <a:gd name="T28" fmla="*/ 1 w 382"/>
                  <a:gd name="T29" fmla="*/ 1 h 380"/>
                  <a:gd name="T30" fmla="*/ 1 w 382"/>
                  <a:gd name="T31" fmla="*/ 1 h 380"/>
                  <a:gd name="T32" fmla="*/ 0 w 382"/>
                  <a:gd name="T33" fmla="*/ 1 h 380"/>
                  <a:gd name="T34" fmla="*/ 1 w 382"/>
                  <a:gd name="T35" fmla="*/ 1 h 380"/>
                  <a:gd name="T36" fmla="*/ 1 w 382"/>
                  <a:gd name="T37" fmla="*/ 1 h 380"/>
                  <a:gd name="T38" fmla="*/ 1 w 382"/>
                  <a:gd name="T39" fmla="*/ 1 h 380"/>
                  <a:gd name="T40" fmla="*/ 1 w 382"/>
                  <a:gd name="T41" fmla="*/ 1 h 380"/>
                  <a:gd name="T42" fmla="*/ 1 w 382"/>
                  <a:gd name="T43" fmla="*/ 1 h 380"/>
                  <a:gd name="T44" fmla="*/ 1 w 382"/>
                  <a:gd name="T45" fmla="*/ 1 h 380"/>
                  <a:gd name="T46" fmla="*/ 1 w 382"/>
                  <a:gd name="T47" fmla="*/ 1 h 380"/>
                  <a:gd name="T48" fmla="*/ 1 w 382"/>
                  <a:gd name="T49" fmla="*/ 1 h 380"/>
                  <a:gd name="T50" fmla="*/ 1 w 382"/>
                  <a:gd name="T51" fmla="*/ 1 h 380"/>
                  <a:gd name="T52" fmla="*/ 1 w 382"/>
                  <a:gd name="T53" fmla="*/ 1 h 380"/>
                  <a:gd name="T54" fmla="*/ 1 w 382"/>
                  <a:gd name="T55" fmla="*/ 1 h 380"/>
                  <a:gd name="T56" fmla="*/ 1 w 382"/>
                  <a:gd name="T57" fmla="*/ 1 h 380"/>
                  <a:gd name="T58" fmla="*/ 1 w 382"/>
                  <a:gd name="T59" fmla="*/ 1 h 380"/>
                  <a:gd name="T60" fmla="*/ 1 w 382"/>
                  <a:gd name="T61" fmla="*/ 1 h 380"/>
                  <a:gd name="T62" fmla="*/ 1 w 382"/>
                  <a:gd name="T63" fmla="*/ 1 h 380"/>
                  <a:gd name="T64" fmla="*/ 1 w 382"/>
                  <a:gd name="T65" fmla="*/ 1 h 38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82"/>
                  <a:gd name="T100" fmla="*/ 0 h 380"/>
                  <a:gd name="T101" fmla="*/ 382 w 382"/>
                  <a:gd name="T102" fmla="*/ 380 h 38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82" h="380">
                    <a:moveTo>
                      <a:pt x="382" y="190"/>
                    </a:moveTo>
                    <a:lnTo>
                      <a:pt x="379" y="152"/>
                    </a:lnTo>
                    <a:lnTo>
                      <a:pt x="367" y="117"/>
                    </a:lnTo>
                    <a:lnTo>
                      <a:pt x="350" y="84"/>
                    </a:lnTo>
                    <a:lnTo>
                      <a:pt x="327" y="56"/>
                    </a:lnTo>
                    <a:lnTo>
                      <a:pt x="298" y="31"/>
                    </a:lnTo>
                    <a:lnTo>
                      <a:pt x="265" y="13"/>
                    </a:lnTo>
                    <a:lnTo>
                      <a:pt x="229" y="4"/>
                    </a:lnTo>
                    <a:lnTo>
                      <a:pt x="190" y="0"/>
                    </a:lnTo>
                    <a:lnTo>
                      <a:pt x="154" y="4"/>
                    </a:lnTo>
                    <a:lnTo>
                      <a:pt x="117" y="13"/>
                    </a:lnTo>
                    <a:lnTo>
                      <a:pt x="84" y="31"/>
                    </a:lnTo>
                    <a:lnTo>
                      <a:pt x="55" y="56"/>
                    </a:lnTo>
                    <a:lnTo>
                      <a:pt x="32" y="84"/>
                    </a:lnTo>
                    <a:lnTo>
                      <a:pt x="15" y="117"/>
                    </a:lnTo>
                    <a:lnTo>
                      <a:pt x="4" y="152"/>
                    </a:lnTo>
                    <a:lnTo>
                      <a:pt x="0" y="190"/>
                    </a:lnTo>
                    <a:lnTo>
                      <a:pt x="4" y="226"/>
                    </a:lnTo>
                    <a:lnTo>
                      <a:pt x="15" y="263"/>
                    </a:lnTo>
                    <a:lnTo>
                      <a:pt x="32" y="296"/>
                    </a:lnTo>
                    <a:lnTo>
                      <a:pt x="55" y="324"/>
                    </a:lnTo>
                    <a:lnTo>
                      <a:pt x="84" y="347"/>
                    </a:lnTo>
                    <a:lnTo>
                      <a:pt x="117" y="365"/>
                    </a:lnTo>
                    <a:lnTo>
                      <a:pt x="154" y="376"/>
                    </a:lnTo>
                    <a:lnTo>
                      <a:pt x="190" y="380"/>
                    </a:lnTo>
                    <a:lnTo>
                      <a:pt x="229" y="376"/>
                    </a:lnTo>
                    <a:lnTo>
                      <a:pt x="265" y="365"/>
                    </a:lnTo>
                    <a:lnTo>
                      <a:pt x="298" y="347"/>
                    </a:lnTo>
                    <a:lnTo>
                      <a:pt x="327" y="324"/>
                    </a:lnTo>
                    <a:lnTo>
                      <a:pt x="350" y="296"/>
                    </a:lnTo>
                    <a:lnTo>
                      <a:pt x="367" y="263"/>
                    </a:lnTo>
                    <a:lnTo>
                      <a:pt x="379" y="226"/>
                    </a:lnTo>
                    <a:lnTo>
                      <a:pt x="382" y="190"/>
                    </a:lnTo>
                    <a:close/>
                  </a:path>
                </a:pathLst>
              </a:custGeom>
              <a:solidFill>
                <a:srgbClr val="339933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900"/>
              </a:p>
            </p:txBody>
          </p:sp>
          <p:sp>
            <p:nvSpPr>
              <p:cNvPr id="20" name="Freeform 10"/>
              <p:cNvSpPr>
                <a:spLocks/>
              </p:cNvSpPr>
              <p:nvPr/>
            </p:nvSpPr>
            <p:spPr bwMode="auto">
              <a:xfrm>
                <a:off x="1008" y="2784"/>
                <a:ext cx="477" cy="762"/>
              </a:xfrm>
              <a:custGeom>
                <a:avLst/>
                <a:gdLst>
                  <a:gd name="T0" fmla="*/ 0 w 956"/>
                  <a:gd name="T1" fmla="*/ 1 h 1523"/>
                  <a:gd name="T2" fmla="*/ 0 w 956"/>
                  <a:gd name="T3" fmla="*/ 1 h 1523"/>
                  <a:gd name="T4" fmla="*/ 0 w 956"/>
                  <a:gd name="T5" fmla="*/ 1 h 1523"/>
                  <a:gd name="T6" fmla="*/ 0 w 956"/>
                  <a:gd name="T7" fmla="*/ 1 h 1523"/>
                  <a:gd name="T8" fmla="*/ 0 w 956"/>
                  <a:gd name="T9" fmla="*/ 1 h 1523"/>
                  <a:gd name="T10" fmla="*/ 0 w 956"/>
                  <a:gd name="T11" fmla="*/ 1 h 1523"/>
                  <a:gd name="T12" fmla="*/ 0 w 956"/>
                  <a:gd name="T13" fmla="*/ 1 h 1523"/>
                  <a:gd name="T14" fmla="*/ 0 w 956"/>
                  <a:gd name="T15" fmla="*/ 0 h 1523"/>
                  <a:gd name="T16" fmla="*/ 0 w 956"/>
                  <a:gd name="T17" fmla="*/ 1 h 1523"/>
                  <a:gd name="T18" fmla="*/ 0 w 956"/>
                  <a:gd name="T19" fmla="*/ 0 h 1523"/>
                  <a:gd name="T20" fmla="*/ 0 w 956"/>
                  <a:gd name="T21" fmla="*/ 1 h 1523"/>
                  <a:gd name="T22" fmla="*/ 0 w 956"/>
                  <a:gd name="T23" fmla="*/ 1 h 1523"/>
                  <a:gd name="T24" fmla="*/ 0 w 956"/>
                  <a:gd name="T25" fmla="*/ 1 h 1523"/>
                  <a:gd name="T26" fmla="*/ 0 w 956"/>
                  <a:gd name="T27" fmla="*/ 1 h 1523"/>
                  <a:gd name="T28" fmla="*/ 0 w 956"/>
                  <a:gd name="T29" fmla="*/ 1 h 1523"/>
                  <a:gd name="T30" fmla="*/ 0 w 956"/>
                  <a:gd name="T31" fmla="*/ 1 h 1523"/>
                  <a:gd name="T32" fmla="*/ 0 w 956"/>
                  <a:gd name="T33" fmla="*/ 1 h 15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56"/>
                  <a:gd name="T52" fmla="*/ 0 h 1523"/>
                  <a:gd name="T53" fmla="*/ 956 w 956"/>
                  <a:gd name="T54" fmla="*/ 1523 h 152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56" h="1523">
                    <a:moveTo>
                      <a:pt x="489" y="785"/>
                    </a:moveTo>
                    <a:lnTo>
                      <a:pt x="712" y="1523"/>
                    </a:lnTo>
                    <a:lnTo>
                      <a:pt x="889" y="1523"/>
                    </a:lnTo>
                    <a:lnTo>
                      <a:pt x="712" y="666"/>
                    </a:lnTo>
                    <a:lnTo>
                      <a:pt x="712" y="167"/>
                    </a:lnTo>
                    <a:lnTo>
                      <a:pt x="844" y="572"/>
                    </a:lnTo>
                    <a:lnTo>
                      <a:pt x="956" y="499"/>
                    </a:lnTo>
                    <a:lnTo>
                      <a:pt x="800" y="0"/>
                    </a:lnTo>
                    <a:lnTo>
                      <a:pt x="489" y="23"/>
                    </a:lnTo>
                    <a:lnTo>
                      <a:pt x="179" y="0"/>
                    </a:lnTo>
                    <a:lnTo>
                      <a:pt x="0" y="524"/>
                    </a:lnTo>
                    <a:lnTo>
                      <a:pt x="135" y="572"/>
                    </a:lnTo>
                    <a:lnTo>
                      <a:pt x="267" y="167"/>
                    </a:lnTo>
                    <a:lnTo>
                      <a:pt x="267" y="666"/>
                    </a:lnTo>
                    <a:lnTo>
                      <a:pt x="91" y="1523"/>
                    </a:lnTo>
                    <a:lnTo>
                      <a:pt x="267" y="1523"/>
                    </a:lnTo>
                    <a:lnTo>
                      <a:pt x="489" y="785"/>
                    </a:lnTo>
                    <a:close/>
                  </a:path>
                </a:pathLst>
              </a:custGeom>
              <a:solidFill>
                <a:srgbClr val="339933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900"/>
              </a:p>
            </p:txBody>
          </p:sp>
        </p:grp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2112" y="269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2496" y="2504"/>
              <a:ext cx="426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">
                  <a:latin typeface="Times New Roman" pitchFamily="18" charset="0"/>
                  <a:ea typeface="SimSun" charset="-122"/>
                </a:rPr>
                <a:t>Proposal</a:t>
              </a: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2112" y="2888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2256" y="2696"/>
              <a:ext cx="705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">
                  <a:latin typeface="Times New Roman" pitchFamily="18" charset="0"/>
                  <a:ea typeface="SimSun" charset="-122"/>
                </a:rPr>
                <a:t>Counter Proposal</a:t>
              </a:r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2112" y="3148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2112" y="32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2112" y="3608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2304" y="3416"/>
              <a:ext cx="676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">
                  <a:latin typeface="Times New Roman" pitchFamily="18" charset="0"/>
                  <a:ea typeface="SimSun" charset="-122"/>
                </a:rPr>
                <a:t>Agent</a:t>
              </a:r>
              <a:r>
                <a:rPr lang="en-US" sz="800" i="1">
                  <a:latin typeface="Times New Roman" pitchFamily="18" charset="0"/>
                  <a:ea typeface="SimSun" charset="-122"/>
                </a:rPr>
                <a:t>i</a:t>
              </a:r>
              <a:r>
                <a:rPr lang="en-US" sz="800">
                  <a:latin typeface="Times New Roman" pitchFamily="18" charset="0"/>
                  <a:ea typeface="SimSun" charset="-122"/>
                </a:rPr>
                <a:t> concedes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488" y="3628"/>
              <a:ext cx="363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">
                  <a:latin typeface="Times New Roman" pitchFamily="18" charset="0"/>
                  <a:ea typeface="SimSun" charset="-122"/>
                </a:rPr>
                <a:t>Agent</a:t>
              </a:r>
              <a:r>
                <a:rPr lang="en-US" sz="800" i="1">
                  <a:latin typeface="Times New Roman" pitchFamily="18" charset="0"/>
                  <a:ea typeface="SimSun" charset="-122"/>
                </a:rPr>
                <a:t>i</a:t>
              </a:r>
              <a:endParaRPr lang="en-US" sz="800"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3600" y="3628"/>
              <a:ext cx="363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">
                  <a:latin typeface="Times New Roman" pitchFamily="18" charset="0"/>
                  <a:ea typeface="SimSun" charset="-122"/>
                </a:rPr>
                <a:t>Agent</a:t>
              </a:r>
              <a:r>
                <a:rPr lang="en-US" sz="800" i="1">
                  <a:latin typeface="Times New Roman" pitchFamily="18" charset="0"/>
                  <a:ea typeface="SimSun" charset="-122"/>
                </a:rPr>
                <a:t>j</a:t>
              </a:r>
              <a:endParaRPr lang="en-US" sz="800"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>
              <a:off x="2112" y="343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900"/>
            </a:p>
          </p:txBody>
        </p:sp>
      </p:grp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4809042" y="4743760"/>
            <a:ext cx="3389308" cy="1319709"/>
            <a:chOff x="960" y="2208"/>
            <a:chExt cx="4348" cy="1693"/>
          </a:xfrm>
        </p:grpSpPr>
        <p:grpSp>
          <p:nvGrpSpPr>
            <p:cNvPr id="24" name="Group 5"/>
            <p:cNvGrpSpPr>
              <a:grpSpLocks/>
            </p:cNvGrpSpPr>
            <p:nvPr/>
          </p:nvGrpSpPr>
          <p:grpSpPr bwMode="auto">
            <a:xfrm>
              <a:off x="1776" y="2208"/>
              <a:ext cx="240" cy="576"/>
              <a:chOff x="1776" y="2208"/>
              <a:chExt cx="240" cy="576"/>
            </a:xfrm>
          </p:grpSpPr>
          <p:sp>
            <p:nvSpPr>
              <p:cNvPr id="49" name="Line 6"/>
              <p:cNvSpPr>
                <a:spLocks noChangeShapeType="1"/>
              </p:cNvSpPr>
              <p:nvPr/>
            </p:nvSpPr>
            <p:spPr bwMode="auto">
              <a:xfrm>
                <a:off x="1856" y="2381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" name="Oval 7"/>
              <p:cNvSpPr>
                <a:spLocks noChangeArrowheads="1"/>
              </p:cNvSpPr>
              <p:nvPr/>
            </p:nvSpPr>
            <p:spPr bwMode="auto">
              <a:xfrm>
                <a:off x="1776" y="2208"/>
                <a:ext cx="160" cy="173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51" name="Line 8"/>
              <p:cNvSpPr>
                <a:spLocks noChangeShapeType="1"/>
              </p:cNvSpPr>
              <p:nvPr/>
            </p:nvSpPr>
            <p:spPr bwMode="auto">
              <a:xfrm>
                <a:off x="1856" y="2525"/>
                <a:ext cx="0" cy="1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" name="Line 9"/>
              <p:cNvSpPr>
                <a:spLocks noChangeShapeType="1"/>
              </p:cNvSpPr>
              <p:nvPr/>
            </p:nvSpPr>
            <p:spPr bwMode="auto">
              <a:xfrm flipH="1">
                <a:off x="1776" y="2640"/>
                <a:ext cx="80" cy="1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" name="Line 10"/>
              <p:cNvSpPr>
                <a:spLocks noChangeShapeType="1"/>
              </p:cNvSpPr>
              <p:nvPr/>
            </p:nvSpPr>
            <p:spPr bwMode="auto">
              <a:xfrm>
                <a:off x="1776" y="2755"/>
                <a:ext cx="27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" name="Line 11"/>
              <p:cNvSpPr>
                <a:spLocks noChangeShapeType="1"/>
              </p:cNvSpPr>
              <p:nvPr/>
            </p:nvSpPr>
            <p:spPr bwMode="auto">
              <a:xfrm>
                <a:off x="1856" y="2525"/>
                <a:ext cx="133" cy="2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" name="Line 12"/>
              <p:cNvSpPr>
                <a:spLocks noChangeShapeType="1"/>
              </p:cNvSpPr>
              <p:nvPr/>
            </p:nvSpPr>
            <p:spPr bwMode="auto">
              <a:xfrm>
                <a:off x="1989" y="2784"/>
                <a:ext cx="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" name="Line 13"/>
              <p:cNvSpPr>
                <a:spLocks noChangeShapeType="1"/>
              </p:cNvSpPr>
              <p:nvPr/>
            </p:nvSpPr>
            <p:spPr bwMode="auto">
              <a:xfrm flipH="1">
                <a:off x="1803" y="2381"/>
                <a:ext cx="53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" name="Line 14"/>
              <p:cNvSpPr>
                <a:spLocks noChangeShapeType="1"/>
              </p:cNvSpPr>
              <p:nvPr/>
            </p:nvSpPr>
            <p:spPr bwMode="auto">
              <a:xfrm flipH="1">
                <a:off x="1776" y="2410"/>
                <a:ext cx="27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" name="Line 15"/>
              <p:cNvSpPr>
                <a:spLocks noChangeShapeType="1"/>
              </p:cNvSpPr>
              <p:nvPr/>
            </p:nvSpPr>
            <p:spPr bwMode="auto">
              <a:xfrm>
                <a:off x="1856" y="2381"/>
                <a:ext cx="53" cy="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9" name="Line 16"/>
              <p:cNvSpPr>
                <a:spLocks noChangeShapeType="1"/>
              </p:cNvSpPr>
              <p:nvPr/>
            </p:nvSpPr>
            <p:spPr bwMode="auto">
              <a:xfrm>
                <a:off x="1909" y="2438"/>
                <a:ext cx="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 flipH="1">
              <a:off x="4245" y="2755"/>
              <a:ext cx="27" cy="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grpSp>
          <p:nvGrpSpPr>
            <p:cNvPr id="26" name="Group 18"/>
            <p:cNvGrpSpPr>
              <a:grpSpLocks/>
            </p:cNvGrpSpPr>
            <p:nvPr/>
          </p:nvGrpSpPr>
          <p:grpSpPr bwMode="auto">
            <a:xfrm>
              <a:off x="4032" y="2208"/>
              <a:ext cx="240" cy="576"/>
              <a:chOff x="4032" y="2208"/>
              <a:chExt cx="240" cy="576"/>
            </a:xfrm>
          </p:grpSpPr>
          <p:sp>
            <p:nvSpPr>
              <p:cNvPr id="39" name="Line 19"/>
              <p:cNvSpPr>
                <a:spLocks noChangeShapeType="1"/>
              </p:cNvSpPr>
              <p:nvPr/>
            </p:nvSpPr>
            <p:spPr bwMode="auto">
              <a:xfrm flipH="1">
                <a:off x="4192" y="2381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" name="Oval 20"/>
              <p:cNvSpPr>
                <a:spLocks noChangeArrowheads="1"/>
              </p:cNvSpPr>
              <p:nvPr/>
            </p:nvSpPr>
            <p:spPr bwMode="auto">
              <a:xfrm flipH="1">
                <a:off x="4112" y="2208"/>
                <a:ext cx="160" cy="173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41" name="Line 21"/>
              <p:cNvSpPr>
                <a:spLocks noChangeShapeType="1"/>
              </p:cNvSpPr>
              <p:nvPr/>
            </p:nvSpPr>
            <p:spPr bwMode="auto">
              <a:xfrm flipH="1">
                <a:off x="4192" y="2525"/>
                <a:ext cx="0" cy="1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" name="Line 22"/>
              <p:cNvSpPr>
                <a:spLocks noChangeShapeType="1"/>
              </p:cNvSpPr>
              <p:nvPr/>
            </p:nvSpPr>
            <p:spPr bwMode="auto">
              <a:xfrm>
                <a:off x="4192" y="2640"/>
                <a:ext cx="80" cy="1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" name="Line 23"/>
              <p:cNvSpPr>
                <a:spLocks noChangeShapeType="1"/>
              </p:cNvSpPr>
              <p:nvPr/>
            </p:nvSpPr>
            <p:spPr bwMode="auto">
              <a:xfrm flipH="1">
                <a:off x="4059" y="2525"/>
                <a:ext cx="133" cy="2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" name="Line 24"/>
              <p:cNvSpPr>
                <a:spLocks noChangeShapeType="1"/>
              </p:cNvSpPr>
              <p:nvPr/>
            </p:nvSpPr>
            <p:spPr bwMode="auto">
              <a:xfrm flipH="1">
                <a:off x="4032" y="2784"/>
                <a:ext cx="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5" name="Line 25"/>
              <p:cNvSpPr>
                <a:spLocks noChangeShapeType="1"/>
              </p:cNvSpPr>
              <p:nvPr/>
            </p:nvSpPr>
            <p:spPr bwMode="auto">
              <a:xfrm>
                <a:off x="4192" y="2381"/>
                <a:ext cx="53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6" name="Line 26"/>
              <p:cNvSpPr>
                <a:spLocks noChangeShapeType="1"/>
              </p:cNvSpPr>
              <p:nvPr/>
            </p:nvSpPr>
            <p:spPr bwMode="auto">
              <a:xfrm>
                <a:off x="4245" y="2410"/>
                <a:ext cx="27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7" name="Line 27"/>
              <p:cNvSpPr>
                <a:spLocks noChangeShapeType="1"/>
              </p:cNvSpPr>
              <p:nvPr/>
            </p:nvSpPr>
            <p:spPr bwMode="auto">
              <a:xfrm flipH="1">
                <a:off x="4139" y="2381"/>
                <a:ext cx="53" cy="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" name="Line 28"/>
              <p:cNvSpPr>
                <a:spLocks noChangeShapeType="1"/>
              </p:cNvSpPr>
              <p:nvPr/>
            </p:nvSpPr>
            <p:spPr bwMode="auto">
              <a:xfrm flipH="1">
                <a:off x="4059" y="2438"/>
                <a:ext cx="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 flipV="1">
              <a:off x="960" y="3015"/>
              <a:ext cx="3744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1296" y="2832"/>
              <a:ext cx="336" cy="192"/>
            </a:xfrm>
            <a:prstGeom prst="rect">
              <a:avLst/>
            </a:prstGeom>
            <a:solidFill>
              <a:srgbClr val="33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1728" y="2832"/>
              <a:ext cx="336" cy="192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0" name="Rectangle 32"/>
            <p:cNvSpPr>
              <a:spLocks noChangeArrowheads="1"/>
            </p:cNvSpPr>
            <p:nvPr/>
          </p:nvSpPr>
          <p:spPr bwMode="auto">
            <a:xfrm>
              <a:off x="2160" y="2832"/>
              <a:ext cx="336" cy="192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1" name="Rectangle 33" descr="Lys på skrå nedover"/>
            <p:cNvSpPr>
              <a:spLocks noChangeArrowheads="1"/>
            </p:cNvSpPr>
            <p:nvPr/>
          </p:nvSpPr>
          <p:spPr bwMode="auto">
            <a:xfrm>
              <a:off x="2592" y="2832"/>
              <a:ext cx="336" cy="192"/>
            </a:xfrm>
            <a:prstGeom prst="rect">
              <a:avLst/>
            </a:prstGeom>
            <a:pattFill prst="ltDnDiag">
              <a:fgClr>
                <a:srgbClr val="0099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2" name="Rectangle 34" descr="Lys på skrå nedover"/>
            <p:cNvSpPr>
              <a:spLocks noChangeArrowheads="1"/>
            </p:cNvSpPr>
            <p:nvPr/>
          </p:nvSpPr>
          <p:spPr bwMode="auto">
            <a:xfrm>
              <a:off x="3312" y="2832"/>
              <a:ext cx="336" cy="19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3" name="Rectangle 35"/>
            <p:cNvSpPr>
              <a:spLocks noChangeArrowheads="1"/>
            </p:cNvSpPr>
            <p:nvPr/>
          </p:nvSpPr>
          <p:spPr bwMode="auto">
            <a:xfrm>
              <a:off x="3744" y="2823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3840" y="3126"/>
              <a:ext cx="1468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  <a:ea typeface="SimSun" charset="-122"/>
                </a:rPr>
                <a:t>Proposals by A</a:t>
              </a:r>
              <a:r>
                <a:rPr lang="en-US" sz="1200" i="1" baseline="-25000">
                  <a:latin typeface="Times New Roman" pitchFamily="18" charset="0"/>
                  <a:ea typeface="SimSun" charset="-122"/>
                </a:rPr>
                <a:t>j</a:t>
              </a:r>
              <a:endParaRPr lang="en-US" sz="1200" i="1"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1248" y="3139"/>
              <a:ext cx="1468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  <a:ea typeface="SimSun" charset="-122"/>
                </a:rPr>
                <a:t>Proposals by A</a:t>
              </a:r>
              <a:r>
                <a:rPr lang="en-US" sz="1200" i="1" baseline="-25000">
                  <a:latin typeface="Times New Roman" pitchFamily="18" charset="0"/>
                  <a:ea typeface="SimSun" charset="-122"/>
                </a:rPr>
                <a:t>i</a:t>
              </a:r>
              <a:endParaRPr lang="en-US" sz="1200" i="1"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36" name="Rectangle 38"/>
            <p:cNvSpPr>
              <a:spLocks noChangeArrowheads="1"/>
            </p:cNvSpPr>
            <p:nvPr/>
          </p:nvSpPr>
          <p:spPr bwMode="auto">
            <a:xfrm>
              <a:off x="4176" y="2823"/>
              <a:ext cx="336" cy="192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6600"/>
                </a:solidFill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37" name="Text Box 39"/>
            <p:cNvSpPr txBox="1">
              <a:spLocks noChangeArrowheads="1"/>
            </p:cNvSpPr>
            <p:nvPr/>
          </p:nvSpPr>
          <p:spPr bwMode="auto">
            <a:xfrm>
              <a:off x="2515" y="3072"/>
              <a:ext cx="1218" cy="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solidFill>
                    <a:srgbClr val="CC0000"/>
                  </a:solidFill>
                  <a:latin typeface="Times New Roman" pitchFamily="18" charset="0"/>
                  <a:ea typeface="SimSun" charset="-122"/>
                </a:rPr>
                <a:t>Point of</a:t>
              </a:r>
            </a:p>
            <a:p>
              <a:pPr algn="ctr"/>
              <a:r>
                <a:rPr lang="en-US" sz="1200">
                  <a:solidFill>
                    <a:srgbClr val="CC0000"/>
                  </a:solidFill>
                  <a:latin typeface="Times New Roman" pitchFamily="18" charset="0"/>
                  <a:ea typeface="SimSun" charset="-122"/>
                </a:rPr>
                <a:t>Acceptance/</a:t>
              </a:r>
            </a:p>
            <a:p>
              <a:pPr algn="ctr"/>
              <a:r>
                <a:rPr lang="en-US" sz="1200">
                  <a:solidFill>
                    <a:srgbClr val="CC0000"/>
                  </a:solidFill>
                  <a:latin typeface="Times New Roman" pitchFamily="18" charset="0"/>
                  <a:ea typeface="SimSun" charset="-122"/>
                </a:rPr>
                <a:t>aggreement</a:t>
              </a:r>
              <a:endParaRPr lang="en-US" sz="1200" i="1">
                <a:solidFill>
                  <a:srgbClr val="CC0000"/>
                </a:solidFill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38" name="Line 40"/>
            <p:cNvSpPr>
              <a:spLocks noChangeShapeType="1"/>
            </p:cNvSpPr>
            <p:nvPr/>
          </p:nvSpPr>
          <p:spPr bwMode="auto">
            <a:xfrm>
              <a:off x="3120" y="2976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1590580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D0DBE-EB7A-4A41-A2DE-894F93CA6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Types of Deals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9D50F-C4DC-5A4B-A447-CF0FF0F47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305FF"/>
                </a:solidFill>
              </a:rPr>
              <a:t>Conflict</a:t>
            </a:r>
            <a:r>
              <a:rPr lang="en-US" dirty="0"/>
              <a:t>:  Keep the same tasks as had originally</a:t>
            </a:r>
          </a:p>
          <a:p>
            <a:r>
              <a:rPr lang="en-US" dirty="0">
                <a:solidFill>
                  <a:srgbClr val="0305FF"/>
                </a:solidFill>
              </a:rPr>
              <a:t>Pure</a:t>
            </a:r>
            <a:r>
              <a:rPr lang="en-US" dirty="0"/>
              <a:t>: Divide up tasks</a:t>
            </a:r>
          </a:p>
          <a:p>
            <a:r>
              <a:rPr lang="en-US" dirty="0">
                <a:solidFill>
                  <a:srgbClr val="0305FF"/>
                </a:solidFill>
              </a:rPr>
              <a:t>Mixed</a:t>
            </a:r>
            <a:r>
              <a:rPr lang="en-US" dirty="0"/>
              <a:t>: Divide up the tasks, but decide probabilistically who should do what</a:t>
            </a:r>
          </a:p>
          <a:p>
            <a:r>
              <a:rPr lang="en-US" dirty="0">
                <a:solidFill>
                  <a:srgbClr val="0305FF"/>
                </a:solidFill>
              </a:rPr>
              <a:t>All or Nothing (A/N)</a:t>
            </a:r>
            <a:r>
              <a:rPr lang="en-US" dirty="0"/>
              <a:t>:  Mixed deal, with added requirement that we only have all or nothing deals </a:t>
            </a:r>
            <a:br>
              <a:rPr lang="en-US" dirty="0"/>
            </a:br>
            <a:r>
              <a:rPr lang="en-US" dirty="0"/>
              <a:t>(one of the tasks sets is empty)</a:t>
            </a:r>
          </a:p>
          <a:p>
            <a:endParaRPr lang="en-US" dirty="0"/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8B4172-91E1-B242-A3BA-AAFD837AE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027020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</TotalTime>
  <Words>3206</Words>
  <Application>Microsoft Macintosh PowerPoint</Application>
  <PresentationFormat>On-screen Show (4:3)</PresentationFormat>
  <Paragraphs>689</Paragraphs>
  <Slides>56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8" baseType="lpstr">
      <vt:lpstr>Arial</vt:lpstr>
      <vt:lpstr>Book Antiqua</vt:lpstr>
      <vt:lpstr>Calibri</vt:lpstr>
      <vt:lpstr>Cambria Math</vt:lpstr>
      <vt:lpstr>Garamond</vt:lpstr>
      <vt:lpstr>Myriad Pro</vt:lpstr>
      <vt:lpstr>StoneSerif</vt:lpstr>
      <vt:lpstr>Symbol</vt:lpstr>
      <vt:lpstr>Times New Roman</vt:lpstr>
      <vt:lpstr>Wingdings</vt:lpstr>
      <vt:lpstr>7_Standarddesign</vt:lpstr>
      <vt:lpstr>Equation</vt:lpstr>
      <vt:lpstr>Intelligent Agents Negotiation and Rules of Encounter</vt:lpstr>
      <vt:lpstr>Strategies of Agents and Game Theory</vt:lpstr>
      <vt:lpstr>Negotiation, Bargaining Problems</vt:lpstr>
      <vt:lpstr>Negotiation, Mechanisms, Strategies, Deals</vt:lpstr>
      <vt:lpstr>Negotiation in Applications</vt:lpstr>
      <vt:lpstr>How many agents?</vt:lpstr>
      <vt:lpstr>Criteria of a Negotiation Protocols</vt:lpstr>
      <vt:lpstr>Negotiation Process</vt:lpstr>
      <vt:lpstr>Types of Deals</vt:lpstr>
      <vt:lpstr>Task-Oriented Domain (TOD)</vt:lpstr>
      <vt:lpstr>The Case of Two Agents</vt:lpstr>
      <vt:lpstr>TOD: Postmen Domain</vt:lpstr>
      <vt:lpstr>TOD: Database/Web Mining Domain</vt:lpstr>
      <vt:lpstr>TOD: Fax Domain</vt:lpstr>
      <vt:lpstr>The Negotiation Set Illustrated</vt:lpstr>
      <vt:lpstr>Negotiation Set</vt:lpstr>
      <vt:lpstr>Monotonic Concession Protocol</vt:lpstr>
      <vt:lpstr>Monotonic Concession Protocol</vt:lpstr>
      <vt:lpstr>Monotonic Concession Protocol</vt:lpstr>
      <vt:lpstr>Zeuthen Strategy</vt:lpstr>
      <vt:lpstr>Zeuthen Strategy</vt:lpstr>
      <vt:lpstr>Game-Theoretic Analysis</vt:lpstr>
      <vt:lpstr>PowerPoint Presentation</vt:lpstr>
      <vt:lpstr>PowerPoint Presentation</vt:lpstr>
      <vt:lpstr>Nash Solution</vt:lpstr>
      <vt:lpstr>Negotiation Protocols</vt:lpstr>
      <vt:lpstr>Summary: Monotonic Concession Protocol</vt:lpstr>
      <vt:lpstr>Automated Negotiation among Agents: TOD</vt:lpstr>
      <vt:lpstr>Negotiation with Incomplete Information</vt:lpstr>
      <vt:lpstr>Pre-Game: Broadcast Tasks</vt:lpstr>
      <vt:lpstr>Hiding Letters</vt:lpstr>
      <vt:lpstr>Another Possibility for Deception</vt:lpstr>
      <vt:lpstr>Phantom Letter</vt:lpstr>
      <vt:lpstr>Negotiation over Mixed Deals</vt:lpstr>
      <vt:lpstr>Hiding Letters with Mixed All-or-Nothing Deals</vt:lpstr>
      <vt:lpstr>Phantom Letters with Mixed Deals</vt:lpstr>
      <vt:lpstr>Sub-Additive TODs</vt:lpstr>
      <vt:lpstr>Sub-Additivity</vt:lpstr>
      <vt:lpstr>Sub-Additive TODs</vt:lpstr>
      <vt:lpstr>Incentive Compatible Mechanisms</vt:lpstr>
      <vt:lpstr>Incentive Compatible Mechanisms</vt:lpstr>
      <vt:lpstr>Incentive Compatible Mechanisms</vt:lpstr>
      <vt:lpstr>Decoy Tasks</vt:lpstr>
      <vt:lpstr>Decoy Tasks</vt:lpstr>
      <vt:lpstr>Decoy Tasks</vt:lpstr>
      <vt:lpstr>Concave TODs</vt:lpstr>
      <vt:lpstr>Concavity</vt:lpstr>
      <vt:lpstr>Concave TODs</vt:lpstr>
      <vt:lpstr>Three-Dimensional Incentive Compatible Mechanism Table</vt:lpstr>
      <vt:lpstr>Modular TODs</vt:lpstr>
      <vt:lpstr>Modularity</vt:lpstr>
      <vt:lpstr>Modular TODs</vt:lpstr>
      <vt:lpstr>Three-Dimensional Incentive Compatible Mechanism Table</vt:lpstr>
      <vt:lpstr>Related Work</vt:lpstr>
      <vt:lpstr>Summary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728</cp:revision>
  <cp:lastPrinted>2014-10-18T14:57:02Z</cp:lastPrinted>
  <dcterms:created xsi:type="dcterms:W3CDTF">2010-04-27T12:26:40Z</dcterms:created>
  <dcterms:modified xsi:type="dcterms:W3CDTF">2021-02-09T12:00:15Z</dcterms:modified>
</cp:coreProperties>
</file>