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9"/>
  </p:notesMasterIdLst>
  <p:handoutMasterIdLst>
    <p:handoutMasterId r:id="rId50"/>
  </p:handoutMasterIdLst>
  <p:sldIdLst>
    <p:sldId id="273" r:id="rId2"/>
    <p:sldId id="333" r:id="rId3"/>
    <p:sldId id="274" r:id="rId4"/>
    <p:sldId id="338" r:id="rId5"/>
    <p:sldId id="339" r:id="rId6"/>
    <p:sldId id="341" r:id="rId7"/>
    <p:sldId id="343" r:id="rId8"/>
    <p:sldId id="344" r:id="rId9"/>
    <p:sldId id="345" r:id="rId10"/>
    <p:sldId id="346" r:id="rId11"/>
    <p:sldId id="349" r:id="rId12"/>
    <p:sldId id="347" r:id="rId13"/>
    <p:sldId id="367" r:id="rId14"/>
    <p:sldId id="348" r:id="rId15"/>
    <p:sldId id="350" r:id="rId16"/>
    <p:sldId id="351" r:id="rId17"/>
    <p:sldId id="352" r:id="rId18"/>
    <p:sldId id="353" r:id="rId19"/>
    <p:sldId id="355" r:id="rId20"/>
    <p:sldId id="379" r:id="rId21"/>
    <p:sldId id="356" r:id="rId22"/>
    <p:sldId id="380" r:id="rId23"/>
    <p:sldId id="381" r:id="rId24"/>
    <p:sldId id="383" r:id="rId25"/>
    <p:sldId id="360" r:id="rId26"/>
    <p:sldId id="363" r:id="rId27"/>
    <p:sldId id="364" r:id="rId28"/>
    <p:sldId id="384" r:id="rId29"/>
    <p:sldId id="385" r:id="rId30"/>
    <p:sldId id="369" r:id="rId31"/>
    <p:sldId id="387" r:id="rId32"/>
    <p:sldId id="389" r:id="rId33"/>
    <p:sldId id="394" r:id="rId34"/>
    <p:sldId id="395" r:id="rId35"/>
    <p:sldId id="396" r:id="rId36"/>
    <p:sldId id="397" r:id="rId37"/>
    <p:sldId id="398" r:id="rId38"/>
    <p:sldId id="370" r:id="rId39"/>
    <p:sldId id="371" r:id="rId40"/>
    <p:sldId id="372" r:id="rId41"/>
    <p:sldId id="373" r:id="rId42"/>
    <p:sldId id="374" r:id="rId43"/>
    <p:sldId id="375" r:id="rId44"/>
    <p:sldId id="376" r:id="rId45"/>
    <p:sldId id="378" r:id="rId46"/>
    <p:sldId id="377" r:id="rId47"/>
    <p:sldId id="388" r:id="rId4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380"/>
    <a:srgbClr val="0000FF"/>
    <a:srgbClr val="FF8000"/>
    <a:srgbClr val="FFFF99"/>
    <a:srgbClr val="00FFFF"/>
    <a:srgbClr val="6D7CFF"/>
    <a:srgbClr val="807CFF"/>
    <a:srgbClr val="00394A"/>
    <a:srgbClr val="003241"/>
    <a:srgbClr val="DA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 autoAdjust="0"/>
    <p:restoredTop sz="85335" autoAdjust="0"/>
  </p:normalViewPr>
  <p:slideViewPr>
    <p:cSldViewPr>
      <p:cViewPr>
        <p:scale>
          <a:sx n="105" d="100"/>
          <a:sy n="105" d="100"/>
        </p:scale>
        <p:origin x="536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27.01.20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27.01.20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04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59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kuleuven.be/~lucdr/ijcai09.pdf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endParaRPr lang="de-DE" sz="24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Dr. Özgür </a:t>
            </a:r>
            <a:r>
              <a:rPr lang="de-DE" dirty="0" err="1" smtClean="0">
                <a:cs typeface="+mn-cs"/>
              </a:rPr>
              <a:t>Özçep</a:t>
            </a: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not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endParaRPr lang="de-DE" dirty="0" smtClean="0"/>
          </a:p>
          <a:p>
            <a:pPr marL="914400" lvl="1" indent="-457200"/>
            <a:r>
              <a:rPr lang="de-DE" dirty="0">
                <a:solidFill>
                  <a:srgbClr val="008380"/>
                </a:solidFill>
              </a:rPr>
              <a:t>B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infinite</a:t>
            </a:r>
          </a:p>
          <a:p>
            <a:pPr marL="914400" lvl="1" indent="-457200"/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store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in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cell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operations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 </a:t>
            </a:r>
            <a:r>
              <a:rPr lang="de-DE" dirty="0" smtClean="0"/>
              <a:t>(</a:t>
            </a:r>
            <a:r>
              <a:rPr lang="de-DE" dirty="0" err="1" smtClean="0"/>
              <a:t>compare</a:t>
            </a:r>
            <a:r>
              <a:rPr lang="de-DE" dirty="0" smtClean="0"/>
              <a:t>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)</a:t>
            </a:r>
          </a:p>
          <a:p>
            <a:pPr marL="914400" lvl="1" indent="-457200"/>
            <a:r>
              <a:rPr lang="de-DE" dirty="0" smtClean="0"/>
              <a:t>Access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(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)</a:t>
            </a:r>
          </a:p>
          <a:p>
            <a:pPr marL="914400" lvl="1" indent="-457200"/>
            <a:endParaRPr lang="de-DE" dirty="0"/>
          </a:p>
          <a:p>
            <a:pPr marL="514350" indent="-457200">
              <a:buFont typeface="+mj-lt"/>
              <a:buAutoNum type="arabicPeriod"/>
            </a:pP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endParaRPr lang="de-DE" dirty="0" smtClean="0"/>
          </a:p>
          <a:p>
            <a:pPr marL="914400" lvl="1" indent="-457200"/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finite (but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large)</a:t>
            </a:r>
          </a:p>
          <a:p>
            <a:pPr marL="914400" lvl="1" indent="-457200"/>
            <a:r>
              <a:rPr lang="de-DE" dirty="0" err="1" smtClean="0"/>
              <a:t>Only</a:t>
            </a:r>
            <a:r>
              <a:rPr lang="de-DE" dirty="0" smtClean="0"/>
              <a:t> „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“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granted</a:t>
            </a:r>
            <a:endParaRPr lang="de-DE" dirty="0" smtClean="0"/>
          </a:p>
          <a:p>
            <a:pPr marL="1314450" lvl="2" indent="-457200"/>
            <a:r>
              <a:rPr lang="de-DE" dirty="0" smtClean="0"/>
              <a:t>Relation </a:t>
            </a:r>
            <a:r>
              <a:rPr lang="de-DE" dirty="0" err="1" smtClean="0"/>
              <a:t>query</a:t>
            </a:r>
            <a:r>
              <a:rPr lang="de-DE" dirty="0" smtClean="0"/>
              <a:t>: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(u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 ..., 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baseline="-25000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 </a:t>
            </a:r>
            <a:r>
              <a:rPr lang="de-DE" dirty="0" smtClean="0"/>
              <a:t>in </a:t>
            </a:r>
            <a:r>
              <a:rPr lang="de-DE" dirty="0" smtClean="0">
                <a:solidFill>
                  <a:srgbClr val="008380"/>
                </a:solidFill>
              </a:rPr>
              <a:t>R</a:t>
            </a:r>
            <a:r>
              <a:rPr lang="de-DE" dirty="0" smtClean="0"/>
              <a:t>?      → </a:t>
            </a:r>
            <a:r>
              <a:rPr lang="de-DE" dirty="0" err="1" smtClean="0"/>
              <a:t>constant</a:t>
            </a:r>
            <a:r>
              <a:rPr lang="de-DE" dirty="0" smtClean="0"/>
              <a:t> time</a:t>
            </a:r>
          </a:p>
          <a:p>
            <a:pPr marL="1314450" lvl="2" indent="-457200"/>
            <a:r>
              <a:rPr lang="de-DE" dirty="0" err="1" smtClean="0"/>
              <a:t>Neighboorhood</a:t>
            </a:r>
            <a:r>
              <a:rPr lang="de-DE" dirty="0" smtClean="0"/>
              <a:t> </a:t>
            </a:r>
            <a:r>
              <a:rPr lang="de-DE" dirty="0" err="1" smtClean="0"/>
              <a:t>query</a:t>
            </a:r>
            <a:r>
              <a:rPr lang="de-DE" dirty="0" smtClean="0"/>
              <a:t>: </a:t>
            </a:r>
            <a:r>
              <a:rPr lang="de-DE" dirty="0" err="1" smtClean="0"/>
              <a:t>Give</a:t>
            </a:r>
            <a:r>
              <a:rPr lang="de-DE" dirty="0"/>
              <a:t> </a:t>
            </a:r>
            <a:r>
              <a:rPr lang="de-DE" dirty="0" smtClean="0"/>
              <a:t>all </a:t>
            </a:r>
            <a:r>
              <a:rPr lang="de-DE" dirty="0" err="1" smtClean="0"/>
              <a:t>neighbours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Dom(B)</a:t>
            </a:r>
            <a:r>
              <a:rPr lang="de-DE" dirty="0" smtClean="0"/>
              <a:t>         → time proportional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endParaRPr lang="de-DE" dirty="0" smtClean="0"/>
          </a:p>
          <a:p>
            <a:pPr marL="1771650" lvl="3" indent="-457200"/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endParaRPr lang="de-DE" dirty="0" smtClean="0"/>
          </a:p>
          <a:p>
            <a:pPr lvl="2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053090" y="3798887"/>
            <a:ext cx="2911524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Neighborhood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w.r.t</a:t>
            </a:r>
            <a:r>
              <a:rPr lang="de-DE" dirty="0" smtClean="0"/>
              <a:t>. </a:t>
            </a:r>
          </a:p>
          <a:p>
            <a:r>
              <a:rPr lang="de-DE" dirty="0" err="1" smtClean="0"/>
              <a:t>Gaifman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99730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„Low-</a:t>
            </a:r>
            <a:r>
              <a:rPr lang="de-DE" dirty="0" err="1" smtClean="0"/>
              <a:t>degree</a:t>
            </a:r>
            <a:r>
              <a:rPr lang="de-DE" dirty="0" smtClean="0"/>
              <a:t>“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Grohe/</a:t>
            </a:r>
            <a:r>
              <a:rPr lang="de-DE" dirty="0" err="1" smtClean="0"/>
              <a:t>R</a:t>
            </a:r>
            <a:r>
              <a:rPr lang="de-DE" dirty="0" err="1"/>
              <a:t>i</a:t>
            </a:r>
            <a:r>
              <a:rPr lang="de-DE" dirty="0" err="1" smtClean="0"/>
              <a:t>tzert</a:t>
            </a:r>
            <a:r>
              <a:rPr lang="de-DE" dirty="0" smtClean="0"/>
              <a:t> </a:t>
            </a:r>
            <a:r>
              <a:rPr lang="de-DE" dirty="0" err="1" smtClean="0"/>
              <a:t>applicable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low-degree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  <a:p>
            <a:endParaRPr lang="de-DE" dirty="0"/>
          </a:p>
          <a:p>
            <a:r>
              <a:rPr lang="de-DE" dirty="0" smtClean="0">
                <a:solidFill>
                  <a:srgbClr val="008380"/>
                </a:solidFill>
              </a:rPr>
              <a:t>G(B)</a:t>
            </a:r>
            <a:r>
              <a:rPr lang="de-DE" dirty="0" smtClean="0"/>
              <a:t> = </a:t>
            </a:r>
            <a:r>
              <a:rPr lang="de-DE" dirty="0" err="1" smtClean="0"/>
              <a:t>Gaifman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=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edge</a:t>
            </a:r>
            <a:r>
              <a:rPr lang="de-DE" dirty="0" smtClean="0"/>
              <a:t> </a:t>
            </a:r>
            <a:r>
              <a:rPr lang="de-DE" dirty="0" err="1" smtClean="0"/>
              <a:t>relation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E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E(</a:t>
            </a:r>
            <a:r>
              <a:rPr lang="de-DE" dirty="0" err="1" smtClean="0">
                <a:solidFill>
                  <a:srgbClr val="008380"/>
                </a:solidFill>
              </a:rPr>
              <a:t>a,b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dirty="0" smtClean="0"/>
              <a:t> </a:t>
            </a:r>
            <a:r>
              <a:rPr lang="de-DE" dirty="0" err="1" smtClean="0"/>
              <a:t>iff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a,b</a:t>
            </a:r>
            <a:r>
              <a:rPr lang="de-DE" dirty="0" smtClean="0"/>
              <a:t> </a:t>
            </a:r>
            <a:r>
              <a:rPr lang="de-DE" dirty="0" err="1" smtClean="0"/>
              <a:t>contained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relation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  <a:p>
            <a:endParaRPr lang="de-DE" dirty="0"/>
          </a:p>
          <a:p>
            <a:r>
              <a:rPr lang="de-DE" dirty="0" err="1" smtClean="0">
                <a:solidFill>
                  <a:srgbClr val="008380"/>
                </a:solidFill>
              </a:rPr>
              <a:t>Degree</a:t>
            </a:r>
            <a:r>
              <a:rPr lang="de-DE" dirty="0" smtClean="0">
                <a:solidFill>
                  <a:srgbClr val="008380"/>
                </a:solidFill>
              </a:rPr>
              <a:t>(B)</a:t>
            </a:r>
            <a:r>
              <a:rPr lang="de-DE" dirty="0" smtClean="0"/>
              <a:t> =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theoretical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G(B)</a:t>
            </a:r>
          </a:p>
          <a:p>
            <a:endParaRPr lang="de-DE" dirty="0"/>
          </a:p>
          <a:p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bounded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61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Terminology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err="1">
                <a:solidFill>
                  <a:srgbClr val="008380"/>
                </a:solidFill>
              </a:rPr>
              <a:t>k</a:t>
            </a:r>
            <a:r>
              <a:rPr lang="de-DE" sz="2400" dirty="0" err="1" smtClean="0"/>
              <a:t>-ary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learning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problem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for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background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structure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B</a:t>
            </a:r>
            <a:endParaRPr lang="de-DE" sz="2400" dirty="0">
              <a:solidFill>
                <a:srgbClr val="008380"/>
              </a:solidFill>
            </a:endParaRPr>
          </a:p>
          <a:p>
            <a:pPr lvl="1"/>
            <a:r>
              <a:rPr lang="de-DE" sz="2200" dirty="0" smtClean="0"/>
              <a:t>Instance </a:t>
            </a:r>
            <a:r>
              <a:rPr lang="de-DE" sz="2200" dirty="0" err="1" smtClean="0"/>
              <a:t>space</a:t>
            </a:r>
            <a:r>
              <a:rPr lang="de-DE" sz="2200" dirty="0" smtClean="0"/>
              <a:t>: </a:t>
            </a:r>
            <a:r>
              <a:rPr lang="de-DE" sz="2200" dirty="0" smtClean="0">
                <a:solidFill>
                  <a:srgbClr val="008380"/>
                </a:solidFill>
              </a:rPr>
              <a:t> D = Dom(B)</a:t>
            </a:r>
          </a:p>
          <a:p>
            <a:pPr lvl="1"/>
            <a:r>
              <a:rPr lang="de-DE" sz="2200" dirty="0" err="1" smtClean="0"/>
              <a:t>Aim</a:t>
            </a:r>
            <a:r>
              <a:rPr lang="de-DE" sz="2200" dirty="0" smtClean="0"/>
              <a:t>: </a:t>
            </a:r>
            <a:r>
              <a:rPr lang="de-DE" sz="2200" dirty="0" err="1" smtClean="0"/>
              <a:t>Learn</a:t>
            </a:r>
            <a:r>
              <a:rPr lang="de-DE" sz="2200" dirty="0" smtClean="0"/>
              <a:t>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</a:t>
            </a:r>
            <a:r>
              <a:rPr lang="de-DE" sz="2200" dirty="0" smtClean="0"/>
              <a:t>        </a:t>
            </a:r>
            <a:r>
              <a:rPr lang="de-DE" sz="2200" dirty="0" smtClean="0">
                <a:solidFill>
                  <a:srgbClr val="008380"/>
                </a:solidFill>
              </a:rPr>
              <a:t>C*: </a:t>
            </a:r>
            <a:r>
              <a:rPr lang="de-DE" sz="2200" dirty="0" err="1" smtClean="0">
                <a:solidFill>
                  <a:srgbClr val="008380"/>
                </a:solidFill>
              </a:rPr>
              <a:t>D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 → {0,1}</a:t>
            </a:r>
            <a:r>
              <a:rPr lang="de-DE" sz="2200" dirty="0" smtClean="0"/>
              <a:t> </a:t>
            </a:r>
          </a:p>
          <a:p>
            <a:pPr marL="457200" lvl="1" indent="0">
              <a:buNone/>
            </a:pPr>
            <a:r>
              <a:rPr lang="de-DE" sz="2200" dirty="0" smtClean="0"/>
              <a:t>          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small</a:t>
            </a:r>
            <a:r>
              <a:rPr lang="de-DE" sz="2200" dirty="0" smtClean="0"/>
              <a:t> </a:t>
            </a:r>
            <a:r>
              <a:rPr lang="de-DE" sz="2200" dirty="0" err="1" smtClean="0"/>
              <a:t>error</a:t>
            </a:r>
            <a:endParaRPr lang="de-DE" sz="2200" dirty="0" smtClean="0"/>
          </a:p>
          <a:p>
            <a:pPr marL="457200" lvl="1" indent="0">
              <a:buNone/>
            </a:pPr>
            <a:r>
              <a:rPr lang="de-DE" sz="2200" dirty="0" err="1" smtClean="0"/>
              <a:t>Here</a:t>
            </a:r>
            <a:r>
              <a:rPr lang="de-DE" sz="2200" dirty="0" smtClean="0"/>
              <a:t>: Space </a:t>
            </a:r>
            <a:r>
              <a:rPr lang="de-DE" sz="2200" dirty="0" smtClean="0">
                <a:solidFill>
                  <a:srgbClr val="008380"/>
                </a:solidFill>
              </a:rPr>
              <a:t>C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concepts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formulae</a:t>
            </a:r>
            <a:endParaRPr lang="de-DE" sz="2200" dirty="0" smtClean="0"/>
          </a:p>
          <a:p>
            <a:pPr marL="457200" lvl="1" indent="0">
              <a:buNone/>
            </a:pPr>
            <a:endParaRPr lang="de-DE" sz="2200" dirty="0" smtClean="0"/>
          </a:p>
          <a:p>
            <a:pPr marL="457200" lvl="1" indent="0">
              <a:buNone/>
            </a:pPr>
            <a:r>
              <a:rPr lang="de-DE" sz="2200" dirty="0" smtClean="0">
                <a:solidFill>
                  <a:srgbClr val="008380"/>
                </a:solidFill>
              </a:rPr>
              <a:t>C = {  [[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>
                <a:solidFill>
                  <a:srgbClr val="008380"/>
                </a:solidFill>
              </a:rPr>
              <a:t> |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smtClean="0"/>
              <a:t>an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, x =</a:t>
            </a:r>
          </a:p>
          <a:p>
            <a:pPr marL="457200" lvl="1" indent="0">
              <a:buNone/>
            </a:pP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         </a:t>
            </a:r>
            <a:r>
              <a:rPr lang="de-DE" sz="2200" dirty="0" err="1" smtClean="0">
                <a:solidFill>
                  <a:srgbClr val="008380"/>
                </a:solidFill>
              </a:rPr>
              <a:t>k-</a:t>
            </a:r>
            <a:r>
              <a:rPr lang="de-DE" sz="2200" dirty="0" err="1" smtClean="0"/>
              <a:t>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variables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>
                <a:solidFill>
                  <a:srgbClr val="008380"/>
                </a:solidFill>
              </a:rPr>
              <a:t> = l-</a:t>
            </a:r>
            <a:r>
              <a:rPr lang="de-DE" sz="2200" dirty="0" err="1" smtClean="0"/>
              <a:t>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parameters</a:t>
            </a:r>
            <a:r>
              <a:rPr lang="de-DE" sz="2200" dirty="0" smtClean="0"/>
              <a:t>     </a:t>
            </a:r>
            <a:r>
              <a:rPr lang="de-DE" sz="2200" dirty="0" smtClean="0">
                <a:solidFill>
                  <a:srgbClr val="008380"/>
                </a:solidFill>
              </a:rPr>
              <a:t>}</a:t>
            </a:r>
          </a:p>
          <a:p>
            <a:pPr marL="457200" lvl="1" indent="0">
              <a:buNone/>
            </a:pPr>
            <a:endParaRPr lang="de-DE" sz="2200" dirty="0"/>
          </a:p>
          <a:p>
            <a:r>
              <a:rPr lang="de-DE" dirty="0" smtClean="0"/>
              <a:t>Note: </a:t>
            </a:r>
          </a:p>
          <a:p>
            <a:pPr lvl="1"/>
            <a:r>
              <a:rPr lang="de-DE" dirty="0" err="1" smtClean="0"/>
              <a:t>instance-space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/>
              <a:t>,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quantifier</a:t>
            </a:r>
            <a:r>
              <a:rPr lang="de-DE" dirty="0" smtClean="0"/>
              <a:t> rank </a:t>
            </a:r>
            <a:r>
              <a:rPr lang="de-DE" dirty="0" err="1" smtClean="0">
                <a:solidFill>
                  <a:srgbClr val="008380"/>
                </a:solidFill>
              </a:rPr>
              <a:t>q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beforehand</a:t>
            </a:r>
            <a:r>
              <a:rPr lang="de-DE" dirty="0" smtClean="0"/>
              <a:t>!</a:t>
            </a:r>
          </a:p>
          <a:p>
            <a:pPr lvl="1"/>
            <a:r>
              <a:rPr lang="de-DE" dirty="0" err="1" smtClean="0"/>
              <a:t>Remember</a:t>
            </a:r>
            <a:r>
              <a:rPr lang="de-DE" dirty="0" smtClean="0"/>
              <a:t>: </a:t>
            </a:r>
            <a:r>
              <a:rPr lang="de-DE" dirty="0" err="1" smtClean="0">
                <a:solidFill>
                  <a:srgbClr val="008380"/>
                </a:solidFill>
              </a:rPr>
              <a:t>qrank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= </a:t>
            </a:r>
            <a:r>
              <a:rPr lang="de-DE" dirty="0" err="1" smtClean="0"/>
              <a:t>nesting</a:t>
            </a:r>
            <a:r>
              <a:rPr lang="de-DE" dirty="0" smtClean="0"/>
              <a:t> </a:t>
            </a:r>
            <a:r>
              <a:rPr lang="de-DE" dirty="0" err="1" smtClean="0"/>
              <a:t>depth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quantifiers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714750" y="6275917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 smtClean="0"/>
          </a:p>
        </p:txBody>
      </p:sp>
    </p:spTree>
    <p:extLst>
      <p:ext uri="{BB962C8B-B14F-4D97-AF65-F5344CB8AC3E}">
        <p14:creationId xmlns:p14="http://schemas.microsoft.com/office/powerpoint/2010/main" val="92609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Terminology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 smtClean="0">
                <a:solidFill>
                  <a:srgbClr val="0000FF"/>
                </a:solidFill>
              </a:rPr>
              <a:t>Learning </a:t>
            </a:r>
            <a:r>
              <a:rPr lang="de-DE" sz="2400" dirty="0" err="1" smtClean="0">
                <a:solidFill>
                  <a:srgbClr val="0000FF"/>
                </a:solidFill>
              </a:rPr>
              <a:t>algorithm</a:t>
            </a:r>
            <a:r>
              <a:rPr lang="de-DE" sz="2400" dirty="0" smtClean="0">
                <a:solidFill>
                  <a:srgbClr val="0000FF"/>
                </a:solidFill>
              </a:rPr>
              <a:t> LA </a:t>
            </a:r>
            <a:r>
              <a:rPr lang="de-DE" sz="2400" dirty="0" err="1" smtClean="0">
                <a:solidFill>
                  <a:srgbClr val="0000FF"/>
                </a:solidFill>
              </a:rPr>
              <a:t>for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k</a:t>
            </a:r>
            <a:r>
              <a:rPr lang="de-DE" sz="2400" dirty="0" err="1" smtClean="0">
                <a:solidFill>
                  <a:srgbClr val="0000FF"/>
                </a:solidFill>
              </a:rPr>
              <a:t>-ary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learning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problem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over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B</a:t>
            </a:r>
          </a:p>
          <a:p>
            <a:pPr lvl="1"/>
            <a:r>
              <a:rPr lang="de-DE" sz="2200" dirty="0" smtClean="0"/>
              <a:t>Input</a:t>
            </a:r>
          </a:p>
          <a:p>
            <a:pPr lvl="2"/>
            <a:r>
              <a:rPr lang="de-DE" sz="2000" dirty="0" err="1"/>
              <a:t>S</a:t>
            </a:r>
            <a:r>
              <a:rPr lang="de-DE" sz="2000" dirty="0" err="1" smtClean="0"/>
              <a:t>equence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form 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u,C</a:t>
            </a:r>
            <a:r>
              <a:rPr lang="de-DE" sz="2000" dirty="0" smtClean="0">
                <a:solidFill>
                  <a:srgbClr val="008380"/>
                </a:solidFill>
              </a:rPr>
              <a:t>*(</a:t>
            </a:r>
            <a:r>
              <a:rPr lang="de-DE" sz="2000" dirty="0" err="1" smtClean="0">
                <a:solidFill>
                  <a:srgbClr val="008380"/>
                </a:solidFill>
              </a:rPr>
              <a:t>u</a:t>
            </a:r>
            <a:r>
              <a:rPr lang="de-DE" sz="2000" dirty="0" smtClean="0">
                <a:solidFill>
                  <a:srgbClr val="008380"/>
                </a:solidFill>
              </a:rPr>
              <a:t>))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u</a:t>
            </a:r>
            <a:r>
              <a:rPr lang="de-DE" sz="2000" dirty="0" smtClean="0"/>
              <a:t> in </a:t>
            </a:r>
            <a:r>
              <a:rPr lang="de-DE" sz="2000" dirty="0" err="1" smtClean="0">
                <a:solidFill>
                  <a:srgbClr val="008380"/>
                </a:solidFill>
              </a:rPr>
              <a:t>D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dirty="0" smtClean="0"/>
              <a:t> </a:t>
            </a:r>
          </a:p>
          <a:p>
            <a:pPr lvl="2"/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access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B</a:t>
            </a:r>
            <a:r>
              <a:rPr lang="de-DE" sz="2000" dirty="0" smtClean="0"/>
              <a:t> </a:t>
            </a:r>
          </a:p>
          <a:p>
            <a:pPr lvl="1"/>
            <a:r>
              <a:rPr lang="de-DE" sz="2200" dirty="0" smtClean="0"/>
              <a:t>Output </a:t>
            </a:r>
          </a:p>
          <a:p>
            <a:pPr lvl="2"/>
            <a:r>
              <a:rPr lang="de-DE" sz="2000" dirty="0" err="1" smtClean="0"/>
              <a:t>Formula</a:t>
            </a:r>
            <a:r>
              <a:rPr lang="de-DE" sz="2000" dirty="0" smtClean="0"/>
              <a:t> </a:t>
            </a:r>
            <a:r>
              <a:rPr lang="el-GR" sz="2000" dirty="0" smtClean="0">
                <a:solidFill>
                  <a:srgbClr val="008380"/>
                </a:solidFill>
              </a:rPr>
              <a:t>φ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x;y</a:t>
            </a:r>
            <a:r>
              <a:rPr lang="de-DE" sz="2000" dirty="0" smtClean="0">
                <a:solidFill>
                  <a:srgbClr val="008380"/>
                </a:solidFill>
              </a:rPr>
              <a:t>)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parameter</a:t>
            </a:r>
            <a:r>
              <a:rPr lang="de-DE" sz="2000" dirty="0" smtClean="0"/>
              <a:t> </a:t>
            </a:r>
            <a:r>
              <a:rPr lang="de-DE" sz="2000" dirty="0">
                <a:solidFill>
                  <a:srgbClr val="008380"/>
                </a:solidFill>
              </a:rPr>
              <a:t>v</a:t>
            </a:r>
            <a:r>
              <a:rPr lang="de-DE" sz="2000" dirty="0"/>
              <a:t> in </a:t>
            </a:r>
            <a:r>
              <a:rPr lang="de-DE" sz="2000" dirty="0" err="1" smtClean="0">
                <a:solidFill>
                  <a:srgbClr val="008380"/>
                </a:solidFill>
              </a:rPr>
              <a:t>D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dirty="0" smtClean="0"/>
              <a:t>  </a:t>
            </a:r>
            <a:r>
              <a:rPr lang="de-DE" sz="2000" dirty="0" err="1" smtClean="0"/>
              <a:t>representing</a:t>
            </a:r>
            <a:r>
              <a:rPr lang="de-DE" sz="2000" dirty="0" smtClean="0"/>
              <a:t> </a:t>
            </a:r>
            <a:r>
              <a:rPr lang="de-DE" sz="2000" dirty="0" err="1" smtClean="0"/>
              <a:t>hypothesis</a:t>
            </a:r>
            <a:endParaRPr lang="de-DE" sz="2000" dirty="0" smtClean="0"/>
          </a:p>
          <a:p>
            <a:pPr marL="914400" lvl="2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</a:t>
            </a:r>
            <a:r>
              <a:rPr lang="de-DE" sz="2000" dirty="0" smtClean="0">
                <a:solidFill>
                  <a:srgbClr val="008380"/>
                </a:solidFill>
              </a:rPr>
              <a:t> H = [[</a:t>
            </a:r>
            <a:r>
              <a:rPr lang="el-GR" sz="2000" dirty="0" smtClean="0">
                <a:solidFill>
                  <a:srgbClr val="008380"/>
                </a:solidFill>
              </a:rPr>
              <a:t>φ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x;v</a:t>
            </a:r>
            <a:r>
              <a:rPr lang="de-DE" sz="2000" dirty="0" smtClean="0">
                <a:solidFill>
                  <a:srgbClr val="008380"/>
                </a:solidFill>
              </a:rPr>
              <a:t>)]]</a:t>
            </a:r>
            <a:r>
              <a:rPr lang="de-DE" sz="2000" baseline="30000" dirty="0" smtClean="0">
                <a:solidFill>
                  <a:srgbClr val="008380"/>
                </a:solidFill>
              </a:rPr>
              <a:t>B</a:t>
            </a:r>
            <a:r>
              <a:rPr lang="de-DE" sz="2000" dirty="0" smtClean="0">
                <a:solidFill>
                  <a:srgbClr val="008380"/>
                </a:solidFill>
              </a:rPr>
              <a:t> : </a:t>
            </a:r>
            <a:r>
              <a:rPr lang="de-DE" sz="2000" dirty="0" err="1" smtClean="0">
                <a:solidFill>
                  <a:srgbClr val="008380"/>
                </a:solidFill>
              </a:rPr>
              <a:t>D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dirty="0" smtClean="0">
                <a:solidFill>
                  <a:srgbClr val="008380"/>
                </a:solidFill>
              </a:rPr>
              <a:t>→ {0,1}</a:t>
            </a:r>
          </a:p>
          <a:p>
            <a:pPr lvl="2"/>
            <a:r>
              <a:rPr lang="de-DE" sz="2000" dirty="0" err="1" smtClean="0"/>
              <a:t>Reject</a:t>
            </a:r>
            <a:r>
              <a:rPr lang="de-DE" sz="2000" dirty="0" smtClean="0"/>
              <a:t>, </a:t>
            </a:r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hypothesis</a:t>
            </a:r>
            <a:r>
              <a:rPr lang="de-DE" sz="2000" dirty="0" smtClean="0"/>
              <a:t> </a:t>
            </a:r>
            <a:r>
              <a:rPr lang="de-DE" sz="2000" dirty="0" err="1" smtClean="0"/>
              <a:t>found</a:t>
            </a:r>
            <a:r>
              <a:rPr lang="de-DE" sz="2000" dirty="0" smtClean="0"/>
              <a:t> </a:t>
            </a:r>
            <a:r>
              <a:rPr lang="de-DE" sz="2000" dirty="0" err="1" smtClean="0"/>
              <a:t>consistent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input</a:t>
            </a:r>
            <a:endParaRPr lang="de-DE" sz="2000" dirty="0" smtClean="0"/>
          </a:p>
          <a:p>
            <a:pPr lvl="1"/>
            <a:endParaRPr lang="de-DE" sz="22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de-DE" sz="2200" dirty="0" err="1" smtClean="0">
                <a:solidFill>
                  <a:srgbClr val="0000FF"/>
                </a:solidFill>
              </a:rPr>
              <a:t>Hypotheses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of</a:t>
            </a:r>
            <a:r>
              <a:rPr lang="de-DE" sz="2200" dirty="0" smtClean="0">
                <a:solidFill>
                  <a:srgbClr val="0000FF"/>
                </a:solidFill>
              </a:rPr>
              <a:t> LA </a:t>
            </a:r>
            <a:r>
              <a:rPr lang="de-DE" sz="2200" dirty="0" err="1" smtClean="0">
                <a:solidFill>
                  <a:srgbClr val="0000FF"/>
                </a:solidFill>
              </a:rPr>
              <a:t>evaluable</a:t>
            </a:r>
            <a:r>
              <a:rPr lang="de-DE" sz="2200" dirty="0" smtClean="0">
                <a:solidFill>
                  <a:srgbClr val="0000FF"/>
                </a:solidFill>
              </a:rPr>
              <a:t> in time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 </a:t>
            </a:r>
            <a:r>
              <a:rPr lang="de-DE" sz="2200" dirty="0" err="1" smtClean="0"/>
              <a:t>iff</a:t>
            </a:r>
            <a:r>
              <a:rPr lang="de-DE" sz="2200" dirty="0" smtClean="0"/>
              <a:t>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/>
              <a:t>is</a:t>
            </a:r>
            <a:r>
              <a:rPr lang="de-DE" sz="2200" dirty="0"/>
              <a:t> an </a:t>
            </a:r>
            <a:r>
              <a:rPr lang="de-DE" sz="2200" dirty="0" err="1"/>
              <a:t>algorithm</a:t>
            </a:r>
            <a:r>
              <a:rPr lang="de-DE" sz="2200" dirty="0"/>
              <a:t> </a:t>
            </a:r>
            <a:r>
              <a:rPr lang="de-DE" sz="2200" dirty="0" smtClean="0"/>
              <a:t>s.t.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outputs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every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/>
              <a:t> 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endParaRPr lang="de-DE" sz="2200" dirty="0">
              <a:solidFill>
                <a:srgbClr val="008380"/>
              </a:solidFill>
            </a:endParaRP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2"/>
            <a:endParaRPr lang="de-DE" dirty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4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>
                <a:solidFill>
                  <a:srgbClr val="008380"/>
                </a:solidFill>
              </a:rPr>
              <a:t>∈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ℕ</a:t>
            </a:r>
            <a:r>
              <a:rPr lang="de-DE" sz="2200" dirty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v*∈Dom(B)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 = |Dom(B)|,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868144" y="2936740"/>
            <a:ext cx="327585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 smtClean="0"/>
              <a:t>Model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problem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Proof </a:t>
            </a:r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dirty="0" err="1" smtClean="0"/>
              <a:t>locality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FOL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139952" y="5949280"/>
            <a:ext cx="4334841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infinite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</a:p>
          <a:p>
            <a:r>
              <a:rPr lang="de-DE" dirty="0"/>
              <a:t>u</a:t>
            </a:r>
            <a:r>
              <a:rPr lang="de-DE" dirty="0" smtClean="0"/>
              <a:t>niform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measure</a:t>
            </a:r>
            <a:endParaRPr lang="de-DE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139952" y="404664"/>
            <a:ext cx="4971233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 </a:t>
            </a:r>
            <a:r>
              <a:rPr lang="de-DE" dirty="0" err="1" smtClean="0"/>
              <a:t>polylogarithmic</a:t>
            </a:r>
            <a:r>
              <a:rPr lang="de-DE" dirty="0" smtClean="0"/>
              <a:t> in 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(sublinear!!),</a:t>
            </a:r>
          </a:p>
          <a:p>
            <a:r>
              <a:rPr lang="de-DE" dirty="0" err="1"/>
              <a:t>t</a:t>
            </a:r>
            <a:r>
              <a:rPr lang="de-DE" dirty="0" err="1" smtClean="0"/>
              <a:t>hen</a:t>
            </a:r>
            <a:r>
              <a:rPr lang="de-DE" dirty="0" smtClean="0"/>
              <a:t> so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runtime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evaluation</a:t>
            </a:r>
            <a:r>
              <a:rPr lang="de-DE" dirty="0" smtClean="0"/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114001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</a:t>
            </a:r>
            <a:r>
              <a:rPr lang="de-DE" dirty="0" err="1" smtClean="0"/>
              <a:t>Learnability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err="1" smtClean="0">
                <a:solidFill>
                  <a:srgbClr val="FF0000"/>
                </a:solidFill>
              </a:rPr>
              <a:t>Corollary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d,k,l,q</a:t>
            </a:r>
            <a:r>
              <a:rPr lang="de-DE" dirty="0" smtClean="0"/>
              <a:t> </a:t>
            </a:r>
            <a:r>
              <a:rPr lang="de-DE" sz="2800" dirty="0">
                <a:solidFill>
                  <a:srgbClr val="008380"/>
                </a:solidFill>
              </a:rPr>
              <a:t>∈</a:t>
            </a:r>
            <a:r>
              <a:rPr lang="de-DE" sz="2800" dirty="0"/>
              <a:t> </a:t>
            </a:r>
            <a:r>
              <a:rPr lang="de-DE" sz="2800" dirty="0" err="1">
                <a:solidFill>
                  <a:srgbClr val="008380"/>
                </a:solidFill>
              </a:rPr>
              <a:t>ℕ</a:t>
            </a:r>
            <a:r>
              <a:rPr lang="de-DE" dirty="0" smtClean="0"/>
              <a:t>.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degree</a:t>
            </a:r>
            <a:r>
              <a:rPr lang="de-DE" dirty="0" smtClean="0">
                <a:solidFill>
                  <a:srgbClr val="008380"/>
                </a:solidFill>
              </a:rPr>
              <a:t>(B) ≤ d,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rgbClr val="008380"/>
                </a:solidFill>
              </a:rPr>
              <a:t>C = {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|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 </a:t>
            </a:r>
            <a:r>
              <a:rPr lang="de-DE" dirty="0" err="1" smtClean="0"/>
              <a:t>is</a:t>
            </a:r>
            <a:r>
              <a:rPr lang="de-DE" smtClean="0"/>
              <a:t> an </a:t>
            </a:r>
            <a:r>
              <a:rPr lang="de-DE" dirty="0" smtClean="0"/>
              <a:t>FOL </a:t>
            </a:r>
            <a:r>
              <a:rPr lang="de-DE" dirty="0" err="1" smtClean="0"/>
              <a:t>formula</a:t>
            </a:r>
            <a:r>
              <a:rPr lang="de-DE" dirty="0" smtClean="0"/>
              <a:t>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 </a:t>
            </a:r>
            <a:r>
              <a:rPr lang="de-DE" dirty="0" smtClean="0"/>
              <a:t>                          </a:t>
            </a:r>
            <a:r>
              <a:rPr lang="de-DE" dirty="0" err="1" smtClean="0">
                <a:solidFill>
                  <a:srgbClr val="008380"/>
                </a:solidFill>
              </a:rPr>
              <a:t>qrank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>
                <a:solidFill>
                  <a:srgbClr val="008380"/>
                </a:solidFill>
              </a:rPr>
              <a:t>) ≤ </a:t>
            </a:r>
            <a:r>
              <a:rPr lang="de-DE" dirty="0" err="1" smtClean="0">
                <a:solidFill>
                  <a:srgbClr val="008380"/>
                </a:solidFill>
              </a:rPr>
              <a:t>q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008380"/>
                </a:solidFill>
              </a:rPr>
              <a:t>|x|=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, |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| = l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008380"/>
                </a:solidFill>
              </a:rPr>
              <a:t>v in D</a:t>
            </a:r>
            <a:r>
              <a:rPr lang="de-DE" baseline="30000" dirty="0" smtClean="0">
                <a:solidFill>
                  <a:srgbClr val="008380"/>
                </a:solidFill>
              </a:rPr>
              <a:t>l</a:t>
            </a:r>
            <a:r>
              <a:rPr lang="de-DE" dirty="0" smtClean="0"/>
              <a:t>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is</a:t>
            </a:r>
            <a:r>
              <a:rPr lang="de-DE" dirty="0" smtClean="0"/>
              <a:t> PAC-</a:t>
            </a:r>
            <a:r>
              <a:rPr lang="de-DE" dirty="0" err="1" smtClean="0"/>
              <a:t>learnable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LA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running</a:t>
            </a:r>
            <a:r>
              <a:rPr lang="de-DE" dirty="0" smtClean="0"/>
              <a:t> in </a:t>
            </a:r>
            <a:r>
              <a:rPr lang="de-DE" dirty="0" err="1" smtClean="0"/>
              <a:t>polynomial</a:t>
            </a:r>
            <a:r>
              <a:rPr lang="de-DE" dirty="0" smtClean="0"/>
              <a:t> time in </a:t>
            </a:r>
            <a:r>
              <a:rPr lang="de-DE" dirty="0" smtClean="0">
                <a:solidFill>
                  <a:srgbClr val="008380"/>
                </a:solidFill>
              </a:rPr>
              <a:t>1/</a:t>
            </a:r>
            <a:r>
              <a:rPr lang="de-DE" sz="2400" dirty="0">
                <a:solidFill>
                  <a:srgbClr val="008380"/>
                </a:solidFill>
              </a:rPr>
              <a:t> </a:t>
            </a:r>
            <a:r>
              <a:rPr lang="de-DE" sz="2400" dirty="0" err="1">
                <a:solidFill>
                  <a:srgbClr val="008380"/>
                </a:solidFill>
              </a:rPr>
              <a:t>ε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1/</a:t>
            </a:r>
            <a:r>
              <a:rPr lang="de-DE" sz="2400" dirty="0" err="1">
                <a:solidFill>
                  <a:srgbClr val="008380"/>
                </a:solidFill>
              </a:rPr>
              <a:t>δ</a:t>
            </a:r>
            <a:r>
              <a:rPr lang="de-DE" dirty="0" smtClean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 Learning vs. Model </a:t>
            </a:r>
            <a:r>
              <a:rPr lang="de-DE" dirty="0" err="1" smtClean="0"/>
              <a:t>learning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8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>
                <a:solidFill>
                  <a:srgbClr val="FF8000"/>
                </a:solidFill>
              </a:rPr>
              <a:t>Example</a:t>
            </a:r>
            <a:endParaRPr lang="de-DE" dirty="0" smtClean="0">
              <a:solidFill>
                <a:srgbClr val="FF8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x;y</a:t>
            </a:r>
            <a:r>
              <a:rPr lang="de-DE" dirty="0" smtClean="0">
                <a:solidFill>
                  <a:srgbClr val="008380"/>
                </a:solidFill>
              </a:rPr>
              <a:t>) = P(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{P}</a:t>
            </a:r>
            <a:r>
              <a:rPr lang="de-DE" dirty="0" smtClean="0"/>
              <a:t>-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>
                <a:solidFill>
                  <a:srgbClr val="008380"/>
                </a:solidFill>
              </a:rPr>
              <a:t>B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in </a:t>
            </a:r>
            <a:r>
              <a:rPr lang="de-DE" dirty="0" err="1" smtClean="0">
                <a:solidFill>
                  <a:srgbClr val="008380"/>
                </a:solidFill>
              </a:rPr>
              <a:t>dom</a:t>
            </a:r>
            <a:r>
              <a:rPr lang="de-DE" dirty="0" smtClean="0">
                <a:solidFill>
                  <a:srgbClr val="008380"/>
                </a:solidFill>
              </a:rPr>
              <a:t>(B)</a:t>
            </a:r>
            <a:r>
              <a:rPr lang="de-DE" dirty="0" smtClean="0"/>
              <a:t>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1(x)</a:t>
            </a:r>
            <a:r>
              <a:rPr lang="de-DE" dirty="0" smtClean="0"/>
              <a:t>      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endParaRPr lang="de-DE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= </a:t>
            </a:r>
            <a:r>
              <a:rPr lang="de-DE" dirty="0" smtClean="0">
                <a:solidFill>
                  <a:srgbClr val="008380"/>
                </a:solidFill>
              </a:rPr>
              <a:t>0(x)       </a:t>
            </a:r>
            <a:r>
              <a:rPr lang="de-DE" dirty="0" err="1" smtClean="0"/>
              <a:t>otherwise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{v*} 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assume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*)]]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1(x)</a:t>
            </a:r>
            <a:r>
              <a:rPr lang="de-DE" baseline="-25000" dirty="0" smtClean="0">
                <a:solidFill>
                  <a:srgbClr val="008380"/>
                </a:solidFill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So LA </a:t>
            </a:r>
            <a:r>
              <a:rPr lang="de-DE" dirty="0" err="1" smtClean="0"/>
              <a:t>receives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positive </a:t>
            </a:r>
            <a:r>
              <a:rPr lang="de-DE" dirty="0" err="1" smtClean="0"/>
              <a:t>examples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Unless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v*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whole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 in </a:t>
            </a:r>
            <a:r>
              <a:rPr lang="de-DE" dirty="0" err="1" smtClean="0"/>
              <a:t>worst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.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008380"/>
                </a:solidFill>
              </a:rPr>
              <a:t>v*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008380"/>
                </a:solidFill>
              </a:rPr>
              <a:t>G(B)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edges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50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 Learning vs. Model </a:t>
            </a:r>
            <a:r>
              <a:rPr lang="de-DE" dirty="0" err="1" smtClean="0"/>
              <a:t>learning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8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>
                <a:solidFill>
                  <a:srgbClr val="FF8000"/>
                </a:solidFill>
              </a:rPr>
              <a:t>Example</a:t>
            </a:r>
            <a:r>
              <a:rPr lang="de-DE" dirty="0" smtClean="0">
                <a:solidFill>
                  <a:srgbClr val="FF8000"/>
                </a:solidFill>
              </a:rPr>
              <a:t> (</a:t>
            </a:r>
            <a:r>
              <a:rPr lang="de-DE" dirty="0" err="1" smtClean="0">
                <a:solidFill>
                  <a:srgbClr val="FF8000"/>
                </a:solidFill>
              </a:rPr>
              <a:t>continued</a:t>
            </a:r>
            <a:r>
              <a:rPr lang="de-DE" dirty="0" smtClean="0">
                <a:solidFill>
                  <a:srgbClr val="FF8000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Intermediate form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i</a:t>
            </a:r>
            <a:r>
              <a:rPr lang="de-DE" dirty="0" err="1" smtClean="0"/>
              <a:t>ncremental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help</a:t>
            </a:r>
            <a:r>
              <a:rPr lang="de-DE" dirty="0" smtClean="0"/>
              <a:t>: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i </a:t>
            </a:r>
            <a:r>
              <a:rPr lang="de-DE" dirty="0" smtClean="0"/>
              <a:t> </a:t>
            </a:r>
            <a:r>
              <a:rPr lang="de-DE" dirty="0" err="1" smtClean="0"/>
              <a:t>determines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in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i+1</a:t>
            </a:r>
            <a:r>
              <a:rPr lang="de-DE" dirty="0" smtClean="0"/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x;y</a:t>
            </a:r>
            <a:r>
              <a:rPr lang="de-DE" dirty="0">
                <a:solidFill>
                  <a:srgbClr val="008380"/>
                </a:solidFill>
              </a:rPr>
              <a:t>) =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{v*}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Target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*)]]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1(x)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So  LA </a:t>
            </a:r>
            <a:r>
              <a:rPr lang="de-DE" dirty="0" err="1" smtClean="0"/>
              <a:t>receives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positive </a:t>
            </a:r>
            <a:r>
              <a:rPr lang="de-DE" dirty="0" err="1" smtClean="0"/>
              <a:t>examples</a:t>
            </a:r>
            <a:endParaRPr lang="de-DE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0</a:t>
            </a:r>
            <a:r>
              <a:rPr lang="de-DE" dirty="0" smtClean="0">
                <a:solidFill>
                  <a:srgbClr val="008380"/>
                </a:solidFill>
              </a:rPr>
              <a:t> = P(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0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entails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constant</a:t>
            </a:r>
            <a:endParaRPr lang="de-DE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After 1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 = 1(X)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0(X</a:t>
            </a:r>
            <a:r>
              <a:rPr lang="de-DE" dirty="0" smtClean="0"/>
              <a:t> )(</a:t>
            </a:r>
            <a:r>
              <a:rPr lang="de-DE" dirty="0" err="1" smtClean="0"/>
              <a:t>though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do not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exact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r>
              <a:rPr lang="de-DE" dirty="0" smtClean="0"/>
              <a:t>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So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(x;) (x=x) </a:t>
            </a:r>
            <a:r>
              <a:rPr lang="de-DE" dirty="0" err="1" smtClean="0"/>
              <a:t>or</a:t>
            </a:r>
            <a:r>
              <a:rPr lang="de-DE" dirty="0" smtClean="0"/>
              <a:t> 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(x;) =not (x=x)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9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General </a:t>
            </a:r>
            <a:r>
              <a:rPr lang="de-DE" dirty="0" err="1">
                <a:solidFill>
                  <a:srgbClr val="FF0000"/>
                </a:solidFill>
              </a:rPr>
              <a:t>i</a:t>
            </a:r>
            <a:r>
              <a:rPr lang="de-DE" dirty="0" err="1" smtClean="0">
                <a:solidFill>
                  <a:srgbClr val="FF0000"/>
                </a:solidFill>
              </a:rPr>
              <a:t>dea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for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proof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de-DE" dirty="0" err="1" smtClean="0"/>
              <a:t>Instances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 </a:t>
            </a:r>
            <a:r>
              <a:rPr lang="de-DE" dirty="0" err="1" smtClean="0"/>
              <a:t>induce</a:t>
            </a:r>
            <a:r>
              <a:rPr lang="de-DE" dirty="0" smtClean="0"/>
              <a:t> a </a:t>
            </a:r>
            <a:r>
              <a:rPr lang="de-DE" dirty="0" err="1" smtClean="0"/>
              <a:t>substructure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  <a:p>
            <a:pPr lvl="1"/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consider</a:t>
            </a:r>
            <a:r>
              <a:rPr lang="de-DE" dirty="0" smtClean="0"/>
              <a:t> a „</a:t>
            </a:r>
            <a:r>
              <a:rPr lang="de-DE" dirty="0" err="1" smtClean="0"/>
              <a:t>small</a:t>
            </a:r>
            <a:r>
              <a:rPr lang="de-DE" dirty="0" smtClean="0"/>
              <a:t>“ </a:t>
            </a:r>
            <a:r>
              <a:rPr lang="de-DE" dirty="0" err="1" smtClean="0"/>
              <a:t>neighbourhood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N</a:t>
            </a:r>
            <a:r>
              <a:rPr lang="de-DE" baseline="-25000" dirty="0" smtClean="0">
                <a:solidFill>
                  <a:srgbClr val="008380"/>
                </a:solidFill>
              </a:rPr>
              <a:t>2lr*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those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</a:t>
            </a:r>
            <a:r>
              <a:rPr lang="de-DE" dirty="0" err="1" smtClean="0"/>
              <a:t>depending</a:t>
            </a:r>
            <a:r>
              <a:rPr lang="de-DE" dirty="0" smtClean="0"/>
              <a:t> on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  <a:p>
            <a:pPr lvl="1"/>
            <a:r>
              <a:rPr lang="de-DE" dirty="0" smtClean="0"/>
              <a:t>As FOL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theoretical</a:t>
            </a:r>
            <a:r>
              <a:rPr lang="de-DE" dirty="0" smtClean="0"/>
              <a:t> sense,  </a:t>
            </a:r>
            <a:r>
              <a:rPr lang="de-DE" dirty="0" err="1" smtClean="0"/>
              <a:t>considering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a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neigbourhood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endParaRPr lang="de-DE" dirty="0" smtClean="0"/>
          </a:p>
          <a:p>
            <a:pPr lvl="1"/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  <a:r>
              <a:rPr lang="de-DE" dirty="0" err="1" smtClean="0"/>
              <a:t>formulae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chosen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(</a:t>
            </a:r>
            <a:r>
              <a:rPr lang="de-DE" dirty="0" err="1" smtClean="0"/>
              <a:t>syntactically</a:t>
            </a:r>
            <a:r>
              <a:rPr lang="de-DE" dirty="0" smtClean="0"/>
              <a:t>)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formulae</a:t>
            </a:r>
            <a:endParaRPr lang="de-DE" dirty="0"/>
          </a:p>
          <a:p>
            <a:r>
              <a:rPr lang="de-DE" dirty="0" smtClean="0">
                <a:solidFill>
                  <a:srgbClr val="FF0000"/>
                </a:solidFill>
              </a:rPr>
              <a:t>Implementation</a:t>
            </a:r>
          </a:p>
          <a:p>
            <a:pPr lvl="1"/>
            <a:r>
              <a:rPr lang="de-DE" dirty="0" err="1" smtClean="0"/>
              <a:t>Brute</a:t>
            </a:r>
            <a:r>
              <a:rPr lang="de-DE" dirty="0" smtClean="0"/>
              <a:t> </a:t>
            </a:r>
            <a:r>
              <a:rPr lang="de-DE" dirty="0" err="1" smtClean="0"/>
              <a:t>force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all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Gaifman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r>
              <a:rPr lang="de-DE" dirty="0" smtClean="0"/>
              <a:t> (in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neighbourhood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thereby</a:t>
            </a:r>
            <a:r>
              <a:rPr lang="de-DE" dirty="0" smtClean="0"/>
              <a:t> check </a:t>
            </a:r>
            <a:r>
              <a:rPr lang="de-DE" dirty="0" err="1" smtClean="0"/>
              <a:t>consistency</a:t>
            </a: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10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endParaRPr lang="de-DE" dirty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347864" y="1700808"/>
            <a:ext cx="5189266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neighbourhood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input</a:t>
            </a:r>
            <a:endParaRPr lang="de-DE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3347864" y="2132856"/>
            <a:ext cx="53285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vectors</a:t>
            </a:r>
            <a:r>
              <a:rPr lang="de-DE" dirty="0" smtClean="0"/>
              <a:t> in </a:t>
            </a:r>
            <a:r>
              <a:rPr lang="de-DE" dirty="0" err="1" smtClean="0"/>
              <a:t>neighbourhood</a:t>
            </a:r>
            <a:endParaRPr lang="de-DE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5148064" y="2564904"/>
            <a:ext cx="35283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r</a:t>
            </a:r>
            <a:r>
              <a:rPr lang="de-DE" dirty="0" smtClean="0"/>
              <a:t>*-</a:t>
            </a:r>
            <a:r>
              <a:rPr lang="de-DE" dirty="0" err="1" smtClean="0"/>
              <a:t>local</a:t>
            </a:r>
            <a:r>
              <a:rPr lang="de-DE" dirty="0" smtClean="0"/>
              <a:t> FOL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932040" y="2996952"/>
            <a:ext cx="374441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Find (</a:t>
            </a:r>
            <a:r>
              <a:rPr lang="de-DE" dirty="0" err="1" smtClean="0"/>
              <a:t>parameter,local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) pair </a:t>
            </a:r>
          </a:p>
          <a:p>
            <a:r>
              <a:rPr lang="de-DE" dirty="0" err="1"/>
              <a:t>c</a:t>
            </a:r>
            <a:r>
              <a:rPr lang="de-DE" dirty="0" err="1" smtClean="0"/>
              <a:t>onsistent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/>
              <a:t> </a:t>
            </a:r>
            <a:r>
              <a:rPr lang="de-DE" dirty="0" err="1" smtClean="0"/>
              <a:t>input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4863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Learning FOL </a:t>
            </a:r>
            <a:r>
              <a:rPr lang="de-DE" sz="3600" b="1" dirty="0" err="1">
                <a:cs typeface="+mj-cs"/>
              </a:rPr>
              <a:t>D</a:t>
            </a:r>
            <a:r>
              <a:rPr lang="de-DE" sz="3600" b="1" dirty="0" err="1" smtClean="0">
                <a:cs typeface="+mj-cs"/>
              </a:rPr>
              <a:t>efinable</a:t>
            </a:r>
            <a:r>
              <a:rPr lang="de-DE" sz="3600" b="1" dirty="0" smtClean="0">
                <a:cs typeface="+mj-cs"/>
              </a:rPr>
              <a:t> </a:t>
            </a:r>
            <a:r>
              <a:rPr lang="de-DE" sz="3600" b="1" dirty="0" err="1" smtClean="0">
                <a:cs typeface="+mj-cs"/>
              </a:rPr>
              <a:t>Concepts</a:t>
            </a:r>
            <a:endParaRPr lang="de-DE" sz="2600" b="1" dirty="0" smtClean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Özgür </a:t>
            </a:r>
            <a:r>
              <a:rPr lang="de-DE" dirty="0" err="1"/>
              <a:t>Özçep</a:t>
            </a:r>
            <a:r>
              <a:rPr lang="de-DE" dirty="0"/>
              <a:t/>
            </a:r>
            <a:br>
              <a:rPr lang="de-DE" dirty="0"/>
            </a:br>
            <a:endParaRPr lang="de-DE" b="1" dirty="0"/>
          </a:p>
          <a:p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34139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T,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B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FF0000"/>
                </a:solidFill>
              </a:rPr>
              <a:t>N ← N</a:t>
            </a:r>
            <a:r>
              <a:rPr lang="de-DE" sz="2400" baseline="-25000" dirty="0" smtClean="0">
                <a:solidFill>
                  <a:srgbClr val="FF0000"/>
                </a:solidFill>
              </a:rPr>
              <a:t>2lr*</a:t>
            </a:r>
            <a:r>
              <a:rPr lang="de-DE" sz="2400" dirty="0" smtClean="0">
                <a:solidFill>
                  <a:srgbClr val="FF000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347864" y="1700808"/>
            <a:ext cx="5189266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neighbourhood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input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778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Neighbourhood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= relational 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domain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D = Dom(B</a:t>
            </a:r>
            <a:r>
              <a:rPr lang="de-DE" sz="2200" dirty="0" smtClean="0"/>
              <a:t>)</a:t>
            </a:r>
          </a:p>
          <a:p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 = (u1, .., </a:t>
            </a:r>
            <a:r>
              <a:rPr lang="de-DE" sz="2200" dirty="0" err="1" smtClean="0">
                <a:solidFill>
                  <a:srgbClr val="008380"/>
                </a:solidFill>
              </a:rPr>
              <a:t>uk</a:t>
            </a:r>
            <a:r>
              <a:rPr lang="de-DE" sz="2200" dirty="0" smtClean="0">
                <a:solidFill>
                  <a:srgbClr val="008380"/>
                </a:solidFill>
              </a:rPr>
              <a:t>) ∈ </a:t>
            </a:r>
            <a:r>
              <a:rPr lang="de-DE" sz="2200" dirty="0" err="1" smtClean="0">
                <a:solidFill>
                  <a:srgbClr val="008380"/>
                </a:solidFill>
              </a:rPr>
              <a:t>D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endParaRPr lang="de-DE" sz="2200" baseline="30000" dirty="0" smtClean="0">
              <a:solidFill>
                <a:srgbClr val="008380"/>
              </a:solidFill>
            </a:endParaRPr>
          </a:p>
          <a:p>
            <a:endParaRPr lang="de-DE" sz="2200" baseline="300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 = 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B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 = </a:t>
            </a:r>
            <a:r>
              <a:rPr lang="de-DE" sz="2200" dirty="0" smtClean="0"/>
              <a:t>all </a:t>
            </a:r>
            <a:r>
              <a:rPr lang="de-DE" sz="2200" dirty="0" err="1" smtClean="0"/>
              <a:t>elements</a:t>
            </a:r>
            <a:r>
              <a:rPr lang="de-DE" sz="2200" dirty="0" smtClean="0"/>
              <a:t> in </a:t>
            </a:r>
            <a:r>
              <a:rPr lang="de-DE" sz="2200" dirty="0" smtClean="0">
                <a:solidFill>
                  <a:srgbClr val="008380"/>
                </a:solidFill>
              </a:rPr>
              <a:t>D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/>
              <a:t>atmost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one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elements</a:t>
            </a:r>
            <a:r>
              <a:rPr lang="de-DE" sz="2200" dirty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baseline="-25000" dirty="0" smtClean="0"/>
              <a:t> </a:t>
            </a:r>
            <a:r>
              <a:rPr lang="de-DE" sz="2200" dirty="0" err="1" smtClean="0"/>
              <a:t>within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G(B)</a:t>
            </a:r>
          </a:p>
          <a:p>
            <a:endParaRPr lang="de-DE" sz="2200" dirty="0"/>
          </a:p>
          <a:p>
            <a:pPr marL="0" indent="0">
              <a:buNone/>
            </a:pP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abuse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notation</a:t>
            </a:r>
            <a:endParaRPr lang="de-DE" sz="22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00FF"/>
                </a:solidFill>
              </a:rPr>
              <a:t>= </a:t>
            </a:r>
            <a:r>
              <a:rPr lang="de-DE" sz="2200" dirty="0" err="1" smtClean="0">
                <a:solidFill>
                  <a:srgbClr val="0000FF"/>
                </a:solidFill>
              </a:rPr>
              <a:t>r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neighbourhood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of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u</a:t>
            </a:r>
            <a:r>
              <a:rPr lang="de-DE" sz="2200" dirty="0" smtClean="0"/>
              <a:t> in 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        = sub-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all </a:t>
            </a:r>
            <a:r>
              <a:rPr lang="de-DE" sz="2200" dirty="0" err="1" smtClean="0"/>
              <a:t>elements</a:t>
            </a:r>
            <a:r>
              <a:rPr lang="de-DE" sz="2200" dirty="0" smtClean="0"/>
              <a:t> in    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           maximal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one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smtClean="0"/>
              <a:t> </a:t>
            </a:r>
          </a:p>
          <a:p>
            <a:pPr marL="0" indent="0">
              <a:buNone/>
            </a:pPr>
            <a:endParaRPr lang="de-DE" sz="22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(T) = ⋃</a:t>
            </a:r>
            <a:r>
              <a:rPr lang="de-DE" sz="2200" baseline="-25000" dirty="0" smtClean="0">
                <a:solidFill>
                  <a:srgbClr val="008380"/>
                </a:solidFill>
              </a:rPr>
              <a:t>1≤i≤t</a:t>
            </a:r>
            <a:r>
              <a:rPr lang="de-DE" sz="2200" dirty="0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  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</a:p>
          <a:p>
            <a:pPr marL="0" indent="0">
              <a:buNone/>
            </a:pPr>
            <a:r>
              <a:rPr lang="de-DE" sz="2200" dirty="0" smtClean="0"/>
              <a:t>                                   </a:t>
            </a:r>
            <a:r>
              <a:rPr lang="de-DE" sz="2200" dirty="0" smtClean="0">
                <a:solidFill>
                  <a:srgbClr val="008380"/>
                </a:solidFill>
              </a:rPr>
              <a:t>T = (  (u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 smtClean="0">
                <a:solidFill>
                  <a:srgbClr val="008380"/>
                </a:solidFill>
              </a:rPr>
              <a:t>,C(u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 smtClean="0">
                <a:solidFill>
                  <a:srgbClr val="008380"/>
                </a:solidFill>
              </a:rPr>
              <a:t>)),    (u</a:t>
            </a:r>
            <a:r>
              <a:rPr lang="de-DE" sz="2200" baseline="-25000" dirty="0" smtClean="0">
                <a:solidFill>
                  <a:srgbClr val="008380"/>
                </a:solidFill>
              </a:rPr>
              <a:t>2</a:t>
            </a:r>
            <a:r>
              <a:rPr lang="de-DE" sz="2200" dirty="0" smtClean="0">
                <a:solidFill>
                  <a:srgbClr val="008380"/>
                </a:solidFill>
              </a:rPr>
              <a:t>,C(u</a:t>
            </a:r>
            <a:r>
              <a:rPr lang="de-DE" sz="2200" baseline="-25000" dirty="0" smtClean="0">
                <a:solidFill>
                  <a:srgbClr val="008380"/>
                </a:solidFill>
              </a:rPr>
              <a:t>2</a:t>
            </a:r>
            <a:r>
              <a:rPr lang="de-DE" sz="2200" dirty="0" smtClean="0">
                <a:solidFill>
                  <a:srgbClr val="008380"/>
                </a:solidFill>
              </a:rPr>
              <a:t>)),   ...,   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err="1" smtClean="0">
                <a:solidFill>
                  <a:srgbClr val="008380"/>
                </a:solidFill>
              </a:rPr>
              <a:t>,C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smtClean="0">
                <a:solidFill>
                  <a:srgbClr val="008380"/>
                </a:solidFill>
              </a:rPr>
              <a:t>))  )  </a:t>
            </a:r>
          </a:p>
          <a:p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56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endParaRPr lang="de-DE" dirty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347864" y="1700808"/>
            <a:ext cx="53285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Neighbourhood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constructed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401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endParaRPr lang="de-DE" dirty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</a:t>
            </a:r>
            <a:r>
              <a:rPr lang="de-DE" sz="2400" baseline="-25000" dirty="0" smtClean="0">
                <a:solidFill>
                  <a:srgbClr val="FF0000"/>
                </a:solidFill>
              </a:rPr>
              <a:t>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*(</a:t>
            </a:r>
            <a:r>
              <a:rPr lang="de-DE" sz="2400" dirty="0" err="1" smtClean="0">
                <a:solidFill>
                  <a:srgbClr val="FF0000"/>
                </a:solidFill>
              </a:rPr>
              <a:t>x;y</a:t>
            </a:r>
            <a:r>
              <a:rPr lang="de-DE" sz="2400" dirty="0" smtClean="0">
                <a:solidFill>
                  <a:srgbClr val="FF0000"/>
                </a:solidFill>
              </a:rPr>
              <a:t>) in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148064" y="2636912"/>
            <a:ext cx="35283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r</a:t>
            </a:r>
            <a:r>
              <a:rPr lang="de-DE" dirty="0" smtClean="0"/>
              <a:t>*-</a:t>
            </a:r>
            <a:r>
              <a:rPr lang="de-DE" dirty="0" err="1" smtClean="0"/>
              <a:t>local</a:t>
            </a:r>
            <a:r>
              <a:rPr lang="de-DE" dirty="0" smtClean="0"/>
              <a:t> FOL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900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Locality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952105"/>
          </a:xfrm>
        </p:spPr>
        <p:txBody>
          <a:bodyPr/>
          <a:lstStyle/>
          <a:p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>
                <a:solidFill>
                  <a:srgbClr val="008380"/>
                </a:solidFill>
              </a:rPr>
              <a:t>(x)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r-local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/>
              <a:t>iff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all </a:t>
            </a:r>
            <a:r>
              <a:rPr lang="de-DE" sz="2200" dirty="0" err="1"/>
              <a:t>structures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B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tuples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/>
              <a:t> </a:t>
            </a:r>
          </a:p>
          <a:p>
            <a:pPr marL="0" indent="0">
              <a:buNone/>
            </a:pPr>
            <a:r>
              <a:rPr lang="de-DE" sz="2200" dirty="0"/>
              <a:t>	</a:t>
            </a:r>
            <a:r>
              <a:rPr lang="de-DE" sz="2200" dirty="0">
                <a:solidFill>
                  <a:srgbClr val="008380"/>
                </a:solidFill>
              </a:rPr>
              <a:t>B  ⊨ </a:t>
            </a:r>
            <a:r>
              <a:rPr lang="de-DE" sz="2200" dirty="0" err="1">
                <a:solidFill>
                  <a:srgbClr val="008380"/>
                </a:solidFill>
              </a:rPr>
              <a:t>ψ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   </a:t>
            </a:r>
            <a:r>
              <a:rPr lang="de-DE" sz="2200" dirty="0" err="1"/>
              <a:t>iff</a:t>
            </a:r>
            <a:r>
              <a:rPr lang="de-DE" sz="2200" dirty="0"/>
              <a:t>   </a:t>
            </a:r>
            <a:r>
              <a:rPr lang="de-DE" sz="2200" dirty="0" err="1">
                <a:solidFill>
                  <a:srgbClr val="008380"/>
                </a:solidFill>
              </a:rPr>
              <a:t>N</a:t>
            </a:r>
            <a:r>
              <a:rPr lang="de-DE" sz="2200" baseline="-25000" dirty="0" err="1">
                <a:solidFill>
                  <a:srgbClr val="008380"/>
                </a:solidFill>
              </a:rPr>
              <a:t>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>
                <a:solidFill>
                  <a:srgbClr val="008380"/>
                </a:solidFill>
              </a:rPr>
              <a:t>) ⊨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endParaRPr lang="de-DE" sz="2200" dirty="0">
              <a:solidFill>
                <a:srgbClr val="008380"/>
              </a:solidFill>
            </a:endParaRPr>
          </a:p>
          <a:p>
            <a:r>
              <a:rPr lang="de-DE" sz="2200" dirty="0" err="1">
                <a:solidFill>
                  <a:srgbClr val="008380"/>
                </a:solidFill>
              </a:rPr>
              <a:t>δ</a:t>
            </a:r>
            <a:r>
              <a:rPr lang="de-DE" sz="2200" baseline="-25000" dirty="0" smtClean="0">
                <a:solidFill>
                  <a:srgbClr val="008380"/>
                </a:solidFill>
              </a:rPr>
              <a:t>&gt;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x,y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smtClean="0"/>
              <a:t>=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x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larger </a:t>
            </a:r>
            <a:r>
              <a:rPr lang="de-DE" sz="2200" dirty="0" err="1" smtClean="0"/>
              <a:t>than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/>
              <a:t>    (FOL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)                                             </a:t>
            </a:r>
          </a:p>
          <a:p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baseline="-25000" dirty="0" smtClean="0">
                <a:solidFill>
                  <a:srgbClr val="008380"/>
                </a:solidFill>
              </a:rPr>
              <a:t>&lt;=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x,y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 =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x</a:t>
            </a:r>
            <a:r>
              <a:rPr lang="de-DE" sz="2200" dirty="0" smtClean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y</a:t>
            </a:r>
            <a:r>
              <a:rPr lang="de-DE" sz="2200" dirty="0"/>
              <a:t> </a:t>
            </a:r>
            <a:r>
              <a:rPr lang="de-DE" sz="2200" dirty="0" err="1" smtClean="0"/>
              <a:t>smaller</a:t>
            </a:r>
            <a:r>
              <a:rPr lang="de-DE" sz="2200" dirty="0" smtClean="0"/>
              <a:t> </a:t>
            </a:r>
            <a:r>
              <a:rPr lang="de-DE" sz="2200" dirty="0" err="1" smtClean="0"/>
              <a:t>than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endParaRPr lang="de-DE" sz="2200" dirty="0" smtClean="0">
              <a:solidFill>
                <a:srgbClr val="008380"/>
              </a:solidFill>
            </a:endParaRPr>
          </a:p>
          <a:p>
            <a:r>
              <a:rPr lang="de-DE" sz="2200" dirty="0" smtClean="0">
                <a:solidFill>
                  <a:srgbClr val="0000FF"/>
                </a:solidFill>
              </a:rPr>
              <a:t>Basic </a:t>
            </a:r>
            <a:r>
              <a:rPr lang="de-DE" sz="2200" dirty="0" err="1" smtClean="0">
                <a:solidFill>
                  <a:srgbClr val="0000FF"/>
                </a:solidFill>
              </a:rPr>
              <a:t>local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sentence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radius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0" indent="0">
              <a:buNone/>
            </a:pPr>
            <a:r>
              <a:rPr lang="de-DE" sz="2200" dirty="0" smtClean="0"/>
              <a:t>       </a:t>
            </a:r>
            <a:r>
              <a:rPr lang="de-DE" sz="2200" dirty="0" smtClean="0">
                <a:solidFill>
                  <a:srgbClr val="008380"/>
                </a:solidFill>
              </a:rPr>
              <a:t>        ∃x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 smtClean="0">
                <a:solidFill>
                  <a:srgbClr val="008380"/>
                </a:solidFill>
              </a:rPr>
              <a:t>,..., ∃</a:t>
            </a:r>
            <a:r>
              <a:rPr lang="de-DE" sz="2200" dirty="0" err="1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 (   </a:t>
            </a:r>
            <a:r>
              <a:rPr lang="de-DE" sz="2200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>
                <a:solidFill>
                  <a:srgbClr val="008380"/>
                </a:solidFill>
              </a:rPr>
              <a:t>≤</a:t>
            </a:r>
            <a:r>
              <a:rPr lang="de-DE" sz="2200" baseline="-25000" dirty="0" smtClean="0">
                <a:solidFill>
                  <a:srgbClr val="008380"/>
                </a:solidFill>
              </a:rPr>
              <a:t>i&lt;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j≤k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baseline="-25000" dirty="0" smtClean="0">
                <a:solidFill>
                  <a:srgbClr val="008380"/>
                </a:solidFill>
              </a:rPr>
              <a:t>&gt;2r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err="1" smtClean="0">
                <a:solidFill>
                  <a:srgbClr val="008380"/>
                </a:solidFill>
              </a:rPr>
              <a:t>,x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j</a:t>
            </a:r>
            <a:r>
              <a:rPr lang="de-DE" sz="2200" dirty="0" smtClean="0">
                <a:solidFill>
                  <a:srgbClr val="008380"/>
                </a:solidFill>
              </a:rPr>
              <a:t>) &amp; </a:t>
            </a:r>
            <a:r>
              <a:rPr lang="de-DE" sz="2200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 smtClean="0">
                <a:solidFill>
                  <a:srgbClr val="008380"/>
                </a:solidFill>
              </a:rPr>
              <a:t>≤i≤k</a:t>
            </a:r>
            <a:r>
              <a:rPr lang="de-DE" sz="2200" dirty="0" smtClean="0">
                <a:solidFill>
                  <a:srgbClr val="008380"/>
                </a:solidFill>
              </a:rPr>
              <a:t>ψ(x</a:t>
            </a:r>
            <a:r>
              <a:rPr lang="de-DE" sz="2200" baseline="-25000" dirty="0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  )</a:t>
            </a:r>
          </a:p>
          <a:p>
            <a:pPr marL="0" indent="0">
              <a:buNone/>
            </a:pPr>
            <a:r>
              <a:rPr lang="de-DE" sz="2200" dirty="0" smtClean="0"/>
              <a:t>     </a:t>
            </a:r>
            <a:r>
              <a:rPr lang="de-DE" sz="2200" dirty="0" err="1"/>
              <a:t>w</a:t>
            </a:r>
            <a:r>
              <a:rPr lang="de-DE" sz="2200" dirty="0" err="1" smtClean="0"/>
              <a:t>here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(x</a:t>
            </a:r>
            <a:r>
              <a:rPr lang="de-DE" sz="2200" baseline="-25000" dirty="0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err="1" smtClean="0"/>
              <a:t>-local</a:t>
            </a:r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60" name="Freihandform 59"/>
          <p:cNvSpPr/>
          <p:nvPr/>
        </p:nvSpPr>
        <p:spPr>
          <a:xfrm>
            <a:off x="2339752" y="3717032"/>
            <a:ext cx="4464496" cy="2880320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/>
          <p:cNvSpPr txBox="1"/>
          <p:nvPr/>
        </p:nvSpPr>
        <p:spPr>
          <a:xfrm>
            <a:off x="5580112" y="3944669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62" name="Oval 61"/>
          <p:cNvSpPr/>
          <p:nvPr/>
        </p:nvSpPr>
        <p:spPr>
          <a:xfrm>
            <a:off x="2987824" y="5949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/>
          <p:cNvSpPr txBox="1"/>
          <p:nvPr/>
        </p:nvSpPr>
        <p:spPr>
          <a:xfrm>
            <a:off x="2674165" y="5795972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1</a:t>
            </a:r>
          </a:p>
        </p:txBody>
      </p:sp>
      <p:sp>
        <p:nvSpPr>
          <p:cNvPr id="64" name="Oval 63"/>
          <p:cNvSpPr/>
          <p:nvPr/>
        </p:nvSpPr>
        <p:spPr>
          <a:xfrm>
            <a:off x="3059832" y="4653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/>
          <p:cNvSpPr txBox="1"/>
          <p:nvPr/>
        </p:nvSpPr>
        <p:spPr>
          <a:xfrm>
            <a:off x="2699792" y="4427820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2</a:t>
            </a:r>
          </a:p>
        </p:txBody>
      </p:sp>
      <p:sp>
        <p:nvSpPr>
          <p:cNvPr id="66" name="Oval 65"/>
          <p:cNvSpPr/>
          <p:nvPr/>
        </p:nvSpPr>
        <p:spPr>
          <a:xfrm>
            <a:off x="5220072" y="5661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5338461" y="5517232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3</a:t>
            </a:r>
          </a:p>
        </p:txBody>
      </p:sp>
      <p:sp>
        <p:nvSpPr>
          <p:cNvPr id="68" name="Oval 67"/>
          <p:cNvSpPr/>
          <p:nvPr/>
        </p:nvSpPr>
        <p:spPr>
          <a:xfrm>
            <a:off x="4355976" y="41583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4427984" y="3933056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4</a:t>
            </a:r>
          </a:p>
        </p:txBody>
      </p:sp>
      <p:sp>
        <p:nvSpPr>
          <p:cNvPr id="70" name="Oval 69"/>
          <p:cNvSpPr/>
          <p:nvPr/>
        </p:nvSpPr>
        <p:spPr>
          <a:xfrm>
            <a:off x="6228184" y="49504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/>
          <p:cNvSpPr txBox="1"/>
          <p:nvPr/>
        </p:nvSpPr>
        <p:spPr>
          <a:xfrm>
            <a:off x="5868144" y="4725144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x</a:t>
            </a:r>
            <a:r>
              <a:rPr lang="de-DE" baseline="-25000" dirty="0" err="1" smtClean="0"/>
              <a:t>n</a:t>
            </a:r>
            <a:endParaRPr lang="de-DE" baseline="-25000" dirty="0" smtClean="0"/>
          </a:p>
        </p:txBody>
      </p:sp>
      <p:cxnSp>
        <p:nvCxnSpPr>
          <p:cNvPr id="72" name="Gerade Verbindung mit Pfeil 71"/>
          <p:cNvCxnSpPr>
            <a:stCxn id="64" idx="5"/>
            <a:endCxn id="62" idx="0"/>
          </p:cNvCxnSpPr>
          <p:nvPr/>
        </p:nvCxnSpPr>
        <p:spPr>
          <a:xfrm flipH="1">
            <a:off x="3059832" y="4776048"/>
            <a:ext cx="122925" cy="117323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3203848" y="4221088"/>
            <a:ext cx="1224136" cy="463406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 rot="20357377">
            <a:off x="3524571" y="4226120"/>
            <a:ext cx="491784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/>
              <a:t>&gt;</a:t>
            </a:r>
            <a:r>
              <a:rPr lang="de-DE" sz="1200" dirty="0" smtClean="0"/>
              <a:t> 2r </a:t>
            </a:r>
            <a:endParaRPr lang="de-DE" sz="1200" baseline="-25000" dirty="0" smtClean="0"/>
          </a:p>
        </p:txBody>
      </p:sp>
      <p:cxnSp>
        <p:nvCxnSpPr>
          <p:cNvPr id="75" name="Gerade Verbindung mit Pfeil 74"/>
          <p:cNvCxnSpPr>
            <a:stCxn id="66" idx="2"/>
          </p:cNvCxnSpPr>
          <p:nvPr/>
        </p:nvCxnSpPr>
        <p:spPr>
          <a:xfrm flipH="1">
            <a:off x="3059832" y="5733248"/>
            <a:ext cx="2160240" cy="288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 rot="16554677">
            <a:off x="2722860" y="5119884"/>
            <a:ext cx="491784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/>
              <a:t>&gt;</a:t>
            </a:r>
            <a:r>
              <a:rPr lang="de-DE" sz="1200" dirty="0" smtClean="0"/>
              <a:t> 2r </a:t>
            </a:r>
            <a:endParaRPr lang="de-DE" sz="1200" baseline="-25000" dirty="0" smtClean="0"/>
          </a:p>
        </p:txBody>
      </p:sp>
      <p:sp>
        <p:nvSpPr>
          <p:cNvPr id="77" name="Textfeld 76"/>
          <p:cNvSpPr txBox="1"/>
          <p:nvPr/>
        </p:nvSpPr>
        <p:spPr>
          <a:xfrm rot="21073755">
            <a:off x="3557916" y="5636406"/>
            <a:ext cx="491784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smtClean="0"/>
              <a:t>&gt; 2r </a:t>
            </a:r>
            <a:endParaRPr lang="de-DE" sz="1200" baseline="-25000" dirty="0" smtClean="0"/>
          </a:p>
        </p:txBody>
      </p:sp>
      <p:grpSp>
        <p:nvGrpSpPr>
          <p:cNvPr id="78" name="Gruppierung 77"/>
          <p:cNvGrpSpPr/>
          <p:nvPr/>
        </p:nvGrpSpPr>
        <p:grpSpPr>
          <a:xfrm>
            <a:off x="2699792" y="3861048"/>
            <a:ext cx="4027264" cy="2420577"/>
            <a:chOff x="4499992" y="1556792"/>
            <a:chExt cx="4027264" cy="2420577"/>
          </a:xfrm>
        </p:grpSpPr>
        <p:sp>
          <p:nvSpPr>
            <p:cNvPr id="79" name="Oval 78"/>
            <p:cNvSpPr/>
            <p:nvPr/>
          </p:nvSpPr>
          <p:spPr>
            <a:xfrm>
              <a:off x="4499992" y="3356992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Oval 79"/>
            <p:cNvSpPr/>
            <p:nvPr/>
          </p:nvSpPr>
          <p:spPr>
            <a:xfrm>
              <a:off x="4499992" y="2060848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Oval 80"/>
            <p:cNvSpPr/>
            <p:nvPr/>
          </p:nvSpPr>
          <p:spPr>
            <a:xfrm>
              <a:off x="6012160" y="1556792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Oval 81"/>
            <p:cNvSpPr/>
            <p:nvPr/>
          </p:nvSpPr>
          <p:spPr>
            <a:xfrm>
              <a:off x="7668344" y="2420888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Oval 82"/>
            <p:cNvSpPr/>
            <p:nvPr/>
          </p:nvSpPr>
          <p:spPr>
            <a:xfrm>
              <a:off x="6876256" y="3140968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660232" y="162880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7452320" y="342900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8100392" y="2204864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7" name="Textfeld 86"/>
            <p:cNvSpPr txBox="1"/>
            <p:nvPr/>
          </p:nvSpPr>
          <p:spPr>
            <a:xfrm>
              <a:off x="5076056" y="234888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8" name="Textfeld 87"/>
            <p:cNvSpPr txBox="1"/>
            <p:nvPr/>
          </p:nvSpPr>
          <p:spPr>
            <a:xfrm>
              <a:off x="5004048" y="306896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</p:grpSp>
      <p:cxnSp>
        <p:nvCxnSpPr>
          <p:cNvPr id="42" name="Gerade Verbindung mit Pfeil 41"/>
          <p:cNvCxnSpPr>
            <a:stCxn id="82" idx="4"/>
          </p:cNvCxnSpPr>
          <p:nvPr/>
        </p:nvCxnSpPr>
        <p:spPr>
          <a:xfrm flipV="1">
            <a:off x="6156176" y="5085184"/>
            <a:ext cx="72008" cy="260337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 rot="17078566">
            <a:off x="6153225" y="5014527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/>
              <a:t>r</a:t>
            </a:r>
            <a:endParaRPr lang="de-DE" sz="12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9318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/>
      <p:bldP spid="74" grpId="0"/>
      <p:bldP spid="76" grpId="0"/>
      <p:bldP spid="77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Locality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395536" y="1268760"/>
            <a:ext cx="8280920" cy="1179401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sz="2200" b="1" dirty="0" smtClean="0">
                <a:solidFill>
                  <a:srgbClr val="FF0000"/>
                </a:solidFill>
              </a:rPr>
              <a:t>Theorem (</a:t>
            </a:r>
            <a:r>
              <a:rPr lang="de-DE" sz="2200" b="1" dirty="0" err="1" smtClean="0">
                <a:solidFill>
                  <a:srgbClr val="FF0000"/>
                </a:solidFill>
              </a:rPr>
              <a:t>Gaifman</a:t>
            </a:r>
            <a:r>
              <a:rPr lang="de-DE" sz="2200" b="1" dirty="0" smtClean="0">
                <a:solidFill>
                  <a:srgbClr val="FF0000"/>
                </a:solidFill>
              </a:rPr>
              <a:t>)</a:t>
            </a:r>
            <a:r>
              <a:rPr lang="de-DE" sz="2200" dirty="0" smtClean="0"/>
              <a:t>: Every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equivalent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a </a:t>
            </a:r>
            <a:r>
              <a:rPr lang="de-DE" sz="2200" dirty="0"/>
              <a:t>B</a:t>
            </a:r>
            <a:r>
              <a:rPr lang="de-DE" sz="2200" dirty="0" smtClean="0"/>
              <a:t>oolean </a:t>
            </a:r>
            <a:r>
              <a:rPr lang="de-DE" sz="2200" dirty="0" err="1" smtClean="0"/>
              <a:t>combination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basic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sentences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formulae</a:t>
            </a:r>
            <a:r>
              <a:rPr lang="de-DE" sz="2200" dirty="0" smtClean="0"/>
              <a:t>. </a:t>
            </a:r>
          </a:p>
          <a:p>
            <a:pPr marL="0" indent="0">
              <a:buFontTx/>
              <a:buNone/>
            </a:pPr>
            <a:endParaRPr lang="de-DE" sz="2200" dirty="0" smtClean="0"/>
          </a:p>
          <a:p>
            <a:pPr marL="0" indent="0">
              <a:buFontTx/>
              <a:buNone/>
            </a:pPr>
            <a:endParaRPr lang="de-DE" sz="2200" dirty="0" smtClean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1837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Syntactic</a:t>
            </a:r>
            <a:r>
              <a:rPr lang="de-DE" dirty="0" smtClean="0"/>
              <a:t> </a:t>
            </a:r>
            <a:r>
              <a:rPr lang="de-DE" dirty="0" err="1" smtClean="0"/>
              <a:t>notion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locality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353"/>
          </a:xfrm>
        </p:spPr>
        <p:txBody>
          <a:bodyPr/>
          <a:lstStyle/>
          <a:p>
            <a:r>
              <a:rPr lang="de-DE" sz="2200" dirty="0" smtClean="0">
                <a:solidFill>
                  <a:srgbClr val="0000FF"/>
                </a:solidFill>
              </a:rPr>
              <a:t>R-</a:t>
            </a:r>
            <a:r>
              <a:rPr lang="de-DE" sz="2200" dirty="0" err="1" smtClean="0">
                <a:solidFill>
                  <a:srgbClr val="0000FF"/>
                </a:solidFill>
              </a:rPr>
              <a:t>relativisation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baseline="-25000" dirty="0">
                <a:solidFill>
                  <a:srgbClr val="008380"/>
                </a:solidFill>
              </a:rPr>
              <a:t>[</a:t>
            </a:r>
            <a:r>
              <a:rPr lang="de-DE" sz="2200" baseline="-25000" dirty="0" smtClean="0">
                <a:solidFill>
                  <a:srgbClr val="008380"/>
                </a:solidFill>
              </a:rPr>
              <a:t>≤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baseline="-25000" dirty="0">
                <a:solidFill>
                  <a:srgbClr val="008380"/>
                </a:solidFill>
              </a:rPr>
              <a:t>]</a:t>
            </a:r>
            <a:r>
              <a:rPr lang="de-DE" sz="2200" dirty="0">
                <a:solidFill>
                  <a:srgbClr val="008380"/>
                </a:solidFill>
              </a:rPr>
              <a:t>(x</a:t>
            </a:r>
            <a:r>
              <a:rPr lang="de-DE" sz="2200" baseline="-25000" dirty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 ..,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k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: </a:t>
            </a:r>
            <a:r>
              <a:rPr lang="de-DE" sz="2200" dirty="0" err="1"/>
              <a:t>quantifiers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/>
              <a:t> </a:t>
            </a:r>
            <a:r>
              <a:rPr lang="de-DE" sz="2200" dirty="0" err="1" smtClean="0"/>
              <a:t>relativised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elements</a:t>
            </a:r>
            <a:r>
              <a:rPr lang="de-DE" sz="2200" dirty="0" smtClean="0"/>
              <a:t> in </a:t>
            </a:r>
            <a:r>
              <a:rPr lang="de-DE" sz="2200" dirty="0" err="1"/>
              <a:t>maximally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/>
              <a:t> </a:t>
            </a:r>
            <a:r>
              <a:rPr lang="de-DE" sz="2200" dirty="0" err="1"/>
              <a:t>distance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one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smtClean="0">
                <a:solidFill>
                  <a:srgbClr val="008380"/>
                </a:solidFill>
              </a:rPr>
              <a:t>i</a:t>
            </a:r>
            <a:r>
              <a:rPr lang="de-DE" sz="2200" dirty="0" smtClean="0"/>
              <a:t>     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e.g., </a:t>
            </a:r>
            <a:r>
              <a:rPr lang="de-DE" sz="2200" dirty="0" smtClean="0">
                <a:solidFill>
                  <a:srgbClr val="008380"/>
                </a:solidFill>
              </a:rPr>
              <a:t>∃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(x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 ..,</a:t>
            </a:r>
            <a:r>
              <a:rPr lang="de-DE" sz="2200" dirty="0" err="1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k,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 </a:t>
            </a:r>
            <a:r>
              <a:rPr lang="de-DE" sz="2200" dirty="0" err="1" smtClean="0"/>
              <a:t>becomes</a:t>
            </a:r>
            <a:r>
              <a:rPr lang="de-DE" sz="2200" dirty="0" smtClean="0"/>
              <a:t> 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        </a:t>
            </a:r>
            <a:r>
              <a:rPr lang="de-DE" sz="2200" dirty="0" smtClean="0">
                <a:solidFill>
                  <a:srgbClr val="008380"/>
                </a:solidFill>
              </a:rPr>
              <a:t>∃</a:t>
            </a:r>
            <a:r>
              <a:rPr lang="de-DE" sz="2200" dirty="0" err="1">
                <a:solidFill>
                  <a:srgbClr val="008380"/>
                </a:solidFill>
              </a:rPr>
              <a:t>y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( ⋁</a:t>
            </a:r>
            <a:r>
              <a:rPr lang="de-DE" sz="2200" baseline="-25000" dirty="0" smtClean="0">
                <a:solidFill>
                  <a:srgbClr val="008380"/>
                </a:solidFill>
              </a:rPr>
              <a:t>1≤i</a:t>
            </a:r>
            <a:r>
              <a:rPr lang="de-DE" sz="2200" baseline="-25000" dirty="0">
                <a:solidFill>
                  <a:srgbClr val="008380"/>
                </a:solidFill>
              </a:rPr>
              <a:t>≤</a:t>
            </a:r>
            <a:r>
              <a:rPr lang="de-DE" sz="2200" baseline="-25000" dirty="0" smtClean="0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≤r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y,x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 &amp;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(x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 ..,</a:t>
            </a:r>
            <a:r>
              <a:rPr lang="de-DE" sz="2200" dirty="0" err="1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k.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>
                <a:solidFill>
                  <a:srgbClr val="008380"/>
                </a:solidFill>
              </a:rPr>
              <a:t>) )</a:t>
            </a:r>
            <a:endParaRPr lang="de-DE" sz="2200" dirty="0">
              <a:solidFill>
                <a:srgbClr val="008380"/>
              </a:solidFill>
            </a:endParaRPr>
          </a:p>
          <a:p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>
                <a:solidFill>
                  <a:srgbClr val="008380"/>
                </a:solidFill>
              </a:rPr>
              <a:t>x)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syntacically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r-local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/>
              <a:t>iff</a:t>
            </a:r>
            <a:r>
              <a:rPr lang="de-DE" sz="2200" dirty="0"/>
              <a:t> </a:t>
            </a:r>
            <a:r>
              <a:rPr lang="de-DE" sz="2200" dirty="0" err="1" smtClean="0"/>
              <a:t>it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an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 err="1"/>
              <a:t>-relativisation</a:t>
            </a:r>
            <a:r>
              <a:rPr lang="de-DE" sz="2200" dirty="0"/>
              <a:t> </a:t>
            </a:r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>
                <a:solidFill>
                  <a:srgbClr val="008380"/>
                </a:solidFill>
              </a:rPr>
              <a:t>x)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smtClean="0"/>
              <a:t>a </a:t>
            </a:r>
            <a:r>
              <a:rPr lang="de-DE" sz="2200" dirty="0" err="1" smtClean="0">
                <a:solidFill>
                  <a:srgbClr val="0000FF"/>
                </a:solidFill>
              </a:rPr>
              <a:t>syntactically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basic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local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sentence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a </a:t>
            </a:r>
            <a:r>
              <a:rPr lang="de-DE" sz="2200" dirty="0" err="1" smtClean="0"/>
              <a:t>basic</a:t>
            </a:r>
            <a:r>
              <a:rPr lang="de-DE" sz="2200" dirty="0" smtClean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 smtClean="0"/>
              <a:t>sentence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∃x</a:t>
            </a:r>
            <a:r>
              <a:rPr lang="de-DE" sz="2200" baseline="-25000" dirty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,..., ∃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k</a:t>
            </a:r>
            <a:r>
              <a:rPr lang="de-DE" sz="2200" dirty="0">
                <a:solidFill>
                  <a:srgbClr val="008380"/>
                </a:solidFill>
              </a:rPr>
              <a:t> (   </a:t>
            </a:r>
            <a:r>
              <a:rPr lang="de-DE" sz="22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>
                <a:solidFill>
                  <a:srgbClr val="008380"/>
                </a:solidFill>
              </a:rPr>
              <a:t>≤i&lt;</a:t>
            </a:r>
            <a:r>
              <a:rPr lang="de-DE" sz="2200" baseline="-25000" dirty="0" err="1">
                <a:solidFill>
                  <a:srgbClr val="008380"/>
                </a:solidFill>
              </a:rPr>
              <a:t>j≤k</a:t>
            </a:r>
            <a:r>
              <a:rPr lang="de-DE" sz="2200" dirty="0" err="1">
                <a:solidFill>
                  <a:srgbClr val="008380"/>
                </a:solidFill>
              </a:rPr>
              <a:t>δ</a:t>
            </a:r>
            <a:r>
              <a:rPr lang="de-DE" sz="2200" baseline="-25000" dirty="0">
                <a:solidFill>
                  <a:srgbClr val="008380"/>
                </a:solidFill>
              </a:rPr>
              <a:t>&gt;2r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i</a:t>
            </a:r>
            <a:r>
              <a:rPr lang="de-DE" sz="2200" dirty="0" err="1">
                <a:solidFill>
                  <a:srgbClr val="008380"/>
                </a:solidFill>
              </a:rPr>
              <a:t>,x</a:t>
            </a:r>
            <a:r>
              <a:rPr lang="de-DE" sz="2200" baseline="-25000" dirty="0" err="1">
                <a:solidFill>
                  <a:srgbClr val="008380"/>
                </a:solidFill>
              </a:rPr>
              <a:t>j</a:t>
            </a:r>
            <a:r>
              <a:rPr lang="de-DE" sz="2200" dirty="0">
                <a:solidFill>
                  <a:srgbClr val="008380"/>
                </a:solidFill>
              </a:rPr>
              <a:t>) &amp; </a:t>
            </a:r>
            <a:r>
              <a:rPr lang="de-DE" sz="22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>
                <a:solidFill>
                  <a:srgbClr val="008380"/>
                </a:solidFill>
              </a:rPr>
              <a:t>≤i≤k</a:t>
            </a:r>
            <a:r>
              <a:rPr lang="de-DE" sz="2200" dirty="0">
                <a:solidFill>
                  <a:srgbClr val="008380"/>
                </a:solidFill>
              </a:rPr>
              <a:t>ψ(x</a:t>
            </a:r>
            <a:r>
              <a:rPr lang="de-DE" sz="2200" baseline="-25000" dirty="0">
                <a:solidFill>
                  <a:srgbClr val="008380"/>
                </a:solidFill>
              </a:rPr>
              <a:t>i</a:t>
            </a:r>
            <a:r>
              <a:rPr lang="de-DE" sz="2200" dirty="0">
                <a:solidFill>
                  <a:srgbClr val="008380"/>
                </a:solidFill>
              </a:rPr>
              <a:t>)  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/>
              <a:t>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 err="1"/>
              <a:t>-local</a:t>
            </a: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00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Gaifman</a:t>
            </a:r>
            <a:r>
              <a:rPr lang="de-DE" dirty="0" smtClean="0"/>
              <a:t> normal form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</p:spPr>
        <p:txBody>
          <a:bodyPr/>
          <a:lstStyle/>
          <a:p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/>
              <a:t>in </a:t>
            </a:r>
            <a:r>
              <a:rPr lang="de-DE" sz="2200" dirty="0" err="1" smtClean="0">
                <a:solidFill>
                  <a:srgbClr val="0000FF"/>
                </a:solidFill>
              </a:rPr>
              <a:t>Gaifman</a:t>
            </a:r>
            <a:r>
              <a:rPr lang="de-DE" sz="2200" dirty="0" smtClean="0">
                <a:solidFill>
                  <a:srgbClr val="0000FF"/>
                </a:solidFill>
              </a:rPr>
              <a:t> normal </a:t>
            </a:r>
            <a:r>
              <a:rPr lang="de-DE" sz="2200" dirty="0">
                <a:solidFill>
                  <a:srgbClr val="0000FF"/>
                </a:solidFill>
              </a:rPr>
              <a:t>form </a:t>
            </a:r>
            <a:r>
              <a:rPr lang="de-DE" sz="2200" dirty="0" smtClean="0">
                <a:solidFill>
                  <a:srgbClr val="0000FF"/>
                </a:solidFill>
              </a:rPr>
              <a:t>(GNF)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a B</a:t>
            </a:r>
            <a:r>
              <a:rPr lang="de-DE" sz="2200" dirty="0" smtClean="0"/>
              <a:t>oolean </a:t>
            </a:r>
            <a:r>
              <a:rPr lang="de-DE" sz="2200" dirty="0" err="1"/>
              <a:t>combination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/>
              <a:t>basic</a:t>
            </a:r>
            <a:r>
              <a:rPr lang="de-DE" sz="2200" dirty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/>
              <a:t>sentences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 smtClean="0"/>
              <a:t>formulas</a:t>
            </a:r>
            <a:r>
              <a:rPr lang="de-DE" sz="2200" dirty="0" smtClean="0"/>
              <a:t>.</a:t>
            </a:r>
            <a:endParaRPr lang="de-DE" sz="2200" dirty="0"/>
          </a:p>
          <a:p>
            <a:r>
              <a:rPr lang="de-DE" sz="2200" dirty="0" err="1">
                <a:solidFill>
                  <a:srgbClr val="0000FF"/>
                </a:solidFill>
              </a:rPr>
              <a:t>Locality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radius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of</a:t>
            </a:r>
            <a:r>
              <a:rPr lang="de-DE" sz="2200" dirty="0" smtClean="0">
                <a:solidFill>
                  <a:srgbClr val="0000FF"/>
                </a:solidFill>
              </a:rPr>
              <a:t> GNF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/>
              <a:t>= least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/>
              <a:t> </a:t>
            </a:r>
            <a:r>
              <a:rPr lang="de-DE" sz="2200" dirty="0" smtClean="0"/>
              <a:t> such </a:t>
            </a:r>
            <a:r>
              <a:rPr lang="de-DE" sz="2200" dirty="0" err="1" smtClean="0"/>
              <a:t>that</a:t>
            </a:r>
            <a:r>
              <a:rPr lang="de-DE" sz="2200" dirty="0" smtClean="0"/>
              <a:t> all</a:t>
            </a:r>
          </a:p>
          <a:p>
            <a:pPr lvl="1"/>
            <a:r>
              <a:rPr lang="de-DE" sz="2000" dirty="0" smtClean="0"/>
              <a:t> </a:t>
            </a:r>
            <a:r>
              <a:rPr lang="de-DE" sz="2000" dirty="0" err="1"/>
              <a:t>basic</a:t>
            </a:r>
            <a:r>
              <a:rPr lang="de-DE" sz="2000" dirty="0"/>
              <a:t> </a:t>
            </a:r>
            <a:r>
              <a:rPr lang="de-DE" sz="2000" dirty="0" err="1"/>
              <a:t>local</a:t>
            </a:r>
            <a:r>
              <a:rPr lang="de-DE" sz="2000" dirty="0"/>
              <a:t> </a:t>
            </a:r>
            <a:r>
              <a:rPr lang="de-DE" sz="2000" dirty="0" err="1"/>
              <a:t>sentences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radius</a:t>
            </a:r>
            <a:r>
              <a:rPr lang="de-DE" sz="2000" dirty="0"/>
              <a:t> </a:t>
            </a:r>
            <a:r>
              <a:rPr lang="de-DE" sz="2000" dirty="0" err="1"/>
              <a:t>smaller</a:t>
            </a:r>
            <a:r>
              <a:rPr lang="de-DE" sz="2000" dirty="0"/>
              <a:t> </a:t>
            </a:r>
            <a:r>
              <a:rPr lang="de-DE" sz="2000" dirty="0" err="1"/>
              <a:t>than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>
                <a:solidFill>
                  <a:srgbClr val="008380"/>
                </a:solidFill>
              </a:rPr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</a:p>
          <a:p>
            <a:pPr lvl="1"/>
            <a:r>
              <a:rPr lang="de-DE" sz="2000" dirty="0" smtClean="0"/>
              <a:t> all </a:t>
            </a:r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formulae</a:t>
            </a:r>
            <a:r>
              <a:rPr lang="de-DE" sz="2000" dirty="0" smtClean="0"/>
              <a:t> in </a:t>
            </a:r>
            <a:r>
              <a:rPr lang="de-DE" sz="2000" dirty="0" err="1" smtClean="0">
                <a:solidFill>
                  <a:srgbClr val="008380"/>
                </a:solidFill>
              </a:rPr>
              <a:t>φ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syntactically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 smtClean="0">
                <a:solidFill>
                  <a:srgbClr val="008380"/>
                </a:solidFill>
              </a:rPr>
              <a:t>‘</a:t>
            </a:r>
            <a:r>
              <a:rPr lang="de-DE" sz="2000" dirty="0" smtClean="0"/>
              <a:t>-</a:t>
            </a:r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 smtClean="0">
                <a:solidFill>
                  <a:srgbClr val="008380"/>
                </a:solidFill>
              </a:rPr>
              <a:t>‘ ≤ r. 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67544" y="3789040"/>
            <a:ext cx="8229600" cy="1800200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sz="2200" b="1" dirty="0" err="1" smtClean="0">
                <a:solidFill>
                  <a:srgbClr val="FF0000"/>
                </a:solidFill>
              </a:rPr>
              <a:t>Corollary</a:t>
            </a:r>
            <a:endParaRPr lang="de-DE" sz="2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200" dirty="0" smtClean="0"/>
              <a:t>Every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at </a:t>
            </a:r>
            <a:r>
              <a:rPr lang="de-DE" sz="2200" dirty="0" err="1" smtClean="0"/>
              <a:t>most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k+l</a:t>
            </a:r>
            <a:r>
              <a:rPr lang="de-DE" sz="2200" dirty="0" smtClean="0"/>
              <a:t> variables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equivalent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a GNF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locality</a:t>
            </a:r>
            <a:r>
              <a:rPr lang="de-DE" sz="2200" dirty="0" smtClean="0"/>
              <a:t> </a:t>
            </a:r>
            <a:r>
              <a:rPr lang="de-DE" sz="2200" dirty="0" err="1" smtClean="0"/>
              <a:t>radius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such </a:t>
            </a:r>
            <a:r>
              <a:rPr lang="de-DE" sz="2200" dirty="0" err="1" smtClean="0"/>
              <a:t>that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quantifier</a:t>
            </a:r>
            <a:r>
              <a:rPr lang="de-DE" sz="2200" dirty="0" smtClean="0"/>
              <a:t> rank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each</a:t>
            </a:r>
            <a:r>
              <a:rPr lang="de-DE" sz="2200" dirty="0" smtClean="0"/>
              <a:t> </a:t>
            </a:r>
            <a:r>
              <a:rPr lang="de-DE" sz="2200" dirty="0" err="1" smtClean="0"/>
              <a:t>contained</a:t>
            </a:r>
            <a:r>
              <a:rPr lang="de-DE" sz="2200" dirty="0"/>
              <a:t> </a:t>
            </a:r>
            <a:r>
              <a:rPr lang="de-DE" sz="2200" dirty="0" err="1"/>
              <a:t>syntactically</a:t>
            </a:r>
            <a:r>
              <a:rPr lang="de-DE" sz="2200" dirty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 smtClean="0"/>
              <a:t>smaller</a:t>
            </a:r>
            <a:r>
              <a:rPr lang="de-DE" sz="2200" dirty="0" smtClean="0"/>
              <a:t> </a:t>
            </a:r>
            <a:r>
              <a:rPr lang="de-DE" sz="2200" dirty="0" err="1" smtClean="0"/>
              <a:t>than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. </a:t>
            </a:r>
          </a:p>
          <a:p>
            <a:pPr marL="0" indent="0">
              <a:buFontTx/>
              <a:buNone/>
            </a:pPr>
            <a:endParaRPr lang="de-DE" sz="22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 </a:t>
            </a:r>
            <a:r>
              <a:rPr lang="de-DE" sz="2200" dirty="0" smtClean="0"/>
              <a:t>:=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-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ϕ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quantifier</a:t>
            </a:r>
            <a:r>
              <a:rPr lang="de-DE" sz="2200" dirty="0" smtClean="0"/>
              <a:t> rank at </a:t>
            </a:r>
            <a:r>
              <a:rPr lang="de-DE" sz="2200" dirty="0" err="1" smtClean="0"/>
              <a:t>most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49792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B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</a:t>
            </a:r>
            <a:r>
              <a:rPr lang="de-DE" sz="2400" baseline="-25000" dirty="0" smtClean="0">
                <a:solidFill>
                  <a:srgbClr val="FF0000"/>
                </a:solidFill>
              </a:rPr>
              <a:t>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*(</a:t>
            </a:r>
            <a:r>
              <a:rPr lang="de-DE" sz="2400" dirty="0" err="1" smtClean="0">
                <a:solidFill>
                  <a:srgbClr val="FF0000"/>
                </a:solidFill>
              </a:rPr>
              <a:t>x;y</a:t>
            </a:r>
            <a:r>
              <a:rPr lang="de-DE" sz="2400" dirty="0" smtClean="0">
                <a:solidFill>
                  <a:srgbClr val="FF0000"/>
                </a:solidFill>
              </a:rPr>
              <a:t>) in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148064" y="2636912"/>
            <a:ext cx="35283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r</a:t>
            </a:r>
            <a:r>
              <a:rPr lang="de-DE" dirty="0" smtClean="0"/>
              <a:t>*-</a:t>
            </a:r>
            <a:r>
              <a:rPr lang="de-DE" dirty="0" err="1" smtClean="0"/>
              <a:t>local</a:t>
            </a:r>
            <a:r>
              <a:rPr lang="de-DE" dirty="0" smtClean="0"/>
              <a:t> FOL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88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/>
              <a:t> </a:t>
            </a:r>
            <a:r>
              <a:rPr lang="de-DE" dirty="0" smtClean="0"/>
              <a:t>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v∈Dom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v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B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35496" y="2420888"/>
            <a:ext cx="43204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7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M. </a:t>
            </a:r>
            <a:r>
              <a:rPr lang="en-US" dirty="0" err="1" smtClean="0"/>
              <a:t>Grohe</a:t>
            </a:r>
            <a:r>
              <a:rPr lang="en-US" dirty="0"/>
              <a:t> </a:t>
            </a:r>
            <a:r>
              <a:rPr lang="en-US" dirty="0" smtClean="0"/>
              <a:t>&amp; Martin </a:t>
            </a:r>
            <a:r>
              <a:rPr lang="en-US" dirty="0" err="1" smtClean="0"/>
              <a:t>Ritzert</a:t>
            </a:r>
            <a:r>
              <a:rPr lang="en-US" dirty="0" smtClean="0"/>
              <a:t>: Learning first-order definable concepts over structures of small degree, </a:t>
            </a:r>
            <a:r>
              <a:rPr lang="en-US" dirty="0" err="1" smtClean="0"/>
              <a:t>arxiv</a:t>
            </a:r>
            <a:r>
              <a:rPr lang="en-US" dirty="0" smtClean="0"/>
              <a:t>: 1701.05487v1, 19 Jan 2017</a:t>
            </a:r>
          </a:p>
          <a:p>
            <a:pPr marL="0" indent="0">
              <a:buNone/>
              <a:defRPr/>
            </a:pPr>
            <a:r>
              <a:rPr lang="en-US" dirty="0"/>
              <a:t>(</a:t>
            </a: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arxiv.org</a:t>
            </a:r>
            <a:r>
              <a:rPr lang="en-US" dirty="0"/>
              <a:t>/abs/</a:t>
            </a:r>
            <a:r>
              <a:rPr lang="en-US" dirty="0" smtClean="0"/>
              <a:t>1701.05487)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hints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</a:t>
            </a:r>
            <a:r>
              <a:rPr lang="de-DE" dirty="0" smtClean="0"/>
              <a:t>irst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Thm</a:t>
            </a:r>
            <a:r>
              <a:rPr lang="de-DE" dirty="0" smtClean="0"/>
              <a:t> 1.1 </a:t>
            </a:r>
            <a:r>
              <a:rPr lang="de-DE" dirty="0" err="1" smtClean="0"/>
              <a:t>holds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 </a:t>
            </a:r>
            <a:r>
              <a:rPr lang="de-DE" dirty="0" smtClean="0"/>
              <a:t>in LA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r</a:t>
            </a:r>
            <a:r>
              <a:rPr lang="de-DE" dirty="0" err="1" smtClean="0"/>
              <a:t>-local</a:t>
            </a:r>
            <a:r>
              <a:rPr lang="de-DE" dirty="0" smtClean="0"/>
              <a:t>:          </a:t>
            </a:r>
          </a:p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             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baseline="-25000" dirty="0" err="1" smtClean="0">
                <a:solidFill>
                  <a:srgbClr val="008380"/>
                </a:solidFill>
              </a:rPr>
              <a:t>r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  ⊨ </a:t>
            </a:r>
            <a:r>
              <a:rPr lang="de-DE" dirty="0" err="1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*(</a:t>
            </a:r>
            <a:r>
              <a:rPr lang="de-DE" dirty="0" err="1" smtClean="0">
                <a:solidFill>
                  <a:srgbClr val="008380"/>
                </a:solidFill>
              </a:rPr>
              <a:t>u,v</a:t>
            </a:r>
            <a:r>
              <a:rPr lang="de-DE" dirty="0" smtClean="0">
                <a:solidFill>
                  <a:srgbClr val="008380"/>
                </a:solidFill>
              </a:rPr>
              <a:t>)  </a:t>
            </a:r>
            <a:r>
              <a:rPr lang="de-DE" dirty="0" err="1" smtClean="0"/>
              <a:t>iff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 ⊨ </a:t>
            </a:r>
            <a:r>
              <a:rPr lang="de-DE" dirty="0" err="1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*(</a:t>
            </a:r>
            <a:r>
              <a:rPr lang="de-DE" dirty="0" err="1" smtClean="0">
                <a:solidFill>
                  <a:srgbClr val="008380"/>
                </a:solidFill>
              </a:rPr>
              <a:t>u,v</a:t>
            </a:r>
            <a:r>
              <a:rPr lang="de-DE" dirty="0" smtClean="0">
                <a:solidFill>
                  <a:srgbClr val="008380"/>
                </a:solidFill>
              </a:rPr>
              <a:t>*)</a:t>
            </a:r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0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v∈Dom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0" y="3717032"/>
            <a:ext cx="43204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6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hints</a:t>
            </a:r>
            <a:r>
              <a:rPr lang="de-DE" dirty="0" smtClean="0"/>
              <a:t> on Theorem 1.1 (</a:t>
            </a:r>
            <a:r>
              <a:rPr lang="de-DE" dirty="0" err="1" smtClean="0"/>
              <a:t>part</a:t>
            </a:r>
            <a:r>
              <a:rPr lang="de-DE" dirty="0" smtClean="0"/>
              <a:t> 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captured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syntactically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?</a:t>
            </a:r>
          </a:p>
          <a:p>
            <a:r>
              <a:rPr lang="de-DE" dirty="0" err="1" smtClean="0"/>
              <a:t>Assume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parameter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vector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6D7CFF"/>
                </a:solidFill>
              </a:rPr>
              <a:t>v</a:t>
            </a:r>
          </a:p>
          <a:p>
            <a:pPr marL="514350" indent="-457200"/>
            <a:r>
              <a:rPr lang="de-DE" dirty="0" smtClean="0"/>
              <a:t>Can </a:t>
            </a:r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subset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v‘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6D7CFF"/>
                </a:solidFill>
              </a:rPr>
              <a:t>v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possibly</a:t>
            </a:r>
            <a:r>
              <a:rPr lang="de-DE" dirty="0" smtClean="0"/>
              <a:t> pad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v*</a:t>
            </a:r>
            <a:r>
              <a:rPr lang="de-DE" dirty="0" smtClean="0"/>
              <a:t>) </a:t>
            </a:r>
          </a:p>
          <a:p>
            <a:pPr marL="514350" indent="-457200"/>
            <a:r>
              <a:rPr lang="de-DE" dirty="0" err="1" smtClean="0"/>
              <a:t>Instances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>
                <a:solidFill>
                  <a:srgbClr val="807CFF"/>
                </a:solidFill>
              </a:rPr>
              <a:t> </a:t>
            </a:r>
            <a:r>
              <a:rPr lang="de-DE" dirty="0" err="1" smtClean="0"/>
              <a:t>described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formula</a:t>
            </a:r>
            <a:r>
              <a:rPr lang="de-DE" dirty="0" smtClean="0"/>
              <a:t> (</a:t>
            </a:r>
            <a:r>
              <a:rPr lang="de-DE" dirty="0" err="1" smtClean="0"/>
              <a:t>their</a:t>
            </a:r>
            <a:r>
              <a:rPr lang="de-DE" dirty="0" smtClean="0"/>
              <a:t> so-</a:t>
            </a:r>
            <a:r>
              <a:rPr lang="de-DE" dirty="0" err="1" smtClean="0"/>
              <a:t>called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00FF"/>
                </a:solidFill>
              </a:rPr>
              <a:t>local</a:t>
            </a:r>
            <a:r>
              <a:rPr lang="de-DE" dirty="0" smtClean="0">
                <a:solidFill>
                  <a:srgbClr val="0000FF"/>
                </a:solidFill>
              </a:rPr>
              <a:t> type</a:t>
            </a:r>
            <a:r>
              <a:rPr lang="de-DE" dirty="0" smtClean="0"/>
              <a:t>)</a:t>
            </a:r>
          </a:p>
          <a:p>
            <a:pPr marL="514350" indent="-457200"/>
            <a:endParaRPr lang="de-DE" dirty="0"/>
          </a:p>
          <a:p>
            <a:pPr marL="514350" indent="-457200"/>
            <a:r>
              <a:rPr lang="de-DE" dirty="0" err="1" smtClean="0"/>
              <a:t>Local</a:t>
            </a:r>
            <a:r>
              <a:rPr lang="de-DE" dirty="0" smtClean="0"/>
              <a:t> type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tuple</a:t>
            </a:r>
            <a:r>
              <a:rPr lang="de-DE" dirty="0" smtClean="0"/>
              <a:t> =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in </a:t>
            </a:r>
            <a:r>
              <a:rPr lang="de-DE" dirty="0" err="1" smtClean="0"/>
              <a:t>structure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0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ihandform 31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012160" y="1988840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2339752" y="26369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 smtClean="0"/>
              <a:t>2,</a:t>
            </a:r>
            <a:r>
              <a:rPr lang="de-DE" dirty="0" smtClean="0"/>
              <a:t>C(u</a:t>
            </a:r>
            <a:r>
              <a:rPr lang="de-DE" baseline="-25000" dirty="0" smtClean="0"/>
              <a:t>2</a:t>
            </a:r>
            <a:r>
              <a:rPr lang="de-DE" dirty="0" smtClean="0"/>
              <a:t>))</a:t>
            </a:r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2771800" y="42210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/>
              <a:t>1</a:t>
            </a:r>
            <a:r>
              <a:rPr lang="de-DE" baseline="-25000" dirty="0" smtClean="0"/>
              <a:t>,</a:t>
            </a:r>
            <a:r>
              <a:rPr lang="de-DE" dirty="0" smtClean="0"/>
              <a:t>C(u</a:t>
            </a:r>
            <a:r>
              <a:rPr lang="de-DE" baseline="-25000" dirty="0"/>
              <a:t>1</a:t>
            </a:r>
            <a:r>
              <a:rPr lang="de-DE" dirty="0" smtClean="0"/>
              <a:t>))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211960" y="22048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/>
              <a:t>4</a:t>
            </a:r>
            <a:r>
              <a:rPr lang="de-DE" baseline="-25000" dirty="0" smtClean="0"/>
              <a:t>,</a:t>
            </a:r>
            <a:r>
              <a:rPr lang="de-DE" dirty="0" smtClean="0"/>
              <a:t>C(u</a:t>
            </a:r>
            <a:r>
              <a:rPr lang="de-DE" baseline="-25000" dirty="0"/>
              <a:t>4</a:t>
            </a:r>
            <a:r>
              <a:rPr lang="de-DE" dirty="0" smtClean="0"/>
              <a:t>))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5292080" y="32129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</a:t>
            </a:r>
            <a:r>
              <a:rPr lang="de-DE" dirty="0" err="1" smtClean="0"/>
              <a:t>u</a:t>
            </a:r>
            <a:r>
              <a:rPr lang="de-DE" baseline="-25000" dirty="0" err="1" smtClean="0"/>
              <a:t>t,</a:t>
            </a:r>
            <a:r>
              <a:rPr lang="de-DE" dirty="0" err="1" smtClean="0"/>
              <a:t>C</a:t>
            </a:r>
            <a:r>
              <a:rPr lang="de-DE" dirty="0" smtClean="0"/>
              <a:t>(</a:t>
            </a:r>
            <a:r>
              <a:rPr lang="de-DE" dirty="0" err="1" smtClean="0"/>
              <a:t>u</a:t>
            </a:r>
            <a:r>
              <a:rPr lang="de-DE" baseline="-25000" dirty="0" err="1" smtClean="0"/>
              <a:t>t</a:t>
            </a:r>
            <a:r>
              <a:rPr lang="de-DE" dirty="0" smtClean="0"/>
              <a:t>))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4716016" y="41490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/>
              <a:t>3</a:t>
            </a:r>
            <a:r>
              <a:rPr lang="de-DE" baseline="-25000" dirty="0" smtClean="0"/>
              <a:t>,</a:t>
            </a:r>
            <a:r>
              <a:rPr lang="de-DE" dirty="0" smtClean="0"/>
              <a:t>C(u</a:t>
            </a:r>
            <a:r>
              <a:rPr lang="de-DE" baseline="-25000" dirty="0"/>
              <a:t>3</a:t>
            </a:r>
            <a:r>
              <a:rPr lang="de-DE" dirty="0" smtClean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316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740352" y="1628800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339752" y="2564904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3779912" y="21328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843809" y="2636912"/>
            <a:ext cx="144015" cy="360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 rot="17078566">
            <a:off x="2601589" y="2622480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 smtClean="0"/>
              <a:t>r</a:t>
            </a:r>
            <a:r>
              <a:rPr lang="de-DE" sz="1200" dirty="0" smtClean="0"/>
              <a:t> *</a:t>
            </a:r>
            <a:endParaRPr lang="de-DE" sz="1200" baseline="-25000" dirty="0" smtClean="0"/>
          </a:p>
        </p:txBody>
      </p:sp>
      <p:sp>
        <p:nvSpPr>
          <p:cNvPr id="23" name="Oval 22"/>
          <p:cNvSpPr/>
          <p:nvPr/>
        </p:nvSpPr>
        <p:spPr>
          <a:xfrm>
            <a:off x="4788024" y="285293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339752" y="39330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357301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3347864" y="35730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3923928" y="407708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3563888" y="278092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876256" y="37254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3059832" y="299695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3059832" y="227687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3563888" y="3501008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5868144" y="3933056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Ignored</a:t>
            </a:r>
            <a:r>
              <a:rPr lang="de-DE" dirty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distance</a:t>
            </a:r>
            <a:r>
              <a:rPr lang="de-DE" dirty="0" smtClean="0"/>
              <a:t> </a:t>
            </a:r>
          </a:p>
          <a:p>
            <a:r>
              <a:rPr lang="de-DE" dirty="0" smtClean="0"/>
              <a:t>≥ </a:t>
            </a:r>
            <a:r>
              <a:rPr lang="de-DE" dirty="0" err="1" smtClean="0"/>
              <a:t>r</a:t>
            </a:r>
            <a:r>
              <a:rPr lang="de-DE" dirty="0" smtClean="0"/>
              <a:t>*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 smtClean="0"/>
              <a:t> </a:t>
            </a:r>
            <a:r>
              <a:rPr lang="de-DE" dirty="0" err="1" smtClean="0"/>
              <a:t>constructed</a:t>
            </a:r>
            <a:r>
              <a:rPr lang="de-DE" dirty="0" smtClean="0"/>
              <a:t> so </a:t>
            </a:r>
            <a:r>
              <a:rPr lang="de-DE" dirty="0" err="1" smtClean="0"/>
              <a:t>far</a:t>
            </a:r>
            <a:endParaRPr lang="de-DE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755576" y="5805264"/>
            <a:ext cx="5428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Chosen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components</a:t>
            </a:r>
            <a:r>
              <a:rPr lang="de-DE" dirty="0" smtClean="0"/>
              <a:t>    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padded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v*</a:t>
            </a:r>
          </a:p>
          <a:p>
            <a:r>
              <a:rPr lang="de-DE" dirty="0"/>
              <a:t>i</a:t>
            </a:r>
            <a:r>
              <a:rPr lang="de-DE" dirty="0" smtClean="0"/>
              <a:t>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/>
              <a:t> </a:t>
            </a:r>
            <a:r>
              <a:rPr lang="de-DE" dirty="0" err="1" smtClean="0"/>
              <a:t>produce</a:t>
            </a:r>
            <a:r>
              <a:rPr lang="de-DE" dirty="0" smtClean="0"/>
              <a:t> </a:t>
            </a:r>
            <a:r>
              <a:rPr lang="de-DE" dirty="0" err="1" smtClean="0"/>
              <a:t>consistent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</a:p>
        </p:txBody>
      </p:sp>
      <p:sp>
        <p:nvSpPr>
          <p:cNvPr id="39" name="Oval 38"/>
          <p:cNvSpPr/>
          <p:nvPr/>
        </p:nvSpPr>
        <p:spPr>
          <a:xfrm>
            <a:off x="3923928" y="5949280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5940152" y="54869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6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1" grpId="0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1" grpId="0"/>
      <p:bldP spid="12" grpId="0"/>
      <p:bldP spid="3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740352" y="1628800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339752" y="2564904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3779912" y="21328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843809" y="2636912"/>
            <a:ext cx="144015" cy="360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 rot="17078566">
            <a:off x="2601589" y="2622480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 smtClean="0"/>
              <a:t>r</a:t>
            </a:r>
            <a:r>
              <a:rPr lang="de-DE" sz="1200" dirty="0" smtClean="0"/>
              <a:t> *</a:t>
            </a:r>
            <a:endParaRPr lang="de-DE" sz="1200" baseline="-25000" dirty="0" smtClean="0"/>
          </a:p>
        </p:txBody>
      </p:sp>
      <p:sp>
        <p:nvSpPr>
          <p:cNvPr id="23" name="Oval 22"/>
          <p:cNvSpPr/>
          <p:nvPr/>
        </p:nvSpPr>
        <p:spPr>
          <a:xfrm>
            <a:off x="4788024" y="285293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339752" y="39330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357301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3347864" y="35730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3923928" y="407708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3563888" y="278092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876256" y="37254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3059832" y="299695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3059832" y="227687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3563888" y="3501008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611560" y="5661248"/>
            <a:ext cx="80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Each</a:t>
            </a:r>
            <a:r>
              <a:rPr lang="de-DE" dirty="0"/>
              <a:t> </a:t>
            </a:r>
            <a:r>
              <a:rPr lang="de-DE" dirty="0" err="1" smtClean="0"/>
              <a:t>substructure</a:t>
            </a:r>
            <a:r>
              <a:rPr lang="de-DE" dirty="0" smtClean="0"/>
              <a:t> </a:t>
            </a:r>
            <a:r>
              <a:rPr lang="de-DE" dirty="0" err="1" smtClean="0"/>
              <a:t>generated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u</a:t>
            </a:r>
            <a:r>
              <a:rPr lang="de-DE" baseline="-25000" dirty="0" err="1" smtClean="0"/>
              <a:t>i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chosen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vector</a:t>
            </a:r>
            <a:r>
              <a:rPr lang="de-DE" dirty="0" smtClean="0"/>
              <a:t> v*</a:t>
            </a:r>
          </a:p>
          <a:p>
            <a:r>
              <a:rPr lang="de-DE" dirty="0" err="1" smtClean="0"/>
              <a:t>describable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syntactically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θ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 (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00FF"/>
                </a:solidFill>
              </a:rPr>
              <a:t>local</a:t>
            </a:r>
            <a:r>
              <a:rPr lang="de-DE" dirty="0" smtClean="0">
                <a:solidFill>
                  <a:srgbClr val="0000FF"/>
                </a:solidFill>
              </a:rPr>
              <a:t> type</a:t>
            </a:r>
            <a:r>
              <a:rPr lang="de-DE" dirty="0"/>
              <a:t>)</a:t>
            </a:r>
            <a:endParaRPr lang="de-DE" dirty="0" smtClean="0"/>
          </a:p>
        </p:txBody>
      </p:sp>
      <p:sp>
        <p:nvSpPr>
          <p:cNvPr id="34" name="Textfeld 33"/>
          <p:cNvSpPr txBox="1"/>
          <p:nvPr/>
        </p:nvSpPr>
        <p:spPr>
          <a:xfrm>
            <a:off x="2483768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2</a:t>
            </a:r>
            <a:endParaRPr lang="de-DE" dirty="0" smtClean="0"/>
          </a:p>
        </p:txBody>
      </p:sp>
      <p:sp>
        <p:nvSpPr>
          <p:cNvPr id="8" name="Freihandform 7"/>
          <p:cNvSpPr/>
          <p:nvPr/>
        </p:nvSpPr>
        <p:spPr>
          <a:xfrm>
            <a:off x="2290779" y="2254250"/>
            <a:ext cx="2375656" cy="2476500"/>
          </a:xfrm>
          <a:custGeom>
            <a:avLst/>
            <a:gdLst>
              <a:gd name="connsiteX0" fmla="*/ 2027221 w 2375656"/>
              <a:gd name="connsiteY0" fmla="*/ 2476500 h 2476500"/>
              <a:gd name="connsiteX1" fmla="*/ 2027221 w 2375656"/>
              <a:gd name="connsiteY1" fmla="*/ 2476500 h 2476500"/>
              <a:gd name="connsiteX2" fmla="*/ 1900221 w 2375656"/>
              <a:gd name="connsiteY2" fmla="*/ 2455333 h 2476500"/>
              <a:gd name="connsiteX3" fmla="*/ 1826138 w 2375656"/>
              <a:gd name="connsiteY3" fmla="*/ 2413000 h 2476500"/>
              <a:gd name="connsiteX4" fmla="*/ 1783804 w 2375656"/>
              <a:gd name="connsiteY4" fmla="*/ 2391833 h 2476500"/>
              <a:gd name="connsiteX5" fmla="*/ 1720304 w 2375656"/>
              <a:gd name="connsiteY5" fmla="*/ 2349500 h 2476500"/>
              <a:gd name="connsiteX6" fmla="*/ 1593304 w 2375656"/>
              <a:gd name="connsiteY6" fmla="*/ 2211917 h 2476500"/>
              <a:gd name="connsiteX7" fmla="*/ 1540388 w 2375656"/>
              <a:gd name="connsiteY7" fmla="*/ 2169583 h 2476500"/>
              <a:gd name="connsiteX8" fmla="*/ 1508638 w 2375656"/>
              <a:gd name="connsiteY8" fmla="*/ 2137833 h 2476500"/>
              <a:gd name="connsiteX9" fmla="*/ 1455721 w 2375656"/>
              <a:gd name="connsiteY9" fmla="*/ 2106083 h 2476500"/>
              <a:gd name="connsiteX10" fmla="*/ 1413388 w 2375656"/>
              <a:gd name="connsiteY10" fmla="*/ 2074333 h 2476500"/>
              <a:gd name="connsiteX11" fmla="*/ 1360471 w 2375656"/>
              <a:gd name="connsiteY11" fmla="*/ 2042583 h 2476500"/>
              <a:gd name="connsiteX12" fmla="*/ 1307554 w 2375656"/>
              <a:gd name="connsiteY12" fmla="*/ 1989667 h 2476500"/>
              <a:gd name="connsiteX13" fmla="*/ 1275804 w 2375656"/>
              <a:gd name="connsiteY13" fmla="*/ 1968500 h 2476500"/>
              <a:gd name="connsiteX14" fmla="*/ 1222888 w 2375656"/>
              <a:gd name="connsiteY14" fmla="*/ 1926167 h 2476500"/>
              <a:gd name="connsiteX15" fmla="*/ 1191138 w 2375656"/>
              <a:gd name="connsiteY15" fmla="*/ 1905000 h 2476500"/>
              <a:gd name="connsiteX16" fmla="*/ 1138221 w 2375656"/>
              <a:gd name="connsiteY16" fmla="*/ 1820333 h 2476500"/>
              <a:gd name="connsiteX17" fmla="*/ 1106471 w 2375656"/>
              <a:gd name="connsiteY17" fmla="*/ 1799167 h 2476500"/>
              <a:gd name="connsiteX18" fmla="*/ 968888 w 2375656"/>
              <a:gd name="connsiteY18" fmla="*/ 1640417 h 2476500"/>
              <a:gd name="connsiteX19" fmla="*/ 937138 w 2375656"/>
              <a:gd name="connsiteY19" fmla="*/ 1619250 h 2476500"/>
              <a:gd name="connsiteX20" fmla="*/ 873638 w 2375656"/>
              <a:gd name="connsiteY20" fmla="*/ 1545167 h 2476500"/>
              <a:gd name="connsiteX21" fmla="*/ 841888 w 2375656"/>
              <a:gd name="connsiteY21" fmla="*/ 1534583 h 2476500"/>
              <a:gd name="connsiteX22" fmla="*/ 714888 w 2375656"/>
              <a:gd name="connsiteY22" fmla="*/ 1397000 h 2476500"/>
              <a:gd name="connsiteX23" fmla="*/ 619638 w 2375656"/>
              <a:gd name="connsiteY23" fmla="*/ 1354667 h 2476500"/>
              <a:gd name="connsiteX24" fmla="*/ 545554 w 2375656"/>
              <a:gd name="connsiteY24" fmla="*/ 1322917 h 2476500"/>
              <a:gd name="connsiteX25" fmla="*/ 429138 w 2375656"/>
              <a:gd name="connsiteY25" fmla="*/ 1301750 h 2476500"/>
              <a:gd name="connsiteX26" fmla="*/ 386804 w 2375656"/>
              <a:gd name="connsiteY26" fmla="*/ 1291167 h 2476500"/>
              <a:gd name="connsiteX27" fmla="*/ 153971 w 2375656"/>
              <a:gd name="connsiteY27" fmla="*/ 1280583 h 2476500"/>
              <a:gd name="connsiteX28" fmla="*/ 132804 w 2375656"/>
              <a:gd name="connsiteY28" fmla="*/ 1248833 h 2476500"/>
              <a:gd name="connsiteX29" fmla="*/ 122221 w 2375656"/>
              <a:gd name="connsiteY29" fmla="*/ 1217083 h 2476500"/>
              <a:gd name="connsiteX30" fmla="*/ 79888 w 2375656"/>
              <a:gd name="connsiteY30" fmla="*/ 1185333 h 2476500"/>
              <a:gd name="connsiteX31" fmla="*/ 58721 w 2375656"/>
              <a:gd name="connsiteY31" fmla="*/ 1153583 h 2476500"/>
              <a:gd name="connsiteX32" fmla="*/ 37554 w 2375656"/>
              <a:gd name="connsiteY32" fmla="*/ 1079500 h 2476500"/>
              <a:gd name="connsiteX33" fmla="*/ 16388 w 2375656"/>
              <a:gd name="connsiteY33" fmla="*/ 984250 h 2476500"/>
              <a:gd name="connsiteX34" fmla="*/ 16388 w 2375656"/>
              <a:gd name="connsiteY34" fmla="*/ 476250 h 2476500"/>
              <a:gd name="connsiteX35" fmla="*/ 37554 w 2375656"/>
              <a:gd name="connsiteY35" fmla="*/ 423333 h 2476500"/>
              <a:gd name="connsiteX36" fmla="*/ 79888 w 2375656"/>
              <a:gd name="connsiteY36" fmla="*/ 338667 h 2476500"/>
              <a:gd name="connsiteX37" fmla="*/ 143388 w 2375656"/>
              <a:gd name="connsiteY37" fmla="*/ 243417 h 2476500"/>
              <a:gd name="connsiteX38" fmla="*/ 238638 w 2375656"/>
              <a:gd name="connsiteY38" fmla="*/ 179917 h 2476500"/>
              <a:gd name="connsiteX39" fmla="*/ 270388 w 2375656"/>
              <a:gd name="connsiteY39" fmla="*/ 158750 h 2476500"/>
              <a:gd name="connsiteX40" fmla="*/ 312721 w 2375656"/>
              <a:gd name="connsiteY40" fmla="*/ 127000 h 2476500"/>
              <a:gd name="connsiteX41" fmla="*/ 397388 w 2375656"/>
              <a:gd name="connsiteY41" fmla="*/ 84667 h 2476500"/>
              <a:gd name="connsiteX42" fmla="*/ 534971 w 2375656"/>
              <a:gd name="connsiteY42" fmla="*/ 63500 h 2476500"/>
              <a:gd name="connsiteX43" fmla="*/ 630221 w 2375656"/>
              <a:gd name="connsiteY43" fmla="*/ 42333 h 2476500"/>
              <a:gd name="connsiteX44" fmla="*/ 704304 w 2375656"/>
              <a:gd name="connsiteY44" fmla="*/ 21167 h 2476500"/>
              <a:gd name="connsiteX45" fmla="*/ 799554 w 2375656"/>
              <a:gd name="connsiteY45" fmla="*/ 0 h 2476500"/>
              <a:gd name="connsiteX46" fmla="*/ 1328721 w 2375656"/>
              <a:gd name="connsiteY46" fmla="*/ 21167 h 2476500"/>
              <a:gd name="connsiteX47" fmla="*/ 1423971 w 2375656"/>
              <a:gd name="connsiteY47" fmla="*/ 31750 h 2476500"/>
              <a:gd name="connsiteX48" fmla="*/ 1455721 w 2375656"/>
              <a:gd name="connsiteY48" fmla="*/ 52917 h 2476500"/>
              <a:gd name="connsiteX49" fmla="*/ 1550971 w 2375656"/>
              <a:gd name="connsiteY49" fmla="*/ 95250 h 2476500"/>
              <a:gd name="connsiteX50" fmla="*/ 1582721 w 2375656"/>
              <a:gd name="connsiteY50" fmla="*/ 116417 h 2476500"/>
              <a:gd name="connsiteX51" fmla="*/ 1635638 w 2375656"/>
              <a:gd name="connsiteY51" fmla="*/ 137583 h 2476500"/>
              <a:gd name="connsiteX52" fmla="*/ 1720304 w 2375656"/>
              <a:gd name="connsiteY52" fmla="*/ 201083 h 2476500"/>
              <a:gd name="connsiteX53" fmla="*/ 1762638 w 2375656"/>
              <a:gd name="connsiteY53" fmla="*/ 306917 h 2476500"/>
              <a:gd name="connsiteX54" fmla="*/ 1773221 w 2375656"/>
              <a:gd name="connsiteY54" fmla="*/ 359833 h 2476500"/>
              <a:gd name="connsiteX55" fmla="*/ 1783804 w 2375656"/>
              <a:gd name="connsiteY55" fmla="*/ 391583 h 2476500"/>
              <a:gd name="connsiteX56" fmla="*/ 1794388 w 2375656"/>
              <a:gd name="connsiteY56" fmla="*/ 444500 h 2476500"/>
              <a:gd name="connsiteX57" fmla="*/ 1804971 w 2375656"/>
              <a:gd name="connsiteY57" fmla="*/ 571500 h 2476500"/>
              <a:gd name="connsiteX58" fmla="*/ 1815554 w 2375656"/>
              <a:gd name="connsiteY58" fmla="*/ 613833 h 2476500"/>
              <a:gd name="connsiteX59" fmla="*/ 1804971 w 2375656"/>
              <a:gd name="connsiteY59" fmla="*/ 730250 h 2476500"/>
              <a:gd name="connsiteX60" fmla="*/ 1783804 w 2375656"/>
              <a:gd name="connsiteY60" fmla="*/ 846667 h 2476500"/>
              <a:gd name="connsiteX61" fmla="*/ 1730888 w 2375656"/>
              <a:gd name="connsiteY61" fmla="*/ 920750 h 2476500"/>
              <a:gd name="connsiteX62" fmla="*/ 1741471 w 2375656"/>
              <a:gd name="connsiteY62" fmla="*/ 1238250 h 2476500"/>
              <a:gd name="connsiteX63" fmla="*/ 1773221 w 2375656"/>
              <a:gd name="connsiteY63" fmla="*/ 1312333 h 2476500"/>
              <a:gd name="connsiteX64" fmla="*/ 1804971 w 2375656"/>
              <a:gd name="connsiteY64" fmla="*/ 1344083 h 2476500"/>
              <a:gd name="connsiteX65" fmla="*/ 1836721 w 2375656"/>
              <a:gd name="connsiteY65" fmla="*/ 1386417 h 2476500"/>
              <a:gd name="connsiteX66" fmla="*/ 1879054 w 2375656"/>
              <a:gd name="connsiteY66" fmla="*/ 1407583 h 2476500"/>
              <a:gd name="connsiteX67" fmla="*/ 2164804 w 2375656"/>
              <a:gd name="connsiteY67" fmla="*/ 1439333 h 2476500"/>
              <a:gd name="connsiteX68" fmla="*/ 2196554 w 2375656"/>
              <a:gd name="connsiteY68" fmla="*/ 1460500 h 2476500"/>
              <a:gd name="connsiteX69" fmla="*/ 2249471 w 2375656"/>
              <a:gd name="connsiteY69" fmla="*/ 1481667 h 2476500"/>
              <a:gd name="connsiteX70" fmla="*/ 2270638 w 2375656"/>
              <a:gd name="connsiteY70" fmla="*/ 1513417 h 2476500"/>
              <a:gd name="connsiteX71" fmla="*/ 2291804 w 2375656"/>
              <a:gd name="connsiteY71" fmla="*/ 1555750 h 2476500"/>
              <a:gd name="connsiteX72" fmla="*/ 2302388 w 2375656"/>
              <a:gd name="connsiteY72" fmla="*/ 1587500 h 2476500"/>
              <a:gd name="connsiteX73" fmla="*/ 2334138 w 2375656"/>
              <a:gd name="connsiteY73" fmla="*/ 1629833 h 2476500"/>
              <a:gd name="connsiteX74" fmla="*/ 2355304 w 2375656"/>
              <a:gd name="connsiteY74" fmla="*/ 1693333 h 2476500"/>
              <a:gd name="connsiteX75" fmla="*/ 2355304 w 2375656"/>
              <a:gd name="connsiteY75" fmla="*/ 2264833 h 2476500"/>
              <a:gd name="connsiteX76" fmla="*/ 2323554 w 2375656"/>
              <a:gd name="connsiteY76" fmla="*/ 2286000 h 2476500"/>
              <a:gd name="connsiteX77" fmla="*/ 2249471 w 2375656"/>
              <a:gd name="connsiteY77" fmla="*/ 2338917 h 2476500"/>
              <a:gd name="connsiteX78" fmla="*/ 2185971 w 2375656"/>
              <a:gd name="connsiteY78" fmla="*/ 2381250 h 2476500"/>
              <a:gd name="connsiteX79" fmla="*/ 2122471 w 2375656"/>
              <a:gd name="connsiteY79" fmla="*/ 2423583 h 2476500"/>
              <a:gd name="connsiteX80" fmla="*/ 2058971 w 2375656"/>
              <a:gd name="connsiteY80" fmla="*/ 2455333 h 2476500"/>
              <a:gd name="connsiteX81" fmla="*/ 2027221 w 2375656"/>
              <a:gd name="connsiteY81" fmla="*/ 247650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375656" h="2476500">
                <a:moveTo>
                  <a:pt x="2027221" y="2476500"/>
                </a:moveTo>
                <a:lnTo>
                  <a:pt x="2027221" y="2476500"/>
                </a:lnTo>
                <a:cubicBezTo>
                  <a:pt x="1984888" y="2469444"/>
                  <a:pt x="1941857" y="2465742"/>
                  <a:pt x="1900221" y="2455333"/>
                </a:cubicBezTo>
                <a:cubicBezTo>
                  <a:pt x="1871790" y="2448225"/>
                  <a:pt x="1850634" y="2426998"/>
                  <a:pt x="1826138" y="2413000"/>
                </a:cubicBezTo>
                <a:cubicBezTo>
                  <a:pt x="1812440" y="2405172"/>
                  <a:pt x="1796642" y="2401003"/>
                  <a:pt x="1783804" y="2391833"/>
                </a:cubicBezTo>
                <a:cubicBezTo>
                  <a:pt x="1714437" y="2342286"/>
                  <a:pt x="1788411" y="2372202"/>
                  <a:pt x="1720304" y="2349500"/>
                </a:cubicBezTo>
                <a:cubicBezTo>
                  <a:pt x="1677481" y="2292403"/>
                  <a:pt x="1660633" y="2265781"/>
                  <a:pt x="1593304" y="2211917"/>
                </a:cubicBezTo>
                <a:cubicBezTo>
                  <a:pt x="1575665" y="2197806"/>
                  <a:pt x="1557388" y="2184458"/>
                  <a:pt x="1540388" y="2169583"/>
                </a:cubicBezTo>
                <a:cubicBezTo>
                  <a:pt x="1529124" y="2159727"/>
                  <a:pt x="1520612" y="2146813"/>
                  <a:pt x="1508638" y="2137833"/>
                </a:cubicBezTo>
                <a:cubicBezTo>
                  <a:pt x="1492182" y="2125491"/>
                  <a:pt x="1472837" y="2117493"/>
                  <a:pt x="1455721" y="2106083"/>
                </a:cubicBezTo>
                <a:cubicBezTo>
                  <a:pt x="1441045" y="2096299"/>
                  <a:pt x="1428064" y="2084117"/>
                  <a:pt x="1413388" y="2074333"/>
                </a:cubicBezTo>
                <a:cubicBezTo>
                  <a:pt x="1396272" y="2062923"/>
                  <a:pt x="1376534" y="2055433"/>
                  <a:pt x="1360471" y="2042583"/>
                </a:cubicBezTo>
                <a:cubicBezTo>
                  <a:pt x="1340992" y="2027000"/>
                  <a:pt x="1326327" y="2006093"/>
                  <a:pt x="1307554" y="1989667"/>
                </a:cubicBezTo>
                <a:cubicBezTo>
                  <a:pt x="1297981" y="1981291"/>
                  <a:pt x="1285980" y="1976132"/>
                  <a:pt x="1275804" y="1968500"/>
                </a:cubicBezTo>
                <a:cubicBezTo>
                  <a:pt x="1257733" y="1954947"/>
                  <a:pt x="1240959" y="1939720"/>
                  <a:pt x="1222888" y="1926167"/>
                </a:cubicBezTo>
                <a:cubicBezTo>
                  <a:pt x="1212712" y="1918535"/>
                  <a:pt x="1200132" y="1913994"/>
                  <a:pt x="1191138" y="1905000"/>
                </a:cubicBezTo>
                <a:cubicBezTo>
                  <a:pt x="1088673" y="1802535"/>
                  <a:pt x="1222060" y="1920939"/>
                  <a:pt x="1138221" y="1820333"/>
                </a:cubicBezTo>
                <a:cubicBezTo>
                  <a:pt x="1130078" y="1810562"/>
                  <a:pt x="1117054" y="1806222"/>
                  <a:pt x="1106471" y="1799167"/>
                </a:cubicBezTo>
                <a:cubicBezTo>
                  <a:pt x="1072033" y="1753250"/>
                  <a:pt x="1018403" y="1673428"/>
                  <a:pt x="968888" y="1640417"/>
                </a:cubicBezTo>
                <a:cubicBezTo>
                  <a:pt x="958305" y="1633361"/>
                  <a:pt x="946132" y="1628244"/>
                  <a:pt x="937138" y="1619250"/>
                </a:cubicBezTo>
                <a:cubicBezTo>
                  <a:pt x="907794" y="1589906"/>
                  <a:pt x="908199" y="1568208"/>
                  <a:pt x="873638" y="1545167"/>
                </a:cubicBezTo>
                <a:cubicBezTo>
                  <a:pt x="864356" y="1538979"/>
                  <a:pt x="852471" y="1538111"/>
                  <a:pt x="841888" y="1534583"/>
                </a:cubicBezTo>
                <a:cubicBezTo>
                  <a:pt x="790490" y="1457487"/>
                  <a:pt x="801396" y="1461881"/>
                  <a:pt x="714888" y="1397000"/>
                </a:cubicBezTo>
                <a:cubicBezTo>
                  <a:pt x="695939" y="1382788"/>
                  <a:pt x="638584" y="1363088"/>
                  <a:pt x="619638" y="1354667"/>
                </a:cubicBezTo>
                <a:cubicBezTo>
                  <a:pt x="568830" y="1332086"/>
                  <a:pt x="591208" y="1335961"/>
                  <a:pt x="545554" y="1322917"/>
                </a:cubicBezTo>
                <a:cubicBezTo>
                  <a:pt x="482537" y="1304912"/>
                  <a:pt x="511590" y="1316741"/>
                  <a:pt x="429138" y="1301750"/>
                </a:cubicBezTo>
                <a:cubicBezTo>
                  <a:pt x="414827" y="1299148"/>
                  <a:pt x="401307" y="1292283"/>
                  <a:pt x="386804" y="1291167"/>
                </a:cubicBezTo>
                <a:cubicBezTo>
                  <a:pt x="309342" y="1285208"/>
                  <a:pt x="231582" y="1284111"/>
                  <a:pt x="153971" y="1280583"/>
                </a:cubicBezTo>
                <a:cubicBezTo>
                  <a:pt x="146915" y="1270000"/>
                  <a:pt x="138492" y="1260210"/>
                  <a:pt x="132804" y="1248833"/>
                </a:cubicBezTo>
                <a:cubicBezTo>
                  <a:pt x="127815" y="1238855"/>
                  <a:pt x="129363" y="1225653"/>
                  <a:pt x="122221" y="1217083"/>
                </a:cubicBezTo>
                <a:cubicBezTo>
                  <a:pt x="110929" y="1203532"/>
                  <a:pt x="92361" y="1197806"/>
                  <a:pt x="79888" y="1185333"/>
                </a:cubicBezTo>
                <a:cubicBezTo>
                  <a:pt x="70894" y="1176339"/>
                  <a:pt x="65777" y="1164166"/>
                  <a:pt x="58721" y="1153583"/>
                </a:cubicBezTo>
                <a:cubicBezTo>
                  <a:pt x="48636" y="1123328"/>
                  <a:pt x="44197" y="1112715"/>
                  <a:pt x="37554" y="1079500"/>
                </a:cubicBezTo>
                <a:cubicBezTo>
                  <a:pt x="18926" y="986363"/>
                  <a:pt x="36985" y="1046044"/>
                  <a:pt x="16388" y="984250"/>
                </a:cubicBezTo>
                <a:cubicBezTo>
                  <a:pt x="-4579" y="774590"/>
                  <a:pt x="-6329" y="801862"/>
                  <a:pt x="16388" y="476250"/>
                </a:cubicBezTo>
                <a:cubicBezTo>
                  <a:pt x="17710" y="457298"/>
                  <a:pt x="29593" y="440582"/>
                  <a:pt x="37554" y="423333"/>
                </a:cubicBezTo>
                <a:cubicBezTo>
                  <a:pt x="50777" y="394684"/>
                  <a:pt x="62385" y="364921"/>
                  <a:pt x="79888" y="338667"/>
                </a:cubicBezTo>
                <a:cubicBezTo>
                  <a:pt x="101055" y="306917"/>
                  <a:pt x="111638" y="264584"/>
                  <a:pt x="143388" y="243417"/>
                </a:cubicBezTo>
                <a:lnTo>
                  <a:pt x="238638" y="179917"/>
                </a:lnTo>
                <a:cubicBezTo>
                  <a:pt x="249221" y="172861"/>
                  <a:pt x="260212" y="166382"/>
                  <a:pt x="270388" y="158750"/>
                </a:cubicBezTo>
                <a:cubicBezTo>
                  <a:pt x="284499" y="148167"/>
                  <a:pt x="297485" y="135888"/>
                  <a:pt x="312721" y="127000"/>
                </a:cubicBezTo>
                <a:cubicBezTo>
                  <a:pt x="339976" y="111101"/>
                  <a:pt x="366447" y="90856"/>
                  <a:pt x="397388" y="84667"/>
                </a:cubicBezTo>
                <a:cubicBezTo>
                  <a:pt x="478194" y="68505"/>
                  <a:pt x="432455" y="76314"/>
                  <a:pt x="534971" y="63500"/>
                </a:cubicBezTo>
                <a:cubicBezTo>
                  <a:pt x="596761" y="42904"/>
                  <a:pt x="537093" y="60959"/>
                  <a:pt x="630221" y="42333"/>
                </a:cubicBezTo>
                <a:cubicBezTo>
                  <a:pt x="685360" y="31305"/>
                  <a:pt x="657234" y="34616"/>
                  <a:pt x="704304" y="21167"/>
                </a:cubicBezTo>
                <a:cubicBezTo>
                  <a:pt x="739187" y="11200"/>
                  <a:pt x="763170" y="7277"/>
                  <a:pt x="799554" y="0"/>
                </a:cubicBezTo>
                <a:lnTo>
                  <a:pt x="1328721" y="21167"/>
                </a:lnTo>
                <a:cubicBezTo>
                  <a:pt x="1360625" y="22789"/>
                  <a:pt x="1392979" y="24002"/>
                  <a:pt x="1423971" y="31750"/>
                </a:cubicBezTo>
                <a:cubicBezTo>
                  <a:pt x="1436311" y="34835"/>
                  <a:pt x="1444935" y="46176"/>
                  <a:pt x="1455721" y="52917"/>
                </a:cubicBezTo>
                <a:cubicBezTo>
                  <a:pt x="1516750" y="91060"/>
                  <a:pt x="1491765" y="80449"/>
                  <a:pt x="1550971" y="95250"/>
                </a:cubicBezTo>
                <a:cubicBezTo>
                  <a:pt x="1561554" y="102306"/>
                  <a:pt x="1571344" y="110729"/>
                  <a:pt x="1582721" y="116417"/>
                </a:cubicBezTo>
                <a:cubicBezTo>
                  <a:pt x="1599713" y="124913"/>
                  <a:pt x="1619458" y="127626"/>
                  <a:pt x="1635638" y="137583"/>
                </a:cubicBezTo>
                <a:cubicBezTo>
                  <a:pt x="1665683" y="156072"/>
                  <a:pt x="1720304" y="201083"/>
                  <a:pt x="1720304" y="201083"/>
                </a:cubicBezTo>
                <a:cubicBezTo>
                  <a:pt x="1746460" y="279550"/>
                  <a:pt x="1731493" y="244627"/>
                  <a:pt x="1762638" y="306917"/>
                </a:cubicBezTo>
                <a:cubicBezTo>
                  <a:pt x="1766166" y="324556"/>
                  <a:pt x="1768858" y="342382"/>
                  <a:pt x="1773221" y="359833"/>
                </a:cubicBezTo>
                <a:cubicBezTo>
                  <a:pt x="1775927" y="370656"/>
                  <a:pt x="1781098" y="380760"/>
                  <a:pt x="1783804" y="391583"/>
                </a:cubicBezTo>
                <a:cubicBezTo>
                  <a:pt x="1788167" y="409034"/>
                  <a:pt x="1790860" y="426861"/>
                  <a:pt x="1794388" y="444500"/>
                </a:cubicBezTo>
                <a:cubicBezTo>
                  <a:pt x="1797916" y="486833"/>
                  <a:pt x="1799702" y="529348"/>
                  <a:pt x="1804971" y="571500"/>
                </a:cubicBezTo>
                <a:cubicBezTo>
                  <a:pt x="1806775" y="585933"/>
                  <a:pt x="1815554" y="599288"/>
                  <a:pt x="1815554" y="613833"/>
                </a:cubicBezTo>
                <a:cubicBezTo>
                  <a:pt x="1815554" y="652799"/>
                  <a:pt x="1809050" y="691498"/>
                  <a:pt x="1804971" y="730250"/>
                </a:cubicBezTo>
                <a:cubicBezTo>
                  <a:pt x="1802052" y="757986"/>
                  <a:pt x="1799834" y="814607"/>
                  <a:pt x="1783804" y="846667"/>
                </a:cubicBezTo>
                <a:cubicBezTo>
                  <a:pt x="1776064" y="862147"/>
                  <a:pt x="1738083" y="911157"/>
                  <a:pt x="1730888" y="920750"/>
                </a:cubicBezTo>
                <a:cubicBezTo>
                  <a:pt x="1734416" y="1026583"/>
                  <a:pt x="1735065" y="1132552"/>
                  <a:pt x="1741471" y="1238250"/>
                </a:cubicBezTo>
                <a:cubicBezTo>
                  <a:pt x="1742386" y="1253351"/>
                  <a:pt x="1767793" y="1304733"/>
                  <a:pt x="1773221" y="1312333"/>
                </a:cubicBezTo>
                <a:cubicBezTo>
                  <a:pt x="1781921" y="1324512"/>
                  <a:pt x="1795231" y="1332719"/>
                  <a:pt x="1804971" y="1344083"/>
                </a:cubicBezTo>
                <a:cubicBezTo>
                  <a:pt x="1816450" y="1357476"/>
                  <a:pt x="1823328" y="1374938"/>
                  <a:pt x="1836721" y="1386417"/>
                </a:cubicBezTo>
                <a:cubicBezTo>
                  <a:pt x="1848699" y="1396684"/>
                  <a:pt x="1864406" y="1401724"/>
                  <a:pt x="1879054" y="1407583"/>
                </a:cubicBezTo>
                <a:cubicBezTo>
                  <a:pt x="1987593" y="1450998"/>
                  <a:pt x="2004443" y="1431697"/>
                  <a:pt x="2164804" y="1439333"/>
                </a:cubicBezTo>
                <a:cubicBezTo>
                  <a:pt x="2175387" y="1446389"/>
                  <a:pt x="2185177" y="1454812"/>
                  <a:pt x="2196554" y="1460500"/>
                </a:cubicBezTo>
                <a:cubicBezTo>
                  <a:pt x="2213546" y="1468996"/>
                  <a:pt x="2234012" y="1470625"/>
                  <a:pt x="2249471" y="1481667"/>
                </a:cubicBezTo>
                <a:cubicBezTo>
                  <a:pt x="2259821" y="1489060"/>
                  <a:pt x="2264327" y="1502373"/>
                  <a:pt x="2270638" y="1513417"/>
                </a:cubicBezTo>
                <a:cubicBezTo>
                  <a:pt x="2278465" y="1527115"/>
                  <a:pt x="2285589" y="1541249"/>
                  <a:pt x="2291804" y="1555750"/>
                </a:cubicBezTo>
                <a:cubicBezTo>
                  <a:pt x="2296199" y="1566004"/>
                  <a:pt x="2296853" y="1577814"/>
                  <a:pt x="2302388" y="1587500"/>
                </a:cubicBezTo>
                <a:cubicBezTo>
                  <a:pt x="2311139" y="1602815"/>
                  <a:pt x="2323555" y="1615722"/>
                  <a:pt x="2334138" y="1629833"/>
                </a:cubicBezTo>
                <a:cubicBezTo>
                  <a:pt x="2341193" y="1651000"/>
                  <a:pt x="2349433" y="1671808"/>
                  <a:pt x="2355304" y="1693333"/>
                </a:cubicBezTo>
                <a:cubicBezTo>
                  <a:pt x="2400895" y="1860501"/>
                  <a:pt x="2355708" y="2259677"/>
                  <a:pt x="2355304" y="2264833"/>
                </a:cubicBezTo>
                <a:cubicBezTo>
                  <a:pt x="2354309" y="2277514"/>
                  <a:pt x="2333325" y="2277857"/>
                  <a:pt x="2323554" y="2286000"/>
                </a:cubicBezTo>
                <a:cubicBezTo>
                  <a:pt x="2125431" y="2451103"/>
                  <a:pt x="2468803" y="2182249"/>
                  <a:pt x="2249471" y="2338917"/>
                </a:cubicBezTo>
                <a:cubicBezTo>
                  <a:pt x="2180106" y="2388464"/>
                  <a:pt x="2254077" y="2358549"/>
                  <a:pt x="2185971" y="2381250"/>
                </a:cubicBezTo>
                <a:lnTo>
                  <a:pt x="2122471" y="2423583"/>
                </a:lnTo>
                <a:cubicBezTo>
                  <a:pt x="2101421" y="2437616"/>
                  <a:pt x="2085263" y="2452412"/>
                  <a:pt x="2058971" y="2455333"/>
                </a:cubicBezTo>
                <a:cubicBezTo>
                  <a:pt x="2037934" y="2457670"/>
                  <a:pt x="2032513" y="2472972"/>
                  <a:pt x="2027221" y="247650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1835696" y="2132856"/>
            <a:ext cx="44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de-DE" baseline="-25000" dirty="0" smtClean="0"/>
              <a:t>2</a:t>
            </a:r>
            <a:endParaRPr 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2636168" y="44278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1</a:t>
            </a:r>
            <a:endParaRPr lang="de-DE" dirty="0" smtClean="0"/>
          </a:p>
        </p:txBody>
      </p:sp>
      <p:sp>
        <p:nvSpPr>
          <p:cNvPr id="15" name="Freihandform 14"/>
          <p:cNvSpPr/>
          <p:nvPr/>
        </p:nvSpPr>
        <p:spPr>
          <a:xfrm>
            <a:off x="2286000" y="2211917"/>
            <a:ext cx="2381250" cy="2751666"/>
          </a:xfrm>
          <a:custGeom>
            <a:avLst/>
            <a:gdLst>
              <a:gd name="connsiteX0" fmla="*/ 1534583 w 2381250"/>
              <a:gd name="connsiteY0" fmla="*/ 105833 h 2751666"/>
              <a:gd name="connsiteX1" fmla="*/ 1534583 w 2381250"/>
              <a:gd name="connsiteY1" fmla="*/ 105833 h 2751666"/>
              <a:gd name="connsiteX2" fmla="*/ 1598083 w 2381250"/>
              <a:gd name="connsiteY2" fmla="*/ 179916 h 2751666"/>
              <a:gd name="connsiteX3" fmla="*/ 1629833 w 2381250"/>
              <a:gd name="connsiteY3" fmla="*/ 211666 h 2751666"/>
              <a:gd name="connsiteX4" fmla="*/ 1640417 w 2381250"/>
              <a:gd name="connsiteY4" fmla="*/ 243416 h 2751666"/>
              <a:gd name="connsiteX5" fmla="*/ 1672167 w 2381250"/>
              <a:gd name="connsiteY5" fmla="*/ 285750 h 2751666"/>
              <a:gd name="connsiteX6" fmla="*/ 1693333 w 2381250"/>
              <a:gd name="connsiteY6" fmla="*/ 317500 h 2751666"/>
              <a:gd name="connsiteX7" fmla="*/ 1703917 w 2381250"/>
              <a:gd name="connsiteY7" fmla="*/ 359833 h 2751666"/>
              <a:gd name="connsiteX8" fmla="*/ 1746250 w 2381250"/>
              <a:gd name="connsiteY8" fmla="*/ 476250 h 2751666"/>
              <a:gd name="connsiteX9" fmla="*/ 1767417 w 2381250"/>
              <a:gd name="connsiteY9" fmla="*/ 740833 h 2751666"/>
              <a:gd name="connsiteX10" fmla="*/ 1778000 w 2381250"/>
              <a:gd name="connsiteY10" fmla="*/ 920750 h 2751666"/>
              <a:gd name="connsiteX11" fmla="*/ 1788583 w 2381250"/>
              <a:gd name="connsiteY11" fmla="*/ 1047750 h 2751666"/>
              <a:gd name="connsiteX12" fmla="*/ 1799167 w 2381250"/>
              <a:gd name="connsiteY12" fmla="*/ 1217083 h 2751666"/>
              <a:gd name="connsiteX13" fmla="*/ 1830917 w 2381250"/>
              <a:gd name="connsiteY13" fmla="*/ 1365250 h 2751666"/>
              <a:gd name="connsiteX14" fmla="*/ 1873250 w 2381250"/>
              <a:gd name="connsiteY14" fmla="*/ 1397000 h 2751666"/>
              <a:gd name="connsiteX15" fmla="*/ 1894417 w 2381250"/>
              <a:gd name="connsiteY15" fmla="*/ 1439333 h 2751666"/>
              <a:gd name="connsiteX16" fmla="*/ 1957917 w 2381250"/>
              <a:gd name="connsiteY16" fmla="*/ 1471083 h 2751666"/>
              <a:gd name="connsiteX17" fmla="*/ 1989667 w 2381250"/>
              <a:gd name="connsiteY17" fmla="*/ 1492250 h 2751666"/>
              <a:gd name="connsiteX18" fmla="*/ 2032000 w 2381250"/>
              <a:gd name="connsiteY18" fmla="*/ 1513416 h 2751666"/>
              <a:gd name="connsiteX19" fmla="*/ 2074333 w 2381250"/>
              <a:gd name="connsiteY19" fmla="*/ 1545166 h 2751666"/>
              <a:gd name="connsiteX20" fmla="*/ 2106083 w 2381250"/>
              <a:gd name="connsiteY20" fmla="*/ 1555750 h 2751666"/>
              <a:gd name="connsiteX21" fmla="*/ 2180167 w 2381250"/>
              <a:gd name="connsiteY21" fmla="*/ 1576916 h 2751666"/>
              <a:gd name="connsiteX22" fmla="*/ 2211917 w 2381250"/>
              <a:gd name="connsiteY22" fmla="*/ 1598083 h 2751666"/>
              <a:gd name="connsiteX23" fmla="*/ 2254250 w 2381250"/>
              <a:gd name="connsiteY23" fmla="*/ 1661583 h 2751666"/>
              <a:gd name="connsiteX24" fmla="*/ 2286000 w 2381250"/>
              <a:gd name="connsiteY24" fmla="*/ 1682750 h 2751666"/>
              <a:gd name="connsiteX25" fmla="*/ 2296583 w 2381250"/>
              <a:gd name="connsiteY25" fmla="*/ 1725083 h 2751666"/>
              <a:gd name="connsiteX26" fmla="*/ 2317750 w 2381250"/>
              <a:gd name="connsiteY26" fmla="*/ 1756833 h 2751666"/>
              <a:gd name="connsiteX27" fmla="*/ 2360083 w 2381250"/>
              <a:gd name="connsiteY27" fmla="*/ 1830916 h 2751666"/>
              <a:gd name="connsiteX28" fmla="*/ 2381250 w 2381250"/>
              <a:gd name="connsiteY28" fmla="*/ 1947333 h 2751666"/>
              <a:gd name="connsiteX29" fmla="*/ 2370667 w 2381250"/>
              <a:gd name="connsiteY29" fmla="*/ 2042583 h 2751666"/>
              <a:gd name="connsiteX30" fmla="*/ 2360083 w 2381250"/>
              <a:gd name="connsiteY30" fmla="*/ 2084916 h 2751666"/>
              <a:gd name="connsiteX31" fmla="*/ 2328333 w 2381250"/>
              <a:gd name="connsiteY31" fmla="*/ 2127250 h 2751666"/>
              <a:gd name="connsiteX32" fmla="*/ 2307167 w 2381250"/>
              <a:gd name="connsiteY32" fmla="*/ 2159000 h 2751666"/>
              <a:gd name="connsiteX33" fmla="*/ 2296583 w 2381250"/>
              <a:gd name="connsiteY33" fmla="*/ 2190750 h 2751666"/>
              <a:gd name="connsiteX34" fmla="*/ 2233083 w 2381250"/>
              <a:gd name="connsiteY34" fmla="*/ 2275416 h 2751666"/>
              <a:gd name="connsiteX35" fmla="*/ 2169583 w 2381250"/>
              <a:gd name="connsiteY35" fmla="*/ 2286000 h 2751666"/>
              <a:gd name="connsiteX36" fmla="*/ 2084917 w 2381250"/>
              <a:gd name="connsiteY36" fmla="*/ 2307166 h 2751666"/>
              <a:gd name="connsiteX37" fmla="*/ 2000250 w 2381250"/>
              <a:gd name="connsiteY37" fmla="*/ 2328333 h 2751666"/>
              <a:gd name="connsiteX38" fmla="*/ 1598083 w 2381250"/>
              <a:gd name="connsiteY38" fmla="*/ 2317750 h 2751666"/>
              <a:gd name="connsiteX39" fmla="*/ 1513417 w 2381250"/>
              <a:gd name="connsiteY39" fmla="*/ 2296583 h 2751666"/>
              <a:gd name="connsiteX40" fmla="*/ 1407583 w 2381250"/>
              <a:gd name="connsiteY40" fmla="*/ 2275416 h 2751666"/>
              <a:gd name="connsiteX41" fmla="*/ 1312333 w 2381250"/>
              <a:gd name="connsiteY41" fmla="*/ 2254250 h 2751666"/>
              <a:gd name="connsiteX42" fmla="*/ 1111250 w 2381250"/>
              <a:gd name="connsiteY42" fmla="*/ 2264833 h 2751666"/>
              <a:gd name="connsiteX43" fmla="*/ 1058333 w 2381250"/>
              <a:gd name="connsiteY43" fmla="*/ 2349500 h 2751666"/>
              <a:gd name="connsiteX44" fmla="*/ 1026583 w 2381250"/>
              <a:gd name="connsiteY44" fmla="*/ 2444750 h 2751666"/>
              <a:gd name="connsiteX45" fmla="*/ 1016000 w 2381250"/>
              <a:gd name="connsiteY45" fmla="*/ 2487083 h 2751666"/>
              <a:gd name="connsiteX46" fmla="*/ 984250 w 2381250"/>
              <a:gd name="connsiteY46" fmla="*/ 2518833 h 2751666"/>
              <a:gd name="connsiteX47" fmla="*/ 973667 w 2381250"/>
              <a:gd name="connsiteY47" fmla="*/ 2550583 h 2751666"/>
              <a:gd name="connsiteX48" fmla="*/ 825500 w 2381250"/>
              <a:gd name="connsiteY48" fmla="*/ 2719916 h 2751666"/>
              <a:gd name="connsiteX49" fmla="*/ 793750 w 2381250"/>
              <a:gd name="connsiteY49" fmla="*/ 2741083 h 2751666"/>
              <a:gd name="connsiteX50" fmla="*/ 698500 w 2381250"/>
              <a:gd name="connsiteY50" fmla="*/ 2751666 h 2751666"/>
              <a:gd name="connsiteX51" fmla="*/ 338667 w 2381250"/>
              <a:gd name="connsiteY51" fmla="*/ 2741083 h 2751666"/>
              <a:gd name="connsiteX52" fmla="*/ 306917 w 2381250"/>
              <a:gd name="connsiteY52" fmla="*/ 2698750 h 2751666"/>
              <a:gd name="connsiteX53" fmla="*/ 254000 w 2381250"/>
              <a:gd name="connsiteY53" fmla="*/ 2677583 h 2751666"/>
              <a:gd name="connsiteX54" fmla="*/ 190500 w 2381250"/>
              <a:gd name="connsiteY54" fmla="*/ 2635250 h 2751666"/>
              <a:gd name="connsiteX55" fmla="*/ 116417 w 2381250"/>
              <a:gd name="connsiteY55" fmla="*/ 2540000 h 2751666"/>
              <a:gd name="connsiteX56" fmla="*/ 84667 w 2381250"/>
              <a:gd name="connsiteY56" fmla="*/ 2476500 h 2751666"/>
              <a:gd name="connsiteX57" fmla="*/ 42333 w 2381250"/>
              <a:gd name="connsiteY57" fmla="*/ 2402416 h 2751666"/>
              <a:gd name="connsiteX58" fmla="*/ 21167 w 2381250"/>
              <a:gd name="connsiteY58" fmla="*/ 2201333 h 2751666"/>
              <a:gd name="connsiteX59" fmla="*/ 0 w 2381250"/>
              <a:gd name="connsiteY59" fmla="*/ 2063750 h 2751666"/>
              <a:gd name="connsiteX60" fmla="*/ 10583 w 2381250"/>
              <a:gd name="connsiteY60" fmla="*/ 1841500 h 2751666"/>
              <a:gd name="connsiteX61" fmla="*/ 74083 w 2381250"/>
              <a:gd name="connsiteY61" fmla="*/ 1778000 h 2751666"/>
              <a:gd name="connsiteX62" fmla="*/ 158750 w 2381250"/>
              <a:gd name="connsiteY62" fmla="*/ 1725083 h 2751666"/>
              <a:gd name="connsiteX63" fmla="*/ 190500 w 2381250"/>
              <a:gd name="connsiteY63" fmla="*/ 1693333 h 2751666"/>
              <a:gd name="connsiteX64" fmla="*/ 254000 w 2381250"/>
              <a:gd name="connsiteY64" fmla="*/ 1682750 h 2751666"/>
              <a:gd name="connsiteX65" fmla="*/ 317500 w 2381250"/>
              <a:gd name="connsiteY65" fmla="*/ 1661583 h 2751666"/>
              <a:gd name="connsiteX66" fmla="*/ 402167 w 2381250"/>
              <a:gd name="connsiteY66" fmla="*/ 1619250 h 2751666"/>
              <a:gd name="connsiteX67" fmla="*/ 465667 w 2381250"/>
              <a:gd name="connsiteY67" fmla="*/ 1576916 h 2751666"/>
              <a:gd name="connsiteX68" fmla="*/ 539750 w 2381250"/>
              <a:gd name="connsiteY68" fmla="*/ 1524000 h 2751666"/>
              <a:gd name="connsiteX69" fmla="*/ 603250 w 2381250"/>
              <a:gd name="connsiteY69" fmla="*/ 1502833 h 2751666"/>
              <a:gd name="connsiteX70" fmla="*/ 645583 w 2381250"/>
              <a:gd name="connsiteY70" fmla="*/ 1439333 h 2751666"/>
              <a:gd name="connsiteX71" fmla="*/ 666750 w 2381250"/>
              <a:gd name="connsiteY71" fmla="*/ 1407583 h 2751666"/>
              <a:gd name="connsiteX72" fmla="*/ 687917 w 2381250"/>
              <a:gd name="connsiteY72" fmla="*/ 1333500 h 2751666"/>
              <a:gd name="connsiteX73" fmla="*/ 709083 w 2381250"/>
              <a:gd name="connsiteY73" fmla="*/ 1238250 h 2751666"/>
              <a:gd name="connsiteX74" fmla="*/ 698500 w 2381250"/>
              <a:gd name="connsiteY74" fmla="*/ 889000 h 2751666"/>
              <a:gd name="connsiteX75" fmla="*/ 677333 w 2381250"/>
              <a:gd name="connsiteY75" fmla="*/ 751416 h 2751666"/>
              <a:gd name="connsiteX76" fmla="*/ 677333 w 2381250"/>
              <a:gd name="connsiteY76" fmla="*/ 275166 h 2751666"/>
              <a:gd name="connsiteX77" fmla="*/ 687917 w 2381250"/>
              <a:gd name="connsiteY77" fmla="*/ 211666 h 2751666"/>
              <a:gd name="connsiteX78" fmla="*/ 698500 w 2381250"/>
              <a:gd name="connsiteY78" fmla="*/ 95250 h 2751666"/>
              <a:gd name="connsiteX79" fmla="*/ 740833 w 2381250"/>
              <a:gd name="connsiteY79" fmla="*/ 74083 h 2751666"/>
              <a:gd name="connsiteX80" fmla="*/ 804333 w 2381250"/>
              <a:gd name="connsiteY80" fmla="*/ 31750 h 2751666"/>
              <a:gd name="connsiteX81" fmla="*/ 836083 w 2381250"/>
              <a:gd name="connsiteY81" fmla="*/ 21166 h 2751666"/>
              <a:gd name="connsiteX82" fmla="*/ 920750 w 2381250"/>
              <a:gd name="connsiteY82" fmla="*/ 0 h 2751666"/>
              <a:gd name="connsiteX83" fmla="*/ 1217083 w 2381250"/>
              <a:gd name="connsiteY83" fmla="*/ 10583 h 2751666"/>
              <a:gd name="connsiteX84" fmla="*/ 1248833 w 2381250"/>
              <a:gd name="connsiteY84" fmla="*/ 21166 h 2751666"/>
              <a:gd name="connsiteX85" fmla="*/ 1439333 w 2381250"/>
              <a:gd name="connsiteY85" fmla="*/ 42333 h 2751666"/>
              <a:gd name="connsiteX86" fmla="*/ 1492250 w 2381250"/>
              <a:gd name="connsiteY86" fmla="*/ 52916 h 2751666"/>
              <a:gd name="connsiteX87" fmla="*/ 1524000 w 2381250"/>
              <a:gd name="connsiteY87" fmla="*/ 74083 h 2751666"/>
              <a:gd name="connsiteX88" fmla="*/ 1555750 w 2381250"/>
              <a:gd name="connsiteY88" fmla="*/ 137583 h 2751666"/>
              <a:gd name="connsiteX89" fmla="*/ 1576917 w 2381250"/>
              <a:gd name="connsiteY89" fmla="*/ 169333 h 2751666"/>
              <a:gd name="connsiteX90" fmla="*/ 1598083 w 2381250"/>
              <a:gd name="connsiteY90" fmla="*/ 201083 h 2751666"/>
              <a:gd name="connsiteX91" fmla="*/ 1598083 w 2381250"/>
              <a:gd name="connsiteY91" fmla="*/ 201083 h 2751666"/>
              <a:gd name="connsiteX92" fmla="*/ 1598083 w 2381250"/>
              <a:gd name="connsiteY92" fmla="*/ 201083 h 2751666"/>
              <a:gd name="connsiteX93" fmla="*/ 1534583 w 2381250"/>
              <a:gd name="connsiteY93" fmla="*/ 105833 h 275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2381250" h="2751666">
                <a:moveTo>
                  <a:pt x="1534583" y="105833"/>
                </a:moveTo>
                <a:lnTo>
                  <a:pt x="1534583" y="105833"/>
                </a:lnTo>
                <a:cubicBezTo>
                  <a:pt x="1555750" y="130527"/>
                  <a:pt x="1576325" y="155741"/>
                  <a:pt x="1598083" y="179916"/>
                </a:cubicBezTo>
                <a:cubicBezTo>
                  <a:pt x="1608095" y="191041"/>
                  <a:pt x="1621531" y="199213"/>
                  <a:pt x="1629833" y="211666"/>
                </a:cubicBezTo>
                <a:cubicBezTo>
                  <a:pt x="1636021" y="220948"/>
                  <a:pt x="1634882" y="233730"/>
                  <a:pt x="1640417" y="243416"/>
                </a:cubicBezTo>
                <a:cubicBezTo>
                  <a:pt x="1649168" y="258731"/>
                  <a:pt x="1661915" y="271396"/>
                  <a:pt x="1672167" y="285750"/>
                </a:cubicBezTo>
                <a:cubicBezTo>
                  <a:pt x="1679560" y="296100"/>
                  <a:pt x="1686278" y="306917"/>
                  <a:pt x="1693333" y="317500"/>
                </a:cubicBezTo>
                <a:cubicBezTo>
                  <a:pt x="1696861" y="331611"/>
                  <a:pt x="1699737" y="345901"/>
                  <a:pt x="1703917" y="359833"/>
                </a:cubicBezTo>
                <a:cubicBezTo>
                  <a:pt x="1720225" y="414192"/>
                  <a:pt x="1726049" y="425747"/>
                  <a:pt x="1746250" y="476250"/>
                </a:cubicBezTo>
                <a:cubicBezTo>
                  <a:pt x="1753306" y="564444"/>
                  <a:pt x="1762222" y="652510"/>
                  <a:pt x="1767417" y="740833"/>
                </a:cubicBezTo>
                <a:cubicBezTo>
                  <a:pt x="1770945" y="800805"/>
                  <a:pt x="1773867" y="860816"/>
                  <a:pt x="1778000" y="920750"/>
                </a:cubicBezTo>
                <a:cubicBezTo>
                  <a:pt x="1780923" y="963129"/>
                  <a:pt x="1785556" y="1005378"/>
                  <a:pt x="1788583" y="1047750"/>
                </a:cubicBezTo>
                <a:cubicBezTo>
                  <a:pt x="1792612" y="1104161"/>
                  <a:pt x="1794829" y="1160695"/>
                  <a:pt x="1799167" y="1217083"/>
                </a:cubicBezTo>
                <a:cubicBezTo>
                  <a:pt x="1802380" y="1258856"/>
                  <a:pt x="1797873" y="1326698"/>
                  <a:pt x="1830917" y="1365250"/>
                </a:cubicBezTo>
                <a:cubicBezTo>
                  <a:pt x="1842396" y="1378642"/>
                  <a:pt x="1859139" y="1386417"/>
                  <a:pt x="1873250" y="1397000"/>
                </a:cubicBezTo>
                <a:cubicBezTo>
                  <a:pt x="1880306" y="1411111"/>
                  <a:pt x="1884317" y="1427213"/>
                  <a:pt x="1894417" y="1439333"/>
                </a:cubicBezTo>
                <a:cubicBezTo>
                  <a:pt x="1910200" y="1458272"/>
                  <a:pt x="1936245" y="1463859"/>
                  <a:pt x="1957917" y="1471083"/>
                </a:cubicBezTo>
                <a:cubicBezTo>
                  <a:pt x="1968500" y="1478139"/>
                  <a:pt x="1978623" y="1485939"/>
                  <a:pt x="1989667" y="1492250"/>
                </a:cubicBezTo>
                <a:cubicBezTo>
                  <a:pt x="2003365" y="1500077"/>
                  <a:pt x="2018622" y="1505054"/>
                  <a:pt x="2032000" y="1513416"/>
                </a:cubicBezTo>
                <a:cubicBezTo>
                  <a:pt x="2046958" y="1522765"/>
                  <a:pt x="2059018" y="1536415"/>
                  <a:pt x="2074333" y="1545166"/>
                </a:cubicBezTo>
                <a:cubicBezTo>
                  <a:pt x="2084019" y="1550701"/>
                  <a:pt x="2095356" y="1552685"/>
                  <a:pt x="2106083" y="1555750"/>
                </a:cubicBezTo>
                <a:cubicBezTo>
                  <a:pt x="2199133" y="1582336"/>
                  <a:pt x="2104022" y="1551535"/>
                  <a:pt x="2180167" y="1576916"/>
                </a:cubicBezTo>
                <a:cubicBezTo>
                  <a:pt x="2190750" y="1583972"/>
                  <a:pt x="2203541" y="1588510"/>
                  <a:pt x="2211917" y="1598083"/>
                </a:cubicBezTo>
                <a:cubicBezTo>
                  <a:pt x="2228669" y="1617228"/>
                  <a:pt x="2233083" y="1647472"/>
                  <a:pt x="2254250" y="1661583"/>
                </a:cubicBezTo>
                <a:lnTo>
                  <a:pt x="2286000" y="1682750"/>
                </a:lnTo>
                <a:cubicBezTo>
                  <a:pt x="2289528" y="1696861"/>
                  <a:pt x="2290853" y="1711714"/>
                  <a:pt x="2296583" y="1725083"/>
                </a:cubicBezTo>
                <a:cubicBezTo>
                  <a:pt x="2301594" y="1736774"/>
                  <a:pt x="2311439" y="1745789"/>
                  <a:pt x="2317750" y="1756833"/>
                </a:cubicBezTo>
                <a:cubicBezTo>
                  <a:pt x="2371468" y="1850838"/>
                  <a:pt x="2308508" y="1753552"/>
                  <a:pt x="2360083" y="1830916"/>
                </a:cubicBezTo>
                <a:cubicBezTo>
                  <a:pt x="2363525" y="1848126"/>
                  <a:pt x="2381250" y="1933786"/>
                  <a:pt x="2381250" y="1947333"/>
                </a:cubicBezTo>
                <a:cubicBezTo>
                  <a:pt x="2381250" y="1979278"/>
                  <a:pt x="2375525" y="2011009"/>
                  <a:pt x="2370667" y="2042583"/>
                </a:cubicBezTo>
                <a:cubicBezTo>
                  <a:pt x="2368455" y="2056959"/>
                  <a:pt x="2366588" y="2071906"/>
                  <a:pt x="2360083" y="2084916"/>
                </a:cubicBezTo>
                <a:cubicBezTo>
                  <a:pt x="2352194" y="2100693"/>
                  <a:pt x="2338585" y="2112896"/>
                  <a:pt x="2328333" y="2127250"/>
                </a:cubicBezTo>
                <a:cubicBezTo>
                  <a:pt x="2320940" y="2137600"/>
                  <a:pt x="2312855" y="2147623"/>
                  <a:pt x="2307167" y="2159000"/>
                </a:cubicBezTo>
                <a:cubicBezTo>
                  <a:pt x="2302178" y="2168978"/>
                  <a:pt x="2300978" y="2180496"/>
                  <a:pt x="2296583" y="2190750"/>
                </a:cubicBezTo>
                <a:cubicBezTo>
                  <a:pt x="2283495" y="2221289"/>
                  <a:pt x="2265066" y="2259425"/>
                  <a:pt x="2233083" y="2275416"/>
                </a:cubicBezTo>
                <a:cubicBezTo>
                  <a:pt x="2213890" y="2285013"/>
                  <a:pt x="2190696" y="2282161"/>
                  <a:pt x="2169583" y="2286000"/>
                </a:cubicBezTo>
                <a:cubicBezTo>
                  <a:pt x="2026561" y="2312005"/>
                  <a:pt x="2182830" y="2282688"/>
                  <a:pt x="2084917" y="2307166"/>
                </a:cubicBezTo>
                <a:lnTo>
                  <a:pt x="2000250" y="2328333"/>
                </a:lnTo>
                <a:cubicBezTo>
                  <a:pt x="1866194" y="2324805"/>
                  <a:pt x="1731901" y="2326477"/>
                  <a:pt x="1598083" y="2317750"/>
                </a:cubicBezTo>
                <a:cubicBezTo>
                  <a:pt x="1569054" y="2315857"/>
                  <a:pt x="1541943" y="2302288"/>
                  <a:pt x="1513417" y="2296583"/>
                </a:cubicBezTo>
                <a:cubicBezTo>
                  <a:pt x="1478139" y="2289527"/>
                  <a:pt x="1442486" y="2284141"/>
                  <a:pt x="1407583" y="2275416"/>
                </a:cubicBezTo>
                <a:cubicBezTo>
                  <a:pt x="1347799" y="2260470"/>
                  <a:pt x="1379513" y="2267685"/>
                  <a:pt x="1312333" y="2254250"/>
                </a:cubicBezTo>
                <a:cubicBezTo>
                  <a:pt x="1245305" y="2257778"/>
                  <a:pt x="1177755" y="2255764"/>
                  <a:pt x="1111250" y="2264833"/>
                </a:cubicBezTo>
                <a:cubicBezTo>
                  <a:pt x="1071559" y="2270245"/>
                  <a:pt x="1064888" y="2323278"/>
                  <a:pt x="1058333" y="2349500"/>
                </a:cubicBezTo>
                <a:cubicBezTo>
                  <a:pt x="1032972" y="2450947"/>
                  <a:pt x="1066436" y="2325191"/>
                  <a:pt x="1026583" y="2444750"/>
                </a:cubicBezTo>
                <a:cubicBezTo>
                  <a:pt x="1021983" y="2458549"/>
                  <a:pt x="1023216" y="2474454"/>
                  <a:pt x="1016000" y="2487083"/>
                </a:cubicBezTo>
                <a:cubicBezTo>
                  <a:pt x="1008574" y="2500078"/>
                  <a:pt x="994833" y="2508250"/>
                  <a:pt x="984250" y="2518833"/>
                </a:cubicBezTo>
                <a:cubicBezTo>
                  <a:pt x="980722" y="2529416"/>
                  <a:pt x="979085" y="2540831"/>
                  <a:pt x="973667" y="2550583"/>
                </a:cubicBezTo>
                <a:cubicBezTo>
                  <a:pt x="940761" y="2609814"/>
                  <a:pt x="876558" y="2685877"/>
                  <a:pt x="825500" y="2719916"/>
                </a:cubicBezTo>
                <a:cubicBezTo>
                  <a:pt x="814917" y="2726972"/>
                  <a:pt x="806090" y="2737998"/>
                  <a:pt x="793750" y="2741083"/>
                </a:cubicBezTo>
                <a:cubicBezTo>
                  <a:pt x="762758" y="2748831"/>
                  <a:pt x="730250" y="2748138"/>
                  <a:pt x="698500" y="2751666"/>
                </a:cubicBezTo>
                <a:lnTo>
                  <a:pt x="338667" y="2741083"/>
                </a:lnTo>
                <a:cubicBezTo>
                  <a:pt x="321187" y="2738721"/>
                  <a:pt x="321028" y="2709333"/>
                  <a:pt x="306917" y="2698750"/>
                </a:cubicBezTo>
                <a:cubicBezTo>
                  <a:pt x="291719" y="2687351"/>
                  <a:pt x="270678" y="2686680"/>
                  <a:pt x="254000" y="2677583"/>
                </a:cubicBezTo>
                <a:cubicBezTo>
                  <a:pt x="231667" y="2665401"/>
                  <a:pt x="190500" y="2635250"/>
                  <a:pt x="190500" y="2635250"/>
                </a:cubicBezTo>
                <a:cubicBezTo>
                  <a:pt x="139865" y="2559297"/>
                  <a:pt x="166155" y="2589738"/>
                  <a:pt x="116417" y="2540000"/>
                </a:cubicBezTo>
                <a:cubicBezTo>
                  <a:pt x="97012" y="2481788"/>
                  <a:pt x="117492" y="2533945"/>
                  <a:pt x="84667" y="2476500"/>
                </a:cubicBezTo>
                <a:cubicBezTo>
                  <a:pt x="30965" y="2382520"/>
                  <a:pt x="93896" y="2479759"/>
                  <a:pt x="42333" y="2402416"/>
                </a:cubicBezTo>
                <a:cubicBezTo>
                  <a:pt x="18309" y="2234243"/>
                  <a:pt x="46481" y="2441808"/>
                  <a:pt x="21167" y="2201333"/>
                </a:cubicBezTo>
                <a:cubicBezTo>
                  <a:pt x="17278" y="2164389"/>
                  <a:pt x="6314" y="2101634"/>
                  <a:pt x="0" y="2063750"/>
                </a:cubicBezTo>
                <a:cubicBezTo>
                  <a:pt x="3528" y="1989667"/>
                  <a:pt x="1384" y="1915095"/>
                  <a:pt x="10583" y="1841500"/>
                </a:cubicBezTo>
                <a:cubicBezTo>
                  <a:pt x="13670" y="1816806"/>
                  <a:pt x="60215" y="1787245"/>
                  <a:pt x="74083" y="1778000"/>
                </a:cubicBezTo>
                <a:cubicBezTo>
                  <a:pt x="84416" y="1771111"/>
                  <a:pt x="142960" y="1738241"/>
                  <a:pt x="158750" y="1725083"/>
                </a:cubicBezTo>
                <a:cubicBezTo>
                  <a:pt x="170248" y="1715501"/>
                  <a:pt x="176823" y="1699412"/>
                  <a:pt x="190500" y="1693333"/>
                </a:cubicBezTo>
                <a:cubicBezTo>
                  <a:pt x="210109" y="1684618"/>
                  <a:pt x="232833" y="1686278"/>
                  <a:pt x="254000" y="1682750"/>
                </a:cubicBezTo>
                <a:cubicBezTo>
                  <a:pt x="275167" y="1675694"/>
                  <a:pt x="299651" y="1674970"/>
                  <a:pt x="317500" y="1661583"/>
                </a:cubicBezTo>
                <a:cubicBezTo>
                  <a:pt x="371469" y="1621106"/>
                  <a:pt x="342721" y="1634111"/>
                  <a:pt x="402167" y="1619250"/>
                </a:cubicBezTo>
                <a:cubicBezTo>
                  <a:pt x="423334" y="1605139"/>
                  <a:pt x="445316" y="1592180"/>
                  <a:pt x="465667" y="1576916"/>
                </a:cubicBezTo>
                <a:cubicBezTo>
                  <a:pt x="471357" y="1572648"/>
                  <a:pt x="527085" y="1529629"/>
                  <a:pt x="539750" y="1524000"/>
                </a:cubicBezTo>
                <a:cubicBezTo>
                  <a:pt x="560139" y="1514938"/>
                  <a:pt x="603250" y="1502833"/>
                  <a:pt x="603250" y="1502833"/>
                </a:cubicBezTo>
                <a:lnTo>
                  <a:pt x="645583" y="1439333"/>
                </a:lnTo>
                <a:lnTo>
                  <a:pt x="666750" y="1407583"/>
                </a:lnTo>
                <a:cubicBezTo>
                  <a:pt x="676835" y="1377328"/>
                  <a:pt x="681274" y="1366715"/>
                  <a:pt x="687917" y="1333500"/>
                </a:cubicBezTo>
                <a:cubicBezTo>
                  <a:pt x="706545" y="1240363"/>
                  <a:pt x="688486" y="1300044"/>
                  <a:pt x="709083" y="1238250"/>
                </a:cubicBezTo>
                <a:cubicBezTo>
                  <a:pt x="705555" y="1121833"/>
                  <a:pt x="704175" y="1005332"/>
                  <a:pt x="698500" y="889000"/>
                </a:cubicBezTo>
                <a:cubicBezTo>
                  <a:pt x="696020" y="838149"/>
                  <a:pt x="686960" y="799546"/>
                  <a:pt x="677333" y="751416"/>
                </a:cubicBezTo>
                <a:cubicBezTo>
                  <a:pt x="664090" y="513041"/>
                  <a:pt x="660459" y="553590"/>
                  <a:pt x="677333" y="275166"/>
                </a:cubicBezTo>
                <a:cubicBezTo>
                  <a:pt x="678631" y="253747"/>
                  <a:pt x="685410" y="232978"/>
                  <a:pt x="687917" y="211666"/>
                </a:cubicBezTo>
                <a:cubicBezTo>
                  <a:pt x="692470" y="172968"/>
                  <a:pt x="684512" y="131618"/>
                  <a:pt x="698500" y="95250"/>
                </a:cubicBezTo>
                <a:cubicBezTo>
                  <a:pt x="704163" y="80525"/>
                  <a:pt x="727305" y="82200"/>
                  <a:pt x="740833" y="74083"/>
                </a:cubicBezTo>
                <a:cubicBezTo>
                  <a:pt x="762647" y="60995"/>
                  <a:pt x="780199" y="39795"/>
                  <a:pt x="804333" y="31750"/>
                </a:cubicBezTo>
                <a:cubicBezTo>
                  <a:pt x="814916" y="28222"/>
                  <a:pt x="825260" y="23872"/>
                  <a:pt x="836083" y="21166"/>
                </a:cubicBezTo>
                <a:lnTo>
                  <a:pt x="920750" y="0"/>
                </a:lnTo>
                <a:cubicBezTo>
                  <a:pt x="1019528" y="3528"/>
                  <a:pt x="1118447" y="4220"/>
                  <a:pt x="1217083" y="10583"/>
                </a:cubicBezTo>
                <a:cubicBezTo>
                  <a:pt x="1228216" y="11301"/>
                  <a:pt x="1237857" y="19170"/>
                  <a:pt x="1248833" y="21166"/>
                </a:cubicBezTo>
                <a:cubicBezTo>
                  <a:pt x="1302232" y="30875"/>
                  <a:pt x="1388028" y="35493"/>
                  <a:pt x="1439333" y="42333"/>
                </a:cubicBezTo>
                <a:cubicBezTo>
                  <a:pt x="1457164" y="44710"/>
                  <a:pt x="1474611" y="49388"/>
                  <a:pt x="1492250" y="52916"/>
                </a:cubicBezTo>
                <a:cubicBezTo>
                  <a:pt x="1502833" y="59972"/>
                  <a:pt x="1515006" y="65089"/>
                  <a:pt x="1524000" y="74083"/>
                </a:cubicBezTo>
                <a:cubicBezTo>
                  <a:pt x="1554332" y="104415"/>
                  <a:pt x="1538534" y="103150"/>
                  <a:pt x="1555750" y="137583"/>
                </a:cubicBezTo>
                <a:cubicBezTo>
                  <a:pt x="1561438" y="148960"/>
                  <a:pt x="1569861" y="158750"/>
                  <a:pt x="1576917" y="169333"/>
                </a:cubicBezTo>
                <a:cubicBezTo>
                  <a:pt x="1588616" y="204430"/>
                  <a:pt x="1576344" y="201083"/>
                  <a:pt x="1598083" y="201083"/>
                </a:cubicBezTo>
                <a:lnTo>
                  <a:pt x="1598083" y="201083"/>
                </a:lnTo>
                <a:lnTo>
                  <a:pt x="1598083" y="201083"/>
                </a:lnTo>
                <a:lnTo>
                  <a:pt x="1534583" y="10583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3258104" y="4859868"/>
            <a:ext cx="44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de-DE" baseline="-25000" dirty="0"/>
              <a:t>1</a:t>
            </a:r>
            <a:endParaRPr lang="de-DE" dirty="0" smtClean="0"/>
          </a:p>
        </p:txBody>
      </p:sp>
      <p:sp>
        <p:nvSpPr>
          <p:cNvPr id="19" name="Textfeld 18"/>
          <p:cNvSpPr txBox="1"/>
          <p:nvPr/>
        </p:nvSpPr>
        <p:spPr>
          <a:xfrm>
            <a:off x="323528" y="1124744"/>
            <a:ext cx="4220552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8380"/>
                </a:solidFill>
              </a:rPr>
              <a:t>φ</a:t>
            </a:r>
            <a:r>
              <a:rPr lang="de-DE" sz="2600" dirty="0" smtClean="0">
                <a:solidFill>
                  <a:srgbClr val="008380"/>
                </a:solidFill>
              </a:rPr>
              <a:t>*</a:t>
            </a:r>
            <a:r>
              <a:rPr lang="de-DE" sz="2600" dirty="0" smtClean="0"/>
              <a:t> = </a:t>
            </a:r>
            <a:r>
              <a:rPr lang="de-DE" sz="2800" dirty="0">
                <a:solidFill>
                  <a:srgbClr val="008380"/>
                </a:solidFill>
              </a:rPr>
              <a:t>⋁</a:t>
            </a:r>
            <a:r>
              <a:rPr lang="de-DE" sz="2800" baseline="-25000" dirty="0">
                <a:solidFill>
                  <a:srgbClr val="008380"/>
                </a:solidFill>
              </a:rPr>
              <a:t>i </a:t>
            </a:r>
            <a:r>
              <a:rPr lang="de-DE" sz="2800" baseline="-25000" dirty="0" err="1" smtClean="0"/>
              <a:t>index</a:t>
            </a:r>
            <a:r>
              <a:rPr lang="de-DE" sz="2800" baseline="-25000" dirty="0" smtClean="0"/>
              <a:t> </a:t>
            </a:r>
            <a:r>
              <a:rPr lang="de-DE" sz="2800" baseline="-25000" dirty="0" err="1" smtClean="0"/>
              <a:t>of</a:t>
            </a:r>
            <a:r>
              <a:rPr lang="de-DE" sz="2800" baseline="-25000" dirty="0" smtClean="0"/>
              <a:t> positive </a:t>
            </a:r>
            <a:r>
              <a:rPr lang="de-DE" sz="2800" baseline="-25000" dirty="0" err="1" smtClean="0"/>
              <a:t>instance</a:t>
            </a:r>
            <a:r>
              <a:rPr lang="de-DE" sz="2800" baseline="-25000" dirty="0" smtClean="0"/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θ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8380"/>
                </a:solidFill>
              </a:rPr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066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8" grpId="0" animBg="1"/>
      <p:bldP spid="13" grpId="0"/>
      <p:bldP spid="40" grpId="0"/>
      <p:bldP spid="15" grpId="0" animBg="1"/>
      <p:bldP spid="41" grpId="0"/>
      <p:bldP spid="1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380312" y="1340768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339752" y="2564904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3779912" y="21328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843809" y="2636912"/>
            <a:ext cx="144015" cy="360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 rot="17078566">
            <a:off x="2601589" y="2622480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 smtClean="0"/>
              <a:t>r</a:t>
            </a:r>
            <a:r>
              <a:rPr lang="de-DE" sz="1200" dirty="0" smtClean="0"/>
              <a:t> *</a:t>
            </a:r>
            <a:endParaRPr lang="de-DE" sz="1200" baseline="-25000" dirty="0" smtClean="0"/>
          </a:p>
        </p:txBody>
      </p:sp>
      <p:sp>
        <p:nvSpPr>
          <p:cNvPr id="23" name="Oval 22"/>
          <p:cNvSpPr/>
          <p:nvPr/>
        </p:nvSpPr>
        <p:spPr>
          <a:xfrm>
            <a:off x="4788024" y="285293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339752" y="39330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357301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3347864" y="35730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3923928" y="407708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3563888" y="278092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876256" y="37254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3059832" y="299695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3059832" y="227687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3563888" y="3501008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23528" y="1124744"/>
            <a:ext cx="4220552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8380"/>
                </a:solidFill>
              </a:rPr>
              <a:t>φ</a:t>
            </a:r>
            <a:r>
              <a:rPr lang="de-DE" sz="2600" dirty="0" smtClean="0">
                <a:solidFill>
                  <a:srgbClr val="008380"/>
                </a:solidFill>
              </a:rPr>
              <a:t>*</a:t>
            </a:r>
            <a:r>
              <a:rPr lang="de-DE" sz="2600" dirty="0" smtClean="0"/>
              <a:t> = </a:t>
            </a:r>
            <a:r>
              <a:rPr lang="de-DE" sz="2800" dirty="0">
                <a:solidFill>
                  <a:srgbClr val="008380"/>
                </a:solidFill>
              </a:rPr>
              <a:t>⋁</a:t>
            </a:r>
            <a:r>
              <a:rPr lang="de-DE" sz="2800" baseline="-25000" dirty="0">
                <a:solidFill>
                  <a:srgbClr val="008380"/>
                </a:solidFill>
              </a:rPr>
              <a:t>i </a:t>
            </a:r>
            <a:r>
              <a:rPr lang="de-DE" sz="2800" baseline="-25000" dirty="0" err="1" smtClean="0"/>
              <a:t>index</a:t>
            </a:r>
            <a:r>
              <a:rPr lang="de-DE" sz="2800" baseline="-25000" dirty="0" smtClean="0"/>
              <a:t> </a:t>
            </a:r>
            <a:r>
              <a:rPr lang="de-DE" sz="2800" baseline="-25000" dirty="0" err="1" smtClean="0"/>
              <a:t>of</a:t>
            </a:r>
            <a:r>
              <a:rPr lang="de-DE" sz="2800" baseline="-25000" dirty="0" smtClean="0"/>
              <a:t> positive </a:t>
            </a:r>
            <a:r>
              <a:rPr lang="de-DE" sz="2800" baseline="-25000" dirty="0" err="1" smtClean="0"/>
              <a:t>instance</a:t>
            </a:r>
            <a:r>
              <a:rPr lang="de-DE" sz="2800" baseline="-25000" dirty="0" smtClean="0"/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θ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8380"/>
                </a:solidFill>
              </a:rPr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83568" y="5807005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00FF"/>
                </a:solidFill>
              </a:rPr>
              <a:t>Feferman-Vaught</a:t>
            </a:r>
            <a:r>
              <a:rPr lang="de-DE" dirty="0" smtClean="0">
                <a:solidFill>
                  <a:srgbClr val="0000FF"/>
                </a:solidFill>
              </a:rPr>
              <a:t> style </a:t>
            </a:r>
            <a:r>
              <a:rPr lang="de-DE" dirty="0" err="1" smtClean="0">
                <a:solidFill>
                  <a:srgbClr val="0000FF"/>
                </a:solidFill>
              </a:rPr>
              <a:t>composition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lemma</a:t>
            </a:r>
            <a:r>
              <a:rPr lang="de-DE" dirty="0" smtClean="0">
                <a:solidFill>
                  <a:srgbClr val="0000FF"/>
                </a:solidFill>
              </a:rPr>
              <a:t> 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ensure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/>
              <a:t> </a:t>
            </a:r>
            <a:r>
              <a:rPr lang="de-DE" dirty="0" err="1" smtClean="0"/>
              <a:t>identical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same </a:t>
            </a:r>
            <a:r>
              <a:rPr lang="de-DE" dirty="0" err="1" smtClean="0"/>
              <a:t>categorization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3328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∈</a:t>
            </a:r>
            <a:r>
              <a:rPr lang="de-DE" sz="2200" dirty="0" err="1" smtClean="0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k-ary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v∈Dom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25152" y="4725144"/>
            <a:ext cx="43204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36265" y="5733256"/>
            <a:ext cx="43204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9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hints</a:t>
            </a:r>
            <a:r>
              <a:rPr lang="de-DE" dirty="0" smtClean="0"/>
              <a:t> on </a:t>
            </a:r>
            <a:r>
              <a:rPr lang="de-DE" dirty="0" err="1" smtClean="0"/>
              <a:t>Thm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 3. :</a:t>
            </a:r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|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baseline="-25000" dirty="0" err="1" smtClean="0">
                <a:solidFill>
                  <a:srgbClr val="008380"/>
                </a:solidFill>
              </a:rPr>
              <a:t>r</a:t>
            </a:r>
            <a:r>
              <a:rPr lang="de-DE" baseline="-25000" dirty="0" smtClean="0">
                <a:solidFill>
                  <a:srgbClr val="008380"/>
                </a:solidFill>
              </a:rPr>
              <a:t>*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*)| ≤ (</a:t>
            </a:r>
            <a:r>
              <a:rPr lang="de-DE" dirty="0" err="1" smtClean="0">
                <a:solidFill>
                  <a:srgbClr val="008380"/>
                </a:solidFill>
              </a:rPr>
              <a:t>k+l</a:t>
            </a:r>
            <a:r>
              <a:rPr lang="de-DE" dirty="0" smtClean="0">
                <a:solidFill>
                  <a:srgbClr val="008380"/>
                </a:solidFill>
              </a:rPr>
              <a:t>)2d</a:t>
            </a:r>
            <a:r>
              <a:rPr lang="de-DE" baseline="30000" dirty="0" smtClean="0">
                <a:solidFill>
                  <a:srgbClr val="008380"/>
                </a:solidFill>
              </a:rPr>
              <a:t>r*</a:t>
            </a:r>
          </a:p>
          <a:p>
            <a:pPr lvl="1"/>
            <a:r>
              <a:rPr lang="de-DE" dirty="0" smtClean="0"/>
              <a:t>Thus, 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baseline="-25000" dirty="0" err="1" smtClean="0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 </a:t>
            </a:r>
            <a:r>
              <a:rPr lang="de-DE" dirty="0" err="1" smtClean="0"/>
              <a:t>representable</a:t>
            </a:r>
            <a:r>
              <a:rPr lang="de-DE" dirty="0" smtClean="0"/>
              <a:t> in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O((</a:t>
            </a:r>
            <a:r>
              <a:rPr lang="de-DE" dirty="0" err="1" smtClean="0">
                <a:solidFill>
                  <a:srgbClr val="008380"/>
                </a:solidFill>
              </a:rPr>
              <a:t>k+l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dirty="0" err="1" smtClean="0">
                <a:solidFill>
                  <a:srgbClr val="008380"/>
                </a:solidFill>
              </a:rPr>
              <a:t>d</a:t>
            </a:r>
            <a:r>
              <a:rPr lang="de-DE" baseline="30000" dirty="0" err="1" smtClean="0">
                <a:solidFill>
                  <a:srgbClr val="008380"/>
                </a:solidFill>
              </a:rPr>
              <a:t>r</a:t>
            </a:r>
            <a:r>
              <a:rPr lang="de-DE" baseline="30000" dirty="0" smtClean="0">
                <a:solidFill>
                  <a:srgbClr val="008380"/>
                </a:solidFill>
              </a:rPr>
              <a:t>*</a:t>
            </a:r>
            <a:r>
              <a:rPr lang="de-DE" dirty="0" smtClean="0">
                <a:solidFill>
                  <a:srgbClr val="008380"/>
                </a:solidFill>
              </a:rPr>
              <a:t>log(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))</a:t>
            </a:r>
          </a:p>
          <a:p>
            <a:pPr lvl="1"/>
            <a:r>
              <a:rPr lang="de-DE" dirty="0" err="1" smtClean="0"/>
              <a:t>Considering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k,l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r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constants</a:t>
            </a:r>
            <a:r>
              <a:rPr lang="de-DE" dirty="0" smtClean="0"/>
              <a:t> </a:t>
            </a:r>
            <a:r>
              <a:rPr lang="de-DE" dirty="0" err="1" smtClean="0"/>
              <a:t>gives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 smtClean="0">
                <a:solidFill>
                  <a:srgbClr val="008380"/>
                </a:solidFill>
              </a:rPr>
              <a:t>     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baseline="-25000" dirty="0" err="1" smtClean="0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>
                <a:solidFill>
                  <a:srgbClr val="008380"/>
                </a:solidFill>
              </a:rPr>
              <a:t>*)</a:t>
            </a:r>
            <a:r>
              <a:rPr lang="de-DE" dirty="0"/>
              <a:t> </a:t>
            </a:r>
            <a:r>
              <a:rPr lang="de-DE" dirty="0" err="1"/>
              <a:t>representable</a:t>
            </a:r>
            <a:r>
              <a:rPr lang="de-DE" dirty="0"/>
              <a:t> in </a:t>
            </a:r>
            <a:r>
              <a:rPr lang="de-DE" dirty="0" err="1"/>
              <a:t>size</a:t>
            </a:r>
            <a:r>
              <a:rPr lang="de-DE" dirty="0"/>
              <a:t> </a:t>
            </a:r>
            <a:r>
              <a:rPr lang="de-DE" dirty="0" smtClean="0">
                <a:solidFill>
                  <a:srgbClr val="008380"/>
                </a:solidFill>
              </a:rPr>
              <a:t>(d</a:t>
            </a:r>
            <a:r>
              <a:rPr lang="de-DE" baseline="30000" dirty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+</a:t>
            </a:r>
            <a:r>
              <a:rPr lang="de-DE" dirty="0" smtClean="0">
                <a:solidFill>
                  <a:srgbClr val="008380"/>
                </a:solidFill>
              </a:rPr>
              <a:t> log(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</a:p>
          <a:p>
            <a:pPr lvl="1"/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time </a:t>
            </a:r>
            <a:r>
              <a:rPr lang="de-DE" dirty="0" err="1" smtClean="0"/>
              <a:t>polynomial</a:t>
            </a:r>
            <a:r>
              <a:rPr lang="de-DE" dirty="0" smtClean="0"/>
              <a:t> in </a:t>
            </a:r>
            <a:r>
              <a:rPr lang="de-DE" dirty="0" err="1" smtClean="0"/>
              <a:t>representation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baseline="-25000" dirty="0" err="1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check </a:t>
            </a:r>
            <a:r>
              <a:rPr lang="de-DE" dirty="0" err="1" smtClean="0"/>
              <a:t>wether</a:t>
            </a:r>
            <a:r>
              <a:rPr lang="de-DE" dirty="0" smtClean="0"/>
              <a:t> </a:t>
            </a:r>
            <a:r>
              <a:rPr lang="de-DE" dirty="0" err="1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in </a:t>
            </a:r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baseline="-25000" dirty="0" err="1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</a:t>
            </a:r>
            <a:r>
              <a:rPr lang="de-DE" dirty="0" smtClean="0"/>
              <a:t> </a:t>
            </a:r>
            <a:r>
              <a:rPr lang="de-DE" dirty="0" err="1" smtClean="0"/>
              <a:t>hence</a:t>
            </a:r>
            <a:r>
              <a:rPr lang="de-DE" dirty="0" smtClean="0"/>
              <a:t>: </a:t>
            </a:r>
          </a:p>
          <a:p>
            <a:pPr lvl="1"/>
            <a:r>
              <a:rPr lang="de-DE" dirty="0" err="1" smtClean="0"/>
              <a:t>Running</a:t>
            </a:r>
            <a:r>
              <a:rPr lang="de-DE" dirty="0" smtClean="0"/>
              <a:t> time </a:t>
            </a:r>
            <a:r>
              <a:rPr lang="de-DE" dirty="0" err="1" smtClean="0"/>
              <a:t>consistency</a:t>
            </a:r>
            <a:r>
              <a:rPr lang="de-DE" dirty="0" smtClean="0"/>
              <a:t> </a:t>
            </a:r>
            <a:r>
              <a:rPr lang="de-DE" dirty="0" err="1" smtClean="0"/>
              <a:t>checks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008380"/>
                </a:solidFill>
              </a:rPr>
              <a:t>t (d</a:t>
            </a:r>
            <a:r>
              <a:rPr lang="de-DE" baseline="30000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+ log(</a:t>
            </a:r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dirty="0">
                <a:solidFill>
                  <a:srgbClr val="008380"/>
                </a:solidFill>
              </a:rPr>
              <a:t>))</a:t>
            </a:r>
            <a:r>
              <a:rPr lang="de-DE" baseline="30000" dirty="0">
                <a:solidFill>
                  <a:srgbClr val="008380"/>
                </a:solidFill>
              </a:rPr>
              <a:t>O(1</a:t>
            </a:r>
            <a:r>
              <a:rPr lang="de-DE" baseline="30000" dirty="0" smtClean="0">
                <a:solidFill>
                  <a:srgbClr val="008380"/>
                </a:solidFill>
              </a:rPr>
              <a:t>) </a:t>
            </a:r>
          </a:p>
          <a:p>
            <a:pPr lvl="1"/>
            <a:r>
              <a:rPr lang="de-DE" dirty="0" smtClean="0"/>
              <a:t>As |</a:t>
            </a:r>
            <a:r>
              <a:rPr lang="de-DE" dirty="0" smtClean="0">
                <a:solidFill>
                  <a:srgbClr val="008380"/>
                </a:solidFill>
              </a:rPr>
              <a:t>N| </a:t>
            </a:r>
            <a:r>
              <a:rPr lang="de-DE" dirty="0">
                <a:solidFill>
                  <a:srgbClr val="008380"/>
                </a:solidFill>
              </a:rPr>
              <a:t>≤ </a:t>
            </a:r>
            <a:r>
              <a:rPr lang="de-DE" dirty="0" smtClean="0">
                <a:solidFill>
                  <a:srgbClr val="008380"/>
                </a:solidFill>
              </a:rPr>
              <a:t>2tkd</a:t>
            </a:r>
            <a:r>
              <a:rPr lang="de-DE" baseline="30000" dirty="0" smtClean="0">
                <a:solidFill>
                  <a:srgbClr val="008380"/>
                </a:solidFill>
              </a:rPr>
              <a:t>2lr*</a:t>
            </a:r>
            <a:r>
              <a:rPr lang="de-DE" dirty="0" smtClean="0">
                <a:solidFill>
                  <a:srgbClr val="008380"/>
                </a:solidFill>
              </a:rPr>
              <a:t> = (t+1)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, </a:t>
            </a:r>
            <a:r>
              <a:rPr lang="de-DE" dirty="0" err="1" smtClean="0"/>
              <a:t>hence</a:t>
            </a:r>
            <a:r>
              <a:rPr lang="de-DE" dirty="0" smtClean="0"/>
              <a:t> </a:t>
            </a:r>
            <a:r>
              <a:rPr lang="de-DE" dirty="0" err="1" smtClean="0"/>
              <a:t>outer</a:t>
            </a:r>
            <a:r>
              <a:rPr lang="de-DE" dirty="0" smtClean="0"/>
              <a:t> </a:t>
            </a:r>
            <a:r>
              <a:rPr lang="de-DE" dirty="0" err="1" smtClean="0"/>
              <a:t>loops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factor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t+d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  <a:r>
              <a:rPr lang="de-DE" baseline="30000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so </a:t>
            </a:r>
            <a:r>
              <a:rPr lang="de-DE" dirty="0" err="1" smtClean="0"/>
              <a:t>overall</a:t>
            </a:r>
            <a:r>
              <a:rPr lang="de-DE" dirty="0" smtClean="0"/>
              <a:t> </a:t>
            </a:r>
            <a:r>
              <a:rPr lang="de-DE" dirty="0" err="1" smtClean="0"/>
              <a:t>runtime</a:t>
            </a:r>
            <a:r>
              <a:rPr lang="de-DE" dirty="0"/>
              <a:t> </a:t>
            </a:r>
            <a:r>
              <a:rPr lang="de-DE" dirty="0" smtClean="0">
                <a:solidFill>
                  <a:srgbClr val="008380"/>
                </a:solidFill>
              </a:rPr>
              <a:t>(log(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 + d +t)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</a:p>
          <a:p>
            <a:pPr>
              <a:buFont typeface="Symbol" charset="2"/>
              <a:buChar char="-"/>
            </a:pPr>
            <a:r>
              <a:rPr lang="de-DE" dirty="0" smtClean="0"/>
              <a:t>Ad 4.: As </a:t>
            </a:r>
            <a:r>
              <a:rPr lang="de-DE" sz="2800" dirty="0" err="1">
                <a:solidFill>
                  <a:srgbClr val="008380"/>
                </a:solidFill>
              </a:rPr>
              <a:t>φ</a:t>
            </a:r>
            <a:r>
              <a:rPr lang="de-DE" sz="2800" dirty="0" smtClean="0">
                <a:solidFill>
                  <a:srgbClr val="008380"/>
                </a:solidFill>
              </a:rPr>
              <a:t>* </a:t>
            </a:r>
            <a:r>
              <a:rPr lang="de-DE" sz="2800" dirty="0" err="1" smtClean="0"/>
              <a:t>local</a:t>
            </a:r>
            <a:r>
              <a:rPr lang="de-DE" sz="2800" dirty="0" smtClean="0"/>
              <a:t>, </a:t>
            </a:r>
            <a:r>
              <a:rPr lang="de-DE" sz="2800" dirty="0" err="1" smtClean="0"/>
              <a:t>only</a:t>
            </a:r>
            <a:r>
              <a:rPr lang="de-DE" sz="2800" dirty="0" smtClean="0"/>
              <a:t> check on </a:t>
            </a:r>
            <a:r>
              <a:rPr lang="de-DE" sz="2800" dirty="0" err="1" smtClean="0">
                <a:solidFill>
                  <a:srgbClr val="008380"/>
                </a:solidFill>
              </a:rPr>
              <a:t>N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800" baseline="-25000" dirty="0" smtClean="0">
                <a:solidFill>
                  <a:srgbClr val="008380"/>
                </a:solidFill>
              </a:rPr>
              <a:t>*</a:t>
            </a:r>
            <a:r>
              <a:rPr lang="de-DE" sz="2800" dirty="0" smtClean="0">
                <a:solidFill>
                  <a:srgbClr val="008380"/>
                </a:solidFill>
              </a:rPr>
              <a:t>(</a:t>
            </a:r>
            <a:r>
              <a:rPr lang="de-DE" sz="2800" dirty="0" err="1" smtClean="0">
                <a:solidFill>
                  <a:srgbClr val="008380"/>
                </a:solidFill>
              </a:rPr>
              <a:t>u,v</a:t>
            </a:r>
            <a:r>
              <a:rPr lang="de-DE" sz="2800" dirty="0" smtClean="0">
                <a:solidFill>
                  <a:srgbClr val="008380"/>
                </a:solidFill>
              </a:rPr>
              <a:t>)</a:t>
            </a:r>
            <a:r>
              <a:rPr lang="de-DE" sz="2800" dirty="0" smtClean="0"/>
              <a:t> </a:t>
            </a:r>
            <a:r>
              <a:rPr lang="de-DE" sz="2800" dirty="0" err="1" smtClean="0"/>
              <a:t>required</a:t>
            </a:r>
            <a:r>
              <a:rPr lang="de-DE" sz="2800" dirty="0" smtClean="0">
                <a:solidFill>
                  <a:srgbClr val="008380"/>
                </a:solidFill>
              </a:rPr>
              <a:t>. 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4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uniform </a:t>
            </a:r>
            <a:r>
              <a:rPr lang="de-DE" dirty="0" err="1" smtClean="0"/>
              <a:t>cost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91264" cy="5184353"/>
          </a:xfrm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4.3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(</a:t>
            </a:r>
            <a:r>
              <a:rPr lang="de-DE" sz="2200" dirty="0" err="1" smtClean="0">
                <a:solidFill>
                  <a:srgbClr val="FF0000"/>
                </a:solidFill>
              </a:rPr>
              <a:t>possibly</a:t>
            </a:r>
            <a:r>
              <a:rPr lang="de-DE" sz="2200" dirty="0" smtClean="0">
                <a:solidFill>
                  <a:srgbClr val="FF0000"/>
                </a:solidFill>
              </a:rPr>
              <a:t> infinite)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an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v*</a:t>
            </a:r>
            <a:r>
              <a:rPr lang="de-DE" sz="2200" dirty="0" smtClean="0"/>
              <a:t> in </a:t>
            </a:r>
            <a:r>
              <a:rPr lang="de-DE" sz="2200" dirty="0" smtClean="0">
                <a:solidFill>
                  <a:srgbClr val="008380"/>
                </a:solidFill>
              </a:rPr>
              <a:t>Dom(B)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parameters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/>
              <a:t> </a:t>
            </a:r>
            <a:r>
              <a:rPr lang="de-DE" sz="2200" dirty="0" err="1" smtClean="0"/>
              <a:t>exists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in uniform </a:t>
            </a:r>
            <a:r>
              <a:rPr lang="de-DE" sz="2200" dirty="0" err="1" smtClean="0"/>
              <a:t>cost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= </a:t>
            </a:r>
            <a:r>
              <a:rPr lang="de-DE" sz="2200" dirty="0" smtClean="0">
                <a:solidFill>
                  <a:srgbClr val="008380"/>
                </a:solidFill>
              </a:rPr>
              <a:t>(d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B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>
                <a:solidFill>
                  <a:srgbClr val="008380"/>
                </a:solidFill>
              </a:rPr>
              <a:t>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dirty="0" smtClean="0"/>
              <a:t>,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 =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err="1"/>
              <a:t>O</a:t>
            </a:r>
            <a:r>
              <a:rPr lang="de-DE" sz="2200" dirty="0" err="1" smtClean="0"/>
              <a:t>utputted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483768" y="5951319"/>
            <a:ext cx="5258171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Uniform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in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Arbitrarily</a:t>
            </a:r>
            <a:r>
              <a:rPr lang="de-DE" dirty="0" smtClean="0"/>
              <a:t> large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register</a:t>
            </a:r>
            <a:r>
              <a:rPr lang="de-DE" dirty="0" smtClean="0"/>
              <a:t> (</a:t>
            </a:r>
            <a:r>
              <a:rPr lang="de-DE" dirty="0" err="1" smtClean="0"/>
              <a:t>constant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307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Declarative</a:t>
            </a:r>
            <a:r>
              <a:rPr lang="de-DE" dirty="0" smtClean="0"/>
              <a:t> Approach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(Grohe/</a:t>
            </a:r>
            <a:r>
              <a:rPr lang="de-DE" dirty="0" err="1" smtClean="0"/>
              <a:t>Ritzert</a:t>
            </a:r>
            <a:r>
              <a:rPr lang="de-DE" dirty="0" smtClean="0"/>
              <a:t> 17)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/>
              <a:t>l</a:t>
            </a:r>
            <a:r>
              <a:rPr lang="de-DE" dirty="0" err="1" smtClean="0"/>
              <a:t>ogic-based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endParaRPr lang="de-DE" dirty="0" smtClean="0"/>
          </a:p>
          <a:p>
            <a:pPr lvl="1"/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structure</a:t>
            </a:r>
            <a:r>
              <a:rPr lang="de-DE" dirty="0" smtClean="0"/>
              <a:t> in a </a:t>
            </a:r>
            <a:r>
              <a:rPr lang="de-DE" dirty="0" err="1" smtClean="0"/>
              <a:t>logical</a:t>
            </a:r>
            <a:r>
              <a:rPr lang="de-DE" dirty="0" smtClean="0"/>
              <a:t> sense</a:t>
            </a:r>
          </a:p>
          <a:p>
            <a:r>
              <a:rPr lang="de-DE" dirty="0" err="1" smtClean="0"/>
              <a:t>Context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0000FF"/>
                </a:solidFill>
              </a:rPr>
              <a:t>Logical </a:t>
            </a:r>
            <a:r>
              <a:rPr lang="de-DE" dirty="0" err="1" smtClean="0">
                <a:solidFill>
                  <a:srgbClr val="0000FF"/>
                </a:solidFill>
              </a:rPr>
              <a:t>and</a:t>
            </a:r>
            <a:r>
              <a:rPr lang="de-DE" dirty="0" smtClean="0">
                <a:solidFill>
                  <a:srgbClr val="0000FF"/>
                </a:solidFill>
              </a:rPr>
              <a:t> relational Learning </a:t>
            </a:r>
          </a:p>
          <a:p>
            <a:pPr lvl="1"/>
            <a:r>
              <a:rPr lang="de-DE" dirty="0" err="1" smtClean="0"/>
              <a:t>Inductive</a:t>
            </a:r>
            <a:r>
              <a:rPr lang="de-DE" dirty="0" smtClean="0"/>
              <a:t> </a:t>
            </a:r>
            <a:r>
              <a:rPr lang="de-DE" dirty="0" err="1" smtClean="0"/>
              <a:t>Logic</a:t>
            </a:r>
            <a:r>
              <a:rPr lang="de-DE" dirty="0" smtClean="0"/>
              <a:t> </a:t>
            </a:r>
            <a:r>
              <a:rPr lang="de-DE" dirty="0" err="1" smtClean="0"/>
              <a:t>Programming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(Statistical) relational Learning</a:t>
            </a:r>
          </a:p>
          <a:p>
            <a:pPr lvl="1"/>
            <a:r>
              <a:rPr lang="de-DE" dirty="0" smtClean="0"/>
              <a:t>Mining </a:t>
            </a:r>
            <a:r>
              <a:rPr lang="de-DE" dirty="0" err="1" smtClean="0"/>
              <a:t>and</a:t>
            </a:r>
            <a:r>
              <a:rPr lang="de-DE" dirty="0" smtClean="0"/>
              <a:t> Learning </a:t>
            </a:r>
            <a:r>
              <a:rPr lang="de-DE" dirty="0"/>
              <a:t>i</a:t>
            </a:r>
            <a:r>
              <a:rPr lang="de-DE" dirty="0" smtClean="0"/>
              <a:t>n Graphs</a:t>
            </a:r>
          </a:p>
          <a:p>
            <a:pPr lvl="1"/>
            <a:r>
              <a:rPr lang="de-DE" dirty="0" smtClean="0"/>
              <a:t>...</a:t>
            </a:r>
            <a:endParaRPr lang="de-DE" dirty="0"/>
          </a:p>
          <a:p>
            <a:pPr marL="514350" indent="-457200"/>
            <a:r>
              <a:rPr lang="de-DE" dirty="0" err="1" smtClean="0"/>
              <a:t>Overview</a:t>
            </a:r>
            <a:r>
              <a:rPr lang="de-DE" dirty="0" smtClean="0"/>
              <a:t>: </a:t>
            </a:r>
            <a:r>
              <a:rPr lang="de-DE" dirty="0" err="1" smtClean="0"/>
              <a:t>see</a:t>
            </a:r>
            <a:r>
              <a:rPr lang="de-DE" dirty="0" smtClean="0"/>
              <a:t> IJCAI 09 </a:t>
            </a:r>
            <a:r>
              <a:rPr lang="de-DE" dirty="0" err="1" smtClean="0"/>
              <a:t>tutorial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Luc de </a:t>
            </a:r>
            <a:r>
              <a:rPr lang="de-DE" dirty="0" err="1" smtClean="0"/>
              <a:t>Raedt</a:t>
            </a:r>
            <a:endParaRPr lang="de-DE" dirty="0" smtClean="0"/>
          </a:p>
          <a:p>
            <a:pPr lvl="1"/>
            <a:r>
              <a:rPr lang="de-DE" dirty="0" smtClean="0"/>
              <a:t>(</a:t>
            </a:r>
            <a:r>
              <a:rPr lang="de-DE" i="1" dirty="0">
                <a:hlinkClick r:id="rId2"/>
              </a:rPr>
              <a:t>www.cs.kuleuven.be/~lucdr/ijcai09.pdf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Book: Logical </a:t>
            </a:r>
            <a:r>
              <a:rPr lang="de-DE" dirty="0" err="1" smtClean="0"/>
              <a:t>and</a:t>
            </a:r>
            <a:r>
              <a:rPr lang="de-DE" dirty="0" smtClean="0"/>
              <a:t> relational Learning, Springer, 2008</a:t>
            </a:r>
          </a:p>
          <a:p>
            <a:pPr lvl="2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8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Generalisation: </a:t>
            </a:r>
            <a:r>
              <a:rPr lang="de-DE" dirty="0" err="1" smtClean="0"/>
              <a:t>Minimize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Do not </a:t>
            </a:r>
            <a:r>
              <a:rPr lang="de-DE" dirty="0" err="1" smtClean="0"/>
              <a:t>require</a:t>
            </a:r>
            <a:r>
              <a:rPr lang="de-DE" dirty="0" smtClean="0"/>
              <a:t> </a:t>
            </a:r>
            <a:r>
              <a:rPr lang="de-DE" dirty="0" err="1" smtClean="0"/>
              <a:t>consistent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but minimal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H</a:t>
            </a:r>
          </a:p>
          <a:p>
            <a:r>
              <a:rPr lang="de-DE" dirty="0" err="1" smtClean="0">
                <a:solidFill>
                  <a:srgbClr val="008380"/>
                </a:solidFill>
              </a:rPr>
              <a:t>err</a:t>
            </a:r>
            <a:r>
              <a:rPr lang="de-DE" baseline="-25000" dirty="0" err="1" smtClean="0">
                <a:solidFill>
                  <a:srgbClr val="008380"/>
                </a:solidFill>
              </a:rPr>
              <a:t>T</a:t>
            </a:r>
            <a:r>
              <a:rPr lang="de-DE" dirty="0" smtClean="0">
                <a:solidFill>
                  <a:srgbClr val="008380"/>
                </a:solidFill>
              </a:rPr>
              <a:t>(H) = 1/t |{i ∈ {1, ..., t}  | H(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) ≠ c</a:t>
            </a:r>
            <a:r>
              <a:rPr lang="de-DE" baseline="-25000" dirty="0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}|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0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Minimizing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19256" cy="5112345"/>
          </a:xfrm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4.4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an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-</a:t>
            </a:r>
            <a:r>
              <a:rPr lang="de-DE" sz="2200" dirty="0" err="1" smtClean="0"/>
              <a:t>local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v* </a:t>
            </a:r>
            <a:r>
              <a:rPr lang="de-DE" sz="2200" dirty="0" smtClean="0"/>
              <a:t>in </a:t>
            </a:r>
            <a:r>
              <a:rPr lang="de-DE" sz="2200" dirty="0" smtClean="0">
                <a:solidFill>
                  <a:srgbClr val="008380"/>
                </a:solidFill>
              </a:rPr>
              <a:t>Dom(B)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some</a:t>
            </a:r>
            <a:r>
              <a:rPr lang="de-DE" sz="2200" dirty="0" smtClean="0"/>
              <a:t> </a:t>
            </a:r>
            <a:r>
              <a:rPr lang="de-DE" sz="2200" dirty="0" err="1" smtClean="0"/>
              <a:t>parameters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exists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err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smtClean="0">
                <a:solidFill>
                  <a:srgbClr val="008380"/>
                </a:solidFill>
              </a:rPr>
              <a:t>([[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 ]]) ≤ </a:t>
            </a:r>
            <a:r>
              <a:rPr lang="de-DE" sz="2200" dirty="0" err="1" smtClean="0">
                <a:solidFill>
                  <a:srgbClr val="008380"/>
                </a:solidFill>
              </a:rPr>
              <a:t>ε</a:t>
            </a:r>
            <a:r>
              <a:rPr lang="de-DE" sz="2200" dirty="0" smtClean="0">
                <a:solidFill>
                  <a:srgbClr val="008380"/>
                </a:solidFill>
              </a:rPr>
              <a:t>,</a:t>
            </a:r>
            <a:r>
              <a:rPr lang="de-DE" sz="2200" dirty="0" smtClean="0"/>
              <a:t>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err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smtClean="0">
                <a:solidFill>
                  <a:srgbClr val="008380"/>
                </a:solidFill>
              </a:rPr>
              <a:t>(H) ≤ </a:t>
            </a:r>
            <a:r>
              <a:rPr lang="de-DE" sz="2200" dirty="0" err="1" smtClean="0">
                <a:solidFill>
                  <a:srgbClr val="008380"/>
                </a:solidFill>
              </a:rPr>
              <a:t>ε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returned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LA on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 = 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</a:t>
            </a:r>
            <a:r>
              <a:rPr lang="de-DE" sz="2200" dirty="0" smtClean="0"/>
              <a:t>, </a:t>
            </a:r>
            <a:r>
              <a:rPr lang="de-DE" sz="2200" dirty="0" smtClean="0">
                <a:solidFill>
                  <a:srgbClr val="008380"/>
                </a:solidFill>
              </a:rPr>
              <a:t>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dirty="0" smtClean="0"/>
              <a:t>,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 =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err="1"/>
              <a:t>O</a:t>
            </a:r>
            <a:r>
              <a:rPr lang="de-DE" sz="2200" dirty="0" err="1" smtClean="0"/>
              <a:t>utputted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0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4.4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b="1" dirty="0" smtClean="0"/>
              <a:t>Input</a:t>
            </a:r>
            <a:r>
              <a:rPr lang="de-DE" sz="1800" dirty="0" smtClean="0"/>
              <a:t>: </a:t>
            </a:r>
            <a:r>
              <a:rPr lang="de-DE" sz="1800" dirty="0" err="1" smtClean="0"/>
              <a:t>Sequence</a:t>
            </a:r>
            <a:r>
              <a:rPr lang="de-DE" sz="1800" dirty="0" smtClean="0"/>
              <a:t> T, </a:t>
            </a:r>
            <a:r>
              <a:rPr lang="de-DE" sz="1800" dirty="0" err="1" smtClean="0"/>
              <a:t>local</a:t>
            </a:r>
            <a:r>
              <a:rPr lang="de-DE" sz="1800" dirty="0" smtClean="0"/>
              <a:t> </a:t>
            </a:r>
            <a:r>
              <a:rPr lang="de-DE" sz="1800" dirty="0" err="1" smtClean="0"/>
              <a:t>access</a:t>
            </a:r>
            <a:r>
              <a:rPr lang="de-DE" sz="1800" dirty="0" smtClean="0"/>
              <a:t> </a:t>
            </a:r>
            <a:r>
              <a:rPr lang="de-DE" sz="1800" dirty="0" err="1" smtClean="0"/>
              <a:t>operator</a:t>
            </a:r>
            <a:r>
              <a:rPr lang="de-DE" sz="1800" dirty="0" smtClean="0"/>
              <a:t> on B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N ← </a:t>
            </a:r>
            <a:r>
              <a:rPr lang="de-DE" sz="1800" dirty="0" smtClean="0">
                <a:solidFill>
                  <a:srgbClr val="000000"/>
                </a:solidFill>
              </a:rPr>
              <a:t>N</a:t>
            </a:r>
            <a:r>
              <a:rPr lang="de-DE" sz="1800" baseline="-25000" dirty="0" smtClean="0">
                <a:solidFill>
                  <a:srgbClr val="000000"/>
                </a:solidFill>
              </a:rPr>
              <a:t>2lr*</a:t>
            </a:r>
            <a:r>
              <a:rPr lang="de-DE" sz="1800" dirty="0" smtClean="0"/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 err="1"/>
              <a:t>m</a:t>
            </a:r>
            <a:r>
              <a:rPr lang="de-DE" sz="1800" dirty="0" err="1" smtClean="0"/>
              <a:t>inerr</a:t>
            </a:r>
            <a:r>
              <a:rPr lang="de-DE" sz="1800" dirty="0" smtClean="0"/>
              <a:t> ← t+1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 err="1"/>
              <a:t>f</a:t>
            </a:r>
            <a:r>
              <a:rPr lang="de-DE" sz="1800" b="1" dirty="0" err="1" smtClean="0"/>
              <a:t>or</a:t>
            </a:r>
            <a:r>
              <a:rPr lang="de-DE" sz="1800" b="1" dirty="0" smtClean="0"/>
              <a:t> all</a:t>
            </a:r>
            <a:r>
              <a:rPr lang="de-DE" sz="1800" dirty="0" smtClean="0"/>
              <a:t> v* in </a:t>
            </a:r>
            <a:r>
              <a:rPr lang="de-DE" sz="1800" dirty="0" err="1" smtClean="0"/>
              <a:t>N</a:t>
            </a:r>
            <a:r>
              <a:rPr lang="de-DE" sz="1800" baseline="30000" dirty="0" err="1" smtClean="0"/>
              <a:t>l</a:t>
            </a:r>
            <a:r>
              <a:rPr lang="de-DE" sz="1800" dirty="0" smtClean="0"/>
              <a:t> 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>
                <a:solidFill>
                  <a:srgbClr val="FF0000"/>
                </a:solidFill>
              </a:rPr>
              <a:t>   </a:t>
            </a:r>
            <a:r>
              <a:rPr lang="de-DE" sz="1800" b="1" dirty="0" err="1" smtClean="0">
                <a:solidFill>
                  <a:srgbClr val="000000"/>
                </a:solidFill>
              </a:rPr>
              <a:t>for</a:t>
            </a:r>
            <a:r>
              <a:rPr lang="de-DE" sz="1800" b="1" dirty="0" smtClean="0">
                <a:solidFill>
                  <a:srgbClr val="000000"/>
                </a:solidFill>
              </a:rPr>
              <a:t> all </a:t>
            </a:r>
            <a:r>
              <a:rPr lang="de-DE" sz="1800" dirty="0" err="1" smtClean="0">
                <a:solidFill>
                  <a:srgbClr val="000000"/>
                </a:solidFill>
              </a:rPr>
              <a:t>φ</a:t>
            </a:r>
            <a:r>
              <a:rPr lang="de-DE" sz="1800" dirty="0" smtClean="0">
                <a:solidFill>
                  <a:srgbClr val="000000"/>
                </a:solidFill>
              </a:rPr>
              <a:t>*(</a:t>
            </a:r>
            <a:r>
              <a:rPr lang="de-DE" sz="1800" dirty="0" err="1" smtClean="0">
                <a:solidFill>
                  <a:srgbClr val="000000"/>
                </a:solidFill>
              </a:rPr>
              <a:t>x;y</a:t>
            </a:r>
            <a:r>
              <a:rPr lang="de-DE" sz="1800" dirty="0" smtClean="0">
                <a:solidFill>
                  <a:srgbClr val="000000"/>
                </a:solidFill>
              </a:rPr>
              <a:t>) in </a:t>
            </a:r>
            <a:r>
              <a:rPr lang="de-DE" sz="1800" dirty="0" err="1" smtClean="0">
                <a:solidFill>
                  <a:srgbClr val="000000"/>
                </a:solidFill>
              </a:rPr>
              <a:t>Φ</a:t>
            </a:r>
            <a:r>
              <a:rPr lang="de-DE" sz="1800" dirty="0" smtClean="0">
                <a:solidFill>
                  <a:srgbClr val="000000"/>
                </a:solidFill>
              </a:rPr>
              <a:t>* </a:t>
            </a:r>
            <a:r>
              <a:rPr lang="de-DE" sz="1800" b="1" dirty="0" smtClean="0">
                <a:solidFill>
                  <a:srgbClr val="000000"/>
                </a:solidFill>
              </a:rPr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</a:t>
            </a:r>
            <a:r>
              <a:rPr lang="de-DE" sz="1800" dirty="0" err="1" smtClean="0"/>
              <a:t>err</a:t>
            </a:r>
            <a:r>
              <a:rPr lang="de-DE" sz="1800" dirty="0" smtClean="0"/>
              <a:t> ← 0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 </a:t>
            </a:r>
            <a:r>
              <a:rPr lang="de-DE" sz="1800" b="1" dirty="0" err="1" smtClean="0"/>
              <a:t>for</a:t>
            </a:r>
            <a:r>
              <a:rPr lang="de-DE" sz="1800" b="1" dirty="0" smtClean="0"/>
              <a:t> all </a:t>
            </a:r>
            <a:r>
              <a:rPr lang="de-DE" sz="1800" dirty="0" smtClean="0"/>
              <a:t>(</a:t>
            </a:r>
            <a:r>
              <a:rPr lang="de-DE" sz="1800" dirty="0" err="1" smtClean="0"/>
              <a:t>u,c</a:t>
            </a:r>
            <a:r>
              <a:rPr lang="de-DE" sz="1800" dirty="0" smtClean="0"/>
              <a:t>) in T </a:t>
            </a:r>
            <a:r>
              <a:rPr lang="de-DE" sz="18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    </a:t>
            </a:r>
            <a:r>
              <a:rPr lang="de-DE" sz="1800" b="1" dirty="0" err="1" smtClean="0"/>
              <a:t>if</a:t>
            </a:r>
            <a:r>
              <a:rPr lang="de-DE" sz="1800" b="1" dirty="0" smtClean="0"/>
              <a:t> </a:t>
            </a:r>
            <a:r>
              <a:rPr lang="de-DE" sz="1800" dirty="0" smtClean="0"/>
              <a:t>( (</a:t>
            </a:r>
            <a:r>
              <a:rPr lang="de-DE" sz="1800" dirty="0" err="1" smtClean="0"/>
              <a:t>N</a:t>
            </a:r>
            <a:r>
              <a:rPr lang="de-DE" sz="1800" baseline="-25000" dirty="0" err="1" smtClean="0"/>
              <a:t>r</a:t>
            </a:r>
            <a:r>
              <a:rPr lang="de-DE" sz="1800" baseline="-25000" dirty="0" smtClean="0"/>
              <a:t>*</a:t>
            </a:r>
            <a:r>
              <a:rPr lang="de-DE" sz="1800" dirty="0" smtClean="0"/>
              <a:t>(</a:t>
            </a:r>
            <a:r>
              <a:rPr lang="de-DE" sz="1800" dirty="0" err="1" smtClean="0"/>
              <a:t>uv</a:t>
            </a:r>
            <a:r>
              <a:rPr lang="de-DE" sz="1800" dirty="0" smtClean="0"/>
              <a:t>*) ⊨  </a:t>
            </a:r>
            <a:r>
              <a:rPr lang="de-DE" sz="1800" dirty="0" err="1"/>
              <a:t>φ</a:t>
            </a:r>
            <a:r>
              <a:rPr lang="de-DE" sz="1800" dirty="0"/>
              <a:t>*</a:t>
            </a:r>
            <a:r>
              <a:rPr lang="de-DE" sz="1800" dirty="0" smtClean="0"/>
              <a:t>(</a:t>
            </a:r>
            <a:r>
              <a:rPr lang="de-DE" sz="1800" dirty="0" err="1" smtClean="0"/>
              <a:t>u;v</a:t>
            </a:r>
            <a:r>
              <a:rPr lang="de-DE" sz="1800" dirty="0" smtClean="0"/>
              <a:t>*) </a:t>
            </a:r>
            <a:r>
              <a:rPr lang="de-DE" sz="1800" dirty="0" err="1" smtClean="0"/>
              <a:t>and</a:t>
            </a:r>
            <a:r>
              <a:rPr lang="de-DE" sz="1800" dirty="0" smtClean="0"/>
              <a:t> c = 0)   </a:t>
            </a:r>
            <a:r>
              <a:rPr lang="de-DE" sz="1800" dirty="0" err="1" smtClean="0"/>
              <a:t>or</a:t>
            </a:r>
            <a:r>
              <a:rPr lang="de-DE" sz="1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         (not </a:t>
            </a:r>
            <a:r>
              <a:rPr lang="de-DE" sz="1800" dirty="0" err="1" smtClean="0"/>
              <a:t>N</a:t>
            </a:r>
            <a:r>
              <a:rPr lang="de-DE" sz="1800" baseline="-25000" dirty="0" err="1" smtClean="0"/>
              <a:t>r</a:t>
            </a:r>
            <a:r>
              <a:rPr lang="de-DE" sz="1800" baseline="-25000" dirty="0" smtClean="0"/>
              <a:t>*</a:t>
            </a:r>
            <a:r>
              <a:rPr lang="de-DE" sz="1800" dirty="0" smtClean="0"/>
              <a:t>(</a:t>
            </a:r>
            <a:r>
              <a:rPr lang="de-DE" sz="1800" dirty="0" err="1"/>
              <a:t>uv</a:t>
            </a:r>
            <a:r>
              <a:rPr lang="de-DE" sz="1800" dirty="0"/>
              <a:t>*) </a:t>
            </a:r>
            <a:r>
              <a:rPr lang="de-DE" sz="1800" dirty="0" smtClean="0"/>
              <a:t>⊨</a:t>
            </a:r>
            <a:r>
              <a:rPr lang="de-DE" sz="1800" dirty="0" err="1" smtClean="0"/>
              <a:t>φ</a:t>
            </a:r>
            <a:r>
              <a:rPr lang="de-DE" sz="1800" dirty="0"/>
              <a:t>*(</a:t>
            </a:r>
            <a:r>
              <a:rPr lang="de-DE" sz="1800" dirty="0" err="1"/>
              <a:t>u;v</a:t>
            </a:r>
            <a:r>
              <a:rPr lang="de-DE" sz="1800" dirty="0"/>
              <a:t>*) </a:t>
            </a:r>
            <a:r>
              <a:rPr lang="de-DE" sz="1800" dirty="0" err="1"/>
              <a:t>and</a:t>
            </a:r>
            <a:r>
              <a:rPr lang="de-DE" sz="1800" dirty="0"/>
              <a:t> c = </a:t>
            </a:r>
            <a:r>
              <a:rPr lang="de-DE" sz="1800" dirty="0" smtClean="0"/>
              <a:t>1)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    </a:t>
            </a:r>
            <a:r>
              <a:rPr lang="de-DE" sz="1800" b="1" dirty="0" err="1" smtClean="0"/>
              <a:t>then</a:t>
            </a:r>
            <a:r>
              <a:rPr lang="de-DE" sz="1800" b="1" dirty="0" smtClean="0"/>
              <a:t> </a:t>
            </a:r>
            <a:r>
              <a:rPr lang="de-DE" sz="1800" dirty="0" err="1" smtClean="0"/>
              <a:t>err</a:t>
            </a:r>
            <a:r>
              <a:rPr lang="de-DE" sz="1800" dirty="0" smtClean="0"/>
              <a:t>← </a:t>
            </a:r>
            <a:r>
              <a:rPr lang="de-DE" sz="1800" dirty="0" err="1" smtClean="0"/>
              <a:t>err</a:t>
            </a:r>
            <a:r>
              <a:rPr lang="de-DE" sz="1800" dirty="0" smtClean="0"/>
              <a:t> +1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</a:t>
            </a:r>
            <a:r>
              <a:rPr lang="de-DE" sz="1800" b="1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 err="1" smtClean="0"/>
              <a:t>err</a:t>
            </a:r>
            <a:r>
              <a:rPr lang="de-DE" sz="1800" dirty="0" smtClean="0"/>
              <a:t> &lt; </a:t>
            </a:r>
            <a:r>
              <a:rPr lang="de-DE" sz="1800" dirty="0" err="1" smtClean="0"/>
              <a:t>minerr</a:t>
            </a:r>
            <a:r>
              <a:rPr lang="de-DE" sz="1800" dirty="0" smtClean="0"/>
              <a:t>, </a:t>
            </a:r>
            <a:r>
              <a:rPr lang="de-DE" sz="1800" b="1" dirty="0" err="1" smtClean="0"/>
              <a:t>then</a:t>
            </a:r>
            <a:r>
              <a:rPr lang="de-DE" sz="18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/>
              <a:t> </a:t>
            </a:r>
            <a:r>
              <a:rPr lang="de-DE" sz="1800" b="1" dirty="0" smtClean="0"/>
              <a:t>             </a:t>
            </a:r>
            <a:r>
              <a:rPr lang="de-DE" sz="1800" dirty="0" smtClean="0"/>
              <a:t> </a:t>
            </a:r>
            <a:r>
              <a:rPr lang="de-DE" sz="1800" dirty="0" err="1" smtClean="0"/>
              <a:t>minerr</a:t>
            </a:r>
            <a:r>
              <a:rPr lang="de-DE" sz="1800" dirty="0" smtClean="0"/>
              <a:t> ← </a:t>
            </a:r>
            <a:r>
              <a:rPr lang="de-DE" sz="1800" dirty="0" err="1" smtClean="0"/>
              <a:t>err</a:t>
            </a:r>
            <a:endParaRPr lang="de-DE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      </a:t>
            </a:r>
            <a:r>
              <a:rPr lang="de-DE" sz="1800" dirty="0" err="1" smtClean="0"/>
              <a:t>φ</a:t>
            </a:r>
            <a:r>
              <a:rPr lang="de-DE" sz="1800" baseline="-25000" dirty="0" err="1" smtClean="0"/>
              <a:t>min</a:t>
            </a:r>
            <a:r>
              <a:rPr lang="de-DE" sz="1800" dirty="0" smtClean="0"/>
              <a:t> ← </a:t>
            </a:r>
            <a:r>
              <a:rPr lang="de-DE" sz="1800" dirty="0" err="1"/>
              <a:t>φ</a:t>
            </a:r>
            <a:r>
              <a:rPr lang="de-DE" sz="1800" dirty="0"/>
              <a:t>*</a:t>
            </a:r>
            <a:endParaRPr lang="de-DE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      </a:t>
            </a:r>
            <a:r>
              <a:rPr lang="de-DE" sz="1800" dirty="0" err="1" smtClean="0"/>
              <a:t>v</a:t>
            </a:r>
            <a:r>
              <a:rPr lang="de-DE" sz="1800" baseline="-25000" dirty="0" err="1" smtClean="0"/>
              <a:t>min</a:t>
            </a:r>
            <a:r>
              <a:rPr lang="de-DE" sz="1800" dirty="0" smtClean="0"/>
              <a:t>← 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 err="1">
                <a:solidFill>
                  <a:srgbClr val="000000"/>
                </a:solidFill>
              </a:rPr>
              <a:t>r</a:t>
            </a:r>
            <a:r>
              <a:rPr lang="de-DE" sz="1800" b="1" dirty="0" err="1" smtClean="0">
                <a:solidFill>
                  <a:srgbClr val="000000"/>
                </a:solidFill>
              </a:rPr>
              <a:t>eturn</a:t>
            </a:r>
            <a:r>
              <a:rPr lang="de-DE" sz="1800" dirty="0" smtClean="0"/>
              <a:t> </a:t>
            </a:r>
            <a:r>
              <a:rPr lang="de-DE" sz="1800" dirty="0" err="1"/>
              <a:t>φ</a:t>
            </a:r>
            <a:r>
              <a:rPr lang="de-DE" sz="1800" baseline="-25000" dirty="0" err="1"/>
              <a:t>min</a:t>
            </a:r>
            <a:r>
              <a:rPr lang="de-DE" sz="1800" dirty="0" smtClean="0"/>
              <a:t>, </a:t>
            </a:r>
            <a:r>
              <a:rPr lang="de-DE" sz="1800" dirty="0" err="1" smtClean="0"/>
              <a:t>v</a:t>
            </a:r>
            <a:r>
              <a:rPr lang="de-DE" sz="1800" baseline="-25000" dirty="0" err="1" smtClean="0"/>
              <a:t>min</a:t>
            </a:r>
            <a:endParaRPr lang="de-DE" sz="1800" baseline="-25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851920" y="1988840"/>
            <a:ext cx="5112568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correctness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Thm1:</a:t>
            </a:r>
          </a:p>
          <a:p>
            <a:r>
              <a:rPr lang="de-DE" dirty="0" smtClean="0"/>
              <a:t>As </a:t>
            </a:r>
            <a:r>
              <a:rPr lang="de-DE" dirty="0" err="1" smtClean="0">
                <a:solidFill>
                  <a:srgbClr val="008380"/>
                </a:solidFill>
              </a:rPr>
              <a:t>error</a:t>
            </a:r>
            <a:r>
              <a:rPr lang="de-DE" dirty="0" smtClean="0">
                <a:solidFill>
                  <a:srgbClr val="008380"/>
                </a:solidFill>
              </a:rPr>
              <a:t> ≤ </a:t>
            </a:r>
            <a:r>
              <a:rPr lang="de-DE" dirty="0" err="1" smtClean="0">
                <a:solidFill>
                  <a:srgbClr val="008380"/>
                </a:solidFill>
              </a:rPr>
              <a:t>ε</a:t>
            </a:r>
            <a:r>
              <a:rPr lang="de-DE" dirty="0" smtClean="0"/>
              <a:t>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(1</a:t>
            </a:r>
            <a:r>
              <a:rPr lang="de-DE" dirty="0">
                <a:solidFill>
                  <a:srgbClr val="008380"/>
                </a:solidFill>
              </a:rPr>
              <a:t>-ε)</a:t>
            </a:r>
            <a:r>
              <a:rPr lang="de-DE" dirty="0" smtClean="0">
                <a:solidFill>
                  <a:srgbClr val="008380"/>
                </a:solidFill>
              </a:rPr>
              <a:t>*t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consistent</a:t>
            </a:r>
            <a:r>
              <a:rPr lang="de-DE" dirty="0" smtClean="0"/>
              <a:t>.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Thm</a:t>
            </a:r>
            <a:r>
              <a:rPr lang="de-DE" dirty="0" smtClean="0"/>
              <a:t> 1.1.</a:t>
            </a:r>
          </a:p>
        </p:txBody>
      </p:sp>
    </p:spTree>
    <p:extLst>
      <p:ext uri="{BB962C8B-B14F-4D97-AF65-F5344CB8AC3E}">
        <p14:creationId xmlns:p14="http://schemas.microsoft.com/office/powerpoint/2010/main" val="248134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reminder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377"/>
          </a:xfrm>
        </p:spPr>
        <p:txBody>
          <a:bodyPr/>
          <a:lstStyle/>
          <a:p>
            <a:r>
              <a:rPr lang="de-DE" sz="2000" dirty="0" smtClean="0">
                <a:solidFill>
                  <a:srgbClr val="008380"/>
                </a:solidFill>
              </a:rPr>
              <a:t>D</a:t>
            </a:r>
            <a:r>
              <a:rPr lang="de-DE" sz="2000" dirty="0" smtClean="0"/>
              <a:t> = </a:t>
            </a:r>
            <a:r>
              <a:rPr lang="de-DE" sz="2000" dirty="0" err="1" smtClean="0"/>
              <a:t>instance</a:t>
            </a:r>
            <a:r>
              <a:rPr lang="de-DE" sz="2000" dirty="0" smtClean="0"/>
              <a:t> </a:t>
            </a:r>
            <a:r>
              <a:rPr lang="de-DE" sz="2000" dirty="0" err="1" smtClean="0"/>
              <a:t>space</a:t>
            </a:r>
            <a:r>
              <a:rPr lang="de-DE" sz="2000" dirty="0"/>
              <a:t> </a:t>
            </a:r>
            <a:r>
              <a:rPr lang="de-DE" sz="2000" dirty="0" smtClean="0"/>
              <a:t>       </a:t>
            </a:r>
            <a:r>
              <a:rPr lang="de-DE" sz="2000" u="sng" dirty="0" smtClean="0">
                <a:solidFill>
                  <a:srgbClr val="008380"/>
                </a:solidFill>
              </a:rPr>
              <a:t>C</a:t>
            </a:r>
            <a:r>
              <a:rPr lang="de-DE" sz="2000" u="sng" dirty="0" smtClean="0"/>
              <a:t> </a:t>
            </a:r>
            <a:r>
              <a:rPr lang="de-DE" sz="2000" dirty="0" smtClean="0"/>
              <a:t>=</a:t>
            </a:r>
            <a:r>
              <a:rPr lang="de-DE" sz="2000" u="sng" dirty="0" smtClean="0"/>
              <a:t> </a:t>
            </a:r>
            <a:r>
              <a:rPr lang="de-DE" sz="2000" dirty="0" err="1" smtClean="0"/>
              <a:t>target</a:t>
            </a:r>
            <a:r>
              <a:rPr lang="de-DE" sz="2000" dirty="0" smtClean="0"/>
              <a:t> </a:t>
            </a:r>
            <a:r>
              <a:rPr lang="de-DE" sz="2000" dirty="0" err="1" smtClean="0"/>
              <a:t>space</a:t>
            </a:r>
            <a:r>
              <a:rPr lang="de-DE" sz="2000" dirty="0"/>
              <a:t> </a:t>
            </a:r>
            <a:r>
              <a:rPr lang="de-DE" sz="2000" dirty="0" smtClean="0"/>
              <a:t>      </a:t>
            </a:r>
            <a:r>
              <a:rPr lang="de-DE" sz="2000" u="sng" dirty="0" smtClean="0">
                <a:solidFill>
                  <a:srgbClr val="008380"/>
                </a:solidFill>
              </a:rPr>
              <a:t>H</a:t>
            </a:r>
            <a:r>
              <a:rPr lang="de-DE" sz="2000" dirty="0" smtClean="0"/>
              <a:t> = hypothesis </a:t>
            </a:r>
            <a:r>
              <a:rPr lang="de-DE" sz="2000" dirty="0" err="1" smtClean="0"/>
              <a:t>space</a:t>
            </a:r>
            <a:endParaRPr lang="de-DE" sz="2000" dirty="0" smtClean="0"/>
          </a:p>
          <a:p>
            <a:r>
              <a:rPr lang="de-DE" sz="2000" dirty="0" smtClean="0">
                <a:solidFill>
                  <a:srgbClr val="008380"/>
                </a:solidFill>
              </a:rPr>
              <a:t>t</a:t>
            </a:r>
            <a:r>
              <a:rPr lang="de-DE" sz="2000" dirty="0" smtClean="0"/>
              <a:t> =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describing</a:t>
            </a:r>
            <a:r>
              <a:rPr lang="de-DE" sz="2000" dirty="0" smtClean="0"/>
              <a:t> </a:t>
            </a:r>
            <a:r>
              <a:rPr lang="de-DE" sz="2000" dirty="0" err="1" smtClean="0"/>
              <a:t>number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training</a:t>
            </a:r>
            <a:r>
              <a:rPr lang="de-DE" sz="2000" dirty="0" smtClean="0"/>
              <a:t> </a:t>
            </a:r>
            <a:r>
              <a:rPr lang="de-DE" sz="2000" dirty="0" err="1" smtClean="0"/>
              <a:t>samples</a:t>
            </a:r>
            <a:r>
              <a:rPr lang="de-DE" sz="2000" dirty="0" smtClean="0"/>
              <a:t> </a:t>
            </a:r>
            <a:r>
              <a:rPr lang="de-DE" sz="2000" dirty="0" err="1" smtClean="0"/>
              <a:t>required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    </a:t>
            </a:r>
            <a:r>
              <a:rPr lang="de-DE" sz="2000" dirty="0" err="1" smtClean="0"/>
              <a:t>learning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</a:t>
            </a:r>
            <a:endParaRPr lang="de-DE" sz="2000" dirty="0" smtClean="0"/>
          </a:p>
          <a:p>
            <a:r>
              <a:rPr lang="de-DE" sz="2000" dirty="0" smtClean="0">
                <a:solidFill>
                  <a:srgbClr val="008380"/>
                </a:solidFill>
              </a:rPr>
              <a:t>C* </a:t>
            </a:r>
            <a:r>
              <a:rPr lang="de-DE" sz="2000" dirty="0" smtClean="0"/>
              <a:t>in </a:t>
            </a:r>
            <a:r>
              <a:rPr lang="de-DE" sz="2000" u="sng" dirty="0" smtClean="0">
                <a:solidFill>
                  <a:srgbClr val="008380"/>
                </a:solidFill>
              </a:rPr>
              <a:t>C</a:t>
            </a:r>
            <a:r>
              <a:rPr lang="de-DE" sz="2000" dirty="0" smtClean="0">
                <a:solidFill>
                  <a:srgbClr val="008380"/>
                </a:solidFill>
              </a:rPr>
              <a:t>   ,   H </a:t>
            </a:r>
            <a:r>
              <a:rPr lang="de-DE" sz="2000" dirty="0" smtClean="0"/>
              <a:t>in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r>
              <a:rPr lang="de-DE" sz="2000" u="sng" dirty="0" smtClean="0">
                <a:solidFill>
                  <a:srgbClr val="008380"/>
                </a:solidFill>
              </a:rPr>
              <a:t>H, </a:t>
            </a:r>
            <a:r>
              <a:rPr lang="de-DE" sz="2000" dirty="0" smtClean="0">
                <a:solidFill>
                  <a:srgbClr val="008380"/>
                </a:solidFill>
              </a:rPr>
              <a:t>  P </a:t>
            </a:r>
            <a:r>
              <a:rPr lang="de-DE" sz="2000" dirty="0" err="1" smtClean="0"/>
              <a:t>probability</a:t>
            </a:r>
            <a:r>
              <a:rPr lang="de-DE" sz="2000" dirty="0" smtClean="0"/>
              <a:t> </a:t>
            </a:r>
            <a:r>
              <a:rPr lang="de-DE" sz="2000" dirty="0" err="1" smtClean="0"/>
              <a:t>distribution</a:t>
            </a:r>
            <a:r>
              <a:rPr lang="de-DE" sz="2000" dirty="0" smtClean="0"/>
              <a:t> on </a:t>
            </a:r>
            <a:r>
              <a:rPr lang="de-DE" sz="2000" dirty="0" smtClean="0">
                <a:solidFill>
                  <a:srgbClr val="008380"/>
                </a:solidFill>
              </a:rPr>
              <a:t>D</a:t>
            </a:r>
          </a:p>
          <a:p>
            <a:endParaRPr lang="de-DE" sz="2000" dirty="0" smtClean="0"/>
          </a:p>
          <a:p>
            <a:r>
              <a:rPr lang="de-DE" sz="2000" dirty="0" smtClean="0"/>
              <a:t>True </a:t>
            </a:r>
            <a:r>
              <a:rPr lang="de-DE" sz="2000" dirty="0" err="1" smtClean="0"/>
              <a:t>error</a:t>
            </a:r>
            <a:r>
              <a:rPr lang="de-DE" sz="2000" dirty="0" smtClean="0"/>
              <a:t>: </a:t>
            </a:r>
            <a:r>
              <a:rPr lang="de-DE" sz="2000" dirty="0" err="1" smtClean="0">
                <a:solidFill>
                  <a:srgbClr val="008380"/>
                </a:solidFill>
              </a:rPr>
              <a:t>err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P,C</a:t>
            </a:r>
            <a:r>
              <a:rPr lang="de-DE" sz="2000" baseline="-25000" dirty="0" smtClean="0">
                <a:solidFill>
                  <a:srgbClr val="008380"/>
                </a:solidFill>
              </a:rPr>
              <a:t>*</a:t>
            </a:r>
            <a:r>
              <a:rPr lang="de-DE" sz="2000" dirty="0" smtClean="0">
                <a:solidFill>
                  <a:srgbClr val="008380"/>
                </a:solidFill>
              </a:rPr>
              <a:t>(H) = </a:t>
            </a:r>
            <a:r>
              <a:rPr lang="de-DE" sz="2000" dirty="0" err="1" smtClean="0">
                <a:solidFill>
                  <a:srgbClr val="008380"/>
                </a:solidFill>
              </a:rPr>
              <a:t>Pr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x⋍P</a:t>
            </a:r>
            <a:r>
              <a:rPr lang="de-DE" sz="2000" dirty="0" smtClean="0">
                <a:solidFill>
                  <a:srgbClr val="008380"/>
                </a:solidFill>
              </a:rPr>
              <a:t>(H(x)≠C*(x))</a:t>
            </a:r>
          </a:p>
          <a:p>
            <a:endParaRPr lang="de-DE" sz="2000" dirty="0" smtClean="0"/>
          </a:p>
          <a:p>
            <a:r>
              <a:rPr lang="de-DE" sz="2000" dirty="0" smtClean="0"/>
              <a:t>Learning </a:t>
            </a:r>
            <a:r>
              <a:rPr lang="de-DE" sz="2000" dirty="0" err="1" smtClean="0"/>
              <a:t>algorithm</a:t>
            </a:r>
            <a:r>
              <a:rPr lang="de-DE" sz="2000" dirty="0" smtClean="0"/>
              <a:t> LA </a:t>
            </a:r>
            <a:r>
              <a:rPr lang="de-DE" sz="2000" dirty="0" err="1" smtClean="0"/>
              <a:t>is</a:t>
            </a:r>
            <a:r>
              <a:rPr lang="de-DE" sz="2000" dirty="0" smtClean="0"/>
              <a:t> a </a:t>
            </a:r>
            <a:r>
              <a:rPr lang="de-DE" sz="2000" dirty="0" smtClean="0">
                <a:solidFill>
                  <a:srgbClr val="0000FF"/>
                </a:solidFill>
              </a:rPr>
              <a:t>(</a:t>
            </a:r>
            <a:r>
              <a:rPr lang="de-DE" sz="2000" dirty="0" err="1" smtClean="0">
                <a:solidFill>
                  <a:srgbClr val="0000FF"/>
                </a:solidFill>
              </a:rPr>
              <a:t>D</a:t>
            </a:r>
            <a:r>
              <a:rPr lang="de-DE" sz="2000" u="sng" dirty="0" err="1" smtClean="0">
                <a:solidFill>
                  <a:srgbClr val="0000FF"/>
                </a:solidFill>
              </a:rPr>
              <a:t>,C,H</a:t>
            </a:r>
            <a:r>
              <a:rPr lang="de-DE" sz="2000" dirty="0" err="1" smtClean="0">
                <a:solidFill>
                  <a:srgbClr val="0000FF"/>
                </a:solidFill>
              </a:rPr>
              <a:t>,t</a:t>
            </a:r>
            <a:r>
              <a:rPr lang="de-DE" sz="2000" dirty="0" smtClean="0">
                <a:solidFill>
                  <a:srgbClr val="0000FF"/>
                </a:solidFill>
              </a:rPr>
              <a:t>)-PAC-</a:t>
            </a:r>
            <a:r>
              <a:rPr lang="de-DE" sz="2000" dirty="0" err="1" smtClean="0">
                <a:solidFill>
                  <a:srgbClr val="0000FF"/>
                </a:solidFill>
              </a:rPr>
              <a:t>learning</a:t>
            </a:r>
            <a:r>
              <a:rPr lang="de-DE" sz="2000" dirty="0" smtClean="0">
                <a:solidFill>
                  <a:srgbClr val="0000FF"/>
                </a:solidFill>
              </a:rPr>
              <a:t> </a:t>
            </a:r>
            <a:r>
              <a:rPr lang="de-DE" sz="2000" dirty="0" err="1" smtClean="0">
                <a:solidFill>
                  <a:srgbClr val="0000FF"/>
                </a:solidFill>
              </a:rPr>
              <a:t>algorithm</a:t>
            </a:r>
            <a:r>
              <a:rPr lang="de-DE" sz="2000" dirty="0" smtClean="0">
                <a:solidFill>
                  <a:srgbClr val="0000FF"/>
                </a:solidFill>
              </a:rPr>
              <a:t> </a:t>
            </a:r>
            <a:r>
              <a:rPr lang="de-DE" sz="2000" dirty="0" err="1" smtClean="0"/>
              <a:t>iff</a:t>
            </a:r>
            <a:r>
              <a:rPr lang="de-DE" sz="2000" dirty="0" smtClean="0"/>
              <a:t> </a:t>
            </a:r>
          </a:p>
          <a:p>
            <a:pPr lvl="1"/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/>
              <a:t>probability</a:t>
            </a:r>
            <a:r>
              <a:rPr lang="de-DE" sz="2000" dirty="0" smtClean="0"/>
              <a:t> </a:t>
            </a:r>
            <a:r>
              <a:rPr lang="de-DE" sz="2000" dirty="0" err="1"/>
              <a:t>d</a:t>
            </a:r>
            <a:r>
              <a:rPr lang="de-DE" sz="2000" dirty="0" err="1" smtClean="0"/>
              <a:t>istributions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P</a:t>
            </a:r>
            <a:r>
              <a:rPr lang="de-DE" sz="2000" dirty="0" smtClean="0"/>
              <a:t> </a:t>
            </a:r>
            <a:r>
              <a:rPr lang="de-DE" sz="2000" dirty="0" err="1" smtClean="0"/>
              <a:t>over</a:t>
            </a:r>
            <a:r>
              <a:rPr lang="de-DE" sz="2000" dirty="0" smtClean="0"/>
              <a:t> </a:t>
            </a:r>
            <a:r>
              <a:rPr lang="de-DE" sz="2000" dirty="0" err="1" smtClean="0"/>
              <a:t>domain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D</a:t>
            </a:r>
            <a:r>
              <a:rPr lang="de-DE" sz="2000" dirty="0" smtClean="0"/>
              <a:t>, </a:t>
            </a:r>
          </a:p>
          <a:p>
            <a:pPr lvl="1"/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/>
              <a:t>target</a:t>
            </a:r>
            <a:r>
              <a:rPr lang="de-DE" sz="2000" dirty="0" smtClean="0"/>
              <a:t> </a:t>
            </a:r>
            <a:r>
              <a:rPr lang="de-DE" sz="2000" dirty="0" err="1" smtClean="0"/>
              <a:t>concepts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C*</a:t>
            </a:r>
            <a:r>
              <a:rPr lang="de-DE" sz="2000" dirty="0" smtClean="0"/>
              <a:t> in </a:t>
            </a:r>
            <a:r>
              <a:rPr lang="de-DE" sz="2000" u="sng" dirty="0" smtClean="0">
                <a:solidFill>
                  <a:srgbClr val="008380"/>
                </a:solidFill>
              </a:rPr>
              <a:t>C </a:t>
            </a:r>
          </a:p>
          <a:p>
            <a:pPr lvl="1"/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/>
              <a:t>input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T</a:t>
            </a:r>
            <a:r>
              <a:rPr lang="de-DE" sz="2000" dirty="0" smtClean="0"/>
              <a:t>  </a:t>
            </a:r>
          </a:p>
          <a:p>
            <a:pPr lvl="1"/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>
                <a:solidFill>
                  <a:srgbClr val="008380"/>
                </a:solidFill>
              </a:rPr>
              <a:t>ε,δ</a:t>
            </a:r>
            <a:r>
              <a:rPr lang="de-DE" sz="2000" dirty="0" smtClean="0">
                <a:solidFill>
                  <a:srgbClr val="008380"/>
                </a:solidFill>
              </a:rPr>
              <a:t> &gt;0 </a:t>
            </a:r>
          </a:p>
          <a:p>
            <a:pPr marL="457200" lvl="1" indent="0">
              <a:buNone/>
            </a:pPr>
            <a:r>
              <a:rPr lang="de-DE" sz="2000" dirty="0" smtClean="0"/>
              <a:t>LA generates </a:t>
            </a:r>
            <a:r>
              <a:rPr lang="de-DE" sz="2000" dirty="0" err="1" smtClean="0"/>
              <a:t>hypothesis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H= H(</a:t>
            </a:r>
            <a:r>
              <a:rPr lang="de-DE" sz="2000" dirty="0" err="1" smtClean="0">
                <a:solidFill>
                  <a:srgbClr val="008380"/>
                </a:solidFill>
              </a:rPr>
              <a:t>T,ε</a:t>
            </a:r>
            <a:r>
              <a:rPr lang="de-DE" sz="2000" dirty="0" smtClean="0">
                <a:solidFill>
                  <a:srgbClr val="008380"/>
                </a:solidFill>
              </a:rPr>
              <a:t>, </a:t>
            </a:r>
            <a:r>
              <a:rPr lang="de-DE" sz="2000" dirty="0" err="1">
                <a:solidFill>
                  <a:srgbClr val="008380"/>
                </a:solidFill>
              </a:rPr>
              <a:t>δ</a:t>
            </a:r>
            <a:r>
              <a:rPr lang="de-DE" sz="2000" dirty="0" smtClean="0">
                <a:solidFill>
                  <a:srgbClr val="008380"/>
                </a:solidFill>
              </a:rPr>
              <a:t>) </a:t>
            </a:r>
            <a:r>
              <a:rPr lang="de-DE" sz="2000" dirty="0" smtClean="0"/>
              <a:t>such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</a:p>
          <a:p>
            <a:pPr marL="457200" lvl="1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              </a:t>
            </a:r>
            <a:r>
              <a:rPr lang="de-DE" sz="2000" dirty="0" err="1" smtClean="0">
                <a:solidFill>
                  <a:srgbClr val="008380"/>
                </a:solidFill>
              </a:rPr>
              <a:t>Pr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000" baseline="-25000" dirty="0" smtClean="0">
                <a:solidFill>
                  <a:srgbClr val="008380"/>
                </a:solidFill>
              </a:rPr>
              <a:t> ⋍P </a:t>
            </a:r>
            <a:r>
              <a:rPr lang="de-DE" sz="2000" dirty="0" smtClean="0">
                <a:solidFill>
                  <a:srgbClr val="008380"/>
                </a:solidFill>
              </a:rPr>
              <a:t>( </a:t>
            </a:r>
            <a:r>
              <a:rPr lang="de-DE" sz="2000" dirty="0" err="1" smtClean="0">
                <a:solidFill>
                  <a:srgbClr val="008380"/>
                </a:solidFill>
              </a:rPr>
              <a:t>err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P,C</a:t>
            </a:r>
            <a:r>
              <a:rPr lang="de-DE" sz="2000" dirty="0" smtClean="0">
                <a:solidFill>
                  <a:srgbClr val="008380"/>
                </a:solidFill>
              </a:rPr>
              <a:t>(H) ≤ </a:t>
            </a:r>
            <a:r>
              <a:rPr lang="de-DE" sz="2000" dirty="0" err="1" smtClean="0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 )  ≥ 1 - </a:t>
            </a:r>
            <a:r>
              <a:rPr lang="de-DE" sz="2000" dirty="0" err="1" smtClean="0">
                <a:solidFill>
                  <a:srgbClr val="008380"/>
                </a:solidFill>
              </a:rPr>
              <a:t>δ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84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</a:t>
            </a:r>
            <a:r>
              <a:rPr lang="de-DE" dirty="0" err="1" smtClean="0"/>
              <a:t>learning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4.3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u="sng" dirty="0" smtClean="0">
                <a:solidFill>
                  <a:srgbClr val="008380"/>
                </a:solidFill>
              </a:rPr>
              <a:t>C</a:t>
            </a:r>
            <a:r>
              <a:rPr lang="de-DE" sz="2200" dirty="0" smtClean="0"/>
              <a:t> =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concepts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/>
              <a:t> </a:t>
            </a:r>
            <a:r>
              <a:rPr lang="de-DE" sz="2200" dirty="0" smtClean="0"/>
              <a:t>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>
                <a:solidFill>
                  <a:srgbClr val="008380"/>
                </a:solidFill>
              </a:rPr>
              <a:t>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instance</a:t>
            </a:r>
            <a:r>
              <a:rPr lang="de-DE" sz="2200" dirty="0" smtClean="0"/>
              <a:t> variables </a:t>
            </a:r>
            <a:r>
              <a:rPr lang="de-DE" sz="2200" dirty="0" smtClean="0">
                <a:solidFill>
                  <a:srgbClr val="008380"/>
                </a:solidFill>
              </a:rPr>
              <a:t>x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-</a:t>
            </a:r>
            <a:r>
              <a:rPr lang="de-DE" sz="2200" dirty="0" err="1" smtClean="0"/>
              <a:t>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paramters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are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*,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*,s*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smtClean="0"/>
              <a:t>Setting 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u="sng" dirty="0" smtClean="0">
                <a:solidFill>
                  <a:srgbClr val="008380"/>
                </a:solidFill>
              </a:rPr>
              <a:t>H</a:t>
            </a:r>
            <a:r>
              <a:rPr lang="de-DE" sz="2000" dirty="0" smtClean="0"/>
              <a:t> = hypothesis </a:t>
            </a:r>
            <a:r>
              <a:rPr lang="de-DE" sz="2000" dirty="0" err="1" smtClean="0"/>
              <a:t>space</a:t>
            </a:r>
            <a:r>
              <a:rPr lang="de-DE" sz="2000" dirty="0" smtClean="0"/>
              <a:t> </a:t>
            </a:r>
            <a:r>
              <a:rPr lang="de-DE" sz="2000" dirty="0" err="1" smtClean="0"/>
              <a:t>induced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 smtClean="0">
                <a:solidFill>
                  <a:srgbClr val="008380"/>
                </a:solidFill>
              </a:rPr>
              <a:t>*</a:t>
            </a:r>
            <a:r>
              <a:rPr lang="de-DE" sz="2000" dirty="0" smtClean="0"/>
              <a:t>-</a:t>
            </a:r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formula</a:t>
            </a:r>
            <a:r>
              <a:rPr lang="de-DE" sz="2000" dirty="0" smtClean="0"/>
              <a:t> </a:t>
            </a:r>
            <a:r>
              <a:rPr lang="de-DE" sz="2000" dirty="0" err="1" smtClean="0"/>
              <a:t>w</a:t>
            </a:r>
            <a:r>
              <a:rPr lang="de-DE" sz="2000" dirty="0" smtClean="0"/>
              <a:t>/ </a:t>
            </a:r>
            <a:r>
              <a:rPr lang="de-DE" sz="2000" dirty="0" err="1" smtClean="0">
                <a:solidFill>
                  <a:srgbClr val="008380"/>
                </a:solidFill>
              </a:rPr>
              <a:t>qrank</a:t>
            </a:r>
            <a:r>
              <a:rPr lang="de-DE" sz="2000" dirty="0" smtClean="0">
                <a:solidFill>
                  <a:srgbClr val="008380"/>
                </a:solidFill>
              </a:rPr>
              <a:t> ≤ </a:t>
            </a:r>
            <a:r>
              <a:rPr lang="de-DE" sz="2000" dirty="0" err="1" smtClean="0">
                <a:solidFill>
                  <a:srgbClr val="008380"/>
                </a:solidFill>
              </a:rPr>
              <a:t>q</a:t>
            </a:r>
            <a:r>
              <a:rPr lang="de-DE" sz="2000" dirty="0" smtClean="0">
                <a:solidFill>
                  <a:srgbClr val="008380"/>
                </a:solidFill>
              </a:rPr>
              <a:t>*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008380"/>
                </a:solidFill>
              </a:rPr>
              <a:t>t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n,ε,δ</a:t>
            </a:r>
            <a:r>
              <a:rPr lang="de-DE" sz="2000" dirty="0" smtClean="0">
                <a:solidFill>
                  <a:srgbClr val="008380"/>
                </a:solidFill>
              </a:rPr>
              <a:t>) = s* log(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/</a:t>
            </a:r>
            <a:r>
              <a:rPr lang="de-DE" sz="2000" dirty="0" err="1" smtClean="0">
                <a:solidFill>
                  <a:srgbClr val="008380"/>
                </a:solidFill>
              </a:rPr>
              <a:t>δ</a:t>
            </a:r>
            <a:r>
              <a:rPr lang="de-DE" sz="2000" dirty="0" smtClean="0">
                <a:solidFill>
                  <a:srgbClr val="008380"/>
                </a:solidFill>
              </a:rPr>
              <a:t>)/</a:t>
            </a:r>
            <a:r>
              <a:rPr lang="de-DE" sz="2000" dirty="0" err="1" smtClean="0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  </a:t>
            </a: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 = |</a:t>
            </a:r>
            <a:r>
              <a:rPr lang="de-DE" sz="2000" dirty="0" err="1" smtClean="0">
                <a:solidFill>
                  <a:srgbClr val="008380"/>
                </a:solidFill>
              </a:rPr>
              <a:t>dom</a:t>
            </a:r>
            <a:r>
              <a:rPr lang="de-DE" sz="2000" dirty="0" smtClean="0">
                <a:solidFill>
                  <a:srgbClr val="008380"/>
                </a:solidFill>
              </a:rPr>
              <a:t>(B)|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dirty="0" smtClean="0"/>
              <a:t> </a:t>
            </a:r>
            <a:r>
              <a:rPr lang="de-DE" sz="2000" dirty="0" err="1" smtClean="0"/>
              <a:t>makes</a:t>
            </a:r>
            <a:r>
              <a:rPr lang="de-DE" sz="2000" dirty="0" smtClean="0"/>
              <a:t> LA a </a:t>
            </a:r>
            <a:r>
              <a:rPr lang="de-DE" sz="2000" dirty="0" smtClean="0">
                <a:solidFill>
                  <a:srgbClr val="008380"/>
                </a:solidFill>
              </a:rPr>
              <a:t>(Dom(B)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u="sng" dirty="0" err="1" smtClean="0">
                <a:solidFill>
                  <a:srgbClr val="008380"/>
                </a:solidFill>
              </a:rPr>
              <a:t>,</a:t>
            </a:r>
            <a:r>
              <a:rPr lang="de-DE" sz="2000" u="sng" dirty="0" err="1">
                <a:solidFill>
                  <a:srgbClr val="008380"/>
                </a:solidFill>
              </a:rPr>
              <a:t>C,H</a:t>
            </a:r>
            <a:r>
              <a:rPr lang="de-DE" sz="2000" dirty="0" err="1">
                <a:solidFill>
                  <a:srgbClr val="008380"/>
                </a:solidFill>
              </a:rPr>
              <a:t>,</a:t>
            </a:r>
            <a:r>
              <a:rPr lang="de-DE" sz="2000" dirty="0" err="1" smtClean="0">
                <a:solidFill>
                  <a:srgbClr val="008380"/>
                </a:solidFill>
              </a:rPr>
              <a:t>t</a:t>
            </a:r>
            <a:r>
              <a:rPr lang="de-DE" sz="2000" dirty="0" smtClean="0">
                <a:solidFill>
                  <a:srgbClr val="008380"/>
                </a:solidFill>
              </a:rPr>
              <a:t>)</a:t>
            </a:r>
            <a:r>
              <a:rPr lang="de-DE" sz="2000" dirty="0" smtClean="0"/>
              <a:t>-PAC </a:t>
            </a:r>
            <a:r>
              <a:rPr lang="de-DE" sz="2000" dirty="0" err="1" smtClean="0"/>
              <a:t>learning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</a:t>
            </a:r>
            <a:endParaRPr lang="de-DE" sz="20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=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 + 1/</a:t>
            </a:r>
            <a:r>
              <a:rPr lang="de-DE" sz="2400" dirty="0" err="1" smtClean="0">
                <a:solidFill>
                  <a:srgbClr val="008380"/>
                </a:solidFill>
              </a:rPr>
              <a:t>ε</a:t>
            </a:r>
            <a:r>
              <a:rPr lang="de-DE" sz="2400" dirty="0" smtClean="0">
                <a:solidFill>
                  <a:srgbClr val="008380"/>
                </a:solidFill>
              </a:rPr>
              <a:t> + </a:t>
            </a:r>
            <a:r>
              <a:rPr lang="de-DE" sz="2200" dirty="0" smtClean="0">
                <a:solidFill>
                  <a:srgbClr val="008380"/>
                </a:solidFill>
              </a:rPr>
              <a:t>log(1/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sz="2200" dirty="0"/>
              <a:t> </a:t>
            </a:r>
            <a:r>
              <a:rPr lang="de-DE" sz="2200" dirty="0" smtClean="0"/>
              <a:t>    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7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VC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80097"/>
          </a:xfrm>
        </p:spPr>
        <p:txBody>
          <a:bodyPr/>
          <a:lstStyle/>
          <a:p>
            <a:r>
              <a:rPr lang="de-DE" dirty="0" err="1" smtClean="0"/>
              <a:t>For</a:t>
            </a:r>
            <a:r>
              <a:rPr lang="de-DE" dirty="0" smtClean="0"/>
              <a:t> infinite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VC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endParaRPr lang="de-DE" dirty="0" smtClean="0"/>
          </a:p>
          <a:p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knows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FOL </a:t>
            </a:r>
            <a:r>
              <a:rPr lang="de-DE" dirty="0" err="1" smtClean="0"/>
              <a:t>concepts</a:t>
            </a:r>
            <a:r>
              <a:rPr lang="de-DE" dirty="0" smtClean="0"/>
              <a:t> on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sturctures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finite VC </a:t>
            </a:r>
            <a:r>
              <a:rPr lang="de-DE" dirty="0" err="1" smtClean="0"/>
              <a:t>dimension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known</a:t>
            </a:r>
            <a:r>
              <a:rPr lang="de-DE" dirty="0" smtClean="0"/>
              <a:t> </a:t>
            </a:r>
            <a:r>
              <a:rPr lang="de-DE" dirty="0" err="1" smtClean="0"/>
              <a:t>bound</a:t>
            </a:r>
            <a:r>
              <a:rPr lang="de-DE" dirty="0" smtClean="0"/>
              <a:t> on </a:t>
            </a:r>
            <a:r>
              <a:rPr lang="de-DE" dirty="0" err="1" smtClean="0"/>
              <a:t>samples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classes</a:t>
            </a:r>
            <a:r>
              <a:rPr lang="de-DE" dirty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finite VC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gets</a:t>
            </a:r>
            <a:r>
              <a:rPr lang="de-DE" dirty="0" smtClean="0"/>
              <a:t> PAC </a:t>
            </a:r>
            <a:r>
              <a:rPr lang="de-DE" dirty="0" err="1" smtClean="0"/>
              <a:t>learnability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 err="1" smtClean="0"/>
              <a:t>degrees</a:t>
            </a:r>
            <a:r>
              <a:rPr lang="de-DE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67544" y="2708920"/>
            <a:ext cx="8229600" cy="2160240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sz="2400" b="1" dirty="0" smtClean="0">
                <a:solidFill>
                  <a:srgbClr val="FF0000"/>
                </a:solidFill>
              </a:rPr>
              <a:t>Theorem</a:t>
            </a:r>
            <a:r>
              <a:rPr lang="de-DE" sz="2400" dirty="0" smtClean="0"/>
              <a:t> (Grohe, Turan 04)</a:t>
            </a:r>
          </a:p>
          <a:p>
            <a:pPr marL="0" indent="0">
              <a:buNone/>
            </a:pPr>
            <a:r>
              <a:rPr lang="de-DE" sz="2400" dirty="0" err="1"/>
              <a:t>Let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k,l,q</a:t>
            </a:r>
            <a:r>
              <a:rPr lang="de-DE" sz="2400" dirty="0">
                <a:solidFill>
                  <a:srgbClr val="008380"/>
                </a:solidFill>
              </a:rPr>
              <a:t> ∈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ℕ</a:t>
            </a:r>
            <a:r>
              <a:rPr lang="de-DE" sz="2400" dirty="0" smtClean="0"/>
              <a:t>. </a:t>
            </a:r>
            <a:r>
              <a:rPr lang="de-DE" sz="2400" dirty="0" err="1" smtClean="0"/>
              <a:t>For</a:t>
            </a:r>
            <a:endParaRPr lang="de-DE" sz="2400" dirty="0" smtClean="0"/>
          </a:p>
          <a:p>
            <a:pPr marL="0" lvl="0" indent="0">
              <a:buNone/>
            </a:pPr>
            <a:r>
              <a:rPr lang="de-DE" sz="2400" u="sng" dirty="0" smtClean="0">
                <a:solidFill>
                  <a:srgbClr val="008380"/>
                </a:solidFill>
              </a:rPr>
              <a:t>C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/>
              <a:t>= </a:t>
            </a:r>
            <a:r>
              <a:rPr lang="de-DE" sz="2400" dirty="0" err="1"/>
              <a:t>target</a:t>
            </a:r>
            <a:r>
              <a:rPr lang="de-DE" sz="2400" dirty="0"/>
              <a:t> </a:t>
            </a:r>
            <a:r>
              <a:rPr lang="de-DE" sz="2400" dirty="0" err="1"/>
              <a:t>concepts</a:t>
            </a:r>
            <a:r>
              <a:rPr lang="de-DE" sz="2400" dirty="0"/>
              <a:t> </a:t>
            </a:r>
            <a:r>
              <a:rPr lang="de-DE" sz="2400" dirty="0" err="1"/>
              <a:t>induced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FOL </a:t>
            </a:r>
            <a:r>
              <a:rPr lang="de-DE" sz="2400" dirty="0" err="1"/>
              <a:t>formula</a:t>
            </a:r>
            <a:r>
              <a:rPr lang="de-DE" sz="2400" dirty="0"/>
              <a:t> </a:t>
            </a:r>
            <a:r>
              <a:rPr lang="el-GR" sz="2400" dirty="0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>
                <a:solidFill>
                  <a:srgbClr val="008380"/>
                </a:solidFill>
              </a:rPr>
              <a:t>)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qrank</a:t>
            </a:r>
            <a:r>
              <a:rPr lang="de-DE" sz="2400" dirty="0">
                <a:solidFill>
                  <a:srgbClr val="008380"/>
                </a:solidFill>
              </a:rPr>
              <a:t> ≤ </a:t>
            </a:r>
            <a:r>
              <a:rPr lang="de-DE" sz="2400" dirty="0" err="1">
                <a:solidFill>
                  <a:srgbClr val="008380"/>
                </a:solidFill>
              </a:rPr>
              <a:t>q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k</a:t>
            </a:r>
            <a:r>
              <a:rPr lang="de-DE" sz="2400" dirty="0" err="1"/>
              <a:t>-vector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instance</a:t>
            </a:r>
            <a:r>
              <a:rPr lang="de-DE" sz="2400" dirty="0"/>
              <a:t> variables </a:t>
            </a:r>
            <a:r>
              <a:rPr lang="de-DE" sz="2400" dirty="0">
                <a:solidFill>
                  <a:srgbClr val="008380"/>
                </a:solidFill>
              </a:rPr>
              <a:t>x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l</a:t>
            </a:r>
            <a:r>
              <a:rPr lang="de-DE" sz="2400" dirty="0"/>
              <a:t>-</a:t>
            </a:r>
            <a:r>
              <a:rPr lang="de-DE" sz="2400" dirty="0" err="1"/>
              <a:t>vector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 smtClean="0"/>
              <a:t>parameters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y</a:t>
            </a:r>
            <a:r>
              <a:rPr lang="de-DE" sz="2400" dirty="0" smtClean="0"/>
              <a:t> on </a:t>
            </a:r>
            <a:r>
              <a:rPr lang="de-DE" sz="2400" dirty="0" err="1" smtClean="0"/>
              <a:t>structures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finite </a:t>
            </a:r>
            <a:r>
              <a:rPr lang="de-DE" sz="2400" dirty="0" err="1" smtClean="0"/>
              <a:t>degree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VC(</a:t>
            </a:r>
            <a:r>
              <a:rPr lang="de-DE" sz="2400" u="sng" dirty="0" smtClean="0">
                <a:solidFill>
                  <a:srgbClr val="008380"/>
                </a:solidFill>
              </a:rPr>
              <a:t>C</a:t>
            </a:r>
            <a:r>
              <a:rPr lang="de-DE" sz="2400" dirty="0" smtClean="0">
                <a:solidFill>
                  <a:srgbClr val="008380"/>
                </a:solidFill>
              </a:rPr>
              <a:t>) </a:t>
            </a:r>
            <a:r>
              <a:rPr lang="de-DE" sz="2400" dirty="0" err="1" smtClean="0"/>
              <a:t>is</a:t>
            </a:r>
            <a:r>
              <a:rPr lang="de-DE" sz="2400" dirty="0" smtClean="0"/>
              <a:t> finite. </a:t>
            </a:r>
            <a:endParaRPr lang="de-DE" sz="24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03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Learning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4.3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 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u="sng" dirty="0" smtClean="0">
                <a:solidFill>
                  <a:srgbClr val="008380"/>
                </a:solidFill>
              </a:rPr>
              <a:t>C</a:t>
            </a:r>
            <a:r>
              <a:rPr lang="de-DE" sz="2200" dirty="0" smtClean="0"/>
              <a:t> = {</a:t>
            </a:r>
            <a:r>
              <a:rPr lang="de-DE" sz="2200" dirty="0" err="1" smtClean="0"/>
              <a:t>concepts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/>
              <a:t> </a:t>
            </a:r>
            <a:r>
              <a:rPr lang="de-DE" sz="2200" dirty="0" smtClean="0"/>
              <a:t>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≤ q.</a:t>
            </a:r>
            <a:r>
              <a:rPr lang="de-DE" sz="2200" dirty="0" smtClean="0"/>
              <a:t>}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are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*,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*,s*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∈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ℕ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</a:t>
            </a:r>
            <a:r>
              <a:rPr lang="de-DE" sz="2200" dirty="0" err="1" smtClean="0"/>
              <a:t>background</a:t>
            </a:r>
            <a:r>
              <a:rPr lang="de-DE" sz="2200" dirty="0" smtClean="0"/>
              <a:t> 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degree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d </a:t>
            </a:r>
            <a:r>
              <a:rPr lang="de-DE" sz="2200" dirty="0" smtClean="0"/>
              <a:t>s.t.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s</a:t>
            </a:r>
            <a:r>
              <a:rPr lang="de-DE" sz="2200" dirty="0" err="1" smtClean="0"/>
              <a:t>etting</a:t>
            </a:r>
            <a:r>
              <a:rPr lang="de-DE" sz="2200" dirty="0" smtClean="0"/>
              <a:t> 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u="sng" dirty="0" smtClean="0">
                <a:solidFill>
                  <a:srgbClr val="008380"/>
                </a:solidFill>
              </a:rPr>
              <a:t>H</a:t>
            </a:r>
            <a:r>
              <a:rPr lang="de-DE" sz="2000" dirty="0" smtClean="0"/>
              <a:t> = { </a:t>
            </a:r>
            <a:r>
              <a:rPr lang="de-DE" sz="2000" dirty="0" err="1" smtClean="0"/>
              <a:t>hypotheses</a:t>
            </a:r>
            <a:r>
              <a:rPr lang="de-DE" sz="2000" dirty="0" smtClean="0"/>
              <a:t> </a:t>
            </a:r>
            <a:r>
              <a:rPr lang="de-DE" sz="2000" dirty="0" err="1" smtClean="0"/>
              <a:t>induced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 smtClean="0">
                <a:solidFill>
                  <a:srgbClr val="008380"/>
                </a:solidFill>
              </a:rPr>
              <a:t>*</a:t>
            </a:r>
            <a:r>
              <a:rPr lang="de-DE" sz="2000" dirty="0" smtClean="0"/>
              <a:t>-</a:t>
            </a:r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formula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qrank</a:t>
            </a:r>
            <a:r>
              <a:rPr lang="de-DE" sz="2000" dirty="0" smtClean="0">
                <a:solidFill>
                  <a:srgbClr val="008380"/>
                </a:solidFill>
              </a:rPr>
              <a:t> ≤ </a:t>
            </a:r>
            <a:r>
              <a:rPr lang="de-DE" sz="2000" dirty="0" err="1" smtClean="0">
                <a:solidFill>
                  <a:srgbClr val="008380"/>
                </a:solidFill>
              </a:rPr>
              <a:t>q</a:t>
            </a:r>
            <a:r>
              <a:rPr lang="de-DE" sz="2000" dirty="0" smtClean="0">
                <a:solidFill>
                  <a:srgbClr val="008380"/>
                </a:solidFill>
              </a:rPr>
              <a:t>* }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008380"/>
                </a:solidFill>
              </a:rPr>
              <a:t>t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ε,δ</a:t>
            </a:r>
            <a:r>
              <a:rPr lang="de-DE" sz="2000" dirty="0" smtClean="0">
                <a:solidFill>
                  <a:srgbClr val="008380"/>
                </a:solidFill>
              </a:rPr>
              <a:t>) = s* log(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/d)/</a:t>
            </a:r>
            <a:r>
              <a:rPr lang="de-DE" sz="2000" dirty="0" err="1" smtClean="0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  </a:t>
            </a: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 = |</a:t>
            </a:r>
            <a:r>
              <a:rPr lang="de-DE" sz="2000" dirty="0" err="1" smtClean="0">
                <a:solidFill>
                  <a:srgbClr val="008380"/>
                </a:solidFill>
              </a:rPr>
              <a:t>dom</a:t>
            </a:r>
            <a:r>
              <a:rPr lang="de-DE" sz="2000" dirty="0" smtClean="0">
                <a:solidFill>
                  <a:srgbClr val="008380"/>
                </a:solidFill>
              </a:rPr>
              <a:t>(B)|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dirty="0" smtClean="0"/>
              <a:t> </a:t>
            </a:r>
            <a:r>
              <a:rPr lang="de-DE" sz="2000" dirty="0" err="1" smtClean="0"/>
              <a:t>makes</a:t>
            </a:r>
            <a:r>
              <a:rPr lang="de-DE" sz="2000" dirty="0" smtClean="0"/>
              <a:t> LA a </a:t>
            </a:r>
            <a:r>
              <a:rPr lang="de-DE" sz="2000" dirty="0">
                <a:solidFill>
                  <a:srgbClr val="008380"/>
                </a:solidFill>
              </a:rPr>
              <a:t>(Dom(B)</a:t>
            </a:r>
            <a:r>
              <a:rPr lang="de-DE" sz="2000" baseline="30000" dirty="0" err="1">
                <a:solidFill>
                  <a:srgbClr val="008380"/>
                </a:solidFill>
              </a:rPr>
              <a:t>k</a:t>
            </a:r>
            <a:r>
              <a:rPr lang="de-DE" sz="2000" u="sng" dirty="0" err="1">
                <a:solidFill>
                  <a:srgbClr val="008380"/>
                </a:solidFill>
              </a:rPr>
              <a:t>,C,H</a:t>
            </a:r>
            <a:r>
              <a:rPr lang="de-DE" sz="2000" dirty="0" err="1">
                <a:solidFill>
                  <a:srgbClr val="008380"/>
                </a:solidFill>
              </a:rPr>
              <a:t>,t</a:t>
            </a:r>
            <a:r>
              <a:rPr lang="de-DE" sz="2000" dirty="0">
                <a:solidFill>
                  <a:srgbClr val="008380"/>
                </a:solidFill>
              </a:rPr>
              <a:t>)</a:t>
            </a:r>
            <a:r>
              <a:rPr lang="de-DE" sz="2000" dirty="0" smtClean="0"/>
              <a:t>-PAC </a:t>
            </a:r>
            <a:r>
              <a:rPr lang="de-DE" sz="2000" dirty="0" err="1" smtClean="0"/>
              <a:t>learning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</a:t>
            </a:r>
            <a:endParaRPr lang="de-DE" sz="20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= </a:t>
            </a:r>
            <a:r>
              <a:rPr lang="de-DE" sz="2200" dirty="0" smtClean="0">
                <a:solidFill>
                  <a:srgbClr val="008380"/>
                </a:solidFill>
              </a:rPr>
              <a:t>(1/</a:t>
            </a:r>
            <a:r>
              <a:rPr lang="de-DE" sz="2400" dirty="0" err="1">
                <a:solidFill>
                  <a:srgbClr val="008380"/>
                </a:solidFill>
              </a:rPr>
              <a:t>ε</a:t>
            </a:r>
            <a:r>
              <a:rPr lang="de-DE" sz="2200" dirty="0" smtClean="0">
                <a:solidFill>
                  <a:srgbClr val="008380"/>
                </a:solidFill>
              </a:rPr>
              <a:t> + log(1/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under</a:t>
            </a:r>
            <a:r>
              <a:rPr lang="de-DE" sz="2200" dirty="0" smtClean="0"/>
              <a:t> uniform </a:t>
            </a:r>
            <a:r>
              <a:rPr lang="de-DE" sz="2200" dirty="0" err="1" smtClean="0"/>
              <a:t>cost</a:t>
            </a:r>
            <a:r>
              <a:rPr lang="de-DE" sz="2200" dirty="0" smtClean="0"/>
              <a:t> </a:t>
            </a:r>
            <a:r>
              <a:rPr lang="de-DE" sz="2200" dirty="0" err="1" smtClean="0"/>
              <a:t>measure</a:t>
            </a:r>
            <a:r>
              <a:rPr lang="de-DE" sz="2200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sz="2200" dirty="0" smtClean="0"/>
              <a:t>     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only</a:t>
            </a:r>
            <a:endParaRPr lang="de-DE" sz="22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6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ML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</a:p>
          <a:p>
            <a:r>
              <a:rPr lang="de-DE" dirty="0" smtClean="0"/>
              <a:t>Further </a:t>
            </a:r>
            <a:r>
              <a:rPr lang="de-DE" dirty="0" err="1" smtClean="0"/>
              <a:t>generalizations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 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endParaRPr lang="de-DE" dirty="0" smtClean="0"/>
          </a:p>
          <a:p>
            <a:pPr lvl="1"/>
            <a:r>
              <a:rPr lang="de-DE" dirty="0" smtClean="0"/>
              <a:t>Further </a:t>
            </a:r>
            <a:r>
              <a:rPr lang="de-DE" dirty="0" err="1" smtClean="0"/>
              <a:t>logics</a:t>
            </a:r>
            <a:endParaRPr lang="de-DE" dirty="0" smtClean="0"/>
          </a:p>
          <a:p>
            <a:pPr lvl="1"/>
            <a:r>
              <a:rPr lang="de-DE" dirty="0" smtClean="0"/>
              <a:t>Different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aims</a:t>
            </a:r>
            <a:endParaRPr lang="de-DE" dirty="0" smtClean="0"/>
          </a:p>
          <a:p>
            <a:pPr lvl="1"/>
            <a:r>
              <a:rPr lang="de-DE" dirty="0" smtClean="0"/>
              <a:t>Intermediate form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online </a:t>
            </a:r>
            <a:r>
              <a:rPr lang="de-DE" dirty="0" err="1" smtClean="0"/>
              <a:t>aspects</a:t>
            </a:r>
            <a:endParaRPr lang="de-DE" dirty="0" smtClean="0"/>
          </a:p>
          <a:p>
            <a:pPr lvl="1"/>
            <a:r>
              <a:rPr lang="de-DE" dirty="0" smtClean="0"/>
              <a:t>...</a:t>
            </a:r>
          </a:p>
          <a:p>
            <a:r>
              <a:rPr lang="de-DE" dirty="0" err="1" smtClean="0"/>
              <a:t>Criticisms</a:t>
            </a:r>
            <a:r>
              <a:rPr lang="de-DE" dirty="0" smtClean="0"/>
              <a:t>/Further Research</a:t>
            </a:r>
          </a:p>
          <a:p>
            <a:pPr lvl="1"/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known</a:t>
            </a:r>
            <a:r>
              <a:rPr lang="de-DE" dirty="0" smtClean="0"/>
              <a:t> in </a:t>
            </a:r>
            <a:r>
              <a:rPr lang="de-DE" dirty="0" err="1" smtClean="0"/>
              <a:t>advance</a:t>
            </a:r>
            <a:r>
              <a:rPr lang="de-DE" dirty="0" smtClean="0"/>
              <a:t> </a:t>
            </a:r>
          </a:p>
          <a:p>
            <a:pPr lvl="2"/>
            <a:r>
              <a:rPr lang="de-DE" dirty="0" err="1" smtClean="0"/>
              <a:t>Though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depends</a:t>
            </a:r>
            <a:r>
              <a:rPr lang="de-DE" dirty="0" smtClean="0"/>
              <a:t> on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endParaRPr lang="de-DE" dirty="0" smtClean="0"/>
          </a:p>
          <a:p>
            <a:pPr lvl="1"/>
            <a:r>
              <a:rPr lang="de-DE" dirty="0" smtClean="0"/>
              <a:t>Dependance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cause</a:t>
            </a:r>
            <a:r>
              <a:rPr lang="de-DE" dirty="0" smtClean="0"/>
              <a:t> </a:t>
            </a:r>
            <a:r>
              <a:rPr lang="de-DE" dirty="0" err="1" smtClean="0"/>
              <a:t>trouble</a:t>
            </a:r>
            <a:r>
              <a:rPr lang="de-DE" dirty="0" smtClean="0"/>
              <a:t> (?)</a:t>
            </a:r>
          </a:p>
          <a:p>
            <a:pPr lvl="2"/>
            <a:r>
              <a:rPr lang="de-DE" dirty="0" err="1" smtClean="0"/>
              <a:t>How</a:t>
            </a:r>
            <a:r>
              <a:rPr lang="de-DE" dirty="0" smtClean="0"/>
              <a:t> „</a:t>
            </a:r>
            <a:r>
              <a:rPr lang="de-DE" dirty="0" err="1" smtClean="0"/>
              <a:t>big</a:t>
            </a:r>
            <a:r>
              <a:rPr lang="de-DE" dirty="0" smtClean="0"/>
              <a:t>“ must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?</a:t>
            </a:r>
          </a:p>
          <a:p>
            <a:pPr lvl="2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random</a:t>
            </a:r>
            <a:r>
              <a:rPr lang="de-DE" dirty="0" smtClean="0"/>
              <a:t> must </a:t>
            </a:r>
            <a:r>
              <a:rPr lang="de-DE" dirty="0" smtClean="0">
                <a:solidFill>
                  <a:srgbClr val="008380"/>
                </a:solidFill>
              </a:rPr>
              <a:t>B </a:t>
            </a:r>
            <a:r>
              <a:rPr lang="de-DE" dirty="0" err="1" smtClean="0"/>
              <a:t>be</a:t>
            </a:r>
            <a:r>
              <a:rPr lang="de-DE" dirty="0" smtClean="0"/>
              <a:t>?</a:t>
            </a:r>
            <a:endParaRPr lang="de-DE" dirty="0"/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1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Scenario &amp; </a:t>
            </a:r>
            <a:r>
              <a:rPr lang="de-DE" dirty="0" err="1" smtClean="0"/>
              <a:t>Terminology</a:t>
            </a:r>
            <a:r>
              <a:rPr lang="de-DE" dirty="0" smtClean="0"/>
              <a:t>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353"/>
          </a:xfrm>
        </p:spPr>
        <p:txBody>
          <a:bodyPr/>
          <a:lstStyle/>
          <a:p>
            <a:r>
              <a:rPr lang="de-DE" dirty="0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= </a:t>
            </a:r>
            <a:r>
              <a:rPr lang="de-DE" dirty="0" err="1" smtClean="0"/>
              <a:t>instance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>
                <a:solidFill>
                  <a:srgbClr val="008380"/>
                </a:solidFill>
              </a:rPr>
              <a:t>C*</a:t>
            </a:r>
            <a:r>
              <a:rPr lang="de-DE" dirty="0" smtClean="0"/>
              <a:t> =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C*: U → {1,0}</a:t>
            </a:r>
          </a:p>
          <a:p>
            <a:endParaRPr lang="de-DE" dirty="0" smtClean="0"/>
          </a:p>
          <a:p>
            <a:r>
              <a:rPr lang="de-DE" dirty="0" smtClean="0">
                <a:solidFill>
                  <a:srgbClr val="008380"/>
                </a:solidFill>
              </a:rPr>
              <a:t>H</a:t>
            </a:r>
            <a:r>
              <a:rPr lang="de-DE" dirty="0" smtClean="0"/>
              <a:t> = hypothesis </a:t>
            </a:r>
            <a:r>
              <a:rPr lang="de-DE" dirty="0" err="1" smtClean="0"/>
              <a:t>regarding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Aim</a:t>
            </a:r>
            <a:r>
              <a:rPr lang="de-DE" dirty="0" smtClean="0"/>
              <a:t>: </a:t>
            </a:r>
            <a:r>
              <a:rPr lang="de-DE" dirty="0" err="1" smtClean="0"/>
              <a:t>Reduce</a:t>
            </a:r>
            <a:r>
              <a:rPr lang="de-DE" dirty="0" smtClean="0"/>
              <a:t> </a:t>
            </a:r>
            <a:r>
              <a:rPr lang="de-DE" dirty="0" err="1" smtClean="0"/>
              <a:t>prediction</a:t>
            </a:r>
            <a:r>
              <a:rPr lang="de-DE" dirty="0" smtClean="0"/>
              <a:t> (</a:t>
            </a:r>
            <a:r>
              <a:rPr lang="de-DE" dirty="0" err="1" smtClean="0"/>
              <a:t>true</a:t>
            </a:r>
            <a:r>
              <a:rPr lang="de-DE" dirty="0" smtClean="0"/>
              <a:t>)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H</a:t>
            </a:r>
            <a:r>
              <a:rPr lang="de-DE" dirty="0" smtClean="0"/>
              <a:t> </a:t>
            </a:r>
          </a:p>
          <a:p>
            <a:endParaRPr lang="de-DE" dirty="0"/>
          </a:p>
          <a:p>
            <a:r>
              <a:rPr lang="de-DE" dirty="0" err="1" smtClean="0"/>
              <a:t>Supervised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r>
              <a:rPr lang="de-DE" dirty="0" smtClean="0"/>
              <a:t>: </a:t>
            </a:r>
          </a:p>
          <a:p>
            <a:pPr lvl="1"/>
            <a:r>
              <a:rPr lang="de-DE" dirty="0" smtClean="0"/>
              <a:t>Training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 </a:t>
            </a:r>
            <a:r>
              <a:rPr lang="de-DE" dirty="0" err="1" smtClean="0"/>
              <a:t>consists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labelled</a:t>
            </a:r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:</a:t>
            </a:r>
          </a:p>
          <a:p>
            <a:pPr marL="457200" lvl="1" indent="0">
              <a:buNone/>
            </a:pPr>
            <a:r>
              <a:rPr lang="de-DE" dirty="0" smtClean="0"/>
              <a:t>     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, C*(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))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9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Approach </a:t>
            </a:r>
            <a:r>
              <a:rPr lang="de-DE" dirty="0" err="1"/>
              <a:t>of</a:t>
            </a:r>
            <a:r>
              <a:rPr lang="de-DE" dirty="0"/>
              <a:t> (Grohe/</a:t>
            </a:r>
            <a:r>
              <a:rPr lang="de-DE" dirty="0" err="1"/>
              <a:t>Ritzert</a:t>
            </a:r>
            <a:r>
              <a:rPr lang="de-DE" dirty="0"/>
              <a:t> 17</a:t>
            </a:r>
            <a:r>
              <a:rPr lang="de-DE" dirty="0" smtClean="0"/>
              <a:t>)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de-DE" dirty="0"/>
          </a:p>
          <a:p>
            <a:r>
              <a:rPr lang="de-DE" dirty="0">
                <a:solidFill>
                  <a:srgbClr val="0000FF"/>
                </a:solidFill>
              </a:rPr>
              <a:t>B</a:t>
            </a:r>
            <a:r>
              <a:rPr lang="de-DE" dirty="0" smtClean="0">
                <a:solidFill>
                  <a:srgbClr val="0000FF"/>
                </a:solidFill>
              </a:rPr>
              <a:t>ackground </a:t>
            </a:r>
            <a:r>
              <a:rPr lang="de-DE" dirty="0" err="1" smtClean="0">
                <a:solidFill>
                  <a:srgbClr val="0000FF"/>
                </a:solidFill>
              </a:rPr>
              <a:t>structure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domain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D = Dom(B)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Parameterized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=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=   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logic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L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/>
              <a:t> = </a:t>
            </a:r>
            <a:r>
              <a:rPr lang="de-DE" dirty="0" err="1" smtClean="0"/>
              <a:t>instance</a:t>
            </a:r>
            <a:r>
              <a:rPr lang="de-DE" dirty="0" smtClean="0"/>
              <a:t> variable </a:t>
            </a:r>
            <a:r>
              <a:rPr lang="de-DE" dirty="0" err="1" smtClean="0"/>
              <a:t>vector</a:t>
            </a:r>
            <a:r>
              <a:rPr lang="de-DE" dirty="0" smtClean="0"/>
              <a:t> (</a:t>
            </a:r>
            <a:r>
              <a:rPr lang="de-DE" dirty="0" err="1" smtClean="0"/>
              <a:t>length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/>
              <a:t> = </a:t>
            </a:r>
            <a:r>
              <a:rPr lang="de-DE" dirty="0" err="1"/>
              <a:t>parameter</a:t>
            </a:r>
            <a:r>
              <a:rPr lang="de-DE" dirty="0"/>
              <a:t> variable </a:t>
            </a:r>
            <a:r>
              <a:rPr lang="de-DE" dirty="0" err="1"/>
              <a:t>vector</a:t>
            </a:r>
            <a:r>
              <a:rPr lang="de-DE" dirty="0"/>
              <a:t> (</a:t>
            </a:r>
            <a:r>
              <a:rPr lang="de-DE" dirty="0" err="1"/>
              <a:t>length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l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= </a:t>
            </a:r>
            <a:r>
              <a:rPr lang="de-DE" dirty="0" err="1" smtClean="0"/>
              <a:t>instance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  = </a:t>
            </a:r>
            <a:r>
              <a:rPr lang="de-DE" dirty="0" err="1" smtClean="0">
                <a:solidFill>
                  <a:srgbClr val="008380"/>
                </a:solidFill>
              </a:rPr>
              <a:t>D</a:t>
            </a:r>
            <a:r>
              <a:rPr lang="de-DE" baseline="30000" dirty="0" err="1" smtClean="0">
                <a:solidFill>
                  <a:srgbClr val="008380"/>
                </a:solidFill>
              </a:rPr>
              <a:t>k</a:t>
            </a:r>
            <a:endParaRPr lang="de-DE" baseline="30000" dirty="0">
              <a:solidFill>
                <a:srgbClr val="008380"/>
              </a:solidFill>
            </a:endParaRPr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instance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</a:t>
            </a:r>
            <a:r>
              <a:rPr lang="de-DE" dirty="0" err="1" smtClean="0">
                <a:solidFill>
                  <a:srgbClr val="0000FF"/>
                </a:solidFill>
              </a:rPr>
              <a:t>hypothesis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/>
              <a:t>or</a:t>
            </a:r>
            <a:r>
              <a:rPr lang="de-DE" dirty="0" smtClean="0"/>
              <a:t>  an </a:t>
            </a:r>
            <a:r>
              <a:rPr lang="de-DE" dirty="0" smtClean="0">
                <a:solidFill>
                  <a:srgbClr val="0000FF"/>
                </a:solidFill>
              </a:rPr>
              <a:t>L-</a:t>
            </a:r>
            <a:r>
              <a:rPr lang="de-DE" dirty="0" err="1" smtClean="0">
                <a:solidFill>
                  <a:srgbClr val="0000FF"/>
                </a:solidFill>
              </a:rPr>
              <a:t>definable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model</a:t>
            </a:r>
            <a:endParaRPr lang="de-DE" dirty="0" smtClean="0">
              <a:solidFill>
                <a:srgbClr val="0000FF"/>
              </a:solidFill>
            </a:endParaRPr>
          </a:p>
          <a:p>
            <a:pPr lvl="1"/>
            <a:endParaRPr lang="de-DE" dirty="0" smtClean="0"/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x,v</a:t>
            </a:r>
            <a:r>
              <a:rPr lang="de-DE" dirty="0" smtClean="0">
                <a:solidFill>
                  <a:srgbClr val="008380"/>
                </a:solidFill>
              </a:rPr>
              <a:t>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dirty="0" smtClean="0">
                <a:solidFill>
                  <a:srgbClr val="008380"/>
                </a:solidFill>
              </a:rPr>
              <a:t>) : = </a:t>
            </a:r>
            <a:r>
              <a:rPr lang="de-DE" dirty="0" smtClean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211960" y="5416768"/>
            <a:ext cx="282477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solidFill>
                  <a:srgbClr val="008380"/>
                </a:solidFill>
              </a:rPr>
              <a:t>1	</a:t>
            </a:r>
            <a:r>
              <a:rPr lang="de-DE" sz="2600" dirty="0" err="1" smtClean="0">
                <a:solidFill>
                  <a:srgbClr val="008380"/>
                </a:solidFill>
              </a:rPr>
              <a:t>if</a:t>
            </a:r>
            <a:r>
              <a:rPr lang="de-DE" sz="2600" dirty="0" smtClean="0">
                <a:solidFill>
                  <a:srgbClr val="008380"/>
                </a:solidFill>
              </a:rPr>
              <a:t> B ⊨ </a:t>
            </a:r>
            <a:r>
              <a:rPr lang="el-GR" sz="2600" dirty="0" smtClean="0">
                <a:solidFill>
                  <a:srgbClr val="008380"/>
                </a:solidFill>
              </a:rPr>
              <a:t>φ</a:t>
            </a:r>
            <a:r>
              <a:rPr lang="de-DE" sz="2600" dirty="0" smtClean="0">
                <a:solidFill>
                  <a:srgbClr val="008380"/>
                </a:solidFill>
              </a:rPr>
              <a:t>(</a:t>
            </a:r>
            <a:r>
              <a:rPr lang="de-DE" sz="2600" dirty="0" err="1" smtClean="0">
                <a:solidFill>
                  <a:srgbClr val="008380"/>
                </a:solidFill>
              </a:rPr>
              <a:t>u;v</a:t>
            </a:r>
            <a:r>
              <a:rPr lang="de-DE" sz="2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2600" dirty="0" smtClean="0">
                <a:solidFill>
                  <a:srgbClr val="008380"/>
                </a:solidFill>
              </a:rPr>
              <a:t>0	</a:t>
            </a:r>
            <a:r>
              <a:rPr lang="de-DE" sz="2600" dirty="0" err="1" smtClean="0">
                <a:solidFill>
                  <a:srgbClr val="008380"/>
                </a:solidFill>
              </a:rPr>
              <a:t>otherwise</a:t>
            </a:r>
            <a:r>
              <a:rPr lang="de-DE" sz="2600" dirty="0" smtClean="0">
                <a:solidFill>
                  <a:srgbClr val="008380"/>
                </a:solidFill>
              </a:rPr>
              <a:t> </a:t>
            </a:r>
          </a:p>
        </p:txBody>
      </p:sp>
      <p:sp>
        <p:nvSpPr>
          <p:cNvPr id="6" name="Geschweifte Klammer links 5"/>
          <p:cNvSpPr/>
          <p:nvPr/>
        </p:nvSpPr>
        <p:spPr>
          <a:xfrm>
            <a:off x="3995936" y="5517232"/>
            <a:ext cx="144016" cy="720080"/>
          </a:xfrm>
          <a:prstGeom prst="leftBrace">
            <a:avLst/>
          </a:prstGeom>
          <a:ln>
            <a:solidFill>
              <a:srgbClr val="008380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716016" y="836712"/>
            <a:ext cx="4580100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Note </a:t>
            </a:r>
            <a:r>
              <a:rPr lang="de-DE" dirty="0" err="1" smtClean="0"/>
              <a:t>that</a:t>
            </a:r>
            <a:r>
              <a:rPr lang="de-DE" dirty="0" smtClean="0"/>
              <a:t> „</a:t>
            </a:r>
            <a:r>
              <a:rPr lang="de-DE" dirty="0" err="1" smtClean="0"/>
              <a:t>model</a:t>
            </a:r>
            <a:r>
              <a:rPr lang="de-DE" dirty="0" smtClean="0"/>
              <a:t>“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denotes</a:t>
            </a:r>
            <a:r>
              <a:rPr lang="de-DE" dirty="0" smtClean="0"/>
              <a:t> a </a:t>
            </a:r>
            <a:r>
              <a:rPr lang="de-DE" dirty="0" err="1" smtClean="0"/>
              <a:t>formula</a:t>
            </a:r>
            <a:r>
              <a:rPr lang="de-DE" dirty="0" smtClean="0"/>
              <a:t>,</a:t>
            </a:r>
          </a:p>
          <a:p>
            <a:r>
              <a:rPr lang="de-DE" dirty="0"/>
              <a:t>n</a:t>
            </a:r>
            <a:r>
              <a:rPr lang="de-DE" dirty="0" smtClean="0"/>
              <a:t>ot –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logical</a:t>
            </a:r>
            <a:r>
              <a:rPr lang="de-DE" dirty="0" smtClean="0"/>
              <a:t> sense - a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making</a:t>
            </a:r>
            <a:r>
              <a:rPr lang="de-DE" dirty="0" smtClean="0"/>
              <a:t> 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8440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rgbClr val="FF8000"/>
                </a:solidFill>
              </a:rPr>
              <a:t>Example</a:t>
            </a:r>
            <a:r>
              <a:rPr lang="de-DE" dirty="0" smtClean="0"/>
              <a:t>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6203032" cy="4968329"/>
          </a:xfrm>
          <a:ln>
            <a:solidFill>
              <a:srgbClr val="FF8000"/>
            </a:solidFill>
          </a:ln>
        </p:spPr>
        <p:txBody>
          <a:bodyPr/>
          <a:lstStyle/>
          <a:p>
            <a:r>
              <a:rPr lang="de-DE" sz="2400" dirty="0" smtClean="0">
                <a:solidFill>
                  <a:srgbClr val="008380"/>
                </a:solidFill>
              </a:rPr>
              <a:t>B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8380"/>
                </a:solidFill>
              </a:rPr>
              <a:t>{E,R}</a:t>
            </a:r>
            <a:r>
              <a:rPr lang="de-DE" sz="2400" dirty="0" smtClean="0"/>
              <a:t>-</a:t>
            </a:r>
            <a:r>
              <a:rPr lang="de-DE" sz="2400" dirty="0" err="1" smtClean="0"/>
              <a:t>structure</a:t>
            </a: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  (</a:t>
            </a:r>
            <a:r>
              <a:rPr lang="de-DE" sz="2400" dirty="0" err="1" smtClean="0"/>
              <a:t>directed</a:t>
            </a:r>
            <a:r>
              <a:rPr lang="de-DE" sz="2400" dirty="0" smtClean="0"/>
              <a:t> </a:t>
            </a:r>
            <a:r>
              <a:rPr lang="de-DE" sz="2400" dirty="0" err="1" smtClean="0"/>
              <a:t>graph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red-coloring</a:t>
            </a:r>
            <a:r>
              <a:rPr lang="de-DE" sz="2400" dirty="0" smtClean="0"/>
              <a:t>)</a:t>
            </a:r>
          </a:p>
          <a:p>
            <a:r>
              <a:rPr lang="de-DE" sz="2400" dirty="0" smtClean="0"/>
              <a:t>Input </a:t>
            </a:r>
            <a:r>
              <a:rPr lang="de-DE" sz="2400" dirty="0" err="1" smtClean="0"/>
              <a:t>sequence</a:t>
            </a:r>
            <a:r>
              <a:rPr lang="de-DE" sz="2400" dirty="0" smtClean="0"/>
              <a:t>: </a:t>
            </a:r>
            <a:r>
              <a:rPr lang="de-DE" dirty="0" smtClean="0">
                <a:solidFill>
                  <a:srgbClr val="008380"/>
                </a:solidFill>
              </a:rPr>
              <a:t>(a,0), (b,1), (g,0), (k,1)</a:t>
            </a:r>
          </a:p>
          <a:p>
            <a:endParaRPr lang="de-DE" dirty="0" smtClean="0"/>
          </a:p>
          <a:p>
            <a:pPr marL="514350" indent="-457200"/>
            <a:r>
              <a:rPr lang="de-DE" sz="2400" dirty="0" smtClean="0"/>
              <a:t>Model </a:t>
            </a:r>
            <a:r>
              <a:rPr lang="de-DE" sz="2400" dirty="0" err="1" smtClean="0"/>
              <a:t>formula</a:t>
            </a:r>
            <a:endParaRPr lang="de-DE" sz="2400" dirty="0" smtClean="0"/>
          </a:p>
          <a:p>
            <a:pPr marL="457200" lvl="1" indent="0">
              <a:buNone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(x;y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,y</a:t>
            </a:r>
            <a:r>
              <a:rPr lang="de-DE" baseline="-25000" dirty="0" smtClean="0">
                <a:solidFill>
                  <a:srgbClr val="008380"/>
                </a:solidFill>
              </a:rPr>
              <a:t>2</a:t>
            </a:r>
            <a:r>
              <a:rPr lang="de-DE" dirty="0" smtClean="0">
                <a:solidFill>
                  <a:srgbClr val="008380"/>
                </a:solidFill>
              </a:rPr>
              <a:t>) :=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      ( R(x)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v</a:t>
            </a:r>
            <a:r>
              <a:rPr lang="de-DE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 =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v</a:t>
            </a:r>
            <a:r>
              <a:rPr lang="de-DE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E(x,y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) ) 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&amp;</a:t>
            </a:r>
            <a:r>
              <a:rPr lang="de-DE" dirty="0" smtClean="0">
                <a:solidFill>
                  <a:srgbClr val="008380"/>
                </a:solidFill>
                <a:cs typeface="ＭＳ ゴシック"/>
              </a:rPr>
              <a:t>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  <a:cs typeface="ＭＳ ゴシック"/>
              </a:rPr>
              <a:t>         </a:t>
            </a:r>
            <a:r>
              <a:rPr lang="de-DE" dirty="0" smtClean="0">
                <a:solidFill>
                  <a:srgbClr val="008380"/>
                </a:solidFill>
              </a:rPr>
              <a:t>¬ ∃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dirty="0" smtClean="0">
                <a:solidFill>
                  <a:srgbClr val="008380"/>
                </a:solidFill>
              </a:rPr>
              <a:t> (E(y</a:t>
            </a:r>
            <a:r>
              <a:rPr lang="de-DE" baseline="-25000" dirty="0" smtClean="0">
                <a:solidFill>
                  <a:srgbClr val="008380"/>
                </a:solidFill>
              </a:rPr>
              <a:t>2</a:t>
            </a:r>
            <a:r>
              <a:rPr lang="de-DE" dirty="0" smtClean="0">
                <a:solidFill>
                  <a:srgbClr val="008380"/>
                </a:solidFill>
              </a:rPr>
              <a:t>,z)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&amp;</a:t>
            </a:r>
            <a:r>
              <a:rPr lang="de-DE" dirty="0" smtClean="0">
                <a:solidFill>
                  <a:srgbClr val="008380"/>
                </a:solidFill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E(</a:t>
            </a:r>
            <a:r>
              <a:rPr lang="de-DE" dirty="0" err="1" smtClean="0">
                <a:solidFill>
                  <a:srgbClr val="008380"/>
                </a:solidFill>
              </a:rPr>
              <a:t>z,x</a:t>
            </a:r>
            <a:r>
              <a:rPr lang="de-DE" dirty="0" smtClean="0">
                <a:solidFill>
                  <a:srgbClr val="008380"/>
                </a:solidFill>
              </a:rPr>
              <a:t>) ) </a:t>
            </a:r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sz="2400" dirty="0" err="1" smtClean="0"/>
              <a:t>Consistent</a:t>
            </a:r>
            <a:r>
              <a:rPr lang="de-DE" sz="2400" dirty="0" smtClean="0"/>
              <a:t> </a:t>
            </a:r>
            <a:r>
              <a:rPr lang="de-DE" sz="2400" dirty="0" err="1" smtClean="0"/>
              <a:t>hypothesis</a:t>
            </a:r>
            <a:r>
              <a:rPr lang="de-DE" sz="2400" dirty="0" smtClean="0"/>
              <a:t>:         </a:t>
            </a:r>
            <a:r>
              <a:rPr lang="de-DE" sz="2400" dirty="0" smtClean="0">
                <a:solidFill>
                  <a:srgbClr val="008380"/>
                </a:solidFill>
              </a:rPr>
              <a:t>[[</a:t>
            </a:r>
            <a:r>
              <a:rPr lang="el-GR" sz="2400" dirty="0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x;j,e</a:t>
            </a:r>
            <a:r>
              <a:rPr lang="de-DE" sz="2400" dirty="0" smtClean="0">
                <a:solidFill>
                  <a:srgbClr val="008380"/>
                </a:solidFill>
              </a:rPr>
              <a:t>)]]</a:t>
            </a:r>
            <a:r>
              <a:rPr lang="de-DE" sz="2400" baseline="30000" dirty="0" smtClean="0">
                <a:solidFill>
                  <a:srgbClr val="008380"/>
                </a:solidFill>
              </a:rPr>
              <a:t>B</a:t>
            </a:r>
            <a:endParaRPr lang="de-DE" sz="24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7236296" y="2420904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>
            <a:stCxn id="5" idx="7"/>
            <a:endCxn id="7" idx="2"/>
          </p:cNvCxnSpPr>
          <p:nvPr/>
        </p:nvCxnSpPr>
        <p:spPr>
          <a:xfrm flipV="1">
            <a:off x="7359221" y="2060840"/>
            <a:ext cx="597155" cy="3811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956376" y="1988840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8133124" y="1804754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a</a:t>
            </a:r>
            <a:r>
              <a:rPr lang="de-DE" sz="2000" dirty="0"/>
              <a:t> </a:t>
            </a:r>
            <a:endParaRPr lang="de-DE" sz="2000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7884368" y="1484784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0</a:t>
            </a:r>
          </a:p>
        </p:txBody>
      </p:sp>
      <p:sp>
        <p:nvSpPr>
          <p:cNvPr id="14" name="Oval 13"/>
          <p:cNvSpPr/>
          <p:nvPr/>
        </p:nvSpPr>
        <p:spPr>
          <a:xfrm>
            <a:off x="8460432" y="2420888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mit Pfeil 14"/>
          <p:cNvCxnSpPr>
            <a:stCxn id="14" idx="0"/>
            <a:endCxn id="7" idx="5"/>
          </p:cNvCxnSpPr>
          <p:nvPr/>
        </p:nvCxnSpPr>
        <p:spPr>
          <a:xfrm flipH="1" flipV="1">
            <a:off x="8079301" y="2111752"/>
            <a:ext cx="453139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884368" y="3212992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8468816" y="3212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7236296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7884368" y="390113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8460432" y="3901134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7308304" y="390113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7596336" y="47971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8460432" y="47971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7092280" y="2020778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b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8421156" y="202077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876256" y="295688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d</a:t>
            </a:r>
            <a:endParaRPr lang="de-DE" sz="2000" dirty="0" smtClean="0"/>
          </a:p>
        </p:txBody>
      </p:sp>
      <p:sp>
        <p:nvSpPr>
          <p:cNvPr id="31" name="Textfeld 30"/>
          <p:cNvSpPr txBox="1"/>
          <p:nvPr/>
        </p:nvSpPr>
        <p:spPr>
          <a:xfrm>
            <a:off x="7668344" y="281286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e</a:t>
            </a:r>
            <a:endParaRPr lang="de-DE" sz="2000" dirty="0" smtClean="0"/>
          </a:p>
        </p:txBody>
      </p:sp>
      <p:sp>
        <p:nvSpPr>
          <p:cNvPr id="32" name="Textfeld 31"/>
          <p:cNvSpPr txBox="1"/>
          <p:nvPr/>
        </p:nvSpPr>
        <p:spPr>
          <a:xfrm>
            <a:off x="8637180" y="3028890"/>
            <a:ext cx="274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f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7053004" y="375710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g</a:t>
            </a:r>
            <a:endParaRPr lang="de-DE" sz="2000" dirty="0" smtClean="0"/>
          </a:p>
        </p:txBody>
      </p:sp>
      <p:sp>
        <p:nvSpPr>
          <p:cNvPr id="34" name="Textfeld 33"/>
          <p:cNvSpPr txBox="1"/>
          <p:nvPr/>
        </p:nvSpPr>
        <p:spPr>
          <a:xfrm>
            <a:off x="7557060" y="374897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h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650832" y="3717032"/>
            <a:ext cx="241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7557888" y="4901098"/>
            <a:ext cx="254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j</a:t>
            </a:r>
            <a:endParaRPr lang="de-DE" sz="2000" dirty="0" smtClean="0"/>
          </a:p>
        </p:txBody>
      </p:sp>
      <p:sp>
        <p:nvSpPr>
          <p:cNvPr id="37" name="Textfeld 36"/>
          <p:cNvSpPr txBox="1"/>
          <p:nvPr/>
        </p:nvSpPr>
        <p:spPr>
          <a:xfrm>
            <a:off x="8651582" y="461306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k</a:t>
            </a:r>
            <a:endParaRPr lang="de-DE" sz="2000" dirty="0" smtClean="0"/>
          </a:p>
        </p:txBody>
      </p:sp>
      <p:cxnSp>
        <p:nvCxnSpPr>
          <p:cNvPr id="38" name="Gerade Verbindung mit Pfeil 37"/>
          <p:cNvCxnSpPr>
            <a:stCxn id="5" idx="4"/>
            <a:endCxn id="22" idx="0"/>
          </p:cNvCxnSpPr>
          <p:nvPr/>
        </p:nvCxnSpPr>
        <p:spPr>
          <a:xfrm>
            <a:off x="7308304" y="2564904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20" idx="0"/>
            <a:endCxn id="14" idx="3"/>
          </p:cNvCxnSpPr>
          <p:nvPr/>
        </p:nvCxnSpPr>
        <p:spPr>
          <a:xfrm flipV="1">
            <a:off x="7956376" y="2543800"/>
            <a:ext cx="525147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14" idx="4"/>
            <a:endCxn id="21" idx="0"/>
          </p:cNvCxnSpPr>
          <p:nvPr/>
        </p:nvCxnSpPr>
        <p:spPr>
          <a:xfrm>
            <a:off x="8532440" y="2564888"/>
            <a:ext cx="8384" cy="6481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21" idx="2"/>
            <a:endCxn id="20" idx="6"/>
          </p:cNvCxnSpPr>
          <p:nvPr/>
        </p:nvCxnSpPr>
        <p:spPr>
          <a:xfrm flipH="1">
            <a:off x="8028384" y="3284992"/>
            <a:ext cx="440432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>
            <a:stCxn id="22" idx="4"/>
            <a:endCxn id="25" idx="0"/>
          </p:cNvCxnSpPr>
          <p:nvPr/>
        </p:nvCxnSpPr>
        <p:spPr>
          <a:xfrm>
            <a:off x="7308304" y="3356976"/>
            <a:ext cx="72008" cy="54415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26" idx="1"/>
            <a:endCxn id="25" idx="4"/>
          </p:cNvCxnSpPr>
          <p:nvPr/>
        </p:nvCxnSpPr>
        <p:spPr>
          <a:xfrm flipH="1" flipV="1">
            <a:off x="7380312" y="4045134"/>
            <a:ext cx="237115" cy="77312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20" idx="5"/>
            <a:endCxn id="24" idx="1"/>
          </p:cNvCxnSpPr>
          <p:nvPr/>
        </p:nvCxnSpPr>
        <p:spPr>
          <a:xfrm>
            <a:off x="8007293" y="3335904"/>
            <a:ext cx="474230" cy="58631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21" idx="4"/>
            <a:endCxn id="24" idx="0"/>
          </p:cNvCxnSpPr>
          <p:nvPr/>
        </p:nvCxnSpPr>
        <p:spPr>
          <a:xfrm flipH="1">
            <a:off x="8532440" y="3356992"/>
            <a:ext cx="8384" cy="54414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>
            <a:stCxn id="23" idx="0"/>
            <a:endCxn id="20" idx="4"/>
          </p:cNvCxnSpPr>
          <p:nvPr/>
        </p:nvCxnSpPr>
        <p:spPr>
          <a:xfrm flipV="1">
            <a:off x="7956376" y="3356992"/>
            <a:ext cx="0" cy="54414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23" idx="6"/>
            <a:endCxn id="24" idx="2"/>
          </p:cNvCxnSpPr>
          <p:nvPr/>
        </p:nvCxnSpPr>
        <p:spPr>
          <a:xfrm>
            <a:off x="8028384" y="3973134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23" idx="4"/>
            <a:endCxn id="26" idx="5"/>
          </p:cNvCxnSpPr>
          <p:nvPr/>
        </p:nvCxnSpPr>
        <p:spPr>
          <a:xfrm flipH="1">
            <a:off x="7719261" y="4045134"/>
            <a:ext cx="237115" cy="87494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>
            <a:stCxn id="27" idx="2"/>
            <a:endCxn id="26" idx="6"/>
          </p:cNvCxnSpPr>
          <p:nvPr/>
        </p:nvCxnSpPr>
        <p:spPr>
          <a:xfrm flipH="1">
            <a:off x="7740352" y="4869168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>
            <a:stCxn id="27" idx="0"/>
            <a:endCxn id="24" idx="4"/>
          </p:cNvCxnSpPr>
          <p:nvPr/>
        </p:nvCxnSpPr>
        <p:spPr>
          <a:xfrm flipV="1">
            <a:off x="8532440" y="4045134"/>
            <a:ext cx="0" cy="75203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Gekrümmte Verbindung 86"/>
          <p:cNvCxnSpPr>
            <a:stCxn id="26" idx="2"/>
            <a:endCxn id="22" idx="2"/>
          </p:cNvCxnSpPr>
          <p:nvPr/>
        </p:nvCxnSpPr>
        <p:spPr>
          <a:xfrm rot="10800000">
            <a:off x="7236296" y="3284976"/>
            <a:ext cx="360040" cy="1584192"/>
          </a:xfrm>
          <a:prstGeom prst="curvedConnector3">
            <a:avLst>
              <a:gd name="adj1" fmla="val 163493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/>
          <p:cNvCxnSpPr>
            <a:stCxn id="20" idx="3"/>
            <a:endCxn id="25" idx="7"/>
          </p:cNvCxnSpPr>
          <p:nvPr/>
        </p:nvCxnSpPr>
        <p:spPr>
          <a:xfrm flipH="1">
            <a:off x="7431229" y="3335904"/>
            <a:ext cx="474230" cy="58631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krümmte Verbindung 102"/>
          <p:cNvCxnSpPr>
            <a:stCxn id="20" idx="1"/>
            <a:endCxn id="5" idx="4"/>
          </p:cNvCxnSpPr>
          <p:nvPr/>
        </p:nvCxnSpPr>
        <p:spPr>
          <a:xfrm rot="16200000" flipV="1">
            <a:off x="7272294" y="2600914"/>
            <a:ext cx="669176" cy="597155"/>
          </a:xfrm>
          <a:prstGeom prst="curvedConnector3">
            <a:avLst>
              <a:gd name="adj1" fmla="val 9006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Gekrümmte Verbindung 106"/>
          <p:cNvCxnSpPr>
            <a:stCxn id="5" idx="6"/>
            <a:endCxn id="20" idx="7"/>
          </p:cNvCxnSpPr>
          <p:nvPr/>
        </p:nvCxnSpPr>
        <p:spPr>
          <a:xfrm>
            <a:off x="7380312" y="2492904"/>
            <a:ext cx="626981" cy="741176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feld 119"/>
          <p:cNvSpPr txBox="1"/>
          <p:nvPr/>
        </p:nvSpPr>
        <p:spPr>
          <a:xfrm>
            <a:off x="7085736" y="1700808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1</a:t>
            </a:r>
          </a:p>
        </p:txBody>
      </p:sp>
      <p:sp>
        <p:nvSpPr>
          <p:cNvPr id="121" name="Textfeld 120"/>
          <p:cNvSpPr txBox="1"/>
          <p:nvPr/>
        </p:nvSpPr>
        <p:spPr>
          <a:xfrm>
            <a:off x="6944159" y="4120508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0</a:t>
            </a:r>
          </a:p>
        </p:txBody>
      </p:sp>
      <p:sp>
        <p:nvSpPr>
          <p:cNvPr id="122" name="Textfeld 121"/>
          <p:cNvSpPr txBox="1"/>
          <p:nvPr/>
        </p:nvSpPr>
        <p:spPr>
          <a:xfrm>
            <a:off x="8637180" y="5045114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1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2421464" y="6030817"/>
            <a:ext cx="4650632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Note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dedependency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signature</a:t>
            </a:r>
            <a:r>
              <a:rPr lang="de-DE" dirty="0" smtClean="0"/>
              <a:t>.</a:t>
            </a:r>
          </a:p>
          <a:p>
            <a:r>
              <a:rPr lang="de-DE" dirty="0" smtClean="0"/>
              <a:t>Wake-</a:t>
            </a:r>
            <a:r>
              <a:rPr lang="de-DE" dirty="0" err="1" smtClean="0"/>
              <a:t>up</a:t>
            </a:r>
            <a:r>
              <a:rPr lang="de-DE" dirty="0" smtClean="0"/>
              <a:t>: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a „</a:t>
            </a:r>
            <a:r>
              <a:rPr lang="de-DE" dirty="0" err="1" smtClean="0"/>
              <a:t>bad</a:t>
            </a:r>
            <a:r>
              <a:rPr lang="de-DE" dirty="0" smtClean="0"/>
              <a:t>“ </a:t>
            </a:r>
            <a:r>
              <a:rPr lang="de-DE" dirty="0" err="1" smtClean="0"/>
              <a:t>signature</a:t>
            </a:r>
            <a:r>
              <a:rPr lang="de-DE" dirty="0" smtClean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55018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approaches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Parameter </a:t>
            </a:r>
            <a:r>
              <a:rPr lang="de-DE" dirty="0" err="1" smtClean="0"/>
              <a:t>learning</a:t>
            </a:r>
            <a:r>
              <a:rPr lang="de-DE" dirty="0" smtClean="0"/>
              <a:t> (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above</a:t>
            </a:r>
            <a:r>
              <a:rPr lang="de-DE" dirty="0" smtClean="0"/>
              <a:t>) </a:t>
            </a:r>
          </a:p>
          <a:p>
            <a:pPr lvl="1"/>
            <a:r>
              <a:rPr lang="de-DE" dirty="0" smtClean="0"/>
              <a:t>Model (</a:t>
            </a:r>
            <a:r>
              <a:rPr lang="de-DE" dirty="0" err="1" smtClean="0"/>
              <a:t>parameterized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/>
              <a:t>) </a:t>
            </a:r>
            <a:r>
              <a:rPr lang="de-DE" dirty="0" err="1" smtClean="0"/>
              <a:t>given</a:t>
            </a:r>
            <a:endParaRPr lang="de-DE" dirty="0"/>
          </a:p>
          <a:p>
            <a:pPr lvl="1"/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err="1" smtClean="0"/>
              <a:t>paramters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Model </a:t>
            </a:r>
            <a:r>
              <a:rPr lang="de-DE" dirty="0" err="1" smtClean="0"/>
              <a:t>learning</a:t>
            </a:r>
            <a:endParaRPr lang="de-DE" dirty="0"/>
          </a:p>
          <a:p>
            <a:pPr lvl="1"/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guess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: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 </a:t>
            </a:r>
            <a:r>
              <a:rPr lang="de-DE" dirty="0" err="1" smtClean="0"/>
              <a:t>parameters</a:t>
            </a:r>
            <a:endParaRPr lang="de-DE" dirty="0" smtClean="0"/>
          </a:p>
          <a:p>
            <a:pPr lvl="1"/>
            <a:r>
              <a:rPr lang="de-DE" dirty="0" err="1" smtClean="0"/>
              <a:t>Compare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approach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Gaussian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guesses</a:t>
            </a:r>
            <a:r>
              <a:rPr lang="de-DE" dirty="0" smtClean="0"/>
              <a:t> </a:t>
            </a:r>
            <a:r>
              <a:rPr lang="de-DE" dirty="0" err="1" smtClean="0"/>
              <a:t>arbitrary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endParaRPr lang="de-DE" dirty="0" smtClean="0"/>
          </a:p>
          <a:p>
            <a:pPr lvl="1"/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17) </a:t>
            </a:r>
            <a:r>
              <a:rPr lang="de-DE" dirty="0" err="1" smtClean="0"/>
              <a:t>mainly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</a:t>
            </a:r>
            <a:endParaRPr lang="de-DE" dirty="0"/>
          </a:p>
          <a:p>
            <a:pPr lvl="1"/>
            <a:endParaRPr lang="de-DE" sz="1400" dirty="0" smtClean="0">
              <a:solidFill>
                <a:srgbClr val="3366FF"/>
              </a:solidFill>
            </a:endParaRPr>
          </a:p>
          <a:p>
            <a:pPr marL="457200" lvl="1" indent="0">
              <a:buNone/>
            </a:pPr>
            <a:r>
              <a:rPr lang="de-DE" sz="1400" dirty="0" err="1" smtClean="0">
                <a:solidFill>
                  <a:srgbClr val="3366FF"/>
                </a:solidFill>
              </a:rPr>
              <a:t>Lit</a:t>
            </a:r>
            <a:r>
              <a:rPr lang="de-DE" sz="1400" dirty="0" smtClean="0">
                <a:solidFill>
                  <a:srgbClr val="3366FF"/>
                </a:solidFill>
              </a:rPr>
              <a:t>: Rasmussen, Williams: </a:t>
            </a:r>
            <a:r>
              <a:rPr lang="de-DE" sz="1400" dirty="0" err="1" smtClean="0">
                <a:solidFill>
                  <a:srgbClr val="3366FF"/>
                </a:solidFill>
              </a:rPr>
              <a:t>Gaussian</a:t>
            </a:r>
            <a:r>
              <a:rPr lang="de-DE" sz="1400" dirty="0" smtClean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Processes</a:t>
            </a:r>
            <a:r>
              <a:rPr lang="de-DE" sz="1400" dirty="0" smtClean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for</a:t>
            </a:r>
            <a:r>
              <a:rPr lang="de-DE" sz="1400" dirty="0" smtClean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Machine</a:t>
            </a:r>
            <a:r>
              <a:rPr lang="de-DE" sz="1400" dirty="0" smtClean="0">
                <a:solidFill>
                  <a:srgbClr val="3366FF"/>
                </a:solidFill>
              </a:rPr>
              <a:t> Learning, MIT Press, 2005</a:t>
            </a:r>
            <a:r>
              <a:rPr lang="de-DE" dirty="0" smtClean="0"/>
              <a:t>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4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Research </a:t>
            </a:r>
            <a:r>
              <a:rPr lang="de-DE" dirty="0" err="1" smtClean="0"/>
              <a:t>program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err="1" smtClean="0"/>
              <a:t>logics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L</a:t>
            </a:r>
            <a:r>
              <a:rPr lang="de-DE" dirty="0" smtClean="0"/>
              <a:t> </a:t>
            </a:r>
            <a:r>
              <a:rPr lang="de-DE" dirty="0" err="1" smtClean="0"/>
              <a:t>suitable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expressing</a:t>
            </a:r>
            <a:r>
              <a:rPr lang="de-DE" dirty="0" smtClean="0"/>
              <a:t> ML </a:t>
            </a:r>
            <a:r>
              <a:rPr lang="de-DE" dirty="0" err="1" smtClean="0"/>
              <a:t>models</a:t>
            </a:r>
            <a:r>
              <a:rPr lang="de-DE" dirty="0" smtClean="0"/>
              <a:t> (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algorithmic</a:t>
            </a:r>
            <a:r>
              <a:rPr lang="de-DE" dirty="0" smtClean="0"/>
              <a:t> </a:t>
            </a:r>
            <a:r>
              <a:rPr lang="de-DE" dirty="0" err="1" smtClean="0"/>
              <a:t>learnability</a:t>
            </a:r>
            <a:r>
              <a:rPr lang="de-DE" dirty="0" smtClean="0"/>
              <a:t> (</a:t>
            </a:r>
            <a:r>
              <a:rPr lang="de-DE" dirty="0" err="1" smtClean="0"/>
              <a:t>efficient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, </a:t>
            </a:r>
            <a:r>
              <a:rPr lang="de-DE" dirty="0" err="1" smtClean="0"/>
              <a:t>lower</a:t>
            </a:r>
            <a:r>
              <a:rPr lang="de-DE" dirty="0" smtClean="0"/>
              <a:t> </a:t>
            </a:r>
            <a:r>
              <a:rPr lang="de-DE" dirty="0" err="1" smtClean="0"/>
              <a:t>bounds</a:t>
            </a:r>
            <a:r>
              <a:rPr lang="de-DE" dirty="0" smtClean="0"/>
              <a:t> ...)</a:t>
            </a:r>
          </a:p>
          <a:p>
            <a:endParaRPr lang="de-DE" dirty="0" smtClean="0"/>
          </a:p>
          <a:p>
            <a:r>
              <a:rPr lang="de-DE" dirty="0" smtClean="0"/>
              <a:t>“</a:t>
            </a:r>
            <a:r>
              <a:rPr lang="de-DE" dirty="0" err="1" smtClean="0"/>
              <a:t>Descriptive</a:t>
            </a:r>
            <a:r>
              <a:rPr lang="de-DE" dirty="0" smtClean="0"/>
              <a:t>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ML“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1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4298</Words>
  <Application>Microsoft Macintosh PowerPoint</Application>
  <PresentationFormat>Bildschirmpräsentation (4:3)</PresentationFormat>
  <Paragraphs>579</Paragraphs>
  <Slides>47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47</vt:i4>
      </vt:variant>
    </vt:vector>
  </HeadingPairs>
  <TitlesOfParts>
    <vt:vector size="54" baseType="lpstr">
      <vt:lpstr>Calibri</vt:lpstr>
      <vt:lpstr>ＭＳ Ｐゴシック</vt:lpstr>
      <vt:lpstr>ＭＳ ゴシック</vt:lpstr>
      <vt:lpstr>Myriad Pro</vt:lpstr>
      <vt:lpstr>Symbol</vt:lpstr>
      <vt:lpstr>Arial</vt:lpstr>
      <vt:lpstr>7_Standarddesign</vt:lpstr>
      <vt:lpstr>Web-Mining Agents </vt:lpstr>
      <vt:lpstr>Learning FOL Definable Concepts</vt:lpstr>
      <vt:lpstr>Literature</vt:lpstr>
      <vt:lpstr>Declarative Approach  </vt:lpstr>
      <vt:lpstr>Scenario &amp; Terminology  </vt:lpstr>
      <vt:lpstr>Approach of (Grohe/Ritzert 17) </vt:lpstr>
      <vt:lpstr>Example  </vt:lpstr>
      <vt:lpstr>Two approaches </vt:lpstr>
      <vt:lpstr>Research program </vt:lpstr>
      <vt:lpstr>How to access background structure?</vt:lpstr>
      <vt:lpstr>„Low-degree“ background structure</vt:lpstr>
      <vt:lpstr>Terminology</vt:lpstr>
      <vt:lpstr>Terminology</vt:lpstr>
      <vt:lpstr>Main Theorem (Grohe, Ritzert 2017)</vt:lpstr>
      <vt:lpstr>PAC Learnability (Grohe, Ritzert 2017)</vt:lpstr>
      <vt:lpstr>Parameter Learning vs. Model learning</vt:lpstr>
      <vt:lpstr>Parameter Learning vs. Model learning</vt:lpstr>
      <vt:lpstr>Algorithm idea for Theorem 1.1</vt:lpstr>
      <vt:lpstr>Algorithm for Theorem 1.1</vt:lpstr>
      <vt:lpstr>Algorithm for Theorem 1.1</vt:lpstr>
      <vt:lpstr>Reminder: Neighbourhood</vt:lpstr>
      <vt:lpstr>Algorithm for Theorem 1.1</vt:lpstr>
      <vt:lpstr>Algorithm for Theorem 1.1</vt:lpstr>
      <vt:lpstr>Reminder: Locality</vt:lpstr>
      <vt:lpstr>Reminder: Locality</vt:lpstr>
      <vt:lpstr>Syntactic notion of locality</vt:lpstr>
      <vt:lpstr>Gaifman normal form</vt:lpstr>
      <vt:lpstr>Algorithm for Theorem 1.1</vt:lpstr>
      <vt:lpstr>Main Theorem (Grohe, Ritzert 17)</vt:lpstr>
      <vt:lpstr>Proof hints for Theorem 1.1</vt:lpstr>
      <vt:lpstr>Main Theorem (Grohe, Ritzert 2017)</vt:lpstr>
      <vt:lpstr>Proof hints on Theorem 1.1 (part 2)</vt:lpstr>
      <vt:lpstr>PowerPoint-Präsentation</vt:lpstr>
      <vt:lpstr>Finding the right parameters</vt:lpstr>
      <vt:lpstr>PowerPoint-Präsentation</vt:lpstr>
      <vt:lpstr>PowerPoint-Präsentation</vt:lpstr>
      <vt:lpstr>Main Theorem (Grohe, Ritzert 2017)</vt:lpstr>
      <vt:lpstr>Proof hints on Thm 1</vt:lpstr>
      <vt:lpstr>Result with uniform cost (Grohe, Ritzert 17)</vt:lpstr>
      <vt:lpstr>Generalisation: Minimize error</vt:lpstr>
      <vt:lpstr>Minimizing error</vt:lpstr>
      <vt:lpstr>Algorithm for Theorem 4.4</vt:lpstr>
      <vt:lpstr>PAC learning reminder</vt:lpstr>
      <vt:lpstr>PAC learning (Grohe, Ritzert 2017)</vt:lpstr>
      <vt:lpstr>VC dimension and Degree</vt:lpstr>
      <vt:lpstr>PAC Learning (Grohe, Ritzert 2017)</vt:lpstr>
      <vt:lpstr>Discussion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3008</cp:revision>
  <cp:lastPrinted>2020-01-27T20:01:36Z</cp:lastPrinted>
  <dcterms:created xsi:type="dcterms:W3CDTF">2010-04-27T12:26:40Z</dcterms:created>
  <dcterms:modified xsi:type="dcterms:W3CDTF">2020-01-27T20:05:34Z</dcterms:modified>
</cp:coreProperties>
</file>