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96"/>
  </p:notesMasterIdLst>
  <p:handoutMasterIdLst>
    <p:handoutMasterId r:id="rId97"/>
  </p:handoutMasterIdLst>
  <p:sldIdLst>
    <p:sldId id="273" r:id="rId2"/>
    <p:sldId id="394" r:id="rId3"/>
    <p:sldId id="593" r:id="rId4"/>
    <p:sldId id="541" r:id="rId5"/>
    <p:sldId id="542" r:id="rId6"/>
    <p:sldId id="543" r:id="rId7"/>
    <p:sldId id="594" r:id="rId8"/>
    <p:sldId id="596" r:id="rId9"/>
    <p:sldId id="599" r:id="rId10"/>
    <p:sldId id="555" r:id="rId11"/>
    <p:sldId id="556" r:id="rId12"/>
    <p:sldId id="598" r:id="rId13"/>
    <p:sldId id="557" r:id="rId14"/>
    <p:sldId id="558" r:id="rId15"/>
    <p:sldId id="560" r:id="rId16"/>
    <p:sldId id="606" r:id="rId17"/>
    <p:sldId id="608" r:id="rId18"/>
    <p:sldId id="609" r:id="rId19"/>
    <p:sldId id="711" r:id="rId20"/>
    <p:sldId id="610" r:id="rId21"/>
    <p:sldId id="611" r:id="rId22"/>
    <p:sldId id="612" r:id="rId23"/>
    <p:sldId id="614" r:id="rId24"/>
    <p:sldId id="615" r:id="rId25"/>
    <p:sldId id="616" r:id="rId26"/>
    <p:sldId id="617" r:id="rId27"/>
    <p:sldId id="690" r:id="rId28"/>
    <p:sldId id="691" r:id="rId29"/>
    <p:sldId id="618" r:id="rId30"/>
    <p:sldId id="619" r:id="rId31"/>
    <p:sldId id="620" r:id="rId32"/>
    <p:sldId id="621" r:id="rId33"/>
    <p:sldId id="622" r:id="rId34"/>
    <p:sldId id="623" r:id="rId35"/>
    <p:sldId id="624" r:id="rId36"/>
    <p:sldId id="625" r:id="rId37"/>
    <p:sldId id="601" r:id="rId38"/>
    <p:sldId id="630" r:id="rId39"/>
    <p:sldId id="740" r:id="rId40"/>
    <p:sldId id="688" r:id="rId41"/>
    <p:sldId id="662" r:id="rId42"/>
    <p:sldId id="692" r:id="rId43"/>
    <p:sldId id="663" r:id="rId44"/>
    <p:sldId id="631" r:id="rId45"/>
    <p:sldId id="700" r:id="rId46"/>
    <p:sldId id="701" r:id="rId47"/>
    <p:sldId id="724" r:id="rId48"/>
    <p:sldId id="705" r:id="rId49"/>
    <p:sldId id="694" r:id="rId50"/>
    <p:sldId id="732" r:id="rId51"/>
    <p:sldId id="697" r:id="rId52"/>
    <p:sldId id="709" r:id="rId53"/>
    <p:sldId id="707" r:id="rId54"/>
    <p:sldId id="708" r:id="rId55"/>
    <p:sldId id="638" r:id="rId56"/>
    <p:sldId id="639" r:id="rId57"/>
    <p:sldId id="640" r:id="rId58"/>
    <p:sldId id="641" r:id="rId59"/>
    <p:sldId id="642" r:id="rId60"/>
    <p:sldId id="644" r:id="rId61"/>
    <p:sldId id="643" r:id="rId62"/>
    <p:sldId id="646" r:id="rId63"/>
    <p:sldId id="647" r:id="rId64"/>
    <p:sldId id="648" r:id="rId65"/>
    <p:sldId id="649" r:id="rId66"/>
    <p:sldId id="650" r:id="rId67"/>
    <p:sldId id="651" r:id="rId68"/>
    <p:sldId id="652" r:id="rId69"/>
    <p:sldId id="653" r:id="rId70"/>
    <p:sldId id="714" r:id="rId71"/>
    <p:sldId id="654" r:id="rId72"/>
    <p:sldId id="726" r:id="rId73"/>
    <p:sldId id="280" r:id="rId74"/>
    <p:sldId id="307" r:id="rId75"/>
    <p:sldId id="305" r:id="rId76"/>
    <p:sldId id="308" r:id="rId77"/>
    <p:sldId id="343" r:id="rId78"/>
    <p:sldId id="323" r:id="rId79"/>
    <p:sldId id="345" r:id="rId80"/>
    <p:sldId id="347" r:id="rId81"/>
    <p:sldId id="348" r:id="rId82"/>
    <p:sldId id="321" r:id="rId83"/>
    <p:sldId id="727" r:id="rId84"/>
    <p:sldId id="715" r:id="rId85"/>
    <p:sldId id="716" r:id="rId86"/>
    <p:sldId id="717" r:id="rId87"/>
    <p:sldId id="728" r:id="rId88"/>
    <p:sldId id="731" r:id="rId89"/>
    <p:sldId id="719" r:id="rId90"/>
    <p:sldId id="720" r:id="rId91"/>
    <p:sldId id="721" r:id="rId92"/>
    <p:sldId id="723" r:id="rId93"/>
    <p:sldId id="733" r:id="rId94"/>
    <p:sldId id="734" r:id="rId9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5FF"/>
    <a:srgbClr val="C0504D"/>
    <a:srgbClr val="B97B7C"/>
    <a:srgbClr val="0B05FF"/>
    <a:srgbClr val="00FF75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3469" autoAdjust="0"/>
  </p:normalViewPr>
  <p:slideViewPr>
    <p:cSldViewPr>
      <p:cViewPr varScale="1">
        <p:scale>
          <a:sx n="124" d="100"/>
          <a:sy n="124" d="100"/>
        </p:scale>
        <p:origin x="72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8.xml"/><Relationship Id="rId1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76120B9-8230-544D-8B1C-CF8614484872}" type="datetimeFigureOut">
              <a:rPr lang="de-DE"/>
              <a:pPr>
                <a:defRPr/>
              </a:pPr>
              <a:t>28.11.22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05DD81C-45EC-584C-B523-9280BF587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742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182E4AE-5668-124F-9B5E-901F5F72967B}" type="datetimeFigureOut">
              <a:rPr lang="de-DE"/>
              <a:pPr>
                <a:defRPr/>
              </a:pPr>
              <a:t>28.11.22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0B9E877-0E43-B249-88D5-7B9AFED89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262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ED495E-516B-BE41-A207-074A32CE5587}" type="slidenum">
              <a:rPr lang="de-DE"/>
              <a:pPr/>
              <a:t>4</a:t>
            </a:fld>
            <a:endParaRPr lang="de-DE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8292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9B1881-C54D-8E48-98D1-1824B967BE12}" type="slidenum">
              <a:rPr lang="de-DE"/>
              <a:pPr/>
              <a:t>15</a:t>
            </a:fld>
            <a:endParaRPr lang="de-DE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616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B9E877-0E43-B249-88D5-7B9AFED89AD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849F2C-DC8D-EE41-91F0-0B1C67ECEFB6}" type="slidenum">
              <a:rPr lang="el-GR" altLang="x-none"/>
              <a:pPr>
                <a:defRPr/>
              </a:pPr>
              <a:t>17</a:t>
            </a:fld>
            <a:endParaRPr lang="el-GR" altLang="x-none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515389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318FA7-45F5-9C4D-B5CC-E615461B4217}" type="slidenum">
              <a:rPr lang="el-GR"/>
              <a:pPr/>
              <a:t>18</a:t>
            </a:fld>
            <a:endParaRPr lang="el-GR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3620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7666AF-D7C8-C741-BDD5-3DB5E383BE6A}" type="slidenum">
              <a:rPr lang="el-GR" altLang="x-none"/>
              <a:pPr>
                <a:defRPr/>
              </a:pPr>
              <a:t>21</a:t>
            </a:fld>
            <a:endParaRPr lang="el-GR" altLang="x-none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531917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4AC1F9-ADF9-0947-BE75-FCB510C72B78}" type="slidenum">
              <a:rPr lang="el-GR" altLang="x-none"/>
              <a:pPr>
                <a:defRPr/>
              </a:pPr>
              <a:t>22</a:t>
            </a:fld>
            <a:endParaRPr lang="el-GR" altLang="x-none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48423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15AA21-1FFD-8A4F-84C6-B7B5A0736C88}" type="slidenum">
              <a:rPr lang="el-GR" altLang="x-none"/>
              <a:pPr>
                <a:defRPr/>
              </a:pPr>
              <a:t>23</a:t>
            </a:fld>
            <a:endParaRPr lang="el-GR" altLang="x-none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949976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CCA969-A3F6-2049-9D36-8D535AA12B74}" type="slidenum">
              <a:rPr lang="el-GR" altLang="x-none"/>
              <a:pPr>
                <a:defRPr/>
              </a:pPr>
              <a:t>24</a:t>
            </a:fld>
            <a:endParaRPr lang="el-GR" altLang="x-none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9546499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DF77CD-DAA8-0A49-B779-90551D87A1C9}" type="slidenum">
              <a:rPr lang="el-GR" altLang="x-none"/>
              <a:pPr>
                <a:defRPr/>
              </a:pPr>
              <a:t>25</a:t>
            </a:fld>
            <a:endParaRPr lang="el-GR" altLang="x-none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5189704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433491-CA7C-634E-AE2C-BD0EBE890EF5}" type="slidenum">
              <a:rPr lang="el-GR" altLang="x-none"/>
              <a:pPr>
                <a:defRPr/>
              </a:pPr>
              <a:t>26</a:t>
            </a:fld>
            <a:endParaRPr lang="el-GR" altLang="x-none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640498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DF70F1-4020-3245-8BD1-C2F9DF3664AF}" type="slidenum">
              <a:rPr lang="de-DE"/>
              <a:pPr/>
              <a:t>5</a:t>
            </a:fld>
            <a:endParaRPr lang="de-DE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73444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AB450E-A7F8-6643-9ED9-4A5036BBA1FD}" type="slidenum">
              <a:rPr lang="de-DE"/>
              <a:pPr/>
              <a:t>27</a:t>
            </a:fld>
            <a:endParaRPr lang="de-DE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70842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6D7CFF-8C46-6540-B3A0-3F99C8AFB0BD}" type="slidenum">
              <a:rPr lang="de-DE"/>
              <a:pPr/>
              <a:t>28</a:t>
            </a:fld>
            <a:endParaRPr lang="de-DE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4101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F466B7-D1F5-6A40-8A56-0CDE90AAE64A}" type="slidenum">
              <a:rPr lang="el-GR" altLang="x-none"/>
              <a:pPr>
                <a:defRPr/>
              </a:pPr>
              <a:t>29</a:t>
            </a:fld>
            <a:endParaRPr lang="el-GR" altLang="x-none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754904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916B1F-7AA1-9542-B9B1-C6639B5D099C}" type="slidenum">
              <a:rPr lang="el-GR" altLang="x-none"/>
              <a:pPr>
                <a:defRPr/>
              </a:pPr>
              <a:t>30</a:t>
            </a:fld>
            <a:endParaRPr lang="el-GR" altLang="x-none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5039494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B9C86B-2535-2A4F-A7AF-43BDAAC88B91}" type="slidenum">
              <a:rPr lang="el-GR" altLang="x-none"/>
              <a:pPr>
                <a:defRPr/>
              </a:pPr>
              <a:t>31</a:t>
            </a:fld>
            <a:endParaRPr lang="el-GR" altLang="x-none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28934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96538D-45F8-8C47-A0C4-0FD2AE5695D0}" type="slidenum">
              <a:rPr lang="el-GR" altLang="x-none"/>
              <a:pPr>
                <a:defRPr/>
              </a:pPr>
              <a:t>32</a:t>
            </a:fld>
            <a:endParaRPr lang="el-GR" altLang="x-none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0902508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2020E3-CB72-4744-AC06-545F41CE2B78}" type="slidenum">
              <a:rPr lang="el-GR" altLang="x-none"/>
              <a:pPr>
                <a:defRPr/>
              </a:pPr>
              <a:t>33</a:t>
            </a:fld>
            <a:endParaRPr lang="el-GR" altLang="x-none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482518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A96378-4591-914E-A9B5-F08B6E498591}" type="slidenum">
              <a:rPr lang="el-GR" altLang="x-none"/>
              <a:pPr>
                <a:defRPr/>
              </a:pPr>
              <a:t>34</a:t>
            </a:fld>
            <a:endParaRPr lang="el-GR" altLang="x-none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3250119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F56B40-B3C1-FD43-AEC9-427A1DE4A3C3}" type="slidenum">
              <a:rPr lang="el-GR" altLang="x-none"/>
              <a:pPr>
                <a:defRPr/>
              </a:pPr>
              <a:t>35</a:t>
            </a:fld>
            <a:endParaRPr lang="el-GR" altLang="x-none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727254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686A86-27A5-784D-AA90-1D6F19BE0C1D}" type="slidenum">
              <a:rPr lang="el-GR" altLang="x-none"/>
              <a:pPr>
                <a:defRPr/>
              </a:pPr>
              <a:t>36</a:t>
            </a:fld>
            <a:endParaRPr lang="el-GR" altLang="x-none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950221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F2F53-1C95-9040-A80A-912B693A71D2}" type="slidenum">
              <a:rPr lang="de-DE"/>
              <a:pPr/>
              <a:t>6</a:t>
            </a:fld>
            <a:endParaRPr lang="de-DE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2525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C45878-FA55-DD4B-BCD8-D3FDC2C98C3D}" type="slidenum">
              <a:rPr lang="el-GR" altLang="x-none"/>
              <a:pPr>
                <a:defRPr/>
              </a:pPr>
              <a:t>38</a:t>
            </a:fld>
            <a:endParaRPr lang="el-GR" altLang="x-none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9235345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  <p:sp>
        <p:nvSpPr>
          <p:cNvPr id="1699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0B2713-8813-45AC-B796-63033EEC29E8}" type="slidenum">
              <a:rPr lang="de-DE" smtClean="0"/>
              <a:pPr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24170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  <p:sp>
        <p:nvSpPr>
          <p:cNvPr id="16896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4189F0-0E74-40B4-8D87-64A3552CA6F6}" type="slidenum">
              <a:rPr lang="de-DE" smtClean="0"/>
              <a:pPr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4134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B2564C-83C0-1145-9042-DB51FDD020E4}" type="slidenum">
              <a:rPr lang="el-GR" altLang="x-none"/>
              <a:pPr>
                <a:defRPr/>
              </a:pPr>
              <a:t>44</a:t>
            </a:fld>
            <a:endParaRPr lang="el-GR" altLang="x-none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15667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B9E877-0E43-B249-88D5-7B9AFED89ADF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640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135198-422C-F84F-903E-0964FAF5603B}" type="slidenum">
              <a:rPr lang="el-GR" altLang="x-none"/>
              <a:pPr>
                <a:defRPr/>
              </a:pPr>
              <a:t>55</a:t>
            </a:fld>
            <a:endParaRPr lang="el-GR" altLang="x-none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7" tIns="44934" rIns="89867" bIns="44934"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1739473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FDBF2E-FAE1-ED46-B5ED-ADDDD302BEEE}" type="slidenum">
              <a:rPr lang="el-GR" altLang="x-none"/>
              <a:pPr>
                <a:defRPr/>
              </a:pPr>
              <a:t>56</a:t>
            </a:fld>
            <a:endParaRPr lang="el-GR" altLang="x-none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7" tIns="44934" rIns="89867" bIns="44934"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564889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F5BF4A-EB2D-2E48-B0C6-B4A7DB2093A3}" type="slidenum">
              <a:rPr lang="el-GR" altLang="x-none"/>
              <a:pPr>
                <a:defRPr/>
              </a:pPr>
              <a:t>57</a:t>
            </a:fld>
            <a:endParaRPr lang="el-GR" altLang="x-none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7" tIns="44934" rIns="89867" bIns="44934"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225880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1BF0DB-18D8-1448-A7D2-8BF8FBF82F9A}" type="slidenum">
              <a:rPr lang="el-GR" altLang="x-none"/>
              <a:pPr>
                <a:defRPr/>
              </a:pPr>
              <a:t>58</a:t>
            </a:fld>
            <a:endParaRPr lang="el-GR" altLang="x-none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7" tIns="44934" rIns="89867" bIns="44934"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5030754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63A502-354B-3D4A-8B9B-9CE96BA51C5B}" type="slidenum">
              <a:rPr lang="el-GR" altLang="x-none"/>
              <a:pPr>
                <a:defRPr/>
              </a:pPr>
              <a:t>59</a:t>
            </a:fld>
            <a:endParaRPr lang="el-GR" altLang="x-none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7" tIns="44934" rIns="89867" bIns="44934"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650419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r>
              <a:rPr lang="de-DE" sz="1200" dirty="0">
                <a:solidFill>
                  <a:schemeClr val="tx2"/>
                </a:solidFill>
                <a:latin typeface="Lucida Console" charset="0"/>
              </a:rPr>
              <a:t>SELECT </a:t>
            </a:r>
            <a:r>
              <a:rPr lang="de-DE" sz="1200" dirty="0" err="1">
                <a:solidFill>
                  <a:schemeClr val="tx2"/>
                </a:solidFill>
                <a:latin typeface="Lucida Console" charset="0"/>
              </a:rPr>
              <a:t>count</a:t>
            </a:r>
            <a:r>
              <a:rPr lang="de-DE" sz="1200" dirty="0">
                <a:solidFill>
                  <a:schemeClr val="tx2"/>
                </a:solidFill>
                <a:latin typeface="Lucida Console" charset="0"/>
              </a:rPr>
              <a:t>(*)/10</a:t>
            </a:r>
          </a:p>
          <a:p>
            <a:pPr eaLnBrk="0" hangingPunct="0"/>
            <a:r>
              <a:rPr lang="de-DE" sz="1200" dirty="0">
                <a:solidFill>
                  <a:schemeClr val="tx2"/>
                </a:solidFill>
                <a:latin typeface="Lucida Console" charset="0"/>
              </a:rPr>
              <a:t>FROM   Produkte p</a:t>
            </a:r>
          </a:p>
          <a:p>
            <a:pPr eaLnBrk="0" hangingPunct="0"/>
            <a:r>
              <a:rPr lang="de-DE" sz="1200" dirty="0">
                <a:solidFill>
                  <a:schemeClr val="tx2"/>
                </a:solidFill>
                <a:latin typeface="Lucida Console" charset="0"/>
              </a:rPr>
              <a:t>WHERE  </a:t>
            </a:r>
            <a:r>
              <a:rPr lang="de-DE" sz="1200" dirty="0" err="1">
                <a:solidFill>
                  <a:schemeClr val="tx2"/>
                </a:solidFill>
                <a:latin typeface="Lucida Console" charset="0"/>
              </a:rPr>
              <a:t>p.typ</a:t>
            </a:r>
            <a:r>
              <a:rPr lang="de-DE" sz="1200" dirty="0">
                <a:solidFill>
                  <a:schemeClr val="tx2"/>
                </a:solidFill>
                <a:latin typeface="Lucida Console" charset="0"/>
              </a:rPr>
              <a:t> = ‚</a:t>
            </a:r>
            <a:r>
              <a:rPr lang="de-DE" sz="1200" dirty="0" err="1">
                <a:solidFill>
                  <a:schemeClr val="tx2"/>
                </a:solidFill>
                <a:latin typeface="Lucida Console" charset="0"/>
              </a:rPr>
              <a:t>software</a:t>
            </a:r>
            <a:r>
              <a:rPr lang="de-DE" sz="1200" dirty="0">
                <a:solidFill>
                  <a:schemeClr val="tx2"/>
                </a:solidFill>
                <a:latin typeface="Lucida Console" charset="0"/>
              </a:rPr>
              <a:t>‘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B9E877-0E43-B249-88D5-7B9AFED89AD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791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B69EA9-0AE8-2644-82A9-49B26E047EF4}" type="slidenum">
              <a:rPr lang="el-GR" altLang="x-none"/>
              <a:pPr>
                <a:defRPr/>
              </a:pPr>
              <a:t>60</a:t>
            </a:fld>
            <a:endParaRPr lang="el-GR" altLang="x-none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9004206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6D1177-EABB-9B4D-8577-55E8AF6E599A}" type="slidenum">
              <a:rPr lang="el-GR" altLang="x-none"/>
              <a:pPr>
                <a:defRPr/>
              </a:pPr>
              <a:t>61</a:t>
            </a:fld>
            <a:endParaRPr lang="el-GR" altLang="x-none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3859923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F6524F-745B-7641-85E2-FA034A57C6FB}" type="slidenum">
              <a:rPr lang="el-GR" altLang="x-none"/>
              <a:pPr>
                <a:defRPr/>
              </a:pPr>
              <a:t>62</a:t>
            </a:fld>
            <a:endParaRPr lang="el-GR" altLang="x-none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7" tIns="44934" rIns="89867" bIns="44934"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763096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C58187-CD48-BA4C-89DD-D77DA2970F3C}" type="slidenum">
              <a:rPr lang="el-GR" altLang="x-none"/>
              <a:pPr>
                <a:defRPr/>
              </a:pPr>
              <a:t>63</a:t>
            </a:fld>
            <a:endParaRPr lang="el-GR" altLang="x-none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7" tIns="44934" rIns="89867" bIns="44934"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5501723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65F696-EDB0-AC4E-9E51-24F0E358621A}" type="slidenum">
              <a:rPr lang="el-GR" altLang="x-none"/>
              <a:pPr>
                <a:defRPr/>
              </a:pPr>
              <a:t>64</a:t>
            </a:fld>
            <a:endParaRPr lang="el-GR" altLang="x-none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7" tIns="44934" rIns="89867" bIns="44934"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3364577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0D7483-DC8B-1145-869B-678CE92A0437}" type="slidenum">
              <a:rPr lang="el-GR" altLang="x-none"/>
              <a:pPr>
                <a:defRPr/>
              </a:pPr>
              <a:t>65</a:t>
            </a:fld>
            <a:endParaRPr lang="el-GR" altLang="x-none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7" tIns="44934" rIns="89867" bIns="44934"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30412448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849760-7134-BC48-894A-E636CA23750C}" type="slidenum">
              <a:rPr lang="el-GR" altLang="x-none"/>
              <a:pPr>
                <a:defRPr/>
              </a:pPr>
              <a:t>66</a:t>
            </a:fld>
            <a:endParaRPr lang="el-GR" altLang="x-none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7" tIns="44934" rIns="89867" bIns="44934"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6028752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95449C-7D87-A740-A245-2872D88DB04E}" type="slidenum">
              <a:rPr lang="el-GR" altLang="x-none"/>
              <a:pPr>
                <a:defRPr/>
              </a:pPr>
              <a:t>67</a:t>
            </a:fld>
            <a:endParaRPr lang="el-GR" altLang="x-none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7" tIns="44934" rIns="89867" bIns="44934"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9852431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D30307-5169-5E48-88E6-AB24EB790E88}" type="slidenum">
              <a:rPr lang="el-GR" altLang="x-none"/>
              <a:pPr>
                <a:defRPr/>
              </a:pPr>
              <a:t>68</a:t>
            </a:fld>
            <a:endParaRPr lang="el-GR" altLang="x-none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7" tIns="44934" rIns="89867" bIns="44934"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10877871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1D5301-72E0-3B4B-B4EA-FE36E38C510D}" type="slidenum">
              <a:rPr lang="el-GR" altLang="x-none"/>
              <a:pPr>
                <a:defRPr/>
              </a:pPr>
              <a:t>69</a:t>
            </a:fld>
            <a:endParaRPr lang="el-GR" altLang="x-none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867" tIns="44934" rIns="89867" bIns="44934"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117474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344744-9373-8743-A244-85C73194E942}" type="slidenum">
              <a:rPr lang="de-DE"/>
              <a:pPr/>
              <a:t>10</a:t>
            </a:fld>
            <a:endParaRPr lang="de-DE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099175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902A94-E6B7-EC46-8B05-55A5EF77263F}" type="slidenum">
              <a:rPr lang="el-GR" altLang="x-none"/>
              <a:pPr>
                <a:defRPr/>
              </a:pPr>
              <a:t>71</a:t>
            </a:fld>
            <a:endParaRPr lang="el-GR" altLang="x-none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62440663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>
            <a:extLst>
              <a:ext uri="{FF2B5EF4-FFF2-40B4-BE49-F238E27FC236}">
                <a16:creationId xmlns:a16="http://schemas.microsoft.com/office/drawing/2014/main" id="{E95131A3-8C42-1742-B322-1DEA1B2607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Notes Placeholder 2">
            <a:extLst>
              <a:ext uri="{FF2B5EF4-FFF2-40B4-BE49-F238E27FC236}">
                <a16:creationId xmlns:a16="http://schemas.microsoft.com/office/drawing/2014/main" id="{A090718F-ABB1-9149-ACE3-1C3BCBD6D4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de-DE"/>
              <a:t>Limited to queries restricted to spatial constraints</a:t>
            </a:r>
          </a:p>
          <a:p>
            <a:pPr eaLnBrk="1" hangingPunct="1">
              <a:spcBef>
                <a:spcPct val="0"/>
              </a:spcBef>
            </a:pPr>
            <a:r>
              <a:rPr lang="en-US" altLang="de-DE"/>
              <a:t>This query take in account the quality (score) of the features</a:t>
            </a:r>
          </a:p>
        </p:txBody>
      </p:sp>
      <p:sp>
        <p:nvSpPr>
          <p:cNvPr id="11267" name="Slide Number Placeholder 3">
            <a:extLst>
              <a:ext uri="{FF2B5EF4-FFF2-40B4-BE49-F238E27FC236}">
                <a16:creationId xmlns:a16="http://schemas.microsoft.com/office/drawing/2014/main" id="{DEDB2325-D786-7048-B8D9-D3D6059443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905CB0D-9D28-1447-B70A-C406B015D023}" type="slidenum">
              <a:rPr lang="en-US" altLang="de-DE" sz="1200">
                <a:latin typeface="Calibri" panose="020F0502020204030204" pitchFamily="34" charset="0"/>
              </a:rPr>
              <a:pPr eaLnBrk="1" hangingPunct="1"/>
              <a:t>74</a:t>
            </a:fld>
            <a:endParaRPr lang="en-US" altLang="de-DE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22970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FEEE2C87-9ECF-C84C-868C-9244EA5045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A87BB5FC-3579-9141-B41B-649DE47F38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b-NO" altLang="de-DE"/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D96344CC-5727-D448-A125-A8ADB77169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9350F85-EC47-D643-9774-8AC921EDD262}" type="slidenum">
              <a:rPr lang="en-US" altLang="de-DE" sz="1200">
                <a:latin typeface="Calibri" panose="020F0502020204030204" pitchFamily="34" charset="0"/>
              </a:rPr>
              <a:pPr eaLnBrk="1" hangingPunct="1"/>
              <a:t>77</a:t>
            </a:fld>
            <a:endParaRPr lang="en-US" altLang="de-DE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66491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18EB8848-FC07-C548-8369-670B05AD31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FEEA0407-C5DE-EB44-9947-9CD4DC436C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b-NO" altLang="de-DE"/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D84C22C6-0565-194B-BE6E-6A15261A4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3B4EA02-BE66-A643-B979-FAD0204517EC}" type="slidenum">
              <a:rPr lang="en-US" altLang="de-DE" sz="1200">
                <a:latin typeface="Calibri" panose="020F0502020204030204" pitchFamily="34" charset="0"/>
              </a:rPr>
              <a:pPr eaLnBrk="1" hangingPunct="1"/>
              <a:t>78</a:t>
            </a:fld>
            <a:endParaRPr lang="en-US" altLang="de-DE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078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BF8FE5-9137-644B-979C-6E618D67B19C}" type="slidenum">
              <a:rPr lang="de-DE"/>
              <a:pPr/>
              <a:t>11</a:t>
            </a:fld>
            <a:endParaRPr lang="de-DE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2320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r>
              <a:rPr lang="de-DE" sz="1200" dirty="0">
                <a:solidFill>
                  <a:schemeClr val="tx2"/>
                </a:solidFill>
                <a:latin typeface="Lucida Console" charset="0"/>
              </a:rPr>
              <a:t>SELECT *</a:t>
            </a:r>
          </a:p>
          <a:p>
            <a:pPr eaLnBrk="0" hangingPunct="0"/>
            <a:r>
              <a:rPr lang="de-DE" sz="1200" dirty="0">
                <a:solidFill>
                  <a:schemeClr val="tx2"/>
                </a:solidFill>
                <a:latin typeface="Lucida Console" charset="0"/>
              </a:rPr>
              <a:t>FROM   </a:t>
            </a:r>
            <a:r>
              <a:rPr lang="de-DE" sz="1200" dirty="0" err="1">
                <a:solidFill>
                  <a:schemeClr val="tx2"/>
                </a:solidFill>
                <a:latin typeface="Lucida Console" charset="0"/>
              </a:rPr>
              <a:t>mitarbeiter</a:t>
            </a:r>
            <a:r>
              <a:rPr lang="de-DE" sz="1200" dirty="0">
                <a:solidFill>
                  <a:schemeClr val="tx2"/>
                </a:solidFill>
                <a:latin typeface="Lucida Console" charset="0"/>
              </a:rPr>
              <a:t> m, </a:t>
            </a:r>
            <a:r>
              <a:rPr lang="de-DE" sz="1200" dirty="0" err="1">
                <a:solidFill>
                  <a:schemeClr val="tx2"/>
                </a:solidFill>
                <a:latin typeface="Lucida Console" charset="0"/>
              </a:rPr>
              <a:t>abteilung</a:t>
            </a:r>
            <a:r>
              <a:rPr lang="de-DE" sz="1200" dirty="0">
                <a:solidFill>
                  <a:schemeClr val="tx2"/>
                </a:solidFill>
                <a:latin typeface="Lucida Console" charset="0"/>
              </a:rPr>
              <a:t> a</a:t>
            </a:r>
          </a:p>
          <a:p>
            <a:pPr eaLnBrk="0" hangingPunct="0"/>
            <a:r>
              <a:rPr lang="de-DE" sz="1200" dirty="0">
                <a:solidFill>
                  <a:schemeClr val="tx2"/>
                </a:solidFill>
                <a:latin typeface="Lucida Console" charset="0"/>
              </a:rPr>
              <a:t>WHERE  </a:t>
            </a:r>
            <a:r>
              <a:rPr lang="de-DE" sz="1200" dirty="0" err="1">
                <a:solidFill>
                  <a:schemeClr val="tx2"/>
                </a:solidFill>
                <a:latin typeface="Lucida Console" charset="0"/>
              </a:rPr>
              <a:t>m.abt_id</a:t>
            </a:r>
            <a:r>
              <a:rPr lang="de-DE" sz="1200" dirty="0">
                <a:solidFill>
                  <a:schemeClr val="tx2"/>
                </a:solidFill>
                <a:latin typeface="Lucida Console" charset="0"/>
              </a:rPr>
              <a:t> = </a:t>
            </a:r>
            <a:r>
              <a:rPr lang="de-DE" sz="1200" dirty="0" err="1">
                <a:solidFill>
                  <a:schemeClr val="tx2"/>
                </a:solidFill>
                <a:latin typeface="Lucida Console" charset="0"/>
              </a:rPr>
              <a:t>a.id</a:t>
            </a:r>
            <a:endParaRPr lang="de-DE" sz="1200" dirty="0">
              <a:solidFill>
                <a:schemeClr val="tx2"/>
              </a:solidFill>
              <a:latin typeface="Lucida Console" charset="0"/>
            </a:endParaRPr>
          </a:p>
          <a:p>
            <a:pPr eaLnBrk="0" hangingPunct="0"/>
            <a:r>
              <a:rPr lang="de-DE" sz="1200" dirty="0">
                <a:solidFill>
                  <a:schemeClr val="tx2"/>
                </a:solidFill>
                <a:latin typeface="Lucida Console" charset="0"/>
              </a:rPr>
              <a:t>ORDER BY </a:t>
            </a:r>
            <a:r>
              <a:rPr lang="de-DE" sz="1200" dirty="0" err="1">
                <a:solidFill>
                  <a:schemeClr val="tx2"/>
                </a:solidFill>
                <a:latin typeface="Lucida Console" charset="0"/>
              </a:rPr>
              <a:t>m.gehalt</a:t>
            </a:r>
            <a:r>
              <a:rPr lang="de-DE" sz="1200" dirty="0">
                <a:solidFill>
                  <a:schemeClr val="tx2"/>
                </a:solidFill>
                <a:latin typeface="Lucida Console" charset="0"/>
              </a:rPr>
              <a:t> DESC</a:t>
            </a:r>
          </a:p>
          <a:p>
            <a:pPr eaLnBrk="0" hangingPunct="0"/>
            <a:r>
              <a:rPr lang="de-DE" sz="1200" dirty="0">
                <a:solidFill>
                  <a:schemeClr val="tx2"/>
                </a:solidFill>
                <a:latin typeface="Lucida Console" charset="0"/>
              </a:rPr>
              <a:t>STOP AFTER 10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B9E877-0E43-B249-88D5-7B9AFED89AD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24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5AC2BA-C3F5-FD41-9EFD-2F936C418487}" type="slidenum">
              <a:rPr lang="de-DE"/>
              <a:pPr/>
              <a:t>13</a:t>
            </a:fld>
            <a:endParaRPr lang="de-DE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651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4BBD31-825D-7547-8DAA-0EAB1B82721A}" type="slidenum">
              <a:rPr lang="de-DE"/>
              <a:pPr/>
              <a:t>14</a:t>
            </a:fld>
            <a:endParaRPr lang="de-DE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2005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8B246-3330-9542-98E8-0D009F9309E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733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5964-1ACB-E742-83A7-6D5C6D2D6D1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21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F5F6B-0EF4-0A45-A5AE-A60FF9680772}" type="datetime1">
              <a:rPr lang="de-DE"/>
              <a:pPr>
                <a:defRPr/>
              </a:pPr>
              <a:t>28.11.22</a:t>
            </a:fld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Christian Matzat 14.Februar 2012</a:t>
            </a:r>
            <a:endParaRPr lang="de-DE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8BC72-DE70-DA4A-8022-86E03E264BE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910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63600" y="6489700"/>
            <a:ext cx="1727200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13.12.2005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916238" y="6489700"/>
            <a:ext cx="3384550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Felix Naumann, VL Informationsintegration, WS 05/06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3AE73-FA21-464F-B290-CB97B1A6AE8F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1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1143000"/>
          </a:xfrm>
        </p:spPr>
        <p:txBody>
          <a:bodyPr/>
          <a:lstStyle>
            <a:lvl1pPr algn="l">
              <a:defRPr>
                <a:solidFill>
                  <a:srgbClr val="10253F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</a:t>
            </a:r>
            <a:r>
              <a:rPr lang="nb-NO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10253F"/>
                </a:solidFill>
              </a:defRPr>
            </a:lvl1pPr>
            <a:lvl2pPr>
              <a:defRPr sz="2400">
                <a:solidFill>
                  <a:srgbClr val="10253F"/>
                </a:solidFill>
              </a:defRPr>
            </a:lvl2pPr>
            <a:lvl3pPr>
              <a:defRPr sz="2000">
                <a:solidFill>
                  <a:srgbClr val="10253F"/>
                </a:solidFill>
              </a:defRPr>
            </a:lvl3pPr>
            <a:lvl4pPr>
              <a:defRPr sz="1800">
                <a:solidFill>
                  <a:srgbClr val="10253F"/>
                </a:solidFill>
              </a:defRPr>
            </a:lvl4pPr>
            <a:lvl5pPr>
              <a:defRPr sz="1800">
                <a:solidFill>
                  <a:srgbClr val="10253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</a:t>
            </a:r>
            <a:r>
              <a:rPr lang="nb-NO" dirty="0" err="1"/>
              <a:t>styles</a:t>
            </a:r>
            <a:endParaRPr lang="nb-NO" dirty="0"/>
          </a:p>
          <a:p>
            <a:pPr lvl="1"/>
            <a:r>
              <a:rPr lang="nb-NO" dirty="0" err="1"/>
              <a:t>Second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 err="1"/>
              <a:t>Third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 err="1"/>
              <a:t>Fifth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10253F"/>
                </a:solidFill>
              </a:defRPr>
            </a:lvl1pPr>
            <a:lvl2pPr>
              <a:defRPr sz="2400">
                <a:solidFill>
                  <a:srgbClr val="10253F"/>
                </a:solidFill>
              </a:defRPr>
            </a:lvl2pPr>
            <a:lvl3pPr>
              <a:defRPr sz="2000">
                <a:solidFill>
                  <a:srgbClr val="10253F"/>
                </a:solidFill>
              </a:defRPr>
            </a:lvl3pPr>
            <a:lvl4pPr>
              <a:defRPr sz="1800">
                <a:solidFill>
                  <a:srgbClr val="10253F"/>
                </a:solidFill>
              </a:defRPr>
            </a:lvl4pPr>
            <a:lvl5pPr>
              <a:defRPr sz="1800">
                <a:solidFill>
                  <a:srgbClr val="10253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E0FC1-5B21-D548-B527-5348E82922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96200" y="6492875"/>
            <a:ext cx="1066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6C394DB6-B23B-DE42-A858-E272A94FCA01}" type="slidenum">
              <a:rPr lang="en-US" altLang="de-DE"/>
              <a:pPr/>
              <a:t>‹#›</a:t>
            </a:fld>
            <a:endParaRPr lang="en-US" altLang="de-DE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4F04DDB-99D0-084E-9B85-E3EA8F56F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0" y="6492875"/>
            <a:ext cx="579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altLang="de-DE"/>
              <a:t>VLDB</a:t>
            </a:r>
            <a:r>
              <a:rPr lang="ja-JP" altLang="en-US"/>
              <a:t>’</a:t>
            </a:r>
            <a:r>
              <a:rPr lang="en-US" altLang="ja-JP"/>
              <a:t>2011 - Seattle, USA</a:t>
            </a:r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273678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596E9E2-63BE-0548-850C-820607A00EB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6" r:id="rId3"/>
    <p:sldLayoutId id="2147484187" r:id="rId4"/>
    <p:sldLayoutId id="2147484188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7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9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2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5.w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8.w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41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44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504" y="1772816"/>
            <a:ext cx="8856984" cy="1470025"/>
          </a:xfrm>
        </p:spPr>
        <p:txBody>
          <a:bodyPr/>
          <a:lstStyle/>
          <a:p>
            <a:pPr eaLnBrk="1" hangingPunct="1">
              <a:defRPr/>
            </a:pPr>
            <a:r>
              <a:rPr lang="de-DE" b="1" dirty="0"/>
              <a:t>Non-Standard-Datenbanken und Data Mining</a:t>
            </a:r>
            <a:endParaRPr lang="de-DE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5500" y="2420888"/>
            <a:ext cx="7632700" cy="338455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>
                <a:cs typeface="+mn-cs"/>
              </a:rPr>
              <a:t>First-</a:t>
            </a:r>
            <a:r>
              <a:rPr lang="de-DE" dirty="0" err="1">
                <a:cs typeface="+mn-cs"/>
              </a:rPr>
              <a:t>n</a:t>
            </a:r>
            <a:r>
              <a:rPr lang="de-DE" dirty="0">
                <a:cs typeface="+mn-cs"/>
              </a:rPr>
              <a:t>-, Top-</a:t>
            </a:r>
            <a:r>
              <a:rPr lang="de-DE" dirty="0" err="1">
                <a:cs typeface="+mn-cs"/>
              </a:rPr>
              <a:t>k</a:t>
            </a:r>
            <a:r>
              <a:rPr lang="de-DE" dirty="0">
                <a:cs typeface="+mn-cs"/>
              </a:rPr>
              <a:t>- und Skyline-Anfragen</a:t>
            </a: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r>
              <a:rPr lang="de-DE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>
                <a:cs typeface="+mn-cs"/>
              </a:rPr>
              <a:t>Institut für Informationssysteme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D5C98-22A6-1E46-8B44-50EC039346B8}" type="slidenum">
              <a:rPr lang="de-DE"/>
              <a:pPr/>
              <a:t>10</a:t>
            </a:fld>
            <a:endParaRPr lang="de-DE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Optimierung mit Stop-Operator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/>
              <a:t>Platzierung des Stop Operators im Anfrageplan</a:t>
            </a:r>
          </a:p>
          <a:p>
            <a:pPr>
              <a:lnSpc>
                <a:spcPct val="90000"/>
              </a:lnSpc>
            </a:pPr>
            <a:r>
              <a:rPr lang="de-DE"/>
              <a:t>Fundamentales Problem: Frühe Platzierung vorteilhaft aber risikoreich</a:t>
            </a:r>
          </a:p>
          <a:p>
            <a:pPr lvl="1">
              <a:lnSpc>
                <a:spcPct val="90000"/>
              </a:lnSpc>
            </a:pPr>
            <a:r>
              <a:rPr lang="de-DE"/>
              <a:t>Vorteil: Kleine Zwischenergebnisse </a:t>
            </a:r>
            <a:r>
              <a:rPr lang="de-DE">
                <a:sym typeface="Symbol" charset="0"/>
              </a:rPr>
              <a:t></a:t>
            </a:r>
            <a:r>
              <a:rPr lang="de-DE"/>
              <a:t> geringe Kosten</a:t>
            </a:r>
          </a:p>
          <a:p>
            <a:pPr lvl="1">
              <a:lnSpc>
                <a:spcPct val="90000"/>
              </a:lnSpc>
            </a:pPr>
            <a:r>
              <a:rPr lang="de-DE"/>
              <a:t>Risiko: Endergebnis nicht groß genug </a:t>
            </a:r>
            <a:r>
              <a:rPr lang="de-DE">
                <a:sym typeface="Symbol" charset="0"/>
              </a:rPr>
              <a:t> Erneute Ausführung</a:t>
            </a:r>
          </a:p>
          <a:p>
            <a:pPr>
              <a:lnSpc>
                <a:spcPct val="90000"/>
              </a:lnSpc>
            </a:pPr>
            <a:r>
              <a:rPr lang="de-DE">
                <a:sym typeface="Symbol" charset="0"/>
              </a:rPr>
              <a:t>Zwei Strategien</a:t>
            </a:r>
          </a:p>
          <a:p>
            <a:pPr lvl="1">
              <a:lnSpc>
                <a:spcPct val="90000"/>
              </a:lnSpc>
            </a:pPr>
            <a:r>
              <a:rPr lang="de-DE">
                <a:sym typeface="Symbol" charset="0"/>
              </a:rPr>
              <a:t>„Konservativ“ und „aggressiv“</a:t>
            </a:r>
          </a:p>
        </p:txBody>
      </p:sp>
    </p:spTree>
    <p:extLst>
      <p:ext uri="{BB962C8B-B14F-4D97-AF65-F5344CB8AC3E}">
        <p14:creationId xmlns:p14="http://schemas.microsoft.com/office/powerpoint/2010/main" val="2351681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D55C-0009-D944-8AAA-BB0BFFE7CD88}" type="slidenum">
              <a:rPr lang="de-DE"/>
              <a:pPr/>
              <a:t>11</a:t>
            </a:fld>
            <a:endParaRPr lang="de-DE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Optimierung mit Stop-Operator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Konservative Strategie</a:t>
            </a:r>
          </a:p>
          <a:p>
            <a:pPr lvl="1"/>
            <a:r>
              <a:rPr lang="de-DE" dirty="0"/>
              <a:t>Kostenminimal: </a:t>
            </a:r>
            <a:br>
              <a:rPr lang="de-DE" dirty="0"/>
            </a:br>
            <a:r>
              <a:rPr lang="de-DE" dirty="0"/>
              <a:t>Platziere </a:t>
            </a:r>
            <a:r>
              <a:rPr lang="de-DE" dirty="0" err="1"/>
              <a:t>Stop</a:t>
            </a:r>
            <a:r>
              <a:rPr lang="de-DE" dirty="0"/>
              <a:t> so früh wie möglich in Plan.</a:t>
            </a:r>
          </a:p>
          <a:p>
            <a:pPr lvl="1"/>
            <a:r>
              <a:rPr lang="de-DE" dirty="0"/>
              <a:t>Korrekt: Platziere </a:t>
            </a:r>
            <a:r>
              <a:rPr lang="de-DE" dirty="0" err="1"/>
              <a:t>Stop</a:t>
            </a:r>
            <a:r>
              <a:rPr lang="de-DE" dirty="0"/>
              <a:t> nie so, dass </a:t>
            </a:r>
            <a:r>
              <a:rPr lang="de-DE" dirty="0" err="1"/>
              <a:t>Tupel</a:t>
            </a:r>
            <a:r>
              <a:rPr lang="de-DE" dirty="0"/>
              <a:t> entfernt werden, die später eventuell gebraucht werden.</a:t>
            </a:r>
          </a:p>
          <a:p>
            <a:pPr lvl="2"/>
            <a:r>
              <a:rPr lang="de-DE" dirty="0"/>
              <a:t>Operatoren, die </a:t>
            </a:r>
            <a:r>
              <a:rPr lang="de-DE" dirty="0" err="1"/>
              <a:t>Tupel</a:t>
            </a:r>
            <a:r>
              <a:rPr lang="de-DE" dirty="0"/>
              <a:t> filtern, müssen also früher ausgeführt werden. </a:t>
            </a:r>
          </a:p>
        </p:txBody>
      </p:sp>
    </p:spTree>
    <p:extLst>
      <p:ext uri="{BB962C8B-B14F-4D97-AF65-F5344CB8AC3E}">
        <p14:creationId xmlns:p14="http://schemas.microsoft.com/office/powerpoint/2010/main" val="301241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STOP AFTER: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Optimierung</a:t>
            </a:r>
            <a:endParaRPr lang="en-US" sz="2800" dirty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4968875"/>
          </a:xfrm>
        </p:spPr>
        <p:txBody>
          <a:bodyPr/>
          <a:lstStyle/>
          <a:p>
            <a:pPr eaLnBrk="1" hangingPunct="1">
              <a:defRPr/>
            </a:pPr>
            <a:endParaRPr lang="en-US" dirty="0">
              <a:solidFill>
                <a:schemeClr val="bg1"/>
              </a:solidFill>
              <a:latin typeface="Chalkduster"/>
            </a:endParaRP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  <a:latin typeface="Chalkduster"/>
            </a:endParaRP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  <a:latin typeface="Chalkduster"/>
            </a:endParaRPr>
          </a:p>
          <a:p>
            <a:pPr marL="0" indent="0" eaLnBrk="1" hangingPunct="1">
              <a:buNone/>
              <a:defRPr/>
            </a:pPr>
            <a:endParaRPr lang="en-US" dirty="0">
              <a:solidFill>
                <a:schemeClr val="bg1"/>
              </a:solidFill>
              <a:latin typeface="Chalkduster"/>
            </a:endParaRPr>
          </a:p>
          <a:p>
            <a:pPr eaLnBrk="1" hangingPunct="1">
              <a:defRPr/>
            </a:pPr>
            <a:r>
              <a:rPr lang="en-US" dirty="0" err="1">
                <a:solidFill>
                  <a:schemeClr val="bg1"/>
                </a:solidFill>
                <a:latin typeface="Chalkduster"/>
              </a:rPr>
              <a:t>Wie</a:t>
            </a:r>
            <a:r>
              <a:rPr lang="en-US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alkduster"/>
              </a:rPr>
              <a:t>würden</a:t>
            </a:r>
            <a:r>
              <a:rPr lang="en-US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alkduster"/>
              </a:rPr>
              <a:t>Sie</a:t>
            </a:r>
            <a:r>
              <a:rPr lang="en-US" dirty="0">
                <a:solidFill>
                  <a:schemeClr val="bg1"/>
                </a:solidFill>
                <a:latin typeface="Chalkduster"/>
              </a:rPr>
              <a:t> den </a:t>
            </a:r>
            <a:r>
              <a:rPr lang="en-US" dirty="0" err="1">
                <a:solidFill>
                  <a:schemeClr val="bg1"/>
                </a:solidFill>
                <a:latin typeface="Chalkduster"/>
              </a:rPr>
              <a:t>Anfragebeantwortungsplan</a:t>
            </a:r>
            <a:r>
              <a:rPr lang="en-US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alkduster"/>
              </a:rPr>
              <a:t>gestalten</a:t>
            </a:r>
            <a:r>
              <a:rPr lang="en-US" dirty="0">
                <a:solidFill>
                  <a:schemeClr val="bg1"/>
                </a:solidFill>
                <a:latin typeface="Chalkduster"/>
              </a:rPr>
              <a:t>?</a:t>
            </a:r>
          </a:p>
          <a:p>
            <a:pPr eaLnBrk="1" hangingPunct="1">
              <a:defRPr/>
            </a:pPr>
            <a:r>
              <a:rPr lang="en-US" dirty="0" err="1">
                <a:solidFill>
                  <a:schemeClr val="bg1"/>
                </a:solidFill>
                <a:latin typeface="Chalkduster"/>
              </a:rPr>
              <a:t>Unter</a:t>
            </a:r>
            <a:r>
              <a:rPr lang="en-US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alkduster"/>
              </a:rPr>
              <a:t>welchen</a:t>
            </a:r>
            <a:r>
              <a:rPr lang="en-US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alkduster"/>
              </a:rPr>
              <a:t>Bedinungen</a:t>
            </a:r>
            <a:r>
              <a:rPr lang="en-US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alkduster"/>
              </a:rPr>
              <a:t>ist</a:t>
            </a:r>
            <a:r>
              <a:rPr lang="en-US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alkduster"/>
              </a:rPr>
              <a:t>eine</a:t>
            </a:r>
            <a:r>
              <a:rPr lang="en-US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alkduster"/>
              </a:rPr>
              <a:t>Optimierung</a:t>
            </a:r>
            <a:r>
              <a:rPr lang="en-US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alkduster"/>
              </a:rPr>
              <a:t>möglich</a:t>
            </a:r>
            <a:r>
              <a:rPr lang="en-US" dirty="0">
                <a:solidFill>
                  <a:schemeClr val="bg1"/>
                </a:solidFill>
                <a:latin typeface="Chalkduster"/>
              </a:rPr>
              <a:t>?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5576" y="1052736"/>
            <a:ext cx="630443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SELECT *</a:t>
            </a:r>
          </a:p>
          <a:p>
            <a:pPr eaLnBrk="0" hangingPunct="0"/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FROM   </a:t>
            </a:r>
            <a:r>
              <a:rPr lang="de-DE" sz="2400" dirty="0" err="1">
                <a:solidFill>
                  <a:srgbClr val="FFFF00"/>
                </a:solidFill>
                <a:latin typeface="Lucida Console" charset="0"/>
              </a:rPr>
              <a:t>mitarbeiter</a:t>
            </a:r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 m, </a:t>
            </a:r>
            <a:r>
              <a:rPr lang="de-DE" sz="2400" dirty="0" err="1">
                <a:solidFill>
                  <a:srgbClr val="FFFF00"/>
                </a:solidFill>
                <a:latin typeface="Lucida Console" charset="0"/>
              </a:rPr>
              <a:t>abteilung</a:t>
            </a:r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 a</a:t>
            </a:r>
          </a:p>
          <a:p>
            <a:pPr eaLnBrk="0" hangingPunct="0"/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WHERE  </a:t>
            </a:r>
            <a:r>
              <a:rPr lang="de-DE" sz="2400" dirty="0" err="1">
                <a:solidFill>
                  <a:srgbClr val="FFFF00"/>
                </a:solidFill>
                <a:latin typeface="Lucida Console" charset="0"/>
              </a:rPr>
              <a:t>m.abt_id</a:t>
            </a:r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 = </a:t>
            </a:r>
            <a:r>
              <a:rPr lang="de-DE" sz="2400" dirty="0" err="1">
                <a:solidFill>
                  <a:srgbClr val="FFFF00"/>
                </a:solidFill>
                <a:latin typeface="Lucida Console" charset="0"/>
              </a:rPr>
              <a:t>a.id</a:t>
            </a:r>
            <a:endParaRPr lang="de-DE" sz="2400" dirty="0">
              <a:solidFill>
                <a:srgbClr val="FFFF00"/>
              </a:solidFill>
              <a:latin typeface="Lucida Console" charset="0"/>
            </a:endParaRPr>
          </a:p>
          <a:p>
            <a:pPr eaLnBrk="0" hangingPunct="0"/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ORDER BY </a:t>
            </a:r>
            <a:r>
              <a:rPr lang="de-DE" sz="2400" dirty="0" err="1">
                <a:solidFill>
                  <a:srgbClr val="FFFF00"/>
                </a:solidFill>
                <a:latin typeface="Lucida Console" charset="0"/>
              </a:rPr>
              <a:t>m.gehalt</a:t>
            </a:r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 DESC</a:t>
            </a:r>
          </a:p>
          <a:p>
            <a:pPr eaLnBrk="0" hangingPunct="0"/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STOP AFTER 10</a:t>
            </a:r>
          </a:p>
        </p:txBody>
      </p:sp>
    </p:spTree>
    <p:extLst>
      <p:ext uri="{BB962C8B-B14F-4D97-AF65-F5344CB8AC3E}">
        <p14:creationId xmlns:p14="http://schemas.microsoft.com/office/powerpoint/2010/main" val="1365838263"/>
      </p:ext>
    </p:extLst>
  </p:cSld>
  <p:clrMapOvr>
    <a:masterClrMapping/>
  </p:clrMapOvr>
  <p:transition spd="slow">
    <p:push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1B9D2-3084-3941-9A0F-9F3B965F33E3}" type="slidenum">
              <a:rPr lang="de-DE"/>
              <a:pPr/>
              <a:t>13</a:t>
            </a:fld>
            <a:endParaRPr lang="de-DE"/>
          </a:p>
        </p:txBody>
      </p:sp>
      <p:sp>
        <p:nvSpPr>
          <p:cNvPr id="214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Optimierung mit Stop-Operator</a:t>
            </a:r>
          </a:p>
        </p:txBody>
      </p:sp>
      <p:sp>
        <p:nvSpPr>
          <p:cNvPr id="214021" name="Rectangle 5"/>
          <p:cNvSpPr>
            <a:spLocks noChangeArrowheads="1"/>
          </p:cNvSpPr>
          <p:nvPr/>
        </p:nvSpPr>
        <p:spPr bwMode="auto">
          <a:xfrm>
            <a:off x="1623268" y="1340768"/>
            <a:ext cx="62611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SELECT *</a:t>
            </a: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FROM  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mitarbeiter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m,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abteilung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a</a:t>
            </a: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WHERE 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m.abt_id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=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a.id</a:t>
            </a:r>
            <a:endParaRPr lang="de-DE" sz="2400" dirty="0">
              <a:solidFill>
                <a:schemeClr val="tx2"/>
              </a:solidFill>
              <a:latin typeface="Lucida Console" charset="0"/>
            </a:endParaRP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ORDER BY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m.gehalt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DESC</a:t>
            </a: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STOP AFTER 10</a:t>
            </a:r>
          </a:p>
        </p:txBody>
      </p:sp>
      <p:sp>
        <p:nvSpPr>
          <p:cNvPr id="214022" name="AutoShape 6"/>
          <p:cNvSpPr>
            <a:spLocks noChangeArrowheads="1"/>
          </p:cNvSpPr>
          <p:nvPr/>
        </p:nvSpPr>
        <p:spPr bwMode="auto">
          <a:xfrm>
            <a:off x="250825" y="5926138"/>
            <a:ext cx="1512888" cy="3603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dirty="0"/>
              <a:t>Mitarbeiter m</a:t>
            </a:r>
          </a:p>
        </p:txBody>
      </p:sp>
      <p:sp>
        <p:nvSpPr>
          <p:cNvPr id="214023" name="AutoShape 7"/>
          <p:cNvSpPr>
            <a:spLocks noChangeArrowheads="1"/>
          </p:cNvSpPr>
          <p:nvPr/>
        </p:nvSpPr>
        <p:spPr bwMode="auto">
          <a:xfrm>
            <a:off x="2339975" y="5926138"/>
            <a:ext cx="1512888" cy="3603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/>
              <a:t>Abteilung a</a:t>
            </a:r>
          </a:p>
        </p:txBody>
      </p:sp>
      <p:sp>
        <p:nvSpPr>
          <p:cNvPr id="214025" name="AutoShape 9"/>
          <p:cNvSpPr>
            <a:spLocks noChangeArrowheads="1"/>
          </p:cNvSpPr>
          <p:nvPr/>
        </p:nvSpPr>
        <p:spPr bwMode="auto">
          <a:xfrm>
            <a:off x="1189038" y="3789363"/>
            <a:ext cx="1655762" cy="625475"/>
          </a:xfrm>
          <a:prstGeom prst="plus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dirty="0" err="1">
                <a:solidFill>
                  <a:schemeClr val="bg1"/>
                </a:solidFill>
              </a:rPr>
              <a:t>Stop</a:t>
            </a:r>
            <a:r>
              <a:rPr lang="de-DE" dirty="0">
                <a:solidFill>
                  <a:schemeClr val="bg1"/>
                </a:solidFill>
              </a:rPr>
              <a:t>(10)</a:t>
            </a:r>
          </a:p>
          <a:p>
            <a:pPr algn="ctr" eaLnBrk="0" hangingPunct="0"/>
            <a:r>
              <a:rPr lang="de-DE" sz="1400" dirty="0" err="1">
                <a:solidFill>
                  <a:schemeClr val="bg1"/>
                </a:solidFill>
              </a:rPr>
              <a:t>sortStop</a:t>
            </a:r>
            <a:endParaRPr lang="de-DE" sz="1400" dirty="0">
              <a:solidFill>
                <a:schemeClr val="bg1"/>
              </a:solidFill>
            </a:endParaRPr>
          </a:p>
        </p:txBody>
      </p:sp>
      <p:cxnSp>
        <p:nvCxnSpPr>
          <p:cNvPr id="214027" name="AutoShape 11"/>
          <p:cNvCxnSpPr>
            <a:cxnSpLocks noChangeShapeType="1"/>
            <a:stCxn id="214022" idx="0"/>
            <a:endCxn id="214036" idx="2"/>
          </p:cNvCxnSpPr>
          <p:nvPr/>
        </p:nvCxnSpPr>
        <p:spPr bwMode="auto">
          <a:xfrm flipV="1">
            <a:off x="1008063" y="5351463"/>
            <a:ext cx="296862" cy="574675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4029" name="AutoShape 13"/>
          <p:cNvCxnSpPr>
            <a:cxnSpLocks noChangeShapeType="1"/>
            <a:stCxn id="214036" idx="0"/>
            <a:endCxn id="214025" idx="2"/>
          </p:cNvCxnSpPr>
          <p:nvPr/>
        </p:nvCxnSpPr>
        <p:spPr bwMode="auto">
          <a:xfrm flipH="1" flipV="1">
            <a:off x="2017713" y="4414838"/>
            <a:ext cx="34925" cy="454025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4030" name="AutoShape 14"/>
          <p:cNvCxnSpPr>
            <a:cxnSpLocks noChangeShapeType="1"/>
            <a:stCxn id="214023" idx="0"/>
            <a:endCxn id="214036" idx="4"/>
          </p:cNvCxnSpPr>
          <p:nvPr/>
        </p:nvCxnSpPr>
        <p:spPr bwMode="auto">
          <a:xfrm flipH="1" flipV="1">
            <a:off x="2800350" y="5351463"/>
            <a:ext cx="296863" cy="574675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4036" name="AutoShape 20"/>
          <p:cNvSpPr>
            <a:spLocks noChangeArrowheads="1"/>
          </p:cNvSpPr>
          <p:nvPr/>
        </p:nvSpPr>
        <p:spPr bwMode="auto">
          <a:xfrm>
            <a:off x="828675" y="4868863"/>
            <a:ext cx="2447925" cy="482600"/>
          </a:xfrm>
          <a:prstGeom prst="pentag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sz="2000" dirty="0">
                <a:latin typeface="Lucida Sans Unicode" charset="0"/>
                <a:cs typeface="Lucida Sans Unicode" charset="0"/>
              </a:rPr>
              <a:t>⋈</a:t>
            </a:r>
            <a:r>
              <a:rPr lang="de-DE" sz="2000" baseline="-25000" dirty="0" err="1">
                <a:latin typeface="Lucida Sans Unicode" charset="0"/>
                <a:cs typeface="Lucida Sans Unicode" charset="0"/>
              </a:rPr>
              <a:t>m.abt_id</a:t>
            </a:r>
            <a:r>
              <a:rPr lang="de-DE" sz="2000" baseline="-25000" dirty="0">
                <a:latin typeface="Lucida Sans Unicode" charset="0"/>
                <a:cs typeface="Lucida Sans Unicode" charset="0"/>
              </a:rPr>
              <a:t> = </a:t>
            </a:r>
            <a:r>
              <a:rPr lang="de-DE" sz="2000" baseline="-25000" dirty="0" err="1">
                <a:latin typeface="Lucida Sans Unicode" charset="0"/>
                <a:cs typeface="Lucida Sans Unicode" charset="0"/>
              </a:rPr>
              <a:t>a.id</a:t>
            </a:r>
            <a:endParaRPr lang="de-DE" sz="2000" baseline="-25000" dirty="0">
              <a:latin typeface="Lucida Sans Unicode" charset="0"/>
              <a:cs typeface="Lucida Sans Unicode" charset="0"/>
            </a:endParaRPr>
          </a:p>
        </p:txBody>
      </p:sp>
      <p:sp>
        <p:nvSpPr>
          <p:cNvPr id="214038" name="AutoShape 22"/>
          <p:cNvSpPr>
            <a:spLocks noChangeArrowheads="1"/>
          </p:cNvSpPr>
          <p:nvPr/>
        </p:nvSpPr>
        <p:spPr bwMode="auto">
          <a:xfrm>
            <a:off x="5362575" y="5926138"/>
            <a:ext cx="1512888" cy="3603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/>
              <a:t>Mitarbeiter m</a:t>
            </a:r>
          </a:p>
        </p:txBody>
      </p:sp>
      <p:sp>
        <p:nvSpPr>
          <p:cNvPr id="214039" name="AutoShape 23"/>
          <p:cNvSpPr>
            <a:spLocks noChangeArrowheads="1"/>
          </p:cNvSpPr>
          <p:nvPr/>
        </p:nvSpPr>
        <p:spPr bwMode="auto">
          <a:xfrm>
            <a:off x="7451725" y="5926138"/>
            <a:ext cx="1512888" cy="3603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/>
              <a:t>Abteilung a</a:t>
            </a:r>
          </a:p>
        </p:txBody>
      </p:sp>
      <p:sp>
        <p:nvSpPr>
          <p:cNvPr id="214040" name="AutoShape 24"/>
          <p:cNvSpPr>
            <a:spLocks noChangeArrowheads="1"/>
          </p:cNvSpPr>
          <p:nvPr/>
        </p:nvSpPr>
        <p:spPr bwMode="auto">
          <a:xfrm>
            <a:off x="5580063" y="4797425"/>
            <a:ext cx="1655762" cy="625475"/>
          </a:xfrm>
          <a:prstGeom prst="plus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solidFill>
                  <a:schemeClr val="bg1"/>
                </a:solidFill>
              </a:rPr>
              <a:t>Stop(10)</a:t>
            </a:r>
          </a:p>
          <a:p>
            <a:pPr algn="ctr"/>
            <a:r>
              <a:rPr lang="de-DE" sz="1400">
                <a:solidFill>
                  <a:schemeClr val="bg1"/>
                </a:solidFill>
              </a:rPr>
              <a:t>sortStop</a:t>
            </a:r>
          </a:p>
        </p:txBody>
      </p:sp>
      <p:cxnSp>
        <p:nvCxnSpPr>
          <p:cNvPr id="214041" name="AutoShape 25"/>
          <p:cNvCxnSpPr>
            <a:cxnSpLocks noChangeShapeType="1"/>
            <a:stCxn id="214038" idx="0"/>
            <a:endCxn id="214040" idx="2"/>
          </p:cNvCxnSpPr>
          <p:nvPr/>
        </p:nvCxnSpPr>
        <p:spPr bwMode="auto">
          <a:xfrm flipV="1">
            <a:off x="6119813" y="5422900"/>
            <a:ext cx="288925" cy="503238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4042" name="AutoShape 26"/>
          <p:cNvCxnSpPr>
            <a:cxnSpLocks noChangeShapeType="1"/>
            <a:stCxn id="214040" idx="0"/>
            <a:endCxn id="214044" idx="2"/>
          </p:cNvCxnSpPr>
          <p:nvPr/>
        </p:nvCxnSpPr>
        <p:spPr bwMode="auto">
          <a:xfrm flipV="1">
            <a:off x="6408738" y="4365625"/>
            <a:ext cx="295275" cy="431800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4043" name="AutoShape 27"/>
          <p:cNvCxnSpPr>
            <a:cxnSpLocks noChangeShapeType="1"/>
            <a:stCxn id="214039" idx="0"/>
            <a:endCxn id="214044" idx="4"/>
          </p:cNvCxnSpPr>
          <p:nvPr/>
        </p:nvCxnSpPr>
        <p:spPr bwMode="auto">
          <a:xfrm flipH="1" flipV="1">
            <a:off x="8199438" y="4365625"/>
            <a:ext cx="9525" cy="1560513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4044" name="AutoShape 28"/>
          <p:cNvSpPr>
            <a:spLocks noChangeArrowheads="1"/>
          </p:cNvSpPr>
          <p:nvPr/>
        </p:nvSpPr>
        <p:spPr bwMode="auto">
          <a:xfrm>
            <a:off x="6227763" y="3883025"/>
            <a:ext cx="2447925" cy="482600"/>
          </a:xfrm>
          <a:prstGeom prst="pentag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sz="2000">
                <a:latin typeface="Lucida Sans Unicode" charset="0"/>
                <a:cs typeface="Lucida Sans Unicode" charset="0"/>
              </a:rPr>
              <a:t>⋈</a:t>
            </a:r>
            <a:r>
              <a:rPr lang="de-DE" sz="2000" baseline="-25000">
                <a:latin typeface="Lucida Sans Unicode" charset="0"/>
                <a:cs typeface="Lucida Sans Unicode" charset="0"/>
              </a:rPr>
              <a:t>m.abt_id = a.id</a:t>
            </a:r>
          </a:p>
        </p:txBody>
      </p:sp>
      <p:sp>
        <p:nvSpPr>
          <p:cNvPr id="214045" name="AutoShape 29"/>
          <p:cNvSpPr>
            <a:spLocks noChangeArrowheads="1"/>
          </p:cNvSpPr>
          <p:nvPr/>
        </p:nvSpPr>
        <p:spPr bwMode="auto">
          <a:xfrm>
            <a:off x="2989263" y="3860800"/>
            <a:ext cx="2951162" cy="1277938"/>
          </a:xfrm>
          <a:prstGeom prst="rightArrow">
            <a:avLst>
              <a:gd name="adj1" fmla="val 50000"/>
              <a:gd name="adj2" fmla="val 57733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/>
              <a:t>m.abt_id NOT NULL</a:t>
            </a:r>
          </a:p>
          <a:p>
            <a:pPr eaLnBrk="0" hangingPunct="0"/>
            <a:r>
              <a:rPr lang="de-DE" sz="1600"/>
              <a:t>m.abt_id ist Fremdschlüssel</a:t>
            </a:r>
          </a:p>
        </p:txBody>
      </p:sp>
      <p:sp>
        <p:nvSpPr>
          <p:cNvPr id="214048" name="AutoShape 32"/>
          <p:cNvSpPr>
            <a:spLocks noChangeArrowheads="1"/>
          </p:cNvSpPr>
          <p:nvPr/>
        </p:nvSpPr>
        <p:spPr bwMode="auto">
          <a:xfrm>
            <a:off x="3059113" y="3951288"/>
            <a:ext cx="2951162" cy="1277937"/>
          </a:xfrm>
          <a:prstGeom prst="rightArrow">
            <a:avLst>
              <a:gd name="adj1" fmla="val 50000"/>
              <a:gd name="adj2" fmla="val 577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de-DE" sz="1600"/>
              <a:t>Unter welchen</a:t>
            </a:r>
            <a:br>
              <a:rPr lang="de-DE" sz="1600"/>
            </a:br>
            <a:r>
              <a:rPr lang="de-DE" sz="1600"/>
              <a:t>Bedingungen?</a:t>
            </a:r>
          </a:p>
        </p:txBody>
      </p:sp>
    </p:spTree>
    <p:extLst>
      <p:ext uri="{BB962C8B-B14F-4D97-AF65-F5344CB8AC3E}">
        <p14:creationId xmlns:p14="http://schemas.microsoft.com/office/powerpoint/2010/main" val="1817989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956550" y="6112445"/>
            <a:ext cx="1008063" cy="196850"/>
          </a:xfrm>
        </p:spPr>
        <p:txBody>
          <a:bodyPr/>
          <a:lstStyle/>
          <a:p>
            <a:fld id="{7907415B-733D-2242-B989-9F55BC2D5520}" type="slidenum">
              <a:rPr lang="de-DE"/>
              <a:pPr/>
              <a:t>14</a:t>
            </a:fld>
            <a:endParaRPr lang="de-DE"/>
          </a:p>
        </p:txBody>
      </p:sp>
      <p:sp>
        <p:nvSpPr>
          <p:cNvPr id="216088" name="AutoShape 24"/>
          <p:cNvSpPr>
            <a:spLocks noChangeArrowheads="1"/>
          </p:cNvSpPr>
          <p:nvPr/>
        </p:nvSpPr>
        <p:spPr bwMode="auto">
          <a:xfrm>
            <a:off x="3419475" y="3716908"/>
            <a:ext cx="1512888" cy="935037"/>
          </a:xfrm>
          <a:prstGeom prst="rightArrow">
            <a:avLst>
              <a:gd name="adj1" fmla="val 50000"/>
              <a:gd name="adj2" fmla="val 4045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de-DE" sz="2000"/>
              <a:t>Nein!</a:t>
            </a:r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Optimierung mit Stop-Operator</a:t>
            </a:r>
          </a:p>
        </p:txBody>
      </p:sp>
      <p:sp>
        <p:nvSpPr>
          <p:cNvPr id="216067" name="Rectangle 3"/>
          <p:cNvSpPr>
            <a:spLocks noChangeArrowheads="1"/>
          </p:cNvSpPr>
          <p:nvPr/>
        </p:nvSpPr>
        <p:spPr bwMode="auto">
          <a:xfrm>
            <a:off x="1763713" y="1052736"/>
            <a:ext cx="62611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SELECT *</a:t>
            </a: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FROM  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mitarbeiter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m,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abteilung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a</a:t>
            </a: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WHERE 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m.abt_id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=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a.id</a:t>
            </a:r>
            <a:endParaRPr lang="de-DE" sz="2400" dirty="0">
              <a:solidFill>
                <a:schemeClr val="tx2"/>
              </a:solidFill>
              <a:latin typeface="Lucida Console" charset="0"/>
            </a:endParaRP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AND   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a.name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= ‚Verkauf‘</a:t>
            </a: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ORDER BY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m.gehalt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DESC</a:t>
            </a: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STOP AFTER 10</a:t>
            </a:r>
          </a:p>
        </p:txBody>
      </p:sp>
      <p:sp>
        <p:nvSpPr>
          <p:cNvPr id="216068" name="AutoShape 4"/>
          <p:cNvSpPr>
            <a:spLocks noChangeArrowheads="1"/>
          </p:cNvSpPr>
          <p:nvPr/>
        </p:nvSpPr>
        <p:spPr bwMode="auto">
          <a:xfrm>
            <a:off x="250825" y="5733033"/>
            <a:ext cx="1512888" cy="3603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/>
              <a:t>Mitarbeiter m</a:t>
            </a:r>
          </a:p>
        </p:txBody>
      </p:sp>
      <p:sp>
        <p:nvSpPr>
          <p:cNvPr id="216069" name="AutoShape 5"/>
          <p:cNvSpPr>
            <a:spLocks noChangeArrowheads="1"/>
          </p:cNvSpPr>
          <p:nvPr/>
        </p:nvSpPr>
        <p:spPr bwMode="auto">
          <a:xfrm>
            <a:off x="2339975" y="5733033"/>
            <a:ext cx="1512888" cy="3603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/>
              <a:t>Abteilung a</a:t>
            </a:r>
          </a:p>
        </p:txBody>
      </p:sp>
      <p:sp>
        <p:nvSpPr>
          <p:cNvPr id="216070" name="AutoShape 6"/>
          <p:cNvSpPr>
            <a:spLocks noChangeArrowheads="1"/>
          </p:cNvSpPr>
          <p:nvPr/>
        </p:nvSpPr>
        <p:spPr bwMode="auto">
          <a:xfrm>
            <a:off x="1189038" y="3501008"/>
            <a:ext cx="1655762" cy="625475"/>
          </a:xfrm>
          <a:prstGeom prst="plus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>
                <a:solidFill>
                  <a:schemeClr val="bg1"/>
                </a:solidFill>
              </a:rPr>
              <a:t>Stop(10)</a:t>
            </a:r>
          </a:p>
          <a:p>
            <a:pPr algn="ctr" eaLnBrk="0" hangingPunct="0"/>
            <a:r>
              <a:rPr lang="de-DE" sz="1400">
                <a:solidFill>
                  <a:schemeClr val="bg1"/>
                </a:solidFill>
              </a:rPr>
              <a:t>sortStop</a:t>
            </a:r>
          </a:p>
        </p:txBody>
      </p:sp>
      <p:cxnSp>
        <p:nvCxnSpPr>
          <p:cNvPr id="216071" name="AutoShape 7"/>
          <p:cNvCxnSpPr>
            <a:cxnSpLocks noChangeShapeType="1"/>
            <a:stCxn id="216068" idx="0"/>
            <a:endCxn id="216074" idx="2"/>
          </p:cNvCxnSpPr>
          <p:nvPr/>
        </p:nvCxnSpPr>
        <p:spPr bwMode="auto">
          <a:xfrm flipV="1">
            <a:off x="1008063" y="4847208"/>
            <a:ext cx="295275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6072" name="AutoShape 8"/>
          <p:cNvCxnSpPr>
            <a:cxnSpLocks noChangeShapeType="1"/>
            <a:stCxn id="216074" idx="0"/>
            <a:endCxn id="216070" idx="2"/>
          </p:cNvCxnSpPr>
          <p:nvPr/>
        </p:nvCxnSpPr>
        <p:spPr bwMode="auto">
          <a:xfrm flipH="1" flipV="1">
            <a:off x="2017713" y="4126483"/>
            <a:ext cx="33337" cy="238125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6073" name="AutoShape 9"/>
          <p:cNvCxnSpPr>
            <a:cxnSpLocks noChangeShapeType="1"/>
            <a:stCxn id="216069" idx="0"/>
            <a:endCxn id="216084" idx="3"/>
          </p:cNvCxnSpPr>
          <p:nvPr/>
        </p:nvCxnSpPr>
        <p:spPr bwMode="auto">
          <a:xfrm flipH="1" flipV="1">
            <a:off x="3024188" y="5517133"/>
            <a:ext cx="73025" cy="215900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6074" name="AutoShape 10"/>
          <p:cNvSpPr>
            <a:spLocks noChangeArrowheads="1"/>
          </p:cNvSpPr>
          <p:nvPr/>
        </p:nvSpPr>
        <p:spPr bwMode="auto">
          <a:xfrm>
            <a:off x="827088" y="4364608"/>
            <a:ext cx="2447925" cy="482600"/>
          </a:xfrm>
          <a:prstGeom prst="pentag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sz="2000">
                <a:latin typeface="Lucida Sans Unicode" charset="0"/>
                <a:cs typeface="Lucida Sans Unicode" charset="0"/>
              </a:rPr>
              <a:t>⋈</a:t>
            </a:r>
            <a:r>
              <a:rPr lang="de-DE" sz="2000" baseline="-25000">
                <a:latin typeface="Lucida Sans Unicode" charset="0"/>
                <a:cs typeface="Lucida Sans Unicode" charset="0"/>
              </a:rPr>
              <a:t>m.abt_id = a.id</a:t>
            </a:r>
          </a:p>
        </p:txBody>
      </p:sp>
      <p:sp>
        <p:nvSpPr>
          <p:cNvPr id="216075" name="AutoShape 11"/>
          <p:cNvSpPr>
            <a:spLocks noChangeArrowheads="1"/>
          </p:cNvSpPr>
          <p:nvPr/>
        </p:nvSpPr>
        <p:spPr bwMode="auto">
          <a:xfrm>
            <a:off x="4859338" y="5804470"/>
            <a:ext cx="1512887" cy="360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/>
              <a:t>Mitarbeiter m</a:t>
            </a:r>
          </a:p>
        </p:txBody>
      </p:sp>
      <p:sp>
        <p:nvSpPr>
          <p:cNvPr id="216076" name="AutoShape 12"/>
          <p:cNvSpPr>
            <a:spLocks noChangeArrowheads="1"/>
          </p:cNvSpPr>
          <p:nvPr/>
        </p:nvSpPr>
        <p:spPr bwMode="auto">
          <a:xfrm>
            <a:off x="7164388" y="5804470"/>
            <a:ext cx="1512887" cy="360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/>
              <a:t>Abteilung a</a:t>
            </a:r>
          </a:p>
        </p:txBody>
      </p:sp>
      <p:sp>
        <p:nvSpPr>
          <p:cNvPr id="216077" name="AutoShape 13"/>
          <p:cNvSpPr>
            <a:spLocks noChangeArrowheads="1"/>
          </p:cNvSpPr>
          <p:nvPr/>
        </p:nvSpPr>
        <p:spPr bwMode="auto">
          <a:xfrm>
            <a:off x="5076825" y="4509070"/>
            <a:ext cx="1655763" cy="625475"/>
          </a:xfrm>
          <a:prstGeom prst="plus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>
                <a:solidFill>
                  <a:schemeClr val="bg1"/>
                </a:solidFill>
              </a:rPr>
              <a:t>Stop(10)</a:t>
            </a:r>
          </a:p>
          <a:p>
            <a:pPr algn="ctr" eaLnBrk="0" hangingPunct="0"/>
            <a:r>
              <a:rPr lang="de-DE" sz="1400">
                <a:solidFill>
                  <a:schemeClr val="bg1"/>
                </a:solidFill>
              </a:rPr>
              <a:t>sortStop</a:t>
            </a:r>
          </a:p>
        </p:txBody>
      </p:sp>
      <p:cxnSp>
        <p:nvCxnSpPr>
          <p:cNvPr id="216078" name="AutoShape 14"/>
          <p:cNvCxnSpPr>
            <a:cxnSpLocks noChangeShapeType="1"/>
            <a:stCxn id="216075" idx="0"/>
            <a:endCxn id="216077" idx="2"/>
          </p:cNvCxnSpPr>
          <p:nvPr/>
        </p:nvCxnSpPr>
        <p:spPr bwMode="auto">
          <a:xfrm flipV="1">
            <a:off x="5616575" y="5134545"/>
            <a:ext cx="288925" cy="669925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6079" name="AutoShape 15"/>
          <p:cNvCxnSpPr>
            <a:cxnSpLocks noChangeShapeType="1"/>
            <a:stCxn id="216077" idx="0"/>
            <a:endCxn id="216081" idx="2"/>
          </p:cNvCxnSpPr>
          <p:nvPr/>
        </p:nvCxnSpPr>
        <p:spPr bwMode="auto">
          <a:xfrm flipV="1">
            <a:off x="5905500" y="4077270"/>
            <a:ext cx="79375" cy="431800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6080" name="AutoShape 16"/>
          <p:cNvCxnSpPr>
            <a:cxnSpLocks noChangeShapeType="1"/>
            <a:stCxn id="216076" idx="0"/>
          </p:cNvCxnSpPr>
          <p:nvPr/>
        </p:nvCxnSpPr>
        <p:spPr bwMode="auto">
          <a:xfrm flipH="1" flipV="1">
            <a:off x="7489825" y="5517133"/>
            <a:ext cx="431800" cy="287337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6081" name="AutoShape 17"/>
          <p:cNvSpPr>
            <a:spLocks noChangeArrowheads="1"/>
          </p:cNvSpPr>
          <p:nvPr/>
        </p:nvSpPr>
        <p:spPr bwMode="auto">
          <a:xfrm>
            <a:off x="5508625" y="3594670"/>
            <a:ext cx="2447925" cy="482600"/>
          </a:xfrm>
          <a:prstGeom prst="pentag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sz="2000">
                <a:latin typeface="Lucida Sans Unicode" charset="0"/>
                <a:cs typeface="Lucida Sans Unicode" charset="0"/>
              </a:rPr>
              <a:t>⋈</a:t>
            </a:r>
            <a:r>
              <a:rPr lang="de-DE" sz="2000" baseline="-25000">
                <a:latin typeface="Lucida Sans Unicode" charset="0"/>
                <a:cs typeface="Lucida Sans Unicode" charset="0"/>
              </a:rPr>
              <a:t>m.abt_id = a.id</a:t>
            </a:r>
          </a:p>
        </p:txBody>
      </p:sp>
      <p:sp>
        <p:nvSpPr>
          <p:cNvPr id="216083" name="AutoShape 19"/>
          <p:cNvSpPr>
            <a:spLocks noChangeArrowheads="1"/>
          </p:cNvSpPr>
          <p:nvPr/>
        </p:nvSpPr>
        <p:spPr bwMode="auto">
          <a:xfrm>
            <a:off x="3563938" y="3788345"/>
            <a:ext cx="1512887" cy="935038"/>
          </a:xfrm>
          <a:prstGeom prst="rightArrow">
            <a:avLst>
              <a:gd name="adj1" fmla="val 50000"/>
              <a:gd name="adj2" fmla="val 404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de-DE" sz="2000" dirty="0"/>
              <a:t>Erlaubt?</a:t>
            </a:r>
          </a:p>
        </p:txBody>
      </p:sp>
      <p:sp>
        <p:nvSpPr>
          <p:cNvPr id="216084" name="AutoShape 20"/>
          <p:cNvSpPr>
            <a:spLocks noChangeArrowheads="1"/>
          </p:cNvSpPr>
          <p:nvPr/>
        </p:nvSpPr>
        <p:spPr bwMode="auto">
          <a:xfrm>
            <a:off x="1403350" y="5013895"/>
            <a:ext cx="3240088" cy="503238"/>
          </a:xfrm>
          <a:prstGeom prst="triangle">
            <a:avLst>
              <a:gd name="adj" fmla="val 5047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bIns="0" anchor="b"/>
          <a:lstStyle/>
          <a:p>
            <a:pPr algn="ctr" eaLnBrk="0" hangingPunct="0"/>
            <a:r>
              <a:rPr lang="de-DE" dirty="0" err="1"/>
              <a:t>a.Name</a:t>
            </a:r>
            <a:r>
              <a:rPr lang="de-DE" dirty="0"/>
              <a:t> = ‚Verkauf‘</a:t>
            </a:r>
          </a:p>
        </p:txBody>
      </p:sp>
      <p:cxnSp>
        <p:nvCxnSpPr>
          <p:cNvPr id="216085" name="AutoShape 21"/>
          <p:cNvCxnSpPr>
            <a:cxnSpLocks noChangeShapeType="1"/>
            <a:stCxn id="216084" idx="0"/>
            <a:endCxn id="216074" idx="4"/>
          </p:cNvCxnSpPr>
          <p:nvPr/>
        </p:nvCxnSpPr>
        <p:spPr bwMode="auto">
          <a:xfrm flipH="1" flipV="1">
            <a:off x="2798763" y="4847208"/>
            <a:ext cx="239712" cy="166687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6086" name="AutoShape 22"/>
          <p:cNvSpPr>
            <a:spLocks noChangeArrowheads="1"/>
          </p:cNvSpPr>
          <p:nvPr/>
        </p:nvSpPr>
        <p:spPr bwMode="auto">
          <a:xfrm>
            <a:off x="5868988" y="5013994"/>
            <a:ext cx="3240087" cy="503238"/>
          </a:xfrm>
          <a:prstGeom prst="triangle">
            <a:avLst>
              <a:gd name="adj" fmla="val 5047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bIns="0" anchor="b"/>
          <a:lstStyle/>
          <a:p>
            <a:pPr algn="ctr" eaLnBrk="0" hangingPunct="0"/>
            <a:r>
              <a:rPr lang="de-DE"/>
              <a:t>a.Name = ‚Verkauf‘</a:t>
            </a:r>
          </a:p>
        </p:txBody>
      </p:sp>
      <p:cxnSp>
        <p:nvCxnSpPr>
          <p:cNvPr id="216087" name="AutoShape 23"/>
          <p:cNvCxnSpPr>
            <a:cxnSpLocks noChangeShapeType="1"/>
            <a:endCxn id="216081" idx="4"/>
          </p:cNvCxnSpPr>
          <p:nvPr/>
        </p:nvCxnSpPr>
        <p:spPr bwMode="auto">
          <a:xfrm flipH="1" flipV="1">
            <a:off x="7480300" y="4077270"/>
            <a:ext cx="23813" cy="936625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2266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8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BDCBB-6FDB-554B-83C0-088394A95919}" type="slidenum">
              <a:rPr lang="de-DE"/>
              <a:pPr/>
              <a:t>15</a:t>
            </a:fld>
            <a:endParaRPr lang="de-DE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Optimierung mit </a:t>
            </a:r>
            <a:r>
              <a:rPr lang="de-DE" dirty="0" err="1"/>
              <a:t>Stop</a:t>
            </a:r>
            <a:r>
              <a:rPr lang="de-DE" dirty="0"/>
              <a:t>-Operator (aggressiv)</a:t>
            </a:r>
          </a:p>
        </p:txBody>
      </p:sp>
      <p:sp>
        <p:nvSpPr>
          <p:cNvPr id="221189" name="Rectangle 5"/>
          <p:cNvSpPr>
            <a:spLocks noChangeArrowheads="1"/>
          </p:cNvSpPr>
          <p:nvPr/>
        </p:nvSpPr>
        <p:spPr bwMode="auto">
          <a:xfrm>
            <a:off x="323528" y="1412776"/>
            <a:ext cx="55245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SELECT *</a:t>
            </a: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FROM  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mitarbeiter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m, </a:t>
            </a:r>
            <a:br>
              <a:rPr lang="de-DE" sz="2400" dirty="0">
                <a:solidFill>
                  <a:schemeClr val="tx2"/>
                </a:solidFill>
                <a:latin typeface="Lucida Console" charset="0"/>
              </a:rPr>
            </a:b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	 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abteilung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a, reisen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r</a:t>
            </a:r>
            <a:endParaRPr lang="de-DE" sz="2400" dirty="0">
              <a:solidFill>
                <a:schemeClr val="tx2"/>
              </a:solidFill>
              <a:latin typeface="Lucida Console" charset="0"/>
            </a:endParaRP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WHERE 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m.abt_id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=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a.id</a:t>
            </a:r>
            <a:endParaRPr lang="de-DE" sz="2400" dirty="0">
              <a:solidFill>
                <a:schemeClr val="tx2"/>
              </a:solidFill>
              <a:latin typeface="Lucida Console" charset="0"/>
            </a:endParaRP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AND   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r.konto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=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m.reisekonto</a:t>
            </a:r>
            <a:endParaRPr lang="de-DE" sz="2400" dirty="0">
              <a:solidFill>
                <a:schemeClr val="tx2"/>
              </a:solidFill>
              <a:latin typeface="Lucida Console" charset="0"/>
            </a:endParaRP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ORDER BY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m.gehalt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DESC</a:t>
            </a: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STOP AFTER 10</a:t>
            </a:r>
          </a:p>
        </p:txBody>
      </p:sp>
      <p:sp>
        <p:nvSpPr>
          <p:cNvPr id="221190" name="AutoShape 6"/>
          <p:cNvSpPr>
            <a:spLocks noChangeArrowheads="1"/>
          </p:cNvSpPr>
          <p:nvPr/>
        </p:nvSpPr>
        <p:spPr bwMode="auto">
          <a:xfrm>
            <a:off x="4498975" y="6092825"/>
            <a:ext cx="1512888" cy="360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/>
              <a:t>Mitarbeiter m</a:t>
            </a:r>
          </a:p>
        </p:txBody>
      </p:sp>
      <p:sp>
        <p:nvSpPr>
          <p:cNvPr id="221191" name="AutoShape 7"/>
          <p:cNvSpPr>
            <a:spLocks noChangeArrowheads="1"/>
          </p:cNvSpPr>
          <p:nvPr/>
        </p:nvSpPr>
        <p:spPr bwMode="auto">
          <a:xfrm>
            <a:off x="7307263" y="3860800"/>
            <a:ext cx="1512887" cy="360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/>
              <a:t>Abteilung a</a:t>
            </a:r>
          </a:p>
        </p:txBody>
      </p:sp>
      <p:cxnSp>
        <p:nvCxnSpPr>
          <p:cNvPr id="221193" name="AutoShape 9"/>
          <p:cNvCxnSpPr>
            <a:cxnSpLocks noChangeShapeType="1"/>
            <a:stCxn id="221190" idx="0"/>
            <a:endCxn id="221212" idx="2"/>
          </p:cNvCxnSpPr>
          <p:nvPr/>
        </p:nvCxnSpPr>
        <p:spPr bwMode="auto">
          <a:xfrm flipV="1">
            <a:off x="5256213" y="5876925"/>
            <a:ext cx="0" cy="215900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1194" name="AutoShape 10"/>
          <p:cNvCxnSpPr>
            <a:cxnSpLocks noChangeShapeType="1"/>
            <a:stCxn id="221196" idx="0"/>
            <a:endCxn id="221210" idx="2"/>
          </p:cNvCxnSpPr>
          <p:nvPr/>
        </p:nvCxnSpPr>
        <p:spPr bwMode="auto">
          <a:xfrm flipV="1">
            <a:off x="6156325" y="4341813"/>
            <a:ext cx="36513" cy="260350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1195" name="AutoShape 11"/>
          <p:cNvCxnSpPr>
            <a:cxnSpLocks noChangeShapeType="1"/>
            <a:stCxn id="221191" idx="0"/>
            <a:endCxn id="221215" idx="4"/>
          </p:cNvCxnSpPr>
          <p:nvPr/>
        </p:nvCxnSpPr>
        <p:spPr bwMode="auto">
          <a:xfrm flipH="1" flipV="1">
            <a:off x="7983538" y="3479800"/>
            <a:ext cx="80962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1196" name="AutoShape 12"/>
          <p:cNvSpPr>
            <a:spLocks noChangeArrowheads="1"/>
          </p:cNvSpPr>
          <p:nvPr/>
        </p:nvSpPr>
        <p:spPr bwMode="auto">
          <a:xfrm>
            <a:off x="4932363" y="4602163"/>
            <a:ext cx="2447925" cy="482600"/>
          </a:xfrm>
          <a:prstGeom prst="pentag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sz="2000">
                <a:latin typeface="Lucida Sans Unicode" charset="0"/>
                <a:cs typeface="Lucida Sans Unicode" charset="0"/>
              </a:rPr>
              <a:t>⋈</a:t>
            </a:r>
            <a:r>
              <a:rPr lang="de-DE" sz="2000" baseline="-25000">
                <a:latin typeface="Lucida Sans Unicode" charset="0"/>
                <a:cs typeface="Lucida Sans Unicode" charset="0"/>
              </a:rPr>
              <a:t>m.rkonto = r.konto</a:t>
            </a:r>
          </a:p>
        </p:txBody>
      </p:sp>
      <p:cxnSp>
        <p:nvCxnSpPr>
          <p:cNvPr id="221206" name="AutoShape 22"/>
          <p:cNvCxnSpPr>
            <a:cxnSpLocks noChangeShapeType="1"/>
            <a:stCxn id="221210" idx="0"/>
            <a:endCxn id="221215" idx="2"/>
          </p:cNvCxnSpPr>
          <p:nvPr/>
        </p:nvCxnSpPr>
        <p:spPr bwMode="auto">
          <a:xfrm flipV="1">
            <a:off x="6192838" y="3479800"/>
            <a:ext cx="295275" cy="236538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1210" name="AutoShape 26"/>
          <p:cNvSpPr>
            <a:spLocks noChangeArrowheads="1"/>
          </p:cNvSpPr>
          <p:nvPr/>
        </p:nvSpPr>
        <p:spPr bwMode="auto">
          <a:xfrm>
            <a:off x="5364163" y="3716338"/>
            <a:ext cx="1655762" cy="625475"/>
          </a:xfrm>
          <a:prstGeom prst="plus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>
                <a:solidFill>
                  <a:schemeClr val="bg1"/>
                </a:solidFill>
              </a:rPr>
              <a:t>Restart</a:t>
            </a:r>
          </a:p>
        </p:txBody>
      </p:sp>
      <p:sp>
        <p:nvSpPr>
          <p:cNvPr id="221211" name="AutoShape 27"/>
          <p:cNvSpPr>
            <a:spLocks noChangeArrowheads="1"/>
          </p:cNvSpPr>
          <p:nvPr/>
        </p:nvSpPr>
        <p:spPr bwMode="auto">
          <a:xfrm>
            <a:off x="6515100" y="5373688"/>
            <a:ext cx="1512888" cy="3603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/>
              <a:t>Reise r</a:t>
            </a:r>
          </a:p>
        </p:txBody>
      </p:sp>
      <p:sp>
        <p:nvSpPr>
          <p:cNvPr id="221212" name="AutoShape 28"/>
          <p:cNvSpPr>
            <a:spLocks noChangeArrowheads="1"/>
          </p:cNvSpPr>
          <p:nvPr/>
        </p:nvSpPr>
        <p:spPr bwMode="auto">
          <a:xfrm>
            <a:off x="4427538" y="5251450"/>
            <a:ext cx="1655762" cy="625475"/>
          </a:xfrm>
          <a:prstGeom prst="plus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>
                <a:solidFill>
                  <a:schemeClr val="bg1"/>
                </a:solidFill>
              </a:rPr>
              <a:t>Stop(20)</a:t>
            </a:r>
          </a:p>
          <a:p>
            <a:pPr algn="ctr" eaLnBrk="0" hangingPunct="0"/>
            <a:r>
              <a:rPr lang="de-DE" sz="1400">
                <a:solidFill>
                  <a:schemeClr val="bg1"/>
                </a:solidFill>
              </a:rPr>
              <a:t>sortStop</a:t>
            </a:r>
          </a:p>
        </p:txBody>
      </p:sp>
      <p:cxnSp>
        <p:nvCxnSpPr>
          <p:cNvPr id="221213" name="AutoShape 29"/>
          <p:cNvCxnSpPr>
            <a:cxnSpLocks noChangeShapeType="1"/>
            <a:stCxn id="221212" idx="0"/>
            <a:endCxn id="221196" idx="2"/>
          </p:cNvCxnSpPr>
          <p:nvPr/>
        </p:nvCxnSpPr>
        <p:spPr bwMode="auto">
          <a:xfrm flipV="1">
            <a:off x="5256213" y="5084763"/>
            <a:ext cx="152400" cy="166687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1214" name="AutoShape 30"/>
          <p:cNvCxnSpPr>
            <a:cxnSpLocks noChangeShapeType="1"/>
            <a:stCxn id="221211" idx="0"/>
            <a:endCxn id="221196" idx="4"/>
          </p:cNvCxnSpPr>
          <p:nvPr/>
        </p:nvCxnSpPr>
        <p:spPr bwMode="auto">
          <a:xfrm flipH="1" flipV="1">
            <a:off x="6904038" y="5084763"/>
            <a:ext cx="368300" cy="288925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1215" name="AutoShape 31"/>
          <p:cNvSpPr>
            <a:spLocks noChangeArrowheads="1"/>
          </p:cNvSpPr>
          <p:nvPr/>
        </p:nvSpPr>
        <p:spPr bwMode="auto">
          <a:xfrm>
            <a:off x="6011863" y="2997200"/>
            <a:ext cx="2447925" cy="482600"/>
          </a:xfrm>
          <a:prstGeom prst="pentag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 sz="2000">
                <a:latin typeface="Lucida Sans Unicode" charset="0"/>
                <a:cs typeface="Lucida Sans Unicode" charset="0"/>
              </a:rPr>
              <a:t>⋈</a:t>
            </a:r>
            <a:r>
              <a:rPr lang="de-DE" sz="2000" baseline="-25000">
                <a:latin typeface="Lucida Sans Unicode" charset="0"/>
                <a:cs typeface="Lucida Sans Unicode" charset="0"/>
              </a:rPr>
              <a:t>m.abt_id = a.id</a:t>
            </a:r>
          </a:p>
        </p:txBody>
      </p:sp>
      <p:sp>
        <p:nvSpPr>
          <p:cNvPr id="221216" name="AutoShape 32"/>
          <p:cNvSpPr>
            <a:spLocks noChangeArrowheads="1"/>
          </p:cNvSpPr>
          <p:nvPr/>
        </p:nvSpPr>
        <p:spPr bwMode="auto">
          <a:xfrm>
            <a:off x="6445250" y="2133600"/>
            <a:ext cx="1655763" cy="625475"/>
          </a:xfrm>
          <a:prstGeom prst="plus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de-DE">
                <a:solidFill>
                  <a:schemeClr val="bg1"/>
                </a:solidFill>
              </a:rPr>
              <a:t>Stop(10)</a:t>
            </a:r>
          </a:p>
        </p:txBody>
      </p:sp>
      <p:cxnSp>
        <p:nvCxnSpPr>
          <p:cNvPr id="221217" name="AutoShape 33"/>
          <p:cNvCxnSpPr>
            <a:cxnSpLocks noChangeShapeType="1"/>
            <a:stCxn id="221215" idx="0"/>
            <a:endCxn id="221216" idx="2"/>
          </p:cNvCxnSpPr>
          <p:nvPr/>
        </p:nvCxnSpPr>
        <p:spPr bwMode="auto">
          <a:xfrm flipV="1">
            <a:off x="7235825" y="2759075"/>
            <a:ext cx="38100" cy="238125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7528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0" grpId="0" animBg="1"/>
      <p:bldP spid="221191" grpId="0" animBg="1"/>
      <p:bldP spid="221196" grpId="0" animBg="1"/>
      <p:bldP spid="221210" grpId="0" animBg="1"/>
      <p:bldP spid="221211" grpId="0" animBg="1"/>
      <p:bldP spid="221212" grpId="0" animBg="1"/>
      <p:bldP spid="221215" grpId="0" animBg="1"/>
      <p:bldP spid="2212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Top-k-</a:t>
            </a:r>
            <a:r>
              <a:rPr lang="en-US" dirty="0" err="1"/>
              <a:t>Anfragen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Gegeben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Menge</a:t>
            </a:r>
            <a:r>
              <a:rPr lang="en-US" dirty="0"/>
              <a:t> von </a:t>
            </a:r>
            <a:r>
              <a:rPr lang="en-US" dirty="0" err="1"/>
              <a:t>Tupeln</a:t>
            </a:r>
            <a:r>
              <a:rPr lang="en-US" dirty="0"/>
              <a:t> </a:t>
            </a:r>
            <a:r>
              <a:rPr lang="en-US" dirty="0" err="1"/>
              <a:t>jeweils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Bewertung</a:t>
            </a:r>
            <a:r>
              <a:rPr lang="en-US" dirty="0"/>
              <a:t> </a:t>
            </a:r>
            <a:r>
              <a:rPr lang="en-US" dirty="0" err="1"/>
              <a:t>hergeleitet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</a:t>
            </a:r>
            <a:r>
              <a:rPr lang="en-US" dirty="0" err="1"/>
              <a:t>ggf</a:t>
            </a:r>
            <a:r>
              <a:rPr lang="en-US" dirty="0"/>
              <a:t>. </a:t>
            </a:r>
            <a:r>
              <a:rPr lang="en-US" dirty="0" err="1"/>
              <a:t>mehreren</a:t>
            </a:r>
            <a:r>
              <a:rPr lang="en-US" dirty="0"/>
              <a:t> </a:t>
            </a:r>
            <a:r>
              <a:rPr lang="en-US" dirty="0" err="1"/>
              <a:t>Attributen</a:t>
            </a:r>
            <a:endParaRPr lang="en-US" dirty="0"/>
          </a:p>
          <a:p>
            <a:r>
              <a:rPr lang="en-US" dirty="0" err="1"/>
              <a:t>Beispiele</a:t>
            </a:r>
            <a:r>
              <a:rPr lang="en-US" dirty="0"/>
              <a:t> für </a:t>
            </a:r>
            <a:r>
              <a:rPr lang="en-US" dirty="0" err="1"/>
              <a:t>Bewertungsfunktionen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Min, Max, </a:t>
            </a:r>
            <a:r>
              <a:rPr lang="en-US" dirty="0" err="1"/>
              <a:t>Linearkombination</a:t>
            </a:r>
            <a:endParaRPr lang="en-US" dirty="0"/>
          </a:p>
          <a:p>
            <a:r>
              <a:rPr lang="en-US" dirty="0" err="1"/>
              <a:t>Beispiel</a:t>
            </a:r>
            <a:r>
              <a:rPr lang="en-US" dirty="0"/>
              <a:t>: Hotels</a:t>
            </a:r>
            <a:br>
              <a:rPr lang="en-US" dirty="0"/>
            </a:b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Dienstreise</a:t>
            </a:r>
            <a:endParaRPr lang="en-US" dirty="0"/>
          </a:p>
          <a:p>
            <a:pPr lvl="1"/>
            <a:r>
              <a:rPr lang="en-US" dirty="0" err="1"/>
              <a:t>Distanz</a:t>
            </a:r>
            <a:r>
              <a:rPr lang="en-US" dirty="0"/>
              <a:t> Strand</a:t>
            </a:r>
          </a:p>
          <a:p>
            <a:pPr lvl="1"/>
            <a:r>
              <a:rPr lang="en-US" dirty="0" err="1"/>
              <a:t>Distanz</a:t>
            </a:r>
            <a:r>
              <a:rPr lang="en-US" dirty="0"/>
              <a:t> Conference</a:t>
            </a:r>
            <a:br>
              <a:rPr lang="en-US" dirty="0"/>
            </a:br>
            <a:r>
              <a:rPr lang="en-US" dirty="0"/>
              <a:t>Center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graphicFrame>
        <p:nvGraphicFramePr>
          <p:cNvPr id="6" name="Group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016671"/>
              </p:ext>
            </p:extLst>
          </p:nvPr>
        </p:nvGraphicFramePr>
        <p:xfrm>
          <a:off x="4781227" y="3194050"/>
          <a:ext cx="3200400" cy="2971800"/>
        </p:xfrm>
        <a:graphic>
          <a:graphicData uri="http://schemas.openxmlformats.org/drawingml/2006/table">
            <a:tbl>
              <a:tblPr/>
              <a:tblGrid>
                <a:gridCol w="509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id</a:t>
                      </a:r>
                      <a:endParaRPr kumimoji="0" lang="el-GR" altLang="x-non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Dbeach</a:t>
                      </a:r>
                      <a:endParaRPr kumimoji="0" lang="el-GR" altLang="x-non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Dconf</a:t>
                      </a:r>
                      <a:endParaRPr kumimoji="0" lang="el-GR" altLang="x-non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Score</a:t>
                      </a:r>
                      <a:endParaRPr kumimoji="0" lang="el-GR" altLang="x-non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</a:t>
                      </a:r>
                      <a:endParaRPr kumimoji="0" lang="el-GR" altLang="x-none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6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7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</a:t>
                      </a:r>
                      <a:endParaRPr kumimoji="0" lang="el-GR" altLang="x-none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7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</a:t>
                      </a:r>
                      <a:endParaRPr kumimoji="0" lang="el-GR" altLang="x-none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7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</a:t>
                      </a:r>
                      <a:endParaRPr kumimoji="0" lang="el-GR" altLang="x-none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</a:t>
                      </a:r>
                      <a:endParaRPr kumimoji="0" lang="el-GR" altLang="x-none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6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</a:t>
                      </a:r>
                      <a:endParaRPr kumimoji="0" lang="el-GR" altLang="x-none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</a:t>
                      </a:r>
                      <a:endParaRPr kumimoji="0" lang="el-GR" altLang="x-none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</a:t>
                      </a:r>
                      <a:endParaRPr kumimoji="0" lang="el-GR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64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DE452-0EDA-D348-88D8-9CEB0F15EDFA}" type="slidenum">
              <a:rPr lang="el-GR" altLang="x-none"/>
              <a:pPr>
                <a:defRPr/>
              </a:pPr>
              <a:t>17</a:t>
            </a:fld>
            <a:endParaRPr lang="el-GR" altLang="x-none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 err="1"/>
              <a:t>Ziel</a:t>
            </a:r>
            <a:r>
              <a:rPr lang="en-US" altLang="x-none" dirty="0"/>
              <a:t>: </a:t>
            </a:r>
            <a:r>
              <a:rPr lang="en-US" altLang="x-none" dirty="0" err="1"/>
              <a:t>Dbeach</a:t>
            </a:r>
            <a:r>
              <a:rPr lang="en-US" altLang="x-none" dirty="0"/>
              <a:t>(</a:t>
            </a:r>
            <a:r>
              <a:rPr lang="en-US" altLang="x-none" i="1" dirty="0"/>
              <a:t>x</a:t>
            </a:r>
            <a:r>
              <a:rPr lang="en-US" altLang="x-none" dirty="0"/>
              <a:t>)+</a:t>
            </a:r>
            <a:r>
              <a:rPr lang="en-US" altLang="x-none" dirty="0" err="1"/>
              <a:t>Dconf</a:t>
            </a:r>
            <a:r>
              <a:rPr lang="en-US" altLang="x-none" dirty="0"/>
              <a:t>(</a:t>
            </a:r>
            <a:r>
              <a:rPr lang="en-US" altLang="x-none" i="1" dirty="0"/>
              <a:t>x</a:t>
            </a:r>
            <a:r>
              <a:rPr lang="en-US" altLang="x-none" dirty="0"/>
              <a:t>) </a:t>
            </a:r>
            <a:r>
              <a:rPr lang="en-US" altLang="x-none" dirty="0" err="1"/>
              <a:t>minimieren</a:t>
            </a:r>
            <a:endParaRPr lang="el-GR" altLang="x-none" dirty="0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flipV="1">
            <a:off x="719138" y="2320925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719138" y="5826125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27063" y="5791200"/>
            <a:ext cx="336021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2600">
                <a:solidFill>
                  <a:schemeClr val="tx1"/>
                </a:solidFill>
              </a:rPr>
              <a:t>0    1    2     3     4     5     6</a:t>
            </a:r>
            <a:endParaRPr lang="el-GR" altLang="x-none" sz="2600" dirty="0">
              <a:solidFill>
                <a:schemeClr val="tx1"/>
              </a:solidFill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 rot="-5400000">
            <a:off x="-1071748" y="4055418"/>
            <a:ext cx="31245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2400">
                <a:solidFill>
                  <a:schemeClr val="tx1"/>
                </a:solidFill>
              </a:rPr>
              <a:t>0    1    2     3     4     5     6</a:t>
            </a:r>
            <a:endParaRPr lang="el-GR" altLang="x-none" sz="2400">
              <a:solidFill>
                <a:schemeClr val="tx1"/>
              </a:solidFill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585913" y="48355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1143000" y="27019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2109788" y="52578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2624138" y="43021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4376738" y="5641975"/>
            <a:ext cx="804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>
                <a:solidFill>
                  <a:schemeClr val="tx1"/>
                </a:solidFill>
              </a:rPr>
              <a:t>Dbeach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381000" y="1981200"/>
            <a:ext cx="692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>
                <a:solidFill>
                  <a:schemeClr val="tx1"/>
                </a:solidFill>
              </a:rPr>
              <a:t>Dconf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2090738" y="37338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3233738" y="52578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1330325" y="2652713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a</a:t>
            </a:r>
            <a:r>
              <a:rPr lang="en-US" altLang="x-none" sz="1600">
                <a:solidFill>
                  <a:schemeClr val="tx1"/>
                </a:solidFill>
              </a:rPr>
              <a:t> (1,6)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2319338" y="3657600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b</a:t>
            </a:r>
            <a:r>
              <a:rPr lang="en-US" altLang="x-none" sz="1600">
                <a:solidFill>
                  <a:schemeClr val="tx1"/>
                </a:solidFill>
              </a:rPr>
              <a:t> (3,4)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2852738" y="4235450"/>
            <a:ext cx="715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c</a:t>
            </a:r>
            <a:r>
              <a:rPr lang="en-US" altLang="x-none" sz="1600">
                <a:solidFill>
                  <a:schemeClr val="tx1"/>
                </a:solidFill>
              </a:rPr>
              <a:t> (4,3)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2319338" y="5181600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d</a:t>
            </a:r>
            <a:r>
              <a:rPr lang="en-US" altLang="x-none" sz="1600">
                <a:solidFill>
                  <a:schemeClr val="tx1"/>
                </a:solidFill>
              </a:rPr>
              <a:t> (3,1)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3462338" y="5181600"/>
            <a:ext cx="715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600">
                <a:solidFill>
                  <a:schemeClr val="tx1"/>
                </a:solidFill>
              </a:rPr>
              <a:t> (5,1)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1785938" y="4768850"/>
            <a:ext cx="682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f</a:t>
            </a:r>
            <a:r>
              <a:rPr lang="en-US" altLang="x-none" sz="1600">
                <a:solidFill>
                  <a:schemeClr val="tx1"/>
                </a:solidFill>
              </a:rPr>
              <a:t> (2,2)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1100138" y="37338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1295400" y="3657600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g</a:t>
            </a:r>
            <a:r>
              <a:rPr lang="en-US" altLang="x-none" sz="1600">
                <a:solidFill>
                  <a:schemeClr val="tx1"/>
                </a:solidFill>
              </a:rPr>
              <a:t> (1,4)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graphicFrame>
        <p:nvGraphicFramePr>
          <p:cNvPr id="8310" name="Group 118"/>
          <p:cNvGraphicFramePr>
            <a:graphicFrameLocks noGrp="1"/>
          </p:cNvGraphicFramePr>
          <p:nvPr/>
        </p:nvGraphicFramePr>
        <p:xfrm>
          <a:off x="5562600" y="2009775"/>
          <a:ext cx="3200400" cy="2971800"/>
        </p:xfrm>
        <a:graphic>
          <a:graphicData uri="http://schemas.openxmlformats.org/drawingml/2006/table">
            <a:tbl>
              <a:tblPr/>
              <a:tblGrid>
                <a:gridCol w="509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4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id</a:t>
                      </a:r>
                      <a:endParaRPr kumimoji="0" lang="el-GR" altLang="x-non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Dbeach</a:t>
                      </a:r>
                      <a:endParaRPr kumimoji="0" lang="el-GR" altLang="x-non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Dconf</a:t>
                      </a:r>
                      <a:endParaRPr kumimoji="0" lang="el-GR" altLang="x-non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Score</a:t>
                      </a:r>
                      <a:endParaRPr kumimoji="0" lang="el-GR" altLang="x-non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</a:t>
                      </a:r>
                      <a:endParaRPr kumimoji="0" lang="el-GR" altLang="x-none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6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7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</a:t>
                      </a:r>
                      <a:endParaRPr kumimoji="0" lang="el-GR" altLang="x-none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7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</a:t>
                      </a:r>
                      <a:endParaRPr kumimoji="0" lang="el-GR" altLang="x-none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7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</a:t>
                      </a:r>
                      <a:endParaRPr kumimoji="0" lang="el-GR" altLang="x-none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</a:t>
                      </a:r>
                      <a:endParaRPr kumimoji="0" lang="el-GR" altLang="x-none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6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</a:t>
                      </a:r>
                      <a:endParaRPr kumimoji="0" lang="el-GR" altLang="x-none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</a:t>
                      </a:r>
                      <a:endParaRPr kumimoji="0" lang="el-GR" altLang="x-none" sz="1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</a:t>
                      </a:r>
                      <a:endParaRPr kumimoji="0" lang="el-GR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295" name="Text Box 103"/>
          <p:cNvSpPr txBox="1">
            <a:spLocks noChangeArrowheads="1"/>
          </p:cNvSpPr>
          <p:nvPr/>
        </p:nvSpPr>
        <p:spPr bwMode="auto">
          <a:xfrm>
            <a:off x="5486399" y="5210175"/>
            <a:ext cx="25479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x-none" sz="1800" dirty="0" err="1">
                <a:solidFill>
                  <a:schemeClr val="tx1"/>
                </a:solidFill>
              </a:rPr>
              <a:t>Beste</a:t>
            </a:r>
            <a:r>
              <a:rPr lang="en-US" altLang="x-none" sz="1800" dirty="0">
                <a:solidFill>
                  <a:schemeClr val="tx1"/>
                </a:solidFill>
              </a:rPr>
              <a:t> Hotels: </a:t>
            </a:r>
            <a:r>
              <a:rPr lang="en-US" altLang="x-none" sz="1800" i="1" dirty="0">
                <a:solidFill>
                  <a:schemeClr val="tx1"/>
                </a:solidFill>
              </a:rPr>
              <a:t>d, f</a:t>
            </a:r>
          </a:p>
          <a:p>
            <a:pPr eaLnBrk="1" hangingPunct="1">
              <a:defRPr/>
            </a:pPr>
            <a:r>
              <a:rPr lang="en-US" altLang="x-none" sz="1800" dirty="0" err="1">
                <a:solidFill>
                  <a:schemeClr val="tx1"/>
                </a:solidFill>
              </a:rPr>
              <a:t>Zweitbeste</a:t>
            </a:r>
            <a:r>
              <a:rPr lang="en-US" altLang="x-none" sz="1800" dirty="0">
                <a:solidFill>
                  <a:schemeClr val="tx1"/>
                </a:solidFill>
              </a:rPr>
              <a:t>: </a:t>
            </a:r>
            <a:r>
              <a:rPr lang="en-US" altLang="x-none" sz="1800" i="1" dirty="0">
                <a:solidFill>
                  <a:schemeClr val="tx1"/>
                </a:solidFill>
              </a:rPr>
              <a:t>g</a:t>
            </a:r>
          </a:p>
          <a:p>
            <a:pPr eaLnBrk="1" hangingPunct="1">
              <a:defRPr/>
            </a:pPr>
            <a:r>
              <a:rPr lang="en-US" altLang="x-none" dirty="0" err="1"/>
              <a:t>Dritt</a:t>
            </a:r>
            <a:r>
              <a:rPr lang="en-US" altLang="x-none" sz="1800" dirty="0" err="1">
                <a:solidFill>
                  <a:schemeClr val="tx1"/>
                </a:solidFill>
              </a:rPr>
              <a:t>beste</a:t>
            </a:r>
            <a:r>
              <a:rPr lang="en-US" altLang="x-none" sz="1800" dirty="0">
                <a:solidFill>
                  <a:schemeClr val="tx1"/>
                </a:solidFill>
              </a:rPr>
              <a:t>: </a:t>
            </a:r>
            <a:r>
              <a:rPr lang="en-US" altLang="x-none" sz="1800" i="1" dirty="0">
                <a:solidFill>
                  <a:schemeClr val="tx1"/>
                </a:solidFill>
              </a:rPr>
              <a:t>e</a:t>
            </a:r>
          </a:p>
          <a:p>
            <a:pPr eaLnBrk="1" hangingPunct="1">
              <a:defRPr/>
            </a:pPr>
            <a:r>
              <a:rPr lang="en-US" altLang="x-none" dirty="0" err="1"/>
              <a:t>Nächstbeste</a:t>
            </a:r>
            <a:r>
              <a:rPr lang="en-US" altLang="x-none" sz="1800" dirty="0">
                <a:solidFill>
                  <a:schemeClr val="tx1"/>
                </a:solidFill>
              </a:rPr>
              <a:t>: </a:t>
            </a:r>
            <a:r>
              <a:rPr lang="en-US" altLang="x-none" sz="1800" i="1" dirty="0">
                <a:solidFill>
                  <a:schemeClr val="tx1"/>
                </a:solidFill>
              </a:rPr>
              <a:t>a</a:t>
            </a:r>
            <a:r>
              <a:rPr lang="en-US" altLang="x-none" sz="1800" dirty="0">
                <a:solidFill>
                  <a:schemeClr val="tx1"/>
                </a:solidFill>
              </a:rPr>
              <a:t>, </a:t>
            </a:r>
            <a:r>
              <a:rPr lang="en-US" altLang="x-none" sz="1800" i="1" dirty="0">
                <a:solidFill>
                  <a:schemeClr val="tx1"/>
                </a:solidFill>
              </a:rPr>
              <a:t>b</a:t>
            </a:r>
            <a:r>
              <a:rPr lang="en-US" altLang="x-none" sz="1800" dirty="0">
                <a:solidFill>
                  <a:schemeClr val="tx1"/>
                </a:solidFill>
              </a:rPr>
              <a:t>, </a:t>
            </a:r>
            <a:r>
              <a:rPr lang="en-US" altLang="x-none" sz="1800" i="1" dirty="0">
                <a:solidFill>
                  <a:schemeClr val="tx1"/>
                </a:solidFill>
              </a:rPr>
              <a:t>c</a:t>
            </a:r>
            <a:endParaRPr lang="el-GR" altLang="x-none" sz="1800" i="1" dirty="0">
              <a:solidFill>
                <a:schemeClr val="tx1"/>
              </a:solidFill>
            </a:endParaRPr>
          </a:p>
        </p:txBody>
      </p:sp>
      <p:grpSp>
        <p:nvGrpSpPr>
          <p:cNvPr id="8298" name="Group 106"/>
          <p:cNvGrpSpPr>
            <a:grpSpLocks/>
          </p:cNvGrpSpPr>
          <p:nvPr/>
        </p:nvGrpSpPr>
        <p:grpSpPr bwMode="auto">
          <a:xfrm>
            <a:off x="1582738" y="4835525"/>
            <a:ext cx="754062" cy="650875"/>
            <a:chOff x="997" y="2710"/>
            <a:chExt cx="475" cy="410"/>
          </a:xfrm>
        </p:grpSpPr>
        <p:sp>
          <p:nvSpPr>
            <p:cNvPr id="8296" name="Rectangle 104"/>
            <p:cNvSpPr>
              <a:spLocks noChangeArrowheads="1"/>
            </p:cNvSpPr>
            <p:nvPr/>
          </p:nvSpPr>
          <p:spPr bwMode="auto">
            <a:xfrm>
              <a:off x="1328" y="2976"/>
              <a:ext cx="144" cy="144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297" name="Rectangle 105"/>
            <p:cNvSpPr>
              <a:spLocks noChangeArrowheads="1"/>
            </p:cNvSpPr>
            <p:nvPr/>
          </p:nvSpPr>
          <p:spPr bwMode="auto">
            <a:xfrm>
              <a:off x="997" y="2710"/>
              <a:ext cx="144" cy="144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8299" name="Rectangle 107"/>
          <p:cNvSpPr>
            <a:spLocks noChangeArrowheads="1"/>
          </p:cNvSpPr>
          <p:nvPr/>
        </p:nvSpPr>
        <p:spPr bwMode="auto">
          <a:xfrm>
            <a:off x="1095375" y="3733800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300" name="Rectangle 108"/>
          <p:cNvSpPr>
            <a:spLocks noChangeArrowheads="1"/>
          </p:cNvSpPr>
          <p:nvPr/>
        </p:nvSpPr>
        <p:spPr bwMode="auto">
          <a:xfrm>
            <a:off x="3232150" y="5257800"/>
            <a:ext cx="228600" cy="228600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8304" name="Group 112"/>
          <p:cNvGrpSpPr>
            <a:grpSpLocks/>
          </p:cNvGrpSpPr>
          <p:nvPr/>
        </p:nvGrpSpPr>
        <p:grpSpPr bwMode="auto">
          <a:xfrm>
            <a:off x="1141413" y="2700338"/>
            <a:ext cx="1709737" cy="1828800"/>
            <a:chOff x="719" y="1365"/>
            <a:chExt cx="1077" cy="1152"/>
          </a:xfrm>
        </p:grpSpPr>
        <p:sp>
          <p:nvSpPr>
            <p:cNvPr id="8301" name="Rectangle 109"/>
            <p:cNvSpPr>
              <a:spLocks noChangeArrowheads="1"/>
            </p:cNvSpPr>
            <p:nvPr/>
          </p:nvSpPr>
          <p:spPr bwMode="auto">
            <a:xfrm>
              <a:off x="719" y="1365"/>
              <a:ext cx="144" cy="144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302" name="Rectangle 110"/>
            <p:cNvSpPr>
              <a:spLocks noChangeArrowheads="1"/>
            </p:cNvSpPr>
            <p:nvPr/>
          </p:nvSpPr>
          <p:spPr bwMode="auto">
            <a:xfrm>
              <a:off x="1316" y="2016"/>
              <a:ext cx="144" cy="144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303" name="Rectangle 111"/>
            <p:cNvSpPr>
              <a:spLocks noChangeArrowheads="1"/>
            </p:cNvSpPr>
            <p:nvPr/>
          </p:nvSpPr>
          <p:spPr bwMode="auto">
            <a:xfrm>
              <a:off x="1652" y="2373"/>
              <a:ext cx="144" cy="144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8311" name="Text Box 119"/>
          <p:cNvSpPr txBox="1">
            <a:spLocks noChangeArrowheads="1"/>
          </p:cNvSpPr>
          <p:nvPr/>
        </p:nvSpPr>
        <p:spPr bwMode="auto">
          <a:xfrm>
            <a:off x="215900" y="1371600"/>
            <a:ext cx="50658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2000" dirty="0" err="1">
                <a:solidFill>
                  <a:schemeClr val="tx1"/>
                </a:solidFill>
              </a:rPr>
              <a:t>Bewertung</a:t>
            </a:r>
            <a:r>
              <a:rPr lang="en-US" altLang="x-none" sz="2000" dirty="0">
                <a:solidFill>
                  <a:schemeClr val="tx1"/>
                </a:solidFill>
              </a:rPr>
              <a:t> </a:t>
            </a:r>
            <a:r>
              <a:rPr lang="en-US" altLang="x-none" sz="2000" dirty="0" err="1">
                <a:solidFill>
                  <a:schemeClr val="tx1"/>
                </a:solidFill>
              </a:rPr>
              <a:t>basierend</a:t>
            </a:r>
            <a:r>
              <a:rPr lang="en-US" altLang="x-none" sz="2000" dirty="0">
                <a:solidFill>
                  <a:schemeClr val="tx1"/>
                </a:solidFill>
              </a:rPr>
              <a:t> auf </a:t>
            </a:r>
            <a:r>
              <a:rPr lang="en-US" altLang="x-none" sz="2000" dirty="0" err="1">
                <a:solidFill>
                  <a:schemeClr val="tx1"/>
                </a:solidFill>
              </a:rPr>
              <a:t>Dbeach</a:t>
            </a:r>
            <a:r>
              <a:rPr lang="en-US" altLang="x-none" sz="2000" dirty="0">
                <a:solidFill>
                  <a:schemeClr val="tx1"/>
                </a:solidFill>
              </a:rPr>
              <a:t>(</a:t>
            </a:r>
            <a:r>
              <a:rPr lang="en-US" altLang="x-none" sz="2000" i="1" dirty="0">
                <a:solidFill>
                  <a:schemeClr val="tx1"/>
                </a:solidFill>
              </a:rPr>
              <a:t>x</a:t>
            </a:r>
            <a:r>
              <a:rPr lang="en-US" altLang="x-none" sz="2000" dirty="0">
                <a:solidFill>
                  <a:schemeClr val="tx1"/>
                </a:solidFill>
              </a:rPr>
              <a:t>)+</a:t>
            </a:r>
            <a:r>
              <a:rPr lang="en-US" altLang="x-none" sz="2000" dirty="0" err="1">
                <a:solidFill>
                  <a:schemeClr val="tx1"/>
                </a:solidFill>
              </a:rPr>
              <a:t>Dconf</a:t>
            </a:r>
            <a:r>
              <a:rPr lang="en-US" altLang="x-none" sz="2000" dirty="0">
                <a:solidFill>
                  <a:schemeClr val="tx1"/>
                </a:solidFill>
              </a:rPr>
              <a:t>(</a:t>
            </a:r>
            <a:r>
              <a:rPr lang="en-US" altLang="x-none" sz="2000" i="1" dirty="0">
                <a:solidFill>
                  <a:schemeClr val="tx1"/>
                </a:solidFill>
              </a:rPr>
              <a:t>x</a:t>
            </a:r>
            <a:r>
              <a:rPr lang="en-US" altLang="x-none" sz="2000" dirty="0">
                <a:solidFill>
                  <a:schemeClr val="tx1"/>
                </a:solidFill>
              </a:rPr>
              <a:t>)</a:t>
            </a:r>
            <a:endParaRPr lang="el-GR" altLang="x-non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5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" grpId="0" autoUpdateAnimBg="0"/>
      <p:bldP spid="8299" grpId="0" animBg="1"/>
      <p:bldP spid="830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9716">
            <a:off x="775836" y="2317751"/>
            <a:ext cx="1587500" cy="3771900"/>
          </a:xfrm>
          <a:prstGeom prst="rect">
            <a:avLst/>
          </a:prstGeom>
        </p:spPr>
      </p:pic>
      <p:sp>
        <p:nvSpPr>
          <p:cNvPr id="4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668A8-3E9D-0245-B36C-34D17917C95B}" type="slidenum">
              <a:rPr lang="el-GR"/>
              <a:pPr/>
              <a:t>18</a:t>
            </a:fld>
            <a:endParaRPr lang="el-GR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Alternative: Skyline-</a:t>
            </a:r>
            <a:r>
              <a:rPr lang="en-US" dirty="0" err="1"/>
              <a:t>Anfragen</a:t>
            </a:r>
            <a:endParaRPr lang="el-GR" dirty="0"/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4572000" y="1573213"/>
            <a:ext cx="4205288" cy="14957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chemeClr val="tx1"/>
                </a:solidFill>
              </a:rPr>
              <a:t>Dominierung</a:t>
            </a:r>
            <a:r>
              <a:rPr lang="en-US" sz="1800" dirty="0">
                <a:solidFill>
                  <a:schemeClr val="tx1"/>
                </a:solidFill>
              </a:rPr>
              <a:t>: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i="1" dirty="0">
                <a:solidFill>
                  <a:schemeClr val="accent2"/>
                </a:solidFill>
              </a:rPr>
              <a:t>g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dominiert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i="1" dirty="0">
                <a:solidFill>
                  <a:schemeClr val="accent2"/>
                </a:solidFill>
              </a:rPr>
              <a:t>b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weil</a:t>
            </a:r>
            <a:r>
              <a:rPr lang="en-US" sz="1800" dirty="0">
                <a:solidFill>
                  <a:schemeClr val="tx1"/>
                </a:solidFill>
              </a:rPr>
              <a:t> 1&lt;3 und 4=4</a:t>
            </a:r>
          </a:p>
          <a:p>
            <a:r>
              <a:rPr lang="en-US" sz="1800" i="1" dirty="0">
                <a:solidFill>
                  <a:schemeClr val="accent2"/>
                </a:solidFill>
              </a:rPr>
              <a:t>f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dominiert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sz="1800" i="1" dirty="0">
                <a:solidFill>
                  <a:schemeClr val="accent2"/>
                </a:solidFill>
              </a:rPr>
              <a:t>c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dirty="0" err="1"/>
              <a:t>weil</a:t>
            </a:r>
            <a:r>
              <a:rPr lang="en-US" dirty="0"/>
              <a:t> </a:t>
            </a:r>
            <a:r>
              <a:rPr lang="en-US" sz="1800" dirty="0">
                <a:solidFill>
                  <a:schemeClr val="tx1"/>
                </a:solidFill>
              </a:rPr>
              <a:t>2&lt;4 und 2&lt;3</a:t>
            </a:r>
          </a:p>
          <a:p>
            <a:r>
              <a:rPr lang="en-US" sz="1800" i="1" dirty="0">
                <a:solidFill>
                  <a:schemeClr val="accent2"/>
                </a:solidFill>
              </a:rPr>
              <a:t>d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dominiert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sz="1800" i="1" dirty="0">
                <a:solidFill>
                  <a:schemeClr val="accent2"/>
                </a:solidFill>
              </a:rPr>
              <a:t>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dirty="0" err="1"/>
              <a:t>weil</a:t>
            </a:r>
            <a:r>
              <a:rPr lang="en-US" dirty="0"/>
              <a:t> </a:t>
            </a:r>
            <a:r>
              <a:rPr lang="en-US" sz="1800" dirty="0">
                <a:solidFill>
                  <a:schemeClr val="tx1"/>
                </a:solidFill>
              </a:rPr>
              <a:t>3&lt;5 und 1=1</a:t>
            </a:r>
            <a:endParaRPr lang="el-GR" sz="1800" dirty="0">
              <a:solidFill>
                <a:schemeClr val="tx1"/>
              </a:solidFill>
            </a:endParaRPr>
          </a:p>
        </p:txBody>
      </p:sp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4572000" y="3429000"/>
            <a:ext cx="4191000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Skyline </a:t>
            </a:r>
            <a:r>
              <a:rPr lang="en-US" sz="1800" dirty="0" err="1">
                <a:solidFill>
                  <a:schemeClr val="tx1"/>
                </a:solidFill>
              </a:rPr>
              <a:t>ist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definiert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als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Menge</a:t>
            </a:r>
            <a:r>
              <a:rPr lang="en-US" sz="1800" dirty="0">
                <a:solidFill>
                  <a:schemeClr val="tx1"/>
                </a:solidFill>
              </a:rPr>
              <a:t>: { </a:t>
            </a:r>
            <a:r>
              <a:rPr lang="en-US" sz="1800" i="1" dirty="0">
                <a:solidFill>
                  <a:schemeClr val="tx1"/>
                </a:solidFill>
              </a:rPr>
              <a:t>g</a:t>
            </a:r>
            <a:r>
              <a:rPr lang="en-US" sz="1800" dirty="0">
                <a:solidFill>
                  <a:schemeClr val="tx1"/>
                </a:solidFill>
              </a:rPr>
              <a:t>,  </a:t>
            </a:r>
            <a:r>
              <a:rPr lang="en-US" sz="1800" i="1" dirty="0">
                <a:solidFill>
                  <a:schemeClr val="tx1"/>
                </a:solidFill>
              </a:rPr>
              <a:t>f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i="1" dirty="0">
                <a:solidFill>
                  <a:schemeClr val="tx1"/>
                </a:solidFill>
              </a:rPr>
              <a:t>d </a:t>
            </a:r>
            <a:r>
              <a:rPr lang="en-US" sz="1800" dirty="0">
                <a:solidFill>
                  <a:schemeClr val="tx1"/>
                </a:solidFill>
              </a:rPr>
              <a:t>}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 err="1">
                <a:solidFill>
                  <a:schemeClr val="tx1"/>
                </a:solidFill>
              </a:rPr>
              <a:t>Diese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Objekte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werden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 err="1">
                <a:solidFill>
                  <a:schemeClr val="accent2"/>
                </a:solidFill>
              </a:rPr>
              <a:t>nicht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</a:p>
          <a:p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anderes</a:t>
            </a:r>
            <a:r>
              <a:rPr lang="en-US" dirty="0"/>
              <a:t> </a:t>
            </a:r>
            <a:r>
              <a:rPr lang="en-US" dirty="0" err="1"/>
              <a:t>Objekt</a:t>
            </a:r>
            <a:r>
              <a:rPr lang="en-US" dirty="0"/>
              <a:t> </a:t>
            </a:r>
            <a:r>
              <a:rPr lang="en-US" sz="1800" dirty="0" err="1">
                <a:solidFill>
                  <a:schemeClr val="accent2"/>
                </a:solidFill>
              </a:rPr>
              <a:t>dominiert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  <a:p>
            <a:endParaRPr lang="el-GR" sz="1800" dirty="0">
              <a:solidFill>
                <a:schemeClr val="tx1"/>
              </a:solidFill>
            </a:endParaRPr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 flipV="1">
            <a:off x="719138" y="1787525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55" name="Line 27"/>
          <p:cNvSpPr>
            <a:spLocks noChangeShapeType="1"/>
          </p:cNvSpPr>
          <p:nvPr/>
        </p:nvSpPr>
        <p:spPr bwMode="auto">
          <a:xfrm>
            <a:off x="719138" y="5292725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627063" y="5257800"/>
            <a:ext cx="336021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600">
                <a:solidFill>
                  <a:schemeClr val="tx1"/>
                </a:solidFill>
              </a:rPr>
              <a:t>0    1    2     3     4     5     6</a:t>
            </a:r>
            <a:endParaRPr lang="el-GR" sz="2600" dirty="0">
              <a:solidFill>
                <a:schemeClr val="tx1"/>
              </a:solidFill>
            </a:endParaRPr>
          </a:p>
        </p:txBody>
      </p:sp>
      <p:sp>
        <p:nvSpPr>
          <p:cNvPr id="22557" name="Text Box 29"/>
          <p:cNvSpPr txBox="1">
            <a:spLocks noChangeArrowheads="1"/>
          </p:cNvSpPr>
          <p:nvPr/>
        </p:nvSpPr>
        <p:spPr bwMode="auto">
          <a:xfrm rot="-5400000">
            <a:off x="-1071748" y="3522018"/>
            <a:ext cx="31245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0    1    2     3     4     5     6</a:t>
            </a:r>
            <a:endParaRPr lang="el-GR" sz="2400">
              <a:solidFill>
                <a:schemeClr val="tx1"/>
              </a:solidFill>
            </a:endParaRPr>
          </a:p>
        </p:txBody>
      </p:sp>
      <p:sp>
        <p:nvSpPr>
          <p:cNvPr id="22558" name="Rectangle 30"/>
          <p:cNvSpPr>
            <a:spLocks noChangeArrowheads="1"/>
          </p:cNvSpPr>
          <p:nvPr/>
        </p:nvSpPr>
        <p:spPr bwMode="auto">
          <a:xfrm>
            <a:off x="1585913" y="43021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59" name="Rectangle 31"/>
          <p:cNvSpPr>
            <a:spLocks noChangeArrowheads="1"/>
          </p:cNvSpPr>
          <p:nvPr/>
        </p:nvSpPr>
        <p:spPr bwMode="auto">
          <a:xfrm>
            <a:off x="1092200" y="216217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2109788" y="47244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61" name="Rectangle 33"/>
          <p:cNvSpPr>
            <a:spLocks noChangeArrowheads="1"/>
          </p:cNvSpPr>
          <p:nvPr/>
        </p:nvSpPr>
        <p:spPr bwMode="auto">
          <a:xfrm>
            <a:off x="2624138" y="3768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62" name="Rectangle 34"/>
          <p:cNvSpPr>
            <a:spLocks noChangeArrowheads="1"/>
          </p:cNvSpPr>
          <p:nvPr/>
        </p:nvSpPr>
        <p:spPr bwMode="auto">
          <a:xfrm>
            <a:off x="4376738" y="5108575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x</a:t>
            </a:r>
            <a:endParaRPr lang="el-GR" sz="1600" dirty="0">
              <a:solidFill>
                <a:schemeClr val="tx1"/>
              </a:solidFill>
            </a:endParaRPr>
          </a:p>
        </p:txBody>
      </p:sp>
      <p:sp>
        <p:nvSpPr>
          <p:cNvPr id="22563" name="Rectangle 35"/>
          <p:cNvSpPr>
            <a:spLocks noChangeArrowheads="1"/>
          </p:cNvSpPr>
          <p:nvPr/>
        </p:nvSpPr>
        <p:spPr bwMode="auto">
          <a:xfrm>
            <a:off x="381000" y="1447800"/>
            <a:ext cx="2872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y</a:t>
            </a:r>
            <a:endParaRPr lang="el-GR" sz="1600" dirty="0">
              <a:solidFill>
                <a:schemeClr val="tx1"/>
              </a:solidFill>
            </a:endParaRPr>
          </a:p>
        </p:txBody>
      </p:sp>
      <p:sp>
        <p:nvSpPr>
          <p:cNvPr id="22564" name="Rectangle 36"/>
          <p:cNvSpPr>
            <a:spLocks noChangeArrowheads="1"/>
          </p:cNvSpPr>
          <p:nvPr/>
        </p:nvSpPr>
        <p:spPr bwMode="auto">
          <a:xfrm>
            <a:off x="2090738" y="32004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65" name="Rectangle 37"/>
          <p:cNvSpPr>
            <a:spLocks noChangeArrowheads="1"/>
          </p:cNvSpPr>
          <p:nvPr/>
        </p:nvSpPr>
        <p:spPr bwMode="auto">
          <a:xfrm>
            <a:off x="3233738" y="47244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66" name="Text Box 38"/>
          <p:cNvSpPr txBox="1">
            <a:spLocks noChangeArrowheads="1"/>
          </p:cNvSpPr>
          <p:nvPr/>
        </p:nvSpPr>
        <p:spPr bwMode="auto">
          <a:xfrm>
            <a:off x="1295400" y="1905000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chemeClr val="tx1"/>
                </a:solidFill>
              </a:rPr>
              <a:t>a</a:t>
            </a:r>
            <a:r>
              <a:rPr lang="en-US" sz="1600">
                <a:solidFill>
                  <a:schemeClr val="tx1"/>
                </a:solidFill>
              </a:rPr>
              <a:t> (1,6)</a:t>
            </a:r>
            <a:endParaRPr lang="el-GR" sz="1600">
              <a:solidFill>
                <a:schemeClr val="tx1"/>
              </a:solidFill>
            </a:endParaRPr>
          </a:p>
        </p:txBody>
      </p:sp>
      <p:sp>
        <p:nvSpPr>
          <p:cNvPr id="22567" name="Text Box 39"/>
          <p:cNvSpPr txBox="1">
            <a:spLocks noChangeArrowheads="1"/>
          </p:cNvSpPr>
          <p:nvPr/>
        </p:nvSpPr>
        <p:spPr bwMode="auto">
          <a:xfrm>
            <a:off x="2209800" y="2895600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chemeClr val="tx1"/>
                </a:solidFill>
              </a:rPr>
              <a:t>b</a:t>
            </a:r>
            <a:r>
              <a:rPr lang="en-US" sz="1600">
                <a:solidFill>
                  <a:schemeClr val="tx1"/>
                </a:solidFill>
              </a:rPr>
              <a:t> (3,4)</a:t>
            </a:r>
            <a:endParaRPr lang="el-GR" sz="1600">
              <a:solidFill>
                <a:schemeClr val="tx1"/>
              </a:solidFill>
            </a:endParaRPr>
          </a:p>
        </p:txBody>
      </p:sp>
      <p:sp>
        <p:nvSpPr>
          <p:cNvPr id="22568" name="Text Box 40"/>
          <p:cNvSpPr txBox="1">
            <a:spLocks noChangeArrowheads="1"/>
          </p:cNvSpPr>
          <p:nvPr/>
        </p:nvSpPr>
        <p:spPr bwMode="auto">
          <a:xfrm>
            <a:off x="2819400" y="3473450"/>
            <a:ext cx="715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chemeClr val="tx1"/>
                </a:solidFill>
              </a:rPr>
              <a:t>c</a:t>
            </a:r>
            <a:r>
              <a:rPr lang="en-US" sz="1600">
                <a:solidFill>
                  <a:schemeClr val="tx1"/>
                </a:solidFill>
              </a:rPr>
              <a:t> (4,3)</a:t>
            </a:r>
            <a:endParaRPr lang="el-GR" sz="1600">
              <a:solidFill>
                <a:schemeClr val="tx1"/>
              </a:solidFill>
            </a:endParaRPr>
          </a:p>
        </p:txBody>
      </p:sp>
      <p:sp>
        <p:nvSpPr>
          <p:cNvPr id="22569" name="Text Box 41"/>
          <p:cNvSpPr txBox="1">
            <a:spLocks noChangeArrowheads="1"/>
          </p:cNvSpPr>
          <p:nvPr/>
        </p:nvSpPr>
        <p:spPr bwMode="auto">
          <a:xfrm>
            <a:off x="2319338" y="4419600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chemeClr val="tx1"/>
                </a:solidFill>
              </a:rPr>
              <a:t>d</a:t>
            </a:r>
            <a:r>
              <a:rPr lang="en-US" sz="1600">
                <a:solidFill>
                  <a:schemeClr val="tx1"/>
                </a:solidFill>
              </a:rPr>
              <a:t> (3,1)</a:t>
            </a:r>
            <a:endParaRPr lang="el-GR" sz="1600">
              <a:solidFill>
                <a:schemeClr val="tx1"/>
              </a:solidFill>
            </a:endParaRPr>
          </a:p>
        </p:txBody>
      </p:sp>
      <p:sp>
        <p:nvSpPr>
          <p:cNvPr id="22570" name="Text Box 42"/>
          <p:cNvSpPr txBox="1">
            <a:spLocks noChangeArrowheads="1"/>
          </p:cNvSpPr>
          <p:nvPr/>
        </p:nvSpPr>
        <p:spPr bwMode="auto">
          <a:xfrm>
            <a:off x="3429000" y="4419600"/>
            <a:ext cx="715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chemeClr val="tx1"/>
                </a:solidFill>
              </a:rPr>
              <a:t>e</a:t>
            </a:r>
            <a:r>
              <a:rPr lang="en-US" sz="1600">
                <a:solidFill>
                  <a:schemeClr val="tx1"/>
                </a:solidFill>
              </a:rPr>
              <a:t> (5,1)</a:t>
            </a:r>
            <a:endParaRPr lang="el-GR" sz="1600">
              <a:solidFill>
                <a:schemeClr val="tx1"/>
              </a:solidFill>
            </a:endParaRPr>
          </a:p>
        </p:txBody>
      </p:sp>
      <p:sp>
        <p:nvSpPr>
          <p:cNvPr id="22571" name="Text Box 43"/>
          <p:cNvSpPr txBox="1">
            <a:spLocks noChangeArrowheads="1"/>
          </p:cNvSpPr>
          <p:nvPr/>
        </p:nvSpPr>
        <p:spPr bwMode="auto">
          <a:xfrm>
            <a:off x="1785938" y="3962400"/>
            <a:ext cx="682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chemeClr val="tx1"/>
                </a:solidFill>
              </a:rPr>
              <a:t>f</a:t>
            </a:r>
            <a:r>
              <a:rPr lang="en-US" sz="1600">
                <a:solidFill>
                  <a:schemeClr val="tx1"/>
                </a:solidFill>
              </a:rPr>
              <a:t> (2,2)</a:t>
            </a:r>
            <a:endParaRPr lang="el-GR" sz="1600">
              <a:solidFill>
                <a:schemeClr val="tx1"/>
              </a:solidFill>
            </a:endParaRPr>
          </a:p>
        </p:txBody>
      </p:sp>
      <p:sp>
        <p:nvSpPr>
          <p:cNvPr id="22572" name="Rectangle 44"/>
          <p:cNvSpPr>
            <a:spLocks noChangeArrowheads="1"/>
          </p:cNvSpPr>
          <p:nvPr/>
        </p:nvSpPr>
        <p:spPr bwMode="auto">
          <a:xfrm>
            <a:off x="1100138" y="32004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73" name="Text Box 45"/>
          <p:cNvSpPr txBox="1">
            <a:spLocks noChangeArrowheads="1"/>
          </p:cNvSpPr>
          <p:nvPr/>
        </p:nvSpPr>
        <p:spPr bwMode="auto">
          <a:xfrm>
            <a:off x="1295400" y="2895600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chemeClr val="tx1"/>
                </a:solidFill>
              </a:rPr>
              <a:t>g</a:t>
            </a:r>
            <a:r>
              <a:rPr lang="en-US" sz="1600">
                <a:solidFill>
                  <a:schemeClr val="tx1"/>
                </a:solidFill>
              </a:rPr>
              <a:t> (1,4)</a:t>
            </a:r>
            <a:endParaRPr lang="el-GR" sz="1600">
              <a:solidFill>
                <a:schemeClr val="tx1"/>
              </a:solidFill>
            </a:endParaRPr>
          </a:p>
        </p:txBody>
      </p:sp>
      <p:grpSp>
        <p:nvGrpSpPr>
          <p:cNvPr id="22592" name="Group 64"/>
          <p:cNvGrpSpPr>
            <a:grpSpLocks/>
          </p:cNvGrpSpPr>
          <p:nvPr/>
        </p:nvGrpSpPr>
        <p:grpSpPr bwMode="auto">
          <a:xfrm>
            <a:off x="1187450" y="1844675"/>
            <a:ext cx="2708275" cy="3011488"/>
            <a:chOff x="760" y="1136"/>
            <a:chExt cx="1694" cy="1923"/>
          </a:xfrm>
        </p:grpSpPr>
        <p:sp>
          <p:nvSpPr>
            <p:cNvPr id="22574" name="Line 46"/>
            <p:cNvSpPr>
              <a:spLocks noChangeShapeType="1"/>
            </p:cNvSpPr>
            <p:nvPr/>
          </p:nvSpPr>
          <p:spPr bwMode="auto">
            <a:xfrm>
              <a:off x="760" y="1136"/>
              <a:ext cx="0" cy="9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75" name="Line 47"/>
            <p:cNvSpPr>
              <a:spLocks noChangeShapeType="1"/>
            </p:cNvSpPr>
            <p:nvPr/>
          </p:nvSpPr>
          <p:spPr bwMode="auto">
            <a:xfrm>
              <a:off x="764" y="2094"/>
              <a:ext cx="3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76" name="Line 48"/>
            <p:cNvSpPr>
              <a:spLocks noChangeShapeType="1"/>
            </p:cNvSpPr>
            <p:nvPr/>
          </p:nvSpPr>
          <p:spPr bwMode="auto">
            <a:xfrm>
              <a:off x="1064" y="2098"/>
              <a:ext cx="0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77" name="Line 49"/>
            <p:cNvSpPr>
              <a:spLocks noChangeShapeType="1"/>
            </p:cNvSpPr>
            <p:nvPr/>
          </p:nvSpPr>
          <p:spPr bwMode="auto">
            <a:xfrm>
              <a:off x="1064" y="2768"/>
              <a:ext cx="3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78" name="Line 50"/>
            <p:cNvSpPr>
              <a:spLocks noChangeShapeType="1"/>
            </p:cNvSpPr>
            <p:nvPr/>
          </p:nvSpPr>
          <p:spPr bwMode="auto">
            <a:xfrm>
              <a:off x="1406" y="2768"/>
              <a:ext cx="0" cy="2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79" name="Line 51"/>
            <p:cNvSpPr>
              <a:spLocks noChangeShapeType="1"/>
            </p:cNvSpPr>
            <p:nvPr/>
          </p:nvSpPr>
          <p:spPr bwMode="auto">
            <a:xfrm flipV="1">
              <a:off x="1406" y="3059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2591" name="Group 63"/>
          <p:cNvGrpSpPr>
            <a:grpSpLocks/>
          </p:cNvGrpSpPr>
          <p:nvPr/>
        </p:nvGrpSpPr>
        <p:grpSpPr bwMode="auto">
          <a:xfrm>
            <a:off x="194206" y="3457727"/>
            <a:ext cx="2016126" cy="2503488"/>
            <a:chOff x="288" y="2496"/>
            <a:chExt cx="1270" cy="1577"/>
          </a:xfrm>
        </p:grpSpPr>
        <p:sp>
          <p:nvSpPr>
            <p:cNvPr id="22587" name="Line 59"/>
            <p:cNvSpPr>
              <a:spLocks noChangeShapeType="1"/>
            </p:cNvSpPr>
            <p:nvPr/>
          </p:nvSpPr>
          <p:spPr bwMode="auto">
            <a:xfrm flipV="1">
              <a:off x="672" y="2496"/>
              <a:ext cx="192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88" name="Line 60"/>
            <p:cNvSpPr>
              <a:spLocks noChangeShapeType="1"/>
            </p:cNvSpPr>
            <p:nvPr/>
          </p:nvSpPr>
          <p:spPr bwMode="auto">
            <a:xfrm flipV="1">
              <a:off x="672" y="3168"/>
              <a:ext cx="432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89" name="Line 61"/>
            <p:cNvSpPr>
              <a:spLocks noChangeShapeType="1"/>
            </p:cNvSpPr>
            <p:nvPr/>
          </p:nvSpPr>
          <p:spPr bwMode="auto">
            <a:xfrm flipV="1">
              <a:off x="690" y="3480"/>
              <a:ext cx="868" cy="4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590" name="Text Box 62"/>
            <p:cNvSpPr txBox="1">
              <a:spLocks noChangeArrowheads="1"/>
            </p:cNvSpPr>
            <p:nvPr/>
          </p:nvSpPr>
          <p:spPr bwMode="auto">
            <a:xfrm>
              <a:off x="288" y="3840"/>
              <a:ext cx="107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 err="1">
                  <a:solidFill>
                    <a:srgbClr val="CC3300"/>
                  </a:solidFill>
                </a:rPr>
                <a:t>nicht</a:t>
              </a:r>
              <a:r>
                <a:rPr lang="en-US" sz="1800" dirty="0">
                  <a:solidFill>
                    <a:srgbClr val="CC3300"/>
                  </a:solidFill>
                </a:rPr>
                <a:t> </a:t>
              </a:r>
              <a:r>
                <a:rPr lang="en-US" sz="1800" dirty="0" err="1">
                  <a:solidFill>
                    <a:srgbClr val="CC3300"/>
                  </a:solidFill>
                </a:rPr>
                <a:t>dominiert</a:t>
              </a:r>
              <a:endParaRPr lang="el-GR" sz="1800" dirty="0">
                <a:solidFill>
                  <a:srgbClr val="CC33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044462" y="5266368"/>
            <a:ext cx="3344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Vorteil</a:t>
            </a:r>
            <a:r>
              <a:rPr lang="en-US" dirty="0"/>
              <a:t>: </a:t>
            </a:r>
            <a:r>
              <a:rPr lang="en-US" dirty="0" err="1"/>
              <a:t>Schwellwert</a:t>
            </a:r>
            <a:r>
              <a:rPr lang="en-US" dirty="0"/>
              <a:t> k muss </a:t>
            </a:r>
            <a:r>
              <a:rPr lang="en-US" dirty="0" err="1"/>
              <a:t>nicht</a:t>
            </a:r>
            <a:br>
              <a:rPr lang="en-US" dirty="0"/>
            </a:br>
            <a:r>
              <a:rPr lang="en-US" dirty="0" err="1"/>
              <a:t>spezifiziert</a:t>
            </a:r>
            <a:r>
              <a:rPr lang="en-US" dirty="0"/>
              <a:t> </a:t>
            </a:r>
            <a:r>
              <a:rPr lang="en-US" dirty="0" err="1"/>
              <a:t>werden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404938" y="1662113"/>
            <a:ext cx="2481264" cy="2895599"/>
            <a:chOff x="1404938" y="1662113"/>
            <a:chExt cx="2481264" cy="2895599"/>
          </a:xfrm>
        </p:grpSpPr>
        <p:grpSp>
          <p:nvGrpSpPr>
            <p:cNvPr id="22585" name="Group 57"/>
            <p:cNvGrpSpPr>
              <a:grpSpLocks/>
            </p:cNvGrpSpPr>
            <p:nvPr/>
          </p:nvGrpSpPr>
          <p:grpSpPr bwMode="auto">
            <a:xfrm>
              <a:off x="1404938" y="1662113"/>
              <a:ext cx="2481264" cy="2895599"/>
              <a:chOff x="885" y="1047"/>
              <a:chExt cx="1563" cy="1824"/>
            </a:xfrm>
          </p:grpSpPr>
          <p:grpSp>
            <p:nvGrpSpPr>
              <p:cNvPr id="22583" name="Group 55"/>
              <p:cNvGrpSpPr>
                <a:grpSpLocks/>
              </p:cNvGrpSpPr>
              <p:nvPr/>
            </p:nvGrpSpPr>
            <p:grpSpPr bwMode="auto">
              <a:xfrm>
                <a:off x="885" y="1248"/>
                <a:ext cx="1240" cy="1623"/>
                <a:chOff x="885" y="1248"/>
                <a:chExt cx="1240" cy="1623"/>
              </a:xfrm>
            </p:grpSpPr>
            <p:sp>
              <p:nvSpPr>
                <p:cNvPr id="22580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885" y="1248"/>
                  <a:ext cx="1227" cy="1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81" name="Line 53"/>
                <p:cNvSpPr>
                  <a:spLocks noChangeShapeType="1"/>
                </p:cNvSpPr>
                <p:nvPr/>
              </p:nvSpPr>
              <p:spPr bwMode="auto">
                <a:xfrm flipH="1">
                  <a:off x="1584" y="1248"/>
                  <a:ext cx="528" cy="1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82" name="Line 54"/>
                <p:cNvSpPr>
                  <a:spLocks noChangeShapeType="1"/>
                </p:cNvSpPr>
                <p:nvPr/>
              </p:nvSpPr>
              <p:spPr bwMode="auto">
                <a:xfrm>
                  <a:off x="2112" y="1248"/>
                  <a:ext cx="13" cy="16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22584" name="Text Box 56"/>
              <p:cNvSpPr txBox="1">
                <a:spLocks noChangeArrowheads="1"/>
              </p:cNvSpPr>
              <p:nvPr/>
            </p:nvSpPr>
            <p:spPr bwMode="auto">
              <a:xfrm>
                <a:off x="1790" y="1047"/>
                <a:ext cx="658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dirty="0" err="1">
                    <a:solidFill>
                      <a:srgbClr val="CC3300"/>
                    </a:solidFill>
                  </a:rPr>
                  <a:t>dominiert</a:t>
                </a:r>
                <a:r>
                  <a:rPr lang="en-US" sz="1600" dirty="0">
                    <a:solidFill>
                      <a:srgbClr val="CC3300"/>
                    </a:solidFill>
                  </a:rPr>
                  <a:t> </a:t>
                </a:r>
                <a:endParaRPr lang="el-GR" sz="1600" dirty="0">
                  <a:solidFill>
                    <a:srgbClr val="CC3300"/>
                  </a:solidFill>
                </a:endParaRPr>
              </a:p>
            </p:txBody>
          </p:sp>
        </p:grpSp>
        <p:sp>
          <p:nvSpPr>
            <p:cNvPr id="48" name="Line 53"/>
            <p:cNvSpPr>
              <a:spLocks noChangeShapeType="1"/>
            </p:cNvSpPr>
            <p:nvPr/>
          </p:nvSpPr>
          <p:spPr bwMode="auto">
            <a:xfrm flipH="1">
              <a:off x="2257427" y="1992406"/>
              <a:ext cx="1083468" cy="10738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15156" y="-733820"/>
            <a:ext cx="4610421" cy="877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5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x-none" dirty="0" err="1"/>
              <a:t>Intervall</a:t>
            </a:r>
            <a:r>
              <a:rPr lang="en-US" altLang="x-none" dirty="0"/>
              <a:t>-Skyline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629" y="2246509"/>
            <a:ext cx="5112568" cy="6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87687"/>
            <a:ext cx="5033963" cy="334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326" name="Line 6"/>
          <p:cNvSpPr>
            <a:spLocks noChangeShapeType="1"/>
          </p:cNvSpPr>
          <p:nvPr/>
        </p:nvSpPr>
        <p:spPr bwMode="auto">
          <a:xfrm flipV="1">
            <a:off x="5326063" y="3357587"/>
            <a:ext cx="1055687" cy="53657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5540375" y="3951312"/>
            <a:ext cx="838200" cy="11922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/>
              <a:t>S</a:t>
            </a:r>
            <a:r>
              <a:rPr lang="en-US" altLang="x-none" baseline="-25000"/>
              <a:t>2</a:t>
            </a:r>
          </a:p>
          <a:p>
            <a:pPr>
              <a:spcBef>
                <a:spcPct val="50000"/>
              </a:spcBef>
            </a:pPr>
            <a:r>
              <a:rPr lang="en-US" altLang="x-none"/>
              <a:t>S</a:t>
            </a:r>
            <a:r>
              <a:rPr lang="en-US" altLang="x-none" baseline="-25000"/>
              <a:t>1</a:t>
            </a:r>
          </a:p>
          <a:p>
            <a:pPr>
              <a:spcBef>
                <a:spcPct val="50000"/>
              </a:spcBef>
            </a:pPr>
            <a:r>
              <a:rPr lang="en-US" altLang="x-none"/>
              <a:t>S</a:t>
            </a:r>
            <a:r>
              <a:rPr lang="en-US" altLang="x-none" baseline="-25000"/>
              <a:t>3</a:t>
            </a:r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 flipV="1">
            <a:off x="5395913" y="3357587"/>
            <a:ext cx="985837" cy="12065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22" name="Rectangle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x-none" sz="2400" dirty="0" err="1"/>
                  <a:t>Gebeben</a:t>
                </a:r>
                <a:r>
                  <a:rPr lang="en-US" altLang="x-none" sz="2400" dirty="0"/>
                  <a:t> </a:t>
                </a:r>
                <a:r>
                  <a:rPr lang="en-US" altLang="x-none" sz="2400" dirty="0" err="1"/>
                  <a:t>eine</a:t>
                </a:r>
                <a:r>
                  <a:rPr lang="en-US" altLang="x-none" sz="2400" dirty="0"/>
                  <a:t> </a:t>
                </a:r>
                <a:r>
                  <a:rPr lang="en-US" altLang="x-none" sz="2400" dirty="0" err="1"/>
                  <a:t>Menge</a:t>
                </a:r>
                <a:r>
                  <a:rPr lang="en-US" altLang="x-none" sz="2400" dirty="0"/>
                  <a:t> </a:t>
                </a:r>
                <a14:m>
                  <m:oMath xmlns:m="http://schemas.openxmlformats.org/officeDocument/2006/math">
                    <m:r>
                      <a:rPr lang="en-US" altLang="x-none" sz="24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x-none" sz="2400" dirty="0"/>
                  <a:t> von </a:t>
                </a:r>
                <a:r>
                  <a:rPr lang="en-US" altLang="x-none" sz="2400" dirty="0" err="1"/>
                  <a:t>Zeitreihen</a:t>
                </a:r>
                <a:r>
                  <a:rPr lang="en-US" altLang="x-none" sz="2400" dirty="0"/>
                  <a:t> und </a:t>
                </a:r>
                <a:r>
                  <a:rPr lang="en-US" altLang="x-none" sz="2400" dirty="0" err="1"/>
                  <a:t>ein</a:t>
                </a:r>
                <a:r>
                  <a:rPr lang="en-US" altLang="x-none" sz="2400" dirty="0"/>
                  <a:t> </a:t>
                </a:r>
                <a:r>
                  <a:rPr lang="en-US" altLang="x-none" sz="2400" dirty="0" err="1"/>
                  <a:t>Intervall</a:t>
                </a:r>
                <a:r>
                  <a:rPr lang="en-US" altLang="x-none" sz="2400" dirty="0"/>
                  <a:t> </a:t>
                </a:r>
                <a14:m>
                  <m:oMath xmlns:m="http://schemas.openxmlformats.org/officeDocument/2006/math">
                    <m:r>
                      <a:rPr lang="en-US" altLang="x-none" sz="24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x-none" sz="24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x-none" sz="2400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altLang="x-none" sz="24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x-none" sz="24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x-none" sz="2400" dirty="0"/>
                  <a:t>. Eine </a:t>
                </a:r>
                <a:r>
                  <a:rPr lang="en-US" altLang="x-none" sz="2400" dirty="0" err="1">
                    <a:solidFill>
                      <a:srgbClr val="0B05FF"/>
                    </a:solidFill>
                  </a:rPr>
                  <a:t>Intervall</a:t>
                </a:r>
                <a:r>
                  <a:rPr lang="en-US" altLang="x-none" sz="2400" dirty="0">
                    <a:solidFill>
                      <a:srgbClr val="0B05FF"/>
                    </a:solidFill>
                  </a:rPr>
                  <a:t>-Skyline </a:t>
                </a:r>
                <a:r>
                  <a:rPr lang="en-US" altLang="x-none" sz="2400" dirty="0" err="1"/>
                  <a:t>ist</a:t>
                </a:r>
                <a:r>
                  <a:rPr lang="en-US" altLang="x-none" sz="2400" dirty="0"/>
                  <a:t> </a:t>
                </a:r>
                <a:r>
                  <a:rPr lang="en-US" altLang="x-none" sz="2400" dirty="0" err="1"/>
                  <a:t>ein</a:t>
                </a:r>
                <a:r>
                  <a:rPr lang="en-US" altLang="x-none" sz="2400" dirty="0"/>
                  <a:t> </a:t>
                </a:r>
                <a:r>
                  <a:rPr lang="en-US" altLang="x-none" sz="2400" dirty="0" err="1"/>
                  <a:t>Zeitreihe</a:t>
                </a:r>
                <a:r>
                  <a:rPr lang="en-US" altLang="x-none" sz="2400" dirty="0"/>
                  <a:t> </a:t>
                </a:r>
                <a14:m>
                  <m:oMath xmlns:m="http://schemas.openxmlformats.org/officeDocument/2006/math">
                    <m:r>
                      <a:rPr lang="en-US" altLang="x-none" sz="24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x-none" sz="2400" i="1" dirty="0" smtClean="0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US" altLang="x-none" sz="24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x-none" sz="2400" dirty="0"/>
                  <a:t>, die </a:t>
                </a:r>
                <a:r>
                  <a:rPr lang="en-US" altLang="x-none" sz="2400" dirty="0" err="1"/>
                  <a:t>nicht</a:t>
                </a:r>
                <a:r>
                  <a:rPr lang="en-US" altLang="x-none" sz="2400" dirty="0"/>
                  <a:t> von </a:t>
                </a:r>
                <a:r>
                  <a:rPr lang="en-US" altLang="x-none" sz="2400" dirty="0" err="1"/>
                  <a:t>anderen</a:t>
                </a:r>
                <a:r>
                  <a:rPr lang="en-US" altLang="x-none" sz="2400" dirty="0"/>
                  <a:t> </a:t>
                </a:r>
                <a:r>
                  <a:rPr lang="en-US" altLang="x-none" sz="2400" dirty="0" err="1"/>
                  <a:t>Zeitreihen</a:t>
                </a:r>
                <a:r>
                  <a:rPr lang="en-US" altLang="x-none" sz="2400" dirty="0"/>
                  <a:t> </a:t>
                </a:r>
                <a:r>
                  <a:rPr lang="en-US" altLang="x-none" sz="2400" dirty="0" err="1"/>
                  <a:t>aus</a:t>
                </a:r>
                <a:r>
                  <a:rPr lang="en-US" altLang="x-none" sz="2400" dirty="0"/>
                  <a:t> </a:t>
                </a:r>
                <a14:m>
                  <m:oMath xmlns:m="http://schemas.openxmlformats.org/officeDocument/2006/math">
                    <m:r>
                      <a:rPr lang="en-US" altLang="x-none" sz="24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x-none" sz="2400" dirty="0"/>
                  <a:t> </a:t>
                </a:r>
                <a:r>
                  <a:rPr lang="en-US" altLang="x-none" sz="2400" dirty="0" err="1"/>
                  <a:t>dominiert</a:t>
                </a:r>
                <a:r>
                  <a:rPr lang="en-US" altLang="x-none" sz="2400" dirty="0"/>
                  <a:t> </a:t>
                </a:r>
                <a:r>
                  <a:rPr lang="en-US" altLang="x-none" sz="2400" dirty="0" err="1"/>
                  <a:t>wird</a:t>
                </a:r>
                <a:r>
                  <a:rPr lang="en-US" altLang="x-none" sz="2400" dirty="0"/>
                  <a:t>.</a:t>
                </a:r>
              </a:p>
              <a:p>
                <a:r>
                  <a:rPr lang="en-US" altLang="x-none" sz="2400" dirty="0" err="1"/>
                  <a:t>Wir</a:t>
                </a:r>
                <a:r>
                  <a:rPr lang="en-US" altLang="x-none" sz="2400" dirty="0"/>
                  <a:t> </a:t>
                </a:r>
                <a:r>
                  <a:rPr lang="en-US" altLang="x-none" sz="2400" dirty="0" err="1"/>
                  <a:t>schreiben</a:t>
                </a:r>
                <a:r>
                  <a:rPr lang="en-US" altLang="x-none" sz="2400" dirty="0"/>
                  <a:t>:</a:t>
                </a:r>
                <a:endParaRPr lang="en-US" altLang="x-none" sz="2800" dirty="0"/>
              </a:p>
              <a:p>
                <a:pPr>
                  <a:buFont typeface="Wingdings 3" charset="2"/>
                  <a:buNone/>
                </a:pPr>
                <a:r>
                  <a:rPr lang="en-US" altLang="x-none" sz="2800" dirty="0"/>
                  <a:t>      </a:t>
                </a:r>
                <a:endParaRPr lang="en-US" altLang="en-US" sz="2800" dirty="0">
                  <a:ea typeface="宋体" charset="-122"/>
                </a:endParaRPr>
              </a:p>
            </p:txBody>
          </p:sp>
        </mc:Choice>
        <mc:Fallback xmlns="">
          <p:sp>
            <p:nvSpPr>
              <p:cNvPr id="5632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4"/>
                <a:stretch>
                  <a:fillRect l="-1235" t="-102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599038" y="5003576"/>
            <a:ext cx="2267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B05FF"/>
                </a:solidFill>
              </a:rPr>
              <a:t>Wird</a:t>
            </a:r>
            <a:r>
              <a:rPr lang="en-US" dirty="0">
                <a:solidFill>
                  <a:srgbClr val="0B05FF"/>
                </a:solidFill>
              </a:rPr>
              <a:t> </a:t>
            </a:r>
            <a:r>
              <a:rPr lang="en-US" dirty="0" err="1">
                <a:solidFill>
                  <a:srgbClr val="0B05FF"/>
                </a:solidFill>
              </a:rPr>
              <a:t>im</a:t>
            </a:r>
            <a:r>
              <a:rPr lang="en-US" dirty="0">
                <a:solidFill>
                  <a:srgbClr val="0B05FF"/>
                </a:solidFill>
              </a:rPr>
              <a:t> </a:t>
            </a:r>
            <a:r>
              <a:rPr lang="en-US" dirty="0" err="1">
                <a:solidFill>
                  <a:srgbClr val="0B05FF"/>
                </a:solidFill>
              </a:rPr>
              <a:t>Rahmen</a:t>
            </a:r>
            <a:r>
              <a:rPr lang="en-US" dirty="0">
                <a:solidFill>
                  <a:srgbClr val="0B05FF"/>
                </a:solidFill>
              </a:rPr>
              <a:t> von </a:t>
            </a:r>
            <a:r>
              <a:rPr lang="en-US" dirty="0" err="1">
                <a:solidFill>
                  <a:srgbClr val="0B05FF"/>
                </a:solidFill>
              </a:rPr>
              <a:t>Stromdatenbanken</a:t>
            </a:r>
            <a:br>
              <a:rPr lang="en-US" dirty="0">
                <a:solidFill>
                  <a:srgbClr val="0B05FF"/>
                </a:solidFill>
              </a:rPr>
            </a:br>
            <a:r>
              <a:rPr lang="en-US" dirty="0" err="1">
                <a:solidFill>
                  <a:srgbClr val="0B05FF"/>
                </a:solidFill>
              </a:rPr>
              <a:t>später</a:t>
            </a:r>
            <a:r>
              <a:rPr lang="en-US" dirty="0">
                <a:solidFill>
                  <a:srgbClr val="0B05FF"/>
                </a:solidFill>
              </a:rPr>
              <a:t> </a:t>
            </a:r>
            <a:r>
              <a:rPr lang="en-US" dirty="0" err="1">
                <a:solidFill>
                  <a:srgbClr val="0B05FF"/>
                </a:solidFill>
              </a:rPr>
              <a:t>behandelt</a:t>
            </a:r>
            <a:endParaRPr lang="en-US" dirty="0">
              <a:solidFill>
                <a:srgbClr val="0B05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27" name="Text Box 7"/>
              <p:cNvSpPr txBox="1">
                <a:spLocks noChangeArrowheads="1"/>
              </p:cNvSpPr>
              <p:nvPr/>
            </p:nvSpPr>
            <p:spPr bwMode="auto">
              <a:xfrm>
                <a:off x="6396038" y="2954362"/>
                <a:ext cx="2360612" cy="1615827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dirty="0" err="1"/>
                  <a:t>Bsp</a:t>
                </a:r>
                <a:r>
                  <a:rPr lang="en-US" altLang="x-none" dirty="0"/>
                  <a:t>: </a:t>
                </a:r>
                <a14:m>
                  <m:oMath xmlns:m="http://schemas.openxmlformats.org/officeDocument/2006/math">
                    <m:r>
                      <a:rPr lang="en-US" altLang="x-none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x-none" i="1" dirty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altLang="x-none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x-none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x-none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x-none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x-none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x-none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x-none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x-none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x-none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x-none" dirty="0"/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x-none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x-none" i="1" baseline="-250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x-none" dirty="0"/>
                  <a:t> und </a:t>
                </a:r>
                <a14:m>
                  <m:oMath xmlns:m="http://schemas.openxmlformats.org/officeDocument/2006/math">
                    <m:r>
                      <a:rPr lang="en-US" altLang="x-none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x-none" i="1" baseline="-25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x-none" dirty="0"/>
                  <a:t> </a:t>
                </a:r>
                <a:r>
                  <a:rPr lang="en-US" altLang="x-none" dirty="0" err="1"/>
                  <a:t>sind</a:t>
                </a:r>
                <a:r>
                  <a:rPr lang="en-US" altLang="x-none" dirty="0"/>
                  <a:t> in </a:t>
                </a:r>
                <a14:m>
                  <m:oMath xmlns:m="http://schemas.openxmlformats.org/officeDocument/2006/math">
                    <m:r>
                      <a:rPr lang="en-US" altLang="x-none" i="1" dirty="0" smtClean="0">
                        <a:latin typeface="Cambria Math" panose="02040503050406030204" pitchFamily="18" charset="0"/>
                      </a:rPr>
                      <m:t>𝑆𝑘𝑦</m:t>
                    </m:r>
                    <m:r>
                      <a:rPr lang="en-US" altLang="x-none" i="1" dirty="0" smtClean="0">
                        <a:latin typeface="Cambria Math" panose="02040503050406030204" pitchFamily="18" charset="0"/>
                      </a:rPr>
                      <m:t>[16:22]</m:t>
                    </m:r>
                  </m:oMath>
                </a14:m>
                <a:r>
                  <a:rPr lang="en-US" altLang="x-none" dirty="0"/>
                  <a:t>, </a:t>
                </a:r>
                <a:r>
                  <a:rPr lang="en-US" altLang="x-none" dirty="0" err="1"/>
                  <a:t>während</a:t>
                </a:r>
                <a:r>
                  <a:rPr lang="en-US" altLang="x-none" dirty="0"/>
                  <a:t> </a:t>
                </a:r>
                <a14:m>
                  <m:oMath xmlns:m="http://schemas.openxmlformats.org/officeDocument/2006/math">
                    <m:r>
                      <a:rPr lang="en-US" altLang="x-none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x-none" i="1" baseline="-25000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altLang="x-none" dirty="0"/>
                  <a:t> </a:t>
                </a:r>
                <a:r>
                  <a:rPr lang="en-US" altLang="x-none" dirty="0" err="1"/>
                  <a:t>durch</a:t>
                </a:r>
                <a:r>
                  <a:rPr lang="en-US" altLang="x-none" dirty="0"/>
                  <a:t> </a:t>
                </a:r>
                <a14:m>
                  <m:oMath xmlns:m="http://schemas.openxmlformats.org/officeDocument/2006/math">
                    <m:r>
                      <a:rPr lang="en-US" altLang="x-none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x-none" i="1" baseline="-25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x-none" dirty="0"/>
                  <a:t> </a:t>
                </a:r>
                <a:r>
                  <a:rPr lang="en-US" altLang="x-none" dirty="0" err="1"/>
                  <a:t>dominiert</a:t>
                </a:r>
                <a:r>
                  <a:rPr lang="en-US" altLang="x-none" dirty="0"/>
                  <a:t> </a:t>
                </a:r>
                <a:r>
                  <a:rPr lang="en-US" altLang="x-none" dirty="0" err="1"/>
                  <a:t>wird</a:t>
                </a:r>
                <a:r>
                  <a:rPr lang="en-US" altLang="x-none" dirty="0"/>
                  <a:t>.</a:t>
                </a:r>
              </a:p>
            </p:txBody>
          </p:sp>
        </mc:Choice>
        <mc:Fallback xmlns="">
          <p:sp>
            <p:nvSpPr>
              <p:cNvPr id="5632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96038" y="2954362"/>
                <a:ext cx="2360612" cy="1615827"/>
              </a:xfrm>
              <a:prstGeom prst="rect">
                <a:avLst/>
              </a:prstGeom>
              <a:blipFill>
                <a:blip r:embed="rId5"/>
                <a:stretch>
                  <a:fillRect l="-2128" t="-1550" b="-3876"/>
                </a:stretch>
              </a:blipFill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81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28A9E-100A-5C4F-A413-2ABC0D0F2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Übersicht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83314-610D-A640-BCBE-92CC0261D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400" dirty="0"/>
              <a:t>Semistrukturierte Datenbanken (JSON, XML) und Volltextsuche </a:t>
            </a:r>
          </a:p>
          <a:p>
            <a:r>
              <a:rPr lang="de-DE" sz="1400" dirty="0"/>
              <a:t>Information </a:t>
            </a:r>
            <a:r>
              <a:rPr lang="de-DE" sz="1400" dirty="0" err="1"/>
              <a:t>Retrieval</a:t>
            </a:r>
            <a:r>
              <a:rPr lang="de-DE" sz="1400" dirty="0"/>
              <a:t> </a:t>
            </a:r>
          </a:p>
          <a:p>
            <a:r>
              <a:rPr lang="de-DE" sz="1400" dirty="0"/>
              <a:t>Mehrdimensionale Indexstrukturen </a:t>
            </a:r>
          </a:p>
          <a:p>
            <a:r>
              <a:rPr lang="de-DE" sz="1400" dirty="0"/>
              <a:t>Cluster-Bildung </a:t>
            </a:r>
          </a:p>
          <a:p>
            <a:r>
              <a:rPr lang="de-DE" sz="1400" dirty="0"/>
              <a:t>Einbettungstechniken </a:t>
            </a:r>
          </a:p>
          <a:p>
            <a:r>
              <a:rPr lang="de-DE" sz="1400" dirty="0">
                <a:highlight>
                  <a:srgbClr val="00FF00"/>
                </a:highlight>
              </a:rPr>
              <a:t>First-</a:t>
            </a:r>
            <a:r>
              <a:rPr lang="de-DE" sz="1400" dirty="0" err="1">
                <a:highlight>
                  <a:srgbClr val="00FF00"/>
                </a:highlight>
              </a:rPr>
              <a:t>n</a:t>
            </a:r>
            <a:r>
              <a:rPr lang="de-DE" sz="1400" dirty="0">
                <a:highlight>
                  <a:srgbClr val="00FF00"/>
                </a:highlight>
              </a:rPr>
              <a:t>-, Top-</a:t>
            </a:r>
            <a:r>
              <a:rPr lang="de-DE" sz="1400" dirty="0" err="1">
                <a:highlight>
                  <a:srgbClr val="00FF00"/>
                </a:highlight>
              </a:rPr>
              <a:t>k</a:t>
            </a:r>
            <a:r>
              <a:rPr lang="de-DE" sz="1400" dirty="0">
                <a:highlight>
                  <a:srgbClr val="00FF00"/>
                </a:highlight>
              </a:rPr>
              <a:t>-, und Skyline-Anfragen </a:t>
            </a:r>
          </a:p>
          <a:p>
            <a:r>
              <a:rPr lang="de-DE" sz="1400" dirty="0"/>
              <a:t>Probabilistische Datenbanken, Anfragebeantwortung, Top-</a:t>
            </a:r>
            <a:r>
              <a:rPr lang="de-DE" sz="1400" dirty="0" err="1"/>
              <a:t>k</a:t>
            </a:r>
            <a:r>
              <a:rPr lang="de-DE" sz="1400" dirty="0"/>
              <a:t>-Anfragen und Open-World-Annahme </a:t>
            </a:r>
          </a:p>
          <a:p>
            <a:r>
              <a:rPr lang="de-DE" sz="1400" dirty="0"/>
              <a:t>Probabilistische Modellierung, </a:t>
            </a:r>
            <a:r>
              <a:rPr lang="de-DE" sz="1400" dirty="0" err="1"/>
              <a:t>Bayes</a:t>
            </a:r>
            <a:r>
              <a:rPr lang="de-DE" sz="1400" dirty="0"/>
              <a:t>-Netze, Anfragebeantwortungsalgorithmen, Lernverfahren,</a:t>
            </a:r>
          </a:p>
          <a:p>
            <a:r>
              <a:rPr lang="de-DE" sz="1400" dirty="0"/>
              <a:t>Temporale Datenbanken und das relationale Modell, </a:t>
            </a:r>
          </a:p>
          <a:p>
            <a:r>
              <a:rPr lang="de-DE" sz="1400" dirty="0"/>
              <a:t>Probabilistische Temporale Datenbanken</a:t>
            </a:r>
          </a:p>
          <a:p>
            <a:r>
              <a:rPr lang="de-DE" sz="1400" dirty="0"/>
              <a:t>SQL: neue Entwicklungen (z.B. JSON-Strukturen und Arrays), Zeitreihen (z.B. </a:t>
            </a:r>
            <a:r>
              <a:rPr lang="de-DE" sz="1400" dirty="0" err="1"/>
              <a:t>TimeScaleDB</a:t>
            </a:r>
            <a:r>
              <a:rPr lang="de-DE" sz="1400" dirty="0"/>
              <a:t>)</a:t>
            </a:r>
          </a:p>
          <a:p>
            <a:r>
              <a:rPr lang="de-DE" sz="1400" dirty="0"/>
              <a:t>Stromdatenbanken, Prinzipien der Fenster-orientierten inkrementellen Verarbeitung </a:t>
            </a:r>
          </a:p>
          <a:p>
            <a:r>
              <a:rPr lang="de-DE" sz="1400" dirty="0"/>
              <a:t>Approximationstechniken für Stromdatenverarbeitung, Stream-Mining </a:t>
            </a:r>
          </a:p>
          <a:p>
            <a:r>
              <a:rPr lang="de-DE" sz="1400" dirty="0"/>
              <a:t>Probabilistische raum-zeitliche Datenbanken und </a:t>
            </a:r>
            <a:r>
              <a:rPr lang="de-DE" sz="1400" dirty="0" err="1"/>
              <a:t>Stromdatenverarbeitungsssysteme</a:t>
            </a:r>
            <a:r>
              <a:rPr lang="de-DE" sz="1400" dirty="0"/>
              <a:t>: Anfragen und Indexstrukturen, Raum-zeitliches Data Mining, Probabilistische Skylines </a:t>
            </a:r>
          </a:p>
          <a:p>
            <a:r>
              <a:rPr lang="de-DE" sz="1400" dirty="0"/>
              <a:t>Von </a:t>
            </a:r>
            <a:r>
              <a:rPr lang="de-DE" sz="1400" dirty="0" err="1"/>
              <a:t>NoSQL</a:t>
            </a:r>
            <a:r>
              <a:rPr lang="de-DE" sz="1400" dirty="0"/>
              <a:t>- zu </a:t>
            </a:r>
            <a:r>
              <a:rPr lang="de-DE" sz="1400" dirty="0" err="1"/>
              <a:t>NewSQL</a:t>
            </a:r>
            <a:r>
              <a:rPr lang="de-DE" sz="1400" dirty="0"/>
              <a:t>-Datenbanken, CAP-Theorem, </a:t>
            </a:r>
            <a:r>
              <a:rPr lang="de-DE" sz="1400" dirty="0" err="1"/>
              <a:t>Blockchain</a:t>
            </a:r>
            <a:r>
              <a:rPr lang="de-DE" sz="1400" dirty="0"/>
              <a:t>-Datenbanken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24CCC-01D8-644F-BD8D-DC16832CA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0762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Top-k-</a:t>
            </a:r>
            <a:r>
              <a:rPr lang="en-US" dirty="0" err="1"/>
              <a:t>Anfragen</a:t>
            </a:r>
            <a:endParaRPr lang="en-US" dirty="0"/>
          </a:p>
          <a:p>
            <a:pPr lvl="1"/>
            <a:r>
              <a:rPr lang="en-US" dirty="0" err="1"/>
              <a:t>Fagins</a:t>
            </a:r>
            <a:r>
              <a:rPr lang="en-US" dirty="0"/>
              <a:t> </a:t>
            </a:r>
            <a:r>
              <a:rPr lang="en-US" dirty="0" err="1"/>
              <a:t>Algorithmus</a:t>
            </a:r>
            <a:r>
              <a:rPr lang="en-US" dirty="0"/>
              <a:t> (FA)</a:t>
            </a:r>
          </a:p>
          <a:p>
            <a:pPr lvl="1"/>
            <a:r>
              <a:rPr lang="en-US" dirty="0"/>
              <a:t>Threshold-</a:t>
            </a:r>
            <a:r>
              <a:rPr lang="en-US" dirty="0" err="1"/>
              <a:t>Algorithmus</a:t>
            </a:r>
            <a:r>
              <a:rPr lang="en-US" dirty="0"/>
              <a:t> (TA), No Random Access </a:t>
            </a:r>
            <a:r>
              <a:rPr lang="en-US" dirty="0" err="1"/>
              <a:t>Algorithmus</a:t>
            </a:r>
            <a:r>
              <a:rPr lang="en-US" dirty="0"/>
              <a:t> (NRA) und </a:t>
            </a:r>
            <a:r>
              <a:rPr lang="en-US" dirty="0" err="1"/>
              <a:t>Kombinationen</a:t>
            </a:r>
            <a:r>
              <a:rPr lang="en-US" dirty="0"/>
              <a:t> </a:t>
            </a:r>
            <a:r>
              <a:rPr lang="en-US" dirty="0" err="1"/>
              <a:t>davon</a:t>
            </a:r>
            <a:r>
              <a:rPr lang="en-US" dirty="0"/>
              <a:t> (CA)</a:t>
            </a:r>
          </a:p>
          <a:p>
            <a:r>
              <a:rPr lang="en-US" dirty="0"/>
              <a:t>Skyline-</a:t>
            </a:r>
            <a:r>
              <a:rPr lang="en-US" dirty="0" err="1"/>
              <a:t>Anfragen</a:t>
            </a:r>
            <a:endParaRPr lang="en-US" dirty="0"/>
          </a:p>
          <a:p>
            <a:pPr lvl="1"/>
            <a:r>
              <a:rPr lang="en-US" dirty="0"/>
              <a:t>Nested-Block-Loop, </a:t>
            </a:r>
            <a:r>
              <a:rPr lang="en-US" dirty="0" err="1"/>
              <a:t>Teile</a:t>
            </a:r>
            <a:r>
              <a:rPr lang="en-US" dirty="0"/>
              <a:t>-und-</a:t>
            </a:r>
            <a:r>
              <a:rPr lang="en-US" dirty="0" err="1"/>
              <a:t>Herrsche</a:t>
            </a:r>
            <a:r>
              <a:rPr lang="en-US" dirty="0"/>
              <a:t>, </a:t>
            </a:r>
            <a:r>
              <a:rPr lang="en-US" dirty="0" err="1"/>
              <a:t>Nächste</a:t>
            </a:r>
            <a:r>
              <a:rPr lang="en-US" dirty="0"/>
              <a:t> </a:t>
            </a:r>
            <a:r>
              <a:rPr lang="en-US" dirty="0" err="1"/>
              <a:t>Nachbarn</a:t>
            </a:r>
            <a:endParaRPr lang="en-US" dirty="0"/>
          </a:p>
          <a:p>
            <a:pPr lvl="1"/>
            <a:r>
              <a:rPr lang="en-US" dirty="0"/>
              <a:t>Branch-and-Bound-Skyline-</a:t>
            </a:r>
            <a:r>
              <a:rPr lang="en-US" dirty="0" err="1"/>
              <a:t>Algorithmus</a:t>
            </a:r>
            <a:r>
              <a:rPr lang="en-US" dirty="0"/>
              <a:t> (</a:t>
            </a:r>
            <a:r>
              <a:rPr lang="en-US" dirty="0" err="1"/>
              <a:t>Verwendung</a:t>
            </a:r>
            <a:r>
              <a:rPr lang="en-US" dirty="0"/>
              <a:t> von R-</a:t>
            </a:r>
            <a:r>
              <a:rPr lang="en-US" dirty="0" err="1"/>
              <a:t>Bäumen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7500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56940-CBAE-DA4F-A486-C678EF80CDBB}" type="slidenum">
              <a:rPr lang="el-GR" altLang="x-none"/>
              <a:pPr>
                <a:defRPr/>
              </a:pPr>
              <a:t>21</a:t>
            </a:fld>
            <a:endParaRPr lang="el-GR" altLang="x-none"/>
          </a:p>
        </p:txBody>
      </p:sp>
      <p:sp>
        <p:nvSpPr>
          <p:cNvPr id="51211" name="AutoShape 11"/>
          <p:cNvSpPr>
            <a:spLocks noChangeArrowheads="1"/>
          </p:cNvSpPr>
          <p:nvPr/>
        </p:nvSpPr>
        <p:spPr bwMode="auto">
          <a:xfrm>
            <a:off x="4038600" y="2667000"/>
            <a:ext cx="4419600" cy="3048000"/>
          </a:xfrm>
          <a:prstGeom prst="can">
            <a:avLst>
              <a:gd name="adj" fmla="val 16431"/>
            </a:avLst>
          </a:prstGeom>
          <a:solidFill>
            <a:srgbClr val="0066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x-none" altLang="x-none">
              <a:solidFill>
                <a:schemeClr val="tx1"/>
              </a:solidFill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Top-</a:t>
            </a:r>
            <a:r>
              <a:rPr lang="en-US" altLang="x-none" i="1" dirty="0"/>
              <a:t>k</a:t>
            </a:r>
            <a:r>
              <a:rPr lang="en-US" altLang="x-none" dirty="0"/>
              <a:t>-</a:t>
            </a:r>
            <a:r>
              <a:rPr lang="en-US" altLang="x-none" dirty="0" err="1"/>
              <a:t>Berechnung</a:t>
            </a:r>
            <a:endParaRPr lang="el-GR" altLang="x-none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458200" cy="1270000"/>
          </a:xfrm>
        </p:spPr>
        <p:txBody>
          <a:bodyPr/>
          <a:lstStyle/>
          <a:p>
            <a:pPr marL="11113" indent="-11113" eaLnBrk="1" hangingPunct="1">
              <a:buFontTx/>
              <a:buNone/>
              <a:defRPr/>
            </a:pPr>
            <a:r>
              <a:rPr lang="en-US" altLang="x-none" dirty="0" err="1"/>
              <a:t>Nehmen</a:t>
            </a:r>
            <a:r>
              <a:rPr lang="en-US" altLang="x-none" dirty="0"/>
              <a:t> </a:t>
            </a:r>
            <a:r>
              <a:rPr lang="en-US" altLang="x-none" dirty="0" err="1"/>
              <a:t>wir</a:t>
            </a:r>
            <a:r>
              <a:rPr lang="en-US" altLang="x-none" dirty="0"/>
              <a:t> an, die </a:t>
            </a:r>
            <a:r>
              <a:rPr lang="en-US" altLang="x-none" dirty="0" err="1"/>
              <a:t>Datenbasis</a:t>
            </a:r>
            <a:r>
              <a:rPr lang="en-US" altLang="x-none" dirty="0"/>
              <a:t> </a:t>
            </a:r>
            <a:r>
              <a:rPr lang="en-US" altLang="x-none" sz="2800" dirty="0" err="1"/>
              <a:t>enthält</a:t>
            </a:r>
            <a:r>
              <a:rPr lang="en-US" altLang="x-none" sz="2800" dirty="0"/>
              <a:t> </a:t>
            </a:r>
            <a:r>
              <a:rPr lang="en-US" altLang="x-none" dirty="0"/>
              <a:t>5 </a:t>
            </a:r>
            <a:r>
              <a:rPr lang="en-US" altLang="x-none" dirty="0" err="1"/>
              <a:t>Bildobjekte</a:t>
            </a:r>
            <a:r>
              <a:rPr lang="en-US" altLang="x-none" dirty="0"/>
              <a:t> </a:t>
            </a:r>
            <a:br>
              <a:rPr lang="en-US" altLang="x-none" dirty="0"/>
            </a:br>
            <a:r>
              <a:rPr lang="en-US" altLang="x-none" i="1" dirty="0"/>
              <a:t>O</a:t>
            </a:r>
            <a:r>
              <a:rPr lang="en-US" altLang="x-none" sz="2400" dirty="0"/>
              <a:t>0</a:t>
            </a:r>
            <a:r>
              <a:rPr lang="en-US" altLang="x-none" dirty="0"/>
              <a:t>, </a:t>
            </a:r>
            <a:r>
              <a:rPr lang="en-US" altLang="x-none" i="1" dirty="0"/>
              <a:t>O</a:t>
            </a:r>
            <a:r>
              <a:rPr lang="en-US" altLang="x-none" sz="2400" dirty="0"/>
              <a:t>1</a:t>
            </a:r>
            <a:r>
              <a:rPr lang="en-US" altLang="x-none" dirty="0"/>
              <a:t>, </a:t>
            </a:r>
            <a:r>
              <a:rPr lang="en-US" altLang="x-none" i="1" dirty="0"/>
              <a:t>O</a:t>
            </a:r>
            <a:r>
              <a:rPr lang="en-US" altLang="x-none" sz="2400" dirty="0"/>
              <a:t>2</a:t>
            </a:r>
            <a:r>
              <a:rPr lang="en-US" altLang="x-none" dirty="0"/>
              <a:t>, </a:t>
            </a:r>
            <a:r>
              <a:rPr lang="en-US" altLang="x-none" i="1" dirty="0"/>
              <a:t>O</a:t>
            </a:r>
            <a:r>
              <a:rPr lang="en-US" altLang="x-none" sz="2400" dirty="0"/>
              <a:t>3</a:t>
            </a:r>
            <a:r>
              <a:rPr lang="en-US" altLang="x-none" dirty="0"/>
              <a:t> and </a:t>
            </a:r>
            <a:r>
              <a:rPr lang="en-US" altLang="x-none" i="1" dirty="0"/>
              <a:t>O</a:t>
            </a:r>
            <a:r>
              <a:rPr lang="en-US" altLang="x-none" sz="2400" dirty="0"/>
              <a:t>4</a:t>
            </a:r>
          </a:p>
          <a:p>
            <a:pPr eaLnBrk="1" hangingPunct="1">
              <a:buFontTx/>
              <a:buNone/>
              <a:defRPr/>
            </a:pPr>
            <a:endParaRPr lang="en-US" altLang="x-none" sz="2400" dirty="0"/>
          </a:p>
          <a:p>
            <a:pPr eaLnBrk="1" hangingPunct="1">
              <a:buFontTx/>
              <a:buNone/>
              <a:defRPr/>
            </a:pPr>
            <a:endParaRPr lang="el-GR" altLang="x-none" sz="2400" dirty="0"/>
          </a:p>
        </p:txBody>
      </p:sp>
      <p:grpSp>
        <p:nvGrpSpPr>
          <p:cNvPr id="51230" name="Group 30"/>
          <p:cNvGrpSpPr>
            <a:grpSpLocks/>
          </p:cNvGrpSpPr>
          <p:nvPr/>
        </p:nvGrpSpPr>
        <p:grpSpPr bwMode="auto">
          <a:xfrm>
            <a:off x="4038600" y="3276600"/>
            <a:ext cx="4405313" cy="2286000"/>
            <a:chOff x="2544" y="2064"/>
            <a:chExt cx="2775" cy="1440"/>
          </a:xfrm>
        </p:grpSpPr>
        <p:pic>
          <p:nvPicPr>
            <p:cNvPr id="54288" name="Picture 4" descr="bird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064"/>
              <a:ext cx="678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9" name="Picture 5" descr="bird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19" r="9651"/>
            <a:stretch>
              <a:fillRect/>
            </a:stretch>
          </p:blipFill>
          <p:spPr bwMode="auto">
            <a:xfrm>
              <a:off x="3581" y="2496"/>
              <a:ext cx="691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90" name="Picture 6" descr="bird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2" y="2826"/>
              <a:ext cx="650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91" name="Picture 7" descr="bird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2" y="2064"/>
              <a:ext cx="63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92" name="Picture 9" descr="bird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4" r="12244"/>
            <a:stretch>
              <a:fillRect/>
            </a:stretch>
          </p:blipFill>
          <p:spPr bwMode="auto">
            <a:xfrm>
              <a:off x="2832" y="2826"/>
              <a:ext cx="619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3" name="Text Box 13"/>
            <p:cNvSpPr txBox="1">
              <a:spLocks noChangeArrowheads="1"/>
            </p:cNvSpPr>
            <p:nvPr/>
          </p:nvSpPr>
          <p:spPr bwMode="auto">
            <a:xfrm>
              <a:off x="2544" y="2256"/>
              <a:ext cx="3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x-none" i="1">
                  <a:solidFill>
                    <a:schemeClr val="tx1"/>
                  </a:solidFill>
                </a:rPr>
                <a:t>O</a:t>
              </a:r>
              <a:r>
                <a:rPr lang="en-US" altLang="x-none" sz="1800">
                  <a:solidFill>
                    <a:schemeClr val="tx1"/>
                  </a:solidFill>
                </a:rPr>
                <a:t>1</a:t>
              </a:r>
              <a:endParaRPr lang="el-GR" altLang="x-none" sz="1800">
                <a:solidFill>
                  <a:schemeClr val="tx1"/>
                </a:solidFill>
              </a:endParaRPr>
            </a:p>
          </p:txBody>
        </p:sp>
        <p:sp>
          <p:nvSpPr>
            <p:cNvPr id="51214" name="Text Box 14"/>
            <p:cNvSpPr txBox="1">
              <a:spLocks noChangeArrowheads="1"/>
            </p:cNvSpPr>
            <p:nvPr/>
          </p:nvSpPr>
          <p:spPr bwMode="auto">
            <a:xfrm>
              <a:off x="3760" y="3120"/>
              <a:ext cx="3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x-none" i="1">
                  <a:solidFill>
                    <a:schemeClr val="tx1"/>
                  </a:solidFill>
                </a:rPr>
                <a:t>O</a:t>
              </a:r>
              <a:r>
                <a:rPr lang="en-US" altLang="x-none" sz="1800">
                  <a:solidFill>
                    <a:schemeClr val="tx1"/>
                  </a:solidFill>
                </a:rPr>
                <a:t>2</a:t>
              </a:r>
              <a:endParaRPr lang="el-GR" altLang="x-none" sz="1800">
                <a:solidFill>
                  <a:schemeClr val="tx1"/>
                </a:solidFill>
              </a:endParaRPr>
            </a:p>
          </p:txBody>
        </p:sp>
        <p:sp>
          <p:nvSpPr>
            <p:cNvPr id="51215" name="Text Box 15"/>
            <p:cNvSpPr txBox="1">
              <a:spLocks noChangeArrowheads="1"/>
            </p:cNvSpPr>
            <p:nvPr/>
          </p:nvSpPr>
          <p:spPr bwMode="auto">
            <a:xfrm>
              <a:off x="4992" y="2256"/>
              <a:ext cx="3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x-none" i="1">
                  <a:solidFill>
                    <a:schemeClr val="tx1"/>
                  </a:solidFill>
                </a:rPr>
                <a:t>O</a:t>
              </a:r>
              <a:r>
                <a:rPr lang="en-US" altLang="x-none" sz="1800">
                  <a:solidFill>
                    <a:schemeClr val="tx1"/>
                  </a:solidFill>
                </a:rPr>
                <a:t>3</a:t>
              </a:r>
              <a:endParaRPr lang="el-GR" altLang="x-none" sz="1800">
                <a:solidFill>
                  <a:schemeClr val="tx1"/>
                </a:solidFill>
              </a:endParaRPr>
            </a:p>
          </p:txBody>
        </p:sp>
        <p:sp>
          <p:nvSpPr>
            <p:cNvPr id="51216" name="Text Box 16"/>
            <p:cNvSpPr txBox="1">
              <a:spLocks noChangeArrowheads="1"/>
            </p:cNvSpPr>
            <p:nvPr/>
          </p:nvSpPr>
          <p:spPr bwMode="auto">
            <a:xfrm>
              <a:off x="2544" y="2976"/>
              <a:ext cx="3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x-none" i="1">
                  <a:solidFill>
                    <a:schemeClr val="tx1"/>
                  </a:solidFill>
                </a:rPr>
                <a:t>O</a:t>
              </a:r>
              <a:r>
                <a:rPr lang="en-US" altLang="x-none" sz="1800">
                  <a:solidFill>
                    <a:schemeClr val="tx1"/>
                  </a:solidFill>
                </a:rPr>
                <a:t>4</a:t>
              </a:r>
              <a:endParaRPr lang="el-GR" altLang="x-none" sz="1800">
                <a:solidFill>
                  <a:schemeClr val="tx1"/>
                </a:solidFill>
              </a:endParaRPr>
            </a:p>
          </p:txBody>
        </p:sp>
        <p:sp>
          <p:nvSpPr>
            <p:cNvPr id="51217" name="Text Box 17"/>
            <p:cNvSpPr txBox="1">
              <a:spLocks noChangeArrowheads="1"/>
            </p:cNvSpPr>
            <p:nvPr/>
          </p:nvSpPr>
          <p:spPr bwMode="auto">
            <a:xfrm>
              <a:off x="4992" y="2976"/>
              <a:ext cx="3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x-none" i="1">
                  <a:solidFill>
                    <a:schemeClr val="tx1"/>
                  </a:solidFill>
                </a:rPr>
                <a:t>O</a:t>
              </a:r>
              <a:r>
                <a:rPr lang="en-US" altLang="x-none" sz="1800">
                  <a:solidFill>
                    <a:schemeClr val="tx1"/>
                  </a:solidFill>
                </a:rPr>
                <a:t>0</a:t>
              </a:r>
              <a:endParaRPr lang="el-GR" altLang="x-none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51231" name="Group 31"/>
          <p:cNvGrpSpPr>
            <a:grpSpLocks/>
          </p:cNvGrpSpPr>
          <p:nvPr/>
        </p:nvGrpSpPr>
        <p:grpSpPr bwMode="auto">
          <a:xfrm>
            <a:off x="361950" y="2892425"/>
            <a:ext cx="1524001" cy="1603375"/>
            <a:chOff x="228" y="1822"/>
            <a:chExt cx="960" cy="1010"/>
          </a:xfrm>
        </p:grpSpPr>
        <p:pic>
          <p:nvPicPr>
            <p:cNvPr id="54286" name="Picture 8" descr="bird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064"/>
              <a:ext cx="659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8" name="Text Box 18"/>
            <p:cNvSpPr txBox="1">
              <a:spLocks noChangeArrowheads="1"/>
            </p:cNvSpPr>
            <p:nvPr/>
          </p:nvSpPr>
          <p:spPr bwMode="auto">
            <a:xfrm>
              <a:off x="228" y="1822"/>
              <a:ext cx="96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x-none" sz="1800" dirty="0" err="1">
                  <a:solidFill>
                    <a:schemeClr val="tx1"/>
                  </a:solidFill>
                </a:rPr>
                <a:t>Anfragebild</a:t>
              </a:r>
              <a:r>
                <a:rPr lang="en-US" altLang="x-none" sz="1800" dirty="0">
                  <a:solidFill>
                    <a:schemeClr val="tx1"/>
                  </a:solidFill>
                </a:rPr>
                <a:t> </a:t>
              </a:r>
              <a:r>
                <a:rPr lang="en-US" altLang="x-none" sz="1800" i="1" dirty="0">
                  <a:solidFill>
                    <a:schemeClr val="tx1"/>
                  </a:solidFill>
                </a:rPr>
                <a:t>Q</a:t>
              </a:r>
              <a:endParaRPr lang="el-GR" altLang="x-none" sz="1800" i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1219" name="AutoShape 19"/>
          <p:cNvSpPr>
            <a:spLocks noChangeArrowheads="1"/>
          </p:cNvSpPr>
          <p:nvPr/>
        </p:nvSpPr>
        <p:spPr bwMode="auto">
          <a:xfrm>
            <a:off x="1905000" y="3276600"/>
            <a:ext cx="2057400" cy="304800"/>
          </a:xfrm>
          <a:prstGeom prst="rightArrow">
            <a:avLst>
              <a:gd name="adj1" fmla="val 50000"/>
              <a:gd name="adj2" fmla="val 16875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51233" name="Group 33"/>
          <p:cNvGrpSpPr>
            <a:grpSpLocks/>
          </p:cNvGrpSpPr>
          <p:nvPr/>
        </p:nvGrpSpPr>
        <p:grpSpPr bwMode="auto">
          <a:xfrm>
            <a:off x="2078038" y="4189414"/>
            <a:ext cx="1822450" cy="2247900"/>
            <a:chOff x="1309" y="2639"/>
            <a:chExt cx="1148" cy="1416"/>
          </a:xfrm>
        </p:grpSpPr>
        <p:sp>
          <p:nvSpPr>
            <p:cNvPr id="51222" name="Text Box 22"/>
            <p:cNvSpPr txBox="1">
              <a:spLocks noChangeArrowheads="1"/>
            </p:cNvSpPr>
            <p:nvPr/>
          </p:nvSpPr>
          <p:spPr bwMode="auto">
            <a:xfrm>
              <a:off x="1440" y="3120"/>
              <a:ext cx="329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x-none" sz="6000">
                  <a:solidFill>
                    <a:schemeClr val="tx1"/>
                  </a:solidFill>
                </a:rPr>
                <a:t>?</a:t>
              </a:r>
              <a:endParaRPr lang="el-GR" altLang="x-none" sz="6000">
                <a:solidFill>
                  <a:schemeClr val="tx1"/>
                </a:solidFill>
              </a:endParaRPr>
            </a:p>
          </p:txBody>
        </p:sp>
        <p:grpSp>
          <p:nvGrpSpPr>
            <p:cNvPr id="54283" name="Group 32"/>
            <p:cNvGrpSpPr>
              <a:grpSpLocks/>
            </p:cNvGrpSpPr>
            <p:nvPr/>
          </p:nvGrpSpPr>
          <p:grpSpPr bwMode="auto">
            <a:xfrm>
              <a:off x="1309" y="2639"/>
              <a:ext cx="1148" cy="1416"/>
              <a:chOff x="1309" y="2639"/>
              <a:chExt cx="1148" cy="1416"/>
            </a:xfrm>
          </p:grpSpPr>
          <p:sp>
            <p:nvSpPr>
              <p:cNvPr id="51221" name="Text Box 21"/>
              <p:cNvSpPr txBox="1">
                <a:spLocks noChangeArrowheads="1"/>
              </p:cNvSpPr>
              <p:nvPr/>
            </p:nvSpPr>
            <p:spPr bwMode="auto">
              <a:xfrm>
                <a:off x="1309" y="3648"/>
                <a:ext cx="502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x-none" dirty="0">
                    <a:solidFill>
                      <a:schemeClr val="tx1"/>
                    </a:solidFill>
                  </a:rPr>
                  <a:t>Top-2 </a:t>
                </a:r>
              </a:p>
              <a:p>
                <a:pPr eaLnBrk="1" hangingPunct="1">
                  <a:defRPr/>
                </a:pPr>
                <a:r>
                  <a:rPr lang="en-US" altLang="x-none" dirty="0" err="1">
                    <a:solidFill>
                      <a:schemeClr val="tx1"/>
                    </a:solidFill>
                  </a:rPr>
                  <a:t>Bilder</a:t>
                </a:r>
                <a:endParaRPr lang="el-GR" altLang="x-non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228" name="AutoShape 28"/>
              <p:cNvSpPr>
                <a:spLocks noChangeArrowheads="1"/>
              </p:cNvSpPr>
              <p:nvPr/>
            </p:nvSpPr>
            <p:spPr bwMode="auto">
              <a:xfrm rot="10792654">
                <a:off x="1392" y="2639"/>
                <a:ext cx="1065" cy="576"/>
              </a:xfrm>
              <a:custGeom>
                <a:avLst/>
                <a:gdLst>
                  <a:gd name="G0" fmla="+- 11922 0 0"/>
                  <a:gd name="G1" fmla="+- 17774 0 0"/>
                  <a:gd name="G2" fmla="+- 7214 0 0"/>
                  <a:gd name="G3" fmla="*/ 11922 1 2"/>
                  <a:gd name="G4" fmla="+- G3 10800 0"/>
                  <a:gd name="G5" fmla="+- 21600 11922 17774"/>
                  <a:gd name="G6" fmla="+- 17774 7214 0"/>
                  <a:gd name="G7" fmla="*/ G6 1 2"/>
                  <a:gd name="G8" fmla="*/ 17774 2 1"/>
                  <a:gd name="G9" fmla="+- G8 0 21600"/>
                  <a:gd name="G10" fmla="*/ 21600 G0 G1"/>
                  <a:gd name="G11" fmla="*/ 21600 G4 G1"/>
                  <a:gd name="G12" fmla="*/ 21600 G5 G1"/>
                  <a:gd name="G13" fmla="*/ 21600 G7 G1"/>
                  <a:gd name="G14" fmla="*/ 17774 1 2"/>
                  <a:gd name="G15" fmla="+- G5 0 G4"/>
                  <a:gd name="G16" fmla="+- G0 0 G4"/>
                  <a:gd name="G17" fmla="*/ G2 G15 G16"/>
                  <a:gd name="T0" fmla="*/ 16761 w 21600"/>
                  <a:gd name="T1" fmla="*/ 0 h 21600"/>
                  <a:gd name="T2" fmla="*/ 11922 w 21600"/>
                  <a:gd name="T3" fmla="*/ 7214 h 21600"/>
                  <a:gd name="T4" fmla="*/ 0 w 21600"/>
                  <a:gd name="T5" fmla="*/ 20369 h 21600"/>
                  <a:gd name="T6" fmla="*/ 8887 w 21600"/>
                  <a:gd name="T7" fmla="*/ 21600 h 21600"/>
                  <a:gd name="T8" fmla="*/ 17774 w 21600"/>
                  <a:gd name="T9" fmla="*/ 15183 h 21600"/>
                  <a:gd name="T10" fmla="*/ 21600 w 21600"/>
                  <a:gd name="T11" fmla="*/ 7214 h 21600"/>
                  <a:gd name="T12" fmla="*/ 17694720 60000 65536"/>
                  <a:gd name="T13" fmla="*/ 11796480 60000 65536"/>
                  <a:gd name="T14" fmla="*/ 11796480 60000 65536"/>
                  <a:gd name="T15" fmla="*/ 5898240 60000 65536"/>
                  <a:gd name="T16" fmla="*/ 0 60000 65536"/>
                  <a:gd name="T17" fmla="*/ 0 60000 65536"/>
                  <a:gd name="T18" fmla="*/ 0 w 21600"/>
                  <a:gd name="T19" fmla="*/ G12 h 21600"/>
                  <a:gd name="T20" fmla="*/ G1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761" y="0"/>
                    </a:moveTo>
                    <a:lnTo>
                      <a:pt x="11922" y="7214"/>
                    </a:lnTo>
                    <a:lnTo>
                      <a:pt x="15748" y="7214"/>
                    </a:lnTo>
                    <a:lnTo>
                      <a:pt x="15748" y="19138"/>
                    </a:lnTo>
                    <a:lnTo>
                      <a:pt x="0" y="19138"/>
                    </a:lnTo>
                    <a:lnTo>
                      <a:pt x="0" y="21600"/>
                    </a:lnTo>
                    <a:lnTo>
                      <a:pt x="17774" y="21600"/>
                    </a:lnTo>
                    <a:lnTo>
                      <a:pt x="17774" y="7214"/>
                    </a:lnTo>
                    <a:lnTo>
                      <a:pt x="21600" y="7214"/>
                    </a:lnTo>
                    <a:close/>
                  </a:path>
                </a:pathLst>
              </a:custGeom>
              <a:solidFill>
                <a:srgbClr val="00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sp>
        <p:nvSpPr>
          <p:cNvPr id="51229" name="Text Box 29"/>
          <p:cNvSpPr txBox="1">
            <a:spLocks noChangeArrowheads="1"/>
          </p:cNvSpPr>
          <p:nvPr/>
        </p:nvSpPr>
        <p:spPr bwMode="auto">
          <a:xfrm>
            <a:off x="5456427" y="2746498"/>
            <a:ext cx="15888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Bilddatenbank</a:t>
            </a:r>
            <a:endParaRPr lang="el-GR" altLang="x-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42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2B1125-7041-A945-98E8-37840CCE53E2}" type="slidenum">
              <a:rPr lang="el-GR" altLang="x-none"/>
              <a:pPr>
                <a:defRPr/>
              </a:pPr>
              <a:t>22</a:t>
            </a:fld>
            <a:endParaRPr lang="el-GR" altLang="x-none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Top-</a:t>
            </a:r>
            <a:r>
              <a:rPr lang="en-US" altLang="x-none" i="1" dirty="0"/>
              <a:t>k</a:t>
            </a:r>
            <a:r>
              <a:rPr lang="en-US" altLang="x-none" dirty="0"/>
              <a:t>-</a:t>
            </a:r>
            <a:r>
              <a:rPr lang="en-US" altLang="x-none" dirty="0" err="1"/>
              <a:t>Berechnung</a:t>
            </a:r>
            <a:endParaRPr lang="el-GR" altLang="x-none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458200" cy="1727200"/>
          </a:xfrm>
        </p:spPr>
        <p:txBody>
          <a:bodyPr/>
          <a:lstStyle/>
          <a:p>
            <a:pPr marL="11113" indent="-11113" eaLnBrk="1" hangingPunct="1">
              <a:buFontTx/>
              <a:buNone/>
              <a:defRPr/>
            </a:pPr>
            <a:r>
              <a:rPr lang="en-US" altLang="x-none" dirty="0" err="1"/>
              <a:t>Datenbasis</a:t>
            </a:r>
            <a:r>
              <a:rPr lang="en-US" altLang="x-none" dirty="0"/>
              <a:t> </a:t>
            </a:r>
            <a:r>
              <a:rPr lang="en-US" altLang="x-none" dirty="0" err="1"/>
              <a:t>entspricht</a:t>
            </a:r>
            <a:r>
              <a:rPr lang="en-US" altLang="x-none" dirty="0"/>
              <a:t> </a:t>
            </a:r>
            <a:r>
              <a:rPr lang="en-US" altLang="x-none" i="1" dirty="0"/>
              <a:t>n</a:t>
            </a:r>
            <a:r>
              <a:rPr lang="en-US" altLang="x-none" dirty="0"/>
              <a:t> x </a:t>
            </a:r>
            <a:r>
              <a:rPr lang="en-US" altLang="x-none" i="1" dirty="0"/>
              <a:t>m</a:t>
            </a:r>
            <a:r>
              <a:rPr lang="en-US" altLang="x-none" dirty="0"/>
              <a:t> </a:t>
            </a:r>
            <a:r>
              <a:rPr lang="en-US" altLang="x-none" dirty="0" err="1"/>
              <a:t>Bewertungsmatrix</a:t>
            </a:r>
            <a:r>
              <a:rPr lang="en-US" altLang="x-none" dirty="0"/>
              <a:t> </a:t>
            </a:r>
            <a:r>
              <a:rPr lang="en-US" altLang="x-none" dirty="0" err="1"/>
              <a:t>für</a:t>
            </a:r>
            <a:r>
              <a:rPr lang="en-US" altLang="x-none" dirty="0"/>
              <a:t> die </a:t>
            </a:r>
            <a:r>
              <a:rPr lang="en-US" altLang="x-none" dirty="0" err="1"/>
              <a:t>Bewertungen</a:t>
            </a:r>
            <a:r>
              <a:rPr lang="en-US" altLang="x-none" dirty="0"/>
              <a:t> </a:t>
            </a:r>
            <a:r>
              <a:rPr lang="en-US" altLang="x-none" dirty="0" err="1"/>
              <a:t>eines</a:t>
            </a:r>
            <a:r>
              <a:rPr lang="en-US" altLang="x-none" dirty="0"/>
              <a:t> </a:t>
            </a:r>
            <a:r>
              <a:rPr lang="en-US" altLang="x-none" dirty="0" err="1"/>
              <a:t>jeden</a:t>
            </a:r>
            <a:r>
              <a:rPr lang="en-US" altLang="x-none" dirty="0"/>
              <a:t> </a:t>
            </a:r>
            <a:r>
              <a:rPr lang="en-US" altLang="x-none" dirty="0" err="1"/>
              <a:t>Objekts</a:t>
            </a:r>
            <a:r>
              <a:rPr lang="en-US" altLang="x-none" dirty="0"/>
              <a:t> </a:t>
            </a:r>
            <a:r>
              <a:rPr lang="en-US" altLang="x-none" dirty="0" err="1"/>
              <a:t>bzgl</a:t>
            </a:r>
            <a:r>
              <a:rPr lang="en-US" altLang="x-none" dirty="0"/>
              <a:t>. </a:t>
            </a:r>
            <a:r>
              <a:rPr lang="en-US" altLang="x-none" dirty="0" err="1"/>
              <a:t>aller</a:t>
            </a:r>
            <a:r>
              <a:rPr lang="en-US" altLang="x-none" dirty="0"/>
              <a:t> Attribute</a:t>
            </a:r>
          </a:p>
          <a:p>
            <a:pPr eaLnBrk="1" hangingPunct="1">
              <a:buFontTx/>
              <a:buNone/>
              <a:defRPr/>
            </a:pPr>
            <a:endParaRPr lang="en-US" altLang="x-none" dirty="0"/>
          </a:p>
          <a:p>
            <a:pPr eaLnBrk="1" hangingPunct="1">
              <a:buFontTx/>
              <a:buNone/>
              <a:defRPr/>
            </a:pPr>
            <a:endParaRPr lang="en-US" altLang="x-none" dirty="0"/>
          </a:p>
          <a:p>
            <a:pPr eaLnBrk="1" hangingPunct="1">
              <a:buFontTx/>
              <a:buNone/>
              <a:defRPr/>
            </a:pPr>
            <a:endParaRPr lang="en-US" altLang="x-none" dirty="0"/>
          </a:p>
        </p:txBody>
      </p:sp>
      <p:graphicFrame>
        <p:nvGraphicFramePr>
          <p:cNvPr id="46156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946912"/>
              </p:ext>
            </p:extLst>
          </p:nvPr>
        </p:nvGraphicFramePr>
        <p:xfrm>
          <a:off x="1798562" y="2636912"/>
          <a:ext cx="5486400" cy="2460626"/>
        </p:xfrm>
        <a:graphic>
          <a:graphicData uri="http://schemas.openxmlformats.org/drawingml/2006/table">
            <a:tbl>
              <a:tblPr/>
              <a:tblGrid>
                <a:gridCol w="109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8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6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a1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a2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a3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a4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a5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99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91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92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74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67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66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90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75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56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67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63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61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70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56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58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48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07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16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28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54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44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01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01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19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35</a:t>
                      </a:r>
                      <a:endParaRPr kumimoji="0" lang="el-GR" altLang="x-non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6157" name="Text Box 77"/>
          <p:cNvSpPr txBox="1">
            <a:spLocks noChangeArrowheads="1"/>
          </p:cNvSpPr>
          <p:nvPr/>
        </p:nvSpPr>
        <p:spPr bwMode="auto">
          <a:xfrm>
            <a:off x="1626560" y="5345187"/>
            <a:ext cx="58977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u="sng" dirty="0" err="1">
                <a:solidFill>
                  <a:schemeClr val="tx1"/>
                </a:solidFill>
              </a:rPr>
              <a:t>Für</a:t>
            </a:r>
            <a:r>
              <a:rPr lang="en-US" altLang="x-none" u="sng" dirty="0">
                <a:solidFill>
                  <a:schemeClr val="tx1"/>
                </a:solidFill>
              </a:rPr>
              <a:t> </a:t>
            </a:r>
            <a:r>
              <a:rPr lang="en-US" altLang="x-none" u="sng" dirty="0" err="1">
                <a:solidFill>
                  <a:schemeClr val="tx1"/>
                </a:solidFill>
              </a:rPr>
              <a:t>jedes</a:t>
            </a:r>
            <a:r>
              <a:rPr lang="en-US" altLang="x-none" u="sng" dirty="0">
                <a:solidFill>
                  <a:schemeClr val="tx1"/>
                </a:solidFill>
              </a:rPr>
              <a:t> </a:t>
            </a:r>
            <a:r>
              <a:rPr lang="en-US" altLang="x-none" u="sng" dirty="0" err="1">
                <a:solidFill>
                  <a:schemeClr val="tx1"/>
                </a:solidFill>
              </a:rPr>
              <a:t>Attribut</a:t>
            </a:r>
            <a:r>
              <a:rPr lang="en-US" altLang="x-none" u="sng" dirty="0">
                <a:solidFill>
                  <a:schemeClr val="tx1"/>
                </a:solidFill>
              </a:rPr>
              <a:t> </a:t>
            </a:r>
            <a:r>
              <a:rPr lang="en-US" altLang="x-none" u="sng" dirty="0" err="1">
                <a:solidFill>
                  <a:schemeClr val="tx1"/>
                </a:solidFill>
              </a:rPr>
              <a:t>sind</a:t>
            </a:r>
            <a:r>
              <a:rPr lang="en-US" altLang="x-none" u="sng" dirty="0">
                <a:solidFill>
                  <a:schemeClr val="tx1"/>
                </a:solidFill>
              </a:rPr>
              <a:t> die </a:t>
            </a:r>
            <a:r>
              <a:rPr lang="en-US" altLang="x-none" u="sng" dirty="0" err="1">
                <a:solidFill>
                  <a:schemeClr val="tx1"/>
                </a:solidFill>
              </a:rPr>
              <a:t>Bewertungen</a:t>
            </a:r>
            <a:r>
              <a:rPr lang="en-US" altLang="x-none" u="sng" dirty="0"/>
              <a:t> </a:t>
            </a:r>
            <a:r>
              <a:rPr lang="en-US" altLang="x-none" u="sng" dirty="0" err="1"/>
              <a:t>absteigend</a:t>
            </a:r>
            <a:r>
              <a:rPr lang="en-US" altLang="x-none" u="sng" dirty="0"/>
              <a:t> </a:t>
            </a:r>
            <a:r>
              <a:rPr lang="en-US" altLang="x-none" u="sng" dirty="0" err="1"/>
              <a:t>sortiert</a:t>
            </a:r>
            <a:endParaRPr lang="el-GR" altLang="x-none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98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C39C9-05B4-B540-9B24-55BA5C2AE9CA}" type="slidenum">
              <a:rPr lang="el-GR" altLang="x-none"/>
              <a:pPr>
                <a:defRPr/>
              </a:pPr>
              <a:t>23</a:t>
            </a:fld>
            <a:endParaRPr lang="el-GR" altLang="x-none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Top-</a:t>
            </a:r>
            <a:r>
              <a:rPr lang="en-US" altLang="x-none" i="1" dirty="0"/>
              <a:t>k-</a:t>
            </a:r>
            <a:r>
              <a:rPr lang="en-US" altLang="x-none" dirty="0" err="1"/>
              <a:t>Berechnung</a:t>
            </a:r>
            <a:r>
              <a:rPr lang="en-US" altLang="x-none" dirty="0"/>
              <a:t> – </a:t>
            </a:r>
            <a:r>
              <a:rPr lang="en-US" altLang="x-none" dirty="0" err="1"/>
              <a:t>Algorithmus</a:t>
            </a:r>
            <a:r>
              <a:rPr lang="en-US" altLang="x-none" dirty="0"/>
              <a:t> FA</a:t>
            </a:r>
            <a:endParaRPr lang="el-GR" altLang="x-none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257800"/>
            <a:ext cx="8458200" cy="47752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altLang="x-none" sz="280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x-none" sz="180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x-none" sz="1800"/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n-US" altLang="x-none" sz="180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l-GR" altLang="x-none" sz="1800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468313" y="1222712"/>
            <a:ext cx="6803355" cy="14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altLang="x-none" sz="2800" dirty="0" err="1">
                <a:solidFill>
                  <a:schemeClr val="tx1"/>
                </a:solidFill>
              </a:rPr>
              <a:t>Schritt</a:t>
            </a:r>
            <a:r>
              <a:rPr lang="en-US" altLang="x-none" sz="2800" dirty="0">
                <a:solidFill>
                  <a:schemeClr val="tx1"/>
                </a:solidFill>
              </a:rPr>
              <a:t> 1: 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altLang="x-none" sz="1800" dirty="0">
                <a:solidFill>
                  <a:schemeClr val="tx1"/>
                </a:solidFill>
              </a:rPr>
              <a:t> Lese </a:t>
            </a:r>
            <a:r>
              <a:rPr lang="en-US" altLang="x-none" sz="1800" dirty="0" err="1">
                <a:solidFill>
                  <a:schemeClr val="tx1"/>
                </a:solidFill>
              </a:rPr>
              <a:t>Tupel</a:t>
            </a:r>
            <a:r>
              <a:rPr lang="en-US" altLang="x-none" sz="1800" dirty="0">
                <a:solidFill>
                  <a:schemeClr val="tx1"/>
                </a:solidFill>
              </a:rPr>
              <a:t> </a:t>
            </a:r>
            <a:r>
              <a:rPr lang="en-US" altLang="x-none" sz="1800" dirty="0" err="1">
                <a:solidFill>
                  <a:schemeClr val="tx1"/>
                </a:solidFill>
              </a:rPr>
              <a:t>für</a:t>
            </a:r>
            <a:r>
              <a:rPr lang="en-US" altLang="x-none" sz="1800" dirty="0">
                <a:solidFill>
                  <a:schemeClr val="tx1"/>
                </a:solidFill>
              </a:rPr>
              <a:t> </a:t>
            </a:r>
            <a:r>
              <a:rPr lang="en-US" altLang="x-none" sz="1800" dirty="0" err="1">
                <a:solidFill>
                  <a:schemeClr val="tx1"/>
                </a:solidFill>
              </a:rPr>
              <a:t>jede</a:t>
            </a:r>
            <a:r>
              <a:rPr lang="en-US" altLang="x-none" sz="1800" dirty="0">
                <a:solidFill>
                  <a:schemeClr val="tx1"/>
                </a:solidFill>
              </a:rPr>
              <a:t> </a:t>
            </a:r>
            <a:r>
              <a:rPr lang="en-US" altLang="x-none" sz="1800" dirty="0" err="1">
                <a:solidFill>
                  <a:schemeClr val="tx1"/>
                </a:solidFill>
              </a:rPr>
              <a:t>sortierte</a:t>
            </a:r>
            <a:r>
              <a:rPr lang="en-US" altLang="x-none" sz="1800" dirty="0">
                <a:solidFill>
                  <a:schemeClr val="tx1"/>
                </a:solidFill>
              </a:rPr>
              <a:t> </a:t>
            </a:r>
            <a:r>
              <a:rPr lang="en-US" altLang="x-none" sz="1800" dirty="0" err="1">
                <a:solidFill>
                  <a:schemeClr val="tx1"/>
                </a:solidFill>
              </a:rPr>
              <a:t>Liste</a:t>
            </a:r>
            <a:r>
              <a:rPr lang="en-US" altLang="x-none" sz="1800" dirty="0">
                <a:solidFill>
                  <a:schemeClr val="tx1"/>
                </a:solidFill>
              </a:rPr>
              <a:t> (</a:t>
            </a:r>
            <a:r>
              <a:rPr lang="en-US" altLang="x-none" sz="1800" dirty="0" err="1">
                <a:solidFill>
                  <a:srgbClr val="00B050"/>
                </a:solidFill>
              </a:rPr>
              <a:t>sortierter</a:t>
            </a:r>
            <a:r>
              <a:rPr lang="en-US" altLang="x-none" sz="1800" dirty="0">
                <a:solidFill>
                  <a:srgbClr val="00B050"/>
                </a:solidFill>
              </a:rPr>
              <a:t> </a:t>
            </a:r>
            <a:r>
              <a:rPr lang="en-US" altLang="x-none" sz="1800" dirty="0" err="1">
                <a:solidFill>
                  <a:srgbClr val="00B050"/>
                </a:solidFill>
              </a:rPr>
              <a:t>Zugriff</a:t>
            </a:r>
            <a:r>
              <a:rPr lang="en-US" altLang="x-none" sz="1800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buFontTx/>
              <a:buChar char="•"/>
              <a:defRPr/>
            </a:pPr>
            <a:r>
              <a:rPr lang="en-US" altLang="x-none" sz="1800" dirty="0">
                <a:solidFill>
                  <a:schemeClr val="tx1"/>
                </a:solidFill>
              </a:rPr>
              <a:t> </a:t>
            </a:r>
            <a:r>
              <a:rPr lang="en-US" altLang="x-none" sz="1800" dirty="0" err="1">
                <a:solidFill>
                  <a:schemeClr val="tx1"/>
                </a:solidFill>
              </a:rPr>
              <a:t>Halte</a:t>
            </a:r>
            <a:r>
              <a:rPr lang="en-US" altLang="x-none" sz="1800" dirty="0">
                <a:solidFill>
                  <a:schemeClr val="tx1"/>
                </a:solidFill>
              </a:rPr>
              <a:t>, </a:t>
            </a:r>
            <a:r>
              <a:rPr lang="en-US" altLang="x-none" sz="1800" dirty="0" err="1">
                <a:solidFill>
                  <a:schemeClr val="tx1"/>
                </a:solidFill>
              </a:rPr>
              <a:t>wenn</a:t>
            </a:r>
            <a:r>
              <a:rPr lang="en-US" altLang="x-none" sz="1800" dirty="0">
                <a:solidFill>
                  <a:schemeClr val="tx1"/>
                </a:solidFill>
              </a:rPr>
              <a:t> k </a:t>
            </a:r>
            <a:r>
              <a:rPr lang="en-US" altLang="x-none" sz="1800" dirty="0" err="1">
                <a:solidFill>
                  <a:schemeClr val="tx1"/>
                </a:solidFill>
              </a:rPr>
              <a:t>Objekte</a:t>
            </a:r>
            <a:r>
              <a:rPr lang="en-US" altLang="x-none" sz="1800" dirty="0">
                <a:solidFill>
                  <a:schemeClr val="tx1"/>
                </a:solidFill>
              </a:rPr>
              <a:t> </a:t>
            </a:r>
            <a:r>
              <a:rPr lang="en-US" altLang="x-none" sz="1800" dirty="0" err="1">
                <a:solidFill>
                  <a:schemeClr val="tx1"/>
                </a:solidFill>
              </a:rPr>
              <a:t>mit</a:t>
            </a:r>
            <a:r>
              <a:rPr lang="en-US" altLang="x-none" sz="1800" dirty="0">
                <a:solidFill>
                  <a:schemeClr val="tx1"/>
                </a:solidFill>
              </a:rPr>
              <a:t> </a:t>
            </a:r>
            <a:r>
              <a:rPr lang="en-US" altLang="x-none" sz="1800" u="sng" dirty="0" err="1">
                <a:solidFill>
                  <a:schemeClr val="tx1"/>
                </a:solidFill>
              </a:rPr>
              <a:t>allen</a:t>
            </a:r>
            <a:r>
              <a:rPr lang="en-US" altLang="x-none" sz="1800" dirty="0">
                <a:solidFill>
                  <a:schemeClr val="tx1"/>
                </a:solidFill>
              </a:rPr>
              <a:t> </a:t>
            </a:r>
            <a:r>
              <a:rPr lang="en-US" altLang="x-none" sz="1800" dirty="0" err="1">
                <a:solidFill>
                  <a:schemeClr val="tx1"/>
                </a:solidFill>
              </a:rPr>
              <a:t>Attributwerten</a:t>
            </a:r>
            <a:r>
              <a:rPr lang="en-US" altLang="x-none" sz="1800" dirty="0">
                <a:solidFill>
                  <a:schemeClr val="tx1"/>
                </a:solidFill>
              </a:rPr>
              <a:t> </a:t>
            </a:r>
            <a:r>
              <a:rPr lang="en-US" altLang="x-none" sz="1800" dirty="0" err="1">
                <a:solidFill>
                  <a:schemeClr val="tx1"/>
                </a:solidFill>
              </a:rPr>
              <a:t>bekannt</a:t>
            </a:r>
            <a:endParaRPr lang="en-US" altLang="x-none" sz="18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l-GR" altLang="x-none" dirty="0">
              <a:solidFill>
                <a:schemeClr val="tx1"/>
              </a:solidFill>
            </a:endParaRP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468313" y="2756237"/>
            <a:ext cx="7697941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2800" dirty="0" err="1">
                <a:solidFill>
                  <a:schemeClr val="tx1"/>
                </a:solidFill>
              </a:rPr>
              <a:t>Schritt</a:t>
            </a:r>
            <a:r>
              <a:rPr lang="en-US" altLang="x-none" sz="2800" dirty="0">
                <a:solidFill>
                  <a:schemeClr val="tx1"/>
                </a:solidFill>
              </a:rPr>
              <a:t> 2: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altLang="x-none" sz="1800" dirty="0">
                <a:solidFill>
                  <a:schemeClr val="tx1"/>
                </a:solidFill>
              </a:rPr>
              <a:t> </a:t>
            </a:r>
            <a:r>
              <a:rPr lang="en-US" altLang="x-none" sz="1800" dirty="0" err="1">
                <a:solidFill>
                  <a:schemeClr val="tx1"/>
                </a:solidFill>
              </a:rPr>
              <a:t>Generiere</a:t>
            </a:r>
            <a:r>
              <a:rPr lang="en-US" altLang="x-none" sz="1800" dirty="0">
                <a:solidFill>
                  <a:schemeClr val="tx1"/>
                </a:solidFill>
              </a:rPr>
              <a:t> </a:t>
            </a:r>
            <a:r>
              <a:rPr lang="en-US" altLang="x-none" sz="1800" dirty="0" err="1">
                <a:solidFill>
                  <a:schemeClr val="tx1"/>
                </a:solidFill>
              </a:rPr>
              <a:t>Tabellenzugriffe</a:t>
            </a:r>
            <a:r>
              <a:rPr lang="en-US" altLang="x-none" dirty="0"/>
              <a:t>, um </a:t>
            </a:r>
            <a:r>
              <a:rPr lang="en-US" altLang="x-none" dirty="0" err="1"/>
              <a:t>fehlende</a:t>
            </a:r>
            <a:r>
              <a:rPr lang="en-US" altLang="x-none" dirty="0"/>
              <a:t> </a:t>
            </a:r>
            <a:r>
              <a:rPr lang="en-US" altLang="x-none" dirty="0" err="1"/>
              <a:t>Werte</a:t>
            </a:r>
            <a:r>
              <a:rPr lang="en-US" altLang="x-none" dirty="0"/>
              <a:t> </a:t>
            </a:r>
            <a:r>
              <a:rPr lang="en-US" altLang="x-none" dirty="0" err="1"/>
              <a:t>zu</a:t>
            </a:r>
            <a:r>
              <a:rPr lang="en-US" altLang="x-none" dirty="0"/>
              <a:t> </a:t>
            </a:r>
            <a:r>
              <a:rPr lang="en-US" altLang="x-none" dirty="0" err="1"/>
              <a:t>erhalten</a:t>
            </a:r>
            <a:r>
              <a:rPr lang="en-US" altLang="x-none" dirty="0"/>
              <a:t> (</a:t>
            </a:r>
            <a:r>
              <a:rPr lang="en-US" altLang="x-none" sz="1800" dirty="0" err="1">
                <a:solidFill>
                  <a:srgbClr val="CC3300"/>
                </a:solidFill>
              </a:rPr>
              <a:t>zufälliger</a:t>
            </a:r>
            <a:r>
              <a:rPr lang="en-US" altLang="x-none" sz="1800" dirty="0">
                <a:solidFill>
                  <a:srgbClr val="CC3300"/>
                </a:solidFill>
              </a:rPr>
              <a:t> </a:t>
            </a:r>
            <a:r>
              <a:rPr lang="en-US" altLang="x-none" sz="1800" dirty="0" err="1">
                <a:solidFill>
                  <a:srgbClr val="CC3300"/>
                </a:solidFill>
              </a:rPr>
              <a:t>Zugriff</a:t>
            </a:r>
            <a:r>
              <a:rPr lang="en-US" altLang="x-none" sz="1800" dirty="0">
                <a:solidFill>
                  <a:schemeClr val="tx1"/>
                </a:solidFill>
              </a:rPr>
              <a:t>)</a:t>
            </a:r>
            <a:endParaRPr lang="el-GR" altLang="x-none" sz="1800" dirty="0">
              <a:solidFill>
                <a:schemeClr val="tx1"/>
              </a:solidFill>
            </a:endParaRP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493713" y="4064337"/>
            <a:ext cx="5210081" cy="121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x-none" sz="2800" dirty="0" err="1">
                <a:solidFill>
                  <a:schemeClr val="tx1"/>
                </a:solidFill>
              </a:rPr>
              <a:t>Schritt</a:t>
            </a:r>
            <a:r>
              <a:rPr lang="en-US" altLang="x-none" sz="2800" dirty="0">
                <a:solidFill>
                  <a:schemeClr val="tx1"/>
                </a:solidFill>
              </a:rPr>
              <a:t> 3: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altLang="x-none" sz="1800" dirty="0">
                <a:solidFill>
                  <a:schemeClr val="tx1"/>
                </a:solidFill>
              </a:rPr>
              <a:t> </a:t>
            </a:r>
            <a:r>
              <a:rPr lang="en-US" altLang="x-none" sz="1800" dirty="0" err="1">
                <a:solidFill>
                  <a:schemeClr val="tx1"/>
                </a:solidFill>
              </a:rPr>
              <a:t>Berechne</a:t>
            </a:r>
            <a:r>
              <a:rPr lang="en-US" altLang="x-none" sz="1800" dirty="0">
                <a:solidFill>
                  <a:schemeClr val="tx1"/>
                </a:solidFill>
              </a:rPr>
              <a:t> die </a:t>
            </a:r>
            <a:r>
              <a:rPr lang="en-US" altLang="x-none" sz="1800" dirty="0" err="1">
                <a:solidFill>
                  <a:schemeClr val="tx1"/>
                </a:solidFill>
              </a:rPr>
              <a:t>Bewertungen</a:t>
            </a:r>
            <a:r>
              <a:rPr lang="en-US" altLang="x-none" sz="1800" dirty="0">
                <a:solidFill>
                  <a:schemeClr val="tx1"/>
                </a:solidFill>
              </a:rPr>
              <a:t> der </a:t>
            </a:r>
            <a:r>
              <a:rPr lang="en-US" altLang="x-none" sz="1800" dirty="0" err="1">
                <a:solidFill>
                  <a:schemeClr val="tx1"/>
                </a:solidFill>
              </a:rPr>
              <a:t>gesehenen</a:t>
            </a:r>
            <a:r>
              <a:rPr lang="en-US" altLang="x-none" sz="1800" dirty="0">
                <a:solidFill>
                  <a:schemeClr val="tx1"/>
                </a:solidFill>
              </a:rPr>
              <a:t> </a:t>
            </a:r>
            <a:r>
              <a:rPr lang="en-US" altLang="x-none" sz="1800" dirty="0" err="1">
                <a:solidFill>
                  <a:schemeClr val="tx1"/>
                </a:solidFill>
              </a:rPr>
              <a:t>Objekte</a:t>
            </a:r>
            <a:endParaRPr lang="en-US" altLang="x-none" sz="1800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en-US" altLang="x-none" sz="1800" dirty="0">
                <a:solidFill>
                  <a:schemeClr val="tx1"/>
                </a:solidFill>
              </a:rPr>
              <a:t> </a:t>
            </a:r>
            <a:r>
              <a:rPr lang="en-US" altLang="x-none" sz="1800" dirty="0" err="1">
                <a:solidFill>
                  <a:schemeClr val="tx1"/>
                </a:solidFill>
              </a:rPr>
              <a:t>Gebe</a:t>
            </a:r>
            <a:r>
              <a:rPr lang="en-US" altLang="x-none" sz="1800" dirty="0">
                <a:solidFill>
                  <a:schemeClr val="tx1"/>
                </a:solidFill>
              </a:rPr>
              <a:t> k </a:t>
            </a:r>
            <a:r>
              <a:rPr lang="en-US" altLang="x-none" sz="1800" dirty="0" err="1">
                <a:solidFill>
                  <a:schemeClr val="tx1"/>
                </a:solidFill>
              </a:rPr>
              <a:t>höchstbewertete</a:t>
            </a:r>
            <a:r>
              <a:rPr lang="en-US" altLang="x-none" sz="1800" dirty="0">
                <a:solidFill>
                  <a:schemeClr val="tx1"/>
                </a:solidFill>
              </a:rPr>
              <a:t> </a:t>
            </a:r>
            <a:r>
              <a:rPr lang="en-US" altLang="x-none" sz="1800" dirty="0" err="1">
                <a:solidFill>
                  <a:schemeClr val="tx1"/>
                </a:solidFill>
              </a:rPr>
              <a:t>Objekte</a:t>
            </a:r>
            <a:r>
              <a:rPr lang="en-US" altLang="x-none" sz="1800" dirty="0">
                <a:solidFill>
                  <a:schemeClr val="tx1"/>
                </a:solidFill>
              </a:rPr>
              <a:t> </a:t>
            </a:r>
            <a:r>
              <a:rPr lang="en-US" altLang="x-none" sz="1800" dirty="0" err="1">
                <a:solidFill>
                  <a:schemeClr val="tx1"/>
                </a:solidFill>
              </a:rPr>
              <a:t>zurück</a:t>
            </a:r>
            <a:endParaRPr lang="el-GR" altLang="x-non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35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autoUpdateAnimBg="0"/>
      <p:bldP spid="56326" grpId="0" autoUpdateAnimBg="0"/>
      <p:bldP spid="5632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7978D-1EA3-4C42-9152-5DB6B4420C01}" type="slidenum">
              <a:rPr lang="el-GR" altLang="x-none"/>
              <a:pPr>
                <a:defRPr/>
              </a:pPr>
              <a:t>24</a:t>
            </a:fld>
            <a:endParaRPr lang="el-GR" altLang="x-none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Top-</a:t>
            </a:r>
            <a:r>
              <a:rPr lang="en-US" altLang="x-none" i="1" dirty="0"/>
              <a:t>k-</a:t>
            </a:r>
            <a:r>
              <a:rPr lang="en-US" altLang="x-none" dirty="0" err="1"/>
              <a:t>Berechnung</a:t>
            </a:r>
            <a:r>
              <a:rPr lang="en-US" altLang="x-none" dirty="0"/>
              <a:t> – </a:t>
            </a:r>
            <a:r>
              <a:rPr lang="en-US" altLang="x-none" dirty="0" err="1"/>
              <a:t>Algorithmus</a:t>
            </a:r>
            <a:r>
              <a:rPr lang="en-US" altLang="x-none" dirty="0"/>
              <a:t> FA</a:t>
            </a:r>
            <a:endParaRPr lang="el-GR" altLang="x-none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458200" cy="1270000"/>
          </a:xfrm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x-none" sz="2000" dirty="0" err="1"/>
              <a:t>Schritt</a:t>
            </a:r>
            <a:r>
              <a:rPr lang="en-US" altLang="x-none" sz="2000" dirty="0"/>
              <a:t> 1: </a:t>
            </a:r>
          </a:p>
          <a:p>
            <a:pPr eaLnBrk="1" hangingPunct="1">
              <a:buFontTx/>
              <a:buNone/>
              <a:defRPr/>
            </a:pPr>
            <a:r>
              <a:rPr lang="en-US" altLang="x-none" sz="2000" dirty="0"/>
              <a:t> Lese </a:t>
            </a:r>
            <a:r>
              <a:rPr lang="en-US" altLang="x-none" sz="2000" dirty="0" err="1"/>
              <a:t>Tupel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für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jede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sortierte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Liste</a:t>
            </a:r>
            <a:r>
              <a:rPr lang="en-US" altLang="x-none" sz="2000" dirty="0"/>
              <a:t> (</a:t>
            </a:r>
            <a:r>
              <a:rPr lang="en-US" altLang="x-none" sz="2000" dirty="0" err="1"/>
              <a:t>sortierter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Zugriff</a:t>
            </a:r>
            <a:r>
              <a:rPr lang="en-US" altLang="x-none" sz="2000" dirty="0"/>
              <a:t>)</a:t>
            </a:r>
          </a:p>
          <a:p>
            <a:pPr eaLnBrk="1" hangingPunct="1">
              <a:buFontTx/>
              <a:buNone/>
              <a:defRPr/>
            </a:pPr>
            <a:r>
              <a:rPr lang="en-US" altLang="x-none" sz="2000" dirty="0"/>
              <a:t> </a:t>
            </a:r>
            <a:r>
              <a:rPr lang="en-US" altLang="x-none" sz="2000" dirty="0" err="1"/>
              <a:t>Halte</a:t>
            </a:r>
            <a:r>
              <a:rPr lang="en-US" altLang="x-none" sz="2000" dirty="0"/>
              <a:t>, </a:t>
            </a:r>
            <a:r>
              <a:rPr lang="en-US" altLang="x-none" sz="2000" dirty="0" err="1"/>
              <a:t>wenn</a:t>
            </a:r>
            <a:r>
              <a:rPr lang="en-US" altLang="x-none" sz="2000" dirty="0"/>
              <a:t> k </a:t>
            </a:r>
            <a:r>
              <a:rPr lang="en-US" altLang="x-none" sz="2000" dirty="0" err="1"/>
              <a:t>Objekte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mit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allen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Attributwerten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bekannt</a:t>
            </a:r>
            <a:endParaRPr lang="en-US" altLang="x-none" sz="2000" dirty="0"/>
          </a:p>
        </p:txBody>
      </p:sp>
      <p:graphicFrame>
        <p:nvGraphicFramePr>
          <p:cNvPr id="58432" name="Group 64"/>
          <p:cNvGraphicFramePr>
            <a:graphicFrameLocks noGrp="1"/>
          </p:cNvGraphicFramePr>
          <p:nvPr/>
        </p:nvGraphicFramePr>
        <p:xfrm>
          <a:off x="381000" y="3124200"/>
          <a:ext cx="3886200" cy="2155826"/>
        </p:xfrm>
        <a:graphic>
          <a:graphicData uri="http://schemas.openxmlformats.org/drawingml/2006/table">
            <a:tbl>
              <a:tblPr/>
              <a:tblGrid>
                <a:gridCol w="776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6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a1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a2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a3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a4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a5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99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92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90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75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63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70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48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16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28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44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19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35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8494" name="Group 126"/>
          <p:cNvGraphicFramePr>
            <a:graphicFrameLocks noGrp="1"/>
          </p:cNvGraphicFramePr>
          <p:nvPr/>
        </p:nvGraphicFramePr>
        <p:xfrm>
          <a:off x="4953000" y="3124200"/>
          <a:ext cx="3886200" cy="2155826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0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id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a1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a2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a3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a4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a5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58437" name="Group 69"/>
          <p:cNvGrpSpPr>
            <a:grpSpLocks/>
          </p:cNvGrpSpPr>
          <p:nvPr/>
        </p:nvGrpSpPr>
        <p:grpSpPr bwMode="auto">
          <a:xfrm>
            <a:off x="385763" y="3529013"/>
            <a:ext cx="3871912" cy="333375"/>
            <a:chOff x="243" y="2223"/>
            <a:chExt cx="2439" cy="210"/>
          </a:xfrm>
        </p:grpSpPr>
        <p:sp>
          <p:nvSpPr>
            <p:cNvPr id="58424" name="Rectangle 56"/>
            <p:cNvSpPr>
              <a:spLocks noChangeArrowheads="1"/>
            </p:cNvSpPr>
            <p:nvPr/>
          </p:nvSpPr>
          <p:spPr bwMode="auto">
            <a:xfrm>
              <a:off x="24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8433" name="Rectangle 65"/>
            <p:cNvSpPr>
              <a:spLocks noChangeArrowheads="1"/>
            </p:cNvSpPr>
            <p:nvPr/>
          </p:nvSpPr>
          <p:spPr bwMode="auto">
            <a:xfrm>
              <a:off x="732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8434" name="Rectangle 66"/>
            <p:cNvSpPr>
              <a:spLocks noChangeArrowheads="1"/>
            </p:cNvSpPr>
            <p:nvPr/>
          </p:nvSpPr>
          <p:spPr bwMode="auto">
            <a:xfrm>
              <a:off x="1224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8435" name="Rectangle 67"/>
            <p:cNvSpPr>
              <a:spLocks noChangeArrowheads="1"/>
            </p:cNvSpPr>
            <p:nvPr/>
          </p:nvSpPr>
          <p:spPr bwMode="auto">
            <a:xfrm>
              <a:off x="171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8436" name="Rectangle 68"/>
            <p:cNvSpPr>
              <a:spLocks noChangeArrowheads="1"/>
            </p:cNvSpPr>
            <p:nvPr/>
          </p:nvSpPr>
          <p:spPr bwMode="auto">
            <a:xfrm>
              <a:off x="2196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58502" name="Group 134"/>
          <p:cNvGrpSpPr>
            <a:grpSpLocks/>
          </p:cNvGrpSpPr>
          <p:nvPr/>
        </p:nvGrpSpPr>
        <p:grpSpPr bwMode="auto">
          <a:xfrm>
            <a:off x="395288" y="3886200"/>
            <a:ext cx="3871912" cy="333375"/>
            <a:chOff x="243" y="2223"/>
            <a:chExt cx="2439" cy="210"/>
          </a:xfrm>
        </p:grpSpPr>
        <p:sp>
          <p:nvSpPr>
            <p:cNvPr id="58503" name="Rectangle 135"/>
            <p:cNvSpPr>
              <a:spLocks noChangeArrowheads="1"/>
            </p:cNvSpPr>
            <p:nvPr/>
          </p:nvSpPr>
          <p:spPr bwMode="auto">
            <a:xfrm>
              <a:off x="24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8504" name="Rectangle 136"/>
            <p:cNvSpPr>
              <a:spLocks noChangeArrowheads="1"/>
            </p:cNvSpPr>
            <p:nvPr/>
          </p:nvSpPr>
          <p:spPr bwMode="auto">
            <a:xfrm>
              <a:off x="732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8505" name="Rectangle 137"/>
            <p:cNvSpPr>
              <a:spLocks noChangeArrowheads="1"/>
            </p:cNvSpPr>
            <p:nvPr/>
          </p:nvSpPr>
          <p:spPr bwMode="auto">
            <a:xfrm>
              <a:off x="1224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8506" name="Rectangle 138"/>
            <p:cNvSpPr>
              <a:spLocks noChangeArrowheads="1"/>
            </p:cNvSpPr>
            <p:nvPr/>
          </p:nvSpPr>
          <p:spPr bwMode="auto">
            <a:xfrm>
              <a:off x="171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8507" name="Rectangle 139"/>
            <p:cNvSpPr>
              <a:spLocks noChangeArrowheads="1"/>
            </p:cNvSpPr>
            <p:nvPr/>
          </p:nvSpPr>
          <p:spPr bwMode="auto">
            <a:xfrm>
              <a:off x="2196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58509" name="Group 141"/>
          <p:cNvGrpSpPr>
            <a:grpSpLocks/>
          </p:cNvGrpSpPr>
          <p:nvPr/>
        </p:nvGrpSpPr>
        <p:grpSpPr bwMode="auto">
          <a:xfrm>
            <a:off x="381000" y="4238625"/>
            <a:ext cx="3871913" cy="333375"/>
            <a:chOff x="243" y="2223"/>
            <a:chExt cx="2439" cy="210"/>
          </a:xfrm>
        </p:grpSpPr>
        <p:sp>
          <p:nvSpPr>
            <p:cNvPr id="58510" name="Rectangle 142"/>
            <p:cNvSpPr>
              <a:spLocks noChangeArrowheads="1"/>
            </p:cNvSpPr>
            <p:nvPr/>
          </p:nvSpPr>
          <p:spPr bwMode="auto">
            <a:xfrm>
              <a:off x="24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8511" name="Rectangle 143"/>
            <p:cNvSpPr>
              <a:spLocks noChangeArrowheads="1"/>
            </p:cNvSpPr>
            <p:nvPr/>
          </p:nvSpPr>
          <p:spPr bwMode="auto">
            <a:xfrm>
              <a:off x="732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8512" name="Rectangle 144"/>
            <p:cNvSpPr>
              <a:spLocks noChangeArrowheads="1"/>
            </p:cNvSpPr>
            <p:nvPr/>
          </p:nvSpPr>
          <p:spPr bwMode="auto">
            <a:xfrm>
              <a:off x="1224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8513" name="Rectangle 145"/>
            <p:cNvSpPr>
              <a:spLocks noChangeArrowheads="1"/>
            </p:cNvSpPr>
            <p:nvPr/>
          </p:nvSpPr>
          <p:spPr bwMode="auto">
            <a:xfrm>
              <a:off x="171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8514" name="Rectangle 146"/>
            <p:cNvSpPr>
              <a:spLocks noChangeArrowheads="1"/>
            </p:cNvSpPr>
            <p:nvPr/>
          </p:nvSpPr>
          <p:spPr bwMode="auto">
            <a:xfrm>
              <a:off x="2196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58499" name="Text Box 131"/>
          <p:cNvSpPr txBox="1">
            <a:spLocks noChangeArrowheads="1"/>
          </p:cNvSpPr>
          <p:nvPr/>
        </p:nvSpPr>
        <p:spPr bwMode="auto">
          <a:xfrm>
            <a:off x="5082480" y="3505201"/>
            <a:ext cx="381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 i="1" dirty="0">
                <a:solidFill>
                  <a:schemeClr val="tx1"/>
                </a:solidFill>
              </a:rPr>
              <a:t>O</a:t>
            </a:r>
            <a:r>
              <a:rPr lang="en-US" altLang="x-none" sz="1600" dirty="0">
                <a:solidFill>
                  <a:schemeClr val="tx1"/>
                </a:solidFill>
              </a:rPr>
              <a:t>3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>
                <a:solidFill>
                  <a:srgbClr val="00CC00"/>
                </a:solidFill>
              </a:rPr>
              <a:t>        99       90       75        74        67</a:t>
            </a:r>
            <a:endParaRPr lang="el-GR" altLang="x-none" dirty="0">
              <a:solidFill>
                <a:srgbClr val="00CC00"/>
              </a:solidFill>
            </a:endParaRPr>
          </a:p>
        </p:txBody>
      </p:sp>
      <p:sp>
        <p:nvSpPr>
          <p:cNvPr id="58501" name="Text Box 133"/>
          <p:cNvSpPr txBox="1">
            <a:spLocks noChangeArrowheads="1"/>
          </p:cNvSpPr>
          <p:nvPr/>
        </p:nvSpPr>
        <p:spPr bwMode="auto">
          <a:xfrm>
            <a:off x="5076056" y="3886201"/>
            <a:ext cx="381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 i="1" dirty="0">
                <a:solidFill>
                  <a:schemeClr val="tx1"/>
                </a:solidFill>
              </a:rPr>
              <a:t>O</a:t>
            </a:r>
            <a:r>
              <a:rPr lang="en-US" altLang="x-none" sz="1600" dirty="0">
                <a:solidFill>
                  <a:schemeClr val="tx1"/>
                </a:solidFill>
              </a:rPr>
              <a:t>1</a:t>
            </a:r>
            <a:r>
              <a:rPr lang="en-US" altLang="x-none" dirty="0">
                <a:solidFill>
                  <a:srgbClr val="00CC00"/>
                </a:solidFill>
              </a:rPr>
              <a:t>         66       91       92        56        58</a:t>
            </a:r>
            <a:endParaRPr lang="el-GR" altLang="x-none" dirty="0">
              <a:solidFill>
                <a:srgbClr val="00CC00"/>
              </a:solidFill>
            </a:endParaRPr>
          </a:p>
        </p:txBody>
      </p:sp>
      <p:sp>
        <p:nvSpPr>
          <p:cNvPr id="58515" name="Text Box 147"/>
          <p:cNvSpPr txBox="1">
            <a:spLocks noChangeArrowheads="1"/>
          </p:cNvSpPr>
          <p:nvPr/>
        </p:nvSpPr>
        <p:spPr bwMode="auto">
          <a:xfrm>
            <a:off x="5076056" y="4235451"/>
            <a:ext cx="3810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 i="1" dirty="0">
                <a:solidFill>
                  <a:schemeClr val="tx1"/>
                </a:solidFill>
              </a:rPr>
              <a:t>O</a:t>
            </a:r>
            <a:r>
              <a:rPr lang="en-US" altLang="x-none" sz="1600" dirty="0">
                <a:solidFill>
                  <a:schemeClr val="tx1"/>
                </a:solidFill>
              </a:rPr>
              <a:t>4</a:t>
            </a:r>
            <a:r>
              <a:rPr lang="en-US" altLang="x-none" dirty="0">
                <a:solidFill>
                  <a:schemeClr val="tx1"/>
                </a:solidFill>
              </a:rPr>
              <a:t>                                </a:t>
            </a:r>
            <a:r>
              <a:rPr lang="en-US" altLang="x-none" dirty="0">
                <a:solidFill>
                  <a:srgbClr val="00CC00"/>
                </a:solidFill>
              </a:rPr>
              <a:t>70                    67</a:t>
            </a:r>
            <a:endParaRPr lang="el-GR" altLang="x-none" dirty="0">
              <a:solidFill>
                <a:srgbClr val="00CC00"/>
              </a:solidFill>
            </a:endParaRPr>
          </a:p>
        </p:txBody>
      </p:sp>
      <p:sp>
        <p:nvSpPr>
          <p:cNvPr id="58516" name="Text Box 148"/>
          <p:cNvSpPr txBox="1">
            <a:spLocks noChangeArrowheads="1"/>
          </p:cNvSpPr>
          <p:nvPr/>
        </p:nvSpPr>
        <p:spPr bwMode="auto">
          <a:xfrm>
            <a:off x="5076056" y="4572001"/>
            <a:ext cx="3810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 i="1" dirty="0">
                <a:solidFill>
                  <a:schemeClr val="tx1"/>
                </a:solidFill>
              </a:rPr>
              <a:t>O</a:t>
            </a:r>
            <a:r>
              <a:rPr lang="en-US" altLang="x-none" sz="1600" dirty="0">
                <a:solidFill>
                  <a:schemeClr val="tx1"/>
                </a:solidFill>
              </a:rPr>
              <a:t>0</a:t>
            </a:r>
            <a:r>
              <a:rPr lang="en-US" altLang="x-none" dirty="0">
                <a:solidFill>
                  <a:schemeClr val="tx1"/>
                </a:solidFill>
              </a:rPr>
              <a:t>         </a:t>
            </a:r>
            <a:r>
              <a:rPr lang="en-US" altLang="x-none" dirty="0">
                <a:solidFill>
                  <a:srgbClr val="00CC00"/>
                </a:solidFill>
              </a:rPr>
              <a:t>63       61                    56</a:t>
            </a:r>
            <a:r>
              <a:rPr lang="en-US" altLang="x-none" dirty="0">
                <a:solidFill>
                  <a:schemeClr val="tx1"/>
                </a:solidFill>
              </a:rPr>
              <a:t>  </a:t>
            </a:r>
            <a:endParaRPr lang="el-GR" altLang="x-none" dirty="0">
              <a:solidFill>
                <a:schemeClr val="tx1"/>
              </a:solidFill>
            </a:endParaRPr>
          </a:p>
        </p:txBody>
      </p:sp>
      <p:sp>
        <p:nvSpPr>
          <p:cNvPr id="58570" name="Text Box 202"/>
          <p:cNvSpPr txBox="1">
            <a:spLocks noChangeArrowheads="1"/>
          </p:cNvSpPr>
          <p:nvPr/>
        </p:nvSpPr>
        <p:spPr bwMode="auto">
          <a:xfrm>
            <a:off x="1557337" y="5517247"/>
            <a:ext cx="62376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dirty="0" err="1">
                <a:solidFill>
                  <a:schemeClr val="tx1"/>
                </a:solidFill>
              </a:rPr>
              <a:t>Kein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 err="1">
                <a:solidFill>
                  <a:schemeClr val="tx1"/>
                </a:solidFill>
              </a:rPr>
              <a:t>weiterer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 err="1">
                <a:solidFill>
                  <a:schemeClr val="tx1"/>
                </a:solidFill>
              </a:rPr>
              <a:t>sortierter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 err="1">
                <a:solidFill>
                  <a:schemeClr val="tx1"/>
                </a:solidFill>
              </a:rPr>
              <a:t>Zugriff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 err="1">
                <a:solidFill>
                  <a:schemeClr val="tx1"/>
                </a:solidFill>
              </a:rPr>
              <a:t>nötig</a:t>
            </a:r>
            <a:r>
              <a:rPr lang="en-US" altLang="x-none" dirty="0">
                <a:solidFill>
                  <a:schemeClr val="tx1"/>
                </a:solidFill>
              </a:rPr>
              <a:t>, </a:t>
            </a:r>
            <a:r>
              <a:rPr lang="en-US" altLang="x-none" dirty="0" err="1">
                <a:solidFill>
                  <a:schemeClr val="tx1"/>
                </a:solidFill>
              </a:rPr>
              <a:t>denn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 err="1">
                <a:solidFill>
                  <a:schemeClr val="tx1"/>
                </a:solidFill>
              </a:rPr>
              <a:t>es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 err="1">
                <a:solidFill>
                  <a:schemeClr val="tx1"/>
                </a:solidFill>
              </a:rPr>
              <a:t>sind</a:t>
            </a:r>
            <a:r>
              <a:rPr lang="en-US" altLang="x-none" dirty="0">
                <a:solidFill>
                  <a:schemeClr val="tx1"/>
                </a:solidFill>
              </a:rPr>
              <a:t> k=2 </a:t>
            </a:r>
            <a:r>
              <a:rPr lang="en-US" altLang="x-none" dirty="0" err="1"/>
              <a:t>Objekte</a:t>
            </a:r>
            <a:r>
              <a:rPr lang="en-US" altLang="x-none" dirty="0"/>
              <a:t> </a:t>
            </a:r>
            <a:br>
              <a:rPr lang="en-US" altLang="x-none" dirty="0"/>
            </a:br>
            <a:r>
              <a:rPr lang="en-US" altLang="x-none" dirty="0" err="1"/>
              <a:t>mit</a:t>
            </a:r>
            <a:r>
              <a:rPr lang="en-US" altLang="x-none" dirty="0"/>
              <a:t> </a:t>
            </a:r>
            <a:r>
              <a:rPr lang="en-US" altLang="x-none" dirty="0" err="1"/>
              <a:t>allen</a:t>
            </a:r>
            <a:r>
              <a:rPr lang="en-US" altLang="x-none" dirty="0"/>
              <a:t> </a:t>
            </a:r>
            <a:r>
              <a:rPr lang="en-US" altLang="x-none" dirty="0" err="1"/>
              <a:t>Attributwerten</a:t>
            </a:r>
            <a:r>
              <a:rPr lang="en-US" altLang="x-none" dirty="0"/>
              <a:t> </a:t>
            </a:r>
            <a:r>
              <a:rPr lang="en-US" altLang="x-none" dirty="0" err="1"/>
              <a:t>bekannt</a:t>
            </a:r>
            <a:r>
              <a:rPr lang="en-US" altLang="x-none" dirty="0"/>
              <a:t> </a:t>
            </a:r>
            <a:r>
              <a:rPr lang="en-US" altLang="x-none" dirty="0">
                <a:solidFill>
                  <a:schemeClr val="tx1"/>
                </a:solidFill>
              </a:rPr>
              <a:t>(</a:t>
            </a:r>
            <a:r>
              <a:rPr lang="en-US" altLang="x-none" dirty="0" err="1">
                <a:solidFill>
                  <a:schemeClr val="tx1"/>
                </a:solidFill>
              </a:rPr>
              <a:t>Objekte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i="1" dirty="0">
                <a:solidFill>
                  <a:schemeClr val="tx1"/>
                </a:solidFill>
              </a:rPr>
              <a:t>O</a:t>
            </a:r>
            <a:r>
              <a:rPr lang="en-US" altLang="x-none" dirty="0">
                <a:solidFill>
                  <a:schemeClr val="tx1"/>
                </a:solidFill>
              </a:rPr>
              <a:t>1 and </a:t>
            </a:r>
            <a:r>
              <a:rPr lang="en-US" altLang="x-none" i="1" dirty="0">
                <a:solidFill>
                  <a:schemeClr val="tx1"/>
                </a:solidFill>
              </a:rPr>
              <a:t>O</a:t>
            </a:r>
            <a:r>
              <a:rPr lang="en-US" altLang="x-none" dirty="0">
                <a:solidFill>
                  <a:schemeClr val="tx1"/>
                </a:solidFill>
              </a:rPr>
              <a:t>3).</a:t>
            </a:r>
            <a:endParaRPr lang="el-GR" altLang="x-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26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9EBD36-EB13-F04E-B7E6-92F5E98E12D1}" type="slidenum">
              <a:rPr lang="el-GR" altLang="x-none"/>
              <a:pPr>
                <a:defRPr/>
              </a:pPr>
              <a:t>25</a:t>
            </a:fld>
            <a:endParaRPr lang="el-GR" altLang="x-none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Top-</a:t>
            </a:r>
            <a:r>
              <a:rPr lang="en-US" altLang="x-none" i="1" dirty="0"/>
              <a:t>k-</a:t>
            </a:r>
            <a:r>
              <a:rPr lang="en-US" altLang="x-none" dirty="0" err="1"/>
              <a:t>Berechnung</a:t>
            </a:r>
            <a:r>
              <a:rPr lang="en-US" altLang="x-none" dirty="0"/>
              <a:t> – </a:t>
            </a:r>
            <a:r>
              <a:rPr lang="en-US" altLang="x-none" dirty="0" err="1"/>
              <a:t>Algorithmus</a:t>
            </a:r>
            <a:r>
              <a:rPr lang="en-US" altLang="x-none" dirty="0"/>
              <a:t> FA</a:t>
            </a:r>
            <a:endParaRPr lang="el-GR" altLang="x-none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458200" cy="1195388"/>
          </a:xfrm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x-none" sz="2000" dirty="0" err="1"/>
              <a:t>Schritt</a:t>
            </a:r>
            <a:r>
              <a:rPr lang="en-US" altLang="x-none" sz="2000" dirty="0"/>
              <a:t> 2: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x-none" sz="2000" dirty="0"/>
              <a:t> </a:t>
            </a:r>
            <a:r>
              <a:rPr lang="en-US" altLang="x-none" sz="2000" dirty="0" err="1"/>
              <a:t>Generiere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Tabellenzugriffe</a:t>
            </a:r>
            <a:r>
              <a:rPr lang="en-US" altLang="x-none" sz="2000" dirty="0"/>
              <a:t>, um </a:t>
            </a:r>
            <a:r>
              <a:rPr lang="en-US" altLang="x-none" sz="2000" dirty="0" err="1"/>
              <a:t>fehlende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Werte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zu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erhalten</a:t>
            </a:r>
            <a:r>
              <a:rPr lang="en-US" altLang="x-none" sz="2000" dirty="0"/>
              <a:t> </a:t>
            </a:r>
            <a:br>
              <a:rPr lang="en-US" altLang="x-none" sz="2000" dirty="0"/>
            </a:br>
            <a:r>
              <a:rPr lang="en-US" altLang="x-none" sz="2000" dirty="0"/>
              <a:t>(</a:t>
            </a:r>
            <a:r>
              <a:rPr lang="en-US" altLang="x-none" sz="2000" dirty="0" err="1">
                <a:solidFill>
                  <a:srgbClr val="CC3300"/>
                </a:solidFill>
              </a:rPr>
              <a:t>zufälliger</a:t>
            </a:r>
            <a:r>
              <a:rPr lang="en-US" altLang="x-none" sz="2000" dirty="0">
                <a:solidFill>
                  <a:srgbClr val="CC3300"/>
                </a:solidFill>
              </a:rPr>
              <a:t> </a:t>
            </a:r>
            <a:r>
              <a:rPr lang="en-US" altLang="x-none" sz="2000" dirty="0" err="1">
                <a:solidFill>
                  <a:srgbClr val="CC3300"/>
                </a:solidFill>
              </a:rPr>
              <a:t>Zugriff</a:t>
            </a:r>
            <a:r>
              <a:rPr lang="en-US" altLang="x-none" sz="2000" dirty="0"/>
              <a:t>)</a:t>
            </a:r>
            <a:endParaRPr lang="el-GR" altLang="x-none" sz="2000" dirty="0"/>
          </a:p>
        </p:txBody>
      </p:sp>
      <p:graphicFrame>
        <p:nvGraphicFramePr>
          <p:cNvPr id="60420" name="Group 4"/>
          <p:cNvGraphicFramePr>
            <a:graphicFrameLocks noGrp="1"/>
          </p:cNvGraphicFramePr>
          <p:nvPr/>
        </p:nvGraphicFramePr>
        <p:xfrm>
          <a:off x="381000" y="3124200"/>
          <a:ext cx="3886200" cy="2155826"/>
        </p:xfrm>
        <a:graphic>
          <a:graphicData uri="http://schemas.openxmlformats.org/drawingml/2006/table">
            <a:tbl>
              <a:tblPr/>
              <a:tblGrid>
                <a:gridCol w="776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6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a1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a2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a3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a4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a5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99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92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90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75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63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70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48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16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28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44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19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35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0464" name="Group 48"/>
          <p:cNvGraphicFramePr>
            <a:graphicFrameLocks noGrp="1"/>
          </p:cNvGraphicFramePr>
          <p:nvPr/>
        </p:nvGraphicFramePr>
        <p:xfrm>
          <a:off x="4953000" y="3124200"/>
          <a:ext cx="3886200" cy="2155826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0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id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a1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a2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a3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a4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a5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64611" name="Group 99"/>
          <p:cNvGrpSpPr>
            <a:grpSpLocks/>
          </p:cNvGrpSpPr>
          <p:nvPr/>
        </p:nvGrpSpPr>
        <p:grpSpPr bwMode="auto">
          <a:xfrm>
            <a:off x="385763" y="3529013"/>
            <a:ext cx="3871912" cy="333375"/>
            <a:chOff x="243" y="2223"/>
            <a:chExt cx="2439" cy="210"/>
          </a:xfrm>
        </p:grpSpPr>
        <p:sp>
          <p:nvSpPr>
            <p:cNvPr id="60516" name="Rectangle 100"/>
            <p:cNvSpPr>
              <a:spLocks noChangeArrowheads="1"/>
            </p:cNvSpPr>
            <p:nvPr/>
          </p:nvSpPr>
          <p:spPr bwMode="auto">
            <a:xfrm>
              <a:off x="24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17" name="Rectangle 101"/>
            <p:cNvSpPr>
              <a:spLocks noChangeArrowheads="1"/>
            </p:cNvSpPr>
            <p:nvPr/>
          </p:nvSpPr>
          <p:spPr bwMode="auto">
            <a:xfrm>
              <a:off x="732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18" name="Rectangle 102"/>
            <p:cNvSpPr>
              <a:spLocks noChangeArrowheads="1"/>
            </p:cNvSpPr>
            <p:nvPr/>
          </p:nvSpPr>
          <p:spPr bwMode="auto">
            <a:xfrm>
              <a:off x="1224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19" name="Rectangle 103"/>
            <p:cNvSpPr>
              <a:spLocks noChangeArrowheads="1"/>
            </p:cNvSpPr>
            <p:nvPr/>
          </p:nvSpPr>
          <p:spPr bwMode="auto">
            <a:xfrm>
              <a:off x="171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20" name="Rectangle 104"/>
            <p:cNvSpPr>
              <a:spLocks noChangeArrowheads="1"/>
            </p:cNvSpPr>
            <p:nvPr/>
          </p:nvSpPr>
          <p:spPr bwMode="auto">
            <a:xfrm>
              <a:off x="2196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64612" name="Group 105"/>
          <p:cNvGrpSpPr>
            <a:grpSpLocks/>
          </p:cNvGrpSpPr>
          <p:nvPr/>
        </p:nvGrpSpPr>
        <p:grpSpPr bwMode="auto">
          <a:xfrm>
            <a:off x="395288" y="3886200"/>
            <a:ext cx="3871912" cy="333375"/>
            <a:chOff x="243" y="2223"/>
            <a:chExt cx="2439" cy="210"/>
          </a:xfrm>
        </p:grpSpPr>
        <p:sp>
          <p:nvSpPr>
            <p:cNvPr id="60522" name="Rectangle 106"/>
            <p:cNvSpPr>
              <a:spLocks noChangeArrowheads="1"/>
            </p:cNvSpPr>
            <p:nvPr/>
          </p:nvSpPr>
          <p:spPr bwMode="auto">
            <a:xfrm>
              <a:off x="24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23" name="Rectangle 107"/>
            <p:cNvSpPr>
              <a:spLocks noChangeArrowheads="1"/>
            </p:cNvSpPr>
            <p:nvPr/>
          </p:nvSpPr>
          <p:spPr bwMode="auto">
            <a:xfrm>
              <a:off x="732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24" name="Rectangle 108"/>
            <p:cNvSpPr>
              <a:spLocks noChangeArrowheads="1"/>
            </p:cNvSpPr>
            <p:nvPr/>
          </p:nvSpPr>
          <p:spPr bwMode="auto">
            <a:xfrm>
              <a:off x="1224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25" name="Rectangle 109"/>
            <p:cNvSpPr>
              <a:spLocks noChangeArrowheads="1"/>
            </p:cNvSpPr>
            <p:nvPr/>
          </p:nvSpPr>
          <p:spPr bwMode="auto">
            <a:xfrm>
              <a:off x="171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26" name="Rectangle 110"/>
            <p:cNvSpPr>
              <a:spLocks noChangeArrowheads="1"/>
            </p:cNvSpPr>
            <p:nvPr/>
          </p:nvSpPr>
          <p:spPr bwMode="auto">
            <a:xfrm>
              <a:off x="2196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64613" name="Group 111"/>
          <p:cNvGrpSpPr>
            <a:grpSpLocks/>
          </p:cNvGrpSpPr>
          <p:nvPr/>
        </p:nvGrpSpPr>
        <p:grpSpPr bwMode="auto">
          <a:xfrm>
            <a:off x="381000" y="4238625"/>
            <a:ext cx="3871913" cy="333375"/>
            <a:chOff x="243" y="2223"/>
            <a:chExt cx="2439" cy="210"/>
          </a:xfrm>
        </p:grpSpPr>
        <p:sp>
          <p:nvSpPr>
            <p:cNvPr id="60528" name="Rectangle 112"/>
            <p:cNvSpPr>
              <a:spLocks noChangeArrowheads="1"/>
            </p:cNvSpPr>
            <p:nvPr/>
          </p:nvSpPr>
          <p:spPr bwMode="auto">
            <a:xfrm>
              <a:off x="24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29" name="Rectangle 113"/>
            <p:cNvSpPr>
              <a:spLocks noChangeArrowheads="1"/>
            </p:cNvSpPr>
            <p:nvPr/>
          </p:nvSpPr>
          <p:spPr bwMode="auto">
            <a:xfrm>
              <a:off x="732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30" name="Rectangle 114"/>
            <p:cNvSpPr>
              <a:spLocks noChangeArrowheads="1"/>
            </p:cNvSpPr>
            <p:nvPr/>
          </p:nvSpPr>
          <p:spPr bwMode="auto">
            <a:xfrm>
              <a:off x="1224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31" name="Rectangle 115"/>
            <p:cNvSpPr>
              <a:spLocks noChangeArrowheads="1"/>
            </p:cNvSpPr>
            <p:nvPr/>
          </p:nvSpPr>
          <p:spPr bwMode="auto">
            <a:xfrm>
              <a:off x="171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32" name="Rectangle 116"/>
            <p:cNvSpPr>
              <a:spLocks noChangeArrowheads="1"/>
            </p:cNvSpPr>
            <p:nvPr/>
          </p:nvSpPr>
          <p:spPr bwMode="auto">
            <a:xfrm>
              <a:off x="2196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60549" name="Group 133"/>
          <p:cNvGrpSpPr>
            <a:grpSpLocks/>
          </p:cNvGrpSpPr>
          <p:nvPr/>
        </p:nvGrpSpPr>
        <p:grpSpPr bwMode="auto">
          <a:xfrm>
            <a:off x="381000" y="4229100"/>
            <a:ext cx="5861050" cy="1028700"/>
            <a:chOff x="240" y="2664"/>
            <a:chExt cx="3692" cy="648"/>
          </a:xfrm>
        </p:grpSpPr>
        <p:sp>
          <p:nvSpPr>
            <p:cNvPr id="60538" name="Rectangle 122"/>
            <p:cNvSpPr>
              <a:spLocks noChangeArrowheads="1"/>
            </p:cNvSpPr>
            <p:nvPr/>
          </p:nvSpPr>
          <p:spPr bwMode="auto">
            <a:xfrm>
              <a:off x="240" y="3104"/>
              <a:ext cx="480" cy="208"/>
            </a:xfrm>
            <a:prstGeom prst="rect">
              <a:avLst/>
            </a:prstGeom>
            <a:solidFill>
              <a:srgbClr val="CC33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44" name="Text Box 128"/>
            <p:cNvSpPr txBox="1">
              <a:spLocks noChangeArrowheads="1"/>
            </p:cNvSpPr>
            <p:nvPr/>
          </p:nvSpPr>
          <p:spPr bwMode="auto">
            <a:xfrm>
              <a:off x="3536" y="2664"/>
              <a:ext cx="396" cy="212"/>
            </a:xfrm>
            <a:prstGeom prst="rect">
              <a:avLst/>
            </a:prstGeom>
            <a:solidFill>
              <a:srgbClr val="CC33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x-none" sz="1600">
                  <a:solidFill>
                    <a:schemeClr val="tx1"/>
                  </a:solidFill>
                </a:rPr>
                <a:t>44</a:t>
              </a:r>
              <a:endParaRPr lang="el-GR" altLang="x-none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60550" name="Group 134"/>
          <p:cNvGrpSpPr>
            <a:grpSpLocks/>
          </p:cNvGrpSpPr>
          <p:nvPr/>
        </p:nvGrpSpPr>
        <p:grpSpPr bwMode="auto">
          <a:xfrm>
            <a:off x="1162050" y="4235450"/>
            <a:ext cx="5727700" cy="679450"/>
            <a:chOff x="732" y="2668"/>
            <a:chExt cx="3608" cy="428"/>
          </a:xfrm>
        </p:grpSpPr>
        <p:sp>
          <p:nvSpPr>
            <p:cNvPr id="60539" name="Rectangle 123"/>
            <p:cNvSpPr>
              <a:spLocks noChangeArrowheads="1"/>
            </p:cNvSpPr>
            <p:nvPr/>
          </p:nvSpPr>
          <p:spPr bwMode="auto">
            <a:xfrm>
              <a:off x="732" y="2884"/>
              <a:ext cx="480" cy="212"/>
            </a:xfrm>
            <a:prstGeom prst="rect">
              <a:avLst/>
            </a:prstGeom>
            <a:solidFill>
              <a:srgbClr val="CC33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45" name="Text Box 129"/>
            <p:cNvSpPr txBox="1">
              <a:spLocks noChangeArrowheads="1"/>
            </p:cNvSpPr>
            <p:nvPr/>
          </p:nvSpPr>
          <p:spPr bwMode="auto">
            <a:xfrm>
              <a:off x="3944" y="2668"/>
              <a:ext cx="396" cy="212"/>
            </a:xfrm>
            <a:prstGeom prst="rect">
              <a:avLst/>
            </a:prstGeom>
            <a:solidFill>
              <a:srgbClr val="CC33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x-none" sz="1600">
                  <a:solidFill>
                    <a:schemeClr val="tx1"/>
                  </a:solidFill>
                </a:rPr>
                <a:t>07</a:t>
              </a:r>
              <a:endParaRPr lang="el-GR" altLang="x-none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60551" name="Group 135"/>
          <p:cNvGrpSpPr>
            <a:grpSpLocks/>
          </p:cNvGrpSpPr>
          <p:nvPr/>
        </p:nvGrpSpPr>
        <p:grpSpPr bwMode="auto">
          <a:xfrm>
            <a:off x="2717800" y="4229100"/>
            <a:ext cx="5461000" cy="1035050"/>
            <a:chOff x="1712" y="2664"/>
            <a:chExt cx="3440" cy="652"/>
          </a:xfrm>
        </p:grpSpPr>
        <p:sp>
          <p:nvSpPr>
            <p:cNvPr id="60540" name="Rectangle 124"/>
            <p:cNvSpPr>
              <a:spLocks noChangeArrowheads="1"/>
            </p:cNvSpPr>
            <p:nvPr/>
          </p:nvSpPr>
          <p:spPr bwMode="auto">
            <a:xfrm>
              <a:off x="1712" y="3104"/>
              <a:ext cx="480" cy="212"/>
            </a:xfrm>
            <a:prstGeom prst="rect">
              <a:avLst/>
            </a:prstGeom>
            <a:solidFill>
              <a:srgbClr val="CC33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46" name="Text Box 130"/>
            <p:cNvSpPr txBox="1">
              <a:spLocks noChangeArrowheads="1"/>
            </p:cNvSpPr>
            <p:nvPr/>
          </p:nvSpPr>
          <p:spPr bwMode="auto">
            <a:xfrm>
              <a:off x="4756" y="2664"/>
              <a:ext cx="396" cy="212"/>
            </a:xfrm>
            <a:prstGeom prst="rect">
              <a:avLst/>
            </a:prstGeom>
            <a:solidFill>
              <a:srgbClr val="CC33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x-none" sz="1600">
                  <a:solidFill>
                    <a:schemeClr val="tx1"/>
                  </a:solidFill>
                </a:rPr>
                <a:t>19</a:t>
              </a:r>
              <a:endParaRPr lang="el-GR" altLang="x-none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60552" name="Group 136"/>
          <p:cNvGrpSpPr>
            <a:grpSpLocks/>
          </p:cNvGrpSpPr>
          <p:nvPr/>
        </p:nvGrpSpPr>
        <p:grpSpPr bwMode="auto">
          <a:xfrm>
            <a:off x="1936750" y="4578350"/>
            <a:ext cx="5594350" cy="692150"/>
            <a:chOff x="1220" y="2884"/>
            <a:chExt cx="3524" cy="436"/>
          </a:xfrm>
        </p:grpSpPr>
        <p:sp>
          <p:nvSpPr>
            <p:cNvPr id="60541" name="Rectangle 125"/>
            <p:cNvSpPr>
              <a:spLocks noChangeArrowheads="1"/>
            </p:cNvSpPr>
            <p:nvPr/>
          </p:nvSpPr>
          <p:spPr bwMode="auto">
            <a:xfrm>
              <a:off x="1220" y="3108"/>
              <a:ext cx="480" cy="212"/>
            </a:xfrm>
            <a:prstGeom prst="rect">
              <a:avLst/>
            </a:prstGeom>
            <a:solidFill>
              <a:srgbClr val="CC33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47" name="Text Box 131"/>
            <p:cNvSpPr txBox="1">
              <a:spLocks noChangeArrowheads="1"/>
            </p:cNvSpPr>
            <p:nvPr/>
          </p:nvSpPr>
          <p:spPr bwMode="auto">
            <a:xfrm>
              <a:off x="4348" y="2884"/>
              <a:ext cx="396" cy="212"/>
            </a:xfrm>
            <a:prstGeom prst="rect">
              <a:avLst/>
            </a:prstGeom>
            <a:solidFill>
              <a:srgbClr val="CC33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x-none" sz="1600">
                  <a:solidFill>
                    <a:schemeClr val="tx1"/>
                  </a:solidFill>
                </a:rPr>
                <a:t>01</a:t>
              </a:r>
              <a:endParaRPr lang="el-GR" altLang="x-none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60553" name="Group 137"/>
          <p:cNvGrpSpPr>
            <a:grpSpLocks/>
          </p:cNvGrpSpPr>
          <p:nvPr/>
        </p:nvGrpSpPr>
        <p:grpSpPr bwMode="auto">
          <a:xfrm>
            <a:off x="3498850" y="4584700"/>
            <a:ext cx="5327650" cy="685800"/>
            <a:chOff x="2204" y="2888"/>
            <a:chExt cx="3356" cy="432"/>
          </a:xfrm>
        </p:grpSpPr>
        <p:sp>
          <p:nvSpPr>
            <p:cNvPr id="60542" name="Rectangle 126"/>
            <p:cNvSpPr>
              <a:spLocks noChangeArrowheads="1"/>
            </p:cNvSpPr>
            <p:nvPr/>
          </p:nvSpPr>
          <p:spPr bwMode="auto">
            <a:xfrm>
              <a:off x="2204" y="3108"/>
              <a:ext cx="480" cy="212"/>
            </a:xfrm>
            <a:prstGeom prst="rect">
              <a:avLst/>
            </a:prstGeom>
            <a:solidFill>
              <a:srgbClr val="CC33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0548" name="Text Box 132"/>
            <p:cNvSpPr txBox="1">
              <a:spLocks noChangeArrowheads="1"/>
            </p:cNvSpPr>
            <p:nvPr/>
          </p:nvSpPr>
          <p:spPr bwMode="auto">
            <a:xfrm>
              <a:off x="5164" y="2888"/>
              <a:ext cx="396" cy="212"/>
            </a:xfrm>
            <a:prstGeom prst="rect">
              <a:avLst/>
            </a:prstGeom>
            <a:solidFill>
              <a:srgbClr val="CC33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x-none" sz="1600">
                  <a:solidFill>
                    <a:schemeClr val="tx1"/>
                  </a:solidFill>
                </a:rPr>
                <a:t>35</a:t>
              </a:r>
              <a:endParaRPr lang="el-GR" altLang="x-none" sz="1600">
                <a:solidFill>
                  <a:schemeClr val="tx1"/>
                </a:solidFill>
              </a:endParaRPr>
            </a:p>
          </p:txBody>
        </p:sp>
      </p:grpSp>
      <p:sp>
        <p:nvSpPr>
          <p:cNvPr id="60555" name="Text Box 139"/>
          <p:cNvSpPr txBox="1">
            <a:spLocks noChangeArrowheads="1"/>
          </p:cNvSpPr>
          <p:nvPr/>
        </p:nvSpPr>
        <p:spPr bwMode="auto">
          <a:xfrm>
            <a:off x="2046595" y="5548079"/>
            <a:ext cx="48333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dirty="0" err="1">
                <a:solidFill>
                  <a:schemeClr val="tx1"/>
                </a:solidFill>
              </a:rPr>
              <a:t>Alle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 err="1">
                <a:solidFill>
                  <a:schemeClr val="tx1"/>
                </a:solidFill>
              </a:rPr>
              <a:t>fehlenden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 err="1">
                <a:solidFill>
                  <a:schemeClr val="tx1"/>
                </a:solidFill>
              </a:rPr>
              <a:t>Werte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 err="1">
                <a:solidFill>
                  <a:schemeClr val="tx1"/>
                </a:solidFill>
              </a:rPr>
              <a:t>für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 err="1">
                <a:solidFill>
                  <a:schemeClr val="tx1"/>
                </a:solidFill>
              </a:rPr>
              <a:t>gesehene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 err="1">
                <a:solidFill>
                  <a:schemeClr val="tx1"/>
                </a:solidFill>
              </a:rPr>
              <a:t>Objekte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 err="1">
                <a:solidFill>
                  <a:schemeClr val="tx1"/>
                </a:solidFill>
              </a:rPr>
              <a:t>sind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br>
              <a:rPr lang="en-US" altLang="x-none" dirty="0">
                <a:solidFill>
                  <a:schemeClr val="tx1"/>
                </a:solidFill>
              </a:rPr>
            </a:br>
            <a:r>
              <a:rPr lang="en-US" altLang="x-none" dirty="0" err="1">
                <a:solidFill>
                  <a:schemeClr val="tx1"/>
                </a:solidFill>
              </a:rPr>
              <a:t>bestimmt</a:t>
            </a:r>
            <a:r>
              <a:rPr lang="en-US" altLang="x-none" dirty="0">
                <a:solidFill>
                  <a:schemeClr val="tx1"/>
                </a:solidFill>
              </a:rPr>
              <a:t>. </a:t>
            </a:r>
            <a:r>
              <a:rPr lang="en-US" altLang="x-none" dirty="0" err="1">
                <a:solidFill>
                  <a:schemeClr val="tx1"/>
                </a:solidFill>
              </a:rPr>
              <a:t>Keine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 err="1">
                <a:solidFill>
                  <a:schemeClr val="tx1"/>
                </a:solidFill>
              </a:rPr>
              <a:t>weiteren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 err="1">
                <a:solidFill>
                  <a:schemeClr val="tx1"/>
                </a:solidFill>
              </a:rPr>
              <a:t>Zugriffe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 err="1">
                <a:solidFill>
                  <a:schemeClr val="tx1"/>
                </a:solidFill>
              </a:rPr>
              <a:t>nötig</a:t>
            </a:r>
            <a:r>
              <a:rPr lang="en-US" altLang="x-none" dirty="0">
                <a:solidFill>
                  <a:schemeClr val="tx1"/>
                </a:solidFill>
              </a:rPr>
              <a:t>.</a:t>
            </a:r>
            <a:endParaRPr lang="el-GR" altLang="x-none" dirty="0">
              <a:solidFill>
                <a:schemeClr val="tx1"/>
              </a:solidFill>
            </a:endParaRPr>
          </a:p>
        </p:txBody>
      </p:sp>
      <p:sp>
        <p:nvSpPr>
          <p:cNvPr id="46" name="Text Box 131">
            <a:extLst>
              <a:ext uri="{FF2B5EF4-FFF2-40B4-BE49-F238E27FC236}">
                <a16:creationId xmlns:a16="http://schemas.microsoft.com/office/drawing/2014/main" id="{40E961AB-7DA9-B340-BD18-0FD38C6AD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2480" y="3505201"/>
            <a:ext cx="381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 i="1" dirty="0">
                <a:solidFill>
                  <a:schemeClr val="tx1"/>
                </a:solidFill>
              </a:rPr>
              <a:t>O</a:t>
            </a:r>
            <a:r>
              <a:rPr lang="en-US" altLang="x-none" sz="1600" dirty="0">
                <a:solidFill>
                  <a:schemeClr val="tx1"/>
                </a:solidFill>
              </a:rPr>
              <a:t>3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>
                <a:solidFill>
                  <a:srgbClr val="00CC00"/>
                </a:solidFill>
              </a:rPr>
              <a:t>        99       90       75        74        67</a:t>
            </a:r>
            <a:endParaRPr lang="el-GR" altLang="x-none" dirty="0">
              <a:solidFill>
                <a:srgbClr val="00CC00"/>
              </a:solidFill>
            </a:endParaRPr>
          </a:p>
        </p:txBody>
      </p:sp>
      <p:sp>
        <p:nvSpPr>
          <p:cNvPr id="47" name="Text Box 133">
            <a:extLst>
              <a:ext uri="{FF2B5EF4-FFF2-40B4-BE49-F238E27FC236}">
                <a16:creationId xmlns:a16="http://schemas.microsoft.com/office/drawing/2014/main" id="{9B453E22-5585-C244-8684-36E0D0D98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056" y="3886201"/>
            <a:ext cx="381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 i="1" dirty="0">
                <a:solidFill>
                  <a:schemeClr val="tx1"/>
                </a:solidFill>
              </a:rPr>
              <a:t>O</a:t>
            </a:r>
            <a:r>
              <a:rPr lang="en-US" altLang="x-none" sz="1600" dirty="0">
                <a:solidFill>
                  <a:schemeClr val="tx1"/>
                </a:solidFill>
              </a:rPr>
              <a:t>1</a:t>
            </a:r>
            <a:r>
              <a:rPr lang="en-US" altLang="x-none" dirty="0">
                <a:solidFill>
                  <a:srgbClr val="00CC00"/>
                </a:solidFill>
              </a:rPr>
              <a:t>         66       91       92        56        58</a:t>
            </a:r>
            <a:endParaRPr lang="el-GR" altLang="x-none" dirty="0">
              <a:solidFill>
                <a:srgbClr val="00CC00"/>
              </a:solidFill>
            </a:endParaRPr>
          </a:p>
        </p:txBody>
      </p:sp>
      <p:sp>
        <p:nvSpPr>
          <p:cNvPr id="48" name="Text Box 147">
            <a:extLst>
              <a:ext uri="{FF2B5EF4-FFF2-40B4-BE49-F238E27FC236}">
                <a16:creationId xmlns:a16="http://schemas.microsoft.com/office/drawing/2014/main" id="{AED22FEF-28F5-B54F-8551-1920A9B5B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056" y="4235451"/>
            <a:ext cx="3810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 i="1" dirty="0">
                <a:solidFill>
                  <a:schemeClr val="tx1"/>
                </a:solidFill>
              </a:rPr>
              <a:t>O</a:t>
            </a:r>
            <a:r>
              <a:rPr lang="en-US" altLang="x-none" sz="1600" dirty="0">
                <a:solidFill>
                  <a:schemeClr val="tx1"/>
                </a:solidFill>
              </a:rPr>
              <a:t>4</a:t>
            </a:r>
            <a:r>
              <a:rPr lang="en-US" altLang="x-none" dirty="0">
                <a:solidFill>
                  <a:schemeClr val="tx1"/>
                </a:solidFill>
              </a:rPr>
              <a:t>                                </a:t>
            </a:r>
            <a:r>
              <a:rPr lang="en-US" altLang="x-none" dirty="0">
                <a:solidFill>
                  <a:srgbClr val="00CC00"/>
                </a:solidFill>
              </a:rPr>
              <a:t>70                    67</a:t>
            </a:r>
            <a:endParaRPr lang="el-GR" altLang="x-none" dirty="0">
              <a:solidFill>
                <a:srgbClr val="00CC00"/>
              </a:solidFill>
            </a:endParaRPr>
          </a:p>
        </p:txBody>
      </p:sp>
      <p:sp>
        <p:nvSpPr>
          <p:cNvPr id="49" name="Text Box 148">
            <a:extLst>
              <a:ext uri="{FF2B5EF4-FFF2-40B4-BE49-F238E27FC236}">
                <a16:creationId xmlns:a16="http://schemas.microsoft.com/office/drawing/2014/main" id="{600076B3-0076-7C41-94D7-084AFA80A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056" y="4572001"/>
            <a:ext cx="3810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 i="1" dirty="0">
                <a:solidFill>
                  <a:schemeClr val="tx1"/>
                </a:solidFill>
              </a:rPr>
              <a:t>O</a:t>
            </a:r>
            <a:r>
              <a:rPr lang="en-US" altLang="x-none" sz="1600" dirty="0">
                <a:solidFill>
                  <a:schemeClr val="tx1"/>
                </a:solidFill>
              </a:rPr>
              <a:t>0</a:t>
            </a:r>
            <a:r>
              <a:rPr lang="en-US" altLang="x-none" dirty="0">
                <a:solidFill>
                  <a:schemeClr val="tx1"/>
                </a:solidFill>
              </a:rPr>
              <a:t>         </a:t>
            </a:r>
            <a:r>
              <a:rPr lang="en-US" altLang="x-none" dirty="0">
                <a:solidFill>
                  <a:srgbClr val="00CC00"/>
                </a:solidFill>
              </a:rPr>
              <a:t>63       61                    56</a:t>
            </a:r>
            <a:r>
              <a:rPr lang="en-US" altLang="x-none" dirty="0">
                <a:solidFill>
                  <a:schemeClr val="tx1"/>
                </a:solidFill>
              </a:rPr>
              <a:t>  </a:t>
            </a:r>
            <a:endParaRPr lang="el-GR" altLang="x-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68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0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55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20F90-F19D-D343-9A42-C881BE2F9DC1}" type="slidenum">
              <a:rPr lang="el-GR" altLang="x-none"/>
              <a:pPr>
                <a:defRPr/>
              </a:pPr>
              <a:t>26</a:t>
            </a:fld>
            <a:endParaRPr lang="el-GR" altLang="x-none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Top-</a:t>
            </a:r>
            <a:r>
              <a:rPr lang="en-US" altLang="x-none" i="1" dirty="0"/>
              <a:t>k-</a:t>
            </a:r>
            <a:r>
              <a:rPr lang="en-US" altLang="x-none" dirty="0" err="1"/>
              <a:t>Berechnung</a:t>
            </a:r>
            <a:r>
              <a:rPr lang="en-US" altLang="x-none" dirty="0"/>
              <a:t> – </a:t>
            </a:r>
            <a:r>
              <a:rPr lang="en-US" altLang="x-none" dirty="0" err="1"/>
              <a:t>Algorithmus</a:t>
            </a:r>
            <a:r>
              <a:rPr lang="en-US" altLang="x-none" dirty="0"/>
              <a:t> FA</a:t>
            </a:r>
            <a:endParaRPr lang="el-GR" altLang="x-none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458200" cy="1346200"/>
          </a:xfrm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None/>
              <a:defRPr/>
            </a:pPr>
            <a:r>
              <a:rPr lang="en-US" altLang="x-none" sz="2000" dirty="0" err="1"/>
              <a:t>Schritt</a:t>
            </a:r>
            <a:r>
              <a:rPr lang="en-US" altLang="x-none" sz="2000" dirty="0"/>
              <a:t> 3: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x-none" sz="2000" dirty="0"/>
              <a:t> </a:t>
            </a:r>
            <a:r>
              <a:rPr lang="en-US" altLang="x-none" sz="2000" dirty="0" err="1"/>
              <a:t>Berechne</a:t>
            </a:r>
            <a:r>
              <a:rPr lang="en-US" altLang="x-none" sz="2000" dirty="0"/>
              <a:t> die </a:t>
            </a:r>
            <a:r>
              <a:rPr lang="en-US" altLang="x-none" sz="2000" dirty="0" err="1"/>
              <a:t>Bewertungen</a:t>
            </a:r>
            <a:r>
              <a:rPr lang="en-US" altLang="x-none" sz="2000" dirty="0"/>
              <a:t> der </a:t>
            </a:r>
            <a:r>
              <a:rPr lang="en-US" altLang="x-none" sz="2000" dirty="0" err="1"/>
              <a:t>gesehenen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Objekte</a:t>
            </a:r>
            <a:endParaRPr lang="en-US" altLang="x-none" sz="2000" dirty="0"/>
          </a:p>
          <a:p>
            <a:pPr eaLnBrk="1" hangingPunct="1">
              <a:defRPr/>
            </a:pPr>
            <a:r>
              <a:rPr lang="en-US" altLang="x-none" sz="2000" dirty="0"/>
              <a:t> </a:t>
            </a:r>
            <a:r>
              <a:rPr lang="en-US" altLang="x-none" sz="2000" dirty="0" err="1"/>
              <a:t>Gebe</a:t>
            </a:r>
            <a:r>
              <a:rPr lang="en-US" altLang="x-none" sz="2000" dirty="0"/>
              <a:t> k </a:t>
            </a:r>
            <a:r>
              <a:rPr lang="en-US" altLang="x-none" sz="2000" dirty="0" err="1"/>
              <a:t>höchstbewertete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Objekte</a:t>
            </a:r>
            <a:r>
              <a:rPr lang="en-US" altLang="x-none" sz="2000" dirty="0"/>
              <a:t> </a:t>
            </a:r>
            <a:r>
              <a:rPr lang="en-US" altLang="x-none" sz="2000" dirty="0" err="1"/>
              <a:t>zurück</a:t>
            </a:r>
            <a:endParaRPr lang="el-GR" altLang="x-none" sz="2000" dirty="0"/>
          </a:p>
        </p:txBody>
      </p:sp>
      <p:graphicFrame>
        <p:nvGraphicFramePr>
          <p:cNvPr id="61600" name="Group 160"/>
          <p:cNvGraphicFramePr>
            <a:graphicFrameLocks noGrp="1"/>
          </p:cNvGraphicFramePr>
          <p:nvPr/>
        </p:nvGraphicFramePr>
        <p:xfrm>
          <a:off x="685800" y="3048000"/>
          <a:ext cx="3886200" cy="2155826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0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id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a1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a2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a3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a4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a5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1676" name="Text Box 236"/>
          <p:cNvSpPr txBox="1">
            <a:spLocks noChangeArrowheads="1"/>
          </p:cNvSpPr>
          <p:nvPr/>
        </p:nvSpPr>
        <p:spPr bwMode="auto">
          <a:xfrm>
            <a:off x="1346200" y="4152900"/>
            <a:ext cx="628650" cy="336550"/>
          </a:xfrm>
          <a:prstGeom prst="rect">
            <a:avLst/>
          </a:prstGeom>
          <a:solidFill>
            <a:srgbClr val="CC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x-none" sz="1600">
                <a:solidFill>
                  <a:schemeClr val="tx1"/>
                </a:solidFill>
              </a:rPr>
              <a:t>44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61679" name="Text Box 239"/>
          <p:cNvSpPr txBox="1">
            <a:spLocks noChangeArrowheads="1"/>
          </p:cNvSpPr>
          <p:nvPr/>
        </p:nvSpPr>
        <p:spPr bwMode="auto">
          <a:xfrm>
            <a:off x="1993900" y="4159250"/>
            <a:ext cx="628650" cy="336550"/>
          </a:xfrm>
          <a:prstGeom prst="rect">
            <a:avLst/>
          </a:prstGeom>
          <a:solidFill>
            <a:srgbClr val="CC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x-none" sz="1600">
                <a:solidFill>
                  <a:schemeClr val="tx1"/>
                </a:solidFill>
              </a:rPr>
              <a:t>07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61682" name="Text Box 242"/>
          <p:cNvSpPr txBox="1">
            <a:spLocks noChangeArrowheads="1"/>
          </p:cNvSpPr>
          <p:nvPr/>
        </p:nvSpPr>
        <p:spPr bwMode="auto">
          <a:xfrm>
            <a:off x="3282950" y="4152900"/>
            <a:ext cx="628650" cy="336550"/>
          </a:xfrm>
          <a:prstGeom prst="rect">
            <a:avLst/>
          </a:prstGeom>
          <a:solidFill>
            <a:srgbClr val="CC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x-none" sz="1600">
                <a:solidFill>
                  <a:schemeClr val="tx1"/>
                </a:solidFill>
              </a:rPr>
              <a:t>19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61685" name="Text Box 245"/>
          <p:cNvSpPr txBox="1">
            <a:spLocks noChangeArrowheads="1"/>
          </p:cNvSpPr>
          <p:nvPr/>
        </p:nvSpPr>
        <p:spPr bwMode="auto">
          <a:xfrm>
            <a:off x="2635250" y="4502150"/>
            <a:ext cx="628650" cy="336550"/>
          </a:xfrm>
          <a:prstGeom prst="rect">
            <a:avLst/>
          </a:prstGeom>
          <a:solidFill>
            <a:srgbClr val="CC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x-none" sz="1600">
                <a:solidFill>
                  <a:schemeClr val="tx1"/>
                </a:solidFill>
              </a:rPr>
              <a:t>01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61688" name="Text Box 248"/>
          <p:cNvSpPr txBox="1">
            <a:spLocks noChangeArrowheads="1"/>
          </p:cNvSpPr>
          <p:nvPr/>
        </p:nvSpPr>
        <p:spPr bwMode="auto">
          <a:xfrm>
            <a:off x="3930650" y="4508500"/>
            <a:ext cx="628650" cy="336550"/>
          </a:xfrm>
          <a:prstGeom prst="rect">
            <a:avLst/>
          </a:prstGeom>
          <a:solidFill>
            <a:srgbClr val="CC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x-none" sz="1600">
                <a:solidFill>
                  <a:schemeClr val="tx1"/>
                </a:solidFill>
              </a:rPr>
              <a:t>35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61689" name="Text Box 249"/>
          <p:cNvSpPr txBox="1">
            <a:spLocks noChangeArrowheads="1"/>
          </p:cNvSpPr>
          <p:nvPr/>
        </p:nvSpPr>
        <p:spPr bwMode="auto">
          <a:xfrm>
            <a:off x="6629400" y="2819400"/>
            <a:ext cx="19447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 err="1">
                <a:solidFill>
                  <a:schemeClr val="tx1"/>
                </a:solidFill>
              </a:rPr>
              <a:t>Totale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 err="1">
                <a:solidFill>
                  <a:schemeClr val="tx1"/>
                </a:solidFill>
              </a:rPr>
              <a:t>Bewertung</a:t>
            </a:r>
            <a:endParaRPr lang="el-GR" altLang="x-none" dirty="0">
              <a:solidFill>
                <a:schemeClr val="tx1"/>
              </a:solidFill>
            </a:endParaRPr>
          </a:p>
        </p:txBody>
      </p:sp>
      <p:grpSp>
        <p:nvGrpSpPr>
          <p:cNvPr id="61699" name="Group 259"/>
          <p:cNvGrpSpPr>
            <a:grpSpLocks/>
          </p:cNvGrpSpPr>
          <p:nvPr/>
        </p:nvGrpSpPr>
        <p:grpSpPr bwMode="auto">
          <a:xfrm>
            <a:off x="4648200" y="3317875"/>
            <a:ext cx="3140075" cy="457200"/>
            <a:chOff x="2928" y="2090"/>
            <a:chExt cx="1978" cy="288"/>
          </a:xfrm>
        </p:grpSpPr>
        <p:sp>
          <p:nvSpPr>
            <p:cNvPr id="61690" name="Line 250"/>
            <p:cNvSpPr>
              <a:spLocks noChangeShapeType="1"/>
            </p:cNvSpPr>
            <p:nvPr/>
          </p:nvSpPr>
          <p:spPr bwMode="auto">
            <a:xfrm>
              <a:off x="2928" y="2256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1691" name="Text Box 251"/>
            <p:cNvSpPr txBox="1">
              <a:spLocks noChangeArrowheads="1"/>
            </p:cNvSpPr>
            <p:nvPr/>
          </p:nvSpPr>
          <p:spPr bwMode="auto">
            <a:xfrm>
              <a:off x="4502" y="2090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x-none">
                  <a:solidFill>
                    <a:schemeClr val="tx1"/>
                  </a:solidFill>
                </a:rPr>
                <a:t>405</a:t>
              </a:r>
              <a:endParaRPr lang="el-GR" altLang="x-none">
                <a:solidFill>
                  <a:schemeClr val="tx1"/>
                </a:solidFill>
              </a:endParaRPr>
            </a:p>
          </p:txBody>
        </p:sp>
      </p:grpSp>
      <p:grpSp>
        <p:nvGrpSpPr>
          <p:cNvPr id="61700" name="Group 260"/>
          <p:cNvGrpSpPr>
            <a:grpSpLocks/>
          </p:cNvGrpSpPr>
          <p:nvPr/>
        </p:nvGrpSpPr>
        <p:grpSpPr bwMode="auto">
          <a:xfrm>
            <a:off x="4648200" y="3733800"/>
            <a:ext cx="3155950" cy="457200"/>
            <a:chOff x="2928" y="2352"/>
            <a:chExt cx="1988" cy="288"/>
          </a:xfrm>
        </p:grpSpPr>
        <p:sp>
          <p:nvSpPr>
            <p:cNvPr id="61693" name="Text Box 253"/>
            <p:cNvSpPr txBox="1">
              <a:spLocks noChangeArrowheads="1"/>
            </p:cNvSpPr>
            <p:nvPr/>
          </p:nvSpPr>
          <p:spPr bwMode="auto">
            <a:xfrm>
              <a:off x="4512" y="2352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x-none">
                  <a:solidFill>
                    <a:schemeClr val="tx1"/>
                  </a:solidFill>
                </a:rPr>
                <a:t>363</a:t>
              </a:r>
              <a:endParaRPr lang="el-GR" altLang="x-none">
                <a:solidFill>
                  <a:schemeClr val="tx1"/>
                </a:solidFill>
              </a:endParaRPr>
            </a:p>
          </p:txBody>
        </p:sp>
        <p:sp>
          <p:nvSpPr>
            <p:cNvPr id="61694" name="Line 254"/>
            <p:cNvSpPr>
              <a:spLocks noChangeShapeType="1"/>
            </p:cNvSpPr>
            <p:nvPr/>
          </p:nvSpPr>
          <p:spPr bwMode="auto">
            <a:xfrm>
              <a:off x="2928" y="2496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61701" name="Group 261"/>
          <p:cNvGrpSpPr>
            <a:grpSpLocks/>
          </p:cNvGrpSpPr>
          <p:nvPr/>
        </p:nvGrpSpPr>
        <p:grpSpPr bwMode="auto">
          <a:xfrm>
            <a:off x="4648200" y="4114800"/>
            <a:ext cx="3155950" cy="457200"/>
            <a:chOff x="2928" y="2592"/>
            <a:chExt cx="1988" cy="288"/>
          </a:xfrm>
        </p:grpSpPr>
        <p:sp>
          <p:nvSpPr>
            <p:cNvPr id="61695" name="Line 255"/>
            <p:cNvSpPr>
              <a:spLocks noChangeShapeType="1"/>
            </p:cNvSpPr>
            <p:nvPr/>
          </p:nvSpPr>
          <p:spPr bwMode="auto">
            <a:xfrm>
              <a:off x="2928" y="2736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1696" name="Text Box 256"/>
            <p:cNvSpPr txBox="1">
              <a:spLocks noChangeArrowheads="1"/>
            </p:cNvSpPr>
            <p:nvPr/>
          </p:nvSpPr>
          <p:spPr bwMode="auto">
            <a:xfrm>
              <a:off x="4512" y="2592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x-none">
                  <a:solidFill>
                    <a:schemeClr val="tx1"/>
                  </a:solidFill>
                </a:rPr>
                <a:t>207</a:t>
              </a:r>
              <a:endParaRPr lang="el-GR" altLang="x-none">
                <a:solidFill>
                  <a:schemeClr val="tx1"/>
                </a:solidFill>
              </a:endParaRPr>
            </a:p>
          </p:txBody>
        </p:sp>
      </p:grpSp>
      <p:grpSp>
        <p:nvGrpSpPr>
          <p:cNvPr id="61702" name="Group 262"/>
          <p:cNvGrpSpPr>
            <a:grpSpLocks/>
          </p:cNvGrpSpPr>
          <p:nvPr/>
        </p:nvGrpSpPr>
        <p:grpSpPr bwMode="auto">
          <a:xfrm>
            <a:off x="4648200" y="4495800"/>
            <a:ext cx="3155950" cy="457200"/>
            <a:chOff x="2928" y="2832"/>
            <a:chExt cx="1988" cy="288"/>
          </a:xfrm>
        </p:grpSpPr>
        <p:sp>
          <p:nvSpPr>
            <p:cNvPr id="61697" name="Line 257"/>
            <p:cNvSpPr>
              <a:spLocks noChangeShapeType="1"/>
            </p:cNvSpPr>
            <p:nvPr/>
          </p:nvSpPr>
          <p:spPr bwMode="auto">
            <a:xfrm>
              <a:off x="2928" y="2976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1698" name="Text Box 258"/>
            <p:cNvSpPr txBox="1">
              <a:spLocks noChangeArrowheads="1"/>
            </p:cNvSpPr>
            <p:nvPr/>
          </p:nvSpPr>
          <p:spPr bwMode="auto">
            <a:xfrm>
              <a:off x="4512" y="2832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x-none">
                  <a:solidFill>
                    <a:schemeClr val="tx1"/>
                  </a:solidFill>
                </a:rPr>
                <a:t>216</a:t>
              </a:r>
              <a:endParaRPr lang="el-GR" altLang="x-none">
                <a:solidFill>
                  <a:schemeClr val="tx1"/>
                </a:solidFill>
              </a:endParaRPr>
            </a:p>
          </p:txBody>
        </p:sp>
      </p:grpSp>
      <p:grpSp>
        <p:nvGrpSpPr>
          <p:cNvPr id="61705" name="Group 265"/>
          <p:cNvGrpSpPr>
            <a:grpSpLocks/>
          </p:cNvGrpSpPr>
          <p:nvPr/>
        </p:nvGrpSpPr>
        <p:grpSpPr bwMode="auto">
          <a:xfrm>
            <a:off x="7772400" y="3457575"/>
            <a:ext cx="1033463" cy="609600"/>
            <a:chOff x="4896" y="2178"/>
            <a:chExt cx="651" cy="384"/>
          </a:xfrm>
        </p:grpSpPr>
        <p:sp>
          <p:nvSpPr>
            <p:cNvPr id="61703" name="AutoShape 263"/>
            <p:cNvSpPr>
              <a:spLocks/>
            </p:cNvSpPr>
            <p:nvPr/>
          </p:nvSpPr>
          <p:spPr bwMode="auto">
            <a:xfrm>
              <a:off x="4896" y="2178"/>
              <a:ext cx="144" cy="384"/>
            </a:xfrm>
            <a:prstGeom prst="rightBrace">
              <a:avLst>
                <a:gd name="adj1" fmla="val 2222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1704" name="Text Box 264"/>
            <p:cNvSpPr txBox="1">
              <a:spLocks noChangeArrowheads="1"/>
            </p:cNvSpPr>
            <p:nvPr/>
          </p:nvSpPr>
          <p:spPr bwMode="auto">
            <a:xfrm>
              <a:off x="5040" y="2217"/>
              <a:ext cx="5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x-none" sz="2000"/>
                <a:t>Top-2</a:t>
              </a:r>
              <a:endParaRPr lang="el-GR" altLang="x-none" sz="2000"/>
            </a:p>
          </p:txBody>
        </p:sp>
      </p:grpSp>
      <p:sp>
        <p:nvSpPr>
          <p:cNvPr id="61706" name="Text Box 266"/>
          <p:cNvSpPr txBox="1">
            <a:spLocks noChangeArrowheads="1"/>
          </p:cNvSpPr>
          <p:nvPr/>
        </p:nvSpPr>
        <p:spPr bwMode="auto">
          <a:xfrm>
            <a:off x="1619672" y="5261659"/>
            <a:ext cx="586410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dirty="0" err="1"/>
              <a:t>Daher</a:t>
            </a:r>
            <a:r>
              <a:rPr lang="en-US" altLang="x-none" dirty="0"/>
              <a:t> </a:t>
            </a:r>
            <a:r>
              <a:rPr lang="en-US" altLang="x-none" dirty="0" err="1"/>
              <a:t>sind</a:t>
            </a:r>
            <a:r>
              <a:rPr lang="en-US" altLang="x-none" dirty="0"/>
              <a:t> die </a:t>
            </a:r>
            <a:r>
              <a:rPr lang="en-US" altLang="x-none" dirty="0" err="1"/>
              <a:t>besten</a:t>
            </a:r>
            <a:r>
              <a:rPr lang="en-US" altLang="x-none" dirty="0"/>
              <a:t> </a:t>
            </a:r>
            <a:r>
              <a:rPr lang="en-US" altLang="x-none" dirty="0" err="1"/>
              <a:t>Objekte</a:t>
            </a:r>
            <a:r>
              <a:rPr lang="en-US" altLang="x-none" dirty="0"/>
              <a:t> </a:t>
            </a:r>
            <a:r>
              <a:rPr lang="en-US" altLang="x-none" dirty="0" err="1"/>
              <a:t>für</a:t>
            </a:r>
            <a:r>
              <a:rPr lang="en-US" altLang="x-none" dirty="0"/>
              <a:t> die </a:t>
            </a:r>
            <a:r>
              <a:rPr lang="en-US" altLang="x-none" dirty="0" err="1"/>
              <a:t>Anfrage</a:t>
            </a:r>
            <a:r>
              <a:rPr lang="en-US" altLang="x-none" dirty="0"/>
              <a:t>:</a:t>
            </a:r>
            <a:br>
              <a:rPr lang="en-US" altLang="x-none" dirty="0"/>
            </a:br>
            <a:r>
              <a:rPr lang="en-US" altLang="x-none" i="1" dirty="0"/>
              <a:t>O</a:t>
            </a:r>
            <a:r>
              <a:rPr lang="en-US" altLang="x-none" sz="1800" dirty="0"/>
              <a:t>3</a:t>
            </a:r>
            <a:r>
              <a:rPr lang="en-US" altLang="x-none" dirty="0"/>
              <a:t> </a:t>
            </a:r>
            <a:r>
              <a:rPr lang="en-US" altLang="x-none" dirty="0" err="1"/>
              <a:t>mit</a:t>
            </a:r>
            <a:r>
              <a:rPr lang="en-US" altLang="x-none" dirty="0"/>
              <a:t> </a:t>
            </a:r>
            <a:r>
              <a:rPr lang="en-US" altLang="x-none" dirty="0" err="1"/>
              <a:t>Bewertung</a:t>
            </a:r>
            <a:r>
              <a:rPr lang="en-US" altLang="x-none" dirty="0"/>
              <a:t> 405</a:t>
            </a:r>
            <a:r>
              <a:rPr lang="en-US" altLang="x-none" dirty="0">
                <a:solidFill>
                  <a:schemeClr val="tx1"/>
                </a:solidFill>
              </a:rPr>
              <a:t> and </a:t>
            </a:r>
            <a:r>
              <a:rPr lang="en-US" altLang="x-none" i="1" dirty="0"/>
              <a:t>O</a:t>
            </a:r>
            <a:r>
              <a:rPr lang="en-US" altLang="x-none" sz="1800" dirty="0"/>
              <a:t>1</a:t>
            </a:r>
            <a:r>
              <a:rPr lang="en-US" altLang="x-none" dirty="0"/>
              <a:t> </a:t>
            </a:r>
            <a:r>
              <a:rPr lang="en-US" altLang="x-none" dirty="0" err="1"/>
              <a:t>mit</a:t>
            </a:r>
            <a:r>
              <a:rPr lang="en-US" altLang="x-none" dirty="0"/>
              <a:t> </a:t>
            </a:r>
            <a:r>
              <a:rPr lang="en-US" altLang="x-none" dirty="0" err="1"/>
              <a:t>Bewertung</a:t>
            </a:r>
            <a:r>
              <a:rPr lang="en-US" altLang="x-none" dirty="0"/>
              <a:t> 363</a:t>
            </a:r>
            <a:r>
              <a:rPr lang="en-US" altLang="x-none" dirty="0">
                <a:solidFill>
                  <a:schemeClr val="tx1"/>
                </a:solidFill>
              </a:rPr>
              <a:t>.</a:t>
            </a:r>
          </a:p>
          <a:p>
            <a:pPr eaLnBrk="1" hangingPunct="1">
              <a:defRPr/>
            </a:pPr>
            <a:endParaRPr lang="en-US" altLang="x-none" dirty="0"/>
          </a:p>
          <a:p>
            <a:pPr eaLnBrk="1" hangingPunct="1">
              <a:defRPr/>
            </a:pPr>
            <a:r>
              <a:rPr lang="en-US" altLang="x-none" dirty="0">
                <a:solidFill>
                  <a:schemeClr val="tx1"/>
                </a:solidFill>
              </a:rPr>
              <a:t>Die </a:t>
            </a:r>
            <a:r>
              <a:rPr lang="en-US" altLang="x-none" dirty="0" err="1">
                <a:solidFill>
                  <a:schemeClr val="tx1"/>
                </a:solidFill>
              </a:rPr>
              <a:t>besten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 err="1">
                <a:solidFill>
                  <a:schemeClr val="tx1"/>
                </a:solidFill>
              </a:rPr>
              <a:t>sind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 err="1">
                <a:solidFill>
                  <a:schemeClr val="tx1"/>
                </a:solidFill>
              </a:rPr>
              <a:t>nicht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 err="1">
                <a:solidFill>
                  <a:schemeClr val="tx1"/>
                </a:solidFill>
              </a:rPr>
              <a:t>notwendiger</a:t>
            </a:r>
            <a:r>
              <a:rPr lang="en-US" altLang="x-none" dirty="0" err="1"/>
              <a:t>weise</a:t>
            </a:r>
            <a:r>
              <a:rPr lang="en-US" altLang="x-none" dirty="0"/>
              <a:t> </a:t>
            </a:r>
            <a:r>
              <a:rPr lang="en-US" altLang="x-none" dirty="0" err="1"/>
              <a:t>unter</a:t>
            </a:r>
            <a:r>
              <a:rPr lang="en-US" altLang="x-none" dirty="0"/>
              <a:t> den </a:t>
            </a:r>
            <a:r>
              <a:rPr lang="en-US" altLang="x-none" dirty="0" err="1"/>
              <a:t>ersten</a:t>
            </a:r>
            <a:r>
              <a:rPr lang="en-US" altLang="x-none" dirty="0"/>
              <a:t> k.</a:t>
            </a:r>
            <a:endParaRPr lang="el-GR" altLang="x-none" dirty="0">
              <a:solidFill>
                <a:schemeClr val="tx1"/>
              </a:solidFill>
            </a:endParaRPr>
          </a:p>
        </p:txBody>
      </p:sp>
      <p:sp>
        <p:nvSpPr>
          <p:cNvPr id="33" name="Text Box 131">
            <a:extLst>
              <a:ext uri="{FF2B5EF4-FFF2-40B4-BE49-F238E27FC236}">
                <a16:creationId xmlns:a16="http://schemas.microsoft.com/office/drawing/2014/main" id="{8201B963-344D-2742-A464-42363AD48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888" y="3443080"/>
            <a:ext cx="381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 i="1" dirty="0">
                <a:solidFill>
                  <a:schemeClr val="tx1"/>
                </a:solidFill>
              </a:rPr>
              <a:t>O</a:t>
            </a:r>
            <a:r>
              <a:rPr lang="en-US" altLang="x-none" sz="1600" dirty="0">
                <a:solidFill>
                  <a:schemeClr val="tx1"/>
                </a:solidFill>
              </a:rPr>
              <a:t>3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>
                <a:solidFill>
                  <a:srgbClr val="00CC00"/>
                </a:solidFill>
              </a:rPr>
              <a:t>        99       90       75        74        67</a:t>
            </a:r>
            <a:endParaRPr lang="el-GR" altLang="x-none" dirty="0">
              <a:solidFill>
                <a:srgbClr val="00CC00"/>
              </a:solidFill>
            </a:endParaRPr>
          </a:p>
        </p:txBody>
      </p:sp>
      <p:sp>
        <p:nvSpPr>
          <p:cNvPr id="34" name="Text Box 133">
            <a:extLst>
              <a:ext uri="{FF2B5EF4-FFF2-40B4-BE49-F238E27FC236}">
                <a16:creationId xmlns:a16="http://schemas.microsoft.com/office/drawing/2014/main" id="{22385E94-F906-114C-B06F-946ECE4F3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464" y="3824080"/>
            <a:ext cx="381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 i="1" dirty="0">
                <a:solidFill>
                  <a:schemeClr val="tx1"/>
                </a:solidFill>
              </a:rPr>
              <a:t>O</a:t>
            </a:r>
            <a:r>
              <a:rPr lang="en-US" altLang="x-none" sz="1600" dirty="0">
                <a:solidFill>
                  <a:schemeClr val="tx1"/>
                </a:solidFill>
              </a:rPr>
              <a:t>1</a:t>
            </a:r>
            <a:r>
              <a:rPr lang="en-US" altLang="x-none" dirty="0">
                <a:solidFill>
                  <a:srgbClr val="00CC00"/>
                </a:solidFill>
              </a:rPr>
              <a:t>         66       91       92        56        58</a:t>
            </a:r>
            <a:endParaRPr lang="el-GR" altLang="x-none" dirty="0">
              <a:solidFill>
                <a:srgbClr val="00CC00"/>
              </a:solidFill>
            </a:endParaRPr>
          </a:p>
        </p:txBody>
      </p:sp>
      <p:sp>
        <p:nvSpPr>
          <p:cNvPr id="35" name="Text Box 147">
            <a:extLst>
              <a:ext uri="{FF2B5EF4-FFF2-40B4-BE49-F238E27FC236}">
                <a16:creationId xmlns:a16="http://schemas.microsoft.com/office/drawing/2014/main" id="{9E72700B-5C5B-5349-9BE8-4C8398151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464" y="4173330"/>
            <a:ext cx="3810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 i="1" dirty="0">
                <a:solidFill>
                  <a:schemeClr val="tx1"/>
                </a:solidFill>
              </a:rPr>
              <a:t>O</a:t>
            </a:r>
            <a:r>
              <a:rPr lang="en-US" altLang="x-none" sz="1600" dirty="0">
                <a:solidFill>
                  <a:schemeClr val="tx1"/>
                </a:solidFill>
              </a:rPr>
              <a:t>4</a:t>
            </a:r>
            <a:r>
              <a:rPr lang="en-US" altLang="x-none" dirty="0">
                <a:solidFill>
                  <a:schemeClr val="tx1"/>
                </a:solidFill>
              </a:rPr>
              <a:t>                                </a:t>
            </a:r>
            <a:r>
              <a:rPr lang="en-US" altLang="x-none" dirty="0">
                <a:solidFill>
                  <a:srgbClr val="00CC00"/>
                </a:solidFill>
              </a:rPr>
              <a:t>70                    67</a:t>
            </a:r>
            <a:endParaRPr lang="el-GR" altLang="x-none" dirty="0">
              <a:solidFill>
                <a:srgbClr val="00CC00"/>
              </a:solidFill>
            </a:endParaRPr>
          </a:p>
        </p:txBody>
      </p:sp>
      <p:sp>
        <p:nvSpPr>
          <p:cNvPr id="36" name="Text Box 148">
            <a:extLst>
              <a:ext uri="{FF2B5EF4-FFF2-40B4-BE49-F238E27FC236}">
                <a16:creationId xmlns:a16="http://schemas.microsoft.com/office/drawing/2014/main" id="{FA3472F2-C913-8245-9A4C-1FE9106B3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464" y="4509880"/>
            <a:ext cx="3810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 i="1" dirty="0">
                <a:solidFill>
                  <a:schemeClr val="tx1"/>
                </a:solidFill>
              </a:rPr>
              <a:t>O</a:t>
            </a:r>
            <a:r>
              <a:rPr lang="en-US" altLang="x-none" sz="1600" dirty="0">
                <a:solidFill>
                  <a:schemeClr val="tx1"/>
                </a:solidFill>
              </a:rPr>
              <a:t>0</a:t>
            </a:r>
            <a:r>
              <a:rPr lang="en-US" altLang="x-none" dirty="0">
                <a:solidFill>
                  <a:schemeClr val="tx1"/>
                </a:solidFill>
              </a:rPr>
              <a:t>         </a:t>
            </a:r>
            <a:r>
              <a:rPr lang="en-US" altLang="x-none" dirty="0">
                <a:solidFill>
                  <a:srgbClr val="00CC00"/>
                </a:solidFill>
              </a:rPr>
              <a:t>63       61                    56</a:t>
            </a:r>
            <a:r>
              <a:rPr lang="en-US" altLang="x-none" dirty="0">
                <a:solidFill>
                  <a:schemeClr val="tx1"/>
                </a:solidFill>
              </a:rPr>
              <a:t>  </a:t>
            </a:r>
            <a:endParaRPr lang="el-GR" altLang="x-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70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0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91B5-F644-284B-BBF5-837570DF4758}" type="slidenum">
              <a:rPr lang="de-DE"/>
              <a:pPr/>
              <a:t>27</a:t>
            </a:fld>
            <a:endParaRPr lang="de-DE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Top-</a:t>
            </a:r>
            <a:r>
              <a:rPr lang="de-DE" dirty="0" err="1"/>
              <a:t>k</a:t>
            </a:r>
            <a:r>
              <a:rPr lang="de-DE" dirty="0"/>
              <a:t>: </a:t>
            </a:r>
            <a:r>
              <a:rPr lang="de-DE" dirty="0" err="1"/>
              <a:t>Fagins</a:t>
            </a:r>
            <a:r>
              <a:rPr lang="de-DE" dirty="0"/>
              <a:t> Algorithmus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196975"/>
            <a:ext cx="8507413" cy="5400675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FontTx/>
              <a:buChar char="•"/>
            </a:pPr>
            <a:r>
              <a:rPr lang="de-DE" sz="1800" dirty="0">
                <a:solidFill>
                  <a:srgbClr val="0305FF"/>
                </a:solidFill>
                <a:sym typeface="Symbol" charset="0"/>
              </a:rPr>
              <a:t>Gegeben</a:t>
            </a:r>
            <a:r>
              <a:rPr lang="de-DE" sz="1800" dirty="0">
                <a:sym typeface="Symbol" charset="0"/>
              </a:rPr>
              <a:t>: Tabelle mit Objekten</a:t>
            </a:r>
            <a:br>
              <a:rPr lang="de-DE" sz="1800" dirty="0">
                <a:sym typeface="Symbol" charset="0"/>
              </a:rPr>
            </a:br>
            <a:r>
              <a:rPr lang="de-DE" sz="1800" dirty="0">
                <a:sym typeface="Symbol" charset="0"/>
              </a:rPr>
              <a:t>und Bewertungsfunktion </a:t>
            </a:r>
            <a:r>
              <a:rPr lang="de-DE" sz="1800" i="1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g</a:t>
            </a:r>
            <a:r>
              <a:rPr lang="de-DE" sz="1800" i="1" baseline="-25000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A</a:t>
            </a:r>
            <a: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(x)</a:t>
            </a:r>
            <a:r>
              <a:rPr lang="de-DE" sz="1800" dirty="0">
                <a:sym typeface="Symbol" charset="0"/>
              </a:rPr>
              <a:t> mit 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A = A</a:t>
            </a:r>
            <a:r>
              <a:rPr lang="de-DE" sz="1800" baseline="-250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1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 A</a:t>
            </a:r>
            <a:r>
              <a:rPr lang="de-DE" sz="1800" baseline="-250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2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 ...  A</a:t>
            </a:r>
            <a:r>
              <a:rPr lang="de-DE" sz="1800" baseline="-250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m</a:t>
            </a:r>
            <a:endParaRPr lang="de-DE" sz="1800" dirty="0">
              <a:solidFill>
                <a:schemeClr val="accent1">
                  <a:lumMod val="50000"/>
                </a:schemeClr>
              </a:solidFill>
              <a:sym typeface="Symbol" charset="0"/>
            </a:endParaRPr>
          </a:p>
          <a:p>
            <a:pPr>
              <a:lnSpc>
                <a:spcPct val="90000"/>
              </a:lnSpc>
            </a:pPr>
            <a:r>
              <a:rPr lang="de-DE" sz="1800" dirty="0">
                <a:solidFill>
                  <a:srgbClr val="0305FF"/>
                </a:solidFill>
                <a:sym typeface="Symbol" charset="0"/>
              </a:rPr>
              <a:t>Behauptung</a:t>
            </a:r>
            <a:r>
              <a:rPr lang="de-DE" sz="1800" dirty="0">
                <a:sym typeface="Symbol" charset="0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de-DE" sz="1700" dirty="0" err="1">
                <a:sym typeface="Symbol" charset="0"/>
              </a:rPr>
              <a:t>Fagins</a:t>
            </a:r>
            <a:r>
              <a:rPr lang="de-DE" sz="1700" dirty="0">
                <a:sym typeface="Symbol" charset="0"/>
              </a:rPr>
              <a:t> Algorithmus findet die Top-</a:t>
            </a:r>
            <a:r>
              <a:rPr lang="de-DE" sz="1700" dirty="0" err="1">
                <a:sym typeface="Symbol" charset="0"/>
              </a:rPr>
              <a:t>k</a:t>
            </a:r>
            <a:r>
              <a:rPr lang="de-DE" sz="1700" dirty="0">
                <a:sym typeface="Symbol" charset="0"/>
              </a:rPr>
              <a:t> Objekte gemäß </a:t>
            </a:r>
            <a:r>
              <a:rPr lang="de-DE" sz="1700" i="1" dirty="0" err="1">
                <a:sym typeface="Symbol" charset="0"/>
              </a:rPr>
              <a:t>g</a:t>
            </a:r>
            <a:r>
              <a:rPr lang="de-DE" sz="1700" i="1" baseline="-25000" dirty="0" err="1">
                <a:sym typeface="Symbol" charset="0"/>
              </a:rPr>
              <a:t>A</a:t>
            </a:r>
            <a:r>
              <a:rPr lang="de-DE" sz="1700" i="1" dirty="0">
                <a:sym typeface="Symbol" charset="0"/>
              </a:rPr>
              <a:t>(x).</a:t>
            </a:r>
          </a:p>
          <a:p>
            <a:pPr>
              <a:lnSpc>
                <a:spcPct val="90000"/>
              </a:lnSpc>
            </a:pPr>
            <a:r>
              <a:rPr lang="de-DE" sz="1800" dirty="0">
                <a:solidFill>
                  <a:srgbClr val="0305FF"/>
                </a:solidFill>
                <a:sym typeface="Symbol" charset="0"/>
              </a:rPr>
              <a:t>Beweis</a:t>
            </a:r>
            <a:r>
              <a:rPr lang="de-DE" sz="1800" dirty="0">
                <a:sym typeface="Symbol" charset="0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de-DE" sz="1800" dirty="0">
                <a:sym typeface="Symbol" charset="0"/>
              </a:rPr>
              <a:t>Idee: Wir zeigen für jedes ungesehene Objekt </a:t>
            </a:r>
            <a:r>
              <a:rPr lang="de-DE" sz="1800" i="1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y</a:t>
            </a:r>
            <a:r>
              <a:rPr lang="de-DE" sz="1800" dirty="0">
                <a:sym typeface="Symbol" charset="0"/>
              </a:rPr>
              <a:t>, </a:t>
            </a:r>
            <a:br>
              <a:rPr lang="de-DE" sz="1800" dirty="0">
                <a:sym typeface="Symbol" charset="0"/>
              </a:rPr>
            </a:br>
            <a:r>
              <a:rPr lang="de-DE" sz="1800" dirty="0">
                <a:sym typeface="Symbol" charset="0"/>
              </a:rPr>
              <a:t>dass es nicht unter den Top-</a:t>
            </a:r>
            <a:r>
              <a:rPr lang="de-DE" sz="1800" dirty="0" err="1">
                <a:sym typeface="Symbol" charset="0"/>
              </a:rPr>
              <a:t>k</a:t>
            </a:r>
            <a:r>
              <a:rPr lang="de-DE" sz="1800" dirty="0">
                <a:sym typeface="Symbol" charset="0"/>
              </a:rPr>
              <a:t> sein kann:</a:t>
            </a:r>
          </a:p>
          <a:p>
            <a:pPr lvl="1">
              <a:lnSpc>
                <a:spcPct val="90000"/>
              </a:lnSpc>
            </a:pPr>
            <a:r>
              <a:rPr lang="de-DE" sz="1800" dirty="0">
                <a:sym typeface="Symbol" charset="0"/>
              </a:rPr>
              <a:t>Notation </a:t>
            </a:r>
            <a:r>
              <a:rPr lang="de-DE" sz="17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x</a:t>
            </a:r>
            <a:r>
              <a:rPr lang="de-DE" sz="1700" dirty="0">
                <a:sym typeface="Symbol" charset="0"/>
              </a:rPr>
              <a:t>: gesehene Objekte, </a:t>
            </a:r>
            <a:r>
              <a:rPr lang="de-DE" sz="1700" i="1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y</a:t>
            </a:r>
            <a:r>
              <a:rPr lang="de-DE" sz="1700" dirty="0">
                <a:sym typeface="Symbol" charset="0"/>
              </a:rPr>
              <a:t>: ungesehene Objekte</a:t>
            </a:r>
          </a:p>
          <a:p>
            <a:pPr lvl="1">
              <a:lnSpc>
                <a:spcPct val="90000"/>
              </a:lnSpc>
            </a:pPr>
            <a:r>
              <a:rPr lang="de-DE" sz="1800" dirty="0">
                <a:sym typeface="Symbol" charset="0"/>
              </a:rPr>
              <a:t>Wir haben absteigend sortiert: Für jedes </a:t>
            </a:r>
            <a: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x</a:t>
            </a:r>
            <a:r>
              <a:rPr lang="de-DE" sz="1800" dirty="0">
                <a:sym typeface="Symbol" charset="0"/>
              </a:rPr>
              <a:t> der </a:t>
            </a:r>
            <a:r>
              <a:rPr lang="de-DE" sz="1800" dirty="0" err="1">
                <a:sym typeface="Symbol" charset="0"/>
              </a:rPr>
              <a:t>Joinmenge</a:t>
            </a:r>
            <a:r>
              <a:rPr lang="de-DE" sz="1800" dirty="0">
                <a:sym typeface="Symbol" charset="0"/>
              </a:rPr>
              <a:t> nach Phase 1 und jedes Prädikat </a:t>
            </a:r>
            <a: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Ai</a:t>
            </a:r>
            <a:r>
              <a:rPr lang="de-DE" sz="1800" dirty="0">
                <a:sym typeface="Symbol" charset="0"/>
              </a:rPr>
              <a:t> gilt: </a:t>
            </a:r>
            <a:r>
              <a:rPr lang="de-DE" sz="1800" i="1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g</a:t>
            </a:r>
            <a:r>
              <a:rPr lang="de-DE" sz="1800" i="1" baseline="-25000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Ai</a:t>
            </a:r>
            <a: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</a:t>
            </a:r>
            <a:r>
              <a:rPr lang="de-DE" sz="1800" i="1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y</a:t>
            </a:r>
            <a: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)   </a:t>
            </a:r>
            <a:r>
              <a:rPr lang="de-DE" sz="1800" i="1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g</a:t>
            </a:r>
            <a:r>
              <a:rPr lang="de-DE" sz="1800" i="1" baseline="-25000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Ai</a:t>
            </a:r>
            <a: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(x), </a:t>
            </a:r>
            <a:r>
              <a:rPr lang="de-DE" sz="1800" i="1" dirty="0">
                <a:sym typeface="Symbol" charset="0"/>
              </a:rPr>
              <a:t>wenn</a:t>
            </a:r>
            <a: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de-DE" sz="1800" i="1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g</a:t>
            </a:r>
            <a:r>
              <a:rPr lang="de-DE" sz="1800" i="1" baseline="-25000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Ai</a:t>
            </a:r>
            <a: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(x) schon definiert 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</a:t>
            </a:r>
            <a: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und das ist ja schon </a:t>
            </a:r>
            <a:r>
              <a:rPr lang="de-DE" sz="1800" i="1" dirty="0">
                <a:sym typeface="Symbol" charset="0"/>
              </a:rPr>
              <a:t>für</a:t>
            </a:r>
            <a: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de-DE" sz="1800" i="1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k</a:t>
            </a:r>
            <a: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de-DE" sz="1800" i="1" dirty="0">
                <a:sym typeface="Symbol" charset="0"/>
              </a:rPr>
              <a:t>Objekte der Fall: </a:t>
            </a:r>
            <a:r>
              <a:rPr lang="de-DE" sz="1800" dirty="0">
                <a:sym typeface="Symbol" charset="0"/>
              </a:rPr>
              <a:t>Abbruch-Kriterium Phase 1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)</a:t>
            </a:r>
            <a:endParaRPr lang="de-DE" sz="1800" dirty="0">
              <a:sym typeface="Symbol" charset="0"/>
            </a:endParaRPr>
          </a:p>
          <a:p>
            <a:pPr lvl="1">
              <a:lnSpc>
                <a:spcPct val="90000"/>
              </a:lnSpc>
            </a:pPr>
            <a:r>
              <a:rPr lang="de-DE" altLang="x-none" sz="1800" i="1" dirty="0">
                <a:sym typeface="Symbol" charset="2"/>
              </a:rPr>
              <a:t>Phase 3: </a:t>
            </a:r>
            <a:r>
              <a:rPr lang="de-DE" altLang="x-none" sz="1800" i="1" dirty="0">
                <a:solidFill>
                  <a:schemeClr val="accent1">
                    <a:lumMod val="50000"/>
                  </a:schemeClr>
                </a:solidFill>
                <a:sym typeface="Symbol" charset="2"/>
              </a:rPr>
              <a:t>g</a:t>
            </a:r>
            <a:r>
              <a:rPr lang="de-DE" altLang="x-none" sz="1800" i="1" baseline="-25000" dirty="0">
                <a:solidFill>
                  <a:schemeClr val="accent1">
                    <a:lumMod val="50000"/>
                  </a:schemeClr>
                </a:solidFill>
                <a:sym typeface="Symbol" charset="2"/>
              </a:rPr>
              <a:t>A1  A2  ...  Am</a:t>
            </a:r>
            <a:r>
              <a:rPr lang="de-DE" altLang="x-none" sz="1800" i="1" dirty="0">
                <a:solidFill>
                  <a:schemeClr val="accent1">
                    <a:lumMod val="50000"/>
                  </a:schemeClr>
                </a:solidFill>
                <a:sym typeface="Symbol" charset="2"/>
              </a:rPr>
              <a:t>(x)  = </a:t>
            </a:r>
            <a:r>
              <a:rPr lang="de-DE" altLang="x-none" sz="1800" dirty="0" err="1">
                <a:solidFill>
                  <a:schemeClr val="accent1">
                    <a:lumMod val="50000"/>
                  </a:schemeClr>
                </a:solidFill>
                <a:sym typeface="Symbol" charset="2"/>
              </a:rPr>
              <a:t>reduce</a:t>
            </a:r>
            <a:r>
              <a:rPr lang="de-DE" altLang="x-none" sz="1800" dirty="0">
                <a:solidFill>
                  <a:schemeClr val="accent1">
                    <a:lumMod val="50000"/>
                  </a:schemeClr>
                </a:solidFill>
                <a:sym typeface="Symbol" charset="2"/>
              </a:rPr>
              <a:t>(+, {</a:t>
            </a:r>
            <a:r>
              <a:rPr lang="de-DE" altLang="x-none" sz="1800" i="1" dirty="0">
                <a:solidFill>
                  <a:schemeClr val="accent1">
                    <a:lumMod val="50000"/>
                  </a:schemeClr>
                </a:solidFill>
                <a:sym typeface="Symbol" charset="2"/>
              </a:rPr>
              <a:t>g</a:t>
            </a:r>
            <a:r>
              <a:rPr lang="de-DE" altLang="x-none" sz="1800" i="1" baseline="-25000" dirty="0">
                <a:solidFill>
                  <a:schemeClr val="accent1">
                    <a:lumMod val="50000"/>
                  </a:schemeClr>
                </a:solidFill>
                <a:sym typeface="Symbol" charset="2"/>
              </a:rPr>
              <a:t>A1</a:t>
            </a:r>
            <a:r>
              <a:rPr lang="de-DE" altLang="x-none" sz="1800" i="1" dirty="0">
                <a:solidFill>
                  <a:schemeClr val="accent1">
                    <a:lumMod val="50000"/>
                  </a:schemeClr>
                </a:solidFill>
                <a:sym typeface="Symbol" charset="2"/>
              </a:rPr>
              <a:t>(x), g</a:t>
            </a:r>
            <a:r>
              <a:rPr lang="de-DE" altLang="x-none" sz="1800" i="1" baseline="-25000" dirty="0">
                <a:solidFill>
                  <a:schemeClr val="accent1">
                    <a:lumMod val="50000"/>
                  </a:schemeClr>
                </a:solidFill>
                <a:sym typeface="Symbol" charset="2"/>
              </a:rPr>
              <a:t>A2</a:t>
            </a:r>
            <a:r>
              <a:rPr lang="de-DE" altLang="x-none" sz="1800" i="1" dirty="0">
                <a:solidFill>
                  <a:schemeClr val="accent1">
                    <a:lumMod val="50000"/>
                  </a:schemeClr>
                </a:solidFill>
                <a:sym typeface="Symbol" charset="2"/>
              </a:rPr>
              <a:t>(x),..., </a:t>
            </a:r>
            <a:r>
              <a:rPr lang="de-DE" altLang="x-none" sz="1800" i="1" dirty="0" err="1">
                <a:solidFill>
                  <a:schemeClr val="accent1">
                    <a:lumMod val="50000"/>
                  </a:schemeClr>
                </a:solidFill>
                <a:sym typeface="Symbol" charset="2"/>
              </a:rPr>
              <a:t>g</a:t>
            </a:r>
            <a:r>
              <a:rPr lang="de-DE" altLang="x-none" sz="1800" i="1" baseline="-25000" dirty="0" err="1">
                <a:solidFill>
                  <a:schemeClr val="accent1">
                    <a:lumMod val="50000"/>
                  </a:schemeClr>
                </a:solidFill>
                <a:sym typeface="Symbol" charset="2"/>
              </a:rPr>
              <a:t>Am</a:t>
            </a:r>
            <a:r>
              <a:rPr lang="de-DE" altLang="x-none" sz="1800" i="1" dirty="0">
                <a:solidFill>
                  <a:schemeClr val="accent1">
                    <a:lumMod val="50000"/>
                  </a:schemeClr>
                </a:solidFill>
                <a:sym typeface="Symbol" charset="2"/>
              </a:rPr>
              <a:t>(x)</a:t>
            </a:r>
            <a:r>
              <a:rPr lang="de-DE" altLang="x-none" sz="1800" dirty="0">
                <a:solidFill>
                  <a:schemeClr val="accent1">
                    <a:lumMod val="50000"/>
                  </a:schemeClr>
                </a:solidFill>
                <a:sym typeface="Symbol" charset="2"/>
              </a:rPr>
              <a:t>}, 0)</a:t>
            </a:r>
          </a:p>
          <a:p>
            <a:pPr lvl="1">
              <a:lnSpc>
                <a:spcPct val="90000"/>
              </a:lnSpc>
            </a:pPr>
            <a:r>
              <a:rPr lang="de-DE" sz="1800" dirty="0">
                <a:sym typeface="Symbol" charset="0"/>
              </a:rPr>
              <a:t>Da </a:t>
            </a:r>
            <a:r>
              <a:rPr lang="de-DE" sz="1800" b="1" i="1" dirty="0">
                <a:sym typeface="Symbol" charset="0"/>
              </a:rPr>
              <a:t>jedes</a:t>
            </a:r>
            <a:r>
              <a:rPr lang="de-DE" sz="1800" dirty="0">
                <a:sym typeface="Symbol" charset="0"/>
              </a:rPr>
              <a:t> Attribut der vollständig gesehenen Objekte </a:t>
            </a:r>
            <a:r>
              <a:rPr lang="de-DE" sz="1800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z</a:t>
            </a:r>
            <a:r>
              <a:rPr lang="de-DE" sz="1800" dirty="0">
                <a:sym typeface="Symbol" charset="0"/>
              </a:rPr>
              <a:t> besser, gilt: </a:t>
            </a:r>
            <a:br>
              <a:rPr lang="de-DE" sz="1800" dirty="0">
                <a:sym typeface="Symbol" charset="0"/>
              </a:rPr>
            </a:br>
            <a:r>
              <a:rPr lang="de-DE" sz="1800" dirty="0">
                <a:sym typeface="Symbol" charset="0"/>
              </a:rPr>
              <a:t>	</a:t>
            </a:r>
            <a: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g</a:t>
            </a:r>
            <a:r>
              <a:rPr lang="de-DE" sz="1800" i="1" baseline="-250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A1  A2  ...  Am</a:t>
            </a:r>
            <a: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</a:t>
            </a:r>
            <a:r>
              <a:rPr lang="de-DE" sz="1800" i="1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y</a:t>
            </a:r>
            <a: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)   g</a:t>
            </a:r>
            <a:r>
              <a:rPr lang="de-DE" sz="1800" i="1" baseline="-250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A1  A2  ...  Am</a:t>
            </a:r>
            <a: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</a:t>
            </a:r>
            <a:r>
              <a:rPr lang="de-DE" sz="1800" i="1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z</a:t>
            </a:r>
            <a: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de-DE" sz="1800" dirty="0">
                <a:sym typeface="Symbol" charset="0"/>
              </a:rPr>
              <a:t>Es gibt kein </a:t>
            </a:r>
            <a:r>
              <a:rPr lang="de-DE" sz="1800" i="1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y</a:t>
            </a:r>
            <a:r>
              <a:rPr lang="de-DE" sz="1800" dirty="0">
                <a:sym typeface="Symbol" charset="0"/>
              </a:rPr>
              <a:t>, das besser ist als die </a:t>
            </a:r>
            <a:r>
              <a:rPr lang="de-DE" sz="1800" dirty="0" err="1">
                <a:sym typeface="Symbol" charset="0"/>
              </a:rPr>
              <a:t>vollst</a:t>
            </a:r>
            <a:r>
              <a:rPr lang="de-DE" sz="1800" dirty="0">
                <a:sym typeface="Symbol" charset="0"/>
              </a:rPr>
              <a:t>. gesehenen Objekte </a:t>
            </a:r>
            <a:r>
              <a:rPr lang="de-DE" sz="1800" i="1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z</a:t>
            </a:r>
            <a:b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</a:br>
            <a:r>
              <a:rPr lang="de-DE" sz="1800" i="1" dirty="0">
                <a:sym typeface="Symbol" charset="0"/>
              </a:rPr>
              <a:t>(vielleicht sind ja die in Phase 2 vervollständigten Objekte </a:t>
            </a:r>
            <a:r>
              <a:rPr lang="de-DE" sz="1800" i="1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z</a:t>
            </a:r>
            <a:r>
              <a:rPr lang="de-DE" sz="1800" i="1" dirty="0">
                <a:sym typeface="Symbol" charset="0"/>
              </a:rPr>
              <a:t> noch besser als die </a:t>
            </a:r>
            <a:r>
              <a:rPr lang="de-DE" sz="1800" i="1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k</a:t>
            </a:r>
            <a:r>
              <a:rPr lang="de-DE" sz="1800" i="1" dirty="0">
                <a:sym typeface="Symbol" charset="0"/>
              </a:rPr>
              <a:t> vollständig nach Phase 1 gesehenen Objekte </a:t>
            </a:r>
            <a:r>
              <a:rPr lang="de-DE" sz="1800" i="1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x</a:t>
            </a:r>
            <a:r>
              <a:rPr lang="de-DE" sz="1800" i="1" dirty="0">
                <a:sym typeface="Symbol" charset="0"/>
              </a:rPr>
              <a:t>, aber die </a:t>
            </a:r>
            <a:r>
              <a:rPr lang="de-DE" sz="1800" i="1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z</a:t>
            </a:r>
            <a:r>
              <a:rPr lang="de-DE" sz="1800" i="1" dirty="0">
                <a:sym typeface="Symbol" charset="0"/>
              </a:rPr>
              <a:t> werden ja </a:t>
            </a:r>
            <a:br>
              <a:rPr lang="de-DE" sz="1800" i="1" dirty="0">
                <a:sym typeface="Symbol" charset="0"/>
              </a:rPr>
            </a:br>
            <a:r>
              <a:rPr lang="de-DE" sz="1800" i="1">
                <a:sym typeface="Symbol" charset="0"/>
              </a:rPr>
              <a:t>in Phase 3 auch </a:t>
            </a:r>
            <a:r>
              <a:rPr lang="de-DE" sz="1800" i="1" dirty="0">
                <a:sym typeface="Symbol" charset="0"/>
              </a:rPr>
              <a:t>überprüft)</a:t>
            </a:r>
            <a:endParaRPr lang="de-DE" sz="1800" dirty="0"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4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57318-2947-394B-AC4B-A61944096402}" type="slidenum">
              <a:rPr lang="de-DE"/>
              <a:pPr/>
              <a:t>28</a:t>
            </a:fld>
            <a:endParaRPr lang="de-DE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Top-</a:t>
            </a:r>
            <a:r>
              <a:rPr lang="de-DE" dirty="0" err="1"/>
              <a:t>k</a:t>
            </a:r>
            <a:r>
              <a:rPr lang="de-DE" dirty="0"/>
              <a:t>: </a:t>
            </a:r>
            <a:r>
              <a:rPr lang="de-DE" dirty="0" err="1"/>
              <a:t>Fagins</a:t>
            </a:r>
            <a:r>
              <a:rPr lang="de-DE" dirty="0"/>
              <a:t> Algorithmus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363272" cy="4968875"/>
          </a:xfrm>
        </p:spPr>
        <p:txBody>
          <a:bodyPr/>
          <a:lstStyle/>
          <a:p>
            <a:r>
              <a:rPr lang="de-DE" sz="2400" dirty="0">
                <a:sym typeface="Symbol" charset="0"/>
              </a:rPr>
              <a:t>Aufwand: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O(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n</a:t>
            </a:r>
            <a:r>
              <a:rPr lang="de-DE" sz="2400" baseline="300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(m-1)/m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k</a:t>
            </a:r>
            <a:r>
              <a:rPr lang="de-DE" sz="2400" baseline="300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1/m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)  </a:t>
            </a:r>
            <a:r>
              <a:rPr lang="de-DE" sz="2400" dirty="0">
                <a:sym typeface="Symbol" charset="0"/>
              </a:rPr>
              <a:t>(Beweis: siehe [Fa96])</a:t>
            </a:r>
          </a:p>
          <a:p>
            <a:pPr lvl="1"/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n</a:t>
            </a:r>
            <a:r>
              <a:rPr lang="de-DE" sz="2400" dirty="0">
                <a:sym typeface="Symbol" charset="0"/>
              </a:rPr>
              <a:t> = DB-Größe;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m</a:t>
            </a:r>
            <a:r>
              <a:rPr lang="de-DE" sz="2400" dirty="0">
                <a:sym typeface="Symbol" charset="0"/>
              </a:rPr>
              <a:t> = Anzahl der </a:t>
            </a:r>
            <a:r>
              <a:rPr lang="de-DE" sz="2400" dirty="0" err="1">
                <a:sym typeface="Symbol" charset="0"/>
              </a:rPr>
              <a:t>Konjunkte</a:t>
            </a:r>
            <a:r>
              <a:rPr lang="de-DE" sz="2400" dirty="0">
                <a:sym typeface="Symbol" charset="0"/>
              </a:rPr>
              <a:t> (Attribute/DBs)</a:t>
            </a:r>
          </a:p>
          <a:p>
            <a:pPr lvl="2"/>
            <a:r>
              <a:rPr lang="de-DE" sz="2100" dirty="0">
                <a:sym typeface="Symbol" charset="0"/>
              </a:rPr>
              <a:t>Beispiel: 10000 Objekte, 3 </a:t>
            </a:r>
            <a:r>
              <a:rPr lang="de-DE" sz="2100" dirty="0" err="1">
                <a:sym typeface="Symbol" charset="0"/>
              </a:rPr>
              <a:t>Konjunkte</a:t>
            </a:r>
            <a:r>
              <a:rPr lang="de-DE" sz="2100" dirty="0">
                <a:sym typeface="Symbol" charset="0"/>
              </a:rPr>
              <a:t>, Top 10</a:t>
            </a:r>
          </a:p>
          <a:p>
            <a:pPr lvl="2"/>
            <a:r>
              <a:rPr lang="de-DE" sz="21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10.000</a:t>
            </a:r>
            <a:r>
              <a:rPr lang="de-DE" sz="2100" baseline="300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2/3</a:t>
            </a:r>
            <a:r>
              <a:rPr lang="de-DE" sz="21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x 10</a:t>
            </a:r>
            <a:r>
              <a:rPr lang="de-DE" sz="2100" baseline="300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1/3</a:t>
            </a:r>
            <a:r>
              <a:rPr lang="de-DE" sz="21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= 1.000</a:t>
            </a:r>
          </a:p>
          <a:p>
            <a:pPr lvl="1"/>
            <a:r>
              <a:rPr lang="de-DE" sz="2400" dirty="0">
                <a:sym typeface="Symbol" charset="0"/>
              </a:rPr>
              <a:t>Gilt falls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A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i</a:t>
            </a:r>
            <a:r>
              <a:rPr lang="de-DE" sz="2400" dirty="0">
                <a:sym typeface="Symbol" charset="0"/>
              </a:rPr>
              <a:t>-Werte unabhängig.</a:t>
            </a:r>
            <a:endParaRPr lang="de-DE" sz="2700" dirty="0">
              <a:sym typeface="Symbol" charset="0"/>
            </a:endParaRPr>
          </a:p>
          <a:p>
            <a:r>
              <a:rPr lang="de-DE" sz="2700" dirty="0">
                <a:sym typeface="Symbol" charset="0"/>
              </a:rPr>
              <a:t>Zum Vergleich: Naiver Algorithmus in </a:t>
            </a:r>
            <a:r>
              <a:rPr lang="de-DE" sz="27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O(</a:t>
            </a:r>
            <a:r>
              <a:rPr lang="de-DE" sz="2700" dirty="0" err="1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nm</a:t>
            </a:r>
            <a:r>
              <a:rPr lang="de-DE" sz="27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)</a:t>
            </a:r>
          </a:p>
          <a:p>
            <a:pPr lvl="1"/>
            <a:r>
              <a:rPr lang="de-DE" sz="2300" dirty="0">
                <a:sym typeface="Symbol" charset="0"/>
              </a:rPr>
              <a:t>Im Beispiel: </a:t>
            </a:r>
            <a:r>
              <a:rPr lang="de-DE" sz="2300" dirty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10.000 x 3 = 30.000</a:t>
            </a:r>
          </a:p>
          <a:p>
            <a:r>
              <a:rPr lang="de-DE" sz="2500" dirty="0">
                <a:sym typeface="Symbol" charset="0"/>
              </a:rPr>
              <a:t>Weiterentwicklung:  </a:t>
            </a:r>
            <a:r>
              <a:rPr lang="de-DE" sz="2500" dirty="0" err="1">
                <a:solidFill>
                  <a:srgbClr val="0B05FF"/>
                </a:solidFill>
                <a:sym typeface="Symbol" charset="0"/>
              </a:rPr>
              <a:t>Threshold</a:t>
            </a:r>
            <a:r>
              <a:rPr lang="de-DE" sz="2500" dirty="0">
                <a:solidFill>
                  <a:srgbClr val="0B05FF"/>
                </a:solidFill>
                <a:sym typeface="Symbol" charset="0"/>
              </a:rPr>
              <a:t> Algorithmus </a:t>
            </a:r>
            <a:r>
              <a:rPr lang="de-DE" sz="2500" dirty="0">
                <a:sym typeface="Symbol" charset="0"/>
              </a:rPr>
              <a:t>(TA), </a:t>
            </a:r>
            <a:br>
              <a:rPr lang="de-DE" sz="2500" dirty="0">
                <a:sym typeface="Symbol" charset="0"/>
              </a:rPr>
            </a:br>
            <a:r>
              <a:rPr lang="de-DE" sz="2500" dirty="0" err="1">
                <a:solidFill>
                  <a:srgbClr val="0B05FF"/>
                </a:solidFill>
                <a:sym typeface="Symbol" charset="0"/>
              </a:rPr>
              <a:t>No</a:t>
            </a:r>
            <a:r>
              <a:rPr lang="de-DE" sz="2500" dirty="0">
                <a:solidFill>
                  <a:srgbClr val="0B05FF"/>
                </a:solidFill>
                <a:sym typeface="Symbol" charset="0"/>
              </a:rPr>
              <a:t> Random Access Algorithmus </a:t>
            </a:r>
            <a:r>
              <a:rPr lang="de-DE" sz="2500" dirty="0">
                <a:sym typeface="Symbol" charset="0"/>
              </a:rPr>
              <a:t>(NRA), </a:t>
            </a:r>
            <a:br>
              <a:rPr lang="de-DE" sz="2500" dirty="0">
                <a:sym typeface="Symbol" charset="0"/>
              </a:rPr>
            </a:br>
            <a:r>
              <a:rPr lang="de-DE" sz="2500" dirty="0" err="1">
                <a:solidFill>
                  <a:srgbClr val="0B05FF"/>
                </a:solidFill>
                <a:sym typeface="Symbol" charset="0"/>
              </a:rPr>
              <a:t>Combined</a:t>
            </a:r>
            <a:r>
              <a:rPr lang="de-DE" sz="2500" dirty="0">
                <a:solidFill>
                  <a:srgbClr val="0B05FF"/>
                </a:solidFill>
                <a:sym typeface="Symbol" charset="0"/>
              </a:rPr>
              <a:t> </a:t>
            </a:r>
            <a:r>
              <a:rPr lang="de-DE" sz="2500" dirty="0" err="1">
                <a:solidFill>
                  <a:srgbClr val="0B05FF"/>
                </a:solidFill>
                <a:sym typeface="Symbol" charset="0"/>
              </a:rPr>
              <a:t>Algorithm</a:t>
            </a:r>
            <a:r>
              <a:rPr lang="de-DE" sz="2500" dirty="0">
                <a:solidFill>
                  <a:srgbClr val="0B05FF"/>
                </a:solidFill>
                <a:sym typeface="Symbol" charset="0"/>
              </a:rPr>
              <a:t> </a:t>
            </a:r>
            <a:r>
              <a:rPr lang="de-DE" sz="2500" dirty="0">
                <a:sym typeface="Symbol" charset="0"/>
              </a:rPr>
              <a:t>(CA)</a:t>
            </a:r>
          </a:p>
        </p:txBody>
      </p:sp>
      <p:sp>
        <p:nvSpPr>
          <p:cNvPr id="5" name="Rechteck 4"/>
          <p:cNvSpPr/>
          <p:nvPr/>
        </p:nvSpPr>
        <p:spPr>
          <a:xfrm>
            <a:off x="2161306" y="6135687"/>
            <a:ext cx="4139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Ronald </a:t>
            </a:r>
            <a:r>
              <a:rPr lang="de-DE" sz="1200" dirty="0" err="1">
                <a:solidFill>
                  <a:srgbClr val="0000FF"/>
                </a:solidFill>
              </a:rPr>
              <a:t>Fagin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r>
              <a:rPr lang="de-DE" sz="1200" dirty="0" err="1">
                <a:solidFill>
                  <a:srgbClr val="0000FF"/>
                </a:solidFill>
              </a:rPr>
              <a:t>Combining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Fuzzy</a:t>
            </a:r>
            <a:r>
              <a:rPr lang="de-DE" sz="1200" dirty="0">
                <a:solidFill>
                  <a:srgbClr val="0000FF"/>
                </a:solidFill>
              </a:rPr>
              <a:t> Information </a:t>
            </a:r>
            <a:r>
              <a:rPr lang="de-DE" sz="1200" dirty="0" err="1">
                <a:solidFill>
                  <a:srgbClr val="0000FF"/>
                </a:solidFill>
              </a:rPr>
              <a:t>from</a:t>
            </a:r>
            <a:r>
              <a:rPr lang="de-DE" sz="1200" dirty="0">
                <a:solidFill>
                  <a:srgbClr val="0000FF"/>
                </a:solidFill>
              </a:rPr>
              <a:t> Multiple Systems. PODS-96, 216-226., </a:t>
            </a:r>
            <a:r>
              <a:rPr lang="de-DE" sz="1200" b="1" dirty="0">
                <a:solidFill>
                  <a:srgbClr val="FF0000"/>
                </a:solidFill>
              </a:rPr>
              <a:t>1996 </a:t>
            </a:r>
          </a:p>
        </p:txBody>
      </p:sp>
    </p:spTree>
    <p:extLst>
      <p:ext uri="{BB962C8B-B14F-4D97-AF65-F5344CB8AC3E}">
        <p14:creationId xmlns:p14="http://schemas.microsoft.com/office/powerpoint/2010/main" val="392013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4AA63-B420-194E-A45A-B2B22DB2F983}" type="slidenum">
              <a:rPr lang="el-GR" altLang="x-none"/>
              <a:pPr>
                <a:defRPr/>
              </a:pPr>
              <a:t>29</a:t>
            </a:fld>
            <a:endParaRPr lang="el-GR" altLang="x-none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x-none"/>
              <a:t>Top-</a:t>
            </a:r>
            <a:r>
              <a:rPr lang="de-DE" altLang="x-none" i="1"/>
              <a:t>k-</a:t>
            </a:r>
            <a:r>
              <a:rPr lang="de-DE" altLang="x-none"/>
              <a:t>Berechnung – Algorithmus </a:t>
            </a:r>
            <a:r>
              <a:rPr lang="de-DE" altLang="x-none">
                <a:solidFill>
                  <a:srgbClr val="0305FF"/>
                </a:solidFill>
              </a:rPr>
              <a:t>TA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113" indent="-11113" eaLnBrk="1" hangingPunct="1">
              <a:buFontTx/>
              <a:buNone/>
              <a:defRPr/>
            </a:pPr>
            <a:r>
              <a:rPr lang="de-DE" altLang="x-none"/>
              <a:t>FA benötigt relativ viel Pufferspeicher, daher wurden Verbesserung vorgeschlagen, z.B. den Algorithmus TA (</a:t>
            </a:r>
            <a:r>
              <a:rPr lang="de-DE" altLang="x-none">
                <a:solidFill>
                  <a:srgbClr val="0066FF"/>
                </a:solidFill>
              </a:rPr>
              <a:t>T</a:t>
            </a:r>
            <a:r>
              <a:rPr lang="de-DE" altLang="x-none"/>
              <a:t>hreshold </a:t>
            </a:r>
            <a:r>
              <a:rPr lang="de-DE" altLang="x-none">
                <a:solidFill>
                  <a:srgbClr val="0066FF"/>
                </a:solidFill>
              </a:rPr>
              <a:t>A</a:t>
            </a:r>
            <a:r>
              <a:rPr lang="de-DE" altLang="x-none"/>
              <a:t>lgorithm)</a:t>
            </a:r>
          </a:p>
          <a:p>
            <a:pPr eaLnBrk="1" hangingPunct="1">
              <a:buFontTx/>
              <a:buNone/>
              <a:defRPr/>
            </a:pPr>
            <a:endParaRPr lang="de-DE" altLang="x-none"/>
          </a:p>
          <a:p>
            <a:pPr marL="11113" indent="-11113" eaLnBrk="1" hangingPunct="1">
              <a:buFontTx/>
              <a:buNone/>
              <a:defRPr/>
            </a:pPr>
            <a:r>
              <a:rPr lang="de-DE" altLang="x-none"/>
              <a:t>Hauptidee: </a:t>
            </a:r>
          </a:p>
          <a:p>
            <a:pPr marL="11113" indent="-11113" eaLnBrk="1" hangingPunct="1">
              <a:buFontTx/>
              <a:buNone/>
              <a:defRPr/>
            </a:pPr>
            <a:r>
              <a:rPr lang="de-DE" altLang="x-none"/>
              <a:t>Einführung eines </a:t>
            </a:r>
            <a:r>
              <a:rPr lang="de-DE" altLang="x-none">
                <a:solidFill>
                  <a:srgbClr val="0305FF"/>
                </a:solidFill>
              </a:rPr>
              <a:t>Schwellwerts</a:t>
            </a:r>
            <a:r>
              <a:rPr lang="de-DE" altLang="x-none"/>
              <a:t>, um zu bestimmen, wann der Zugriff auf die sortierten Werte beendet werden kann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4457" y="5825837"/>
            <a:ext cx="5083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305FF"/>
                </a:solidFill>
              </a:rPr>
              <a:t>Ronald Fagin, </a:t>
            </a:r>
            <a:r>
              <a:rPr lang="en-US" sz="1200" dirty="0" err="1">
                <a:solidFill>
                  <a:srgbClr val="0305FF"/>
                </a:solidFill>
              </a:rPr>
              <a:t>Amnon</a:t>
            </a:r>
            <a:r>
              <a:rPr lang="en-US" sz="1200" dirty="0">
                <a:solidFill>
                  <a:srgbClr val="0305FF"/>
                </a:solidFill>
              </a:rPr>
              <a:t> </a:t>
            </a:r>
            <a:r>
              <a:rPr lang="en-US" sz="1200" dirty="0" err="1">
                <a:solidFill>
                  <a:srgbClr val="0305FF"/>
                </a:solidFill>
              </a:rPr>
              <a:t>Lotem</a:t>
            </a:r>
            <a:r>
              <a:rPr lang="en-US" sz="1200" dirty="0">
                <a:solidFill>
                  <a:srgbClr val="0305FF"/>
                </a:solidFill>
              </a:rPr>
              <a:t>, and Moni </a:t>
            </a:r>
            <a:r>
              <a:rPr lang="en-US" sz="1200" dirty="0" err="1">
                <a:solidFill>
                  <a:srgbClr val="0305FF"/>
                </a:solidFill>
              </a:rPr>
              <a:t>Naor</a:t>
            </a:r>
            <a:r>
              <a:rPr lang="en-US" sz="1200" dirty="0">
                <a:solidFill>
                  <a:srgbClr val="0305FF"/>
                </a:solidFill>
              </a:rPr>
              <a:t>.  Optimal aggregation </a:t>
            </a:r>
            <a:br>
              <a:rPr lang="en-US" sz="1200" dirty="0">
                <a:solidFill>
                  <a:srgbClr val="0305FF"/>
                </a:solidFill>
              </a:rPr>
            </a:br>
            <a:r>
              <a:rPr lang="en-US" sz="1200" dirty="0">
                <a:solidFill>
                  <a:srgbClr val="0305FF"/>
                </a:solidFill>
              </a:rPr>
              <a:t>algorithms for middleware. In Proceedings of the 20th</a:t>
            </a:r>
            <a:br>
              <a:rPr lang="en-US" sz="1200" dirty="0">
                <a:solidFill>
                  <a:srgbClr val="0305FF"/>
                </a:solidFill>
              </a:rPr>
            </a:br>
            <a:r>
              <a:rPr lang="en-US" sz="1200" dirty="0">
                <a:solidFill>
                  <a:srgbClr val="0305FF"/>
                </a:solidFill>
              </a:rPr>
              <a:t>ACM SIGMOD-SIGACT-SIGART Symposium on Principles of Database Systems </a:t>
            </a:r>
            <a:br>
              <a:rPr lang="en-US" sz="1200" dirty="0">
                <a:solidFill>
                  <a:srgbClr val="0305FF"/>
                </a:solidFill>
              </a:rPr>
            </a:br>
            <a:r>
              <a:rPr lang="en-US" sz="1200" dirty="0">
                <a:solidFill>
                  <a:srgbClr val="0305FF"/>
                </a:solidFill>
              </a:rPr>
              <a:t>(PODS '01). ACM, New York, NY, USA, 102-113., </a:t>
            </a:r>
            <a:r>
              <a:rPr lang="en-US" sz="1200" b="1" dirty="0">
                <a:solidFill>
                  <a:srgbClr val="FF0000"/>
                </a:solidFill>
              </a:rPr>
              <a:t>2001</a:t>
            </a:r>
          </a:p>
        </p:txBody>
      </p:sp>
    </p:spTree>
    <p:extLst>
      <p:ext uri="{BB962C8B-B14F-4D97-AF65-F5344CB8AC3E}">
        <p14:creationId xmlns:p14="http://schemas.microsoft.com/office/powerpoint/2010/main" val="315628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251520" y="1988841"/>
            <a:ext cx="2880320" cy="2330752"/>
            <a:chOff x="249688" y="1988884"/>
            <a:chExt cx="2882464" cy="2331441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249688" y="1988884"/>
              <a:ext cx="2882464" cy="2199840"/>
              <a:chOff x="1149204" y="3168302"/>
              <a:chExt cx="2882464" cy="2199840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149204" y="3168302"/>
                <a:ext cx="2882464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First-</a:t>
                </a:r>
                <a:r>
                  <a:rPr lang="de-DE" sz="2000" dirty="0" err="1"/>
                  <a:t>n</a:t>
                </a:r>
                <a:r>
                  <a:rPr lang="de-DE" sz="2000" dirty="0"/>
                  <a:t>-Anfragen</a:t>
                </a:r>
                <a:br>
                  <a:rPr lang="de-DE" sz="2000" dirty="0"/>
                </a:br>
                <a:r>
                  <a:rPr lang="de-DE" sz="2000" dirty="0"/>
                  <a:t>Optimierung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 und Data Mining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356991"/>
            <a:ext cx="3178846" cy="2153222"/>
            <a:chOff x="3131840" y="3357440"/>
            <a:chExt cx="3177365" cy="2153510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357440"/>
              <a:ext cx="3177365" cy="2021300"/>
              <a:chOff x="2157973" y="3459541"/>
              <a:chExt cx="3177365" cy="2021300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459541"/>
                <a:ext cx="3176694" cy="587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Top-</a:t>
                </a:r>
                <a:r>
                  <a:rPr lang="de-DE" sz="2000" dirty="0" err="1"/>
                  <a:t>k</a:t>
                </a:r>
                <a:r>
                  <a:rPr lang="de-DE" sz="2000" dirty="0"/>
                  <a:t>-Anfragen</a:t>
                </a:r>
                <a:br>
                  <a:rPr lang="de-DE" sz="2000" dirty="0"/>
                </a:br>
                <a:r>
                  <a:rPr lang="de-DE" sz="2000" dirty="0" err="1"/>
                  <a:t>Fagins</a:t>
                </a:r>
                <a:r>
                  <a:rPr lang="de-DE" sz="2000" dirty="0"/>
                  <a:t> Algorithmus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6952"/>
            <a:ext cx="3168353" cy="1970337"/>
            <a:chOff x="5508087" y="2997264"/>
            <a:chExt cx="3168469" cy="1970761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7264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/>
                <a:t>Skyline-Anfragen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5152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First-</a:t>
            </a:r>
            <a:r>
              <a:rPr lang="de-DE" sz="2400" dirty="0" err="1"/>
              <a:t>n</a:t>
            </a:r>
            <a:r>
              <a:rPr lang="de-DE" sz="2400" dirty="0"/>
              <a:t> und Top-</a:t>
            </a:r>
            <a:r>
              <a:rPr lang="de-DE" sz="2400" dirty="0" err="1"/>
              <a:t>k</a:t>
            </a:r>
            <a:r>
              <a:rPr lang="de-DE" sz="2400" dirty="0"/>
              <a:t>-Anfragen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5079826" cy="1415456"/>
            <a:chOff x="2876550" y="1700807"/>
            <a:chExt cx="5079826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4968552" cy="1268386"/>
              <a:chOff x="2463376" y="3901986"/>
              <a:chExt cx="4969054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4969054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Anwendungen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563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5149F3-F884-2D4B-A577-139BE490D7AB}" type="slidenum">
              <a:rPr lang="el-GR" altLang="x-none"/>
              <a:pPr>
                <a:defRPr/>
              </a:pPr>
              <a:t>30</a:t>
            </a:fld>
            <a:endParaRPr lang="el-GR" altLang="x-none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x-none"/>
              <a:t>Top-</a:t>
            </a:r>
            <a:r>
              <a:rPr lang="de-DE" altLang="x-none" i="1"/>
              <a:t>k</a:t>
            </a:r>
            <a:r>
              <a:rPr lang="de-DE" altLang="x-none"/>
              <a:t>-Berechnung – Algorithmus TA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365125" y="1362075"/>
            <a:ext cx="28632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altLang="x-none" sz="2800"/>
              <a:t>Überblick </a:t>
            </a:r>
            <a:r>
              <a:rPr lang="de-DE" altLang="x-none" sz="2800">
                <a:solidFill>
                  <a:schemeClr val="tx1"/>
                </a:solidFill>
              </a:rPr>
              <a:t>über TA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365125" y="1968500"/>
            <a:ext cx="6229462" cy="187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de-DE" altLang="x-none" sz="2800">
                <a:solidFill>
                  <a:schemeClr val="tx1"/>
                </a:solidFill>
              </a:rPr>
              <a:t>Schritt 1:</a:t>
            </a:r>
          </a:p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r>
              <a:rPr lang="de-DE" altLang="x-none" sz="1800">
                <a:solidFill>
                  <a:schemeClr val="tx1"/>
                </a:solidFill>
              </a:rPr>
              <a:t> Lese Attributwerte aus jeder sortierten Liste (</a:t>
            </a:r>
            <a:r>
              <a:rPr lang="de-DE" altLang="x-none" sz="1800">
                <a:solidFill>
                  <a:srgbClr val="00B050"/>
                </a:solidFill>
              </a:rPr>
              <a:t>sortierte</a:t>
            </a:r>
            <a:r>
              <a:rPr lang="de-DE" altLang="x-none">
                <a:solidFill>
                  <a:srgbClr val="00B050"/>
                </a:solidFill>
              </a:rPr>
              <a:t>r Zugriff</a:t>
            </a:r>
            <a:r>
              <a:rPr lang="de-DE" altLang="x-none"/>
              <a:t>)</a:t>
            </a:r>
            <a:endParaRPr lang="de-DE" altLang="x-none" sz="180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de-DE" altLang="x-none" sz="1800">
                <a:solidFill>
                  <a:schemeClr val="tx1"/>
                </a:solidFill>
              </a:rPr>
              <a:t> Für jedes gesehene Objekt </a:t>
            </a:r>
            <a:r>
              <a:rPr lang="de-DE" altLang="x-none" sz="180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altLang="x-none" sz="1800">
                <a:solidFill>
                  <a:schemeClr val="tx1"/>
                </a:solidFill>
              </a:rPr>
              <a:t>:</a:t>
            </a:r>
          </a:p>
          <a:p>
            <a:pPr lvl="1" eaLnBrk="1" hangingPunct="1">
              <a:buFontTx/>
              <a:buChar char="•"/>
              <a:defRPr/>
            </a:pPr>
            <a:r>
              <a:rPr lang="de-DE" altLang="x-none" sz="1600">
                <a:solidFill>
                  <a:schemeClr val="tx1"/>
                </a:solidFill>
              </a:rPr>
              <a:t> Verwende </a:t>
            </a:r>
            <a:r>
              <a:rPr lang="de-DE" altLang="x-none" sz="1600">
                <a:solidFill>
                  <a:srgbClr val="FF0000"/>
                </a:solidFill>
              </a:rPr>
              <a:t>zufälligen Zugriff</a:t>
            </a:r>
            <a:r>
              <a:rPr lang="de-DE" altLang="x-none" sz="1600"/>
              <a:t>, um fehlende Werte zu bestimmen</a:t>
            </a:r>
            <a:endParaRPr lang="de-DE" altLang="x-none" sz="1600">
              <a:solidFill>
                <a:schemeClr val="tx1"/>
              </a:solidFill>
            </a:endParaRPr>
          </a:p>
          <a:p>
            <a:pPr lvl="1" eaLnBrk="1" hangingPunct="1">
              <a:buFontTx/>
              <a:buChar char="•"/>
              <a:defRPr/>
            </a:pPr>
            <a:r>
              <a:rPr lang="de-DE" altLang="x-none" sz="1600">
                <a:solidFill>
                  <a:schemeClr val="tx1"/>
                </a:solidFill>
              </a:rPr>
              <a:t> Bestimme die Bewertung </a:t>
            </a:r>
            <a:r>
              <a:rPr lang="de-DE" altLang="x-none" sz="1600">
                <a:solidFill>
                  <a:schemeClr val="accent1">
                    <a:lumMod val="50000"/>
                  </a:schemeClr>
                </a:solidFill>
              </a:rPr>
              <a:t>F(</a:t>
            </a:r>
            <a:r>
              <a:rPr lang="de-DE" altLang="x-none" sz="1600" i="1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altLang="x-none" sz="160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altLang="x-none" sz="1600">
                <a:solidFill>
                  <a:schemeClr val="tx1"/>
                </a:solidFill>
              </a:rPr>
              <a:t> von Objekt </a:t>
            </a:r>
            <a:r>
              <a:rPr lang="de-DE" altLang="x-none" sz="1600" i="1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altLang="x-none" sz="1600">
                <a:solidFill>
                  <a:schemeClr val="tx1"/>
                </a:solidFill>
              </a:rPr>
              <a:t>.</a:t>
            </a:r>
          </a:p>
          <a:p>
            <a:pPr lvl="1" eaLnBrk="1" hangingPunct="1">
              <a:buFontTx/>
              <a:buChar char="•"/>
              <a:defRPr/>
            </a:pPr>
            <a:r>
              <a:rPr lang="de-DE" altLang="x-none" sz="1600">
                <a:solidFill>
                  <a:schemeClr val="tx1"/>
                </a:solidFill>
              </a:rPr>
              <a:t> Falls Objekt unter den ersten top-k, behalte es im Puffer</a:t>
            </a:r>
            <a:endParaRPr lang="de-DE" altLang="x-none">
              <a:solidFill>
                <a:schemeClr val="tx1"/>
              </a:solidFill>
            </a:endParaRP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365125" y="4181475"/>
            <a:ext cx="8733481" cy="204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de-DE" altLang="x-none" sz="2800" dirty="0">
                <a:solidFill>
                  <a:schemeClr val="tx1"/>
                </a:solidFill>
              </a:rPr>
              <a:t>Schritt 2:</a:t>
            </a:r>
          </a:p>
          <a:p>
            <a:pPr eaLnBrk="1" hangingPunct="1">
              <a:lnSpc>
                <a:spcPct val="150000"/>
              </a:lnSpc>
              <a:buFontTx/>
              <a:buChar char="•"/>
              <a:defRPr/>
            </a:pPr>
            <a:r>
              <a:rPr lang="de-DE" altLang="x-none" sz="1800" dirty="0">
                <a:solidFill>
                  <a:schemeClr val="tx1"/>
                </a:solidFill>
              </a:rPr>
              <a:t> Bestimme Schwellwert </a:t>
            </a:r>
            <a:r>
              <a:rPr lang="de-DE" altLang="x-none" sz="1800" i="1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altLang="x-none" sz="1800" dirty="0">
                <a:solidFill>
                  <a:schemeClr val="tx1"/>
                </a:solidFill>
              </a:rPr>
              <a:t> basierend auf mit sortiertem Zugriff schon gesehener Objekte </a:t>
            </a:r>
          </a:p>
          <a:p>
            <a:pPr eaLnBrk="1" hangingPunct="1">
              <a:buFontTx/>
              <a:buChar char="•"/>
              <a:defRPr/>
            </a:pPr>
            <a:r>
              <a:rPr lang="de-DE" altLang="x-none" sz="1800" i="1" dirty="0">
                <a:solidFill>
                  <a:schemeClr val="tx1"/>
                </a:solidFill>
              </a:rPr>
              <a:t> </a:t>
            </a:r>
            <a:r>
              <a:rPr lang="de-DE" altLang="x-none" sz="1800" i="1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altLang="x-none" sz="1800" dirty="0">
                <a:solidFill>
                  <a:schemeClr val="accent1">
                    <a:lumMod val="50000"/>
                  </a:schemeClr>
                </a:solidFill>
              </a:rPr>
              <a:t> = </a:t>
            </a:r>
            <a:r>
              <a:rPr lang="de-DE" altLang="x-none" sz="1800" i="1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de-DE" altLang="x-none" sz="1600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altLang="x-none" sz="18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altLang="x-none" sz="1800" i="1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altLang="x-none" sz="1800" dirty="0">
                <a:solidFill>
                  <a:schemeClr val="accent1">
                    <a:lumMod val="50000"/>
                  </a:schemeClr>
                </a:solidFill>
              </a:rPr>
              <a:t>) + </a:t>
            </a:r>
            <a:r>
              <a:rPr lang="de-DE" altLang="x-none" sz="1800" i="1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de-DE" altLang="x-none" sz="1600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altLang="x-none" sz="18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altLang="x-none" sz="1800" i="1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altLang="x-none" sz="1800" dirty="0">
                <a:solidFill>
                  <a:schemeClr val="accent1">
                    <a:lumMod val="50000"/>
                  </a:schemeClr>
                </a:solidFill>
              </a:rPr>
              <a:t>) + … + </a:t>
            </a:r>
            <a:r>
              <a:rPr lang="de-DE" altLang="x-none" sz="1800" i="1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de-DE" altLang="x-none" sz="1600" i="1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altLang="x-none" sz="18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altLang="x-none" sz="1800" i="1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altLang="x-none" sz="1800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altLang="x-none" sz="1800" dirty="0">
                <a:solidFill>
                  <a:schemeClr val="tx1"/>
                </a:solidFill>
              </a:rPr>
              <a:t>wobei </a:t>
            </a:r>
            <a:r>
              <a:rPr lang="de-DE" altLang="x-none" sz="1800" i="1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altLang="x-none" sz="1800" dirty="0">
                <a:solidFill>
                  <a:schemeClr val="tx1"/>
                </a:solidFill>
              </a:rPr>
              <a:t> die aktuelle Position des sortierten Zugriffs ist</a:t>
            </a:r>
          </a:p>
          <a:p>
            <a:pPr eaLnBrk="1" hangingPunct="1">
              <a:buFontTx/>
              <a:buChar char="•"/>
              <a:defRPr/>
            </a:pPr>
            <a:r>
              <a:rPr lang="de-DE" altLang="x-none" sz="1800" dirty="0">
                <a:solidFill>
                  <a:schemeClr val="tx1"/>
                </a:solidFill>
              </a:rPr>
              <a:t> Falls es </a:t>
            </a:r>
            <a:r>
              <a:rPr lang="de-DE" altLang="x-none" sz="1800" i="1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altLang="x-none" sz="1800" dirty="0">
                <a:solidFill>
                  <a:schemeClr val="tx1"/>
                </a:solidFill>
              </a:rPr>
              <a:t> Objekte mit Gesamtbewertung </a:t>
            </a:r>
            <a:r>
              <a:rPr lang="de-DE" altLang="x-none" sz="1800" dirty="0">
                <a:solidFill>
                  <a:schemeClr val="accent1">
                    <a:lumMod val="50000"/>
                  </a:schemeClr>
                </a:solidFill>
              </a:rPr>
              <a:t>≥ </a:t>
            </a:r>
            <a:r>
              <a:rPr lang="de-DE" altLang="x-none" sz="1800" i="1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altLang="x-none" sz="1800" i="1" dirty="0">
                <a:solidFill>
                  <a:schemeClr val="tx1"/>
                </a:solidFill>
              </a:rPr>
              <a:t> </a:t>
            </a:r>
            <a:r>
              <a:rPr lang="de-DE" altLang="x-none" sz="1800" dirty="0">
                <a:solidFill>
                  <a:schemeClr val="tx1"/>
                </a:solidFill>
              </a:rPr>
              <a:t>gibt</a:t>
            </a:r>
            <a:br>
              <a:rPr lang="de-DE" altLang="x-none" sz="1800" dirty="0">
                <a:solidFill>
                  <a:schemeClr val="tx1"/>
                </a:solidFill>
              </a:rPr>
            </a:br>
            <a:r>
              <a:rPr lang="de-DE" altLang="x-none" sz="1800" dirty="0">
                <a:solidFill>
                  <a:schemeClr val="tx1"/>
                </a:solidFill>
              </a:rPr>
              <a:t>     dann HALTE und bestimme Ergebnis</a:t>
            </a:r>
          </a:p>
          <a:p>
            <a:pPr eaLnBrk="1" hangingPunct="1">
              <a:defRPr/>
            </a:pPr>
            <a:r>
              <a:rPr lang="de-DE" altLang="x-none" sz="1800" dirty="0">
                <a:solidFill>
                  <a:schemeClr val="tx1"/>
                </a:solidFill>
              </a:rPr>
              <a:t>     sonst </a:t>
            </a:r>
            <a:r>
              <a:rPr lang="de-DE" altLang="x-none" sz="1800" i="1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altLang="x-none" sz="1800" dirty="0">
                <a:solidFill>
                  <a:schemeClr val="accent1">
                    <a:lumMod val="50000"/>
                  </a:schemeClr>
                </a:solidFill>
              </a:rPr>
              <a:t> := </a:t>
            </a:r>
            <a:r>
              <a:rPr lang="de-DE" altLang="x-none" sz="1800" i="1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altLang="x-none" sz="1800" dirty="0">
                <a:solidFill>
                  <a:schemeClr val="accent1">
                    <a:lumMod val="50000"/>
                  </a:schemeClr>
                </a:solidFill>
              </a:rPr>
              <a:t> + 1 </a:t>
            </a:r>
            <a:r>
              <a:rPr lang="de-DE" altLang="x-none" sz="1800" dirty="0">
                <a:solidFill>
                  <a:schemeClr val="tx1"/>
                </a:solidFill>
              </a:rPr>
              <a:t>und GOTO Schritt 1</a:t>
            </a:r>
          </a:p>
        </p:txBody>
      </p:sp>
    </p:spTree>
    <p:extLst>
      <p:ext uri="{BB962C8B-B14F-4D97-AF65-F5344CB8AC3E}">
        <p14:creationId xmlns:p14="http://schemas.microsoft.com/office/powerpoint/2010/main" val="78110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 autoUpdateAnimBg="0"/>
      <p:bldP spid="70663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EC429-A433-AD4F-B798-36678DC96E0A}" type="slidenum">
              <a:rPr lang="el-GR" altLang="x-none"/>
              <a:pPr>
                <a:defRPr/>
              </a:pPr>
              <a:t>31</a:t>
            </a:fld>
            <a:endParaRPr lang="el-GR" altLang="x-none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x-none"/>
              <a:t>Top-</a:t>
            </a:r>
            <a:r>
              <a:rPr lang="de-DE" altLang="x-none" i="1"/>
              <a:t>k</a:t>
            </a:r>
            <a:r>
              <a:rPr lang="de-DE" altLang="x-none"/>
              <a:t>-Berechnung – Algorithmus TA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5867400" cy="18034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de-DE" altLang="x-none" sz="2400"/>
              <a:t>Schritt 1:</a:t>
            </a:r>
          </a:p>
          <a:p>
            <a:pPr eaLnBrk="1" hangingPunct="1">
              <a:defRPr/>
            </a:pPr>
            <a:r>
              <a:rPr lang="de-DE" altLang="x-none" sz="1400"/>
              <a:t> Lese Attribute aus jeder sortierten Liste (</a:t>
            </a:r>
            <a:r>
              <a:rPr lang="de-DE" altLang="x-none" sz="1400">
                <a:solidFill>
                  <a:srgbClr val="00B050"/>
                </a:solidFill>
              </a:rPr>
              <a:t>sortierter Zugriff</a:t>
            </a:r>
            <a:r>
              <a:rPr lang="de-DE" altLang="x-none" sz="1400"/>
              <a:t>)</a:t>
            </a:r>
          </a:p>
          <a:p>
            <a:pPr eaLnBrk="1" hangingPunct="1">
              <a:defRPr/>
            </a:pPr>
            <a:r>
              <a:rPr lang="de-DE" altLang="x-none" sz="1400"/>
              <a:t> Für jedes gesehene Objekt x:</a:t>
            </a:r>
          </a:p>
          <a:p>
            <a:pPr lvl="1" eaLnBrk="1" hangingPunct="1">
              <a:buFontTx/>
              <a:buChar char="•"/>
              <a:defRPr/>
            </a:pPr>
            <a:r>
              <a:rPr lang="de-DE" altLang="x-none" sz="1400"/>
              <a:t> Verwende </a:t>
            </a:r>
            <a:r>
              <a:rPr lang="de-DE" altLang="x-none" sz="1400">
                <a:solidFill>
                  <a:srgbClr val="FF0000"/>
                </a:solidFill>
              </a:rPr>
              <a:t>zufälligen Zugriff</a:t>
            </a:r>
            <a:r>
              <a:rPr lang="de-DE" altLang="x-none" sz="1400"/>
              <a:t>, um fehlende Werte zu bestimmen</a:t>
            </a:r>
          </a:p>
          <a:p>
            <a:pPr lvl="1" eaLnBrk="1" hangingPunct="1">
              <a:buFontTx/>
              <a:buChar char="•"/>
              <a:defRPr/>
            </a:pPr>
            <a:r>
              <a:rPr lang="de-DE" altLang="x-none" sz="1400"/>
              <a:t> Bestimme die Bewertung F(</a:t>
            </a:r>
            <a:r>
              <a:rPr lang="de-DE" altLang="x-none" sz="1400" i="1"/>
              <a:t>x</a:t>
            </a:r>
            <a:r>
              <a:rPr lang="de-DE" altLang="x-none" sz="1400"/>
              <a:t>) von Objekt </a:t>
            </a:r>
            <a:r>
              <a:rPr lang="de-DE" altLang="x-none" sz="1400" i="1"/>
              <a:t>x</a:t>
            </a:r>
            <a:r>
              <a:rPr lang="de-DE" altLang="x-none" sz="1400"/>
              <a:t>.</a:t>
            </a:r>
          </a:p>
          <a:p>
            <a:pPr lvl="1" eaLnBrk="1" hangingPunct="1">
              <a:buFontTx/>
              <a:buChar char="•"/>
              <a:defRPr/>
            </a:pPr>
            <a:r>
              <a:rPr lang="de-DE" altLang="x-none" sz="1400"/>
              <a:t> Falls Objekt unter den ersten top-k, behalte es im Puffer</a:t>
            </a:r>
          </a:p>
        </p:txBody>
      </p:sp>
      <p:graphicFrame>
        <p:nvGraphicFramePr>
          <p:cNvPr id="65540" name="Group 4"/>
          <p:cNvGraphicFramePr>
            <a:graphicFrameLocks noGrp="1"/>
          </p:cNvGraphicFramePr>
          <p:nvPr/>
        </p:nvGraphicFramePr>
        <p:xfrm>
          <a:off x="533400" y="3505200"/>
          <a:ext cx="3886200" cy="2155826"/>
        </p:xfrm>
        <a:graphic>
          <a:graphicData uri="http://schemas.openxmlformats.org/drawingml/2006/table">
            <a:tbl>
              <a:tblPr/>
              <a:tblGrid>
                <a:gridCol w="776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6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a1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a2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a3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a4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a5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99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92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90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75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63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70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48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16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28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44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19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35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5675" name="Group 139"/>
          <p:cNvGraphicFramePr>
            <a:graphicFrameLocks noGrp="1"/>
          </p:cNvGraphicFramePr>
          <p:nvPr/>
        </p:nvGraphicFramePr>
        <p:xfrm>
          <a:off x="4572000" y="3505200"/>
          <a:ext cx="4343400" cy="2155826"/>
        </p:xfrm>
        <a:graphic>
          <a:graphicData uri="http://schemas.openxmlformats.org/drawingml/2006/table">
            <a:tbl>
              <a:tblPr/>
              <a:tblGrid>
                <a:gridCol w="642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05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6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id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a1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a2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a3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a4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a5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65683" name="Group 147"/>
          <p:cNvGrpSpPr>
            <a:grpSpLocks/>
          </p:cNvGrpSpPr>
          <p:nvPr/>
        </p:nvGrpSpPr>
        <p:grpSpPr bwMode="auto">
          <a:xfrm>
            <a:off x="4648200" y="3861048"/>
            <a:ext cx="4267200" cy="735013"/>
            <a:chOff x="2928" y="2448"/>
            <a:chExt cx="2688" cy="463"/>
          </a:xfrm>
        </p:grpSpPr>
        <p:sp>
          <p:nvSpPr>
            <p:cNvPr id="65654" name="Text Box 118"/>
            <p:cNvSpPr txBox="1">
              <a:spLocks noChangeArrowheads="1"/>
            </p:cNvSpPr>
            <p:nvPr/>
          </p:nvSpPr>
          <p:spPr bwMode="auto">
            <a:xfrm>
              <a:off x="2928" y="2448"/>
              <a:ext cx="268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x-none" sz="1700" i="1" dirty="0">
                  <a:solidFill>
                    <a:schemeClr val="tx1"/>
                  </a:solidFill>
                </a:rPr>
                <a:t>O</a:t>
              </a:r>
              <a:r>
                <a:rPr lang="en-US" altLang="x-none" sz="1700" dirty="0">
                  <a:solidFill>
                    <a:schemeClr val="tx1"/>
                  </a:solidFill>
                </a:rPr>
                <a:t>3 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99         </a:t>
              </a:r>
              <a:r>
                <a:rPr lang="en-US" altLang="x-none" sz="1700" dirty="0">
                  <a:solidFill>
                    <a:srgbClr val="CC3300"/>
                  </a:solidFill>
                </a:rPr>
                <a:t>90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 </a:t>
              </a:r>
              <a:r>
                <a:rPr lang="en-US" altLang="x-none" sz="1700" dirty="0">
                  <a:solidFill>
                    <a:srgbClr val="CC3300"/>
                  </a:solidFill>
                </a:rPr>
                <a:t>75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 74        67       </a:t>
              </a:r>
              <a:r>
                <a:rPr lang="en-US" altLang="x-none" sz="1700" b="1" dirty="0">
                  <a:solidFill>
                    <a:schemeClr val="tx1"/>
                  </a:solidFill>
                </a:rPr>
                <a:t>405</a:t>
              </a:r>
              <a:endParaRPr lang="el-GR" altLang="x-none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65655" name="Text Box 119"/>
            <p:cNvSpPr txBox="1">
              <a:spLocks noChangeArrowheads="1"/>
            </p:cNvSpPr>
            <p:nvPr/>
          </p:nvSpPr>
          <p:spPr bwMode="auto">
            <a:xfrm>
              <a:off x="2928" y="2688"/>
              <a:ext cx="268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x-none" sz="1700" i="1" dirty="0">
                  <a:solidFill>
                    <a:schemeClr val="tx1"/>
                  </a:solidFill>
                </a:rPr>
                <a:t>O</a:t>
              </a:r>
              <a:r>
                <a:rPr lang="en-US" altLang="x-none" sz="1700" dirty="0">
                  <a:solidFill>
                    <a:schemeClr val="tx1"/>
                  </a:solidFill>
                </a:rPr>
                <a:t>1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 </a:t>
              </a:r>
              <a:r>
                <a:rPr lang="en-US" altLang="x-none" sz="1700" dirty="0">
                  <a:solidFill>
                    <a:srgbClr val="CC3300"/>
                  </a:solidFill>
                </a:rPr>
                <a:t>66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 91         92         </a:t>
              </a:r>
              <a:r>
                <a:rPr lang="en-US" altLang="x-none" sz="1700" dirty="0">
                  <a:solidFill>
                    <a:srgbClr val="CC3300"/>
                  </a:solidFill>
                </a:rPr>
                <a:t>56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</a:t>
              </a:r>
              <a:r>
                <a:rPr lang="en-US" altLang="x-none" sz="1700" dirty="0">
                  <a:solidFill>
                    <a:srgbClr val="CC3300"/>
                  </a:solidFill>
                </a:rPr>
                <a:t>58       </a:t>
              </a:r>
              <a:r>
                <a:rPr lang="en-US" altLang="x-none" sz="1700" b="1" dirty="0">
                  <a:solidFill>
                    <a:schemeClr val="tx1"/>
                  </a:solidFill>
                </a:rPr>
                <a:t>363</a:t>
              </a:r>
              <a:endParaRPr lang="el-GR" altLang="x-none" sz="17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65676" name="Text Box 140"/>
          <p:cNvSpPr txBox="1">
            <a:spLocks noChangeArrowheads="1"/>
          </p:cNvSpPr>
          <p:nvPr/>
        </p:nvSpPr>
        <p:spPr bwMode="auto">
          <a:xfrm>
            <a:off x="7315200" y="1600200"/>
            <a:ext cx="1447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BUFFER: </a:t>
            </a:r>
            <a:endParaRPr lang="el-GR" altLang="x-none">
              <a:solidFill>
                <a:schemeClr val="tx1"/>
              </a:solidFill>
            </a:endParaRPr>
          </a:p>
        </p:txBody>
      </p:sp>
      <p:sp>
        <p:nvSpPr>
          <p:cNvPr id="65677" name="Text Box 141"/>
          <p:cNvSpPr txBox="1">
            <a:spLocks noChangeArrowheads="1"/>
          </p:cNvSpPr>
          <p:nvPr/>
        </p:nvSpPr>
        <p:spPr bwMode="auto">
          <a:xfrm>
            <a:off x="557213" y="4267200"/>
            <a:ext cx="742950" cy="336550"/>
          </a:xfrm>
          <a:prstGeom prst="rect">
            <a:avLst/>
          </a:prstGeom>
          <a:solidFill>
            <a:srgbClr val="CC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x-none" altLang="x-none" sz="1600">
              <a:solidFill>
                <a:schemeClr val="tx1"/>
              </a:solidFill>
            </a:endParaRPr>
          </a:p>
        </p:txBody>
      </p:sp>
      <p:sp>
        <p:nvSpPr>
          <p:cNvPr id="65678" name="Text Box 142"/>
          <p:cNvSpPr txBox="1">
            <a:spLocks noChangeArrowheads="1"/>
          </p:cNvSpPr>
          <p:nvPr/>
        </p:nvSpPr>
        <p:spPr bwMode="auto">
          <a:xfrm>
            <a:off x="1328738" y="4267200"/>
            <a:ext cx="742950" cy="336550"/>
          </a:xfrm>
          <a:prstGeom prst="rect">
            <a:avLst/>
          </a:prstGeom>
          <a:solidFill>
            <a:srgbClr val="CC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x-none" altLang="x-none" sz="1600">
              <a:solidFill>
                <a:schemeClr val="tx1"/>
              </a:solidFill>
            </a:endParaRPr>
          </a:p>
        </p:txBody>
      </p:sp>
      <p:sp>
        <p:nvSpPr>
          <p:cNvPr id="65679" name="Text Box 143"/>
          <p:cNvSpPr txBox="1">
            <a:spLocks noChangeArrowheads="1"/>
          </p:cNvSpPr>
          <p:nvPr/>
        </p:nvSpPr>
        <p:spPr bwMode="auto">
          <a:xfrm>
            <a:off x="2105025" y="4262438"/>
            <a:ext cx="742950" cy="336550"/>
          </a:xfrm>
          <a:prstGeom prst="rect">
            <a:avLst/>
          </a:prstGeom>
          <a:solidFill>
            <a:srgbClr val="CC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x-none" altLang="x-none" sz="1600">
              <a:solidFill>
                <a:schemeClr val="tx1"/>
              </a:solidFill>
            </a:endParaRPr>
          </a:p>
        </p:txBody>
      </p:sp>
      <p:sp>
        <p:nvSpPr>
          <p:cNvPr id="65680" name="Text Box 144"/>
          <p:cNvSpPr txBox="1">
            <a:spLocks noChangeArrowheads="1"/>
          </p:cNvSpPr>
          <p:nvPr/>
        </p:nvSpPr>
        <p:spPr bwMode="auto">
          <a:xfrm>
            <a:off x="2881313" y="4267200"/>
            <a:ext cx="742950" cy="336550"/>
          </a:xfrm>
          <a:prstGeom prst="rect">
            <a:avLst/>
          </a:prstGeom>
          <a:solidFill>
            <a:srgbClr val="CC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x-none" altLang="x-none" sz="1600">
              <a:solidFill>
                <a:schemeClr val="tx1"/>
              </a:solidFill>
            </a:endParaRPr>
          </a:p>
        </p:txBody>
      </p:sp>
      <p:sp>
        <p:nvSpPr>
          <p:cNvPr id="65681" name="Text Box 145"/>
          <p:cNvSpPr txBox="1">
            <a:spLocks noChangeArrowheads="1"/>
          </p:cNvSpPr>
          <p:nvPr/>
        </p:nvSpPr>
        <p:spPr bwMode="auto">
          <a:xfrm>
            <a:off x="3652838" y="4614863"/>
            <a:ext cx="742950" cy="336550"/>
          </a:xfrm>
          <a:prstGeom prst="rect">
            <a:avLst/>
          </a:prstGeom>
          <a:solidFill>
            <a:srgbClr val="CC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x-none" altLang="x-none" sz="1600">
              <a:solidFill>
                <a:schemeClr val="tx1"/>
              </a:solidFill>
            </a:endParaRPr>
          </a:p>
        </p:txBody>
      </p:sp>
      <p:sp>
        <p:nvSpPr>
          <p:cNvPr id="65684" name="Text Box 148"/>
          <p:cNvSpPr txBox="1">
            <a:spLocks noChangeArrowheads="1"/>
          </p:cNvSpPr>
          <p:nvPr/>
        </p:nvSpPr>
        <p:spPr bwMode="auto">
          <a:xfrm>
            <a:off x="7315200" y="2057400"/>
            <a:ext cx="1447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(</a:t>
            </a:r>
            <a:r>
              <a:rPr lang="en-US" altLang="x-none" i="1">
                <a:solidFill>
                  <a:schemeClr val="tx1"/>
                </a:solidFill>
              </a:rPr>
              <a:t>O</a:t>
            </a:r>
            <a:r>
              <a:rPr lang="en-US" altLang="x-none" sz="1800">
                <a:solidFill>
                  <a:schemeClr val="tx1"/>
                </a:solidFill>
              </a:rPr>
              <a:t>3</a:t>
            </a:r>
            <a:r>
              <a:rPr lang="en-US" altLang="x-none">
                <a:solidFill>
                  <a:schemeClr val="tx1"/>
                </a:solidFill>
              </a:rPr>
              <a:t>, 405)</a:t>
            </a:r>
            <a:endParaRPr lang="el-GR" altLang="x-none">
              <a:solidFill>
                <a:schemeClr val="tx1"/>
              </a:solidFill>
            </a:endParaRPr>
          </a:p>
        </p:txBody>
      </p:sp>
      <p:sp>
        <p:nvSpPr>
          <p:cNvPr id="65685" name="Text Box 149"/>
          <p:cNvSpPr txBox="1">
            <a:spLocks noChangeArrowheads="1"/>
          </p:cNvSpPr>
          <p:nvPr/>
        </p:nvSpPr>
        <p:spPr bwMode="auto">
          <a:xfrm>
            <a:off x="7315200" y="2514600"/>
            <a:ext cx="1447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(</a:t>
            </a:r>
            <a:r>
              <a:rPr lang="en-US" altLang="x-none" i="1">
                <a:solidFill>
                  <a:schemeClr val="tx1"/>
                </a:solidFill>
              </a:rPr>
              <a:t>O</a:t>
            </a:r>
            <a:r>
              <a:rPr lang="en-US" altLang="x-none" sz="1800">
                <a:solidFill>
                  <a:schemeClr val="tx1"/>
                </a:solidFill>
              </a:rPr>
              <a:t>1</a:t>
            </a:r>
            <a:r>
              <a:rPr lang="en-US" altLang="x-none">
                <a:solidFill>
                  <a:schemeClr val="tx1"/>
                </a:solidFill>
              </a:rPr>
              <a:t>, 363)</a:t>
            </a:r>
            <a:endParaRPr lang="el-GR" altLang="x-none">
              <a:solidFill>
                <a:schemeClr val="tx1"/>
              </a:solidFill>
            </a:endParaRPr>
          </a:p>
        </p:txBody>
      </p:sp>
      <p:grpSp>
        <p:nvGrpSpPr>
          <p:cNvPr id="65689" name="Group 153"/>
          <p:cNvGrpSpPr>
            <a:grpSpLocks/>
          </p:cNvGrpSpPr>
          <p:nvPr/>
        </p:nvGrpSpPr>
        <p:grpSpPr bwMode="auto">
          <a:xfrm>
            <a:off x="0" y="3644900"/>
            <a:ext cx="4427539" cy="585788"/>
            <a:chOff x="43" y="2304"/>
            <a:chExt cx="2789" cy="369"/>
          </a:xfrm>
        </p:grpSpPr>
        <p:grpSp>
          <p:nvGrpSpPr>
            <p:cNvPr id="72820" name="Group 151"/>
            <p:cNvGrpSpPr>
              <a:grpSpLocks/>
            </p:cNvGrpSpPr>
            <p:nvPr/>
          </p:nvGrpSpPr>
          <p:grpSpPr bwMode="auto">
            <a:xfrm>
              <a:off x="48" y="2463"/>
              <a:ext cx="2784" cy="210"/>
              <a:chOff x="48" y="2463"/>
              <a:chExt cx="2784" cy="210"/>
            </a:xfrm>
          </p:grpSpPr>
          <p:grpSp>
            <p:nvGrpSpPr>
              <p:cNvPr id="72822" name="Group 99"/>
              <p:cNvGrpSpPr>
                <a:grpSpLocks/>
              </p:cNvGrpSpPr>
              <p:nvPr/>
            </p:nvGrpSpPr>
            <p:grpSpPr bwMode="auto">
              <a:xfrm>
                <a:off x="393" y="2463"/>
                <a:ext cx="2439" cy="210"/>
                <a:chOff x="297" y="2223"/>
                <a:chExt cx="2439" cy="210"/>
              </a:xfrm>
            </p:grpSpPr>
            <p:sp>
              <p:nvSpPr>
                <p:cNvPr id="65636" name="Rectangle 100"/>
                <p:cNvSpPr>
                  <a:spLocks noChangeArrowheads="1"/>
                </p:cNvSpPr>
                <p:nvPr/>
              </p:nvSpPr>
              <p:spPr bwMode="auto">
                <a:xfrm>
                  <a:off x="297" y="2223"/>
                  <a:ext cx="486" cy="210"/>
                </a:xfrm>
                <a:prstGeom prst="rect">
                  <a:avLst/>
                </a:prstGeom>
                <a:solidFill>
                  <a:srgbClr val="00C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x-none" altLang="x-none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637" name="Rectangle 101"/>
                <p:cNvSpPr>
                  <a:spLocks noChangeArrowheads="1"/>
                </p:cNvSpPr>
                <p:nvPr/>
              </p:nvSpPr>
              <p:spPr bwMode="auto">
                <a:xfrm>
                  <a:off x="786" y="2223"/>
                  <a:ext cx="486" cy="210"/>
                </a:xfrm>
                <a:prstGeom prst="rect">
                  <a:avLst/>
                </a:prstGeom>
                <a:solidFill>
                  <a:srgbClr val="00C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65638" name="Rectangle 102"/>
                <p:cNvSpPr>
                  <a:spLocks noChangeArrowheads="1"/>
                </p:cNvSpPr>
                <p:nvPr/>
              </p:nvSpPr>
              <p:spPr bwMode="auto">
                <a:xfrm>
                  <a:off x="1252" y="2223"/>
                  <a:ext cx="486" cy="210"/>
                </a:xfrm>
                <a:prstGeom prst="rect">
                  <a:avLst/>
                </a:prstGeom>
                <a:solidFill>
                  <a:srgbClr val="00C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65639" name="Rectangle 103"/>
                <p:cNvSpPr>
                  <a:spLocks noChangeArrowheads="1"/>
                </p:cNvSpPr>
                <p:nvPr/>
              </p:nvSpPr>
              <p:spPr bwMode="auto">
                <a:xfrm>
                  <a:off x="1767" y="2223"/>
                  <a:ext cx="486" cy="210"/>
                </a:xfrm>
                <a:prstGeom prst="rect">
                  <a:avLst/>
                </a:prstGeom>
                <a:solidFill>
                  <a:srgbClr val="00C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  <p:sp>
              <p:nvSpPr>
                <p:cNvPr id="65640" name="Rectangle 104"/>
                <p:cNvSpPr>
                  <a:spLocks noChangeArrowheads="1"/>
                </p:cNvSpPr>
                <p:nvPr/>
              </p:nvSpPr>
              <p:spPr bwMode="auto">
                <a:xfrm>
                  <a:off x="2250" y="2223"/>
                  <a:ext cx="486" cy="210"/>
                </a:xfrm>
                <a:prstGeom prst="rect">
                  <a:avLst/>
                </a:prstGeom>
                <a:solidFill>
                  <a:srgbClr val="00CC00">
                    <a:alpha val="5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/>
                </a:p>
              </p:txBody>
            </p:sp>
          </p:grpSp>
          <p:sp>
            <p:nvSpPr>
              <p:cNvPr id="65686" name="AutoShape 150"/>
              <p:cNvSpPr>
                <a:spLocks noChangeArrowheads="1"/>
              </p:cNvSpPr>
              <p:nvPr/>
            </p:nvSpPr>
            <p:spPr bwMode="auto">
              <a:xfrm>
                <a:off x="48" y="2496"/>
                <a:ext cx="240" cy="96"/>
              </a:xfrm>
              <a:prstGeom prst="rightArrow">
                <a:avLst>
                  <a:gd name="adj1" fmla="val 50000"/>
                  <a:gd name="adj2" fmla="val 62500"/>
                </a:avLst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  <p:sp>
          <p:nvSpPr>
            <p:cNvPr id="65688" name="Text Box 152"/>
            <p:cNvSpPr txBox="1">
              <a:spLocks noChangeArrowheads="1"/>
            </p:cNvSpPr>
            <p:nvPr/>
          </p:nvSpPr>
          <p:spPr bwMode="auto">
            <a:xfrm>
              <a:off x="43" y="2304"/>
              <a:ext cx="3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x-none" sz="1800" i="1">
                  <a:solidFill>
                    <a:schemeClr val="tx1"/>
                  </a:solidFill>
                </a:rPr>
                <a:t>p</a:t>
              </a:r>
              <a:r>
                <a:rPr lang="en-US" altLang="x-none" sz="1800">
                  <a:solidFill>
                    <a:schemeClr val="tx1"/>
                  </a:solidFill>
                </a:rPr>
                <a:t>=1</a:t>
              </a:r>
              <a:endParaRPr lang="el-GR" altLang="x-none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147"/>
          <p:cNvGrpSpPr>
            <a:grpSpLocks/>
          </p:cNvGrpSpPr>
          <p:nvPr/>
        </p:nvGrpSpPr>
        <p:grpSpPr bwMode="auto">
          <a:xfrm>
            <a:off x="4635500" y="3868192"/>
            <a:ext cx="4279900" cy="720725"/>
            <a:chOff x="2920" y="2444"/>
            <a:chExt cx="2696" cy="454"/>
          </a:xfrm>
        </p:grpSpPr>
        <p:sp>
          <p:nvSpPr>
            <p:cNvPr id="29" name="Text Box 118"/>
            <p:cNvSpPr txBox="1">
              <a:spLocks noChangeArrowheads="1"/>
            </p:cNvSpPr>
            <p:nvPr/>
          </p:nvSpPr>
          <p:spPr bwMode="auto">
            <a:xfrm>
              <a:off x="2928" y="2444"/>
              <a:ext cx="268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x-none" sz="1700" i="1" dirty="0">
                  <a:solidFill>
                    <a:schemeClr val="tx1"/>
                  </a:solidFill>
                </a:rPr>
                <a:t>O</a:t>
              </a:r>
              <a:r>
                <a:rPr lang="en-US" altLang="x-none" sz="1700" dirty="0">
                  <a:solidFill>
                    <a:schemeClr val="tx1"/>
                  </a:solidFill>
                </a:rPr>
                <a:t>3 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99         	</a:t>
              </a:r>
              <a:r>
                <a:rPr lang="en-US" altLang="x-none" sz="1700" dirty="0">
                  <a:solidFill>
                    <a:srgbClr val="CC3300"/>
                  </a:solidFill>
                </a:rPr>
                <a:t>                 </a:t>
              </a:r>
              <a:r>
                <a:rPr lang="en-US" altLang="x-none" sz="1700" dirty="0">
                  <a:solidFill>
                    <a:srgbClr val="00CC00"/>
                  </a:solidFill>
                </a:rPr>
                <a:t>74        67</a:t>
              </a:r>
              <a:endParaRPr lang="el-GR" altLang="x-none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Text Box 119"/>
            <p:cNvSpPr txBox="1">
              <a:spLocks noChangeArrowheads="1"/>
            </p:cNvSpPr>
            <p:nvPr/>
          </p:nvSpPr>
          <p:spPr bwMode="auto">
            <a:xfrm>
              <a:off x="2920" y="2675"/>
              <a:ext cx="268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x-none" sz="1700" i="1" dirty="0">
                  <a:solidFill>
                    <a:schemeClr val="tx1"/>
                  </a:solidFill>
                </a:rPr>
                <a:t>O</a:t>
              </a:r>
              <a:r>
                <a:rPr lang="en-US" altLang="x-none" sz="1700" dirty="0">
                  <a:solidFill>
                    <a:schemeClr val="tx1"/>
                  </a:solidFill>
                </a:rPr>
                <a:t>1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               91         92         </a:t>
              </a:r>
              <a:r>
                <a:rPr lang="en-US" altLang="x-none" sz="1700" dirty="0">
                  <a:solidFill>
                    <a:srgbClr val="CC3300"/>
                  </a:solidFill>
                </a:rPr>
                <a:t>		</a:t>
              </a:r>
              <a:endParaRPr lang="el-GR" altLang="x-none" sz="17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80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5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5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5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5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5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5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5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5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5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5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5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5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5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5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5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5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77" grpId="0" animBg="1" autoUpdateAnimBg="0"/>
      <p:bldP spid="65678" grpId="0" animBg="1" autoUpdateAnimBg="0"/>
      <p:bldP spid="65679" grpId="0" animBg="1" autoUpdateAnimBg="0"/>
      <p:bldP spid="65680" grpId="0" animBg="1" autoUpdateAnimBg="0"/>
      <p:bldP spid="65681" grpId="0" animBg="1" autoUpdateAnimBg="0"/>
      <p:bldP spid="65684" grpId="0" animBg="1" autoUpdateAnimBg="0"/>
      <p:bldP spid="65685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6485C6-CA48-774C-9F31-F99B55B7E80C}" type="slidenum">
              <a:rPr lang="el-GR" altLang="x-none"/>
              <a:pPr>
                <a:defRPr/>
              </a:pPr>
              <a:t>32</a:t>
            </a:fld>
            <a:endParaRPr lang="el-GR" altLang="x-none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x-none"/>
              <a:t>Top-</a:t>
            </a:r>
            <a:r>
              <a:rPr lang="de-DE" altLang="x-none" i="1"/>
              <a:t>k</a:t>
            </a:r>
            <a:r>
              <a:rPr lang="de-DE" altLang="x-none"/>
              <a:t>-Berechnung – Algorithmus TA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96999"/>
            <a:ext cx="6984776" cy="192881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de-DE" altLang="x-none" sz="2000"/>
              <a:t>Schritt 2: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de-DE" altLang="x-none" sz="1400"/>
              <a:t> Bestimme Schwellwert </a:t>
            </a:r>
            <a:r>
              <a:rPr lang="de-DE" altLang="x-none" sz="1400" i="1"/>
              <a:t>T</a:t>
            </a:r>
            <a:r>
              <a:rPr lang="de-DE" altLang="x-none" sz="1400"/>
              <a:t> basierend auf mit sortiertem Zugriff schon gesehene Objekte </a:t>
            </a:r>
          </a:p>
          <a:p>
            <a:pPr eaLnBrk="1" hangingPunct="1">
              <a:defRPr/>
            </a:pPr>
            <a:r>
              <a:rPr lang="de-DE" altLang="x-none" sz="1400" i="1"/>
              <a:t> T</a:t>
            </a:r>
            <a:r>
              <a:rPr lang="de-DE" altLang="x-none" sz="1400"/>
              <a:t> = </a:t>
            </a:r>
            <a:r>
              <a:rPr lang="de-DE" altLang="x-none" sz="1400" i="1"/>
              <a:t>a</a:t>
            </a:r>
            <a:r>
              <a:rPr lang="de-DE" altLang="x-none" sz="1200"/>
              <a:t>1</a:t>
            </a:r>
            <a:r>
              <a:rPr lang="de-DE" altLang="x-none" sz="1400"/>
              <a:t>(</a:t>
            </a:r>
            <a:r>
              <a:rPr lang="de-DE" altLang="x-none" sz="1400" i="1"/>
              <a:t>p</a:t>
            </a:r>
            <a:r>
              <a:rPr lang="de-DE" altLang="x-none" sz="1400"/>
              <a:t>) + </a:t>
            </a:r>
            <a:r>
              <a:rPr lang="de-DE" altLang="x-none" sz="1400" i="1"/>
              <a:t>a</a:t>
            </a:r>
            <a:r>
              <a:rPr lang="de-DE" altLang="x-none" sz="1200"/>
              <a:t>2</a:t>
            </a:r>
            <a:r>
              <a:rPr lang="de-DE" altLang="x-none" sz="1400"/>
              <a:t>(</a:t>
            </a:r>
            <a:r>
              <a:rPr lang="de-DE" altLang="x-none" sz="1400" i="1"/>
              <a:t>p</a:t>
            </a:r>
            <a:r>
              <a:rPr lang="de-DE" altLang="x-none" sz="1400"/>
              <a:t>) + … + </a:t>
            </a:r>
            <a:r>
              <a:rPr lang="de-DE" altLang="x-none" sz="1400" i="1"/>
              <a:t>a</a:t>
            </a:r>
            <a:r>
              <a:rPr lang="de-DE" altLang="x-none" sz="1200" i="1"/>
              <a:t>m</a:t>
            </a:r>
            <a:r>
              <a:rPr lang="de-DE" altLang="x-none" sz="1400"/>
              <a:t>(</a:t>
            </a:r>
            <a:r>
              <a:rPr lang="de-DE" altLang="x-none" sz="1400" i="1"/>
              <a:t>p</a:t>
            </a:r>
            <a:r>
              <a:rPr lang="de-DE" altLang="x-none" sz="1400"/>
              <a:t>) wobei </a:t>
            </a:r>
            <a:r>
              <a:rPr lang="de-DE" altLang="x-none" sz="1400" i="1"/>
              <a:t>p</a:t>
            </a:r>
            <a:r>
              <a:rPr lang="de-DE" altLang="x-none" sz="1400"/>
              <a:t> die aktuelle Position des sortierten Zugriffs ist</a:t>
            </a:r>
          </a:p>
          <a:p>
            <a:pPr eaLnBrk="1" hangingPunct="1">
              <a:defRPr/>
            </a:pPr>
            <a:r>
              <a:rPr lang="de-DE" altLang="x-none" sz="1400"/>
              <a:t> Falls es </a:t>
            </a:r>
            <a:r>
              <a:rPr lang="de-DE" altLang="x-none" sz="1400" i="1"/>
              <a:t>k</a:t>
            </a:r>
            <a:r>
              <a:rPr lang="de-DE" altLang="x-none" sz="1400"/>
              <a:t> Objekte mit Gesamtbewertung ≥ </a:t>
            </a:r>
            <a:r>
              <a:rPr lang="de-DE" altLang="x-none" sz="1400" i="1"/>
              <a:t>T </a:t>
            </a:r>
            <a:r>
              <a:rPr lang="de-DE" altLang="x-none" sz="1400"/>
              <a:t>gibt</a:t>
            </a:r>
            <a:br>
              <a:rPr lang="de-DE" altLang="x-none" sz="1400"/>
            </a:br>
            <a:r>
              <a:rPr lang="de-DE" altLang="x-none" sz="1400"/>
              <a:t>     dann HALTE und bestimme Ergebnis</a:t>
            </a:r>
          </a:p>
          <a:p>
            <a:pPr eaLnBrk="1" hangingPunct="1">
              <a:defRPr/>
            </a:pPr>
            <a:r>
              <a:rPr lang="de-DE" altLang="x-none" sz="1400"/>
              <a:t>     sonst </a:t>
            </a:r>
            <a:r>
              <a:rPr lang="de-DE" altLang="x-none" sz="1400" i="1"/>
              <a:t>p</a:t>
            </a:r>
            <a:r>
              <a:rPr lang="de-DE" altLang="x-none" sz="1400"/>
              <a:t> := </a:t>
            </a:r>
            <a:r>
              <a:rPr lang="de-DE" altLang="x-none" sz="1400" i="1"/>
              <a:t>p</a:t>
            </a:r>
            <a:r>
              <a:rPr lang="de-DE" altLang="x-none" sz="1400"/>
              <a:t> + 1 und GOTO Schritt 1</a:t>
            </a:r>
          </a:p>
        </p:txBody>
      </p:sp>
      <p:graphicFrame>
        <p:nvGraphicFramePr>
          <p:cNvPr id="74756" name="Group 4"/>
          <p:cNvGraphicFramePr>
            <a:graphicFrameLocks noGrp="1"/>
          </p:cNvGraphicFramePr>
          <p:nvPr/>
        </p:nvGraphicFramePr>
        <p:xfrm>
          <a:off x="533400" y="3505200"/>
          <a:ext cx="3886200" cy="2155826"/>
        </p:xfrm>
        <a:graphic>
          <a:graphicData uri="http://schemas.openxmlformats.org/drawingml/2006/table">
            <a:tbl>
              <a:tblPr/>
              <a:tblGrid>
                <a:gridCol w="776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6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a1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a2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a3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a4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a5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99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92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90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75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63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70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48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16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28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44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19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35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4800" name="Group 48"/>
          <p:cNvGraphicFramePr>
            <a:graphicFrameLocks noGrp="1"/>
          </p:cNvGraphicFramePr>
          <p:nvPr/>
        </p:nvGraphicFramePr>
        <p:xfrm>
          <a:off x="4572000" y="3505200"/>
          <a:ext cx="4343400" cy="2155826"/>
        </p:xfrm>
        <a:graphic>
          <a:graphicData uri="http://schemas.openxmlformats.org/drawingml/2006/table">
            <a:tbl>
              <a:tblPr/>
              <a:tblGrid>
                <a:gridCol w="642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05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6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id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a1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a2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a3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a4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a5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405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363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74858" name="Group 106"/>
          <p:cNvGrpSpPr>
            <a:grpSpLocks/>
          </p:cNvGrpSpPr>
          <p:nvPr/>
        </p:nvGrpSpPr>
        <p:grpSpPr bwMode="auto">
          <a:xfrm>
            <a:off x="538163" y="3910013"/>
            <a:ext cx="3871912" cy="333375"/>
            <a:chOff x="243" y="2223"/>
            <a:chExt cx="2439" cy="210"/>
          </a:xfrm>
        </p:grpSpPr>
        <p:sp>
          <p:nvSpPr>
            <p:cNvPr id="74859" name="Rectangle 107"/>
            <p:cNvSpPr>
              <a:spLocks noChangeArrowheads="1"/>
            </p:cNvSpPr>
            <p:nvPr/>
          </p:nvSpPr>
          <p:spPr bwMode="auto">
            <a:xfrm>
              <a:off x="24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4860" name="Rectangle 108"/>
            <p:cNvSpPr>
              <a:spLocks noChangeArrowheads="1"/>
            </p:cNvSpPr>
            <p:nvPr/>
          </p:nvSpPr>
          <p:spPr bwMode="auto">
            <a:xfrm>
              <a:off x="732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4861" name="Rectangle 109"/>
            <p:cNvSpPr>
              <a:spLocks noChangeArrowheads="1"/>
            </p:cNvSpPr>
            <p:nvPr/>
          </p:nvSpPr>
          <p:spPr bwMode="auto">
            <a:xfrm>
              <a:off x="1224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4862" name="Rectangle 110"/>
            <p:cNvSpPr>
              <a:spLocks noChangeArrowheads="1"/>
            </p:cNvSpPr>
            <p:nvPr/>
          </p:nvSpPr>
          <p:spPr bwMode="auto">
            <a:xfrm>
              <a:off x="171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4863" name="Rectangle 111"/>
            <p:cNvSpPr>
              <a:spLocks noChangeArrowheads="1"/>
            </p:cNvSpPr>
            <p:nvPr/>
          </p:nvSpPr>
          <p:spPr bwMode="auto">
            <a:xfrm>
              <a:off x="2196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74877" name="Text Box 125"/>
          <p:cNvSpPr txBox="1">
            <a:spLocks noChangeArrowheads="1"/>
          </p:cNvSpPr>
          <p:nvPr/>
        </p:nvSpPr>
        <p:spPr bwMode="auto">
          <a:xfrm>
            <a:off x="4648200" y="3886200"/>
            <a:ext cx="381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 i="1" dirty="0">
                <a:solidFill>
                  <a:schemeClr val="tx1"/>
                </a:solidFill>
              </a:rPr>
              <a:t>O</a:t>
            </a:r>
            <a:r>
              <a:rPr lang="en-US" altLang="x-none" sz="1600" dirty="0">
                <a:solidFill>
                  <a:schemeClr val="tx1"/>
                </a:solidFill>
              </a:rPr>
              <a:t>3</a:t>
            </a:r>
            <a:r>
              <a:rPr lang="en-US" altLang="x-none" dirty="0">
                <a:solidFill>
                  <a:schemeClr val="tx1"/>
                </a:solidFill>
              </a:rPr>
              <a:t> </a:t>
            </a:r>
            <a:r>
              <a:rPr lang="en-US" altLang="x-none" dirty="0">
                <a:solidFill>
                  <a:srgbClr val="00CC00"/>
                </a:solidFill>
              </a:rPr>
              <a:t>        99         </a:t>
            </a:r>
            <a:r>
              <a:rPr lang="en-US" altLang="x-none" dirty="0">
                <a:solidFill>
                  <a:srgbClr val="CC3300"/>
                </a:solidFill>
              </a:rPr>
              <a:t>90</a:t>
            </a:r>
            <a:r>
              <a:rPr lang="en-US" altLang="x-none" dirty="0">
                <a:solidFill>
                  <a:srgbClr val="00CC00"/>
                </a:solidFill>
              </a:rPr>
              <a:t>       </a:t>
            </a:r>
            <a:r>
              <a:rPr lang="en-US" altLang="x-none" dirty="0">
                <a:solidFill>
                  <a:srgbClr val="CC3300"/>
                </a:solidFill>
              </a:rPr>
              <a:t>75</a:t>
            </a:r>
            <a:r>
              <a:rPr lang="en-US" altLang="x-none" dirty="0">
                <a:solidFill>
                  <a:srgbClr val="00CC00"/>
                </a:solidFill>
              </a:rPr>
              <a:t>       74      67</a:t>
            </a:r>
            <a:endParaRPr lang="el-GR" altLang="x-none" dirty="0">
              <a:solidFill>
                <a:srgbClr val="00CC00"/>
              </a:solidFill>
            </a:endParaRPr>
          </a:p>
        </p:txBody>
      </p:sp>
      <p:sp>
        <p:nvSpPr>
          <p:cNvPr id="74878" name="Text Box 126"/>
          <p:cNvSpPr txBox="1">
            <a:spLocks noChangeArrowheads="1"/>
          </p:cNvSpPr>
          <p:nvPr/>
        </p:nvSpPr>
        <p:spPr bwMode="auto">
          <a:xfrm>
            <a:off x="4648200" y="4267200"/>
            <a:ext cx="381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 i="1" dirty="0">
                <a:solidFill>
                  <a:schemeClr val="tx1"/>
                </a:solidFill>
              </a:rPr>
              <a:t>O</a:t>
            </a:r>
            <a:r>
              <a:rPr lang="en-US" altLang="x-none" sz="1600" dirty="0">
                <a:solidFill>
                  <a:schemeClr val="tx1"/>
                </a:solidFill>
              </a:rPr>
              <a:t>1</a:t>
            </a:r>
            <a:r>
              <a:rPr lang="en-US" altLang="x-none" dirty="0">
                <a:solidFill>
                  <a:srgbClr val="00CC00"/>
                </a:solidFill>
              </a:rPr>
              <a:t>         66         91       92       56      </a:t>
            </a:r>
            <a:r>
              <a:rPr lang="en-US" altLang="x-none" dirty="0">
                <a:solidFill>
                  <a:srgbClr val="CC3300"/>
                </a:solidFill>
              </a:rPr>
              <a:t>58</a:t>
            </a:r>
            <a:endParaRPr lang="el-GR" altLang="x-none" dirty="0">
              <a:solidFill>
                <a:srgbClr val="CC3300"/>
              </a:solidFill>
            </a:endParaRPr>
          </a:p>
        </p:txBody>
      </p:sp>
      <p:sp>
        <p:nvSpPr>
          <p:cNvPr id="74881" name="AutoShape 129"/>
          <p:cNvSpPr>
            <a:spLocks noChangeArrowheads="1"/>
          </p:cNvSpPr>
          <p:nvPr/>
        </p:nvSpPr>
        <p:spPr bwMode="auto">
          <a:xfrm>
            <a:off x="104775" y="3962400"/>
            <a:ext cx="390525" cy="133350"/>
          </a:xfrm>
          <a:prstGeom prst="rightArrow">
            <a:avLst>
              <a:gd name="adj1" fmla="val 50000"/>
              <a:gd name="adj2" fmla="val 73214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4882" name="Text Box 130"/>
          <p:cNvSpPr txBox="1">
            <a:spLocks noChangeArrowheads="1"/>
          </p:cNvSpPr>
          <p:nvPr/>
        </p:nvSpPr>
        <p:spPr bwMode="auto">
          <a:xfrm>
            <a:off x="1015716" y="5707151"/>
            <a:ext cx="3087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2000" i="1" dirty="0">
                <a:solidFill>
                  <a:schemeClr val="tx1"/>
                </a:solidFill>
              </a:rPr>
              <a:t>T</a:t>
            </a:r>
            <a:r>
              <a:rPr lang="en-US" altLang="x-none" sz="2000" dirty="0">
                <a:solidFill>
                  <a:schemeClr val="tx1"/>
                </a:solidFill>
              </a:rPr>
              <a:t> = 99+91+92+74+67 = 423</a:t>
            </a:r>
            <a:endParaRPr lang="el-GR" altLang="x-none" sz="2000" dirty="0">
              <a:solidFill>
                <a:schemeClr val="tx1"/>
              </a:solidFill>
            </a:endParaRPr>
          </a:p>
        </p:txBody>
      </p:sp>
      <p:sp>
        <p:nvSpPr>
          <p:cNvPr id="74883" name="Text Box 131"/>
          <p:cNvSpPr txBox="1">
            <a:spLocks noChangeArrowheads="1"/>
          </p:cNvSpPr>
          <p:nvPr/>
        </p:nvSpPr>
        <p:spPr bwMode="auto">
          <a:xfrm>
            <a:off x="68263" y="3657600"/>
            <a:ext cx="5413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800" i="1">
                <a:solidFill>
                  <a:schemeClr val="tx1"/>
                </a:solidFill>
              </a:rPr>
              <a:t>p</a:t>
            </a:r>
            <a:r>
              <a:rPr lang="en-US" altLang="x-none" sz="1800">
                <a:solidFill>
                  <a:schemeClr val="tx1"/>
                </a:solidFill>
              </a:rPr>
              <a:t>=1</a:t>
            </a:r>
            <a:endParaRPr lang="el-GR" altLang="x-none" sz="1800">
              <a:solidFill>
                <a:schemeClr val="tx1"/>
              </a:solidFill>
            </a:endParaRPr>
          </a:p>
        </p:txBody>
      </p:sp>
      <p:sp>
        <p:nvSpPr>
          <p:cNvPr id="74885" name="Text Box 133"/>
          <p:cNvSpPr txBox="1">
            <a:spLocks noChangeArrowheads="1"/>
          </p:cNvSpPr>
          <p:nvPr/>
        </p:nvSpPr>
        <p:spPr bwMode="auto">
          <a:xfrm>
            <a:off x="1031591" y="6053226"/>
            <a:ext cx="66367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altLang="x-none" sz="2000">
                <a:solidFill>
                  <a:schemeClr val="tx1"/>
                </a:solidFill>
              </a:rPr>
              <a:t>Es gibt keine </a:t>
            </a:r>
            <a:r>
              <a:rPr lang="de-DE" altLang="x-none" sz="2000" i="1">
                <a:solidFill>
                  <a:schemeClr val="tx1"/>
                </a:solidFill>
              </a:rPr>
              <a:t>k</a:t>
            </a:r>
            <a:r>
              <a:rPr lang="de-DE" altLang="x-none" sz="2000">
                <a:solidFill>
                  <a:schemeClr val="tx1"/>
                </a:solidFill>
              </a:rPr>
              <a:t> Objekte mit Bewertung ≥ </a:t>
            </a:r>
            <a:r>
              <a:rPr lang="de-DE" altLang="x-none" sz="2000" i="1">
                <a:solidFill>
                  <a:schemeClr val="tx1"/>
                </a:solidFill>
              </a:rPr>
              <a:t>T</a:t>
            </a:r>
            <a:r>
              <a:rPr lang="de-DE" altLang="x-none" sz="2000">
                <a:solidFill>
                  <a:schemeClr val="tx1"/>
                </a:solidFill>
              </a:rPr>
              <a:t>,  GOTO Schritt 1…</a:t>
            </a:r>
          </a:p>
        </p:txBody>
      </p:sp>
      <p:sp>
        <p:nvSpPr>
          <p:cNvPr id="74886" name="Text Box 134"/>
          <p:cNvSpPr txBox="1">
            <a:spLocks noChangeArrowheads="1"/>
          </p:cNvSpPr>
          <p:nvPr/>
        </p:nvSpPr>
        <p:spPr bwMode="auto">
          <a:xfrm>
            <a:off x="7315200" y="1600200"/>
            <a:ext cx="1447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BUFFER: </a:t>
            </a:r>
            <a:endParaRPr lang="el-GR" altLang="x-none">
              <a:solidFill>
                <a:schemeClr val="tx1"/>
              </a:solidFill>
            </a:endParaRPr>
          </a:p>
        </p:txBody>
      </p:sp>
      <p:sp>
        <p:nvSpPr>
          <p:cNvPr id="74887" name="Text Box 135"/>
          <p:cNvSpPr txBox="1">
            <a:spLocks noChangeArrowheads="1"/>
          </p:cNvSpPr>
          <p:nvPr/>
        </p:nvSpPr>
        <p:spPr bwMode="auto">
          <a:xfrm>
            <a:off x="7315200" y="2057400"/>
            <a:ext cx="1447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(</a:t>
            </a:r>
            <a:r>
              <a:rPr lang="en-US" altLang="x-none" i="1">
                <a:solidFill>
                  <a:schemeClr val="tx1"/>
                </a:solidFill>
              </a:rPr>
              <a:t>O</a:t>
            </a:r>
            <a:r>
              <a:rPr lang="en-US" altLang="x-none" sz="1800">
                <a:solidFill>
                  <a:schemeClr val="tx1"/>
                </a:solidFill>
              </a:rPr>
              <a:t>3</a:t>
            </a:r>
            <a:r>
              <a:rPr lang="en-US" altLang="x-none">
                <a:solidFill>
                  <a:schemeClr val="tx1"/>
                </a:solidFill>
              </a:rPr>
              <a:t>, 405)</a:t>
            </a:r>
            <a:endParaRPr lang="el-GR" altLang="x-none">
              <a:solidFill>
                <a:schemeClr val="tx1"/>
              </a:solidFill>
            </a:endParaRPr>
          </a:p>
        </p:txBody>
      </p:sp>
      <p:sp>
        <p:nvSpPr>
          <p:cNvPr id="74888" name="Text Box 136"/>
          <p:cNvSpPr txBox="1">
            <a:spLocks noChangeArrowheads="1"/>
          </p:cNvSpPr>
          <p:nvPr/>
        </p:nvSpPr>
        <p:spPr bwMode="auto">
          <a:xfrm>
            <a:off x="7315200" y="2514600"/>
            <a:ext cx="1447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(</a:t>
            </a:r>
            <a:r>
              <a:rPr lang="en-US" altLang="x-none" i="1">
                <a:solidFill>
                  <a:schemeClr val="tx1"/>
                </a:solidFill>
              </a:rPr>
              <a:t>O</a:t>
            </a:r>
            <a:r>
              <a:rPr lang="en-US" altLang="x-none" sz="1800">
                <a:solidFill>
                  <a:schemeClr val="tx1"/>
                </a:solidFill>
              </a:rPr>
              <a:t>1</a:t>
            </a:r>
            <a:r>
              <a:rPr lang="en-US" altLang="x-none">
                <a:solidFill>
                  <a:schemeClr val="tx1"/>
                </a:solidFill>
              </a:rPr>
              <a:t>, 363)</a:t>
            </a:r>
            <a:endParaRPr lang="el-GR" altLang="x-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4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4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4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82" grpId="0" autoUpdateAnimBg="0"/>
      <p:bldP spid="74885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39A65-DF13-E340-8A87-467D2861480F}" type="slidenum">
              <a:rPr lang="el-GR" altLang="x-none"/>
              <a:pPr>
                <a:defRPr/>
              </a:pPr>
              <a:t>33</a:t>
            </a:fld>
            <a:endParaRPr lang="el-GR" altLang="x-none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x-none"/>
              <a:t>Top-</a:t>
            </a:r>
            <a:r>
              <a:rPr lang="de-DE" altLang="x-none" i="1"/>
              <a:t>k</a:t>
            </a:r>
            <a:r>
              <a:rPr lang="de-DE" altLang="x-none"/>
              <a:t>-Berechnung – TA algorithm</a:t>
            </a:r>
          </a:p>
        </p:txBody>
      </p:sp>
      <p:graphicFrame>
        <p:nvGraphicFramePr>
          <p:cNvPr id="76804" name="Group 4"/>
          <p:cNvGraphicFramePr>
            <a:graphicFrameLocks noGrp="1"/>
          </p:cNvGraphicFramePr>
          <p:nvPr/>
        </p:nvGraphicFramePr>
        <p:xfrm>
          <a:off x="533400" y="3505200"/>
          <a:ext cx="3886200" cy="2155826"/>
        </p:xfrm>
        <a:graphic>
          <a:graphicData uri="http://schemas.openxmlformats.org/drawingml/2006/table">
            <a:tbl>
              <a:tblPr/>
              <a:tblGrid>
                <a:gridCol w="776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6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a1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a2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a3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a4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a5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99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92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90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75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63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70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48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16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28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44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19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35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6848" name="Group 48"/>
          <p:cNvGraphicFramePr>
            <a:graphicFrameLocks noGrp="1"/>
          </p:cNvGraphicFramePr>
          <p:nvPr/>
        </p:nvGraphicFramePr>
        <p:xfrm>
          <a:off x="4572000" y="3505200"/>
          <a:ext cx="4343400" cy="2155826"/>
        </p:xfrm>
        <a:graphic>
          <a:graphicData uri="http://schemas.openxmlformats.org/drawingml/2006/table">
            <a:tbl>
              <a:tblPr/>
              <a:tblGrid>
                <a:gridCol w="642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05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6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id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a1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a2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a3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a4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a5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76906" name="Group 106"/>
          <p:cNvGrpSpPr>
            <a:grpSpLocks/>
          </p:cNvGrpSpPr>
          <p:nvPr/>
        </p:nvGrpSpPr>
        <p:grpSpPr bwMode="auto">
          <a:xfrm>
            <a:off x="4722340" y="3886203"/>
            <a:ext cx="4267200" cy="735013"/>
            <a:chOff x="2928" y="2448"/>
            <a:chExt cx="2688" cy="463"/>
          </a:xfrm>
        </p:grpSpPr>
        <p:sp>
          <p:nvSpPr>
            <p:cNvPr id="2" name="Text Box 107"/>
            <p:cNvSpPr txBox="1">
              <a:spLocks noChangeArrowheads="1"/>
            </p:cNvSpPr>
            <p:nvPr/>
          </p:nvSpPr>
          <p:spPr bwMode="auto">
            <a:xfrm>
              <a:off x="2928" y="2448"/>
              <a:ext cx="268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x-none" sz="1700" i="1" dirty="0">
                  <a:solidFill>
                    <a:schemeClr val="tx1"/>
                  </a:solidFill>
                </a:rPr>
                <a:t>O</a:t>
              </a:r>
              <a:r>
                <a:rPr lang="en-US" altLang="x-none" sz="1700" dirty="0">
                  <a:solidFill>
                    <a:schemeClr val="tx1"/>
                  </a:solidFill>
                </a:rPr>
                <a:t>3 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99        </a:t>
              </a:r>
              <a:r>
                <a:rPr lang="en-US" altLang="x-none" sz="1700" dirty="0">
                  <a:solidFill>
                    <a:srgbClr val="00B050"/>
                  </a:solidFill>
                </a:rPr>
                <a:t>90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</a:t>
              </a:r>
              <a:r>
                <a:rPr lang="en-US" altLang="x-none" sz="1700" dirty="0">
                  <a:solidFill>
                    <a:srgbClr val="00B050"/>
                  </a:solidFill>
                </a:rPr>
                <a:t>75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 74        67        </a:t>
              </a:r>
              <a:r>
                <a:rPr lang="en-US" altLang="x-none" sz="1700" b="1" dirty="0">
                  <a:solidFill>
                    <a:schemeClr val="tx1"/>
                  </a:solidFill>
                </a:rPr>
                <a:t>405</a:t>
              </a:r>
              <a:endParaRPr lang="el-GR" altLang="x-none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76908" name="Text Box 108"/>
            <p:cNvSpPr txBox="1">
              <a:spLocks noChangeArrowheads="1"/>
            </p:cNvSpPr>
            <p:nvPr/>
          </p:nvSpPr>
          <p:spPr bwMode="auto">
            <a:xfrm>
              <a:off x="2928" y="2688"/>
              <a:ext cx="268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x-none" sz="1700" i="1" dirty="0">
                  <a:solidFill>
                    <a:schemeClr val="tx1"/>
                  </a:solidFill>
                </a:rPr>
                <a:t>O</a:t>
              </a:r>
              <a:r>
                <a:rPr lang="en-US" altLang="x-none" sz="1700" dirty="0">
                  <a:solidFill>
                    <a:schemeClr val="tx1"/>
                  </a:solidFill>
                </a:rPr>
                <a:t>1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 </a:t>
              </a:r>
              <a:r>
                <a:rPr lang="en-US" altLang="x-none" sz="1700" dirty="0">
                  <a:solidFill>
                    <a:srgbClr val="00B050"/>
                  </a:solidFill>
                </a:rPr>
                <a:t>66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91         92        </a:t>
              </a:r>
              <a:r>
                <a:rPr lang="en-US" altLang="x-none" sz="1700" dirty="0">
                  <a:solidFill>
                    <a:srgbClr val="00B050"/>
                  </a:solidFill>
                </a:rPr>
                <a:t>56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</a:t>
              </a:r>
              <a:r>
                <a:rPr lang="en-US" altLang="x-none" sz="1700" dirty="0">
                  <a:solidFill>
                    <a:srgbClr val="CC3300"/>
                  </a:solidFill>
                </a:rPr>
                <a:t>58        </a:t>
              </a:r>
              <a:r>
                <a:rPr lang="en-US" altLang="x-none" sz="1700" b="1" dirty="0">
                  <a:solidFill>
                    <a:schemeClr val="tx1"/>
                  </a:solidFill>
                </a:rPr>
                <a:t>363</a:t>
              </a:r>
              <a:endParaRPr lang="el-GR" altLang="x-none" sz="17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6907" name="Group 116"/>
          <p:cNvGrpSpPr>
            <a:grpSpLocks/>
          </p:cNvGrpSpPr>
          <p:nvPr/>
        </p:nvGrpSpPr>
        <p:grpSpPr bwMode="auto">
          <a:xfrm>
            <a:off x="538163" y="3910013"/>
            <a:ext cx="3871912" cy="333375"/>
            <a:chOff x="243" y="2223"/>
            <a:chExt cx="2439" cy="210"/>
          </a:xfrm>
        </p:grpSpPr>
        <p:sp>
          <p:nvSpPr>
            <p:cNvPr id="76917" name="Rectangle 117"/>
            <p:cNvSpPr>
              <a:spLocks noChangeArrowheads="1"/>
            </p:cNvSpPr>
            <p:nvPr/>
          </p:nvSpPr>
          <p:spPr bwMode="auto">
            <a:xfrm>
              <a:off x="24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6918" name="Rectangle 118"/>
            <p:cNvSpPr>
              <a:spLocks noChangeArrowheads="1"/>
            </p:cNvSpPr>
            <p:nvPr/>
          </p:nvSpPr>
          <p:spPr bwMode="auto">
            <a:xfrm>
              <a:off x="732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" name="Rectangle 119"/>
            <p:cNvSpPr>
              <a:spLocks noChangeArrowheads="1"/>
            </p:cNvSpPr>
            <p:nvPr/>
          </p:nvSpPr>
          <p:spPr bwMode="auto">
            <a:xfrm>
              <a:off x="1224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6920" name="Rectangle 120"/>
            <p:cNvSpPr>
              <a:spLocks noChangeArrowheads="1"/>
            </p:cNvSpPr>
            <p:nvPr/>
          </p:nvSpPr>
          <p:spPr bwMode="auto">
            <a:xfrm>
              <a:off x="171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6921" name="Rectangle 121"/>
            <p:cNvSpPr>
              <a:spLocks noChangeArrowheads="1"/>
            </p:cNvSpPr>
            <p:nvPr/>
          </p:nvSpPr>
          <p:spPr bwMode="auto">
            <a:xfrm>
              <a:off x="2196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76930" name="Group 130"/>
          <p:cNvGrpSpPr>
            <a:grpSpLocks/>
          </p:cNvGrpSpPr>
          <p:nvPr/>
        </p:nvGrpSpPr>
        <p:grpSpPr bwMode="auto">
          <a:xfrm>
            <a:off x="68263" y="4038600"/>
            <a:ext cx="4337050" cy="561975"/>
            <a:chOff x="43" y="2544"/>
            <a:chExt cx="2732" cy="354"/>
          </a:xfrm>
        </p:grpSpPr>
        <p:sp>
          <p:nvSpPr>
            <p:cNvPr id="76922" name="AutoShape 122"/>
            <p:cNvSpPr>
              <a:spLocks noChangeArrowheads="1"/>
            </p:cNvSpPr>
            <p:nvPr/>
          </p:nvSpPr>
          <p:spPr bwMode="auto">
            <a:xfrm>
              <a:off x="48" y="2736"/>
              <a:ext cx="240" cy="96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6923" name="Text Box 123"/>
            <p:cNvSpPr txBox="1">
              <a:spLocks noChangeArrowheads="1"/>
            </p:cNvSpPr>
            <p:nvPr/>
          </p:nvSpPr>
          <p:spPr bwMode="auto">
            <a:xfrm>
              <a:off x="43" y="2544"/>
              <a:ext cx="3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x-none" sz="1800" i="1">
                  <a:solidFill>
                    <a:schemeClr val="tx1"/>
                  </a:solidFill>
                </a:rPr>
                <a:t>p</a:t>
              </a:r>
              <a:r>
                <a:rPr lang="en-US" altLang="x-none" sz="1800">
                  <a:solidFill>
                    <a:schemeClr val="tx1"/>
                  </a:solidFill>
                </a:rPr>
                <a:t>=2</a:t>
              </a:r>
              <a:endParaRPr lang="el-GR" altLang="x-none" sz="1800">
                <a:solidFill>
                  <a:schemeClr val="tx1"/>
                </a:solidFill>
              </a:endParaRPr>
            </a:p>
          </p:txBody>
        </p:sp>
        <p:grpSp>
          <p:nvGrpSpPr>
            <p:cNvPr id="76919" name="Group 124"/>
            <p:cNvGrpSpPr>
              <a:grpSpLocks/>
            </p:cNvGrpSpPr>
            <p:nvPr/>
          </p:nvGrpSpPr>
          <p:grpSpPr bwMode="auto">
            <a:xfrm>
              <a:off x="336" y="2688"/>
              <a:ext cx="2439" cy="210"/>
              <a:chOff x="243" y="2223"/>
              <a:chExt cx="2439" cy="210"/>
            </a:xfrm>
          </p:grpSpPr>
          <p:sp>
            <p:nvSpPr>
              <p:cNvPr id="76925" name="Rectangle 125"/>
              <p:cNvSpPr>
                <a:spLocks noChangeArrowheads="1"/>
              </p:cNvSpPr>
              <p:nvPr/>
            </p:nvSpPr>
            <p:spPr bwMode="auto">
              <a:xfrm>
                <a:off x="243" y="2223"/>
                <a:ext cx="486" cy="210"/>
              </a:xfrm>
              <a:prstGeom prst="rect">
                <a:avLst/>
              </a:prstGeom>
              <a:solidFill>
                <a:srgbClr val="00C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76926" name="Rectangle 126"/>
              <p:cNvSpPr>
                <a:spLocks noChangeArrowheads="1"/>
              </p:cNvSpPr>
              <p:nvPr/>
            </p:nvSpPr>
            <p:spPr bwMode="auto">
              <a:xfrm>
                <a:off x="732" y="2223"/>
                <a:ext cx="486" cy="210"/>
              </a:xfrm>
              <a:prstGeom prst="rect">
                <a:avLst/>
              </a:prstGeom>
              <a:solidFill>
                <a:srgbClr val="00C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76927" name="Rectangle 127"/>
              <p:cNvSpPr>
                <a:spLocks noChangeArrowheads="1"/>
              </p:cNvSpPr>
              <p:nvPr/>
            </p:nvSpPr>
            <p:spPr bwMode="auto">
              <a:xfrm>
                <a:off x="1224" y="2223"/>
                <a:ext cx="486" cy="210"/>
              </a:xfrm>
              <a:prstGeom prst="rect">
                <a:avLst/>
              </a:prstGeom>
              <a:solidFill>
                <a:srgbClr val="00C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76928" name="Rectangle 128"/>
              <p:cNvSpPr>
                <a:spLocks noChangeArrowheads="1"/>
              </p:cNvSpPr>
              <p:nvPr/>
            </p:nvSpPr>
            <p:spPr bwMode="auto">
              <a:xfrm>
                <a:off x="1713" y="2223"/>
                <a:ext cx="486" cy="210"/>
              </a:xfrm>
              <a:prstGeom prst="rect">
                <a:avLst/>
              </a:prstGeom>
              <a:solidFill>
                <a:srgbClr val="00C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76929" name="Rectangle 129"/>
              <p:cNvSpPr>
                <a:spLocks noChangeArrowheads="1"/>
              </p:cNvSpPr>
              <p:nvPr/>
            </p:nvSpPr>
            <p:spPr bwMode="auto">
              <a:xfrm>
                <a:off x="2196" y="2223"/>
                <a:ext cx="486" cy="210"/>
              </a:xfrm>
              <a:prstGeom prst="rect">
                <a:avLst/>
              </a:prstGeom>
              <a:solidFill>
                <a:srgbClr val="00C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sp>
        <p:nvSpPr>
          <p:cNvPr id="76931" name="Text Box 131"/>
          <p:cNvSpPr txBox="1">
            <a:spLocks noChangeArrowheads="1"/>
          </p:cNvSpPr>
          <p:nvPr/>
        </p:nvSpPr>
        <p:spPr bwMode="auto">
          <a:xfrm>
            <a:off x="4677029" y="4600575"/>
            <a:ext cx="4310795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700" i="1" dirty="0">
                <a:solidFill>
                  <a:schemeClr val="tx1"/>
                </a:solidFill>
              </a:rPr>
              <a:t>O</a:t>
            </a:r>
            <a:r>
              <a:rPr lang="en-US" altLang="x-none" sz="1700" dirty="0">
                <a:solidFill>
                  <a:schemeClr val="tx1"/>
                </a:solidFill>
              </a:rPr>
              <a:t>4         </a:t>
            </a:r>
            <a:r>
              <a:rPr lang="en-US" altLang="x-none" sz="1700" dirty="0">
                <a:solidFill>
                  <a:srgbClr val="CC3300"/>
                </a:solidFill>
              </a:rPr>
              <a:t>44</a:t>
            </a:r>
            <a:r>
              <a:rPr lang="en-US" altLang="x-none" sz="1700" dirty="0">
                <a:solidFill>
                  <a:schemeClr val="tx1"/>
                </a:solidFill>
              </a:rPr>
              <a:t>         </a:t>
            </a:r>
            <a:r>
              <a:rPr lang="en-US" altLang="x-none" sz="1700" dirty="0">
                <a:solidFill>
                  <a:srgbClr val="CC3300"/>
                </a:solidFill>
              </a:rPr>
              <a:t>07</a:t>
            </a:r>
            <a:r>
              <a:rPr lang="en-US" altLang="x-none" sz="1700" dirty="0">
                <a:solidFill>
                  <a:schemeClr val="tx1"/>
                </a:solidFill>
              </a:rPr>
              <a:t>         </a:t>
            </a:r>
            <a:r>
              <a:rPr lang="en-US" altLang="x-none" sz="1700" dirty="0">
                <a:solidFill>
                  <a:srgbClr val="CC3300"/>
                </a:solidFill>
              </a:rPr>
              <a:t>70 </a:t>
            </a:r>
            <a:r>
              <a:rPr lang="en-US" altLang="x-none" sz="1700" dirty="0">
                <a:solidFill>
                  <a:schemeClr val="tx1"/>
                </a:solidFill>
              </a:rPr>
              <a:t>       </a:t>
            </a:r>
            <a:r>
              <a:rPr lang="en-US" altLang="x-none" sz="1700" dirty="0">
                <a:solidFill>
                  <a:srgbClr val="CC3300"/>
                </a:solidFill>
              </a:rPr>
              <a:t>19</a:t>
            </a:r>
            <a:r>
              <a:rPr lang="en-US" altLang="x-none" sz="1700" dirty="0">
                <a:solidFill>
                  <a:schemeClr val="tx1"/>
                </a:solidFill>
              </a:rPr>
              <a:t>        </a:t>
            </a:r>
            <a:r>
              <a:rPr lang="en-US" altLang="x-none" sz="1700" dirty="0">
                <a:solidFill>
                  <a:srgbClr val="00CC00"/>
                </a:solidFill>
              </a:rPr>
              <a:t>67        </a:t>
            </a:r>
            <a:r>
              <a:rPr lang="en-US" altLang="x-none" sz="1700" b="1" dirty="0">
                <a:solidFill>
                  <a:schemeClr val="tx1"/>
                </a:solidFill>
              </a:rPr>
              <a:t>207</a:t>
            </a:r>
            <a:endParaRPr lang="el-GR" altLang="x-none" sz="1700" b="1" dirty="0">
              <a:solidFill>
                <a:schemeClr val="tx1"/>
              </a:solidFill>
            </a:endParaRPr>
          </a:p>
        </p:txBody>
      </p:sp>
      <p:sp>
        <p:nvSpPr>
          <p:cNvPr id="76932" name="Text Box 132"/>
          <p:cNvSpPr txBox="1">
            <a:spLocks noChangeArrowheads="1"/>
          </p:cNvSpPr>
          <p:nvPr/>
        </p:nvSpPr>
        <p:spPr bwMode="auto">
          <a:xfrm>
            <a:off x="557213" y="5302250"/>
            <a:ext cx="742950" cy="336550"/>
          </a:xfrm>
          <a:prstGeom prst="rect">
            <a:avLst/>
          </a:prstGeom>
          <a:solidFill>
            <a:srgbClr val="CC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x-none" altLang="x-none" sz="1600">
              <a:solidFill>
                <a:schemeClr val="tx1"/>
              </a:solidFill>
            </a:endParaRPr>
          </a:p>
        </p:txBody>
      </p:sp>
      <p:sp>
        <p:nvSpPr>
          <p:cNvPr id="76933" name="Text Box 133"/>
          <p:cNvSpPr txBox="1">
            <a:spLocks noChangeArrowheads="1"/>
          </p:cNvSpPr>
          <p:nvPr/>
        </p:nvSpPr>
        <p:spPr bwMode="auto">
          <a:xfrm>
            <a:off x="1323975" y="4953000"/>
            <a:ext cx="742950" cy="336550"/>
          </a:xfrm>
          <a:prstGeom prst="rect">
            <a:avLst/>
          </a:prstGeom>
          <a:solidFill>
            <a:srgbClr val="CC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x-none" altLang="x-none" sz="1600">
              <a:solidFill>
                <a:schemeClr val="tx1"/>
              </a:solidFill>
            </a:endParaRPr>
          </a:p>
        </p:txBody>
      </p:sp>
      <p:sp>
        <p:nvSpPr>
          <p:cNvPr id="76934" name="Text Box 134"/>
          <p:cNvSpPr txBox="1">
            <a:spLocks noChangeArrowheads="1"/>
          </p:cNvSpPr>
          <p:nvPr/>
        </p:nvSpPr>
        <p:spPr bwMode="auto">
          <a:xfrm>
            <a:off x="2105025" y="4614863"/>
            <a:ext cx="742950" cy="336550"/>
          </a:xfrm>
          <a:prstGeom prst="rect">
            <a:avLst/>
          </a:prstGeom>
          <a:solidFill>
            <a:srgbClr val="CC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x-none" altLang="x-none" sz="1600">
              <a:solidFill>
                <a:schemeClr val="tx1"/>
              </a:solidFill>
            </a:endParaRPr>
          </a:p>
        </p:txBody>
      </p:sp>
      <p:sp>
        <p:nvSpPr>
          <p:cNvPr id="76935" name="Text Box 135"/>
          <p:cNvSpPr txBox="1">
            <a:spLocks noChangeArrowheads="1"/>
          </p:cNvSpPr>
          <p:nvPr/>
        </p:nvSpPr>
        <p:spPr bwMode="auto">
          <a:xfrm>
            <a:off x="2886075" y="5310188"/>
            <a:ext cx="742950" cy="336550"/>
          </a:xfrm>
          <a:prstGeom prst="rect">
            <a:avLst/>
          </a:prstGeom>
          <a:solidFill>
            <a:srgbClr val="CC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x-none" altLang="x-none" sz="1600">
              <a:solidFill>
                <a:schemeClr val="tx1"/>
              </a:solidFill>
            </a:endParaRPr>
          </a:p>
        </p:txBody>
      </p:sp>
      <p:sp>
        <p:nvSpPr>
          <p:cNvPr id="76939" name="Text Box 139"/>
          <p:cNvSpPr txBox="1">
            <a:spLocks noChangeArrowheads="1"/>
          </p:cNvSpPr>
          <p:nvPr/>
        </p:nvSpPr>
        <p:spPr bwMode="auto">
          <a:xfrm>
            <a:off x="7315200" y="1600200"/>
            <a:ext cx="1447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BUFFER: </a:t>
            </a:r>
            <a:endParaRPr lang="el-GR" altLang="x-none">
              <a:solidFill>
                <a:schemeClr val="tx1"/>
              </a:solidFill>
            </a:endParaRPr>
          </a:p>
        </p:txBody>
      </p:sp>
      <p:sp>
        <p:nvSpPr>
          <p:cNvPr id="76940" name="Text Box 140"/>
          <p:cNvSpPr txBox="1">
            <a:spLocks noChangeArrowheads="1"/>
          </p:cNvSpPr>
          <p:nvPr/>
        </p:nvSpPr>
        <p:spPr bwMode="auto">
          <a:xfrm>
            <a:off x="7315200" y="2057400"/>
            <a:ext cx="1447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(</a:t>
            </a:r>
            <a:r>
              <a:rPr lang="en-US" altLang="x-none" i="1">
                <a:solidFill>
                  <a:schemeClr val="tx1"/>
                </a:solidFill>
              </a:rPr>
              <a:t>O</a:t>
            </a:r>
            <a:r>
              <a:rPr lang="en-US" altLang="x-none" sz="1800">
                <a:solidFill>
                  <a:schemeClr val="tx1"/>
                </a:solidFill>
              </a:rPr>
              <a:t>3</a:t>
            </a:r>
            <a:r>
              <a:rPr lang="en-US" altLang="x-none">
                <a:solidFill>
                  <a:schemeClr val="tx1"/>
                </a:solidFill>
              </a:rPr>
              <a:t>, 405)</a:t>
            </a:r>
            <a:endParaRPr lang="el-GR" altLang="x-none">
              <a:solidFill>
                <a:schemeClr val="tx1"/>
              </a:solidFill>
            </a:endParaRPr>
          </a:p>
        </p:txBody>
      </p:sp>
      <p:sp>
        <p:nvSpPr>
          <p:cNvPr id="76941" name="Text Box 141"/>
          <p:cNvSpPr txBox="1">
            <a:spLocks noChangeArrowheads="1"/>
          </p:cNvSpPr>
          <p:nvPr/>
        </p:nvSpPr>
        <p:spPr bwMode="auto">
          <a:xfrm>
            <a:off x="7315200" y="2514600"/>
            <a:ext cx="1447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(</a:t>
            </a:r>
            <a:r>
              <a:rPr lang="en-US" altLang="x-none" i="1">
                <a:solidFill>
                  <a:schemeClr val="tx1"/>
                </a:solidFill>
              </a:rPr>
              <a:t>O</a:t>
            </a:r>
            <a:r>
              <a:rPr lang="en-US" altLang="x-none" sz="1800">
                <a:solidFill>
                  <a:schemeClr val="tx1"/>
                </a:solidFill>
              </a:rPr>
              <a:t>1</a:t>
            </a:r>
            <a:r>
              <a:rPr lang="en-US" altLang="x-none">
                <a:solidFill>
                  <a:schemeClr val="tx1"/>
                </a:solidFill>
              </a:rPr>
              <a:t>, 363)</a:t>
            </a:r>
            <a:endParaRPr lang="el-GR" altLang="x-none">
              <a:solidFill>
                <a:schemeClr val="tx1"/>
              </a:solidFill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381000" y="1397000"/>
            <a:ext cx="5867400" cy="180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de-DE" altLang="x-none" sz="2400" kern="0"/>
              <a:t>Schritt 1: (zweite Ausführung)</a:t>
            </a:r>
          </a:p>
          <a:p>
            <a:pPr eaLnBrk="1" hangingPunct="1">
              <a:defRPr/>
            </a:pPr>
            <a:r>
              <a:rPr lang="de-DE" altLang="x-none" sz="1400" kern="0"/>
              <a:t> Lese Attribute aus jeder sortierten Liste (</a:t>
            </a:r>
            <a:r>
              <a:rPr lang="de-DE" altLang="x-none" sz="1400" kern="0">
                <a:solidFill>
                  <a:srgbClr val="00B050"/>
                </a:solidFill>
              </a:rPr>
              <a:t>sortierter Zugriff</a:t>
            </a:r>
            <a:r>
              <a:rPr lang="de-DE" altLang="x-none" sz="1400" kern="0"/>
              <a:t>)</a:t>
            </a:r>
          </a:p>
          <a:p>
            <a:pPr eaLnBrk="1" hangingPunct="1">
              <a:defRPr/>
            </a:pPr>
            <a:r>
              <a:rPr lang="de-DE" altLang="x-none" sz="1400" kern="0"/>
              <a:t> Für jedes gesehene Objekt x:</a:t>
            </a:r>
          </a:p>
          <a:p>
            <a:pPr lvl="1" eaLnBrk="1" hangingPunct="1">
              <a:buFontTx/>
              <a:buChar char="•"/>
              <a:defRPr/>
            </a:pPr>
            <a:r>
              <a:rPr lang="de-DE" altLang="x-none" sz="1400" kern="0"/>
              <a:t> Verwende </a:t>
            </a:r>
            <a:r>
              <a:rPr lang="de-DE" altLang="x-none" sz="1400" kern="0">
                <a:solidFill>
                  <a:srgbClr val="FF0000"/>
                </a:solidFill>
              </a:rPr>
              <a:t>zufälligen Zugriff</a:t>
            </a:r>
            <a:r>
              <a:rPr lang="de-DE" altLang="x-none" sz="1400" kern="0"/>
              <a:t>, um fehlende Werte zu bestimmen</a:t>
            </a:r>
          </a:p>
          <a:p>
            <a:pPr lvl="1" eaLnBrk="1" hangingPunct="1">
              <a:buFontTx/>
              <a:buChar char="•"/>
              <a:defRPr/>
            </a:pPr>
            <a:r>
              <a:rPr lang="de-DE" altLang="x-none" sz="1400" kern="0"/>
              <a:t> Bestimme die Bewertung F(</a:t>
            </a:r>
            <a:r>
              <a:rPr lang="de-DE" altLang="x-none" sz="1400" i="1" kern="0"/>
              <a:t>x</a:t>
            </a:r>
            <a:r>
              <a:rPr lang="de-DE" altLang="x-none" sz="1400" kern="0"/>
              <a:t>) von Objekt </a:t>
            </a:r>
            <a:r>
              <a:rPr lang="de-DE" altLang="x-none" sz="1400" i="1" kern="0"/>
              <a:t>x</a:t>
            </a:r>
            <a:r>
              <a:rPr lang="de-DE" altLang="x-none" sz="1400" kern="0"/>
              <a:t>.</a:t>
            </a:r>
          </a:p>
          <a:p>
            <a:pPr lvl="1" eaLnBrk="1" hangingPunct="1">
              <a:buFontTx/>
              <a:buChar char="•"/>
              <a:defRPr/>
            </a:pPr>
            <a:r>
              <a:rPr lang="de-DE" altLang="x-none" sz="1400" kern="0"/>
              <a:t> Falls Objekt unter den ersten top-k, behalte es im Puffer</a:t>
            </a:r>
          </a:p>
        </p:txBody>
      </p:sp>
      <p:sp>
        <p:nvSpPr>
          <p:cNvPr id="33" name="Text Box 131">
            <a:extLst>
              <a:ext uri="{FF2B5EF4-FFF2-40B4-BE49-F238E27FC236}">
                <a16:creationId xmlns:a16="http://schemas.microsoft.com/office/drawing/2014/main" id="{156BD468-B2F7-9D40-86ED-736443778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1866" y="4610896"/>
            <a:ext cx="4270721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700" i="1" dirty="0">
                <a:solidFill>
                  <a:schemeClr val="tx1"/>
                </a:solidFill>
              </a:rPr>
              <a:t>O</a:t>
            </a:r>
            <a:r>
              <a:rPr lang="en-US" altLang="x-none" sz="1700" dirty="0">
                <a:solidFill>
                  <a:schemeClr val="tx1"/>
                </a:solidFill>
              </a:rPr>
              <a:t>4         </a:t>
            </a:r>
            <a:r>
              <a:rPr lang="en-US" altLang="x-none" sz="1700" dirty="0">
                <a:solidFill>
                  <a:srgbClr val="CC3300"/>
                </a:solidFill>
              </a:rPr>
              <a:t>  </a:t>
            </a:r>
            <a:r>
              <a:rPr lang="en-US" altLang="x-none" sz="1700" dirty="0">
                <a:solidFill>
                  <a:schemeClr val="tx1"/>
                </a:solidFill>
              </a:rPr>
              <a:t>         </a:t>
            </a:r>
            <a:r>
              <a:rPr lang="en-US" altLang="x-none" sz="1700" dirty="0">
                <a:solidFill>
                  <a:srgbClr val="CC3300"/>
                </a:solidFill>
              </a:rPr>
              <a:t>  </a:t>
            </a:r>
            <a:r>
              <a:rPr lang="en-US" altLang="x-none" sz="1700" dirty="0">
                <a:solidFill>
                  <a:schemeClr val="tx1"/>
                </a:solidFill>
              </a:rPr>
              <a:t>         </a:t>
            </a:r>
            <a:r>
              <a:rPr lang="en-US" altLang="x-none" sz="1700" dirty="0">
                <a:solidFill>
                  <a:srgbClr val="CC3300"/>
                </a:solidFill>
              </a:rPr>
              <a:t>   </a:t>
            </a:r>
            <a:r>
              <a:rPr lang="en-US" altLang="x-none" sz="1700" dirty="0">
                <a:solidFill>
                  <a:schemeClr val="tx1"/>
                </a:solidFill>
              </a:rPr>
              <a:t>       </a:t>
            </a:r>
            <a:r>
              <a:rPr lang="en-US" altLang="x-none" sz="1700" dirty="0">
                <a:solidFill>
                  <a:srgbClr val="CC3300"/>
                </a:solidFill>
              </a:rPr>
              <a:t>         </a:t>
            </a:r>
            <a:r>
              <a:rPr lang="en-US" altLang="x-none" sz="1700" dirty="0">
                <a:solidFill>
                  <a:schemeClr val="tx1"/>
                </a:solidFill>
              </a:rPr>
              <a:t>           </a:t>
            </a:r>
            <a:r>
              <a:rPr lang="en-US" altLang="x-none" sz="1700" dirty="0">
                <a:solidFill>
                  <a:srgbClr val="00CC00"/>
                </a:solidFill>
              </a:rPr>
              <a:t>67         </a:t>
            </a:r>
            <a:r>
              <a:rPr lang="en-US" altLang="x-none" sz="1700" b="1" dirty="0">
                <a:solidFill>
                  <a:schemeClr val="tx1"/>
                </a:solidFill>
              </a:rPr>
              <a:t>207</a:t>
            </a:r>
            <a:endParaRPr lang="el-GR" altLang="x-none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5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6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6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6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6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6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6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6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6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31" grpId="0" autoUpdateAnimBg="0"/>
      <p:bldP spid="76932" grpId="0" animBg="1" autoUpdateAnimBg="0"/>
      <p:bldP spid="76933" grpId="0" animBg="1" autoUpdateAnimBg="0"/>
      <p:bldP spid="76934" grpId="0" animBg="1" autoUpdateAnimBg="0"/>
      <p:bldP spid="76935" grpId="0" animBg="1" autoUpdateAnimBg="0"/>
      <p:bldP spid="33" grpId="0" autoUpdateAnimBg="0"/>
      <p:bldP spid="33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BC5FD-693A-2145-8C92-A4D85558C536}" type="slidenum">
              <a:rPr lang="el-GR" altLang="x-none"/>
              <a:pPr>
                <a:defRPr/>
              </a:pPr>
              <a:t>34</a:t>
            </a:fld>
            <a:endParaRPr lang="el-GR" altLang="x-none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x-none"/>
              <a:t>Top-</a:t>
            </a:r>
            <a:r>
              <a:rPr lang="de-DE" altLang="x-none" i="1"/>
              <a:t>k</a:t>
            </a:r>
            <a:r>
              <a:rPr lang="de-DE" altLang="x-none"/>
              <a:t>-Berechnung – TA algorithm</a:t>
            </a:r>
          </a:p>
        </p:txBody>
      </p:sp>
      <p:graphicFrame>
        <p:nvGraphicFramePr>
          <p:cNvPr id="78852" name="Group 4"/>
          <p:cNvGraphicFramePr>
            <a:graphicFrameLocks noGrp="1"/>
          </p:cNvGraphicFramePr>
          <p:nvPr/>
        </p:nvGraphicFramePr>
        <p:xfrm>
          <a:off x="533400" y="3505200"/>
          <a:ext cx="3886200" cy="2155826"/>
        </p:xfrm>
        <a:graphic>
          <a:graphicData uri="http://schemas.openxmlformats.org/drawingml/2006/table">
            <a:tbl>
              <a:tblPr/>
              <a:tblGrid>
                <a:gridCol w="776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6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a1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a2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a3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a4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a5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99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92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90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75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63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61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70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1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48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07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16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28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54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44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01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19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0</a:t>
                      </a:r>
                      <a:r>
                        <a:rPr kumimoji="0" lang="en-US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, 35</a:t>
                      </a:r>
                      <a:endParaRPr kumimoji="0" lang="el-GR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8896" name="Group 48"/>
          <p:cNvGraphicFramePr>
            <a:graphicFrameLocks noGrp="1"/>
          </p:cNvGraphicFramePr>
          <p:nvPr/>
        </p:nvGraphicFramePr>
        <p:xfrm>
          <a:off x="4572000" y="3505200"/>
          <a:ext cx="4343400" cy="2155826"/>
        </p:xfrm>
        <a:graphic>
          <a:graphicData uri="http://schemas.openxmlformats.org/drawingml/2006/table">
            <a:tbl>
              <a:tblPr/>
              <a:tblGrid>
                <a:gridCol w="642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05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6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id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a1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a2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a3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a4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a5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</a:t>
                      </a:r>
                      <a:endParaRPr kumimoji="0" lang="el-GR" altLang="x-non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78954" name="Group 106"/>
          <p:cNvGrpSpPr>
            <a:grpSpLocks/>
          </p:cNvGrpSpPr>
          <p:nvPr/>
        </p:nvGrpSpPr>
        <p:grpSpPr bwMode="auto">
          <a:xfrm>
            <a:off x="4648200" y="3886203"/>
            <a:ext cx="4267200" cy="735013"/>
            <a:chOff x="2928" y="2448"/>
            <a:chExt cx="2688" cy="463"/>
          </a:xfrm>
        </p:grpSpPr>
        <p:sp>
          <p:nvSpPr>
            <p:cNvPr id="2" name="Text Box 107"/>
            <p:cNvSpPr txBox="1">
              <a:spLocks noChangeArrowheads="1"/>
            </p:cNvSpPr>
            <p:nvPr/>
          </p:nvSpPr>
          <p:spPr bwMode="auto">
            <a:xfrm>
              <a:off x="2928" y="2448"/>
              <a:ext cx="268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x-none" sz="1700" i="1" dirty="0">
                  <a:solidFill>
                    <a:schemeClr val="tx1"/>
                  </a:solidFill>
                </a:rPr>
                <a:t>O</a:t>
              </a:r>
              <a:r>
                <a:rPr lang="en-US" altLang="x-none" sz="1700" dirty="0">
                  <a:solidFill>
                    <a:schemeClr val="tx1"/>
                  </a:solidFill>
                </a:rPr>
                <a:t>3 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99         </a:t>
              </a:r>
              <a:r>
                <a:rPr lang="en-US" altLang="x-none" sz="1700" dirty="0">
                  <a:solidFill>
                    <a:srgbClr val="CC3300"/>
                  </a:solidFill>
                </a:rPr>
                <a:t>90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 </a:t>
              </a:r>
              <a:r>
                <a:rPr lang="en-US" altLang="x-none" sz="1700" dirty="0">
                  <a:solidFill>
                    <a:srgbClr val="CC3300"/>
                  </a:solidFill>
                </a:rPr>
                <a:t>75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74        67         </a:t>
              </a:r>
              <a:r>
                <a:rPr lang="en-US" altLang="x-none" sz="1700" b="1" dirty="0">
                  <a:solidFill>
                    <a:schemeClr val="tx1"/>
                  </a:solidFill>
                </a:rPr>
                <a:t>405</a:t>
              </a:r>
              <a:endParaRPr lang="el-GR" altLang="x-none" sz="1700" b="1" dirty="0">
                <a:solidFill>
                  <a:schemeClr val="tx1"/>
                </a:solidFill>
              </a:endParaRPr>
            </a:p>
          </p:txBody>
        </p:sp>
        <p:sp>
          <p:nvSpPr>
            <p:cNvPr id="3" name="Text Box 108"/>
            <p:cNvSpPr txBox="1">
              <a:spLocks noChangeArrowheads="1"/>
            </p:cNvSpPr>
            <p:nvPr/>
          </p:nvSpPr>
          <p:spPr bwMode="auto">
            <a:xfrm>
              <a:off x="2928" y="2688"/>
              <a:ext cx="2688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x-none" sz="1700" i="1" dirty="0">
                  <a:solidFill>
                    <a:schemeClr val="tx1"/>
                  </a:solidFill>
                </a:rPr>
                <a:t>O</a:t>
              </a:r>
              <a:r>
                <a:rPr lang="en-US" altLang="x-none" sz="1700" dirty="0">
                  <a:solidFill>
                    <a:schemeClr val="tx1"/>
                  </a:solidFill>
                </a:rPr>
                <a:t>1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 </a:t>
              </a:r>
              <a:r>
                <a:rPr lang="en-US" altLang="x-none" sz="1700" dirty="0">
                  <a:solidFill>
                    <a:srgbClr val="CC3300"/>
                  </a:solidFill>
                </a:rPr>
                <a:t>66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 91         92       </a:t>
              </a:r>
              <a:r>
                <a:rPr lang="en-US" altLang="x-none" sz="1700" dirty="0">
                  <a:solidFill>
                    <a:srgbClr val="CC3300"/>
                  </a:solidFill>
                </a:rPr>
                <a:t>56</a:t>
              </a:r>
              <a:r>
                <a:rPr lang="en-US" altLang="x-none" sz="1700" dirty="0">
                  <a:solidFill>
                    <a:srgbClr val="00CC00"/>
                  </a:solidFill>
                </a:rPr>
                <a:t>        </a:t>
              </a:r>
              <a:r>
                <a:rPr lang="en-US" altLang="x-none" sz="1700" dirty="0">
                  <a:solidFill>
                    <a:srgbClr val="CC3300"/>
                  </a:solidFill>
                </a:rPr>
                <a:t>58         </a:t>
              </a:r>
              <a:r>
                <a:rPr lang="en-US" altLang="x-none" sz="1700" b="1" dirty="0">
                  <a:solidFill>
                    <a:schemeClr val="tx1"/>
                  </a:solidFill>
                </a:rPr>
                <a:t>363</a:t>
              </a:r>
              <a:endParaRPr lang="el-GR" altLang="x-none" sz="17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8955" name="Group 109"/>
          <p:cNvGrpSpPr>
            <a:grpSpLocks/>
          </p:cNvGrpSpPr>
          <p:nvPr/>
        </p:nvGrpSpPr>
        <p:grpSpPr bwMode="auto">
          <a:xfrm>
            <a:off x="538163" y="3910013"/>
            <a:ext cx="3871912" cy="333375"/>
            <a:chOff x="243" y="2223"/>
            <a:chExt cx="2439" cy="210"/>
          </a:xfrm>
        </p:grpSpPr>
        <p:sp>
          <p:nvSpPr>
            <p:cNvPr id="78958" name="Rectangle 110"/>
            <p:cNvSpPr>
              <a:spLocks noChangeArrowheads="1"/>
            </p:cNvSpPr>
            <p:nvPr/>
          </p:nvSpPr>
          <p:spPr bwMode="auto">
            <a:xfrm>
              <a:off x="24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8959" name="Rectangle 111"/>
            <p:cNvSpPr>
              <a:spLocks noChangeArrowheads="1"/>
            </p:cNvSpPr>
            <p:nvPr/>
          </p:nvSpPr>
          <p:spPr bwMode="auto">
            <a:xfrm>
              <a:off x="732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8960" name="Rectangle 112"/>
            <p:cNvSpPr>
              <a:spLocks noChangeArrowheads="1"/>
            </p:cNvSpPr>
            <p:nvPr/>
          </p:nvSpPr>
          <p:spPr bwMode="auto">
            <a:xfrm>
              <a:off x="1224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8961" name="Rectangle 113"/>
            <p:cNvSpPr>
              <a:spLocks noChangeArrowheads="1"/>
            </p:cNvSpPr>
            <p:nvPr/>
          </p:nvSpPr>
          <p:spPr bwMode="auto">
            <a:xfrm>
              <a:off x="1713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8962" name="Rectangle 114"/>
            <p:cNvSpPr>
              <a:spLocks noChangeArrowheads="1"/>
            </p:cNvSpPr>
            <p:nvPr/>
          </p:nvSpPr>
          <p:spPr bwMode="auto">
            <a:xfrm>
              <a:off x="2196" y="2223"/>
              <a:ext cx="486" cy="210"/>
            </a:xfrm>
            <a:prstGeom prst="rect">
              <a:avLst/>
            </a:prstGeom>
            <a:solidFill>
              <a:srgbClr val="00CC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78956" name="Group 115"/>
          <p:cNvGrpSpPr>
            <a:grpSpLocks/>
          </p:cNvGrpSpPr>
          <p:nvPr/>
        </p:nvGrpSpPr>
        <p:grpSpPr bwMode="auto">
          <a:xfrm>
            <a:off x="68263" y="4038600"/>
            <a:ext cx="4337050" cy="561975"/>
            <a:chOff x="43" y="2544"/>
            <a:chExt cx="2732" cy="354"/>
          </a:xfrm>
        </p:grpSpPr>
        <p:sp>
          <p:nvSpPr>
            <p:cNvPr id="78964" name="AutoShape 116"/>
            <p:cNvSpPr>
              <a:spLocks noChangeArrowheads="1"/>
            </p:cNvSpPr>
            <p:nvPr/>
          </p:nvSpPr>
          <p:spPr bwMode="auto">
            <a:xfrm>
              <a:off x="48" y="2736"/>
              <a:ext cx="240" cy="96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8965" name="Text Box 117"/>
            <p:cNvSpPr txBox="1">
              <a:spLocks noChangeArrowheads="1"/>
            </p:cNvSpPr>
            <p:nvPr/>
          </p:nvSpPr>
          <p:spPr bwMode="auto">
            <a:xfrm>
              <a:off x="43" y="2544"/>
              <a:ext cx="3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x-none" sz="1800" i="1">
                  <a:solidFill>
                    <a:schemeClr val="tx1"/>
                  </a:solidFill>
                </a:rPr>
                <a:t>p</a:t>
              </a:r>
              <a:r>
                <a:rPr lang="en-US" altLang="x-none" sz="1800">
                  <a:solidFill>
                    <a:schemeClr val="tx1"/>
                  </a:solidFill>
                </a:rPr>
                <a:t>=2</a:t>
              </a:r>
              <a:endParaRPr lang="el-GR" altLang="x-none" sz="1800">
                <a:solidFill>
                  <a:schemeClr val="tx1"/>
                </a:solidFill>
              </a:endParaRPr>
            </a:p>
          </p:txBody>
        </p:sp>
        <p:grpSp>
          <p:nvGrpSpPr>
            <p:cNvPr id="4" name="Group 118"/>
            <p:cNvGrpSpPr>
              <a:grpSpLocks/>
            </p:cNvGrpSpPr>
            <p:nvPr/>
          </p:nvGrpSpPr>
          <p:grpSpPr bwMode="auto">
            <a:xfrm>
              <a:off x="336" y="2688"/>
              <a:ext cx="2439" cy="210"/>
              <a:chOff x="243" y="2223"/>
              <a:chExt cx="2439" cy="210"/>
            </a:xfrm>
          </p:grpSpPr>
          <p:sp>
            <p:nvSpPr>
              <p:cNvPr id="78967" name="Rectangle 119"/>
              <p:cNvSpPr>
                <a:spLocks noChangeArrowheads="1"/>
              </p:cNvSpPr>
              <p:nvPr/>
            </p:nvSpPr>
            <p:spPr bwMode="auto">
              <a:xfrm>
                <a:off x="243" y="2223"/>
                <a:ext cx="486" cy="210"/>
              </a:xfrm>
              <a:prstGeom prst="rect">
                <a:avLst/>
              </a:prstGeom>
              <a:solidFill>
                <a:srgbClr val="00C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78968" name="Rectangle 120"/>
              <p:cNvSpPr>
                <a:spLocks noChangeArrowheads="1"/>
              </p:cNvSpPr>
              <p:nvPr/>
            </p:nvSpPr>
            <p:spPr bwMode="auto">
              <a:xfrm>
                <a:off x="732" y="2223"/>
                <a:ext cx="486" cy="210"/>
              </a:xfrm>
              <a:prstGeom prst="rect">
                <a:avLst/>
              </a:prstGeom>
              <a:solidFill>
                <a:srgbClr val="00C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78969" name="Rectangle 121"/>
              <p:cNvSpPr>
                <a:spLocks noChangeArrowheads="1"/>
              </p:cNvSpPr>
              <p:nvPr/>
            </p:nvSpPr>
            <p:spPr bwMode="auto">
              <a:xfrm>
                <a:off x="1224" y="2223"/>
                <a:ext cx="486" cy="210"/>
              </a:xfrm>
              <a:prstGeom prst="rect">
                <a:avLst/>
              </a:prstGeom>
              <a:solidFill>
                <a:srgbClr val="00C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78970" name="Rectangle 122"/>
              <p:cNvSpPr>
                <a:spLocks noChangeArrowheads="1"/>
              </p:cNvSpPr>
              <p:nvPr/>
            </p:nvSpPr>
            <p:spPr bwMode="auto">
              <a:xfrm>
                <a:off x="1713" y="2223"/>
                <a:ext cx="486" cy="210"/>
              </a:xfrm>
              <a:prstGeom prst="rect">
                <a:avLst/>
              </a:prstGeom>
              <a:solidFill>
                <a:srgbClr val="00C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78971" name="Rectangle 123"/>
              <p:cNvSpPr>
                <a:spLocks noChangeArrowheads="1"/>
              </p:cNvSpPr>
              <p:nvPr/>
            </p:nvSpPr>
            <p:spPr bwMode="auto">
              <a:xfrm>
                <a:off x="2196" y="2223"/>
                <a:ext cx="486" cy="210"/>
              </a:xfrm>
              <a:prstGeom prst="rect">
                <a:avLst/>
              </a:prstGeom>
              <a:solidFill>
                <a:srgbClr val="00CC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/>
              </a:p>
            </p:txBody>
          </p:sp>
        </p:grpSp>
      </p:grpSp>
      <p:sp>
        <p:nvSpPr>
          <p:cNvPr id="78972" name="Text Box 124"/>
          <p:cNvSpPr txBox="1">
            <a:spLocks noChangeArrowheads="1"/>
          </p:cNvSpPr>
          <p:nvPr/>
        </p:nvSpPr>
        <p:spPr bwMode="auto">
          <a:xfrm>
            <a:off x="4638675" y="4600575"/>
            <a:ext cx="434285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700" i="1" dirty="0">
                <a:solidFill>
                  <a:schemeClr val="tx1"/>
                </a:solidFill>
              </a:rPr>
              <a:t>O</a:t>
            </a:r>
            <a:r>
              <a:rPr lang="en-US" altLang="x-none" sz="1700" dirty="0">
                <a:solidFill>
                  <a:schemeClr val="tx1"/>
                </a:solidFill>
              </a:rPr>
              <a:t>4         </a:t>
            </a:r>
            <a:r>
              <a:rPr lang="en-US" altLang="x-none" sz="1700" dirty="0">
                <a:solidFill>
                  <a:srgbClr val="CC3300"/>
                </a:solidFill>
              </a:rPr>
              <a:t>44</a:t>
            </a:r>
            <a:r>
              <a:rPr lang="en-US" altLang="x-none" sz="1700" dirty="0">
                <a:solidFill>
                  <a:schemeClr val="tx1"/>
                </a:solidFill>
              </a:rPr>
              <a:t>         </a:t>
            </a:r>
            <a:r>
              <a:rPr lang="en-US" altLang="x-none" sz="1700" dirty="0">
                <a:solidFill>
                  <a:srgbClr val="CC3300"/>
                </a:solidFill>
              </a:rPr>
              <a:t>07</a:t>
            </a:r>
            <a:r>
              <a:rPr lang="en-US" altLang="x-none" sz="1700" dirty="0">
                <a:solidFill>
                  <a:schemeClr val="tx1"/>
                </a:solidFill>
              </a:rPr>
              <a:t>         </a:t>
            </a:r>
            <a:r>
              <a:rPr lang="en-US" altLang="x-none" sz="1700" dirty="0">
                <a:solidFill>
                  <a:srgbClr val="CC3300"/>
                </a:solidFill>
              </a:rPr>
              <a:t>70 </a:t>
            </a:r>
            <a:r>
              <a:rPr lang="en-US" altLang="x-none" sz="1700" dirty="0">
                <a:solidFill>
                  <a:schemeClr val="tx1"/>
                </a:solidFill>
              </a:rPr>
              <a:t>        </a:t>
            </a:r>
            <a:r>
              <a:rPr lang="en-US" altLang="x-none" sz="1700" dirty="0">
                <a:solidFill>
                  <a:srgbClr val="CC3300"/>
                </a:solidFill>
              </a:rPr>
              <a:t>19</a:t>
            </a:r>
            <a:r>
              <a:rPr lang="en-US" altLang="x-none" sz="1700" dirty="0">
                <a:solidFill>
                  <a:schemeClr val="tx1"/>
                </a:solidFill>
              </a:rPr>
              <a:t>        </a:t>
            </a:r>
            <a:r>
              <a:rPr lang="en-US" altLang="x-none" sz="1700" dirty="0">
                <a:solidFill>
                  <a:srgbClr val="00CC00"/>
                </a:solidFill>
              </a:rPr>
              <a:t>67       </a:t>
            </a:r>
            <a:r>
              <a:rPr lang="en-US" altLang="x-none" sz="1700" b="1" dirty="0">
                <a:solidFill>
                  <a:schemeClr val="tx1"/>
                </a:solidFill>
              </a:rPr>
              <a:t>207</a:t>
            </a:r>
            <a:endParaRPr lang="el-GR" altLang="x-none" sz="1700" b="1" dirty="0">
              <a:solidFill>
                <a:schemeClr val="tx1"/>
              </a:solidFill>
            </a:endParaRPr>
          </a:p>
        </p:txBody>
      </p:sp>
      <p:sp>
        <p:nvSpPr>
          <p:cNvPr id="78978" name="Text Box 130"/>
          <p:cNvSpPr txBox="1">
            <a:spLocks noChangeArrowheads="1"/>
          </p:cNvSpPr>
          <p:nvPr/>
        </p:nvSpPr>
        <p:spPr bwMode="auto">
          <a:xfrm>
            <a:off x="759412" y="5698826"/>
            <a:ext cx="3087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2000" i="1">
                <a:solidFill>
                  <a:schemeClr val="tx1"/>
                </a:solidFill>
              </a:rPr>
              <a:t>T</a:t>
            </a:r>
            <a:r>
              <a:rPr lang="en-US" altLang="x-none" sz="2000">
                <a:solidFill>
                  <a:schemeClr val="tx1"/>
                </a:solidFill>
              </a:rPr>
              <a:t> = 66+90+75+56+67 = 354</a:t>
            </a:r>
            <a:endParaRPr lang="el-GR" altLang="x-none" sz="2000">
              <a:solidFill>
                <a:schemeClr val="tx1"/>
              </a:solidFill>
            </a:endParaRPr>
          </a:p>
        </p:txBody>
      </p:sp>
      <p:sp>
        <p:nvSpPr>
          <p:cNvPr id="78979" name="Text Box 131"/>
          <p:cNvSpPr txBox="1">
            <a:spLocks noChangeArrowheads="1"/>
          </p:cNvSpPr>
          <p:nvPr/>
        </p:nvSpPr>
        <p:spPr bwMode="auto">
          <a:xfrm>
            <a:off x="7315200" y="1600200"/>
            <a:ext cx="1447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BUFFER: </a:t>
            </a:r>
            <a:endParaRPr lang="el-GR" altLang="x-none">
              <a:solidFill>
                <a:schemeClr val="tx1"/>
              </a:solidFill>
            </a:endParaRPr>
          </a:p>
        </p:txBody>
      </p:sp>
      <p:sp>
        <p:nvSpPr>
          <p:cNvPr id="78980" name="Text Box 132"/>
          <p:cNvSpPr txBox="1">
            <a:spLocks noChangeArrowheads="1"/>
          </p:cNvSpPr>
          <p:nvPr/>
        </p:nvSpPr>
        <p:spPr bwMode="auto">
          <a:xfrm>
            <a:off x="7315200" y="2057400"/>
            <a:ext cx="1447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(</a:t>
            </a:r>
            <a:r>
              <a:rPr lang="en-US" altLang="x-none" i="1">
                <a:solidFill>
                  <a:schemeClr val="tx1"/>
                </a:solidFill>
              </a:rPr>
              <a:t>O</a:t>
            </a:r>
            <a:r>
              <a:rPr lang="en-US" altLang="x-none" sz="1800">
                <a:solidFill>
                  <a:schemeClr val="tx1"/>
                </a:solidFill>
              </a:rPr>
              <a:t>3</a:t>
            </a:r>
            <a:r>
              <a:rPr lang="en-US" altLang="x-none">
                <a:solidFill>
                  <a:schemeClr val="tx1"/>
                </a:solidFill>
              </a:rPr>
              <a:t>, 405)</a:t>
            </a:r>
            <a:endParaRPr lang="el-GR" altLang="x-none">
              <a:solidFill>
                <a:schemeClr val="tx1"/>
              </a:solidFill>
            </a:endParaRPr>
          </a:p>
        </p:txBody>
      </p:sp>
      <p:sp>
        <p:nvSpPr>
          <p:cNvPr id="78981" name="Text Box 133"/>
          <p:cNvSpPr txBox="1">
            <a:spLocks noChangeArrowheads="1"/>
          </p:cNvSpPr>
          <p:nvPr/>
        </p:nvSpPr>
        <p:spPr bwMode="auto">
          <a:xfrm>
            <a:off x="7315200" y="2514600"/>
            <a:ext cx="1447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(</a:t>
            </a:r>
            <a:r>
              <a:rPr lang="en-US" altLang="x-none" i="1">
                <a:solidFill>
                  <a:schemeClr val="tx1"/>
                </a:solidFill>
              </a:rPr>
              <a:t>O</a:t>
            </a:r>
            <a:r>
              <a:rPr lang="en-US" altLang="x-none" sz="1800">
                <a:solidFill>
                  <a:schemeClr val="tx1"/>
                </a:solidFill>
              </a:rPr>
              <a:t>1</a:t>
            </a:r>
            <a:r>
              <a:rPr lang="en-US" altLang="x-none">
                <a:solidFill>
                  <a:schemeClr val="tx1"/>
                </a:solidFill>
              </a:rPr>
              <a:t>, 363)</a:t>
            </a:r>
            <a:endParaRPr lang="el-GR" altLang="x-none">
              <a:solidFill>
                <a:schemeClr val="tx1"/>
              </a:solidFill>
            </a:endParaRPr>
          </a:p>
        </p:txBody>
      </p:sp>
      <p:sp>
        <p:nvSpPr>
          <p:cNvPr id="78982" name="Text Box 134"/>
          <p:cNvSpPr txBox="1">
            <a:spLocks noChangeArrowheads="1"/>
          </p:cNvSpPr>
          <p:nvPr/>
        </p:nvSpPr>
        <p:spPr bwMode="auto">
          <a:xfrm>
            <a:off x="759412" y="6044901"/>
            <a:ext cx="77258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altLang="x-none" sz="2000" dirty="0">
                <a:solidFill>
                  <a:schemeClr val="tx1"/>
                </a:solidFill>
              </a:rPr>
              <a:t>Beide Objekte im Puffer haben </a:t>
            </a:r>
            <a:r>
              <a:rPr lang="de-DE" altLang="x-none" sz="2000" dirty="0"/>
              <a:t>Bewertung &gt;</a:t>
            </a:r>
            <a:r>
              <a:rPr lang="de-DE" altLang="x-none" sz="2000" i="1" dirty="0">
                <a:solidFill>
                  <a:schemeClr val="tx1"/>
                </a:solidFill>
              </a:rPr>
              <a:t>T. </a:t>
            </a:r>
            <a:r>
              <a:rPr lang="de-DE" altLang="x-none" sz="2000" dirty="0"/>
              <a:t>STOP und erzeuge Antwort</a:t>
            </a:r>
            <a:endParaRPr lang="de-DE" altLang="x-none" sz="2000" i="1" dirty="0">
              <a:solidFill>
                <a:schemeClr val="tx1"/>
              </a:solidFill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251520" y="1396999"/>
            <a:ext cx="6984776" cy="19288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de-DE" altLang="x-none" sz="2000" kern="0"/>
              <a:t>Schritt 2: (zweite Ausführung)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de-DE" altLang="x-none" sz="1400" kern="0"/>
              <a:t> Bestimme Schwellwert </a:t>
            </a:r>
            <a:r>
              <a:rPr lang="de-DE" altLang="x-none" sz="1400" i="1" kern="0"/>
              <a:t>T</a:t>
            </a:r>
            <a:r>
              <a:rPr lang="de-DE" altLang="x-none" sz="1400" kern="0"/>
              <a:t> basierend auf mit sortiertem Zugriff schon gesehene Objekte </a:t>
            </a:r>
          </a:p>
          <a:p>
            <a:pPr eaLnBrk="1" hangingPunct="1">
              <a:defRPr/>
            </a:pPr>
            <a:r>
              <a:rPr lang="de-DE" altLang="x-none" sz="1400" i="1" kern="0"/>
              <a:t> T</a:t>
            </a:r>
            <a:r>
              <a:rPr lang="de-DE" altLang="x-none" sz="1400" kern="0"/>
              <a:t> = </a:t>
            </a:r>
            <a:r>
              <a:rPr lang="de-DE" altLang="x-none" sz="1400" i="1" kern="0"/>
              <a:t>a</a:t>
            </a:r>
            <a:r>
              <a:rPr lang="de-DE" altLang="x-none" sz="1200" kern="0"/>
              <a:t>1</a:t>
            </a:r>
            <a:r>
              <a:rPr lang="de-DE" altLang="x-none" sz="1400" kern="0"/>
              <a:t>(</a:t>
            </a:r>
            <a:r>
              <a:rPr lang="de-DE" altLang="x-none" sz="1400" i="1" kern="0"/>
              <a:t>p</a:t>
            </a:r>
            <a:r>
              <a:rPr lang="de-DE" altLang="x-none" sz="1400" kern="0"/>
              <a:t>) + </a:t>
            </a:r>
            <a:r>
              <a:rPr lang="de-DE" altLang="x-none" sz="1400" i="1" kern="0"/>
              <a:t>a</a:t>
            </a:r>
            <a:r>
              <a:rPr lang="de-DE" altLang="x-none" sz="1200" kern="0"/>
              <a:t>2</a:t>
            </a:r>
            <a:r>
              <a:rPr lang="de-DE" altLang="x-none" sz="1400" kern="0"/>
              <a:t>(</a:t>
            </a:r>
            <a:r>
              <a:rPr lang="de-DE" altLang="x-none" sz="1400" i="1" kern="0"/>
              <a:t>p</a:t>
            </a:r>
            <a:r>
              <a:rPr lang="de-DE" altLang="x-none" sz="1400" kern="0"/>
              <a:t>) + … + </a:t>
            </a:r>
            <a:r>
              <a:rPr lang="de-DE" altLang="x-none" sz="1400" i="1" kern="0"/>
              <a:t>a</a:t>
            </a:r>
            <a:r>
              <a:rPr lang="de-DE" altLang="x-none" sz="1200" i="1" kern="0"/>
              <a:t>m</a:t>
            </a:r>
            <a:r>
              <a:rPr lang="de-DE" altLang="x-none" sz="1400" kern="0"/>
              <a:t>(</a:t>
            </a:r>
            <a:r>
              <a:rPr lang="de-DE" altLang="x-none" sz="1400" i="1" kern="0"/>
              <a:t>p</a:t>
            </a:r>
            <a:r>
              <a:rPr lang="de-DE" altLang="x-none" sz="1400" kern="0"/>
              <a:t>) wobei </a:t>
            </a:r>
            <a:r>
              <a:rPr lang="de-DE" altLang="x-none" sz="1400" i="1" kern="0"/>
              <a:t>p</a:t>
            </a:r>
            <a:r>
              <a:rPr lang="de-DE" altLang="x-none" sz="1400" kern="0"/>
              <a:t> die aktuelle Position des sortierten Zugriffs ist</a:t>
            </a:r>
          </a:p>
          <a:p>
            <a:pPr eaLnBrk="1" hangingPunct="1">
              <a:defRPr/>
            </a:pPr>
            <a:r>
              <a:rPr lang="de-DE" altLang="x-none" sz="1400" kern="0"/>
              <a:t> Falls es </a:t>
            </a:r>
            <a:r>
              <a:rPr lang="de-DE" altLang="x-none" sz="1400" i="1" kern="0"/>
              <a:t>k</a:t>
            </a:r>
            <a:r>
              <a:rPr lang="de-DE" altLang="x-none" sz="1400" kern="0"/>
              <a:t> Objekte mit Gesamtbewertung ≥ </a:t>
            </a:r>
            <a:r>
              <a:rPr lang="de-DE" altLang="x-none" sz="1400" i="1" kern="0"/>
              <a:t>T </a:t>
            </a:r>
            <a:r>
              <a:rPr lang="de-DE" altLang="x-none" sz="1400" kern="0"/>
              <a:t>gibt</a:t>
            </a:r>
            <a:br>
              <a:rPr lang="de-DE" altLang="x-none" sz="1400" kern="0"/>
            </a:br>
            <a:r>
              <a:rPr lang="de-DE" altLang="x-none" sz="1400" kern="0"/>
              <a:t>     dann HALTE und bestimme Ergebnis</a:t>
            </a:r>
          </a:p>
          <a:p>
            <a:pPr eaLnBrk="1" hangingPunct="1">
              <a:defRPr/>
            </a:pPr>
            <a:r>
              <a:rPr lang="de-DE" altLang="x-none" sz="1400" kern="0"/>
              <a:t>     sonst </a:t>
            </a:r>
            <a:r>
              <a:rPr lang="de-DE" altLang="x-none" sz="1400" i="1" kern="0"/>
              <a:t>p</a:t>
            </a:r>
            <a:r>
              <a:rPr lang="de-DE" altLang="x-none" sz="1400" kern="0"/>
              <a:t> := </a:t>
            </a:r>
            <a:r>
              <a:rPr lang="de-DE" altLang="x-none" sz="1400" i="1" kern="0"/>
              <a:t>p</a:t>
            </a:r>
            <a:r>
              <a:rPr lang="de-DE" altLang="x-none" sz="1400" kern="0"/>
              <a:t> + 1 und GOTO Schritt 1</a:t>
            </a:r>
          </a:p>
        </p:txBody>
      </p:sp>
    </p:spTree>
    <p:extLst>
      <p:ext uri="{BB962C8B-B14F-4D97-AF65-F5344CB8AC3E}">
        <p14:creationId xmlns:p14="http://schemas.microsoft.com/office/powerpoint/2010/main" val="39617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8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78" grpId="0" autoUpdateAnimBg="0"/>
      <p:bldP spid="78982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99E47-2EEB-224B-8F3F-38D3D8F6C843}" type="slidenum">
              <a:rPr lang="el-GR" altLang="x-none"/>
              <a:pPr>
                <a:defRPr/>
              </a:pPr>
              <a:t>35</a:t>
            </a:fld>
            <a:endParaRPr lang="el-GR" altLang="x-none" dirty="0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x-none"/>
              <a:t>Top-</a:t>
            </a:r>
            <a:r>
              <a:rPr lang="de-DE" altLang="x-none" i="1"/>
              <a:t>k</a:t>
            </a:r>
            <a:r>
              <a:rPr lang="de-DE" altLang="x-none"/>
              <a:t>-Berechnung - FA vs. TA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 typeface="Wingdings" charset="2"/>
              <a:buChar char="Ø"/>
              <a:defRPr/>
            </a:pPr>
            <a:r>
              <a:rPr lang="de-DE" altLang="x-none" sz="2000" dirty="0"/>
              <a:t>TA betrachtet i.a. weniger Objekte als FA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  <a:defRPr/>
            </a:pPr>
            <a:r>
              <a:rPr lang="de-DE" altLang="x-none" sz="2000" dirty="0"/>
              <a:t> TA hält mindestens so früh wie FA</a:t>
            </a:r>
          </a:p>
          <a:p>
            <a:pPr lvl="2" eaLnBrk="1" hangingPunct="1">
              <a:spcBef>
                <a:spcPct val="0"/>
              </a:spcBef>
              <a:defRPr/>
            </a:pPr>
            <a:r>
              <a:rPr lang="de-DE" altLang="x-none" sz="2000" dirty="0"/>
              <a:t>Wenn wir </a:t>
            </a:r>
            <a:r>
              <a:rPr lang="de-DE" altLang="x-none" sz="2000" dirty="0" err="1"/>
              <a:t>k</a:t>
            </a:r>
            <a:r>
              <a:rPr lang="de-DE" altLang="x-none" sz="2000" dirty="0"/>
              <a:t> Objekte in FA sehen, ist ihre Bewertung größer oder gleich dem TA-Schwellwert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x-none" sz="2000" dirty="0"/>
          </a:p>
          <a:p>
            <a:pPr eaLnBrk="1" hangingPunct="1">
              <a:spcBef>
                <a:spcPct val="0"/>
              </a:spcBef>
              <a:buFont typeface="Wingdings" charset="2"/>
              <a:buChar char="Ø"/>
              <a:defRPr/>
            </a:pPr>
            <a:r>
              <a:rPr lang="de-DE" altLang="x-none" sz="2000" dirty="0"/>
              <a:t> TA </a:t>
            </a:r>
            <a:r>
              <a:rPr lang="de-DE" altLang="x-none" sz="2000" dirty="0">
                <a:solidFill>
                  <a:srgbClr val="0066FF"/>
                </a:solidFill>
              </a:rPr>
              <a:t>könnte</a:t>
            </a:r>
            <a:r>
              <a:rPr lang="de-DE" altLang="x-none" sz="2000" dirty="0"/>
              <a:t> mehr zusätzliche zufällige Zugriffe erzeugen als FA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  <a:defRPr/>
            </a:pPr>
            <a:r>
              <a:rPr lang="de-DE" altLang="x-none" sz="2000" dirty="0"/>
              <a:t> In TA, (</a:t>
            </a:r>
            <a:r>
              <a:rPr lang="de-DE" altLang="x-none" sz="2000" i="1" dirty="0"/>
              <a:t>m</a:t>
            </a:r>
            <a:r>
              <a:rPr lang="de-DE" altLang="x-none" sz="2000" dirty="0"/>
              <a:t>-1) zufällige Zugriffe pro Objekt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  <a:defRPr/>
            </a:pPr>
            <a:r>
              <a:rPr lang="de-DE" altLang="x-none" sz="2000" dirty="0"/>
              <a:t> In FA, zufällige Zugriffe am Ende, nur für fehlende Werte</a:t>
            </a:r>
            <a:endParaRPr lang="de-DE" altLang="x-none" sz="2000" u="sng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x-none" sz="2000" u="sng" dirty="0"/>
          </a:p>
          <a:p>
            <a:pPr eaLnBrk="1" hangingPunct="1">
              <a:spcBef>
                <a:spcPct val="0"/>
              </a:spcBef>
              <a:buFont typeface="Wingdings" charset="2"/>
              <a:buChar char="Ø"/>
              <a:defRPr/>
            </a:pPr>
            <a:r>
              <a:rPr lang="de-DE" altLang="x-none" sz="2000" dirty="0"/>
              <a:t>TA benötigt nur </a:t>
            </a:r>
            <a:r>
              <a:rPr lang="de-DE" altLang="x-none" sz="2000" dirty="0">
                <a:solidFill>
                  <a:srgbClr val="0066FF"/>
                </a:solidFill>
              </a:rPr>
              <a:t>begrenzten Pufferspeicher</a:t>
            </a:r>
            <a:r>
              <a:rPr lang="de-DE" altLang="x-none" sz="2000" dirty="0"/>
              <a:t> (</a:t>
            </a:r>
            <a:r>
              <a:rPr lang="de-DE" altLang="x-none" sz="2000" i="1" dirty="0" err="1"/>
              <a:t>k</a:t>
            </a:r>
            <a:r>
              <a:rPr lang="de-DE" altLang="x-none" sz="2000" dirty="0"/>
              <a:t>) bei möglicherweise mehr zufälligen Zugriffen</a:t>
            </a:r>
          </a:p>
          <a:p>
            <a:pPr eaLnBrk="1" hangingPunct="1">
              <a:spcBef>
                <a:spcPct val="0"/>
              </a:spcBef>
              <a:buFont typeface="Wingdings" charset="2"/>
              <a:buChar char="Ø"/>
              <a:defRPr/>
            </a:pPr>
            <a:endParaRPr lang="de-DE" altLang="x-none" sz="2000" dirty="0"/>
          </a:p>
          <a:p>
            <a:pPr eaLnBrk="1" hangingPunct="1">
              <a:spcBef>
                <a:spcPct val="0"/>
              </a:spcBef>
              <a:buFont typeface="Wingdings" charset="2"/>
              <a:buChar char="Ø"/>
              <a:defRPr/>
            </a:pPr>
            <a:r>
              <a:rPr lang="de-DE" altLang="x-none" sz="2000" dirty="0"/>
              <a:t>FA verwendet unbegrenzten Pufferspeicher (ggf. alle Tupel)</a:t>
            </a:r>
          </a:p>
          <a:p>
            <a:pPr eaLnBrk="1" hangingPunct="1">
              <a:buFontTx/>
              <a:buNone/>
              <a:defRPr/>
            </a:pPr>
            <a:endParaRPr lang="de-DE" altLang="x-none" sz="2000" dirty="0"/>
          </a:p>
        </p:txBody>
      </p:sp>
    </p:spTree>
    <p:extLst>
      <p:ext uri="{BB962C8B-B14F-4D97-AF65-F5344CB8AC3E}">
        <p14:creationId xmlns:p14="http://schemas.microsoft.com/office/powerpoint/2010/main" val="699200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63A39-69DF-FA4E-93DB-568757B0C226}" type="slidenum">
              <a:rPr lang="el-GR" altLang="x-none"/>
              <a:pPr>
                <a:defRPr/>
              </a:pPr>
              <a:t>36</a:t>
            </a:fld>
            <a:endParaRPr lang="el-GR" altLang="x-none"/>
          </a:p>
        </p:txBody>
      </p:sp>
      <p:sp>
        <p:nvSpPr>
          <p:cNvPr id="1587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x-none"/>
              <a:t>Top-</a:t>
            </a:r>
            <a:r>
              <a:rPr lang="de-DE" altLang="x-none" i="1"/>
              <a:t>k</a:t>
            </a:r>
            <a:r>
              <a:rPr lang="de-DE" altLang="x-none"/>
              <a:t>-Berechnung – Andere Methoden</a:t>
            </a:r>
          </a:p>
        </p:txBody>
      </p:sp>
      <p:sp>
        <p:nvSpPr>
          <p:cNvPr id="1587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49688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 altLang="x-none" sz="2000"/>
              <a:t>Fagin et al. haben weitere relevante Varianten vorgeschlagen:</a:t>
            </a:r>
          </a:p>
          <a:p>
            <a:pPr eaLnBrk="1" hangingPunct="1">
              <a:buFont typeface="Wingdings" charset="2"/>
              <a:buChar char="Ø"/>
              <a:defRPr/>
            </a:pPr>
            <a:r>
              <a:rPr lang="de-DE" altLang="x-none" sz="2000"/>
              <a:t>Algorithmus </a:t>
            </a:r>
            <a:r>
              <a:rPr lang="de-DE" altLang="x-none" sz="2000">
                <a:solidFill>
                  <a:srgbClr val="0B05FF"/>
                </a:solidFill>
              </a:rPr>
              <a:t>NRA</a:t>
            </a:r>
            <a:r>
              <a:rPr lang="de-DE" altLang="x-none" sz="2000"/>
              <a:t> (</a:t>
            </a:r>
            <a:r>
              <a:rPr lang="de-DE" altLang="x-none" sz="2000">
                <a:solidFill>
                  <a:srgbClr val="0066FF"/>
                </a:solidFill>
              </a:rPr>
              <a:t>N</a:t>
            </a:r>
            <a:r>
              <a:rPr lang="de-DE" altLang="x-none" sz="2000"/>
              <a:t>o </a:t>
            </a:r>
            <a:r>
              <a:rPr lang="de-DE" altLang="x-none" sz="2000">
                <a:solidFill>
                  <a:srgbClr val="0066FF"/>
                </a:solidFill>
              </a:rPr>
              <a:t>R</a:t>
            </a:r>
            <a:r>
              <a:rPr lang="de-DE" altLang="x-none" sz="2000"/>
              <a:t>andom </a:t>
            </a:r>
            <a:r>
              <a:rPr lang="de-DE" altLang="x-none" sz="2000">
                <a:solidFill>
                  <a:srgbClr val="0066FF"/>
                </a:solidFill>
              </a:rPr>
              <a:t>A</a:t>
            </a:r>
            <a:r>
              <a:rPr lang="de-DE" altLang="x-none" sz="2000"/>
              <a:t>ccess): verwendet </a:t>
            </a:r>
            <a:br>
              <a:rPr lang="de-DE" altLang="x-none" sz="2000"/>
            </a:br>
            <a:r>
              <a:rPr lang="de-DE" altLang="x-none" sz="2000"/>
              <a:t>nur sortierten Zugriff, </a:t>
            </a:r>
            <a:r>
              <a:rPr lang="de-DE" altLang="x-none" sz="2000">
                <a:solidFill>
                  <a:srgbClr val="0305FF"/>
                </a:solidFill>
              </a:rPr>
              <a:t>keinen zufälligen </a:t>
            </a:r>
            <a:r>
              <a:rPr lang="de-DE" altLang="x-none" sz="2000"/>
              <a:t>Zugriff</a:t>
            </a:r>
          </a:p>
          <a:p>
            <a:pPr eaLnBrk="1" hangingPunct="1">
              <a:buFont typeface="Wingdings" charset="2"/>
              <a:buChar char="Ø"/>
              <a:defRPr/>
            </a:pPr>
            <a:r>
              <a:rPr lang="de-DE" altLang="x-none" sz="2000"/>
              <a:t>Algorithmus </a:t>
            </a:r>
            <a:r>
              <a:rPr lang="de-DE" altLang="x-none" sz="2000">
                <a:solidFill>
                  <a:srgbClr val="0B05FF"/>
                </a:solidFill>
              </a:rPr>
              <a:t>CA</a:t>
            </a:r>
            <a:r>
              <a:rPr lang="de-DE" altLang="x-none" sz="2000"/>
              <a:t> (</a:t>
            </a:r>
            <a:r>
              <a:rPr lang="de-DE" altLang="x-none" sz="2000">
                <a:solidFill>
                  <a:srgbClr val="0066FF"/>
                </a:solidFill>
              </a:rPr>
              <a:t>C</a:t>
            </a:r>
            <a:r>
              <a:rPr lang="de-DE" altLang="x-none" sz="2000"/>
              <a:t>ombined </a:t>
            </a:r>
            <a:r>
              <a:rPr lang="de-DE" altLang="x-none" sz="2000">
                <a:solidFill>
                  <a:srgbClr val="0066FF"/>
                </a:solidFill>
              </a:rPr>
              <a:t>A</a:t>
            </a:r>
            <a:r>
              <a:rPr lang="de-DE" altLang="x-none" sz="2000"/>
              <a:t>lgorithm): </a:t>
            </a:r>
            <a:br>
              <a:rPr lang="de-DE" altLang="x-none" sz="2000"/>
            </a:br>
            <a:r>
              <a:rPr lang="de-DE" altLang="x-none" sz="2000">
                <a:solidFill>
                  <a:srgbClr val="0305FF"/>
                </a:solidFill>
              </a:rPr>
              <a:t>Kombination </a:t>
            </a:r>
            <a:r>
              <a:rPr lang="de-DE" altLang="x-none" sz="2000"/>
              <a:t>von TA und NRA für bessere Performanz</a:t>
            </a:r>
          </a:p>
          <a:p>
            <a:pPr marL="0" indent="0" eaLnBrk="1" hangingPunct="1">
              <a:buNone/>
              <a:defRPr/>
            </a:pPr>
            <a:endParaRPr lang="de-DE" altLang="x-none" sz="1200"/>
          </a:p>
          <a:p>
            <a:pPr marL="0" indent="0" eaLnBrk="1" hangingPunct="1">
              <a:buNone/>
              <a:defRPr/>
            </a:pPr>
            <a:endParaRPr lang="de-DE" altLang="x-none" sz="1200"/>
          </a:p>
          <a:p>
            <a:pPr marL="0" indent="0" eaLnBrk="1" hangingPunct="1">
              <a:buNone/>
              <a:defRPr/>
            </a:pPr>
            <a:r>
              <a:rPr lang="de-DE" altLang="x-none" sz="2000"/>
              <a:t>Weitere Entwicklungen:</a:t>
            </a:r>
          </a:p>
          <a:p>
            <a:pPr eaLnBrk="1" hangingPunct="1">
              <a:defRPr/>
            </a:pPr>
            <a:r>
              <a:rPr lang="de-DE" altLang="x-none" sz="2000"/>
              <a:t>Verteilte Top-k-Berechnung</a:t>
            </a:r>
          </a:p>
          <a:p>
            <a:pPr eaLnBrk="1" hangingPunct="1">
              <a:defRPr/>
            </a:pPr>
            <a:r>
              <a:rPr lang="de-DE" altLang="x-none" sz="2000"/>
              <a:t>Top-k-Berechnung mit Joins für Bewertung</a:t>
            </a:r>
          </a:p>
          <a:p>
            <a:pPr eaLnBrk="1" hangingPunct="1">
              <a:defRPr/>
            </a:pPr>
            <a:r>
              <a:rPr lang="de-DE" altLang="x-none" sz="2000"/>
              <a:t>Top-k mit probabilistischen Daten (kommt später)</a:t>
            </a:r>
          </a:p>
          <a:p>
            <a:pPr eaLnBrk="1" hangingPunct="1">
              <a:defRPr/>
            </a:pPr>
            <a:r>
              <a:rPr lang="de-DE" altLang="x-none" sz="2000"/>
              <a:t>Vermeidung der Angabe von k und der Aggregation der Attributwerte</a:t>
            </a:r>
          </a:p>
          <a:p>
            <a:pPr eaLnBrk="1" hangingPunct="1">
              <a:defRPr/>
            </a:pPr>
            <a:endParaRPr lang="de-DE" altLang="x-none" sz="2000"/>
          </a:p>
        </p:txBody>
      </p:sp>
      <p:sp>
        <p:nvSpPr>
          <p:cNvPr id="5" name="TextBox 4"/>
          <p:cNvSpPr txBox="1"/>
          <p:nvPr/>
        </p:nvSpPr>
        <p:spPr>
          <a:xfrm>
            <a:off x="2144457" y="5825837"/>
            <a:ext cx="5083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305FF"/>
                </a:solidFill>
              </a:rPr>
              <a:t>Ronald Fagin, </a:t>
            </a:r>
            <a:r>
              <a:rPr lang="en-US" sz="1200" dirty="0" err="1">
                <a:solidFill>
                  <a:srgbClr val="0305FF"/>
                </a:solidFill>
              </a:rPr>
              <a:t>Amnon</a:t>
            </a:r>
            <a:r>
              <a:rPr lang="en-US" sz="1200" dirty="0">
                <a:solidFill>
                  <a:srgbClr val="0305FF"/>
                </a:solidFill>
              </a:rPr>
              <a:t> </a:t>
            </a:r>
            <a:r>
              <a:rPr lang="en-US" sz="1200" dirty="0" err="1">
                <a:solidFill>
                  <a:srgbClr val="0305FF"/>
                </a:solidFill>
              </a:rPr>
              <a:t>Lotem</a:t>
            </a:r>
            <a:r>
              <a:rPr lang="en-US" sz="1200" dirty="0">
                <a:solidFill>
                  <a:srgbClr val="0305FF"/>
                </a:solidFill>
              </a:rPr>
              <a:t>, and Moni </a:t>
            </a:r>
            <a:r>
              <a:rPr lang="en-US" sz="1200" dirty="0" err="1">
                <a:solidFill>
                  <a:srgbClr val="0305FF"/>
                </a:solidFill>
              </a:rPr>
              <a:t>Naor</a:t>
            </a:r>
            <a:r>
              <a:rPr lang="en-US" sz="1200" dirty="0">
                <a:solidFill>
                  <a:srgbClr val="0305FF"/>
                </a:solidFill>
              </a:rPr>
              <a:t>.  Optimal aggregation </a:t>
            </a:r>
            <a:br>
              <a:rPr lang="en-US" sz="1200" dirty="0">
                <a:solidFill>
                  <a:srgbClr val="0305FF"/>
                </a:solidFill>
              </a:rPr>
            </a:br>
            <a:r>
              <a:rPr lang="en-US" sz="1200" dirty="0">
                <a:solidFill>
                  <a:srgbClr val="0305FF"/>
                </a:solidFill>
              </a:rPr>
              <a:t>algorithms for middleware. In Proceedings of the twentieth </a:t>
            </a:r>
            <a:br>
              <a:rPr lang="en-US" sz="1200" dirty="0">
                <a:solidFill>
                  <a:srgbClr val="0305FF"/>
                </a:solidFill>
              </a:rPr>
            </a:br>
            <a:r>
              <a:rPr lang="en-US" sz="1200" dirty="0">
                <a:solidFill>
                  <a:srgbClr val="0305FF"/>
                </a:solidFill>
              </a:rPr>
              <a:t>ACM SIGMOD-SIGACT-SIGART symposium on Principles of database systems </a:t>
            </a:r>
            <a:br>
              <a:rPr lang="en-US" sz="1200" dirty="0">
                <a:solidFill>
                  <a:srgbClr val="0305FF"/>
                </a:solidFill>
              </a:rPr>
            </a:br>
            <a:r>
              <a:rPr lang="en-US" sz="1200" dirty="0">
                <a:solidFill>
                  <a:srgbClr val="0305FF"/>
                </a:solidFill>
              </a:rPr>
              <a:t>(PODS '01). ACM, New York, NY, USA, 102-113., </a:t>
            </a:r>
            <a:r>
              <a:rPr lang="en-US" sz="1200" b="1" dirty="0">
                <a:solidFill>
                  <a:srgbClr val="FF0000"/>
                </a:solidFill>
              </a:rPr>
              <a:t>2001</a:t>
            </a:r>
          </a:p>
        </p:txBody>
      </p:sp>
    </p:spTree>
    <p:extLst>
      <p:ext uri="{BB962C8B-B14F-4D97-AF65-F5344CB8AC3E}">
        <p14:creationId xmlns:p14="http://schemas.microsoft.com/office/powerpoint/2010/main" val="15544766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179512" y="1988841"/>
            <a:ext cx="2880320" cy="2330753"/>
            <a:chOff x="177626" y="1988883"/>
            <a:chExt cx="2882464" cy="2331442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177626" y="1988883"/>
              <a:ext cx="2882464" cy="2199841"/>
              <a:chOff x="1077142" y="3168301"/>
              <a:chExt cx="2882464" cy="2199841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077142" y="3168301"/>
                <a:ext cx="2882464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First-</a:t>
                </a:r>
                <a:r>
                  <a:rPr lang="de-DE" sz="2000" dirty="0" err="1"/>
                  <a:t>n</a:t>
                </a:r>
                <a:r>
                  <a:rPr lang="de-DE" sz="2000" dirty="0"/>
                  <a:t>-Anfragen </a:t>
                </a:r>
                <a:br>
                  <a:rPr lang="de-DE" sz="2000" dirty="0"/>
                </a:br>
                <a:r>
                  <a:rPr lang="de-DE" sz="2000" noProof="1">
                    <a:cs typeface="Arial" charset="0"/>
                  </a:rPr>
                  <a:t>Optimierung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 und Data Mining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284983"/>
            <a:ext cx="3178846" cy="2225229"/>
            <a:chOff x="3131840" y="3285423"/>
            <a:chExt cx="3177365" cy="2225527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285423"/>
              <a:ext cx="3177365" cy="2093317"/>
              <a:chOff x="2157973" y="3387524"/>
              <a:chExt cx="3177365" cy="2093317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387524"/>
                <a:ext cx="3176694" cy="587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Top-</a:t>
                </a:r>
                <a:r>
                  <a:rPr lang="de-DE" sz="2000" dirty="0" err="1"/>
                  <a:t>k</a:t>
                </a:r>
                <a:r>
                  <a:rPr lang="de-DE" sz="2000" dirty="0"/>
                  <a:t>-Anfragen </a:t>
                </a:r>
                <a:br>
                  <a:rPr lang="de-DE" sz="2000" dirty="0"/>
                </a:br>
                <a:r>
                  <a:rPr lang="de-DE" sz="2000" dirty="0" err="1"/>
                  <a:t>Fagins</a:t>
                </a:r>
                <a:r>
                  <a:rPr lang="de-DE" sz="2000" dirty="0"/>
                  <a:t> Algorithmen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6952"/>
            <a:ext cx="3168353" cy="1970337"/>
            <a:chOff x="5508087" y="2997264"/>
            <a:chExt cx="3168469" cy="1970761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7264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/>
                <a:t>Skyline-Anfragen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5152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Von First-</a:t>
            </a:r>
            <a:r>
              <a:rPr lang="de-DE" sz="2400" dirty="0" err="1"/>
              <a:t>n</a:t>
            </a:r>
            <a:r>
              <a:rPr lang="de-DE" sz="2400" dirty="0"/>
              <a:t>- und Top-</a:t>
            </a:r>
            <a:r>
              <a:rPr lang="de-DE" sz="2400" dirty="0" err="1"/>
              <a:t>k</a:t>
            </a:r>
            <a:r>
              <a:rPr lang="de-DE" sz="2400" dirty="0"/>
              <a:t>-Anfragen zu Skyline-Anfrage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5079826" cy="1415456"/>
            <a:chOff x="2876550" y="1700807"/>
            <a:chExt cx="5079826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4968552" cy="1268386"/>
              <a:chOff x="2463376" y="3901986"/>
              <a:chExt cx="4969054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4969054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Anwendungen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106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D4895-15EB-F740-A130-1905FD096927}" type="slidenum">
              <a:rPr lang="el-GR" altLang="x-none"/>
              <a:pPr>
                <a:defRPr/>
              </a:pPr>
              <a:t>38</a:t>
            </a:fld>
            <a:endParaRPr lang="el-GR" altLang="x-none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Skyline-</a:t>
            </a:r>
            <a:r>
              <a:rPr lang="en-US" altLang="x-none" dirty="0" err="1"/>
              <a:t>Berechnung</a:t>
            </a:r>
            <a:endParaRPr lang="el-GR" altLang="x-none" dirty="0"/>
          </a:p>
        </p:txBody>
      </p:sp>
      <p:sp>
        <p:nvSpPr>
          <p:cNvPr id="88068" name="Line 4"/>
          <p:cNvSpPr>
            <a:spLocks noChangeShapeType="1"/>
          </p:cNvSpPr>
          <p:nvPr/>
        </p:nvSpPr>
        <p:spPr bwMode="auto">
          <a:xfrm flipV="1">
            <a:off x="665858" y="1611461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069" name="Line 5"/>
          <p:cNvSpPr>
            <a:spLocks noChangeShapeType="1"/>
          </p:cNvSpPr>
          <p:nvPr/>
        </p:nvSpPr>
        <p:spPr bwMode="auto">
          <a:xfrm>
            <a:off x="665858" y="5116661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573783" y="5081736"/>
            <a:ext cx="338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0    1    2     3     4     5     6</a:t>
            </a:r>
            <a:endParaRPr lang="el-GR" altLang="x-none">
              <a:solidFill>
                <a:schemeClr val="tx1"/>
              </a:solidFill>
            </a:endParaRP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 rot="-5400000">
            <a:off x="-1212155" y="3389461"/>
            <a:ext cx="338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0    1    2     3     4     5     6</a:t>
            </a:r>
            <a:endParaRPr lang="el-GR" altLang="x-none">
              <a:solidFill>
                <a:schemeClr val="tx1"/>
              </a:solidFill>
            </a:endParaRP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1532633" y="4126061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1089720" y="1992461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2056508" y="4548336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075" name="Rectangle 11"/>
          <p:cNvSpPr>
            <a:spLocks noChangeArrowheads="1"/>
          </p:cNvSpPr>
          <p:nvPr/>
        </p:nvSpPr>
        <p:spPr bwMode="auto">
          <a:xfrm>
            <a:off x="2570858" y="3592661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076" name="Rectangle 12"/>
          <p:cNvSpPr>
            <a:spLocks noChangeArrowheads="1"/>
          </p:cNvSpPr>
          <p:nvPr/>
        </p:nvSpPr>
        <p:spPr bwMode="auto">
          <a:xfrm>
            <a:off x="3866258" y="5157936"/>
            <a:ext cx="804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>
                <a:solidFill>
                  <a:schemeClr val="tx1"/>
                </a:solidFill>
              </a:rPr>
              <a:t>Dbeach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077" name="Rectangle 13"/>
          <p:cNvSpPr>
            <a:spLocks noChangeArrowheads="1"/>
          </p:cNvSpPr>
          <p:nvPr/>
        </p:nvSpPr>
        <p:spPr bwMode="auto">
          <a:xfrm>
            <a:off x="327720" y="1271736"/>
            <a:ext cx="692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>
                <a:solidFill>
                  <a:schemeClr val="tx1"/>
                </a:solidFill>
              </a:rPr>
              <a:t>Dconf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078" name="Rectangle 14"/>
          <p:cNvSpPr>
            <a:spLocks noChangeArrowheads="1"/>
          </p:cNvSpPr>
          <p:nvPr/>
        </p:nvSpPr>
        <p:spPr bwMode="auto">
          <a:xfrm>
            <a:off x="2037458" y="3024336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079" name="Rectangle 15"/>
          <p:cNvSpPr>
            <a:spLocks noChangeArrowheads="1"/>
          </p:cNvSpPr>
          <p:nvPr/>
        </p:nvSpPr>
        <p:spPr bwMode="auto">
          <a:xfrm>
            <a:off x="3180458" y="4548336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080" name="Text Box 16"/>
          <p:cNvSpPr txBox="1">
            <a:spLocks noChangeArrowheads="1"/>
          </p:cNvSpPr>
          <p:nvPr/>
        </p:nvSpPr>
        <p:spPr bwMode="auto">
          <a:xfrm>
            <a:off x="1277045" y="1943249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a</a:t>
            </a:r>
            <a:r>
              <a:rPr lang="en-US" altLang="x-none" sz="1600">
                <a:solidFill>
                  <a:schemeClr val="tx1"/>
                </a:solidFill>
              </a:rPr>
              <a:t> (1,6)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081" name="Text Box 17"/>
          <p:cNvSpPr txBox="1">
            <a:spLocks noChangeArrowheads="1"/>
          </p:cNvSpPr>
          <p:nvPr/>
        </p:nvSpPr>
        <p:spPr bwMode="auto">
          <a:xfrm>
            <a:off x="2266058" y="2948136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b</a:t>
            </a:r>
            <a:r>
              <a:rPr lang="en-US" altLang="x-none" sz="1600">
                <a:solidFill>
                  <a:schemeClr val="tx1"/>
                </a:solidFill>
              </a:rPr>
              <a:t> (3,4)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082" name="Text Box 18"/>
          <p:cNvSpPr txBox="1">
            <a:spLocks noChangeArrowheads="1"/>
          </p:cNvSpPr>
          <p:nvPr/>
        </p:nvSpPr>
        <p:spPr bwMode="auto">
          <a:xfrm>
            <a:off x="2799458" y="3525986"/>
            <a:ext cx="715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c</a:t>
            </a:r>
            <a:r>
              <a:rPr lang="en-US" altLang="x-none" sz="1600">
                <a:solidFill>
                  <a:schemeClr val="tx1"/>
                </a:solidFill>
              </a:rPr>
              <a:t> (4,3)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083" name="Text Box 19"/>
          <p:cNvSpPr txBox="1">
            <a:spLocks noChangeArrowheads="1"/>
          </p:cNvSpPr>
          <p:nvPr/>
        </p:nvSpPr>
        <p:spPr bwMode="auto">
          <a:xfrm>
            <a:off x="2266058" y="4472136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d</a:t>
            </a:r>
            <a:r>
              <a:rPr lang="en-US" altLang="x-none" sz="1600">
                <a:solidFill>
                  <a:schemeClr val="tx1"/>
                </a:solidFill>
              </a:rPr>
              <a:t> (3,1)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084" name="Text Box 20"/>
          <p:cNvSpPr txBox="1">
            <a:spLocks noChangeArrowheads="1"/>
          </p:cNvSpPr>
          <p:nvPr/>
        </p:nvSpPr>
        <p:spPr bwMode="auto">
          <a:xfrm>
            <a:off x="3409058" y="4472136"/>
            <a:ext cx="715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600">
                <a:solidFill>
                  <a:schemeClr val="tx1"/>
                </a:solidFill>
              </a:rPr>
              <a:t> (5,1)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085" name="Text Box 21"/>
          <p:cNvSpPr txBox="1">
            <a:spLocks noChangeArrowheads="1"/>
          </p:cNvSpPr>
          <p:nvPr/>
        </p:nvSpPr>
        <p:spPr bwMode="auto">
          <a:xfrm>
            <a:off x="1732658" y="4059386"/>
            <a:ext cx="682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f</a:t>
            </a:r>
            <a:r>
              <a:rPr lang="en-US" altLang="x-none" sz="1600">
                <a:solidFill>
                  <a:schemeClr val="tx1"/>
                </a:solidFill>
              </a:rPr>
              <a:t> (2,2)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086" name="Rectangle 22"/>
          <p:cNvSpPr>
            <a:spLocks noChangeArrowheads="1"/>
          </p:cNvSpPr>
          <p:nvPr/>
        </p:nvSpPr>
        <p:spPr bwMode="auto">
          <a:xfrm>
            <a:off x="1046858" y="3024336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087" name="Text Box 23"/>
          <p:cNvSpPr txBox="1">
            <a:spLocks noChangeArrowheads="1"/>
          </p:cNvSpPr>
          <p:nvPr/>
        </p:nvSpPr>
        <p:spPr bwMode="auto">
          <a:xfrm>
            <a:off x="1242120" y="2948136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g</a:t>
            </a:r>
            <a:r>
              <a:rPr lang="en-US" altLang="x-none" sz="1600">
                <a:solidFill>
                  <a:schemeClr val="tx1"/>
                </a:solidFill>
              </a:rPr>
              <a:t> (1,4)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089" name="Rectangle 25"/>
          <p:cNvSpPr>
            <a:spLocks noChangeArrowheads="1"/>
          </p:cNvSpPr>
          <p:nvPr/>
        </p:nvSpPr>
        <p:spPr bwMode="auto">
          <a:xfrm>
            <a:off x="2054920" y="4548336"/>
            <a:ext cx="228600" cy="228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090" name="Rectangle 26"/>
          <p:cNvSpPr>
            <a:spLocks noChangeArrowheads="1"/>
          </p:cNvSpPr>
          <p:nvPr/>
        </p:nvSpPr>
        <p:spPr bwMode="auto">
          <a:xfrm>
            <a:off x="1529458" y="4126061"/>
            <a:ext cx="228600" cy="228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091" name="Rectangle 27"/>
          <p:cNvSpPr>
            <a:spLocks noChangeArrowheads="1"/>
          </p:cNvSpPr>
          <p:nvPr/>
        </p:nvSpPr>
        <p:spPr bwMode="auto">
          <a:xfrm>
            <a:off x="1042095" y="3024336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092" name="Rectangle 28"/>
          <p:cNvSpPr>
            <a:spLocks noChangeArrowheads="1"/>
          </p:cNvSpPr>
          <p:nvPr/>
        </p:nvSpPr>
        <p:spPr bwMode="auto">
          <a:xfrm>
            <a:off x="3178870" y="4548336"/>
            <a:ext cx="228600" cy="228600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95259" name="Group 29"/>
          <p:cNvGrpSpPr>
            <a:grpSpLocks/>
          </p:cNvGrpSpPr>
          <p:nvPr/>
        </p:nvGrpSpPr>
        <p:grpSpPr bwMode="auto">
          <a:xfrm>
            <a:off x="1088133" y="1990874"/>
            <a:ext cx="1709737" cy="1828800"/>
            <a:chOff x="719" y="1365"/>
            <a:chExt cx="1077" cy="1152"/>
          </a:xfrm>
        </p:grpSpPr>
        <p:sp>
          <p:nvSpPr>
            <p:cNvPr id="88094" name="Rectangle 30"/>
            <p:cNvSpPr>
              <a:spLocks noChangeArrowheads="1"/>
            </p:cNvSpPr>
            <p:nvPr/>
          </p:nvSpPr>
          <p:spPr bwMode="auto">
            <a:xfrm>
              <a:off x="719" y="1365"/>
              <a:ext cx="144" cy="144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8095" name="Rectangle 31"/>
            <p:cNvSpPr>
              <a:spLocks noChangeArrowheads="1"/>
            </p:cNvSpPr>
            <p:nvPr/>
          </p:nvSpPr>
          <p:spPr bwMode="auto">
            <a:xfrm>
              <a:off x="1316" y="2016"/>
              <a:ext cx="144" cy="144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8096" name="Rectangle 32"/>
            <p:cNvSpPr>
              <a:spLocks noChangeArrowheads="1"/>
            </p:cNvSpPr>
            <p:nvPr/>
          </p:nvSpPr>
          <p:spPr bwMode="auto">
            <a:xfrm>
              <a:off x="1652" y="2373"/>
              <a:ext cx="144" cy="144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88097" name="Line 33"/>
          <p:cNvSpPr>
            <a:spLocks noChangeShapeType="1"/>
          </p:cNvSpPr>
          <p:nvPr/>
        </p:nvSpPr>
        <p:spPr bwMode="auto">
          <a:xfrm flipV="1">
            <a:off x="5161658" y="1611461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098" name="Line 34"/>
          <p:cNvSpPr>
            <a:spLocks noChangeShapeType="1"/>
          </p:cNvSpPr>
          <p:nvPr/>
        </p:nvSpPr>
        <p:spPr bwMode="auto">
          <a:xfrm>
            <a:off x="5161658" y="5116661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099" name="Text Box 35"/>
          <p:cNvSpPr txBox="1">
            <a:spLocks noChangeArrowheads="1"/>
          </p:cNvSpPr>
          <p:nvPr/>
        </p:nvSpPr>
        <p:spPr bwMode="auto">
          <a:xfrm>
            <a:off x="5069583" y="5081736"/>
            <a:ext cx="338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0    1    2     3     4     5     6</a:t>
            </a:r>
            <a:endParaRPr lang="el-GR" altLang="x-none">
              <a:solidFill>
                <a:schemeClr val="tx1"/>
              </a:solidFill>
            </a:endParaRPr>
          </a:p>
        </p:txBody>
      </p:sp>
      <p:sp>
        <p:nvSpPr>
          <p:cNvPr id="88100" name="Text Box 36"/>
          <p:cNvSpPr txBox="1">
            <a:spLocks noChangeArrowheads="1"/>
          </p:cNvSpPr>
          <p:nvPr/>
        </p:nvSpPr>
        <p:spPr bwMode="auto">
          <a:xfrm rot="-5400000">
            <a:off x="3240783" y="3348186"/>
            <a:ext cx="338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0    1    2     3     4     5     6</a:t>
            </a:r>
            <a:endParaRPr lang="el-GR" altLang="x-none">
              <a:solidFill>
                <a:schemeClr val="tx1"/>
              </a:solidFill>
            </a:endParaRPr>
          </a:p>
        </p:txBody>
      </p:sp>
      <p:sp>
        <p:nvSpPr>
          <p:cNvPr id="88101" name="Rectangle 37"/>
          <p:cNvSpPr>
            <a:spLocks noChangeArrowheads="1"/>
          </p:cNvSpPr>
          <p:nvPr/>
        </p:nvSpPr>
        <p:spPr bwMode="auto">
          <a:xfrm>
            <a:off x="6028433" y="4126061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102" name="Rectangle 38"/>
          <p:cNvSpPr>
            <a:spLocks noChangeArrowheads="1"/>
          </p:cNvSpPr>
          <p:nvPr/>
        </p:nvSpPr>
        <p:spPr bwMode="auto">
          <a:xfrm>
            <a:off x="5534720" y="1986111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103" name="Rectangle 39"/>
          <p:cNvSpPr>
            <a:spLocks noChangeArrowheads="1"/>
          </p:cNvSpPr>
          <p:nvPr/>
        </p:nvSpPr>
        <p:spPr bwMode="auto">
          <a:xfrm>
            <a:off x="6552308" y="4548336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104" name="Rectangle 40"/>
          <p:cNvSpPr>
            <a:spLocks noChangeArrowheads="1"/>
          </p:cNvSpPr>
          <p:nvPr/>
        </p:nvSpPr>
        <p:spPr bwMode="auto">
          <a:xfrm>
            <a:off x="7066658" y="3592661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105" name="Rectangle 41"/>
          <p:cNvSpPr>
            <a:spLocks noChangeArrowheads="1"/>
          </p:cNvSpPr>
          <p:nvPr/>
        </p:nvSpPr>
        <p:spPr bwMode="auto">
          <a:xfrm>
            <a:off x="8362058" y="5188099"/>
            <a:ext cx="804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>
                <a:solidFill>
                  <a:schemeClr val="tx1"/>
                </a:solidFill>
              </a:rPr>
              <a:t>Dbeach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106" name="Rectangle 42"/>
          <p:cNvSpPr>
            <a:spLocks noChangeArrowheads="1"/>
          </p:cNvSpPr>
          <p:nvPr/>
        </p:nvSpPr>
        <p:spPr bwMode="auto">
          <a:xfrm>
            <a:off x="4823520" y="1271736"/>
            <a:ext cx="692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>
                <a:solidFill>
                  <a:schemeClr val="tx1"/>
                </a:solidFill>
              </a:rPr>
              <a:t>Dconf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107" name="Rectangle 43"/>
          <p:cNvSpPr>
            <a:spLocks noChangeArrowheads="1"/>
          </p:cNvSpPr>
          <p:nvPr/>
        </p:nvSpPr>
        <p:spPr bwMode="auto">
          <a:xfrm>
            <a:off x="6533258" y="3024336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108" name="Rectangle 44"/>
          <p:cNvSpPr>
            <a:spLocks noChangeArrowheads="1"/>
          </p:cNvSpPr>
          <p:nvPr/>
        </p:nvSpPr>
        <p:spPr bwMode="auto">
          <a:xfrm>
            <a:off x="7676258" y="4548336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109" name="Text Box 45"/>
          <p:cNvSpPr txBox="1">
            <a:spLocks noChangeArrowheads="1"/>
          </p:cNvSpPr>
          <p:nvPr/>
        </p:nvSpPr>
        <p:spPr bwMode="auto">
          <a:xfrm>
            <a:off x="5737920" y="1728936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a</a:t>
            </a:r>
            <a:r>
              <a:rPr lang="en-US" altLang="x-none" sz="1600">
                <a:solidFill>
                  <a:schemeClr val="tx1"/>
                </a:solidFill>
              </a:rPr>
              <a:t> (1,6)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110" name="Text Box 46"/>
          <p:cNvSpPr txBox="1">
            <a:spLocks noChangeArrowheads="1"/>
          </p:cNvSpPr>
          <p:nvPr/>
        </p:nvSpPr>
        <p:spPr bwMode="auto">
          <a:xfrm>
            <a:off x="6652320" y="2719536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b</a:t>
            </a:r>
            <a:r>
              <a:rPr lang="en-US" altLang="x-none" sz="1600">
                <a:solidFill>
                  <a:schemeClr val="tx1"/>
                </a:solidFill>
              </a:rPr>
              <a:t> (3,4)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111" name="Text Box 47"/>
          <p:cNvSpPr txBox="1">
            <a:spLocks noChangeArrowheads="1"/>
          </p:cNvSpPr>
          <p:nvPr/>
        </p:nvSpPr>
        <p:spPr bwMode="auto">
          <a:xfrm>
            <a:off x="7261920" y="3297386"/>
            <a:ext cx="715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c</a:t>
            </a:r>
            <a:r>
              <a:rPr lang="en-US" altLang="x-none" sz="1600">
                <a:solidFill>
                  <a:schemeClr val="tx1"/>
                </a:solidFill>
              </a:rPr>
              <a:t> (4,3)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112" name="Text Box 48"/>
          <p:cNvSpPr txBox="1">
            <a:spLocks noChangeArrowheads="1"/>
          </p:cNvSpPr>
          <p:nvPr/>
        </p:nvSpPr>
        <p:spPr bwMode="auto">
          <a:xfrm>
            <a:off x="6761858" y="4243536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d</a:t>
            </a:r>
            <a:r>
              <a:rPr lang="en-US" altLang="x-none" sz="1600">
                <a:solidFill>
                  <a:schemeClr val="tx1"/>
                </a:solidFill>
              </a:rPr>
              <a:t> (3,1)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113" name="Text Box 49"/>
          <p:cNvSpPr txBox="1">
            <a:spLocks noChangeArrowheads="1"/>
          </p:cNvSpPr>
          <p:nvPr/>
        </p:nvSpPr>
        <p:spPr bwMode="auto">
          <a:xfrm>
            <a:off x="7871520" y="4243536"/>
            <a:ext cx="715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600">
                <a:solidFill>
                  <a:schemeClr val="tx1"/>
                </a:solidFill>
              </a:rPr>
              <a:t> (5,1)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114" name="Text Box 50"/>
          <p:cNvSpPr txBox="1">
            <a:spLocks noChangeArrowheads="1"/>
          </p:cNvSpPr>
          <p:nvPr/>
        </p:nvSpPr>
        <p:spPr bwMode="auto">
          <a:xfrm>
            <a:off x="6228458" y="3786336"/>
            <a:ext cx="682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f</a:t>
            </a:r>
            <a:r>
              <a:rPr lang="en-US" altLang="x-none" sz="1600">
                <a:solidFill>
                  <a:schemeClr val="tx1"/>
                </a:solidFill>
              </a:rPr>
              <a:t> (2,2)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115" name="Rectangle 51"/>
          <p:cNvSpPr>
            <a:spLocks noChangeArrowheads="1"/>
          </p:cNvSpPr>
          <p:nvPr/>
        </p:nvSpPr>
        <p:spPr bwMode="auto">
          <a:xfrm>
            <a:off x="5542658" y="3024336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116" name="Text Box 52"/>
          <p:cNvSpPr txBox="1">
            <a:spLocks noChangeArrowheads="1"/>
          </p:cNvSpPr>
          <p:nvPr/>
        </p:nvSpPr>
        <p:spPr bwMode="auto">
          <a:xfrm>
            <a:off x="5737920" y="2719536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g</a:t>
            </a:r>
            <a:r>
              <a:rPr lang="en-US" altLang="x-none" sz="1600">
                <a:solidFill>
                  <a:schemeClr val="tx1"/>
                </a:solidFill>
              </a:rPr>
              <a:t> (1,4)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grpSp>
        <p:nvGrpSpPr>
          <p:cNvPr id="95280" name="Group 53"/>
          <p:cNvGrpSpPr>
            <a:grpSpLocks/>
          </p:cNvGrpSpPr>
          <p:nvPr/>
        </p:nvGrpSpPr>
        <p:grpSpPr bwMode="auto">
          <a:xfrm>
            <a:off x="5649020" y="1627336"/>
            <a:ext cx="2689225" cy="3052763"/>
            <a:chOff x="760" y="1136"/>
            <a:chExt cx="1694" cy="1923"/>
          </a:xfrm>
        </p:grpSpPr>
        <p:sp>
          <p:nvSpPr>
            <p:cNvPr id="88118" name="Line 54"/>
            <p:cNvSpPr>
              <a:spLocks noChangeShapeType="1"/>
            </p:cNvSpPr>
            <p:nvPr/>
          </p:nvSpPr>
          <p:spPr bwMode="auto">
            <a:xfrm>
              <a:off x="760" y="1136"/>
              <a:ext cx="0" cy="9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8119" name="Line 55"/>
            <p:cNvSpPr>
              <a:spLocks noChangeShapeType="1"/>
            </p:cNvSpPr>
            <p:nvPr/>
          </p:nvSpPr>
          <p:spPr bwMode="auto">
            <a:xfrm>
              <a:off x="764" y="2094"/>
              <a:ext cx="3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8120" name="Line 56"/>
            <p:cNvSpPr>
              <a:spLocks noChangeShapeType="1"/>
            </p:cNvSpPr>
            <p:nvPr/>
          </p:nvSpPr>
          <p:spPr bwMode="auto">
            <a:xfrm>
              <a:off x="1064" y="2098"/>
              <a:ext cx="0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8121" name="Line 57"/>
            <p:cNvSpPr>
              <a:spLocks noChangeShapeType="1"/>
            </p:cNvSpPr>
            <p:nvPr/>
          </p:nvSpPr>
          <p:spPr bwMode="auto">
            <a:xfrm>
              <a:off x="1064" y="2768"/>
              <a:ext cx="3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8122" name="Line 58"/>
            <p:cNvSpPr>
              <a:spLocks noChangeShapeType="1"/>
            </p:cNvSpPr>
            <p:nvPr/>
          </p:nvSpPr>
          <p:spPr bwMode="auto">
            <a:xfrm>
              <a:off x="1406" y="2768"/>
              <a:ext cx="0" cy="2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8123" name="Line 59"/>
            <p:cNvSpPr>
              <a:spLocks noChangeShapeType="1"/>
            </p:cNvSpPr>
            <p:nvPr/>
          </p:nvSpPr>
          <p:spPr bwMode="auto">
            <a:xfrm flipV="1">
              <a:off x="1406" y="3059"/>
              <a:ext cx="10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88136" name="Rectangle 72"/>
          <p:cNvSpPr>
            <a:spLocks noChangeArrowheads="1"/>
          </p:cNvSpPr>
          <p:nvPr/>
        </p:nvSpPr>
        <p:spPr bwMode="auto">
          <a:xfrm>
            <a:off x="632520" y="5615136"/>
            <a:ext cx="228600" cy="228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137" name="Text Box 73"/>
          <p:cNvSpPr txBox="1">
            <a:spLocks noChangeArrowheads="1"/>
          </p:cNvSpPr>
          <p:nvPr/>
        </p:nvSpPr>
        <p:spPr bwMode="auto">
          <a:xfrm>
            <a:off x="861120" y="5538936"/>
            <a:ext cx="1589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f</a:t>
            </a:r>
            <a:r>
              <a:rPr lang="en-US" altLang="x-none" sz="1600">
                <a:solidFill>
                  <a:schemeClr val="tx1"/>
                </a:solidFill>
              </a:rPr>
              <a:t>, </a:t>
            </a:r>
            <a:r>
              <a:rPr lang="en-US" altLang="x-none" sz="1600" i="1">
                <a:solidFill>
                  <a:schemeClr val="tx1"/>
                </a:solidFill>
              </a:rPr>
              <a:t>d</a:t>
            </a:r>
            <a:r>
              <a:rPr lang="en-US" altLang="x-none" sz="1600">
                <a:solidFill>
                  <a:schemeClr val="tx1"/>
                </a:solidFill>
              </a:rPr>
              <a:t> (best objects)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138" name="Rectangle 74"/>
          <p:cNvSpPr>
            <a:spLocks noChangeArrowheads="1"/>
          </p:cNvSpPr>
          <p:nvPr/>
        </p:nvSpPr>
        <p:spPr bwMode="auto">
          <a:xfrm>
            <a:off x="632520" y="5919936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139" name="Text Box 75"/>
          <p:cNvSpPr txBox="1">
            <a:spLocks noChangeArrowheads="1"/>
          </p:cNvSpPr>
          <p:nvPr/>
        </p:nvSpPr>
        <p:spPr bwMode="auto">
          <a:xfrm>
            <a:off x="861120" y="5811986"/>
            <a:ext cx="1203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g</a:t>
            </a:r>
            <a:r>
              <a:rPr lang="en-US" altLang="x-none" sz="1600">
                <a:solidFill>
                  <a:schemeClr val="tx1"/>
                </a:solidFill>
              </a:rPr>
              <a:t> (next best)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140" name="Rectangle 76"/>
          <p:cNvSpPr>
            <a:spLocks noChangeArrowheads="1"/>
          </p:cNvSpPr>
          <p:nvPr/>
        </p:nvSpPr>
        <p:spPr bwMode="auto">
          <a:xfrm>
            <a:off x="632520" y="6224736"/>
            <a:ext cx="228600" cy="228600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141" name="Text Box 77"/>
          <p:cNvSpPr txBox="1">
            <a:spLocks noChangeArrowheads="1"/>
          </p:cNvSpPr>
          <p:nvPr/>
        </p:nvSpPr>
        <p:spPr bwMode="auto">
          <a:xfrm>
            <a:off x="861120" y="6116786"/>
            <a:ext cx="1192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600">
                <a:solidFill>
                  <a:schemeClr val="tx1"/>
                </a:solidFill>
              </a:rPr>
              <a:t> (next best)</a:t>
            </a:r>
            <a:endParaRPr lang="el-GR" altLang="x-none" sz="1600">
              <a:solidFill>
                <a:schemeClr val="tx1"/>
              </a:solidFill>
            </a:endParaRPr>
          </a:p>
        </p:txBody>
      </p:sp>
      <p:sp>
        <p:nvSpPr>
          <p:cNvPr id="88142" name="Text Box 78"/>
          <p:cNvSpPr txBox="1">
            <a:spLocks noChangeArrowheads="1"/>
          </p:cNvSpPr>
          <p:nvPr/>
        </p:nvSpPr>
        <p:spPr bwMode="auto">
          <a:xfrm>
            <a:off x="1912045" y="1084411"/>
            <a:ext cx="911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Top-</a:t>
            </a:r>
            <a:r>
              <a:rPr lang="en-US" altLang="x-none" i="1">
                <a:solidFill>
                  <a:schemeClr val="tx1"/>
                </a:solidFill>
              </a:rPr>
              <a:t>k</a:t>
            </a:r>
            <a:endParaRPr lang="el-GR" altLang="x-none" i="1">
              <a:solidFill>
                <a:schemeClr val="tx1"/>
              </a:solidFill>
            </a:endParaRPr>
          </a:p>
        </p:txBody>
      </p:sp>
      <p:sp>
        <p:nvSpPr>
          <p:cNvPr id="88143" name="Text Box 79"/>
          <p:cNvSpPr txBox="1">
            <a:spLocks noChangeArrowheads="1"/>
          </p:cNvSpPr>
          <p:nvPr/>
        </p:nvSpPr>
        <p:spPr bwMode="auto">
          <a:xfrm>
            <a:off x="6731695" y="1043136"/>
            <a:ext cx="1114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>
                <a:solidFill>
                  <a:schemeClr val="tx1"/>
                </a:solidFill>
              </a:rPr>
              <a:t>Skyline</a:t>
            </a:r>
            <a:endParaRPr lang="el-GR" altLang="x-none" i="1">
              <a:solidFill>
                <a:schemeClr val="tx1"/>
              </a:solidFill>
            </a:endParaRPr>
          </a:p>
        </p:txBody>
      </p:sp>
      <p:sp>
        <p:nvSpPr>
          <p:cNvPr id="88144" name="Text Box 80"/>
          <p:cNvSpPr txBox="1">
            <a:spLocks noChangeArrowheads="1"/>
          </p:cNvSpPr>
          <p:nvPr/>
        </p:nvSpPr>
        <p:spPr bwMode="auto">
          <a:xfrm>
            <a:off x="5102920" y="5538936"/>
            <a:ext cx="2006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>
                <a:solidFill>
                  <a:schemeClr val="tx1"/>
                </a:solidFill>
              </a:rPr>
              <a:t>Skyline objects: </a:t>
            </a:r>
            <a:r>
              <a:rPr lang="en-US" altLang="x-none" sz="1600" i="1">
                <a:solidFill>
                  <a:schemeClr val="tx1"/>
                </a:solidFill>
              </a:rPr>
              <a:t>g</a:t>
            </a:r>
            <a:r>
              <a:rPr lang="en-US" altLang="x-none" sz="1600">
                <a:solidFill>
                  <a:schemeClr val="tx1"/>
                </a:solidFill>
              </a:rPr>
              <a:t>, </a:t>
            </a:r>
            <a:r>
              <a:rPr lang="en-US" altLang="x-none" sz="1600" i="1">
                <a:solidFill>
                  <a:schemeClr val="tx1"/>
                </a:solidFill>
              </a:rPr>
              <a:t>f</a:t>
            </a:r>
            <a:r>
              <a:rPr lang="en-US" altLang="x-none" sz="1600">
                <a:solidFill>
                  <a:schemeClr val="tx1"/>
                </a:solidFill>
              </a:rPr>
              <a:t>, </a:t>
            </a:r>
            <a:r>
              <a:rPr lang="en-US" altLang="x-none" sz="1600" i="1">
                <a:solidFill>
                  <a:schemeClr val="tx1"/>
                </a:solidFill>
              </a:rPr>
              <a:t>d</a:t>
            </a:r>
            <a:endParaRPr lang="el-GR" altLang="x-none" sz="1600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716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x-none" dirty="0"/>
              <a:t>Skyline (</a:t>
            </a:r>
            <a:r>
              <a:rPr lang="en-US" altLang="x-none" dirty="0" err="1"/>
              <a:t>auch</a:t>
            </a:r>
            <a:r>
              <a:rPr lang="en-US" altLang="x-none" dirty="0"/>
              <a:t>: </a:t>
            </a:r>
            <a:r>
              <a:rPr lang="en-US" altLang="x-none" dirty="0" err="1"/>
              <a:t>Intervall</a:t>
            </a:r>
            <a:r>
              <a:rPr lang="en-US" altLang="x-none" dirty="0"/>
              <a:t>-Skyline)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629" y="2246509"/>
            <a:ext cx="5112568" cy="6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87688"/>
            <a:ext cx="4578251" cy="304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5719763" y="3814777"/>
            <a:ext cx="838200" cy="11922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/>
              <a:t>S</a:t>
            </a:r>
            <a:r>
              <a:rPr lang="en-US" altLang="x-none" baseline="-25000"/>
              <a:t>2</a:t>
            </a:r>
          </a:p>
          <a:p>
            <a:pPr>
              <a:spcBef>
                <a:spcPct val="50000"/>
              </a:spcBef>
            </a:pPr>
            <a:r>
              <a:rPr lang="en-US" altLang="x-none"/>
              <a:t>S</a:t>
            </a:r>
            <a:r>
              <a:rPr lang="en-US" altLang="x-none" baseline="-25000"/>
              <a:t>1</a:t>
            </a:r>
          </a:p>
          <a:p>
            <a:pPr>
              <a:spcBef>
                <a:spcPct val="50000"/>
              </a:spcBef>
            </a:pPr>
            <a:r>
              <a:rPr lang="en-US" altLang="x-none"/>
              <a:t>S</a:t>
            </a:r>
            <a:r>
              <a:rPr lang="en-US" altLang="x-none" baseline="-2500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22" name="Rectangle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de-DE" altLang="x-none" sz="2400" dirty="0" err="1"/>
                  <a:t>Gebeben</a:t>
                </a:r>
                <a:r>
                  <a:rPr lang="de-DE" altLang="x-none" sz="2400" dirty="0"/>
                  <a:t> eine Menge </a:t>
                </a:r>
                <a14:m>
                  <m:oMath xmlns:m="http://schemas.openxmlformats.org/officeDocument/2006/math">
                    <m:r>
                      <a:rPr lang="de-DE" altLang="x-none" sz="240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altLang="x-none" sz="2400" dirty="0"/>
                  <a:t> von Zeitreihen und ein Intervall </a:t>
                </a:r>
                <a14:m>
                  <m:oMath xmlns:m="http://schemas.openxmlformats.org/officeDocument/2006/math">
                    <m:r>
                      <a:rPr lang="de-DE" altLang="x-none" sz="240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de-DE" altLang="x-none" sz="240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altLang="x-none" sz="240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de-DE" altLang="x-none" sz="24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de-DE" altLang="x-none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de-DE" altLang="x-none" sz="2400" dirty="0"/>
                  <a:t>. Eine </a:t>
                </a:r>
                <a:r>
                  <a:rPr lang="de-DE" altLang="x-none" sz="2400" dirty="0">
                    <a:solidFill>
                      <a:srgbClr val="0B05FF"/>
                    </a:solidFill>
                  </a:rPr>
                  <a:t>Intervall-Skyline </a:t>
                </a:r>
                <a:r>
                  <a:rPr lang="de-DE" altLang="x-none" sz="2400" dirty="0"/>
                  <a:t>ist ein Zeitreihe </a:t>
                </a:r>
                <a14:m>
                  <m:oMath xmlns:m="http://schemas.openxmlformats.org/officeDocument/2006/math">
                    <m:r>
                      <a:rPr lang="de-DE" altLang="x-none" sz="240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altLang="x-none" sz="2400" i="1" smtClean="0">
                        <a:latin typeface="Cambria Math" panose="02040503050406030204" pitchFamily="18" charset="0"/>
                      </a:rPr>
                      <m:t> ∈</m:t>
                    </m:r>
                    <m:r>
                      <a:rPr lang="de-DE" altLang="x-none" sz="240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altLang="x-none" sz="2400" dirty="0"/>
                  <a:t>, die nicht von anderen Zeitreihen aus </a:t>
                </a:r>
                <a14:m>
                  <m:oMath xmlns:m="http://schemas.openxmlformats.org/officeDocument/2006/math">
                    <m:r>
                      <a:rPr lang="de-DE" altLang="x-none" sz="240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altLang="x-none" sz="2400" dirty="0"/>
                  <a:t> dominiert wird.</a:t>
                </a:r>
              </a:p>
              <a:p>
                <a:r>
                  <a:rPr lang="de-DE" altLang="x-none" sz="2400" dirty="0"/>
                  <a:t>Wir schreiben:</a:t>
                </a:r>
                <a:endParaRPr lang="de-DE" altLang="x-none" sz="2800" dirty="0"/>
              </a:p>
              <a:p>
                <a:pPr>
                  <a:buFont typeface="Wingdings 3" charset="2"/>
                  <a:buNone/>
                </a:pPr>
                <a:r>
                  <a:rPr lang="de-DE" altLang="x-none" sz="2800" dirty="0"/>
                  <a:t>      </a:t>
                </a:r>
                <a:endParaRPr lang="de-DE" altLang="en-US" sz="2800" dirty="0">
                  <a:ea typeface="宋体" charset="-122"/>
                </a:endParaRPr>
              </a:p>
            </p:txBody>
          </p:sp>
        </mc:Choice>
        <mc:Fallback xmlns="">
          <p:sp>
            <p:nvSpPr>
              <p:cNvPr id="5632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4"/>
                <a:stretch>
                  <a:fillRect l="-1235" t="-102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4C6B6DF-A70E-8540-49A3-41D75D4CF995}"/>
              </a:ext>
            </a:extLst>
          </p:cNvPr>
          <p:cNvSpPr txBox="1"/>
          <p:nvPr/>
        </p:nvSpPr>
        <p:spPr>
          <a:xfrm>
            <a:off x="2555776" y="6023029"/>
            <a:ext cx="3837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305FF"/>
                </a:solidFill>
              </a:rPr>
              <a:t>Stephan </a:t>
            </a:r>
            <a:r>
              <a:rPr lang="en-US" sz="1200" dirty="0" err="1">
                <a:solidFill>
                  <a:srgbClr val="0305FF"/>
                </a:solidFill>
              </a:rPr>
              <a:t>Börzsönyi</a:t>
            </a:r>
            <a:r>
              <a:rPr lang="en-US" sz="1200" dirty="0">
                <a:solidFill>
                  <a:srgbClr val="0305FF"/>
                </a:solidFill>
              </a:rPr>
              <a:t>, Donald </a:t>
            </a:r>
            <a:r>
              <a:rPr lang="en-US" sz="1200" dirty="0" err="1">
                <a:solidFill>
                  <a:srgbClr val="0305FF"/>
                </a:solidFill>
              </a:rPr>
              <a:t>Kossmann</a:t>
            </a:r>
            <a:r>
              <a:rPr lang="en-US" sz="1200" dirty="0">
                <a:solidFill>
                  <a:srgbClr val="0305FF"/>
                </a:solidFill>
              </a:rPr>
              <a:t>, Konrad Stocker. </a:t>
            </a:r>
          </a:p>
          <a:p>
            <a:r>
              <a:rPr lang="en-US" sz="1200" dirty="0">
                <a:solidFill>
                  <a:srgbClr val="0305FF"/>
                </a:solidFill>
              </a:rPr>
              <a:t>"The Skyline Operator".  In Proceedings 17th International </a:t>
            </a:r>
            <a:br>
              <a:rPr lang="en-US" sz="1200" dirty="0">
                <a:solidFill>
                  <a:srgbClr val="0305FF"/>
                </a:solidFill>
              </a:rPr>
            </a:br>
            <a:r>
              <a:rPr lang="en-US" sz="1200" dirty="0">
                <a:solidFill>
                  <a:srgbClr val="0305FF"/>
                </a:solidFill>
              </a:rPr>
              <a:t>Conference on Data Engineering: 421–430, </a:t>
            </a:r>
            <a:r>
              <a:rPr lang="en-US" sz="1200" b="1" dirty="0">
                <a:solidFill>
                  <a:srgbClr val="FF0000"/>
                </a:solidFill>
              </a:rPr>
              <a:t>2001</a:t>
            </a:r>
          </a:p>
        </p:txBody>
      </p:sp>
    </p:spTree>
    <p:extLst>
      <p:ext uri="{BB962C8B-B14F-4D97-AF65-F5344CB8AC3E}">
        <p14:creationId xmlns:p14="http://schemas.microsoft.com/office/powerpoint/2010/main" val="1232352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90072-B2D5-AA4F-A8EF-4AA38F02DF26}" type="slidenum">
              <a:rPr lang="de-DE"/>
              <a:pPr/>
              <a:t>4</a:t>
            </a:fld>
            <a:endParaRPr lang="de-DE"/>
          </a:p>
        </p:txBody>
      </p:sp>
      <p:sp>
        <p:nvSpPr>
          <p:cNvPr id="182276" name="AutoShape 4"/>
          <p:cNvSpPr>
            <a:spLocks noChangeArrowheads="1"/>
          </p:cNvSpPr>
          <p:nvPr/>
        </p:nvSpPr>
        <p:spPr bwMode="auto">
          <a:xfrm>
            <a:off x="971550" y="4077618"/>
            <a:ext cx="1800225" cy="431800"/>
          </a:xfrm>
          <a:prstGeom prst="wedgeRoundRectCallout">
            <a:avLst>
              <a:gd name="adj1" fmla="val 91181"/>
              <a:gd name="adj2" fmla="val -27389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de-DE" sz="2000"/>
              <a:t>Gruppierung</a:t>
            </a:r>
          </a:p>
        </p:txBody>
      </p:sp>
      <p:sp>
        <p:nvSpPr>
          <p:cNvPr id="182281" name="AutoShape 9"/>
          <p:cNvSpPr>
            <a:spLocks noChangeArrowheads="1"/>
          </p:cNvSpPr>
          <p:nvPr/>
        </p:nvSpPr>
        <p:spPr bwMode="auto">
          <a:xfrm>
            <a:off x="2916238" y="4077618"/>
            <a:ext cx="1800225" cy="431800"/>
          </a:xfrm>
          <a:prstGeom prst="wedgeRoundRectCallout">
            <a:avLst>
              <a:gd name="adj1" fmla="val -4583"/>
              <a:gd name="adj2" fmla="val -17242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de-DE" sz="2000"/>
              <a:t>Sortierung</a:t>
            </a:r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STOP AFTER – Syntax</a:t>
            </a:r>
          </a:p>
        </p:txBody>
      </p:sp>
      <p:sp>
        <p:nvSpPr>
          <p:cNvPr id="182275" name="Rectangle 3"/>
          <p:cNvSpPr>
            <a:spLocks noChangeArrowheads="1"/>
          </p:cNvSpPr>
          <p:nvPr/>
        </p:nvSpPr>
        <p:spPr bwMode="auto">
          <a:xfrm>
            <a:off x="1763713" y="2348831"/>
            <a:ext cx="55245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sz="2400">
                <a:solidFill>
                  <a:schemeClr val="tx2"/>
                </a:solidFill>
                <a:latin typeface="Lucida Console" charset="0"/>
              </a:rPr>
              <a:t>SELECT ... FROM ... WHERE ...</a:t>
            </a:r>
          </a:p>
          <a:p>
            <a:pPr eaLnBrk="0" hangingPunct="0"/>
            <a:r>
              <a:rPr lang="de-DE" sz="2400">
                <a:solidFill>
                  <a:schemeClr val="tx2"/>
                </a:solidFill>
                <a:latin typeface="Lucida Console" charset="0"/>
              </a:rPr>
              <a:t>GROUP BY ... HAVING ...</a:t>
            </a:r>
          </a:p>
          <a:p>
            <a:pPr eaLnBrk="0" hangingPunct="0"/>
            <a:r>
              <a:rPr lang="de-DE" sz="2400">
                <a:solidFill>
                  <a:schemeClr val="tx2"/>
                </a:solidFill>
                <a:latin typeface="Lucida Console" charset="0"/>
              </a:rPr>
              <a:t>ORDER BY ...</a:t>
            </a:r>
          </a:p>
          <a:p>
            <a:pPr eaLnBrk="0" hangingPunct="0"/>
            <a:r>
              <a:rPr lang="de-DE" sz="2400">
                <a:solidFill>
                  <a:schemeClr val="tx2"/>
                </a:solidFill>
                <a:latin typeface="Lucida Console" charset="0"/>
              </a:rPr>
              <a:t>STOP AFTER ...</a:t>
            </a:r>
          </a:p>
        </p:txBody>
      </p:sp>
      <p:sp>
        <p:nvSpPr>
          <p:cNvPr id="182277" name="AutoShape 5"/>
          <p:cNvSpPr>
            <a:spLocks noChangeArrowheads="1"/>
          </p:cNvSpPr>
          <p:nvPr/>
        </p:nvSpPr>
        <p:spPr bwMode="auto">
          <a:xfrm>
            <a:off x="1187450" y="1412206"/>
            <a:ext cx="1441450" cy="431800"/>
          </a:xfrm>
          <a:prstGeom prst="wedgeRoundRectCallout">
            <a:avLst>
              <a:gd name="adj1" fmla="val 91741"/>
              <a:gd name="adj2" fmla="val 20992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de-DE" sz="2000"/>
              <a:t>Projektion</a:t>
            </a:r>
          </a:p>
        </p:txBody>
      </p:sp>
      <p:sp>
        <p:nvSpPr>
          <p:cNvPr id="182278" name="AutoShape 6"/>
          <p:cNvSpPr>
            <a:spLocks noChangeArrowheads="1"/>
          </p:cNvSpPr>
          <p:nvPr/>
        </p:nvSpPr>
        <p:spPr bwMode="auto">
          <a:xfrm>
            <a:off x="2987675" y="1412206"/>
            <a:ext cx="1584325" cy="431800"/>
          </a:xfrm>
          <a:prstGeom prst="wedgeRoundRectCallout">
            <a:avLst>
              <a:gd name="adj1" fmla="val 66532"/>
              <a:gd name="adj2" fmla="val 20220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de-DE" sz="2000"/>
              <a:t>Relationen</a:t>
            </a:r>
          </a:p>
        </p:txBody>
      </p:sp>
      <p:sp>
        <p:nvSpPr>
          <p:cNvPr id="182279" name="AutoShape 7"/>
          <p:cNvSpPr>
            <a:spLocks noChangeArrowheads="1"/>
          </p:cNvSpPr>
          <p:nvPr/>
        </p:nvSpPr>
        <p:spPr bwMode="auto">
          <a:xfrm>
            <a:off x="5219700" y="1340768"/>
            <a:ext cx="2736850" cy="720725"/>
          </a:xfrm>
          <a:prstGeom prst="wedgeRoundRectCallout">
            <a:avLst>
              <a:gd name="adj1" fmla="val 8181"/>
              <a:gd name="adj2" fmla="val 12356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de-DE" sz="2000"/>
              <a:t>Selektion und Join-Bedingungen</a:t>
            </a:r>
          </a:p>
        </p:txBody>
      </p:sp>
      <p:sp>
        <p:nvSpPr>
          <p:cNvPr id="182280" name="AutoShape 8"/>
          <p:cNvSpPr>
            <a:spLocks noChangeArrowheads="1"/>
          </p:cNvSpPr>
          <p:nvPr/>
        </p:nvSpPr>
        <p:spPr bwMode="auto">
          <a:xfrm>
            <a:off x="4932363" y="4077618"/>
            <a:ext cx="2736850" cy="720725"/>
          </a:xfrm>
          <a:prstGeom prst="wedgeRoundRectCallout">
            <a:avLst>
              <a:gd name="adj1" fmla="val -17806"/>
              <a:gd name="adj2" fmla="val -17158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de-DE" sz="2000"/>
              <a:t>Selektion nach Gruppierung</a:t>
            </a:r>
          </a:p>
        </p:txBody>
      </p:sp>
      <p:sp>
        <p:nvSpPr>
          <p:cNvPr id="17" name="Rechteck 16"/>
          <p:cNvSpPr/>
          <p:nvPr/>
        </p:nvSpPr>
        <p:spPr>
          <a:xfrm>
            <a:off x="2483768" y="614672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M.J. Carey, Donald Kossmann: On </a:t>
            </a:r>
            <a:r>
              <a:rPr lang="de-DE" sz="1400" dirty="0" err="1">
                <a:solidFill>
                  <a:srgbClr val="0000FF"/>
                </a:solidFill>
              </a:rPr>
              <a:t>Saying</a:t>
            </a:r>
            <a:r>
              <a:rPr lang="de-DE" sz="1400" dirty="0">
                <a:solidFill>
                  <a:srgbClr val="0000FF"/>
                </a:solidFill>
              </a:rPr>
              <a:t> "</a:t>
            </a:r>
            <a:r>
              <a:rPr lang="de-DE" sz="1400" dirty="0" err="1">
                <a:solidFill>
                  <a:srgbClr val="0000FF"/>
                </a:solidFill>
              </a:rPr>
              <a:t>Enough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Already</a:t>
            </a:r>
            <a:r>
              <a:rPr lang="de-DE" sz="1400" dirty="0">
                <a:solidFill>
                  <a:srgbClr val="0000FF"/>
                </a:solidFill>
              </a:rPr>
              <a:t>!" in SQL. SIGMOD Conference: 219-230,  </a:t>
            </a:r>
            <a:r>
              <a:rPr lang="de-DE" sz="1400" b="1" dirty="0">
                <a:solidFill>
                  <a:srgbClr val="FF0000"/>
                </a:solidFill>
              </a:rPr>
              <a:t>1997</a:t>
            </a:r>
          </a:p>
        </p:txBody>
      </p:sp>
      <p:sp>
        <p:nvSpPr>
          <p:cNvPr id="182282" name="AutoShape 10"/>
          <p:cNvSpPr>
            <a:spLocks noChangeArrowheads="1"/>
          </p:cNvSpPr>
          <p:nvPr/>
        </p:nvSpPr>
        <p:spPr bwMode="auto">
          <a:xfrm>
            <a:off x="755576" y="5157192"/>
            <a:ext cx="3241675" cy="864765"/>
          </a:xfrm>
          <a:prstGeom prst="wedgeRoundRectCallout">
            <a:avLst>
              <a:gd name="adj1" fmla="val 16939"/>
              <a:gd name="adj2" fmla="val -20170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de-DE" sz="2000" dirty="0"/>
              <a:t>Neu: Beschränkung der </a:t>
            </a:r>
            <a:r>
              <a:rPr lang="de-DE" sz="2000" dirty="0" err="1"/>
              <a:t>Ergebniskardinalität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98126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elvetic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9pPr>
          </a:lstStyle>
          <a:p>
            <a:fld id="{91702F21-7AB9-BD45-AB54-B64F334FB5B8}" type="slidenum">
              <a:rPr lang="zh-TW" altLang="en-US">
                <a:latin typeface="Arial" charset="0"/>
              </a:rPr>
              <a:pPr/>
              <a:t>40</a:t>
            </a:fld>
            <a:endParaRPr lang="en-US" altLang="zh-TW">
              <a:latin typeface="Arial" charset="0"/>
            </a:endParaRP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Skyline vs. </a:t>
            </a:r>
            <a:r>
              <a:rPr lang="en-US" altLang="zh-CN" dirty="0" err="1">
                <a:ea typeface="宋体" charset="-122"/>
              </a:rPr>
              <a:t>konvexe</a:t>
            </a:r>
            <a:r>
              <a:rPr lang="en-US" altLang="zh-CN" dirty="0">
                <a:ea typeface="宋体" charset="-122"/>
              </a:rPr>
              <a:t> </a:t>
            </a:r>
            <a:r>
              <a:rPr lang="en-US" altLang="zh-CN" dirty="0" err="1">
                <a:ea typeface="宋体" charset="-122"/>
              </a:rPr>
              <a:t>Hülle</a:t>
            </a:r>
            <a:endParaRPr lang="en-US" altLang="zh-CN" dirty="0">
              <a:ea typeface="宋体" charset="-122"/>
            </a:endParaRP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407988" y="2220913"/>
          <a:ext cx="4478337" cy="390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2795219" imgH="2434733" progId="Visio.Drawing.11">
                  <p:embed/>
                </p:oleObj>
              </mc:Choice>
              <mc:Fallback>
                <p:oleObj name="Visio" r:id="rId2" imgW="2795219" imgH="243473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8" y="2220913"/>
                        <a:ext cx="4478337" cy="390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4319588" y="2227263"/>
          <a:ext cx="4478337" cy="390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2795219" imgH="2434733" progId="Visio.Drawing.11">
                  <p:embed/>
                </p:oleObj>
              </mc:Choice>
              <mc:Fallback>
                <p:oleObj name="Visio" r:id="rId4" imgW="2795219" imgH="243473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9588" y="2227263"/>
                        <a:ext cx="4478337" cy="390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808038" y="1630363"/>
            <a:ext cx="3187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9pPr>
          </a:lstStyle>
          <a:p>
            <a:r>
              <a:rPr lang="en-US" altLang="zh-CN" dirty="0">
                <a:ea typeface="宋体" charset="-122"/>
              </a:rPr>
              <a:t>Skyline</a:t>
            </a:r>
            <a:endParaRPr lang="zh-CN" altLang="en-US" dirty="0">
              <a:ea typeface="宋体" charset="-122"/>
            </a:endParaRPr>
          </a:p>
        </p:txBody>
      </p:sp>
      <p:sp>
        <p:nvSpPr>
          <p:cNvPr id="15368" name="Rectangle 7"/>
          <p:cNvSpPr>
            <a:spLocks noChangeArrowheads="1"/>
          </p:cNvSpPr>
          <p:nvPr/>
        </p:nvSpPr>
        <p:spPr bwMode="auto">
          <a:xfrm>
            <a:off x="4930775" y="1638300"/>
            <a:ext cx="3187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Helvetic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</a:defRPr>
            </a:lvl9pPr>
          </a:lstStyle>
          <a:p>
            <a:r>
              <a:rPr lang="en-US" altLang="zh-CN" dirty="0" err="1">
                <a:ea typeface="宋体" charset="-122"/>
              </a:rPr>
              <a:t>Konvexe</a:t>
            </a:r>
            <a:r>
              <a:rPr lang="en-US" altLang="zh-CN" dirty="0">
                <a:ea typeface="宋体" charset="-122"/>
              </a:rPr>
              <a:t> </a:t>
            </a:r>
            <a:r>
              <a:rPr lang="en-US" altLang="zh-CN" dirty="0" err="1">
                <a:ea typeface="宋体" charset="-122"/>
              </a:rPr>
              <a:t>Hülle</a:t>
            </a:r>
            <a:endParaRPr lang="zh-CN" altLang="en-US" dirty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72350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Skyline in Standard-SQL?</a:t>
            </a:r>
            <a:br>
              <a:rPr lang="de-DE" dirty="0"/>
            </a:br>
            <a:endParaRPr lang="de-DE" dirty="0"/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3" cstate="print"/>
          <a:srcRect l="14732" t="59286" r="21875" b="15714"/>
          <a:stretch>
            <a:fillRect/>
          </a:stretch>
        </p:blipFill>
        <p:spPr bwMode="auto">
          <a:xfrm>
            <a:off x="379785" y="1772816"/>
            <a:ext cx="8318128" cy="204958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55576" y="4185300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/>
              <a:t>Datenbanksysteme werden kaum in der Lage sein,</a:t>
            </a:r>
            <a:br>
              <a:rPr lang="de-DE" sz="2400"/>
            </a:br>
            <a:r>
              <a:rPr lang="de-DE" sz="2400"/>
              <a:t>eine solche Anfrage angemessen zu optimieren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44408" y="3059582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/>
              <a:t>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1666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Pures</a:t>
            </a:r>
            <a:r>
              <a:rPr lang="en-US" dirty="0"/>
              <a:t> SQL </a:t>
            </a:r>
            <a:r>
              <a:rPr lang="en-US" dirty="0" err="1"/>
              <a:t>ineffektiv</a:t>
            </a:r>
            <a:r>
              <a:rPr lang="en-US" dirty="0"/>
              <a:t> auf </a:t>
            </a:r>
            <a:r>
              <a:rPr lang="en-US" dirty="0" err="1"/>
              <a:t>großen</a:t>
            </a:r>
            <a:r>
              <a:rPr lang="en-US" dirty="0"/>
              <a:t> </a:t>
            </a:r>
            <a:r>
              <a:rPr lang="en-US" dirty="0" err="1"/>
              <a:t>Datenmengen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AE73-FA21-464F-B290-CB97B1A6AE8F}" type="slidenum">
              <a:rPr lang="de-DE" smtClean="0"/>
              <a:pPr/>
              <a:t>42</a:t>
            </a:fld>
            <a:endParaRPr lang="de-DE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333500"/>
            <a:ext cx="755332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5085184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Je </a:t>
            </a:r>
            <a:r>
              <a:rPr lang="en-US" sz="2400" dirty="0" err="1"/>
              <a:t>nach</a:t>
            </a:r>
            <a:r>
              <a:rPr lang="en-US" sz="2400" dirty="0"/>
              <a:t> </a:t>
            </a:r>
            <a:r>
              <a:rPr lang="en-US" sz="2400" dirty="0" err="1"/>
              <a:t>Korrelation</a:t>
            </a:r>
            <a:r>
              <a:rPr lang="en-US" sz="2400" dirty="0"/>
              <a:t> der </a:t>
            </a:r>
            <a:r>
              <a:rPr lang="en-US" sz="2400" dirty="0" err="1"/>
              <a:t>Daten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kann</a:t>
            </a:r>
            <a:r>
              <a:rPr lang="en-US" sz="2400" dirty="0"/>
              <a:t> Skyline </a:t>
            </a:r>
            <a:r>
              <a:rPr lang="en-US" sz="2400" dirty="0" err="1"/>
              <a:t>groß</a:t>
            </a:r>
            <a:r>
              <a:rPr lang="en-US" sz="2400" dirty="0"/>
              <a:t> </a:t>
            </a:r>
            <a:r>
              <a:rPr lang="en-US" sz="2400" dirty="0" err="1"/>
              <a:t>oder</a:t>
            </a:r>
            <a:r>
              <a:rPr lang="en-US" sz="2400" dirty="0"/>
              <a:t> </a:t>
            </a:r>
            <a:r>
              <a:rPr lang="en-US" sz="2400" dirty="0" err="1"/>
              <a:t>klein</a:t>
            </a:r>
            <a:r>
              <a:rPr lang="en-US" sz="2400" dirty="0"/>
              <a:t> sein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8440" y="4221088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independent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85861" y="4221088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correlated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89180" y="4221088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anti-correlated</a:t>
            </a:r>
          </a:p>
        </p:txBody>
      </p:sp>
    </p:spTree>
    <p:extLst>
      <p:ext uri="{BB962C8B-B14F-4D97-AF65-F5344CB8AC3E}">
        <p14:creationId xmlns:p14="http://schemas.microsoft.com/office/powerpoint/2010/main" val="12548352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Skyline als SQL-Erweiterung</a:t>
            </a:r>
            <a:br>
              <a:rPr lang="de-DE" dirty="0"/>
            </a:br>
            <a:endParaRPr lang="de-DE" dirty="0"/>
          </a:p>
        </p:txBody>
      </p:sp>
      <p:pic>
        <p:nvPicPr>
          <p:cNvPr id="84995" name="Picture 2"/>
          <p:cNvPicPr>
            <a:picLocks noChangeAspect="1" noChangeArrowheads="1"/>
          </p:cNvPicPr>
          <p:nvPr/>
        </p:nvPicPr>
        <p:blipFill>
          <a:blip r:embed="rId3" cstate="print"/>
          <a:srcRect l="14732" t="14285" r="28125" b="57143"/>
          <a:stretch>
            <a:fillRect/>
          </a:stretch>
        </p:blipFill>
        <p:spPr bwMode="auto">
          <a:xfrm>
            <a:off x="323528" y="1124744"/>
            <a:ext cx="8820472" cy="275639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36" y="4052744"/>
            <a:ext cx="6804248" cy="16805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8298" y="5805264"/>
            <a:ext cx="8755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MIN: Minimierung der Skyline-Werte, MAX: Maximierung, DIFF: Unterschiedlich (different)</a:t>
            </a:r>
          </a:p>
        </p:txBody>
      </p:sp>
    </p:spTree>
    <p:extLst>
      <p:ext uri="{BB962C8B-B14F-4D97-AF65-F5344CB8AC3E}">
        <p14:creationId xmlns:p14="http://schemas.microsoft.com/office/powerpoint/2010/main" val="19077839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CBD45-12F7-7F43-8108-07CBF779DF77}" type="slidenum">
              <a:rPr lang="el-GR" altLang="x-none"/>
              <a:pPr>
                <a:defRPr/>
              </a:pPr>
              <a:t>44</a:t>
            </a:fld>
            <a:endParaRPr lang="el-GR" altLang="x-none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x-none"/>
              <a:t>Verfahren zur Skyline-Berechnung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Char char="Ø"/>
              <a:defRPr/>
            </a:pPr>
            <a:r>
              <a:rPr lang="de-DE" altLang="x-none" sz="2800">
                <a:solidFill>
                  <a:srgbClr val="0066FF"/>
                </a:solidFill>
              </a:rPr>
              <a:t>Index-basierte Skyline</a:t>
            </a:r>
          </a:p>
          <a:p>
            <a:pPr eaLnBrk="1" hangingPunct="1">
              <a:buFont typeface="Wingdings" charset="2"/>
              <a:buChar char="Ø"/>
              <a:defRPr/>
            </a:pPr>
            <a:r>
              <a:rPr lang="de-DE" altLang="x-none" sz="2800">
                <a:solidFill>
                  <a:srgbClr val="0066FF"/>
                </a:solidFill>
              </a:rPr>
              <a:t>Block Nested Loop</a:t>
            </a:r>
            <a:r>
              <a:rPr lang="de-DE" altLang="x-none" sz="2800"/>
              <a:t> (BNL): Führt geschachtelte Schleifen über Datenblöcke aus, blockweises Lesen</a:t>
            </a:r>
          </a:p>
          <a:p>
            <a:pPr eaLnBrk="1" hangingPunct="1">
              <a:buFont typeface="Wingdings" charset="2"/>
              <a:buChar char="Ø"/>
              <a:defRPr/>
            </a:pPr>
            <a:r>
              <a:rPr lang="de-DE" altLang="x-none" sz="2800">
                <a:solidFill>
                  <a:srgbClr val="0066FF"/>
                </a:solidFill>
              </a:rPr>
              <a:t>Divide and Conquer</a:t>
            </a:r>
            <a:r>
              <a:rPr lang="de-DE" altLang="x-none" sz="2800"/>
              <a:t> (DC): Teilt den Raum auf, löst das Problem in Teilräumen und fügt die Teillösungen zusammen</a:t>
            </a:r>
          </a:p>
          <a:p>
            <a:pPr eaLnBrk="1" hangingPunct="1">
              <a:buFont typeface="Wingdings" charset="2"/>
              <a:buChar char="Ø"/>
              <a:defRPr/>
            </a:pPr>
            <a:r>
              <a:rPr lang="de-DE" altLang="x-none" sz="2800">
                <a:solidFill>
                  <a:srgbClr val="0066FF"/>
                </a:solidFill>
              </a:rPr>
              <a:t>Nearest-Neighbor </a:t>
            </a:r>
            <a:r>
              <a:rPr lang="de-DE" altLang="x-none" sz="2800"/>
              <a:t>(NN): Verwendet R-Baum-Index und führt Folge von Nächste-Nachbarn-Anfragen aus, bis Skyline-Objekte gefunden sind</a:t>
            </a:r>
          </a:p>
        </p:txBody>
      </p:sp>
    </p:spTree>
    <p:extLst>
      <p:ext uri="{BB962C8B-B14F-4D97-AF65-F5344CB8AC3E}">
        <p14:creationId xmlns:p14="http://schemas.microsoft.com/office/powerpoint/2010/main" val="6260910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Indexbasierte Skyline-Bestimmung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96975"/>
            <a:ext cx="8507413" cy="4968875"/>
          </a:xfrm>
        </p:spPr>
        <p:txBody>
          <a:bodyPr/>
          <a:lstStyle/>
          <a:p>
            <a:r>
              <a:rPr lang="de-DE" dirty="0"/>
              <a:t>Organisiere Datenpunkte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p=(x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x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…,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dirty="0"/>
              <a:t>in d Listen, </a:t>
            </a:r>
            <a:br>
              <a:rPr lang="de-DE" dirty="0"/>
            </a:br>
            <a:r>
              <a:rPr lang="de-DE" dirty="0"/>
              <a:t>so dass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dirty="0"/>
              <a:t> in Liste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/>
              <a:t> kommt, wenn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/>
              <a:t> am kleinsten</a:t>
            </a:r>
          </a:p>
          <a:p>
            <a:r>
              <a:rPr lang="de-DE" dirty="0"/>
              <a:t>Listen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/>
              <a:t> aufsteigend sortiert (nach Attribut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/>
              <a:t>)</a:t>
            </a:r>
          </a:p>
          <a:p>
            <a:r>
              <a:rPr lang="de-DE" dirty="0"/>
              <a:t>Bearbeitung von Teilmengen aus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de-DE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/>
              <a:t> mit gleichem Wert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88" y="3212976"/>
            <a:ext cx="6249640" cy="25773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8CC03A-ACFD-6931-053E-F49BC3EC0FE6}"/>
              </a:ext>
            </a:extLst>
          </p:cNvPr>
          <p:cNvSpPr txBox="1"/>
          <p:nvPr/>
        </p:nvSpPr>
        <p:spPr>
          <a:xfrm>
            <a:off x="2041513" y="6053520"/>
            <a:ext cx="508319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sz="1100" dirty="0">
                <a:solidFill>
                  <a:srgbClr val="0305FF"/>
                </a:solidFill>
              </a:rPr>
              <a:t>Donald Kossmann, Frank Ramsak, and Steffen Rost. Shooting stars in the sky: an online algorithm for skyline queries. In Proceedings of the 28th international conference on Very Large Data Bases (VLDB '02). VLDB Endowment, 275–286. </a:t>
            </a:r>
            <a:r>
              <a:rPr lang="en-DE" sz="1100" b="1" dirty="0">
                <a:solidFill>
                  <a:srgbClr val="FF0000"/>
                </a:solidFill>
              </a:rPr>
              <a:t>2002</a:t>
            </a:r>
            <a:r>
              <a:rPr lang="en-DE" sz="1100" dirty="0">
                <a:solidFill>
                  <a:srgbClr val="0305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05772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Indexbasierte Skyline-Bestimmung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Berechnung der Skyline auf Teilmengen der Punkte</a:t>
            </a:r>
          </a:p>
          <a:p>
            <a:r>
              <a:rPr lang="de-DE" altLang="x-none" sz="2400" dirty="0"/>
              <a:t>Füge die nicht dominierten Punkte in Skyline-Liste ein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42" y="2276872"/>
            <a:ext cx="4190541" cy="1728192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36319" y="2069636"/>
            <a:ext cx="4299228" cy="1935428"/>
          </a:xfrm>
          <a:prstGeom prst="rect">
            <a:avLst/>
          </a:prstGeom>
          <a:ln/>
        </p:spPr>
        <p:txBody>
          <a:bodyPr>
            <a:noAutofit/>
          </a:bodyPr>
          <a:lstStyle/>
          <a:p>
            <a:pPr marL="258053" indent="-258053" defTabSz="860176" fontAlgn="auto">
              <a:spcBef>
                <a:spcPts val="564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" pitchFamily="2" charset="2"/>
              <a:buChar char="q"/>
              <a:defRPr/>
            </a:pPr>
            <a:endParaRPr lang="de-DE" dirty="0">
              <a:latin typeface="+mn-lt"/>
            </a:endParaRPr>
          </a:p>
          <a:p>
            <a:pPr marL="258053" lvl="1" indent="-258053" defTabSz="860176" fontAlgn="auto">
              <a:spcBef>
                <a:spcPts val="564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de-DE" dirty="0">
                <a:solidFill>
                  <a:schemeClr val="tx2"/>
                </a:solidFill>
                <a:latin typeface="+mn-lt"/>
              </a:rPr>
              <a:t>Skyline :=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{}</a:t>
            </a:r>
          </a:p>
          <a:p>
            <a:pPr marL="258053" lvl="1" indent="-258053" defTabSz="860176" fontAlgn="auto">
              <a:spcBef>
                <a:spcPts val="564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de-DE" dirty="0">
                <a:solidFill>
                  <a:schemeClr val="tx2"/>
                </a:solidFill>
                <a:latin typeface="+mn-lt"/>
              </a:rPr>
              <a:t>Lade erste Elemente aus jeder Liste, behandle Element mit kleinstem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minC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de-DE" dirty="0">
                <a:solidFill>
                  <a:schemeClr val="tx2"/>
                </a:solidFill>
                <a:latin typeface="+mn-lt"/>
              </a:rPr>
              <a:t>(hier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</a:t>
            </a:r>
            <a:r>
              <a:rPr lang="de-DE" dirty="0">
                <a:solidFill>
                  <a:schemeClr val="tx2"/>
                </a:solidFill>
                <a:latin typeface="+mn-lt"/>
              </a:rPr>
              <a:t>,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k</a:t>
            </a:r>
            <a:r>
              <a:rPr lang="de-DE" dirty="0">
                <a:solidFill>
                  <a:schemeClr val="tx2"/>
                </a:solidFill>
                <a:latin typeface="+mn-lt"/>
              </a:rPr>
              <a:t>),  wähle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</a:t>
            </a:r>
            <a:r>
              <a:rPr lang="de-DE" dirty="0">
                <a:solidFill>
                  <a:schemeClr val="tx2"/>
                </a:solidFill>
                <a:latin typeface="+mn-lt"/>
              </a:rPr>
              <a:t> und füge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</a:t>
            </a:r>
            <a:r>
              <a:rPr lang="de-DE" dirty="0">
                <a:solidFill>
                  <a:schemeClr val="tx2"/>
                </a:solidFill>
                <a:latin typeface="+mn-lt"/>
              </a:rPr>
              <a:t> zur Skyline-Liste hinzu.</a:t>
            </a:r>
          </a:p>
          <a:p>
            <a:pPr marL="258053" lvl="1" indent="-258053" defTabSz="860176" fontAlgn="auto">
              <a:spcBef>
                <a:spcPts val="564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lang="de-DE" dirty="0">
              <a:solidFill>
                <a:schemeClr val="tx2"/>
              </a:solidFill>
              <a:latin typeface="+mn-lt"/>
            </a:endParaRPr>
          </a:p>
          <a:p>
            <a:pPr marL="258053" lvl="1" indent="-258053" defTabSz="860176" fontAlgn="auto">
              <a:spcBef>
                <a:spcPts val="564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lang="de-DE" dirty="0">
              <a:solidFill>
                <a:schemeClr val="tx2"/>
              </a:solidFill>
              <a:latin typeface="+mn-lt"/>
            </a:endParaRPr>
          </a:p>
          <a:p>
            <a:pPr marL="258053" indent="-258053" defTabSz="860176" fontAlgn="auto">
              <a:spcBef>
                <a:spcPts val="564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lang="de-DE" dirty="0">
              <a:latin typeface="+mn-lt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7543" y="4293096"/>
            <a:ext cx="8468003" cy="201622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58053" lvl="1" indent="-258053" fontAlgn="auto">
              <a:spcBef>
                <a:spcPts val="564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"/>
              <a:defRPr/>
            </a:pPr>
            <a:r>
              <a:rPr lang="de-DE" sz="1800" kern="0" dirty="0"/>
              <a:t>Betrachte Elemente </a:t>
            </a:r>
            <a:r>
              <a:rPr lang="de-DE" sz="1800" kern="0" dirty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de-DE" sz="1800" kern="0" dirty="0"/>
              <a:t> und </a:t>
            </a:r>
            <a:r>
              <a:rPr lang="de-DE" sz="1800" kern="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1800" kern="0" dirty="0"/>
              <a:t> bzgl.</a:t>
            </a:r>
            <a:r>
              <a:rPr lang="de-DE" sz="1800" kern="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800" kern="0" dirty="0" err="1">
                <a:solidFill>
                  <a:schemeClr val="accent1">
                    <a:lumMod val="50000"/>
                  </a:schemeClr>
                </a:solidFill>
              </a:rPr>
              <a:t>minC</a:t>
            </a:r>
            <a:r>
              <a:rPr lang="de-DE" sz="1800" kern="0" dirty="0"/>
              <a:t>, füge </a:t>
            </a:r>
            <a:r>
              <a:rPr lang="de-DE" sz="1800" kern="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1800" kern="0" dirty="0"/>
              <a:t> zur Skyline hinzu, </a:t>
            </a:r>
            <a:r>
              <a:rPr lang="de-DE" sz="1800" kern="0" dirty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de-DE" sz="1800" kern="0" dirty="0"/>
              <a:t> dominiert von </a:t>
            </a:r>
            <a:r>
              <a:rPr lang="de-DE" sz="1800" kern="0" dirty="0">
                <a:solidFill>
                  <a:schemeClr val="accent1">
                    <a:lumMod val="50000"/>
                  </a:schemeClr>
                </a:solidFill>
              </a:rPr>
              <a:t>a</a:t>
            </a:r>
          </a:p>
          <a:p>
            <a:pPr marL="258053" lvl="1" indent="-258053" fontAlgn="auto">
              <a:spcBef>
                <a:spcPts val="564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"/>
              <a:defRPr/>
            </a:pPr>
            <a:r>
              <a:rPr lang="de-DE" sz="1800" kern="0" dirty="0"/>
              <a:t>Lade </a:t>
            </a:r>
            <a:r>
              <a:rPr lang="de-DE" sz="1800" kern="0" dirty="0">
                <a:solidFill>
                  <a:schemeClr val="accent1">
                    <a:lumMod val="50000"/>
                  </a:schemeClr>
                </a:solidFill>
              </a:rPr>
              <a:t>{</a:t>
            </a:r>
            <a:r>
              <a:rPr lang="de-DE" sz="1800" kern="0" dirty="0" err="1">
                <a:solidFill>
                  <a:schemeClr val="accent1">
                    <a:lumMod val="50000"/>
                  </a:schemeClr>
                </a:solidFill>
              </a:rPr>
              <a:t>i,m</a:t>
            </a:r>
            <a:r>
              <a:rPr lang="de-DE" sz="1800" kern="0" dirty="0">
                <a:solidFill>
                  <a:schemeClr val="accent1">
                    <a:lumMod val="50000"/>
                  </a:schemeClr>
                </a:solidFill>
              </a:rPr>
              <a:t>}</a:t>
            </a:r>
            <a:r>
              <a:rPr lang="de-DE" sz="1800" kern="0" dirty="0"/>
              <a:t> ; Betrachte Elemente in </a:t>
            </a:r>
            <a:r>
              <a:rPr lang="de-DE" sz="1800" kern="0" dirty="0">
                <a:solidFill>
                  <a:schemeClr val="accent1">
                    <a:lumMod val="50000"/>
                  </a:schemeClr>
                </a:solidFill>
              </a:rPr>
              <a:t>{</a:t>
            </a:r>
            <a:r>
              <a:rPr lang="de-DE" sz="1800" kern="0" dirty="0" err="1">
                <a:solidFill>
                  <a:schemeClr val="accent1">
                    <a:lumMod val="50000"/>
                  </a:schemeClr>
                </a:solidFill>
              </a:rPr>
              <a:t>i,m</a:t>
            </a:r>
            <a:r>
              <a:rPr lang="de-DE" sz="1800" kern="0" dirty="0">
                <a:solidFill>
                  <a:schemeClr val="accent1">
                    <a:lumMod val="50000"/>
                  </a:schemeClr>
                </a:solidFill>
              </a:rPr>
              <a:t>}</a:t>
            </a:r>
          </a:p>
          <a:p>
            <a:pPr marL="258053" lvl="1" indent="-258053" fontAlgn="auto">
              <a:spcBef>
                <a:spcPts val="564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"/>
              <a:defRPr/>
            </a:pPr>
            <a:r>
              <a:rPr lang="de-DE" sz="1800" kern="0" dirty="0"/>
              <a:t>Füge </a:t>
            </a:r>
            <a:r>
              <a:rPr lang="de-DE" sz="1800" kern="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1800" kern="0" dirty="0"/>
              <a:t> zur Skyline-Liste hinzu</a:t>
            </a:r>
          </a:p>
          <a:p>
            <a:pPr marL="258053" lvl="1" indent="-258053" fontAlgn="auto">
              <a:spcBef>
                <a:spcPts val="564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"/>
              <a:defRPr/>
            </a:pPr>
            <a:r>
              <a:rPr lang="de-DE" sz="1800" kern="0" dirty="0"/>
              <a:t>Algorithmus hält, weil keine anderen Elemente besser sind als </a:t>
            </a:r>
            <a:r>
              <a:rPr lang="de-DE" sz="1800" kern="0" dirty="0">
                <a:solidFill>
                  <a:schemeClr val="accent1">
                    <a:lumMod val="50000"/>
                  </a:schemeClr>
                </a:solidFill>
              </a:rPr>
              <a:t>i </a:t>
            </a:r>
          </a:p>
          <a:p>
            <a:pPr marL="658103" lvl="2" indent="-258053" fontAlgn="auto">
              <a:spcBef>
                <a:spcPts val="564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"/>
              <a:defRPr/>
            </a:pPr>
            <a:r>
              <a:rPr lang="de-DE" sz="1600" kern="0" dirty="0"/>
              <a:t>Für den Test wird B-Baum in der jeweiligen Dimension benötigt</a:t>
            </a:r>
          </a:p>
          <a:p>
            <a:pPr marL="258053" lvl="1" indent="-258053" fontAlgn="auto">
              <a:spcBef>
                <a:spcPts val="564"/>
              </a:spcBef>
              <a:spcAft>
                <a:spcPts val="0"/>
              </a:spcAft>
              <a:buClr>
                <a:schemeClr val="accent1"/>
              </a:buClr>
              <a:buFont typeface="Wingdings 3"/>
              <a:buChar char=""/>
              <a:defRPr/>
            </a:pPr>
            <a:r>
              <a:rPr lang="de-DE" sz="1800" kern="0" dirty="0"/>
              <a:t>Skyline ist </a:t>
            </a:r>
            <a:r>
              <a:rPr lang="de-DE" sz="1800" kern="0" dirty="0">
                <a:solidFill>
                  <a:schemeClr val="accent1">
                    <a:lumMod val="50000"/>
                  </a:schemeClr>
                </a:solidFill>
              </a:rPr>
              <a:t>{</a:t>
            </a:r>
            <a:r>
              <a:rPr lang="de-DE" sz="1800" kern="0" dirty="0" err="1">
                <a:solidFill>
                  <a:schemeClr val="accent1">
                    <a:lumMod val="50000"/>
                  </a:schemeClr>
                </a:solidFill>
              </a:rPr>
              <a:t>a,k,i</a:t>
            </a:r>
            <a:r>
              <a:rPr lang="de-DE" sz="1800" kern="0" dirty="0">
                <a:solidFill>
                  <a:schemeClr val="accent1">
                    <a:lumMod val="50000"/>
                  </a:schemeClr>
                </a:solidFill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E49DF0-32C3-C440-8651-E053D92A70C6}"/>
              </a:ext>
            </a:extLst>
          </p:cNvPr>
          <p:cNvSpPr txBox="1"/>
          <p:nvPr/>
        </p:nvSpPr>
        <p:spPr>
          <a:xfrm>
            <a:off x="8108481" y="4525613"/>
            <a:ext cx="856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entfällt</a:t>
            </a:r>
          </a:p>
        </p:txBody>
      </p:sp>
    </p:spTree>
    <p:extLst>
      <p:ext uri="{BB962C8B-B14F-4D97-AF65-F5344CB8AC3E}">
        <p14:creationId xmlns:p14="http://schemas.microsoft.com/office/powerpoint/2010/main" val="16395826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A683A-FEB7-A746-BD9D-A3207730F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2" y="260350"/>
            <a:ext cx="8352159" cy="503238"/>
          </a:xfrm>
        </p:spPr>
        <p:txBody>
          <a:bodyPr/>
          <a:lstStyle/>
          <a:p>
            <a:r>
              <a:rPr lang="de-DE" dirty="0"/>
              <a:t>Warum hält der Algorithmus mit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/>
              <a:t> in der Skyline?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23EB7-E04B-7843-B77F-85291A85A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03825"/>
          </a:xfrm>
        </p:spPr>
        <p:txBody>
          <a:bodyPr/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i = (3, 2)</a:t>
            </a:r>
          </a:p>
          <a:p>
            <a:r>
              <a:rPr lang="de-DE" dirty="0"/>
              <a:t>Verwende B-Baum der Dimension 1, um 3 zu finden</a:t>
            </a:r>
          </a:p>
          <a:p>
            <a:r>
              <a:rPr lang="de-DE" dirty="0"/>
              <a:t>Scanne nach links</a:t>
            </a:r>
            <a:br>
              <a:rPr lang="de-DE" dirty="0"/>
            </a:br>
            <a:r>
              <a:rPr lang="de-DE" dirty="0"/>
              <a:t>bis MinC</a:t>
            </a:r>
            <a:r>
              <a:rPr lang="de-DE" baseline="-25000" dirty="0"/>
              <a:t>1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de-DE" dirty="0"/>
              <a:t> schon gesehen</a:t>
            </a:r>
          </a:p>
          <a:p>
            <a:pPr lvl="1"/>
            <a:r>
              <a:rPr lang="de-DE" dirty="0"/>
              <a:t>Bei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i=(4, 2) </a:t>
            </a:r>
            <a:r>
              <a:rPr lang="de-DE" dirty="0"/>
              <a:t>wäre</a:t>
            </a:r>
            <a:br>
              <a:rPr lang="de-DE" dirty="0"/>
            </a:b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dirty="0"/>
              <a:t> noch zu prüfen</a:t>
            </a:r>
          </a:p>
          <a:p>
            <a:r>
              <a:rPr lang="de-DE" dirty="0"/>
              <a:t>Verwende B-Baum der Dimension 2, um 2 zu finden</a:t>
            </a:r>
          </a:p>
          <a:p>
            <a:r>
              <a:rPr lang="de-DE" dirty="0"/>
              <a:t>Scanne nach links bis MinC</a:t>
            </a:r>
            <a:r>
              <a:rPr lang="de-DE" baseline="-25000" dirty="0"/>
              <a:t>2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/>
              <a:t> schon gesehen</a:t>
            </a:r>
          </a:p>
          <a:p>
            <a:pPr lvl="1"/>
            <a:r>
              <a:rPr lang="de-DE" dirty="0"/>
              <a:t>Bei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i=(3, 3) </a:t>
            </a:r>
            <a:r>
              <a:rPr lang="de-DE" dirty="0"/>
              <a:t>wäre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dirty="0"/>
              <a:t> noch zu prüfen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dirty="0"/>
              <a:t> käme auch noch vorher)</a:t>
            </a:r>
          </a:p>
          <a:p>
            <a:pPr lvl="1"/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5F2B4-6ECD-8342-9E4E-DA8CAB62A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6E0E8D-4BBC-ED41-880A-D275D4E5D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204864"/>
            <a:ext cx="4190541" cy="17281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C98CEA-E2DC-D44C-B5D2-DDF04BA0AF1F}"/>
              </a:ext>
            </a:extLst>
          </p:cNvPr>
          <p:cNvSpPr txBox="1"/>
          <p:nvPr/>
        </p:nvSpPr>
        <p:spPr>
          <a:xfrm>
            <a:off x="7057637" y="4877725"/>
            <a:ext cx="1797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</a:rPr>
              <a:t>Nur</a:t>
            </a:r>
            <a:r>
              <a:rPr lang="en-US" sz="1200" dirty="0">
                <a:solidFill>
                  <a:srgbClr val="FF0000"/>
                </a:solidFill>
              </a:rPr>
              <a:t>, </a:t>
            </a:r>
            <a:r>
              <a:rPr lang="en-US" sz="1200" dirty="0" err="1">
                <a:solidFill>
                  <a:srgbClr val="FF0000"/>
                </a:solidFill>
              </a:rPr>
              <a:t>effektiv</a:t>
            </a:r>
            <a:r>
              <a:rPr lang="en-US" sz="1200" dirty="0">
                <a:solidFill>
                  <a:srgbClr val="FF0000"/>
                </a:solidFill>
              </a:rPr>
              <a:t>,</a:t>
            </a:r>
            <a:br>
              <a:rPr lang="en-US" sz="1200" dirty="0">
                <a:solidFill>
                  <a:srgbClr val="FF0000"/>
                </a:solidFill>
              </a:rPr>
            </a:br>
            <a:r>
              <a:rPr lang="en-US" sz="1200" dirty="0" err="1">
                <a:solidFill>
                  <a:srgbClr val="FF0000"/>
                </a:solidFill>
              </a:rPr>
              <a:t>wenn</a:t>
            </a:r>
            <a:r>
              <a:rPr lang="en-US" sz="1200" dirty="0">
                <a:solidFill>
                  <a:srgbClr val="FF0000"/>
                </a:solidFill>
              </a:rPr>
              <a:t> B-Baum-</a:t>
            </a:r>
            <a:r>
              <a:rPr lang="en-US" sz="1200" dirty="0" err="1">
                <a:solidFill>
                  <a:srgbClr val="FF0000"/>
                </a:solidFill>
              </a:rPr>
              <a:t>Indexe</a:t>
            </a:r>
            <a:br>
              <a:rPr lang="en-US" sz="1200" dirty="0">
                <a:solidFill>
                  <a:srgbClr val="FF0000"/>
                </a:solidFill>
              </a:rPr>
            </a:br>
            <a:r>
              <a:rPr lang="en-US" sz="1200" dirty="0" err="1">
                <a:solidFill>
                  <a:srgbClr val="FF0000"/>
                </a:solidFill>
              </a:rPr>
              <a:t>vorhanden</a:t>
            </a:r>
            <a:r>
              <a:rPr lang="en-US" sz="1200" dirty="0">
                <a:solidFill>
                  <a:srgbClr val="FF0000"/>
                </a:solidFill>
              </a:rPr>
              <a:t>!</a:t>
            </a:r>
            <a:br>
              <a:rPr lang="en-US" sz="1200" dirty="0">
                <a:solidFill>
                  <a:srgbClr val="FF0000"/>
                </a:solidFill>
              </a:rPr>
            </a:br>
            <a:br>
              <a:rPr lang="en-US" sz="1200" dirty="0">
                <a:solidFill>
                  <a:srgbClr val="FF0000"/>
                </a:solidFill>
              </a:rPr>
            </a:br>
            <a:r>
              <a:rPr lang="en-US" sz="1200" dirty="0" err="1">
                <a:solidFill>
                  <a:srgbClr val="FF0000"/>
                </a:solidFill>
              </a:rPr>
              <a:t>Meist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für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Punkte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nicht</a:t>
            </a:r>
            <a:br>
              <a:rPr lang="en-US" sz="1200" dirty="0">
                <a:solidFill>
                  <a:srgbClr val="FF0000"/>
                </a:solidFill>
              </a:rPr>
            </a:br>
            <a:r>
              <a:rPr lang="en-US" sz="1200" dirty="0" err="1">
                <a:solidFill>
                  <a:srgbClr val="FF0000"/>
                </a:solidFill>
              </a:rPr>
              <a:t>vorgesehen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5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Algorithmus Block-</a:t>
            </a:r>
            <a:r>
              <a:rPr lang="de-DE" dirty="0" err="1"/>
              <a:t>Nested</a:t>
            </a:r>
            <a:r>
              <a:rPr lang="de-DE" dirty="0"/>
              <a:t>-Loop (BNL)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Gegeben:</a:t>
            </a:r>
          </a:p>
          <a:p>
            <a:pPr lvl="1"/>
            <a:r>
              <a:rPr lang="de-DE" sz="1800" dirty="0"/>
              <a:t>Datei 1 mit </a:t>
            </a:r>
            <a:r>
              <a:rPr lang="de-DE" sz="1800" dirty="0" err="1"/>
              <a:t>Tupeln</a:t>
            </a:r>
            <a:r>
              <a:rPr lang="de-DE" sz="1800" dirty="0"/>
              <a:t>, Hilfsdatei Datei 2</a:t>
            </a:r>
          </a:p>
          <a:p>
            <a:pPr lvl="1"/>
            <a:r>
              <a:rPr lang="de-DE" sz="1800" dirty="0"/>
              <a:t>Puffer (Block, klein) und Fenster (klein) im Hauptspeicher</a:t>
            </a:r>
          </a:p>
          <a:p>
            <a:r>
              <a:rPr lang="de-DE" sz="2000" dirty="0"/>
              <a:t>Bis Datei 1 leer:</a:t>
            </a:r>
          </a:p>
          <a:p>
            <a:pPr lvl="1"/>
            <a:r>
              <a:rPr lang="de-DE" sz="1800" dirty="0"/>
              <a:t>Lese nächste Tupel blockweise aus Datei 1 in Puffer</a:t>
            </a:r>
          </a:p>
          <a:p>
            <a:pPr lvl="1"/>
            <a:r>
              <a:rPr lang="de-DE" sz="1800" dirty="0"/>
              <a:t>Für alle Tupel 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1800" dirty="0"/>
              <a:t> im Block:</a:t>
            </a:r>
          </a:p>
          <a:p>
            <a:pPr lvl="2"/>
            <a:r>
              <a:rPr lang="de-DE" sz="1800" dirty="0"/>
              <a:t>Für alle Tupel 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t'</a:t>
            </a:r>
            <a:r>
              <a:rPr lang="de-DE" sz="1800" dirty="0"/>
              <a:t> im Fenster</a:t>
            </a:r>
          </a:p>
          <a:p>
            <a:pPr lvl="3"/>
            <a:r>
              <a:rPr lang="de-DE" sz="1600" dirty="0"/>
              <a:t>Vergleiche 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1600" dirty="0"/>
              <a:t> mit 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t'</a:t>
            </a:r>
            <a:r>
              <a:rPr lang="de-DE" sz="1600" dirty="0"/>
              <a:t>, prüfe, ob 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1600" dirty="0"/>
              <a:t> dominiert wird</a:t>
            </a:r>
          </a:p>
          <a:p>
            <a:pPr lvl="3"/>
            <a:r>
              <a:rPr lang="de-DE" sz="1600" dirty="0"/>
              <a:t>Entferne 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t'</a:t>
            </a:r>
            <a:r>
              <a:rPr lang="de-DE" sz="1600" dirty="0"/>
              <a:t> aus Fenster, wenn durch </a:t>
            </a:r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1600" dirty="0"/>
              <a:t> dominiert</a:t>
            </a:r>
          </a:p>
          <a:p>
            <a:pPr lvl="2"/>
            <a:r>
              <a:rPr lang="de-DE" sz="1800" dirty="0"/>
              <a:t>Übernehme 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1800" dirty="0"/>
              <a:t> in Fenster, wenn nicht dominiert</a:t>
            </a:r>
          </a:p>
          <a:p>
            <a:pPr lvl="2"/>
            <a:r>
              <a:rPr lang="de-DE" sz="1800" dirty="0"/>
              <a:t>Falls Fenster voll, schreibe 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1800" dirty="0"/>
              <a:t> in Datei 2</a:t>
            </a:r>
          </a:p>
          <a:p>
            <a:r>
              <a:rPr lang="de-DE" sz="2000" dirty="0"/>
              <a:t>Wenn Tupel in Datei 2 gefunden, schreibe Fenster in Datei 2</a:t>
            </a:r>
            <a:br>
              <a:rPr lang="de-DE" sz="2000" dirty="0"/>
            </a:br>
            <a:r>
              <a:rPr lang="de-DE" sz="2000" dirty="0"/>
              <a:t>mache mit Datei 2 als Datei 1 weiter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  <p:sp>
        <p:nvSpPr>
          <p:cNvPr id="5" name="TextBox 4"/>
          <p:cNvSpPr txBox="1"/>
          <p:nvPr/>
        </p:nvSpPr>
        <p:spPr>
          <a:xfrm>
            <a:off x="2555776" y="6023029"/>
            <a:ext cx="3837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305FF"/>
                </a:solidFill>
              </a:rPr>
              <a:t>Stephan </a:t>
            </a:r>
            <a:r>
              <a:rPr lang="en-US" sz="1200" dirty="0" err="1">
                <a:solidFill>
                  <a:srgbClr val="0305FF"/>
                </a:solidFill>
              </a:rPr>
              <a:t>Börzsönyi</a:t>
            </a:r>
            <a:r>
              <a:rPr lang="en-US" sz="1200" dirty="0">
                <a:solidFill>
                  <a:srgbClr val="0305FF"/>
                </a:solidFill>
              </a:rPr>
              <a:t>, Donald </a:t>
            </a:r>
            <a:r>
              <a:rPr lang="en-US" sz="1200" dirty="0" err="1">
                <a:solidFill>
                  <a:srgbClr val="0305FF"/>
                </a:solidFill>
              </a:rPr>
              <a:t>Kossmann</a:t>
            </a:r>
            <a:r>
              <a:rPr lang="en-US" sz="1200" dirty="0">
                <a:solidFill>
                  <a:srgbClr val="0305FF"/>
                </a:solidFill>
              </a:rPr>
              <a:t>, Konrad Stocker. </a:t>
            </a:r>
          </a:p>
          <a:p>
            <a:r>
              <a:rPr lang="en-US" sz="1200" dirty="0">
                <a:solidFill>
                  <a:srgbClr val="0305FF"/>
                </a:solidFill>
              </a:rPr>
              <a:t>"The Skyline Operator".  In Proceedings 17th International </a:t>
            </a:r>
            <a:br>
              <a:rPr lang="en-US" sz="1200" dirty="0">
                <a:solidFill>
                  <a:srgbClr val="0305FF"/>
                </a:solidFill>
              </a:rPr>
            </a:br>
            <a:r>
              <a:rPr lang="en-US" sz="1200" dirty="0">
                <a:solidFill>
                  <a:srgbClr val="0305FF"/>
                </a:solidFill>
              </a:rPr>
              <a:t>Conference on Data Engineering: 421–430, </a:t>
            </a:r>
            <a:r>
              <a:rPr lang="en-US" sz="1200" b="1" dirty="0">
                <a:solidFill>
                  <a:srgbClr val="FF0000"/>
                </a:solidFill>
              </a:rPr>
              <a:t>2001</a:t>
            </a:r>
          </a:p>
        </p:txBody>
      </p:sp>
    </p:spTree>
    <p:extLst>
      <p:ext uri="{BB962C8B-B14F-4D97-AF65-F5344CB8AC3E}">
        <p14:creationId xmlns:p14="http://schemas.microsoft.com/office/powerpoint/2010/main" val="16281118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" y="2852936"/>
            <a:ext cx="5289572" cy="34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Divide and Conquer (Sykline-Algorithmus DC)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Zerlege Datenmenge in Partitionen, so dass jede Partition in den Speicher passt (ggf. mit Vorabfilterung pro Block – Early Skyline – siehe indexbasierte Verfahren)</a:t>
            </a:r>
          </a:p>
          <a:p>
            <a:r>
              <a:rPr lang="de-DE" sz="2000" dirty="0"/>
              <a:t>Bestimme Skyline pro Partition (z.B. mit BNL)</a:t>
            </a:r>
          </a:p>
          <a:p>
            <a:r>
              <a:rPr lang="de-DE" sz="2000" dirty="0"/>
              <a:t>Kombiniere Teillösungen zur Gesamtlösung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283968" y="3212976"/>
            <a:ext cx="2037739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664" tIns="42332" rIns="84664" bIns="42332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124000"/>
              </a:lnSpc>
            </a:pPr>
            <a:r>
              <a:rPr lang="de-DE" altLang="x-none" sz="200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Teillösungen</a:t>
            </a:r>
            <a:br>
              <a:rPr lang="de-DE" altLang="x-none" sz="200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</a:br>
            <a:r>
              <a:rPr lang="de-DE" altLang="x-none" sz="200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{a,c,g}</a:t>
            </a:r>
            <a:br>
              <a:rPr lang="de-DE" altLang="x-none" sz="200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</a:br>
            <a:r>
              <a:rPr lang="de-DE" altLang="x-none" sz="200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{d}</a:t>
            </a:r>
            <a:br>
              <a:rPr lang="de-DE" altLang="x-none" sz="200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</a:br>
            <a:r>
              <a:rPr lang="de-DE" altLang="x-none" sz="200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{i}</a:t>
            </a:r>
            <a:br>
              <a:rPr lang="de-DE" altLang="x-none" sz="200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</a:br>
            <a:r>
              <a:rPr lang="de-DE" altLang="x-none" sz="200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{m,k}</a:t>
            </a:r>
          </a:p>
          <a:p>
            <a:pPr algn="ctr" eaLnBrk="1">
              <a:lnSpc>
                <a:spcPct val="124000"/>
              </a:lnSpc>
            </a:pPr>
            <a:endParaRPr lang="de-DE" altLang="x-none" sz="1400">
              <a:solidFill>
                <a:srgbClr val="000000"/>
              </a:solidFill>
              <a:ea typeface="AR PL ShanHeiSun Uni" charset="0"/>
              <a:cs typeface="AR PL ShanHeiSun Uni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465724" y="3212976"/>
            <a:ext cx="229152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664" tIns="42332" rIns="84664" bIns="42332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124000"/>
              </a:lnSpc>
            </a:pPr>
            <a:r>
              <a:rPr lang="de-DE" altLang="x-none" sz="200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Gesamtlösung</a:t>
            </a:r>
            <a:br>
              <a:rPr lang="de-DE" altLang="x-none" sz="200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</a:br>
            <a:r>
              <a:rPr lang="de-DE" altLang="x-none" sz="2000">
                <a:solidFill>
                  <a:srgbClr val="000000"/>
                </a:solidFill>
                <a:ea typeface="AR PL ShanHeiSun Uni" charset="0"/>
                <a:cs typeface="AR PL ShanHeiSun Uni" charset="0"/>
              </a:rPr>
              <a:t>{a,i,k}</a:t>
            </a:r>
            <a:endParaRPr lang="de-DE" altLang="x-none" sz="1400">
              <a:solidFill>
                <a:srgbClr val="000000"/>
              </a:solidFill>
              <a:ea typeface="AR PL ShanHeiSun Uni" charset="0"/>
              <a:cs typeface="AR PL ShanHeiSun Un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5854" y="5416507"/>
            <a:ext cx="3536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Nachteil: Hohe IO-Kosten</a:t>
            </a:r>
          </a:p>
          <a:p>
            <a:r>
              <a:rPr lang="de-DE"/>
              <a:t>Funktioniert nur bei kleiner Skyline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4D0D85-45B3-B347-BF7E-95F5CEA0DDF1}"/>
              </a:ext>
            </a:extLst>
          </p:cNvPr>
          <p:cNvSpPr/>
          <p:nvPr/>
        </p:nvSpPr>
        <p:spPr>
          <a:xfrm>
            <a:off x="2086010" y="3103250"/>
            <a:ext cx="2376264" cy="2376264"/>
          </a:xfrm>
          <a:prstGeom prst="rect">
            <a:avLst/>
          </a:prstGeom>
          <a:gradFill>
            <a:gsLst>
              <a:gs pos="0">
                <a:srgbClr val="B97B7C"/>
              </a:gs>
              <a:gs pos="100000">
                <a:srgbClr val="FFC000">
                  <a:alpha val="15000"/>
                </a:srgb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88E4F5-4CA8-9A13-83AB-96F4164E0B74}"/>
              </a:ext>
            </a:extLst>
          </p:cNvPr>
          <p:cNvSpPr txBox="1"/>
          <p:nvPr/>
        </p:nvSpPr>
        <p:spPr>
          <a:xfrm>
            <a:off x="2976129" y="6165850"/>
            <a:ext cx="297228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0305FF"/>
                </a:solidFill>
              </a:rPr>
              <a:t>Stephan </a:t>
            </a:r>
            <a:r>
              <a:rPr lang="en-US" sz="900" dirty="0" err="1">
                <a:solidFill>
                  <a:srgbClr val="0305FF"/>
                </a:solidFill>
              </a:rPr>
              <a:t>Börzsönyi</a:t>
            </a:r>
            <a:r>
              <a:rPr lang="en-US" sz="900" dirty="0">
                <a:solidFill>
                  <a:srgbClr val="0305FF"/>
                </a:solidFill>
              </a:rPr>
              <a:t>, Donald </a:t>
            </a:r>
            <a:r>
              <a:rPr lang="en-US" sz="900" dirty="0" err="1">
                <a:solidFill>
                  <a:srgbClr val="0305FF"/>
                </a:solidFill>
              </a:rPr>
              <a:t>Kossmann</a:t>
            </a:r>
            <a:r>
              <a:rPr lang="en-US" sz="900" dirty="0">
                <a:solidFill>
                  <a:srgbClr val="0305FF"/>
                </a:solidFill>
              </a:rPr>
              <a:t>, Konrad Stocker. </a:t>
            </a:r>
          </a:p>
          <a:p>
            <a:r>
              <a:rPr lang="en-US" sz="900" dirty="0">
                <a:solidFill>
                  <a:srgbClr val="0305FF"/>
                </a:solidFill>
              </a:rPr>
              <a:t>"The Skyline Operator".  In Proceedings 17th International </a:t>
            </a:r>
            <a:br>
              <a:rPr lang="en-US" sz="900" dirty="0">
                <a:solidFill>
                  <a:srgbClr val="0305FF"/>
                </a:solidFill>
              </a:rPr>
            </a:br>
            <a:r>
              <a:rPr lang="en-US" sz="900" dirty="0">
                <a:solidFill>
                  <a:srgbClr val="0305FF"/>
                </a:solidFill>
              </a:rPr>
              <a:t>Conference on Data Engineering: 421–430, </a:t>
            </a:r>
            <a:r>
              <a:rPr lang="en-US" sz="900" b="1" dirty="0">
                <a:solidFill>
                  <a:srgbClr val="FF0000"/>
                </a:solidFill>
              </a:rPr>
              <a:t>2001</a:t>
            </a:r>
          </a:p>
        </p:txBody>
      </p:sp>
    </p:spTree>
    <p:extLst>
      <p:ext uri="{BB962C8B-B14F-4D97-AF65-F5344CB8AC3E}">
        <p14:creationId xmlns:p14="http://schemas.microsoft.com/office/powerpoint/2010/main" val="115432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9534-3A58-7B48-B263-322841162452}" type="slidenum">
              <a:rPr lang="de-DE"/>
              <a:pPr/>
              <a:t>5</a:t>
            </a:fld>
            <a:endParaRPr lang="de-DE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STOP AFTER – Semantik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5125" indent="-365125">
              <a:lnSpc>
                <a:spcPct val="90000"/>
              </a:lnSpc>
            </a:pPr>
            <a:r>
              <a:rPr lang="de-DE" dirty="0"/>
              <a:t>Ohne Sortierung</a:t>
            </a:r>
          </a:p>
          <a:p>
            <a:pPr marL="628650" lvl="1" indent="-263525">
              <a:lnSpc>
                <a:spcPct val="90000"/>
              </a:lnSpc>
            </a:pPr>
            <a:r>
              <a:rPr lang="de-DE" dirty="0"/>
              <a:t>Willkürlich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/>
              <a:t> </a:t>
            </a:r>
            <a:r>
              <a:rPr lang="de-DE" dirty="0" err="1"/>
              <a:t>Tupel</a:t>
            </a:r>
            <a:r>
              <a:rPr lang="de-DE" dirty="0"/>
              <a:t> aus dem SQL-Ergebnis</a:t>
            </a:r>
          </a:p>
          <a:p>
            <a:pPr marL="365125" indent="-365125">
              <a:lnSpc>
                <a:spcPct val="90000"/>
              </a:lnSpc>
            </a:pPr>
            <a:r>
              <a:rPr lang="de-DE" sz="2600" dirty="0"/>
              <a:t>Mit Sortierung</a:t>
            </a:r>
          </a:p>
          <a:p>
            <a:pPr marL="628650" lvl="1" indent="-263525">
              <a:lnSpc>
                <a:spcPct val="90000"/>
              </a:lnSpc>
            </a:pPr>
            <a:r>
              <a:rPr lang="de-DE" dirty="0"/>
              <a:t>Erste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/>
              <a:t> </a:t>
            </a:r>
            <a:r>
              <a:rPr lang="de-DE" dirty="0" err="1"/>
              <a:t>Tupel</a:t>
            </a:r>
            <a:r>
              <a:rPr lang="de-DE" dirty="0"/>
              <a:t> aus dem SQL-Ergebnis (sortiert)</a:t>
            </a:r>
          </a:p>
          <a:p>
            <a:pPr marL="628650" lvl="1" indent="-263525">
              <a:lnSpc>
                <a:spcPct val="90000"/>
              </a:lnSpc>
            </a:pPr>
            <a:r>
              <a:rPr lang="de-DE" sz="2400" dirty="0"/>
              <a:t>Bei Gleichheit bzgl. des Sortierprädikats willkürliche Auswahl falls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n+1</a:t>
            </a:r>
            <a:r>
              <a:rPr lang="de-DE" sz="2400" dirty="0"/>
              <a:t>-tes </a:t>
            </a:r>
            <a:r>
              <a:rPr lang="de-DE" sz="2400" dirty="0" err="1"/>
              <a:t>Tupel</a:t>
            </a:r>
            <a:r>
              <a:rPr lang="de-DE" sz="2400" dirty="0"/>
              <a:t> usw. gleich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400" dirty="0" err="1"/>
              <a:t>-tem</a:t>
            </a:r>
            <a:r>
              <a:rPr lang="de-DE" sz="2400" dirty="0"/>
              <a:t> </a:t>
            </a:r>
            <a:r>
              <a:rPr lang="de-DE" sz="2400" dirty="0" err="1"/>
              <a:t>Tupel</a:t>
            </a:r>
            <a:endParaRPr lang="de-DE" sz="2400" dirty="0"/>
          </a:p>
          <a:p>
            <a:pPr marL="365125" indent="-365125">
              <a:lnSpc>
                <a:spcPct val="90000"/>
              </a:lnSpc>
            </a:pPr>
            <a:endParaRPr lang="de-DE" sz="2400" dirty="0"/>
          </a:p>
          <a:p>
            <a:pPr marL="365125" indent="-365125">
              <a:lnSpc>
                <a:spcPct val="90000"/>
              </a:lnSpc>
            </a:pPr>
            <a:r>
              <a:rPr lang="de-DE" sz="2400" dirty="0"/>
              <a:t>Daraus folgt: </a:t>
            </a:r>
            <a:br>
              <a:rPr lang="de-DE" sz="2400" dirty="0"/>
            </a:br>
            <a:r>
              <a:rPr lang="de-DE" sz="2400" dirty="0"/>
              <a:t>Falls Ergebnis nur bis zu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400" dirty="0"/>
              <a:t> </a:t>
            </a:r>
            <a:r>
              <a:rPr lang="de-DE" sz="2400" dirty="0" err="1"/>
              <a:t>Tupel</a:t>
            </a:r>
            <a:r>
              <a:rPr lang="de-DE" sz="2400" dirty="0"/>
              <a:t> </a:t>
            </a:r>
            <a:r>
              <a:rPr lang="de-DE" sz="2400" dirty="0">
                <a:sym typeface="Wingdings"/>
              </a:rPr>
              <a:t> </a:t>
            </a:r>
            <a:r>
              <a:rPr lang="de-DE" sz="2400" dirty="0"/>
              <a:t>keine Wirkung</a:t>
            </a:r>
            <a:endParaRPr lang="de-DE" sz="2600" dirty="0"/>
          </a:p>
        </p:txBody>
      </p:sp>
    </p:spTree>
    <p:extLst>
      <p:ext uri="{BB962C8B-B14F-4D97-AF65-F5344CB8AC3E}">
        <p14:creationId xmlns:p14="http://schemas.microsoft.com/office/powerpoint/2010/main" val="33395391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89556-B89D-A74A-A65F-CFBC3DDBB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Early Skyline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A4CE0-D888-4549-8A8A-DAA165509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D5B6652-7D1A-EB47-88E5-8B4E94044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Für jeden Block eliminiere Punkte, die von anderen dominiert werden</a:t>
            </a:r>
          </a:p>
          <a:p>
            <a:r>
              <a:rPr lang="de-DE" dirty="0"/>
              <a:t>Falls Index vorhanden, kann dieser verwendet werden</a:t>
            </a:r>
          </a:p>
          <a:p>
            <a:r>
              <a:rPr lang="de-DE" dirty="0"/>
              <a:t>Erhöhte CPU-Kosten</a:t>
            </a:r>
          </a:p>
          <a:p>
            <a:r>
              <a:rPr lang="de-DE" dirty="0"/>
              <a:t>Weniger IO, da weniger Punkte/Tupel in den nachfolgenden Partitionierungsschritten</a:t>
            </a:r>
          </a:p>
          <a:p>
            <a:r>
              <a:rPr lang="de-DE" dirty="0"/>
              <a:t>Besonders effektiv bei kleiner Skyline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12188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Bewertung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96975"/>
            <a:ext cx="8507413" cy="4968875"/>
          </a:xfrm>
        </p:spPr>
        <p:txBody>
          <a:bodyPr/>
          <a:lstStyle/>
          <a:p>
            <a:r>
              <a:rPr lang="de-DE" sz="2400" dirty="0"/>
              <a:t>BNL i.a. besser als DC, sofern Blockgröße hoch</a:t>
            </a:r>
          </a:p>
          <a:p>
            <a:r>
              <a:rPr lang="de-DE" sz="2400" dirty="0"/>
              <a:t>Early Skyline effektiv für DC</a:t>
            </a:r>
          </a:p>
          <a:p>
            <a:pPr lvl="1"/>
            <a:r>
              <a:rPr lang="de-DE" sz="2200" dirty="0"/>
              <a:t>Kleinere Partitionen : Algorithmus terminiert schnell</a:t>
            </a:r>
          </a:p>
          <a:p>
            <a:r>
              <a:rPr lang="de-DE" sz="2400" dirty="0"/>
              <a:t>DC ohne Early Skyline:</a:t>
            </a:r>
          </a:p>
          <a:p>
            <a:pPr lvl="1"/>
            <a:r>
              <a:rPr lang="de-DE" sz="2200" dirty="0"/>
              <a:t>Schwach: Hohe I/O-Komplexität</a:t>
            </a:r>
          </a:p>
          <a:p>
            <a:r>
              <a:rPr lang="de-DE" sz="2400" dirty="0"/>
              <a:t>BNL-Varianten gut, wenn Skyline klein</a:t>
            </a:r>
          </a:p>
          <a:p>
            <a:pPr lvl="1"/>
            <a:r>
              <a:rPr lang="de-DE" sz="2200" dirty="0"/>
              <a:t>Bei mehr Dimensionen (Skyline wird größer) wird DC besser</a:t>
            </a:r>
          </a:p>
          <a:p>
            <a:pPr lvl="1"/>
            <a:r>
              <a:rPr lang="de-DE" sz="2200" dirty="0"/>
              <a:t>Dito bei mehr Speicher (weniger </a:t>
            </a:r>
            <a:r>
              <a:rPr lang="de-DE" sz="2200" dirty="0" err="1"/>
              <a:t>Partititionen</a:t>
            </a:r>
            <a:r>
              <a:rPr lang="de-DE" sz="2200" dirty="0"/>
              <a:t>)</a:t>
            </a:r>
            <a:endParaRPr lang="de-D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55712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Annahme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Datenpunkte in </a:t>
            </a:r>
            <a:r>
              <a:rPr lang="de-DE" dirty="0" err="1"/>
              <a:t>k</a:t>
            </a:r>
            <a:r>
              <a:rPr lang="de-DE" dirty="0"/>
              <a:t>-d-B-Baum eingetragen</a:t>
            </a:r>
          </a:p>
          <a:p>
            <a:r>
              <a:rPr lang="de-DE" dirty="0"/>
              <a:t>Abstand eines Punktes vom Ursprung</a:t>
            </a:r>
            <a:br>
              <a:rPr lang="de-DE" dirty="0"/>
            </a:br>
            <a:r>
              <a:rPr lang="de-DE" dirty="0"/>
              <a:t>als </a:t>
            </a:r>
            <a:r>
              <a:rPr lang="de-DE" dirty="0" err="1"/>
              <a:t>Manhatten</a:t>
            </a:r>
            <a:r>
              <a:rPr lang="de-DE"/>
              <a:t>-Abstand </a:t>
            </a:r>
            <a:r>
              <a:rPr lang="de-DE" dirty="0"/>
              <a:t>modelliert</a:t>
            </a:r>
          </a:p>
          <a:p>
            <a:r>
              <a:rPr lang="de-DE" dirty="0"/>
              <a:t>NN-Anfrage mit </a:t>
            </a:r>
            <a:br>
              <a:rPr lang="de-DE" dirty="0"/>
            </a:br>
            <a:r>
              <a:rPr lang="de-DE" dirty="0" err="1"/>
              <a:t>k</a:t>
            </a:r>
            <a:r>
              <a:rPr lang="de-DE" dirty="0"/>
              <a:t>-d-Baum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4912568" y="2996952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912568" y="4901952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064968" y="5206752"/>
            <a:ext cx="25349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2000" dirty="0" err="1">
                <a:solidFill>
                  <a:schemeClr val="tx1"/>
                </a:solidFill>
              </a:rPr>
              <a:t>mindist</a:t>
            </a:r>
            <a:r>
              <a:rPr lang="en-US" altLang="x-none" sz="2000" dirty="0">
                <a:solidFill>
                  <a:schemeClr val="tx1"/>
                </a:solidFill>
              </a:rPr>
              <a:t>(</a:t>
            </a:r>
            <a:r>
              <a:rPr lang="en-US" altLang="x-none" sz="2000" i="1" dirty="0" err="1">
                <a:solidFill>
                  <a:schemeClr val="tx1"/>
                </a:solidFill>
              </a:rPr>
              <a:t>mbr</a:t>
            </a:r>
            <a:r>
              <a:rPr lang="en-US" altLang="x-none" sz="2000" dirty="0">
                <a:solidFill>
                  <a:schemeClr val="tx1"/>
                </a:solidFill>
              </a:rPr>
              <a:t>(</a:t>
            </a:r>
            <a:r>
              <a:rPr lang="en-US" altLang="x-none" sz="2000" i="1" dirty="0">
                <a:solidFill>
                  <a:schemeClr val="tx1"/>
                </a:solidFill>
              </a:rPr>
              <a:t>e</a:t>
            </a:r>
            <a:r>
              <a:rPr lang="en-US" altLang="x-none" sz="2000" dirty="0">
                <a:solidFill>
                  <a:schemeClr val="tx1"/>
                </a:solidFill>
              </a:rPr>
              <a:t>)) = x + y</a:t>
            </a:r>
            <a:endParaRPr lang="el-GR" altLang="x-none" sz="2000" dirty="0">
              <a:solidFill>
                <a:schemeClr val="tx1"/>
              </a:solidFill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5826968" y="4139952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>
            <a:off x="4912568" y="4901952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201493" y="4822577"/>
            <a:ext cx="28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800" i="1">
                <a:solidFill>
                  <a:schemeClr val="tx1"/>
                </a:solidFill>
              </a:rPr>
              <a:t>x</a:t>
            </a:r>
            <a:endParaRPr lang="el-GR" altLang="x-none" sz="1800" i="1">
              <a:solidFill>
                <a:schemeClr val="tx1"/>
              </a:solidFill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826968" y="4292352"/>
            <a:ext cx="28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800" i="1">
                <a:solidFill>
                  <a:schemeClr val="tx1"/>
                </a:solidFill>
              </a:rPr>
              <a:t>y</a:t>
            </a:r>
            <a:endParaRPr lang="el-GR" altLang="x-none" sz="1800" i="1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719067" y="4045868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776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43518"/>
            <a:ext cx="3369078" cy="324512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4139952" y="5445224"/>
            <a:ext cx="49567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r>
              <a:rPr lang="de-DE" altLang="x-none"/>
              <a:t>Zwei Partitionen</a:t>
            </a:r>
            <a:endParaRPr lang="de-DE" altLang="x-none" i="1"/>
          </a:p>
          <a:p>
            <a:pPr eaLnBrk="1"/>
            <a:r>
              <a:rPr lang="de-DE" altLang="x-none" i="1"/>
              <a:t>Partition1: Fläche 3       Partition2: Fläche 2</a:t>
            </a:r>
            <a:endParaRPr lang="de-DE" altLang="x-non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Skyline-Algorithmus Nächste Nachbarn (NN)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421"/>
            <a:ext cx="8229600" cy="4968875"/>
          </a:xfrm>
        </p:spPr>
        <p:txBody>
          <a:bodyPr/>
          <a:lstStyle/>
          <a:p>
            <a:r>
              <a:rPr lang="de-DE" altLang="x-none" dirty="0"/>
              <a:t>Führe NN-Anfrage vom Ursprung aus zur Bestimmung des nächsten Nachbarn von o</a:t>
            </a:r>
          </a:p>
          <a:p>
            <a:r>
              <a:rPr lang="de-DE" altLang="x-none" dirty="0"/>
              <a:t>Kein Punkt in der </a:t>
            </a:r>
            <a:br>
              <a:rPr lang="de-DE" altLang="x-none" dirty="0"/>
            </a:br>
            <a:r>
              <a:rPr lang="de-DE" altLang="x-none" dirty="0"/>
              <a:t>dominierten</a:t>
            </a:r>
            <a:br>
              <a:rPr lang="de-DE" altLang="x-none" dirty="0"/>
            </a:br>
            <a:r>
              <a:rPr lang="de-DE" altLang="x-none" dirty="0"/>
              <a:t>Region wird mehr</a:t>
            </a:r>
            <a:br>
              <a:rPr lang="de-DE" altLang="x-none" dirty="0"/>
            </a:br>
            <a:r>
              <a:rPr lang="de-DE" altLang="x-none" dirty="0"/>
              <a:t>betrachtet</a:t>
            </a:r>
          </a:p>
          <a:p>
            <a:r>
              <a:rPr lang="de-DE" altLang="x-none" dirty="0"/>
              <a:t>Ergebnis der NN-Suche</a:t>
            </a:r>
            <a:br>
              <a:rPr lang="de-DE" altLang="x-none" dirty="0"/>
            </a:br>
            <a:r>
              <a:rPr lang="de-DE" altLang="x-none" dirty="0"/>
              <a:t>verwendet zur </a:t>
            </a:r>
            <a:br>
              <a:rPr lang="de-DE" altLang="x-none" dirty="0"/>
            </a:br>
            <a:r>
              <a:rPr lang="de-DE" altLang="x-none" dirty="0"/>
              <a:t>Partitionierung des</a:t>
            </a:r>
            <a:br>
              <a:rPr lang="de-DE" altLang="x-none" dirty="0"/>
            </a:br>
            <a:r>
              <a:rPr lang="de-DE" altLang="x-none" dirty="0"/>
              <a:t>Raumes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56550" y="6400502"/>
            <a:ext cx="1008063" cy="196850"/>
          </a:xfrm>
        </p:spPr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53</a:t>
            </a:fld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9474200" y="4889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3971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394" y="1533602"/>
            <a:ext cx="3369078" cy="326902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x-none"/>
              <a:t>Nächste Nachbarn (NN)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"/>
          </p:nvPr>
        </p:nvSpPr>
        <p:spPr>
          <a:xfrm>
            <a:off x="221405" y="1226710"/>
            <a:ext cx="8230048" cy="4722569"/>
          </a:xfrm>
        </p:spPr>
        <p:txBody>
          <a:bodyPr/>
          <a:lstStyle/>
          <a:p>
            <a:r>
              <a:rPr lang="de-DE" altLang="x-none" dirty="0"/>
              <a:t>Partitionen kommen auf Agenda</a:t>
            </a:r>
            <a:endParaRPr lang="de-DE" altLang="x-none" i="1" dirty="0"/>
          </a:p>
          <a:p>
            <a:r>
              <a:rPr lang="de-DE" altLang="x-none" dirty="0"/>
              <a:t>Solange Agenda nicht leer:</a:t>
            </a:r>
          </a:p>
          <a:p>
            <a:pPr lvl="1"/>
            <a:r>
              <a:rPr lang="de-DE" altLang="x-none" dirty="0"/>
              <a:t>Nehme Partition von Agenda</a:t>
            </a:r>
            <a:br>
              <a:rPr lang="de-DE" altLang="x-none" dirty="0"/>
            </a:br>
            <a:r>
              <a:rPr lang="de-DE" altLang="x-none" dirty="0"/>
              <a:t>und führe NN aus</a:t>
            </a:r>
          </a:p>
          <a:p>
            <a:pPr marL="457200" lvl="1" indent="0">
              <a:buNone/>
            </a:pPr>
            <a:endParaRPr lang="de-DE" altLang="x-none" dirty="0"/>
          </a:p>
          <a:p>
            <a:r>
              <a:rPr lang="de-DE" altLang="x-none" dirty="0"/>
              <a:t>Vergleich mit BNL, DC?</a:t>
            </a:r>
          </a:p>
          <a:p>
            <a:pPr lvl="1"/>
            <a:r>
              <a:rPr lang="de-DE" altLang="x-none" dirty="0">
                <a:solidFill>
                  <a:srgbClr val="0305FF"/>
                </a:solidFill>
              </a:rPr>
              <a:t>K-d-Baum</a:t>
            </a:r>
            <a:r>
              <a:rPr lang="de-DE" altLang="x-none" dirty="0"/>
              <a:t> notwendig</a:t>
            </a:r>
          </a:p>
          <a:p>
            <a:pPr lvl="1"/>
            <a:endParaRPr lang="de-DE" altLang="x-none" dirty="0"/>
          </a:p>
          <a:p>
            <a:r>
              <a:rPr lang="de-DE" altLang="x-none" dirty="0"/>
              <a:t>Skyline mit </a:t>
            </a:r>
            <a:r>
              <a:rPr lang="de-DE" altLang="x-none" dirty="0">
                <a:solidFill>
                  <a:srgbClr val="0305FF"/>
                </a:solidFill>
              </a:rPr>
              <a:t>R-Bäumen über Punktdaten</a:t>
            </a:r>
            <a:r>
              <a:rPr lang="de-DE" altLang="x-none" dirty="0"/>
              <a:t>?</a:t>
            </a:r>
          </a:p>
          <a:p>
            <a:pPr lvl="1"/>
            <a:r>
              <a:rPr lang="de-DE" altLang="x-none" dirty="0" err="1"/>
              <a:t>Branch</a:t>
            </a:r>
            <a:r>
              <a:rPr lang="de-DE" altLang="x-none" dirty="0"/>
              <a:t> </a:t>
            </a:r>
            <a:r>
              <a:rPr lang="de-DE" altLang="x-none" dirty="0" err="1"/>
              <a:t>and</a:t>
            </a:r>
            <a:r>
              <a:rPr lang="de-DE" altLang="x-none" dirty="0"/>
              <a:t> </a:t>
            </a:r>
            <a:r>
              <a:rPr lang="de-DE" altLang="x-none" dirty="0" err="1"/>
              <a:t>Bound</a:t>
            </a:r>
            <a:r>
              <a:rPr lang="de-DE" altLang="x-none" dirty="0"/>
              <a:t> Skyline (BBS)</a:t>
            </a: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defRPr>
                <a:solidFill>
                  <a:schemeClr val="tx1"/>
                </a:solidFill>
                <a:latin typeface="Arial" charset="0"/>
              </a:defRPr>
            </a:lvl1pPr>
            <a:lvl2pPr marL="698893" indent="-268805" eaLnBrk="0">
              <a:defRPr>
                <a:solidFill>
                  <a:schemeClr val="tx1"/>
                </a:solidFill>
                <a:latin typeface="Arial" charset="0"/>
              </a:defRPr>
            </a:lvl2pPr>
            <a:lvl3pPr marL="1075220" indent="-215044" eaLnBrk="0">
              <a:defRPr>
                <a:solidFill>
                  <a:schemeClr val="tx1"/>
                </a:solidFill>
                <a:latin typeface="Arial" charset="0"/>
              </a:defRPr>
            </a:lvl3pPr>
            <a:lvl4pPr marL="1505308" indent="-215044" eaLnBrk="0">
              <a:defRPr>
                <a:solidFill>
                  <a:schemeClr val="tx1"/>
                </a:solidFill>
                <a:latin typeface="Arial" charset="0"/>
              </a:defRPr>
            </a:lvl4pPr>
            <a:lvl5pPr marL="1935396" indent="-215044" eaLnBrk="0">
              <a:defRPr>
                <a:solidFill>
                  <a:schemeClr val="tx1"/>
                </a:solidFill>
                <a:latin typeface="Arial" charset="0"/>
              </a:defRPr>
            </a:lvl5pPr>
            <a:lvl6pPr marL="2365484" indent="-215044" defTabSz="4300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795572" indent="-215044" defTabSz="4300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225660" indent="-215044" defTabSz="4300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655748" indent="-215044" defTabSz="4300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/>
            <a:fld id="{94FE5291-783B-6045-8F98-C34F74AD44C9}" type="slidenum">
              <a:rPr lang="en-GB" altLang="x-none">
                <a:solidFill>
                  <a:schemeClr val="tx2"/>
                </a:solidFill>
              </a:rPr>
              <a:pPr eaLnBrk="1"/>
              <a:t>54</a:t>
            </a:fld>
            <a:endParaRPr lang="en-GB" altLang="x-none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4172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C3E86-0842-F343-BB25-7C0A1D87E297}" type="slidenum">
              <a:rPr lang="el-GR" altLang="x-none"/>
              <a:pPr>
                <a:defRPr/>
              </a:pPr>
              <a:t>55</a:t>
            </a:fld>
            <a:endParaRPr lang="el-GR" altLang="x-none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BBS-</a:t>
            </a:r>
            <a:r>
              <a:rPr lang="en-US" altLang="x-none" dirty="0" err="1"/>
              <a:t>Algorithmus</a:t>
            </a:r>
            <a:r>
              <a:rPr lang="en-US" altLang="x-none" dirty="0"/>
              <a:t>: </a:t>
            </a:r>
            <a:r>
              <a:rPr lang="en-US" altLang="x-none" dirty="0">
                <a:solidFill>
                  <a:srgbClr val="0305FF"/>
                </a:solidFill>
              </a:rPr>
              <a:t>R-</a:t>
            </a:r>
            <a:r>
              <a:rPr lang="en-US" altLang="x-none" dirty="0" err="1">
                <a:solidFill>
                  <a:srgbClr val="0305FF"/>
                </a:solidFill>
              </a:rPr>
              <a:t>Bäume</a:t>
            </a:r>
            <a:r>
              <a:rPr lang="en-US" altLang="x-none" dirty="0"/>
              <a:t> </a:t>
            </a:r>
            <a:r>
              <a:rPr lang="en-US" altLang="x-none" dirty="0" err="1"/>
              <a:t>mit</a:t>
            </a:r>
            <a:r>
              <a:rPr lang="en-US" altLang="x-none" dirty="0"/>
              <a:t> </a:t>
            </a:r>
            <a:r>
              <a:rPr lang="en-US" altLang="x-none" dirty="0" err="1"/>
              <a:t>Punktdaten</a:t>
            </a:r>
            <a:endParaRPr lang="en-US" altLang="zh-CN" dirty="0">
              <a:ea typeface="SimSun" charset="-122"/>
            </a:endParaRPr>
          </a:p>
        </p:txBody>
      </p:sp>
      <p:graphicFrame>
        <p:nvGraphicFramePr>
          <p:cNvPr id="1116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839195"/>
              </p:ext>
            </p:extLst>
          </p:nvPr>
        </p:nvGraphicFramePr>
        <p:xfrm>
          <a:off x="761305" y="1124744"/>
          <a:ext cx="7904163" cy="520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Drawing 1.01" r:id="rId3" imgW="3849688" imgH="2895600" progId="MSDraw.1.01">
                  <p:embed/>
                </p:oleObj>
              </mc:Choice>
              <mc:Fallback>
                <p:oleObj name="Microsoft Drawing 1.01" r:id="rId3" imgW="3849688" imgH="2895600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305" y="1124744"/>
                        <a:ext cx="7904163" cy="5202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1384" name="Group 8"/>
          <p:cNvGrpSpPr>
            <a:grpSpLocks/>
          </p:cNvGrpSpPr>
          <p:nvPr/>
        </p:nvGrpSpPr>
        <p:grpSpPr bwMode="auto">
          <a:xfrm>
            <a:off x="2948880" y="3344069"/>
            <a:ext cx="5943600" cy="1487487"/>
            <a:chOff x="1536" y="2297"/>
            <a:chExt cx="3744" cy="937"/>
          </a:xfrm>
        </p:grpSpPr>
        <p:sp>
          <p:nvSpPr>
            <p:cNvPr id="101381" name="Oval 5"/>
            <p:cNvSpPr>
              <a:spLocks noChangeArrowheads="1"/>
            </p:cNvSpPr>
            <p:nvPr/>
          </p:nvSpPr>
          <p:spPr bwMode="auto">
            <a:xfrm>
              <a:off x="1536" y="2802"/>
              <a:ext cx="1920" cy="432"/>
            </a:xfrm>
            <a:prstGeom prst="ellips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de-DE" altLang="x-none"/>
            </a:p>
          </p:txBody>
        </p:sp>
        <p:sp>
          <p:nvSpPr>
            <p:cNvPr id="101382" name="Line 6"/>
            <p:cNvSpPr>
              <a:spLocks noChangeShapeType="1"/>
            </p:cNvSpPr>
            <p:nvPr/>
          </p:nvSpPr>
          <p:spPr bwMode="auto">
            <a:xfrm flipH="1">
              <a:off x="3408" y="2448"/>
              <a:ext cx="624" cy="432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de-DE"/>
            </a:p>
          </p:txBody>
        </p:sp>
        <p:sp>
          <p:nvSpPr>
            <p:cNvPr id="101383" name="Text Box 7"/>
            <p:cNvSpPr txBox="1">
              <a:spLocks noChangeArrowheads="1"/>
            </p:cNvSpPr>
            <p:nvPr/>
          </p:nvSpPr>
          <p:spPr bwMode="auto">
            <a:xfrm>
              <a:off x="4070" y="2297"/>
              <a:ext cx="1210" cy="756"/>
            </a:xfrm>
            <a:prstGeom prst="rect">
              <a:avLst/>
            </a:prstGeom>
            <a:noFill/>
            <a:ln w="9525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de-DE" altLang="x-none" sz="1800"/>
                <a:t>Jeder Knoten </a:t>
              </a:r>
              <a:br>
                <a:rPr lang="de-DE" altLang="x-none" sz="1800"/>
              </a:br>
              <a:r>
                <a:rPr lang="de-DE" altLang="x-none" sz="1800"/>
                <a:t>korrespondiert </a:t>
              </a:r>
              <a:br>
                <a:rPr lang="de-DE" altLang="x-none" sz="1800"/>
              </a:br>
              <a:r>
                <a:rPr lang="de-DE" altLang="x-none" sz="1800"/>
                <a:t>zu</a:t>
              </a:r>
              <a:r>
                <a:rPr lang="de-DE" altLang="x-none"/>
                <a:t> </a:t>
              </a:r>
              <a:r>
                <a:rPr lang="de-DE" altLang="x-none" sz="1800"/>
                <a:t>einer</a:t>
              </a:r>
              <a:br>
                <a:rPr lang="de-DE" altLang="x-none" sz="1800"/>
              </a:br>
              <a:r>
                <a:rPr lang="de-DE" altLang="x-none" sz="1800"/>
                <a:t>Festplattenseite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170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268FA-75AF-264D-963A-EE0527E2EDED}" type="slidenum">
              <a:rPr lang="el-GR" altLang="x-none"/>
              <a:pPr>
                <a:defRPr/>
              </a:pPr>
              <a:t>56</a:t>
            </a:fld>
            <a:endParaRPr lang="el-GR" altLang="x-none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R-</a:t>
            </a:r>
            <a:r>
              <a:rPr lang="en-US" altLang="x-none" dirty="0" err="1"/>
              <a:t>Bäume</a:t>
            </a:r>
            <a:r>
              <a:rPr lang="en-US" altLang="x-none" dirty="0"/>
              <a:t> – </a:t>
            </a:r>
            <a:r>
              <a:rPr lang="en-US" altLang="x-none" dirty="0" err="1"/>
              <a:t>Wiederholung</a:t>
            </a:r>
            <a:endParaRPr lang="en-US" altLang="zh-CN" dirty="0">
              <a:ea typeface="SimSun" charset="-122"/>
            </a:endParaRPr>
          </a:p>
        </p:txBody>
      </p:sp>
      <p:graphicFrame>
        <p:nvGraphicFramePr>
          <p:cNvPr id="1136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438367"/>
              </p:ext>
            </p:extLst>
          </p:nvPr>
        </p:nvGraphicFramePr>
        <p:xfrm>
          <a:off x="737369" y="1130449"/>
          <a:ext cx="7939087" cy="532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Drawing 1.01" r:id="rId3" imgW="3849688" imgH="2867025" progId="MSDraw.1.01">
                  <p:embed/>
                </p:oleObj>
              </mc:Choice>
              <mc:Fallback>
                <p:oleObj name="Microsoft Drawing 1.01" r:id="rId3" imgW="3849688" imgH="2867025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369" y="1130449"/>
                        <a:ext cx="7939087" cy="532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07456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12D75-58B2-9F4F-A9B8-045A1EE4FA29}" type="slidenum">
              <a:rPr lang="el-GR" altLang="x-none"/>
              <a:pPr>
                <a:defRPr/>
              </a:pPr>
              <a:t>57</a:t>
            </a:fld>
            <a:endParaRPr lang="el-GR" altLang="x-none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R-</a:t>
            </a:r>
            <a:r>
              <a:rPr lang="en-US" altLang="x-none" dirty="0" err="1"/>
              <a:t>Bäume</a:t>
            </a:r>
            <a:r>
              <a:rPr lang="en-US" altLang="x-none" dirty="0"/>
              <a:t> – </a:t>
            </a:r>
            <a:r>
              <a:rPr lang="en-US" altLang="x-none" dirty="0" err="1"/>
              <a:t>Wiederholung</a:t>
            </a:r>
            <a:endParaRPr lang="en-US" altLang="zh-CN" dirty="0">
              <a:ea typeface="SimSun" charset="-122"/>
            </a:endParaRPr>
          </a:p>
        </p:txBody>
      </p:sp>
      <p:graphicFrame>
        <p:nvGraphicFramePr>
          <p:cNvPr id="1157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677073"/>
              </p:ext>
            </p:extLst>
          </p:nvPr>
        </p:nvGraphicFramePr>
        <p:xfrm>
          <a:off x="773757" y="1124744"/>
          <a:ext cx="7686675" cy="518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Drawing 1.01" r:id="rId3" imgW="3849688" imgH="2895600" progId="MSDraw.1.01">
                  <p:embed/>
                </p:oleObj>
              </mc:Choice>
              <mc:Fallback>
                <p:oleObj name="Microsoft Drawing 1.01" r:id="rId3" imgW="3849688" imgH="2895600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757" y="1124744"/>
                        <a:ext cx="7686675" cy="518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3402657" y="3055144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200">
                <a:solidFill>
                  <a:schemeClr val="tx1"/>
                </a:solidFill>
              </a:rPr>
              <a:t>3</a:t>
            </a:r>
            <a:endParaRPr lang="el-GR" altLang="x-none" sz="1200">
              <a:solidFill>
                <a:schemeClr val="tx1"/>
              </a:solidFill>
            </a:endParaRP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3037532" y="2420144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200">
                <a:solidFill>
                  <a:schemeClr val="tx1"/>
                </a:solidFill>
              </a:rPr>
              <a:t>4</a:t>
            </a:r>
            <a:endParaRPr lang="el-GR" altLang="x-none" sz="1200">
              <a:solidFill>
                <a:schemeClr val="tx1"/>
              </a:solidFill>
            </a:endParaRP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3513782" y="1854994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200">
                <a:solidFill>
                  <a:schemeClr val="tx1"/>
                </a:solidFill>
              </a:rPr>
              <a:t>5</a:t>
            </a:r>
            <a:endParaRPr lang="el-GR" altLang="x-none" sz="1200">
              <a:solidFill>
                <a:schemeClr val="tx1"/>
              </a:solidFill>
            </a:endParaRPr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4431357" y="2083594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200">
                <a:solidFill>
                  <a:schemeClr val="tx1"/>
                </a:solidFill>
              </a:rPr>
              <a:t>6</a:t>
            </a:r>
            <a:endParaRPr lang="el-GR" altLang="x-none" sz="1200">
              <a:solidFill>
                <a:schemeClr val="tx1"/>
              </a:solidFill>
            </a:endParaRP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4659957" y="1581944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200">
                <a:solidFill>
                  <a:schemeClr val="tx1"/>
                </a:solidFill>
              </a:rPr>
              <a:t>7</a:t>
            </a:r>
            <a:endParaRPr lang="el-GR" altLang="x-none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60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29E546-DB05-D246-A24A-4A2C3220F104}" type="slidenum">
              <a:rPr lang="el-GR" altLang="x-none"/>
              <a:pPr>
                <a:defRPr/>
              </a:pPr>
              <a:t>58</a:t>
            </a:fld>
            <a:endParaRPr lang="el-GR" altLang="x-none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R-</a:t>
            </a:r>
            <a:r>
              <a:rPr lang="en-US" altLang="x-none" dirty="0" err="1"/>
              <a:t>Bäume</a:t>
            </a:r>
            <a:r>
              <a:rPr lang="en-US" altLang="x-none" dirty="0"/>
              <a:t> – </a:t>
            </a:r>
            <a:r>
              <a:rPr lang="en-US" altLang="x-none" dirty="0" err="1"/>
              <a:t>Wiederholung</a:t>
            </a:r>
            <a:endParaRPr lang="en-US" altLang="zh-CN" dirty="0">
              <a:ea typeface="SimSun" charset="-122"/>
            </a:endParaRPr>
          </a:p>
        </p:txBody>
      </p:sp>
      <p:grpSp>
        <p:nvGrpSpPr>
          <p:cNvPr id="117763" name="Group 169"/>
          <p:cNvGrpSpPr>
            <a:grpSpLocks/>
          </p:cNvGrpSpPr>
          <p:nvPr/>
        </p:nvGrpSpPr>
        <p:grpSpPr bwMode="auto">
          <a:xfrm>
            <a:off x="799157" y="1196752"/>
            <a:ext cx="7661275" cy="5106987"/>
            <a:chOff x="158" y="582"/>
            <a:chExt cx="4826" cy="3621"/>
          </a:xfrm>
        </p:grpSpPr>
        <p:sp>
          <p:nvSpPr>
            <p:cNvPr id="117769" name="Rectangle 3"/>
            <p:cNvSpPr>
              <a:spLocks noChangeArrowheads="1"/>
            </p:cNvSpPr>
            <p:nvPr/>
          </p:nvSpPr>
          <p:spPr bwMode="auto">
            <a:xfrm>
              <a:off x="2580" y="940"/>
              <a:ext cx="337" cy="154"/>
            </a:xfrm>
            <a:prstGeom prst="rect">
              <a:avLst/>
            </a:prstGeom>
            <a:noFill/>
            <a:ln w="5080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770" name="Line 4"/>
            <p:cNvSpPr>
              <a:spLocks noChangeShapeType="1"/>
            </p:cNvSpPr>
            <p:nvPr/>
          </p:nvSpPr>
          <p:spPr bwMode="auto">
            <a:xfrm>
              <a:off x="1490" y="2431"/>
              <a:ext cx="181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71" name="Line 5"/>
            <p:cNvSpPr>
              <a:spLocks noChangeShapeType="1"/>
            </p:cNvSpPr>
            <p:nvPr/>
          </p:nvSpPr>
          <p:spPr bwMode="auto">
            <a:xfrm flipH="1" flipV="1">
              <a:off x="3275" y="2406"/>
              <a:ext cx="34" cy="2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72" name="Line 6"/>
            <p:cNvSpPr>
              <a:spLocks noChangeShapeType="1"/>
            </p:cNvSpPr>
            <p:nvPr/>
          </p:nvSpPr>
          <p:spPr bwMode="auto">
            <a:xfrm flipV="1">
              <a:off x="3275" y="2439"/>
              <a:ext cx="34" cy="2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73" name="Line 7"/>
            <p:cNvSpPr>
              <a:spLocks noChangeShapeType="1"/>
            </p:cNvSpPr>
            <p:nvPr/>
          </p:nvSpPr>
          <p:spPr bwMode="auto">
            <a:xfrm>
              <a:off x="3275" y="2406"/>
              <a:ext cx="1" cy="5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74" name="Freeform 8"/>
            <p:cNvSpPr>
              <a:spLocks/>
            </p:cNvSpPr>
            <p:nvPr/>
          </p:nvSpPr>
          <p:spPr bwMode="auto">
            <a:xfrm>
              <a:off x="3275" y="2406"/>
              <a:ext cx="34" cy="59"/>
            </a:xfrm>
            <a:custGeom>
              <a:avLst/>
              <a:gdLst>
                <a:gd name="T0" fmla="*/ 34 w 34"/>
                <a:gd name="T1" fmla="*/ 25 h 59"/>
                <a:gd name="T2" fmla="*/ 0 w 34"/>
                <a:gd name="T3" fmla="*/ 59 h 59"/>
                <a:gd name="T4" fmla="*/ 0 w 34"/>
                <a:gd name="T5" fmla="*/ 0 h 59"/>
                <a:gd name="T6" fmla="*/ 34 w 34"/>
                <a:gd name="T7" fmla="*/ 25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59">
                  <a:moveTo>
                    <a:pt x="34" y="25"/>
                  </a:moveTo>
                  <a:lnTo>
                    <a:pt x="0" y="59"/>
                  </a:lnTo>
                  <a:lnTo>
                    <a:pt x="0" y="0"/>
                  </a:lnTo>
                  <a:lnTo>
                    <a:pt x="34" y="25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75" name="Line 9"/>
            <p:cNvSpPr>
              <a:spLocks noChangeShapeType="1"/>
            </p:cNvSpPr>
            <p:nvPr/>
          </p:nvSpPr>
          <p:spPr bwMode="auto">
            <a:xfrm flipV="1">
              <a:off x="1482" y="635"/>
              <a:ext cx="1" cy="180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76" name="Line 10"/>
            <p:cNvSpPr>
              <a:spLocks noChangeShapeType="1"/>
            </p:cNvSpPr>
            <p:nvPr/>
          </p:nvSpPr>
          <p:spPr bwMode="auto">
            <a:xfrm flipH="1">
              <a:off x="1450" y="635"/>
              <a:ext cx="28" cy="3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77" name="Line 11"/>
            <p:cNvSpPr>
              <a:spLocks noChangeShapeType="1"/>
            </p:cNvSpPr>
            <p:nvPr/>
          </p:nvSpPr>
          <p:spPr bwMode="auto">
            <a:xfrm flipH="1" flipV="1">
              <a:off x="1486" y="635"/>
              <a:ext cx="26" cy="3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78" name="Line 12"/>
            <p:cNvSpPr>
              <a:spLocks noChangeShapeType="1"/>
            </p:cNvSpPr>
            <p:nvPr/>
          </p:nvSpPr>
          <p:spPr bwMode="auto">
            <a:xfrm>
              <a:off x="1450" y="673"/>
              <a:ext cx="6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79" name="Freeform 13"/>
            <p:cNvSpPr>
              <a:spLocks/>
            </p:cNvSpPr>
            <p:nvPr/>
          </p:nvSpPr>
          <p:spPr bwMode="auto">
            <a:xfrm>
              <a:off x="1454" y="635"/>
              <a:ext cx="58" cy="38"/>
            </a:xfrm>
            <a:custGeom>
              <a:avLst/>
              <a:gdLst>
                <a:gd name="T0" fmla="*/ 28 w 58"/>
                <a:gd name="T1" fmla="*/ 0 h 38"/>
                <a:gd name="T2" fmla="*/ 58 w 58"/>
                <a:gd name="T3" fmla="*/ 38 h 38"/>
                <a:gd name="T4" fmla="*/ 0 w 58"/>
                <a:gd name="T5" fmla="*/ 38 h 38"/>
                <a:gd name="T6" fmla="*/ 28 w 58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38">
                  <a:moveTo>
                    <a:pt x="28" y="0"/>
                  </a:moveTo>
                  <a:lnTo>
                    <a:pt x="58" y="38"/>
                  </a:lnTo>
                  <a:lnTo>
                    <a:pt x="0" y="3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80" name="Rectangle 14"/>
            <p:cNvSpPr>
              <a:spLocks noChangeArrowheads="1"/>
            </p:cNvSpPr>
            <p:nvPr/>
          </p:nvSpPr>
          <p:spPr bwMode="auto">
            <a:xfrm>
              <a:off x="1741" y="2449"/>
              <a:ext cx="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2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781" name="Rectangle 15"/>
            <p:cNvSpPr>
              <a:spLocks noChangeArrowheads="1"/>
            </p:cNvSpPr>
            <p:nvPr/>
          </p:nvSpPr>
          <p:spPr bwMode="auto">
            <a:xfrm>
              <a:off x="1398" y="2441"/>
              <a:ext cx="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0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782" name="Rectangle 16"/>
            <p:cNvSpPr>
              <a:spLocks noChangeArrowheads="1"/>
            </p:cNvSpPr>
            <p:nvPr/>
          </p:nvSpPr>
          <p:spPr bwMode="auto">
            <a:xfrm>
              <a:off x="2063" y="2449"/>
              <a:ext cx="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4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783" name="Rectangle 17"/>
            <p:cNvSpPr>
              <a:spLocks noChangeArrowheads="1"/>
            </p:cNvSpPr>
            <p:nvPr/>
          </p:nvSpPr>
          <p:spPr bwMode="auto">
            <a:xfrm>
              <a:off x="2390" y="2449"/>
              <a:ext cx="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6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784" name="Rectangle 18"/>
            <p:cNvSpPr>
              <a:spLocks noChangeArrowheads="1"/>
            </p:cNvSpPr>
            <p:nvPr/>
          </p:nvSpPr>
          <p:spPr bwMode="auto">
            <a:xfrm>
              <a:off x="2728" y="2441"/>
              <a:ext cx="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8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785" name="Rectangle 19"/>
            <p:cNvSpPr>
              <a:spLocks noChangeArrowheads="1"/>
            </p:cNvSpPr>
            <p:nvPr/>
          </p:nvSpPr>
          <p:spPr bwMode="auto">
            <a:xfrm>
              <a:off x="3049" y="2435"/>
              <a:ext cx="112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10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786" name="Rectangle 20"/>
            <p:cNvSpPr>
              <a:spLocks noChangeArrowheads="1"/>
            </p:cNvSpPr>
            <p:nvPr/>
          </p:nvSpPr>
          <p:spPr bwMode="auto">
            <a:xfrm>
              <a:off x="1398" y="2042"/>
              <a:ext cx="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2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787" name="Rectangle 21"/>
            <p:cNvSpPr>
              <a:spLocks noChangeArrowheads="1"/>
            </p:cNvSpPr>
            <p:nvPr/>
          </p:nvSpPr>
          <p:spPr bwMode="auto">
            <a:xfrm>
              <a:off x="1398" y="1715"/>
              <a:ext cx="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4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788" name="Rectangle 22"/>
            <p:cNvSpPr>
              <a:spLocks noChangeArrowheads="1"/>
            </p:cNvSpPr>
            <p:nvPr/>
          </p:nvSpPr>
          <p:spPr bwMode="auto">
            <a:xfrm>
              <a:off x="1404" y="1399"/>
              <a:ext cx="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6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789" name="Rectangle 23"/>
            <p:cNvSpPr>
              <a:spLocks noChangeArrowheads="1"/>
            </p:cNvSpPr>
            <p:nvPr/>
          </p:nvSpPr>
          <p:spPr bwMode="auto">
            <a:xfrm>
              <a:off x="1412" y="1080"/>
              <a:ext cx="5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8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790" name="Rectangle 24"/>
            <p:cNvSpPr>
              <a:spLocks noChangeArrowheads="1"/>
            </p:cNvSpPr>
            <p:nvPr/>
          </p:nvSpPr>
          <p:spPr bwMode="auto">
            <a:xfrm>
              <a:off x="1356" y="774"/>
              <a:ext cx="112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10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791" name="Rectangle 25"/>
            <p:cNvSpPr>
              <a:spLocks noChangeArrowheads="1"/>
            </p:cNvSpPr>
            <p:nvPr/>
          </p:nvSpPr>
          <p:spPr bwMode="auto">
            <a:xfrm>
              <a:off x="3159" y="2281"/>
              <a:ext cx="27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500" i="1">
                  <a:solidFill>
                    <a:srgbClr val="000000"/>
                  </a:solidFill>
                  <a:ea typeface="SimSun" charset="-122"/>
                </a:rPr>
                <a:t>x axis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792" name="Rectangle 26"/>
            <p:cNvSpPr>
              <a:spLocks noChangeArrowheads="1"/>
            </p:cNvSpPr>
            <p:nvPr/>
          </p:nvSpPr>
          <p:spPr bwMode="auto">
            <a:xfrm>
              <a:off x="1532" y="582"/>
              <a:ext cx="27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500" i="1">
                  <a:solidFill>
                    <a:srgbClr val="000000"/>
                  </a:solidFill>
                  <a:ea typeface="SimSun" charset="-122"/>
                </a:rPr>
                <a:t>y axis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793" name="Line 27"/>
            <p:cNvSpPr>
              <a:spLocks noChangeShapeType="1"/>
            </p:cNvSpPr>
            <p:nvPr/>
          </p:nvSpPr>
          <p:spPr bwMode="auto">
            <a:xfrm>
              <a:off x="1775" y="2390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94" name="Line 28"/>
            <p:cNvSpPr>
              <a:spLocks noChangeShapeType="1"/>
            </p:cNvSpPr>
            <p:nvPr/>
          </p:nvSpPr>
          <p:spPr bwMode="auto">
            <a:xfrm>
              <a:off x="2109" y="2390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95" name="Line 29"/>
            <p:cNvSpPr>
              <a:spLocks noChangeShapeType="1"/>
            </p:cNvSpPr>
            <p:nvPr/>
          </p:nvSpPr>
          <p:spPr bwMode="auto">
            <a:xfrm>
              <a:off x="2434" y="2386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96" name="Line 30"/>
            <p:cNvSpPr>
              <a:spLocks noChangeShapeType="1"/>
            </p:cNvSpPr>
            <p:nvPr/>
          </p:nvSpPr>
          <p:spPr bwMode="auto">
            <a:xfrm>
              <a:off x="2766" y="2386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97" name="Line 31"/>
            <p:cNvSpPr>
              <a:spLocks noChangeShapeType="1"/>
            </p:cNvSpPr>
            <p:nvPr/>
          </p:nvSpPr>
          <p:spPr bwMode="auto">
            <a:xfrm>
              <a:off x="3117" y="2382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98" name="Line 32"/>
            <p:cNvSpPr>
              <a:spLocks noChangeShapeType="1"/>
            </p:cNvSpPr>
            <p:nvPr/>
          </p:nvSpPr>
          <p:spPr bwMode="auto">
            <a:xfrm flipH="1">
              <a:off x="1474" y="786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99" name="Line 33"/>
            <p:cNvSpPr>
              <a:spLocks noChangeShapeType="1"/>
            </p:cNvSpPr>
            <p:nvPr/>
          </p:nvSpPr>
          <p:spPr bwMode="auto">
            <a:xfrm flipH="1">
              <a:off x="1474" y="1116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00" name="Line 34"/>
            <p:cNvSpPr>
              <a:spLocks noChangeShapeType="1"/>
            </p:cNvSpPr>
            <p:nvPr/>
          </p:nvSpPr>
          <p:spPr bwMode="auto">
            <a:xfrm flipH="1">
              <a:off x="1478" y="1436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01" name="Line 35"/>
            <p:cNvSpPr>
              <a:spLocks noChangeShapeType="1"/>
            </p:cNvSpPr>
            <p:nvPr/>
          </p:nvSpPr>
          <p:spPr bwMode="auto">
            <a:xfrm flipH="1">
              <a:off x="1478" y="1769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02" name="Line 36"/>
            <p:cNvSpPr>
              <a:spLocks noChangeShapeType="1"/>
            </p:cNvSpPr>
            <p:nvPr/>
          </p:nvSpPr>
          <p:spPr bwMode="auto">
            <a:xfrm flipH="1">
              <a:off x="1482" y="2113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03" name="Line 37"/>
            <p:cNvSpPr>
              <a:spLocks noChangeShapeType="1"/>
            </p:cNvSpPr>
            <p:nvPr/>
          </p:nvSpPr>
          <p:spPr bwMode="auto">
            <a:xfrm>
              <a:off x="1616" y="2390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04" name="Line 38"/>
            <p:cNvSpPr>
              <a:spLocks noChangeShapeType="1"/>
            </p:cNvSpPr>
            <p:nvPr/>
          </p:nvSpPr>
          <p:spPr bwMode="auto">
            <a:xfrm>
              <a:off x="1947" y="2390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05" name="Line 39"/>
            <p:cNvSpPr>
              <a:spLocks noChangeShapeType="1"/>
            </p:cNvSpPr>
            <p:nvPr/>
          </p:nvSpPr>
          <p:spPr bwMode="auto">
            <a:xfrm>
              <a:off x="2273" y="2386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06" name="Line 40"/>
            <p:cNvSpPr>
              <a:spLocks noChangeShapeType="1"/>
            </p:cNvSpPr>
            <p:nvPr/>
          </p:nvSpPr>
          <p:spPr bwMode="auto">
            <a:xfrm>
              <a:off x="2606" y="2386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07" name="Line 41"/>
            <p:cNvSpPr>
              <a:spLocks noChangeShapeType="1"/>
            </p:cNvSpPr>
            <p:nvPr/>
          </p:nvSpPr>
          <p:spPr bwMode="auto">
            <a:xfrm>
              <a:off x="2957" y="2382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08" name="Line 42"/>
            <p:cNvSpPr>
              <a:spLocks noChangeShapeType="1"/>
            </p:cNvSpPr>
            <p:nvPr/>
          </p:nvSpPr>
          <p:spPr bwMode="auto">
            <a:xfrm flipH="1">
              <a:off x="1482" y="954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09" name="Line 43"/>
            <p:cNvSpPr>
              <a:spLocks noChangeShapeType="1"/>
            </p:cNvSpPr>
            <p:nvPr/>
          </p:nvSpPr>
          <p:spPr bwMode="auto">
            <a:xfrm flipH="1">
              <a:off x="1482" y="1282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10" name="Line 44"/>
            <p:cNvSpPr>
              <a:spLocks noChangeShapeType="1"/>
            </p:cNvSpPr>
            <p:nvPr/>
          </p:nvSpPr>
          <p:spPr bwMode="auto">
            <a:xfrm flipH="1">
              <a:off x="1486" y="1603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11" name="Line 45"/>
            <p:cNvSpPr>
              <a:spLocks noChangeShapeType="1"/>
            </p:cNvSpPr>
            <p:nvPr/>
          </p:nvSpPr>
          <p:spPr bwMode="auto">
            <a:xfrm flipH="1">
              <a:off x="1486" y="1937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12" name="Line 46"/>
            <p:cNvSpPr>
              <a:spLocks noChangeShapeType="1"/>
            </p:cNvSpPr>
            <p:nvPr/>
          </p:nvSpPr>
          <p:spPr bwMode="auto">
            <a:xfrm flipH="1">
              <a:off x="1490" y="2281"/>
              <a:ext cx="5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13" name="Rectangle 47"/>
            <p:cNvSpPr>
              <a:spLocks noChangeArrowheads="1"/>
            </p:cNvSpPr>
            <p:nvPr/>
          </p:nvSpPr>
          <p:spPr bwMode="auto">
            <a:xfrm>
              <a:off x="1769" y="1955"/>
              <a:ext cx="324" cy="154"/>
            </a:xfrm>
            <a:prstGeom prst="rect">
              <a:avLst/>
            </a:prstGeom>
            <a:noFill/>
            <a:ln w="5080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14" name="Rectangle 48"/>
            <p:cNvSpPr>
              <a:spLocks noChangeArrowheads="1"/>
            </p:cNvSpPr>
            <p:nvPr/>
          </p:nvSpPr>
          <p:spPr bwMode="auto">
            <a:xfrm>
              <a:off x="1687" y="1856"/>
              <a:ext cx="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b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15" name="Rectangle 49"/>
            <p:cNvSpPr>
              <a:spLocks noChangeArrowheads="1"/>
            </p:cNvSpPr>
            <p:nvPr/>
          </p:nvSpPr>
          <p:spPr bwMode="auto">
            <a:xfrm>
              <a:off x="1775" y="1112"/>
              <a:ext cx="324" cy="154"/>
            </a:xfrm>
            <a:prstGeom prst="rect">
              <a:avLst/>
            </a:prstGeom>
            <a:noFill/>
            <a:ln w="5080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16" name="Rectangle 50"/>
            <p:cNvSpPr>
              <a:spLocks noChangeArrowheads="1"/>
            </p:cNvSpPr>
            <p:nvPr/>
          </p:nvSpPr>
          <p:spPr bwMode="auto">
            <a:xfrm>
              <a:off x="1602" y="1439"/>
              <a:ext cx="173" cy="332"/>
            </a:xfrm>
            <a:prstGeom prst="rect">
              <a:avLst/>
            </a:prstGeom>
            <a:noFill/>
            <a:ln w="5080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17" name="Rectangle 51"/>
            <p:cNvSpPr>
              <a:spLocks noChangeArrowheads="1"/>
            </p:cNvSpPr>
            <p:nvPr/>
          </p:nvSpPr>
          <p:spPr bwMode="auto">
            <a:xfrm>
              <a:off x="2428" y="1284"/>
              <a:ext cx="338" cy="154"/>
            </a:xfrm>
            <a:prstGeom prst="rect">
              <a:avLst/>
            </a:prstGeom>
            <a:noFill/>
            <a:ln w="5080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18" name="Oval 52"/>
            <p:cNvSpPr>
              <a:spLocks noChangeArrowheads="1"/>
            </p:cNvSpPr>
            <p:nvPr/>
          </p:nvSpPr>
          <p:spPr bwMode="auto">
            <a:xfrm>
              <a:off x="1737" y="1729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19" name="Oval 53"/>
            <p:cNvSpPr>
              <a:spLocks noChangeArrowheads="1"/>
            </p:cNvSpPr>
            <p:nvPr/>
          </p:nvSpPr>
          <p:spPr bwMode="auto">
            <a:xfrm>
              <a:off x="1739" y="1927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20" name="Oval 54"/>
            <p:cNvSpPr>
              <a:spLocks noChangeArrowheads="1"/>
            </p:cNvSpPr>
            <p:nvPr/>
          </p:nvSpPr>
          <p:spPr bwMode="auto">
            <a:xfrm>
              <a:off x="1749" y="1223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21" name="Oval 55"/>
            <p:cNvSpPr>
              <a:spLocks noChangeArrowheads="1"/>
            </p:cNvSpPr>
            <p:nvPr/>
          </p:nvSpPr>
          <p:spPr bwMode="auto">
            <a:xfrm>
              <a:off x="2730" y="1254"/>
              <a:ext cx="64" cy="7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22" name="Rectangle 56"/>
            <p:cNvSpPr>
              <a:spLocks noChangeArrowheads="1"/>
            </p:cNvSpPr>
            <p:nvPr/>
          </p:nvSpPr>
          <p:spPr bwMode="auto">
            <a:xfrm>
              <a:off x="1675" y="2076"/>
              <a:ext cx="5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c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23" name="Rectangle 57"/>
            <p:cNvSpPr>
              <a:spLocks noChangeArrowheads="1"/>
            </p:cNvSpPr>
            <p:nvPr/>
          </p:nvSpPr>
          <p:spPr bwMode="auto">
            <a:xfrm>
              <a:off x="2119" y="1864"/>
              <a:ext cx="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a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24" name="Rectangle 58"/>
            <p:cNvSpPr>
              <a:spLocks noChangeArrowheads="1"/>
            </p:cNvSpPr>
            <p:nvPr/>
          </p:nvSpPr>
          <p:spPr bwMode="auto">
            <a:xfrm>
              <a:off x="2129" y="1578"/>
              <a:ext cx="88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8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25" name="Rectangle 59"/>
            <p:cNvSpPr>
              <a:spLocks noChangeArrowheads="1"/>
            </p:cNvSpPr>
            <p:nvPr/>
          </p:nvSpPr>
          <p:spPr bwMode="auto">
            <a:xfrm>
              <a:off x="2193" y="1645"/>
              <a:ext cx="5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1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26" name="Rectangle 60"/>
            <p:cNvSpPr>
              <a:spLocks noChangeArrowheads="1"/>
            </p:cNvSpPr>
            <p:nvPr/>
          </p:nvSpPr>
          <p:spPr bwMode="auto">
            <a:xfrm>
              <a:off x="1807" y="1639"/>
              <a:ext cx="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d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27" name="Rectangle 61"/>
            <p:cNvSpPr>
              <a:spLocks noChangeArrowheads="1"/>
            </p:cNvSpPr>
            <p:nvPr/>
          </p:nvSpPr>
          <p:spPr bwMode="auto">
            <a:xfrm>
              <a:off x="1628" y="1306"/>
              <a:ext cx="50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28" name="Rectangle 62"/>
            <p:cNvSpPr>
              <a:spLocks noChangeArrowheads="1"/>
            </p:cNvSpPr>
            <p:nvPr/>
          </p:nvSpPr>
          <p:spPr bwMode="auto">
            <a:xfrm>
              <a:off x="1777" y="1264"/>
              <a:ext cx="3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f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29" name="Rectangle 63"/>
            <p:cNvSpPr>
              <a:spLocks noChangeArrowheads="1"/>
            </p:cNvSpPr>
            <p:nvPr/>
          </p:nvSpPr>
          <p:spPr bwMode="auto">
            <a:xfrm>
              <a:off x="1903" y="938"/>
              <a:ext cx="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g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30" name="Rectangle 64"/>
            <p:cNvSpPr>
              <a:spLocks noChangeArrowheads="1"/>
            </p:cNvSpPr>
            <p:nvPr/>
          </p:nvSpPr>
          <p:spPr bwMode="auto">
            <a:xfrm>
              <a:off x="2095" y="950"/>
              <a:ext cx="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h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31" name="Rectangle 65"/>
            <p:cNvSpPr>
              <a:spLocks noChangeArrowheads="1"/>
            </p:cNvSpPr>
            <p:nvPr/>
          </p:nvSpPr>
          <p:spPr bwMode="auto">
            <a:xfrm>
              <a:off x="2394" y="1466"/>
              <a:ext cx="31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i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32" name="Rectangle 66"/>
            <p:cNvSpPr>
              <a:spLocks noChangeArrowheads="1"/>
            </p:cNvSpPr>
            <p:nvPr/>
          </p:nvSpPr>
          <p:spPr bwMode="auto">
            <a:xfrm>
              <a:off x="2724" y="1472"/>
              <a:ext cx="3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j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33" name="Rectangle 67"/>
            <p:cNvSpPr>
              <a:spLocks noChangeArrowheads="1"/>
            </p:cNvSpPr>
            <p:nvPr/>
          </p:nvSpPr>
          <p:spPr bwMode="auto">
            <a:xfrm>
              <a:off x="2814" y="1204"/>
              <a:ext cx="50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k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34" name="Rectangle 68"/>
            <p:cNvSpPr>
              <a:spLocks noChangeArrowheads="1"/>
            </p:cNvSpPr>
            <p:nvPr/>
          </p:nvSpPr>
          <p:spPr bwMode="auto">
            <a:xfrm>
              <a:off x="2975" y="1039"/>
              <a:ext cx="3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l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35" name="Rectangle 69"/>
            <p:cNvSpPr>
              <a:spLocks noChangeArrowheads="1"/>
            </p:cNvSpPr>
            <p:nvPr/>
          </p:nvSpPr>
          <p:spPr bwMode="auto">
            <a:xfrm>
              <a:off x="2550" y="778"/>
              <a:ext cx="8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m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36" name="Rectangle 70"/>
            <p:cNvSpPr>
              <a:spLocks noChangeArrowheads="1"/>
            </p:cNvSpPr>
            <p:nvPr/>
          </p:nvSpPr>
          <p:spPr bwMode="auto">
            <a:xfrm>
              <a:off x="2422" y="946"/>
              <a:ext cx="513" cy="50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37" name="Rectangle 71"/>
            <p:cNvSpPr>
              <a:spLocks noChangeArrowheads="1"/>
            </p:cNvSpPr>
            <p:nvPr/>
          </p:nvSpPr>
          <p:spPr bwMode="auto">
            <a:xfrm>
              <a:off x="1608" y="1112"/>
              <a:ext cx="491" cy="99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38" name="Oval 72"/>
            <p:cNvSpPr>
              <a:spLocks noChangeArrowheads="1"/>
            </p:cNvSpPr>
            <p:nvPr/>
          </p:nvSpPr>
          <p:spPr bwMode="auto">
            <a:xfrm>
              <a:off x="2396" y="1401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39" name="Oval 73"/>
            <p:cNvSpPr>
              <a:spLocks noChangeArrowheads="1"/>
            </p:cNvSpPr>
            <p:nvPr/>
          </p:nvSpPr>
          <p:spPr bwMode="auto">
            <a:xfrm>
              <a:off x="2554" y="916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40" name="Oval 74"/>
            <p:cNvSpPr>
              <a:spLocks noChangeArrowheads="1"/>
            </p:cNvSpPr>
            <p:nvPr/>
          </p:nvSpPr>
          <p:spPr bwMode="auto">
            <a:xfrm>
              <a:off x="2732" y="1399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41" name="Oval 75"/>
            <p:cNvSpPr>
              <a:spLocks noChangeArrowheads="1"/>
            </p:cNvSpPr>
            <p:nvPr/>
          </p:nvSpPr>
          <p:spPr bwMode="auto">
            <a:xfrm>
              <a:off x="2889" y="1070"/>
              <a:ext cx="64" cy="7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42" name="Oval 76"/>
            <p:cNvSpPr>
              <a:spLocks noChangeArrowheads="1"/>
            </p:cNvSpPr>
            <p:nvPr/>
          </p:nvSpPr>
          <p:spPr bwMode="auto">
            <a:xfrm>
              <a:off x="1745" y="2063"/>
              <a:ext cx="64" cy="7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43" name="Oval 77"/>
            <p:cNvSpPr>
              <a:spLocks noChangeArrowheads="1"/>
            </p:cNvSpPr>
            <p:nvPr/>
          </p:nvSpPr>
          <p:spPr bwMode="auto">
            <a:xfrm>
              <a:off x="2059" y="1919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44" name="Oval 78"/>
            <p:cNvSpPr>
              <a:spLocks noChangeArrowheads="1"/>
            </p:cNvSpPr>
            <p:nvPr/>
          </p:nvSpPr>
          <p:spPr bwMode="auto">
            <a:xfrm>
              <a:off x="1570" y="1409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45" name="Oval 79"/>
            <p:cNvSpPr>
              <a:spLocks noChangeArrowheads="1"/>
            </p:cNvSpPr>
            <p:nvPr/>
          </p:nvSpPr>
          <p:spPr bwMode="auto">
            <a:xfrm>
              <a:off x="2071" y="1082"/>
              <a:ext cx="64" cy="7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46" name="Oval 80"/>
            <p:cNvSpPr>
              <a:spLocks noChangeArrowheads="1"/>
            </p:cNvSpPr>
            <p:nvPr/>
          </p:nvSpPr>
          <p:spPr bwMode="auto">
            <a:xfrm>
              <a:off x="1911" y="1086"/>
              <a:ext cx="64" cy="7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47" name="Rectangle 81"/>
            <p:cNvSpPr>
              <a:spLocks noChangeArrowheads="1"/>
            </p:cNvSpPr>
            <p:nvPr/>
          </p:nvSpPr>
          <p:spPr bwMode="auto">
            <a:xfrm>
              <a:off x="2967" y="1323"/>
              <a:ext cx="8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8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48" name="Rectangle 82"/>
            <p:cNvSpPr>
              <a:spLocks noChangeArrowheads="1"/>
            </p:cNvSpPr>
            <p:nvPr/>
          </p:nvSpPr>
          <p:spPr bwMode="auto">
            <a:xfrm>
              <a:off x="3031" y="1389"/>
              <a:ext cx="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2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49" name="Rectangle 83"/>
            <p:cNvSpPr>
              <a:spLocks noChangeArrowheads="1"/>
            </p:cNvSpPr>
            <p:nvPr/>
          </p:nvSpPr>
          <p:spPr bwMode="auto">
            <a:xfrm>
              <a:off x="2836" y="3195"/>
              <a:ext cx="1078" cy="33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50" name="Rectangle 84"/>
            <p:cNvSpPr>
              <a:spLocks noChangeArrowheads="1"/>
            </p:cNvSpPr>
            <p:nvPr/>
          </p:nvSpPr>
          <p:spPr bwMode="auto">
            <a:xfrm>
              <a:off x="200" y="3616"/>
              <a:ext cx="1078" cy="33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51" name="Line 85"/>
            <p:cNvSpPr>
              <a:spLocks noChangeShapeType="1"/>
            </p:cNvSpPr>
            <p:nvPr/>
          </p:nvSpPr>
          <p:spPr bwMode="auto">
            <a:xfrm>
              <a:off x="547" y="3616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52" name="Line 86"/>
            <p:cNvSpPr>
              <a:spLocks noChangeShapeType="1"/>
            </p:cNvSpPr>
            <p:nvPr/>
          </p:nvSpPr>
          <p:spPr bwMode="auto">
            <a:xfrm>
              <a:off x="925" y="3604"/>
              <a:ext cx="1" cy="3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53" name="Rectangle 87"/>
            <p:cNvSpPr>
              <a:spLocks noChangeArrowheads="1"/>
            </p:cNvSpPr>
            <p:nvPr/>
          </p:nvSpPr>
          <p:spPr bwMode="auto">
            <a:xfrm>
              <a:off x="338" y="3696"/>
              <a:ext cx="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a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54" name="Rectangle 88"/>
            <p:cNvSpPr>
              <a:spLocks noChangeArrowheads="1"/>
            </p:cNvSpPr>
            <p:nvPr/>
          </p:nvSpPr>
          <p:spPr bwMode="auto">
            <a:xfrm>
              <a:off x="1292" y="3612"/>
              <a:ext cx="717" cy="335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55" name="Line 89"/>
            <p:cNvSpPr>
              <a:spLocks noChangeShapeType="1"/>
            </p:cNvSpPr>
            <p:nvPr/>
          </p:nvSpPr>
          <p:spPr bwMode="auto">
            <a:xfrm>
              <a:off x="1644" y="3616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56" name="Rectangle 90"/>
            <p:cNvSpPr>
              <a:spLocks noChangeArrowheads="1"/>
            </p:cNvSpPr>
            <p:nvPr/>
          </p:nvSpPr>
          <p:spPr bwMode="auto">
            <a:xfrm>
              <a:off x="1015" y="3183"/>
              <a:ext cx="1078" cy="33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57" name="Line 91"/>
            <p:cNvSpPr>
              <a:spLocks noChangeShapeType="1"/>
            </p:cNvSpPr>
            <p:nvPr/>
          </p:nvSpPr>
          <p:spPr bwMode="auto">
            <a:xfrm>
              <a:off x="1362" y="3183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58" name="Line 92"/>
            <p:cNvSpPr>
              <a:spLocks noChangeShapeType="1"/>
            </p:cNvSpPr>
            <p:nvPr/>
          </p:nvSpPr>
          <p:spPr bwMode="auto">
            <a:xfrm>
              <a:off x="1739" y="3171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59" name="Rectangle 93"/>
            <p:cNvSpPr>
              <a:spLocks noChangeArrowheads="1"/>
            </p:cNvSpPr>
            <p:nvPr/>
          </p:nvSpPr>
          <p:spPr bwMode="auto">
            <a:xfrm>
              <a:off x="1877" y="2726"/>
              <a:ext cx="1078" cy="33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60" name="Line 94"/>
            <p:cNvSpPr>
              <a:spLocks noChangeShapeType="1"/>
            </p:cNvSpPr>
            <p:nvPr/>
          </p:nvSpPr>
          <p:spPr bwMode="auto">
            <a:xfrm>
              <a:off x="2225" y="2726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1" name="Line 95"/>
            <p:cNvSpPr>
              <a:spLocks noChangeShapeType="1"/>
            </p:cNvSpPr>
            <p:nvPr/>
          </p:nvSpPr>
          <p:spPr bwMode="auto">
            <a:xfrm>
              <a:off x="2602" y="2714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62" name="Rectangle 96"/>
            <p:cNvSpPr>
              <a:spLocks noChangeArrowheads="1"/>
            </p:cNvSpPr>
            <p:nvPr/>
          </p:nvSpPr>
          <p:spPr bwMode="auto">
            <a:xfrm>
              <a:off x="709" y="3709"/>
              <a:ext cx="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b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63" name="Rectangle 97"/>
            <p:cNvSpPr>
              <a:spLocks noChangeArrowheads="1"/>
            </p:cNvSpPr>
            <p:nvPr/>
          </p:nvSpPr>
          <p:spPr bwMode="auto">
            <a:xfrm>
              <a:off x="1074" y="3703"/>
              <a:ext cx="5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c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64" name="Rectangle 98"/>
            <p:cNvSpPr>
              <a:spLocks noChangeArrowheads="1"/>
            </p:cNvSpPr>
            <p:nvPr/>
          </p:nvSpPr>
          <p:spPr bwMode="auto">
            <a:xfrm>
              <a:off x="1434" y="3703"/>
              <a:ext cx="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d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65" name="Rectangle 99"/>
            <p:cNvSpPr>
              <a:spLocks noChangeArrowheads="1"/>
            </p:cNvSpPr>
            <p:nvPr/>
          </p:nvSpPr>
          <p:spPr bwMode="auto">
            <a:xfrm>
              <a:off x="1793" y="3691"/>
              <a:ext cx="5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66" name="Rectangle 100"/>
            <p:cNvSpPr>
              <a:spLocks noChangeArrowheads="1"/>
            </p:cNvSpPr>
            <p:nvPr/>
          </p:nvSpPr>
          <p:spPr bwMode="auto">
            <a:xfrm>
              <a:off x="1985" y="2777"/>
              <a:ext cx="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67" name="Rectangle 101"/>
            <p:cNvSpPr>
              <a:spLocks noChangeArrowheads="1"/>
            </p:cNvSpPr>
            <p:nvPr/>
          </p:nvSpPr>
          <p:spPr bwMode="auto">
            <a:xfrm>
              <a:off x="2045" y="2843"/>
              <a:ext cx="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1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68" name="Rectangle 102"/>
            <p:cNvSpPr>
              <a:spLocks noChangeArrowheads="1"/>
            </p:cNvSpPr>
            <p:nvPr/>
          </p:nvSpPr>
          <p:spPr bwMode="auto">
            <a:xfrm>
              <a:off x="2350" y="2783"/>
              <a:ext cx="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69" name="Rectangle 103"/>
            <p:cNvSpPr>
              <a:spLocks noChangeArrowheads="1"/>
            </p:cNvSpPr>
            <p:nvPr/>
          </p:nvSpPr>
          <p:spPr bwMode="auto">
            <a:xfrm>
              <a:off x="2410" y="2848"/>
              <a:ext cx="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2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70" name="Rectangle 104"/>
            <p:cNvSpPr>
              <a:spLocks noChangeArrowheads="1"/>
            </p:cNvSpPr>
            <p:nvPr/>
          </p:nvSpPr>
          <p:spPr bwMode="auto">
            <a:xfrm>
              <a:off x="1134" y="3234"/>
              <a:ext cx="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71" name="Rectangle 105"/>
            <p:cNvSpPr>
              <a:spLocks noChangeArrowheads="1"/>
            </p:cNvSpPr>
            <p:nvPr/>
          </p:nvSpPr>
          <p:spPr bwMode="auto">
            <a:xfrm>
              <a:off x="1194" y="3300"/>
              <a:ext cx="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3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72" name="Rectangle 106"/>
            <p:cNvSpPr>
              <a:spLocks noChangeArrowheads="1"/>
            </p:cNvSpPr>
            <p:nvPr/>
          </p:nvSpPr>
          <p:spPr bwMode="auto">
            <a:xfrm>
              <a:off x="1500" y="3234"/>
              <a:ext cx="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73" name="Rectangle 107"/>
            <p:cNvSpPr>
              <a:spLocks noChangeArrowheads="1"/>
            </p:cNvSpPr>
            <p:nvPr/>
          </p:nvSpPr>
          <p:spPr bwMode="auto">
            <a:xfrm>
              <a:off x="1560" y="3300"/>
              <a:ext cx="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4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74" name="Rectangle 108"/>
            <p:cNvSpPr>
              <a:spLocks noChangeArrowheads="1"/>
            </p:cNvSpPr>
            <p:nvPr/>
          </p:nvSpPr>
          <p:spPr bwMode="auto">
            <a:xfrm>
              <a:off x="1853" y="3234"/>
              <a:ext cx="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75" name="Rectangle 109"/>
            <p:cNvSpPr>
              <a:spLocks noChangeArrowheads="1"/>
            </p:cNvSpPr>
            <p:nvPr/>
          </p:nvSpPr>
          <p:spPr bwMode="auto">
            <a:xfrm>
              <a:off x="1913" y="3300"/>
              <a:ext cx="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5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76" name="Line 110"/>
            <p:cNvSpPr>
              <a:spLocks noChangeShapeType="1"/>
            </p:cNvSpPr>
            <p:nvPr/>
          </p:nvSpPr>
          <p:spPr bwMode="auto">
            <a:xfrm flipV="1">
              <a:off x="2410" y="3058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877" name="Group 111"/>
            <p:cNvGrpSpPr>
              <a:grpSpLocks/>
            </p:cNvGrpSpPr>
            <p:nvPr/>
          </p:nvGrpSpPr>
          <p:grpSpPr bwMode="auto">
            <a:xfrm>
              <a:off x="1494" y="3058"/>
              <a:ext cx="558" cy="119"/>
              <a:chOff x="1494" y="3058"/>
              <a:chExt cx="558" cy="119"/>
            </a:xfrm>
          </p:grpSpPr>
          <p:sp>
            <p:nvSpPr>
              <p:cNvPr id="117932" name="Line 112"/>
              <p:cNvSpPr>
                <a:spLocks noChangeShapeType="1"/>
              </p:cNvSpPr>
              <p:nvPr/>
            </p:nvSpPr>
            <p:spPr bwMode="auto">
              <a:xfrm flipV="1">
                <a:off x="2051" y="3058"/>
                <a:ext cx="1" cy="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33" name="Line 113"/>
              <p:cNvSpPr>
                <a:spLocks noChangeShapeType="1"/>
              </p:cNvSpPr>
              <p:nvPr/>
            </p:nvSpPr>
            <p:spPr bwMode="auto">
              <a:xfrm flipH="1">
                <a:off x="1494" y="3112"/>
                <a:ext cx="5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34" name="Line 114"/>
              <p:cNvSpPr>
                <a:spLocks noChangeShapeType="1"/>
              </p:cNvSpPr>
              <p:nvPr/>
            </p:nvSpPr>
            <p:spPr bwMode="auto">
              <a:xfrm flipV="1">
                <a:off x="1500" y="3118"/>
                <a:ext cx="1" cy="5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7878" name="Line 115"/>
            <p:cNvSpPr>
              <a:spLocks noChangeShapeType="1"/>
            </p:cNvSpPr>
            <p:nvPr/>
          </p:nvSpPr>
          <p:spPr bwMode="auto">
            <a:xfrm>
              <a:off x="2410" y="3118"/>
              <a:ext cx="8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79" name="Line 116"/>
            <p:cNvSpPr>
              <a:spLocks noChangeShapeType="1"/>
            </p:cNvSpPr>
            <p:nvPr/>
          </p:nvSpPr>
          <p:spPr bwMode="auto">
            <a:xfrm flipV="1">
              <a:off x="3285" y="3112"/>
              <a:ext cx="1" cy="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80" name="Rectangle 117"/>
            <p:cNvSpPr>
              <a:spLocks noChangeArrowheads="1"/>
            </p:cNvSpPr>
            <p:nvPr/>
          </p:nvSpPr>
          <p:spPr bwMode="auto">
            <a:xfrm>
              <a:off x="1889" y="2564"/>
              <a:ext cx="24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Root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81" name="Rectangle 118"/>
            <p:cNvSpPr>
              <a:spLocks noChangeArrowheads="1"/>
            </p:cNvSpPr>
            <p:nvPr/>
          </p:nvSpPr>
          <p:spPr bwMode="auto">
            <a:xfrm>
              <a:off x="763" y="3216"/>
              <a:ext cx="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82" name="Rectangle 119"/>
            <p:cNvSpPr>
              <a:spLocks noChangeArrowheads="1"/>
            </p:cNvSpPr>
            <p:nvPr/>
          </p:nvSpPr>
          <p:spPr bwMode="auto">
            <a:xfrm>
              <a:off x="823" y="3282"/>
              <a:ext cx="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1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83" name="Rectangle 120"/>
            <p:cNvSpPr>
              <a:spLocks noChangeArrowheads="1"/>
            </p:cNvSpPr>
            <p:nvPr/>
          </p:nvSpPr>
          <p:spPr bwMode="auto">
            <a:xfrm>
              <a:off x="3962" y="3288"/>
              <a:ext cx="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84" name="Rectangle 121"/>
            <p:cNvSpPr>
              <a:spLocks noChangeArrowheads="1"/>
            </p:cNvSpPr>
            <p:nvPr/>
          </p:nvSpPr>
          <p:spPr bwMode="auto">
            <a:xfrm>
              <a:off x="4022" y="3353"/>
              <a:ext cx="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2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85" name="Rectangle 122"/>
            <p:cNvSpPr>
              <a:spLocks noChangeArrowheads="1"/>
            </p:cNvSpPr>
            <p:nvPr/>
          </p:nvSpPr>
          <p:spPr bwMode="auto">
            <a:xfrm>
              <a:off x="158" y="3958"/>
              <a:ext cx="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86" name="Rectangle 123"/>
            <p:cNvSpPr>
              <a:spLocks noChangeArrowheads="1"/>
            </p:cNvSpPr>
            <p:nvPr/>
          </p:nvSpPr>
          <p:spPr bwMode="auto">
            <a:xfrm>
              <a:off x="218" y="4023"/>
              <a:ext cx="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3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87" name="Rectangle 124"/>
            <p:cNvSpPr>
              <a:spLocks noChangeArrowheads="1"/>
            </p:cNvSpPr>
            <p:nvPr/>
          </p:nvSpPr>
          <p:spPr bwMode="auto">
            <a:xfrm>
              <a:off x="1296" y="3941"/>
              <a:ext cx="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88" name="Rectangle 125"/>
            <p:cNvSpPr>
              <a:spLocks noChangeArrowheads="1"/>
            </p:cNvSpPr>
            <p:nvPr/>
          </p:nvSpPr>
          <p:spPr bwMode="auto">
            <a:xfrm>
              <a:off x="1356" y="4006"/>
              <a:ext cx="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4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89" name="Rectangle 126"/>
            <p:cNvSpPr>
              <a:spLocks noChangeArrowheads="1"/>
            </p:cNvSpPr>
            <p:nvPr/>
          </p:nvSpPr>
          <p:spPr bwMode="auto">
            <a:xfrm>
              <a:off x="2051" y="3628"/>
              <a:ext cx="1078" cy="33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90" name="Line 127"/>
            <p:cNvSpPr>
              <a:spLocks noChangeShapeType="1"/>
            </p:cNvSpPr>
            <p:nvPr/>
          </p:nvSpPr>
          <p:spPr bwMode="auto">
            <a:xfrm>
              <a:off x="2398" y="3628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1" name="Line 128"/>
            <p:cNvSpPr>
              <a:spLocks noChangeShapeType="1"/>
            </p:cNvSpPr>
            <p:nvPr/>
          </p:nvSpPr>
          <p:spPr bwMode="auto">
            <a:xfrm>
              <a:off x="2776" y="3616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2" name="Rectangle 129"/>
            <p:cNvSpPr>
              <a:spLocks noChangeArrowheads="1"/>
            </p:cNvSpPr>
            <p:nvPr/>
          </p:nvSpPr>
          <p:spPr bwMode="auto">
            <a:xfrm>
              <a:off x="2189" y="3714"/>
              <a:ext cx="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f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93" name="Rectangle 130"/>
            <p:cNvSpPr>
              <a:spLocks noChangeArrowheads="1"/>
            </p:cNvSpPr>
            <p:nvPr/>
          </p:nvSpPr>
          <p:spPr bwMode="auto">
            <a:xfrm>
              <a:off x="2548" y="3703"/>
              <a:ext cx="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g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94" name="Rectangle 131"/>
            <p:cNvSpPr>
              <a:spLocks noChangeArrowheads="1"/>
            </p:cNvSpPr>
            <p:nvPr/>
          </p:nvSpPr>
          <p:spPr bwMode="auto">
            <a:xfrm>
              <a:off x="2907" y="3733"/>
              <a:ext cx="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h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95" name="Rectangle 132"/>
            <p:cNvSpPr>
              <a:spLocks noChangeArrowheads="1"/>
            </p:cNvSpPr>
            <p:nvPr/>
          </p:nvSpPr>
          <p:spPr bwMode="auto">
            <a:xfrm>
              <a:off x="2051" y="3952"/>
              <a:ext cx="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96" name="Rectangle 133"/>
            <p:cNvSpPr>
              <a:spLocks noChangeArrowheads="1"/>
            </p:cNvSpPr>
            <p:nvPr/>
          </p:nvSpPr>
          <p:spPr bwMode="auto">
            <a:xfrm>
              <a:off x="2111" y="4018"/>
              <a:ext cx="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5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897" name="Rectangle 134"/>
            <p:cNvSpPr>
              <a:spLocks noChangeArrowheads="1"/>
            </p:cNvSpPr>
            <p:nvPr/>
          </p:nvSpPr>
          <p:spPr bwMode="auto">
            <a:xfrm>
              <a:off x="4267" y="3640"/>
              <a:ext cx="717" cy="33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898" name="Line 135"/>
            <p:cNvSpPr>
              <a:spLocks noChangeShapeType="1"/>
            </p:cNvSpPr>
            <p:nvPr/>
          </p:nvSpPr>
          <p:spPr bwMode="auto">
            <a:xfrm>
              <a:off x="4615" y="3640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99" name="Rectangle 136"/>
            <p:cNvSpPr>
              <a:spLocks noChangeArrowheads="1"/>
            </p:cNvSpPr>
            <p:nvPr/>
          </p:nvSpPr>
          <p:spPr bwMode="auto">
            <a:xfrm>
              <a:off x="4405" y="3727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l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900" name="Rectangle 137"/>
            <p:cNvSpPr>
              <a:spLocks noChangeArrowheads="1"/>
            </p:cNvSpPr>
            <p:nvPr/>
          </p:nvSpPr>
          <p:spPr bwMode="auto">
            <a:xfrm>
              <a:off x="4764" y="3714"/>
              <a:ext cx="9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m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901" name="Rectangle 138"/>
            <p:cNvSpPr>
              <a:spLocks noChangeArrowheads="1"/>
            </p:cNvSpPr>
            <p:nvPr/>
          </p:nvSpPr>
          <p:spPr bwMode="auto">
            <a:xfrm>
              <a:off x="4267" y="3964"/>
              <a:ext cx="7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902" name="Rectangle 139"/>
            <p:cNvSpPr>
              <a:spLocks noChangeArrowheads="1"/>
            </p:cNvSpPr>
            <p:nvPr/>
          </p:nvSpPr>
          <p:spPr bwMode="auto">
            <a:xfrm>
              <a:off x="4327" y="4029"/>
              <a:ext cx="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7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903" name="Rectangle 140"/>
            <p:cNvSpPr>
              <a:spLocks noChangeArrowheads="1"/>
            </p:cNvSpPr>
            <p:nvPr/>
          </p:nvSpPr>
          <p:spPr bwMode="auto">
            <a:xfrm>
              <a:off x="3153" y="3640"/>
              <a:ext cx="1078" cy="33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7904" name="Line 141"/>
            <p:cNvSpPr>
              <a:spLocks noChangeShapeType="1"/>
            </p:cNvSpPr>
            <p:nvPr/>
          </p:nvSpPr>
          <p:spPr bwMode="auto">
            <a:xfrm>
              <a:off x="3500" y="3640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05" name="Line 142"/>
            <p:cNvSpPr>
              <a:spLocks noChangeShapeType="1"/>
            </p:cNvSpPr>
            <p:nvPr/>
          </p:nvSpPr>
          <p:spPr bwMode="auto">
            <a:xfrm>
              <a:off x="3878" y="3628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06" name="Rectangle 143"/>
            <p:cNvSpPr>
              <a:spLocks noChangeArrowheads="1"/>
            </p:cNvSpPr>
            <p:nvPr/>
          </p:nvSpPr>
          <p:spPr bwMode="auto">
            <a:xfrm>
              <a:off x="3291" y="3727"/>
              <a:ext cx="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i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907" name="Rectangle 144"/>
            <p:cNvSpPr>
              <a:spLocks noChangeArrowheads="1"/>
            </p:cNvSpPr>
            <p:nvPr/>
          </p:nvSpPr>
          <p:spPr bwMode="auto">
            <a:xfrm>
              <a:off x="3650" y="3714"/>
              <a:ext cx="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j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908" name="Rectangle 145"/>
            <p:cNvSpPr>
              <a:spLocks noChangeArrowheads="1"/>
            </p:cNvSpPr>
            <p:nvPr/>
          </p:nvSpPr>
          <p:spPr bwMode="auto">
            <a:xfrm>
              <a:off x="4010" y="3745"/>
              <a:ext cx="5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k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909" name="Rectangle 146"/>
            <p:cNvSpPr>
              <a:spLocks noChangeArrowheads="1"/>
            </p:cNvSpPr>
            <p:nvPr/>
          </p:nvSpPr>
          <p:spPr bwMode="auto">
            <a:xfrm>
              <a:off x="3153" y="3964"/>
              <a:ext cx="7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910" name="Rectangle 147"/>
            <p:cNvSpPr>
              <a:spLocks noChangeArrowheads="1"/>
            </p:cNvSpPr>
            <p:nvPr/>
          </p:nvSpPr>
          <p:spPr bwMode="auto">
            <a:xfrm>
              <a:off x="3213" y="4030"/>
              <a:ext cx="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6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911" name="Line 148"/>
            <p:cNvSpPr>
              <a:spLocks noChangeShapeType="1"/>
            </p:cNvSpPr>
            <p:nvPr/>
          </p:nvSpPr>
          <p:spPr bwMode="auto">
            <a:xfrm>
              <a:off x="3560" y="3183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12" name="Rectangle 149"/>
            <p:cNvSpPr>
              <a:spLocks noChangeArrowheads="1"/>
            </p:cNvSpPr>
            <p:nvPr/>
          </p:nvSpPr>
          <p:spPr bwMode="auto">
            <a:xfrm>
              <a:off x="2955" y="3246"/>
              <a:ext cx="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913" name="Rectangle 150"/>
            <p:cNvSpPr>
              <a:spLocks noChangeArrowheads="1"/>
            </p:cNvSpPr>
            <p:nvPr/>
          </p:nvSpPr>
          <p:spPr bwMode="auto">
            <a:xfrm>
              <a:off x="3015" y="3311"/>
              <a:ext cx="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6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914" name="Rectangle 151"/>
            <p:cNvSpPr>
              <a:spLocks noChangeArrowheads="1"/>
            </p:cNvSpPr>
            <p:nvPr/>
          </p:nvSpPr>
          <p:spPr bwMode="auto">
            <a:xfrm>
              <a:off x="3321" y="3246"/>
              <a:ext cx="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915" name="Rectangle 152"/>
            <p:cNvSpPr>
              <a:spLocks noChangeArrowheads="1"/>
            </p:cNvSpPr>
            <p:nvPr/>
          </p:nvSpPr>
          <p:spPr bwMode="auto">
            <a:xfrm>
              <a:off x="3381" y="3311"/>
              <a:ext cx="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7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7916" name="Line 153"/>
            <p:cNvSpPr>
              <a:spLocks noChangeShapeType="1"/>
            </p:cNvSpPr>
            <p:nvPr/>
          </p:nvSpPr>
          <p:spPr bwMode="auto">
            <a:xfrm>
              <a:off x="3195" y="3195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917" name="Group 154"/>
            <p:cNvGrpSpPr>
              <a:grpSpLocks/>
            </p:cNvGrpSpPr>
            <p:nvPr/>
          </p:nvGrpSpPr>
          <p:grpSpPr bwMode="auto">
            <a:xfrm>
              <a:off x="757" y="3509"/>
              <a:ext cx="436" cy="101"/>
              <a:chOff x="757" y="3509"/>
              <a:chExt cx="436" cy="101"/>
            </a:xfrm>
          </p:grpSpPr>
          <p:sp>
            <p:nvSpPr>
              <p:cNvPr id="117929" name="Line 155"/>
              <p:cNvSpPr>
                <a:spLocks noChangeShapeType="1"/>
              </p:cNvSpPr>
              <p:nvPr/>
            </p:nvSpPr>
            <p:spPr bwMode="auto">
              <a:xfrm flipV="1">
                <a:off x="1192" y="3509"/>
                <a:ext cx="1" cy="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30" name="Line 156"/>
              <p:cNvSpPr>
                <a:spLocks noChangeShapeType="1"/>
              </p:cNvSpPr>
              <p:nvPr/>
            </p:nvSpPr>
            <p:spPr bwMode="auto">
              <a:xfrm flipH="1">
                <a:off x="757" y="3555"/>
                <a:ext cx="4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31" name="Line 157"/>
              <p:cNvSpPr>
                <a:spLocks noChangeShapeType="1"/>
              </p:cNvSpPr>
              <p:nvPr/>
            </p:nvSpPr>
            <p:spPr bwMode="auto">
              <a:xfrm flipV="1">
                <a:off x="761" y="3559"/>
                <a:ext cx="1" cy="5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7918" name="Line 158"/>
            <p:cNvSpPr>
              <a:spLocks noChangeShapeType="1"/>
            </p:cNvSpPr>
            <p:nvPr/>
          </p:nvSpPr>
          <p:spPr bwMode="auto">
            <a:xfrm>
              <a:off x="1548" y="3509"/>
              <a:ext cx="1" cy="1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19" name="Line 159"/>
            <p:cNvSpPr>
              <a:spLocks noChangeShapeType="1"/>
            </p:cNvSpPr>
            <p:nvPr/>
          </p:nvSpPr>
          <p:spPr bwMode="auto">
            <a:xfrm>
              <a:off x="3033" y="3527"/>
              <a:ext cx="342" cy="1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7920" name="Group 160"/>
            <p:cNvGrpSpPr>
              <a:grpSpLocks/>
            </p:cNvGrpSpPr>
            <p:nvPr/>
          </p:nvGrpSpPr>
          <p:grpSpPr bwMode="auto">
            <a:xfrm>
              <a:off x="3411" y="3515"/>
              <a:ext cx="1197" cy="129"/>
              <a:chOff x="3411" y="3515"/>
              <a:chExt cx="1197" cy="129"/>
            </a:xfrm>
          </p:grpSpPr>
          <p:sp>
            <p:nvSpPr>
              <p:cNvPr id="117926" name="Line 161"/>
              <p:cNvSpPr>
                <a:spLocks noChangeShapeType="1"/>
              </p:cNvSpPr>
              <p:nvPr/>
            </p:nvSpPr>
            <p:spPr bwMode="auto">
              <a:xfrm flipV="1">
                <a:off x="3411" y="3515"/>
                <a:ext cx="1" cy="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27" name="Line 162"/>
              <p:cNvSpPr>
                <a:spLocks noChangeShapeType="1"/>
              </p:cNvSpPr>
              <p:nvPr/>
            </p:nvSpPr>
            <p:spPr bwMode="auto">
              <a:xfrm>
                <a:off x="3411" y="3579"/>
                <a:ext cx="119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28" name="Line 163"/>
              <p:cNvSpPr>
                <a:spLocks noChangeShapeType="1"/>
              </p:cNvSpPr>
              <p:nvPr/>
            </p:nvSpPr>
            <p:spPr bwMode="auto">
              <a:xfrm flipV="1">
                <a:off x="4607" y="3573"/>
                <a:ext cx="1" cy="7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7921" name="Group 164"/>
            <p:cNvGrpSpPr>
              <a:grpSpLocks/>
            </p:cNvGrpSpPr>
            <p:nvPr/>
          </p:nvGrpSpPr>
          <p:grpSpPr bwMode="auto">
            <a:xfrm>
              <a:off x="1925" y="3509"/>
              <a:ext cx="670" cy="123"/>
              <a:chOff x="1925" y="3509"/>
              <a:chExt cx="670" cy="123"/>
            </a:xfrm>
          </p:grpSpPr>
          <p:sp>
            <p:nvSpPr>
              <p:cNvPr id="117923" name="Line 165"/>
              <p:cNvSpPr>
                <a:spLocks noChangeShapeType="1"/>
              </p:cNvSpPr>
              <p:nvPr/>
            </p:nvSpPr>
            <p:spPr bwMode="auto">
              <a:xfrm flipV="1">
                <a:off x="1925" y="3509"/>
                <a:ext cx="1" cy="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24" name="Line 166"/>
              <p:cNvSpPr>
                <a:spLocks noChangeShapeType="1"/>
              </p:cNvSpPr>
              <p:nvPr/>
            </p:nvSpPr>
            <p:spPr bwMode="auto">
              <a:xfrm>
                <a:off x="1925" y="3571"/>
                <a:ext cx="66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25" name="Line 167"/>
              <p:cNvSpPr>
                <a:spLocks noChangeShapeType="1"/>
              </p:cNvSpPr>
              <p:nvPr/>
            </p:nvSpPr>
            <p:spPr bwMode="auto">
              <a:xfrm flipV="1">
                <a:off x="2594" y="3565"/>
                <a:ext cx="1" cy="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688" name="Rectangle 168"/>
            <p:cNvSpPr>
              <a:spLocks noChangeArrowheads="1"/>
            </p:cNvSpPr>
            <p:nvPr/>
          </p:nvSpPr>
          <p:spPr bwMode="auto">
            <a:xfrm>
              <a:off x="1655" y="1616"/>
              <a:ext cx="363" cy="407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07696" name="Text Box 176"/>
          <p:cNvSpPr txBox="1">
            <a:spLocks noChangeArrowheads="1"/>
          </p:cNvSpPr>
          <p:nvPr/>
        </p:nvSpPr>
        <p:spPr bwMode="auto">
          <a:xfrm>
            <a:off x="3450282" y="3071589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200">
                <a:solidFill>
                  <a:schemeClr val="tx1"/>
                </a:solidFill>
              </a:rPr>
              <a:t>3</a:t>
            </a:r>
            <a:endParaRPr lang="el-GR" altLang="x-none" sz="1200">
              <a:solidFill>
                <a:schemeClr val="tx1"/>
              </a:solidFill>
            </a:endParaRPr>
          </a:p>
        </p:txBody>
      </p:sp>
      <p:sp>
        <p:nvSpPr>
          <p:cNvPr id="107697" name="Text Box 177"/>
          <p:cNvSpPr txBox="1">
            <a:spLocks noChangeArrowheads="1"/>
          </p:cNvSpPr>
          <p:nvPr/>
        </p:nvSpPr>
        <p:spPr bwMode="auto">
          <a:xfrm>
            <a:off x="3085157" y="2436589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200">
                <a:solidFill>
                  <a:schemeClr val="tx1"/>
                </a:solidFill>
              </a:rPr>
              <a:t>4</a:t>
            </a:r>
            <a:endParaRPr lang="el-GR" altLang="x-none" sz="1200">
              <a:solidFill>
                <a:schemeClr val="tx1"/>
              </a:solidFill>
            </a:endParaRPr>
          </a:p>
        </p:txBody>
      </p:sp>
      <p:sp>
        <p:nvSpPr>
          <p:cNvPr id="107698" name="Text Box 178"/>
          <p:cNvSpPr txBox="1">
            <a:spLocks noChangeArrowheads="1"/>
          </p:cNvSpPr>
          <p:nvPr/>
        </p:nvSpPr>
        <p:spPr bwMode="auto">
          <a:xfrm>
            <a:off x="3561407" y="1871439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200">
                <a:solidFill>
                  <a:schemeClr val="tx1"/>
                </a:solidFill>
              </a:rPr>
              <a:t>5</a:t>
            </a:r>
            <a:endParaRPr lang="el-GR" altLang="x-none" sz="1200">
              <a:solidFill>
                <a:schemeClr val="tx1"/>
              </a:solidFill>
            </a:endParaRPr>
          </a:p>
        </p:txBody>
      </p:sp>
      <p:sp>
        <p:nvSpPr>
          <p:cNvPr id="107699" name="Text Box 179"/>
          <p:cNvSpPr txBox="1">
            <a:spLocks noChangeArrowheads="1"/>
          </p:cNvSpPr>
          <p:nvPr/>
        </p:nvSpPr>
        <p:spPr bwMode="auto">
          <a:xfrm>
            <a:off x="4478982" y="2100039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200">
                <a:solidFill>
                  <a:schemeClr val="tx1"/>
                </a:solidFill>
              </a:rPr>
              <a:t>6</a:t>
            </a:r>
            <a:endParaRPr lang="el-GR" altLang="x-none" sz="1200">
              <a:solidFill>
                <a:schemeClr val="tx1"/>
              </a:solidFill>
            </a:endParaRPr>
          </a:p>
        </p:txBody>
      </p:sp>
      <p:sp>
        <p:nvSpPr>
          <p:cNvPr id="107700" name="Text Box 180"/>
          <p:cNvSpPr txBox="1">
            <a:spLocks noChangeArrowheads="1"/>
          </p:cNvSpPr>
          <p:nvPr/>
        </p:nvSpPr>
        <p:spPr bwMode="auto">
          <a:xfrm>
            <a:off x="4707582" y="1623789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200">
                <a:solidFill>
                  <a:schemeClr val="tx1"/>
                </a:solidFill>
              </a:rPr>
              <a:t>7</a:t>
            </a:r>
            <a:endParaRPr lang="el-GR" altLang="x-none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1710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7C8FD-4F7E-1045-9FDB-EF61B340466B}" type="slidenum">
              <a:rPr lang="el-GR" altLang="x-none"/>
              <a:pPr>
                <a:defRPr/>
              </a:pPr>
              <a:t>59</a:t>
            </a:fld>
            <a:endParaRPr lang="el-GR" altLang="x-none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R-</a:t>
            </a:r>
            <a:r>
              <a:rPr lang="en-US" altLang="x-none" dirty="0" err="1"/>
              <a:t>Bäume</a:t>
            </a:r>
            <a:r>
              <a:rPr lang="en-US" altLang="x-none" dirty="0"/>
              <a:t> – </a:t>
            </a:r>
            <a:r>
              <a:rPr lang="en-US" altLang="x-none" dirty="0" err="1"/>
              <a:t>Wiederholung</a:t>
            </a:r>
            <a:endParaRPr lang="en-US" altLang="zh-CN" dirty="0">
              <a:ea typeface="SimSun" charset="-122"/>
            </a:endParaRPr>
          </a:p>
        </p:txBody>
      </p:sp>
      <p:grpSp>
        <p:nvGrpSpPr>
          <p:cNvPr id="119811" name="Group 169"/>
          <p:cNvGrpSpPr>
            <a:grpSpLocks/>
          </p:cNvGrpSpPr>
          <p:nvPr/>
        </p:nvGrpSpPr>
        <p:grpSpPr bwMode="auto">
          <a:xfrm>
            <a:off x="827584" y="1268760"/>
            <a:ext cx="7661275" cy="4976812"/>
            <a:chOff x="158" y="582"/>
            <a:chExt cx="4826" cy="3625"/>
          </a:xfrm>
        </p:grpSpPr>
        <p:sp>
          <p:nvSpPr>
            <p:cNvPr id="119817" name="Rectangle 3"/>
            <p:cNvSpPr>
              <a:spLocks noChangeArrowheads="1"/>
            </p:cNvSpPr>
            <p:nvPr/>
          </p:nvSpPr>
          <p:spPr bwMode="auto">
            <a:xfrm>
              <a:off x="2580" y="940"/>
              <a:ext cx="337" cy="154"/>
            </a:xfrm>
            <a:prstGeom prst="rect">
              <a:avLst/>
            </a:prstGeom>
            <a:noFill/>
            <a:ln w="5080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18" name="Line 4"/>
            <p:cNvSpPr>
              <a:spLocks noChangeShapeType="1"/>
            </p:cNvSpPr>
            <p:nvPr/>
          </p:nvSpPr>
          <p:spPr bwMode="auto">
            <a:xfrm>
              <a:off x="1490" y="2431"/>
              <a:ext cx="181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19" name="Line 5"/>
            <p:cNvSpPr>
              <a:spLocks noChangeShapeType="1"/>
            </p:cNvSpPr>
            <p:nvPr/>
          </p:nvSpPr>
          <p:spPr bwMode="auto">
            <a:xfrm flipH="1" flipV="1">
              <a:off x="3275" y="2406"/>
              <a:ext cx="34" cy="2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20" name="Line 6"/>
            <p:cNvSpPr>
              <a:spLocks noChangeShapeType="1"/>
            </p:cNvSpPr>
            <p:nvPr/>
          </p:nvSpPr>
          <p:spPr bwMode="auto">
            <a:xfrm flipV="1">
              <a:off x="3275" y="2439"/>
              <a:ext cx="34" cy="2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21" name="Line 7"/>
            <p:cNvSpPr>
              <a:spLocks noChangeShapeType="1"/>
            </p:cNvSpPr>
            <p:nvPr/>
          </p:nvSpPr>
          <p:spPr bwMode="auto">
            <a:xfrm>
              <a:off x="3275" y="2406"/>
              <a:ext cx="1" cy="5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22" name="Freeform 8"/>
            <p:cNvSpPr>
              <a:spLocks/>
            </p:cNvSpPr>
            <p:nvPr/>
          </p:nvSpPr>
          <p:spPr bwMode="auto">
            <a:xfrm>
              <a:off x="3275" y="2406"/>
              <a:ext cx="34" cy="59"/>
            </a:xfrm>
            <a:custGeom>
              <a:avLst/>
              <a:gdLst>
                <a:gd name="T0" fmla="*/ 34 w 34"/>
                <a:gd name="T1" fmla="*/ 25 h 59"/>
                <a:gd name="T2" fmla="*/ 0 w 34"/>
                <a:gd name="T3" fmla="*/ 59 h 59"/>
                <a:gd name="T4" fmla="*/ 0 w 34"/>
                <a:gd name="T5" fmla="*/ 0 h 59"/>
                <a:gd name="T6" fmla="*/ 34 w 34"/>
                <a:gd name="T7" fmla="*/ 25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59">
                  <a:moveTo>
                    <a:pt x="34" y="25"/>
                  </a:moveTo>
                  <a:lnTo>
                    <a:pt x="0" y="59"/>
                  </a:lnTo>
                  <a:lnTo>
                    <a:pt x="0" y="0"/>
                  </a:lnTo>
                  <a:lnTo>
                    <a:pt x="34" y="25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23" name="Line 9"/>
            <p:cNvSpPr>
              <a:spLocks noChangeShapeType="1"/>
            </p:cNvSpPr>
            <p:nvPr/>
          </p:nvSpPr>
          <p:spPr bwMode="auto">
            <a:xfrm flipV="1">
              <a:off x="1482" y="635"/>
              <a:ext cx="1" cy="180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24" name="Line 10"/>
            <p:cNvSpPr>
              <a:spLocks noChangeShapeType="1"/>
            </p:cNvSpPr>
            <p:nvPr/>
          </p:nvSpPr>
          <p:spPr bwMode="auto">
            <a:xfrm flipH="1">
              <a:off x="1450" y="635"/>
              <a:ext cx="28" cy="3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25" name="Line 11"/>
            <p:cNvSpPr>
              <a:spLocks noChangeShapeType="1"/>
            </p:cNvSpPr>
            <p:nvPr/>
          </p:nvSpPr>
          <p:spPr bwMode="auto">
            <a:xfrm flipH="1" flipV="1">
              <a:off x="1486" y="635"/>
              <a:ext cx="26" cy="3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26" name="Line 12"/>
            <p:cNvSpPr>
              <a:spLocks noChangeShapeType="1"/>
            </p:cNvSpPr>
            <p:nvPr/>
          </p:nvSpPr>
          <p:spPr bwMode="auto">
            <a:xfrm>
              <a:off x="1450" y="673"/>
              <a:ext cx="6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27" name="Freeform 13"/>
            <p:cNvSpPr>
              <a:spLocks/>
            </p:cNvSpPr>
            <p:nvPr/>
          </p:nvSpPr>
          <p:spPr bwMode="auto">
            <a:xfrm>
              <a:off x="1454" y="635"/>
              <a:ext cx="58" cy="38"/>
            </a:xfrm>
            <a:custGeom>
              <a:avLst/>
              <a:gdLst>
                <a:gd name="T0" fmla="*/ 28 w 58"/>
                <a:gd name="T1" fmla="*/ 0 h 38"/>
                <a:gd name="T2" fmla="*/ 58 w 58"/>
                <a:gd name="T3" fmla="*/ 38 h 38"/>
                <a:gd name="T4" fmla="*/ 0 w 58"/>
                <a:gd name="T5" fmla="*/ 38 h 38"/>
                <a:gd name="T6" fmla="*/ 28 w 58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38">
                  <a:moveTo>
                    <a:pt x="28" y="0"/>
                  </a:moveTo>
                  <a:lnTo>
                    <a:pt x="58" y="38"/>
                  </a:lnTo>
                  <a:lnTo>
                    <a:pt x="0" y="3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0C0C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28" name="Rectangle 14"/>
            <p:cNvSpPr>
              <a:spLocks noChangeArrowheads="1"/>
            </p:cNvSpPr>
            <p:nvPr/>
          </p:nvSpPr>
          <p:spPr bwMode="auto">
            <a:xfrm>
              <a:off x="1741" y="2449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2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29" name="Rectangle 15"/>
            <p:cNvSpPr>
              <a:spLocks noChangeArrowheads="1"/>
            </p:cNvSpPr>
            <p:nvPr/>
          </p:nvSpPr>
          <p:spPr bwMode="auto">
            <a:xfrm>
              <a:off x="1398" y="2441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0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30" name="Rectangle 16"/>
            <p:cNvSpPr>
              <a:spLocks noChangeArrowheads="1"/>
            </p:cNvSpPr>
            <p:nvPr/>
          </p:nvSpPr>
          <p:spPr bwMode="auto">
            <a:xfrm>
              <a:off x="2063" y="2449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4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31" name="Rectangle 17"/>
            <p:cNvSpPr>
              <a:spLocks noChangeArrowheads="1"/>
            </p:cNvSpPr>
            <p:nvPr/>
          </p:nvSpPr>
          <p:spPr bwMode="auto">
            <a:xfrm>
              <a:off x="2390" y="2449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6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32" name="Rectangle 18"/>
            <p:cNvSpPr>
              <a:spLocks noChangeArrowheads="1"/>
            </p:cNvSpPr>
            <p:nvPr/>
          </p:nvSpPr>
          <p:spPr bwMode="auto">
            <a:xfrm>
              <a:off x="2728" y="2441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8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33" name="Rectangle 19"/>
            <p:cNvSpPr>
              <a:spLocks noChangeArrowheads="1"/>
            </p:cNvSpPr>
            <p:nvPr/>
          </p:nvSpPr>
          <p:spPr bwMode="auto">
            <a:xfrm>
              <a:off x="3049" y="2436"/>
              <a:ext cx="11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10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34" name="Rectangle 20"/>
            <p:cNvSpPr>
              <a:spLocks noChangeArrowheads="1"/>
            </p:cNvSpPr>
            <p:nvPr/>
          </p:nvSpPr>
          <p:spPr bwMode="auto">
            <a:xfrm>
              <a:off x="1398" y="2042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2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35" name="Rectangle 21"/>
            <p:cNvSpPr>
              <a:spLocks noChangeArrowheads="1"/>
            </p:cNvSpPr>
            <p:nvPr/>
          </p:nvSpPr>
          <p:spPr bwMode="auto">
            <a:xfrm>
              <a:off x="1398" y="1715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4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36" name="Rectangle 22"/>
            <p:cNvSpPr>
              <a:spLocks noChangeArrowheads="1"/>
            </p:cNvSpPr>
            <p:nvPr/>
          </p:nvSpPr>
          <p:spPr bwMode="auto">
            <a:xfrm>
              <a:off x="1404" y="1400"/>
              <a:ext cx="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6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37" name="Rectangle 23"/>
            <p:cNvSpPr>
              <a:spLocks noChangeArrowheads="1"/>
            </p:cNvSpPr>
            <p:nvPr/>
          </p:nvSpPr>
          <p:spPr bwMode="auto">
            <a:xfrm>
              <a:off x="1412" y="1080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8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38" name="Rectangle 24"/>
            <p:cNvSpPr>
              <a:spLocks noChangeArrowheads="1"/>
            </p:cNvSpPr>
            <p:nvPr/>
          </p:nvSpPr>
          <p:spPr bwMode="auto">
            <a:xfrm>
              <a:off x="1356" y="774"/>
              <a:ext cx="11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10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39" name="Rectangle 25"/>
            <p:cNvSpPr>
              <a:spLocks noChangeArrowheads="1"/>
            </p:cNvSpPr>
            <p:nvPr/>
          </p:nvSpPr>
          <p:spPr bwMode="auto">
            <a:xfrm>
              <a:off x="3159" y="2281"/>
              <a:ext cx="276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500" i="1">
                  <a:solidFill>
                    <a:srgbClr val="000000"/>
                  </a:solidFill>
                  <a:ea typeface="SimSun" charset="-122"/>
                </a:rPr>
                <a:t>x axis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40" name="Rectangle 26"/>
            <p:cNvSpPr>
              <a:spLocks noChangeArrowheads="1"/>
            </p:cNvSpPr>
            <p:nvPr/>
          </p:nvSpPr>
          <p:spPr bwMode="auto">
            <a:xfrm>
              <a:off x="1532" y="582"/>
              <a:ext cx="276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500" i="1">
                  <a:solidFill>
                    <a:srgbClr val="000000"/>
                  </a:solidFill>
                  <a:ea typeface="SimSun" charset="-122"/>
                </a:rPr>
                <a:t>y axis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41" name="Line 27"/>
            <p:cNvSpPr>
              <a:spLocks noChangeShapeType="1"/>
            </p:cNvSpPr>
            <p:nvPr/>
          </p:nvSpPr>
          <p:spPr bwMode="auto">
            <a:xfrm>
              <a:off x="1775" y="2390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42" name="Line 28"/>
            <p:cNvSpPr>
              <a:spLocks noChangeShapeType="1"/>
            </p:cNvSpPr>
            <p:nvPr/>
          </p:nvSpPr>
          <p:spPr bwMode="auto">
            <a:xfrm>
              <a:off x="2109" y="2390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43" name="Line 29"/>
            <p:cNvSpPr>
              <a:spLocks noChangeShapeType="1"/>
            </p:cNvSpPr>
            <p:nvPr/>
          </p:nvSpPr>
          <p:spPr bwMode="auto">
            <a:xfrm>
              <a:off x="2434" y="2386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44" name="Line 30"/>
            <p:cNvSpPr>
              <a:spLocks noChangeShapeType="1"/>
            </p:cNvSpPr>
            <p:nvPr/>
          </p:nvSpPr>
          <p:spPr bwMode="auto">
            <a:xfrm>
              <a:off x="2766" y="2386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45" name="Line 31"/>
            <p:cNvSpPr>
              <a:spLocks noChangeShapeType="1"/>
            </p:cNvSpPr>
            <p:nvPr/>
          </p:nvSpPr>
          <p:spPr bwMode="auto">
            <a:xfrm>
              <a:off x="3117" y="2382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46" name="Line 32"/>
            <p:cNvSpPr>
              <a:spLocks noChangeShapeType="1"/>
            </p:cNvSpPr>
            <p:nvPr/>
          </p:nvSpPr>
          <p:spPr bwMode="auto">
            <a:xfrm flipH="1">
              <a:off x="1474" y="786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47" name="Line 33"/>
            <p:cNvSpPr>
              <a:spLocks noChangeShapeType="1"/>
            </p:cNvSpPr>
            <p:nvPr/>
          </p:nvSpPr>
          <p:spPr bwMode="auto">
            <a:xfrm flipH="1">
              <a:off x="1474" y="1116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48" name="Line 34"/>
            <p:cNvSpPr>
              <a:spLocks noChangeShapeType="1"/>
            </p:cNvSpPr>
            <p:nvPr/>
          </p:nvSpPr>
          <p:spPr bwMode="auto">
            <a:xfrm flipH="1">
              <a:off x="1478" y="1436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49" name="Line 35"/>
            <p:cNvSpPr>
              <a:spLocks noChangeShapeType="1"/>
            </p:cNvSpPr>
            <p:nvPr/>
          </p:nvSpPr>
          <p:spPr bwMode="auto">
            <a:xfrm flipH="1">
              <a:off x="1478" y="1769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50" name="Line 36"/>
            <p:cNvSpPr>
              <a:spLocks noChangeShapeType="1"/>
            </p:cNvSpPr>
            <p:nvPr/>
          </p:nvSpPr>
          <p:spPr bwMode="auto">
            <a:xfrm flipH="1">
              <a:off x="1482" y="2113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51" name="Line 37"/>
            <p:cNvSpPr>
              <a:spLocks noChangeShapeType="1"/>
            </p:cNvSpPr>
            <p:nvPr/>
          </p:nvSpPr>
          <p:spPr bwMode="auto">
            <a:xfrm>
              <a:off x="1616" y="2390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52" name="Line 38"/>
            <p:cNvSpPr>
              <a:spLocks noChangeShapeType="1"/>
            </p:cNvSpPr>
            <p:nvPr/>
          </p:nvSpPr>
          <p:spPr bwMode="auto">
            <a:xfrm>
              <a:off x="1947" y="2390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53" name="Line 39"/>
            <p:cNvSpPr>
              <a:spLocks noChangeShapeType="1"/>
            </p:cNvSpPr>
            <p:nvPr/>
          </p:nvSpPr>
          <p:spPr bwMode="auto">
            <a:xfrm>
              <a:off x="2273" y="2386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54" name="Line 40"/>
            <p:cNvSpPr>
              <a:spLocks noChangeShapeType="1"/>
            </p:cNvSpPr>
            <p:nvPr/>
          </p:nvSpPr>
          <p:spPr bwMode="auto">
            <a:xfrm>
              <a:off x="2606" y="2386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55" name="Line 41"/>
            <p:cNvSpPr>
              <a:spLocks noChangeShapeType="1"/>
            </p:cNvSpPr>
            <p:nvPr/>
          </p:nvSpPr>
          <p:spPr bwMode="auto">
            <a:xfrm>
              <a:off x="2957" y="2382"/>
              <a:ext cx="1" cy="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56" name="Line 42"/>
            <p:cNvSpPr>
              <a:spLocks noChangeShapeType="1"/>
            </p:cNvSpPr>
            <p:nvPr/>
          </p:nvSpPr>
          <p:spPr bwMode="auto">
            <a:xfrm flipH="1">
              <a:off x="1482" y="954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57" name="Line 43"/>
            <p:cNvSpPr>
              <a:spLocks noChangeShapeType="1"/>
            </p:cNvSpPr>
            <p:nvPr/>
          </p:nvSpPr>
          <p:spPr bwMode="auto">
            <a:xfrm flipH="1">
              <a:off x="1482" y="1282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58" name="Line 44"/>
            <p:cNvSpPr>
              <a:spLocks noChangeShapeType="1"/>
            </p:cNvSpPr>
            <p:nvPr/>
          </p:nvSpPr>
          <p:spPr bwMode="auto">
            <a:xfrm flipH="1">
              <a:off x="1486" y="1603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59" name="Line 45"/>
            <p:cNvSpPr>
              <a:spLocks noChangeShapeType="1"/>
            </p:cNvSpPr>
            <p:nvPr/>
          </p:nvSpPr>
          <p:spPr bwMode="auto">
            <a:xfrm flipH="1">
              <a:off x="1486" y="1937"/>
              <a:ext cx="5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60" name="Line 46"/>
            <p:cNvSpPr>
              <a:spLocks noChangeShapeType="1"/>
            </p:cNvSpPr>
            <p:nvPr/>
          </p:nvSpPr>
          <p:spPr bwMode="auto">
            <a:xfrm flipH="1">
              <a:off x="1490" y="2281"/>
              <a:ext cx="5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61" name="Rectangle 47"/>
            <p:cNvSpPr>
              <a:spLocks noChangeArrowheads="1"/>
            </p:cNvSpPr>
            <p:nvPr/>
          </p:nvSpPr>
          <p:spPr bwMode="auto">
            <a:xfrm>
              <a:off x="1769" y="1955"/>
              <a:ext cx="324" cy="154"/>
            </a:xfrm>
            <a:prstGeom prst="rect">
              <a:avLst/>
            </a:prstGeom>
            <a:noFill/>
            <a:ln w="5080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62" name="Rectangle 48"/>
            <p:cNvSpPr>
              <a:spLocks noChangeArrowheads="1"/>
            </p:cNvSpPr>
            <p:nvPr/>
          </p:nvSpPr>
          <p:spPr bwMode="auto">
            <a:xfrm>
              <a:off x="1687" y="1856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b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63" name="Rectangle 49"/>
            <p:cNvSpPr>
              <a:spLocks noChangeArrowheads="1"/>
            </p:cNvSpPr>
            <p:nvPr/>
          </p:nvSpPr>
          <p:spPr bwMode="auto">
            <a:xfrm>
              <a:off x="1775" y="1112"/>
              <a:ext cx="324" cy="154"/>
            </a:xfrm>
            <a:prstGeom prst="rect">
              <a:avLst/>
            </a:prstGeom>
            <a:noFill/>
            <a:ln w="5080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64" name="Rectangle 50"/>
            <p:cNvSpPr>
              <a:spLocks noChangeArrowheads="1"/>
            </p:cNvSpPr>
            <p:nvPr/>
          </p:nvSpPr>
          <p:spPr bwMode="auto">
            <a:xfrm>
              <a:off x="1602" y="1439"/>
              <a:ext cx="173" cy="332"/>
            </a:xfrm>
            <a:prstGeom prst="rect">
              <a:avLst/>
            </a:prstGeom>
            <a:noFill/>
            <a:ln w="5080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65" name="Rectangle 51"/>
            <p:cNvSpPr>
              <a:spLocks noChangeArrowheads="1"/>
            </p:cNvSpPr>
            <p:nvPr/>
          </p:nvSpPr>
          <p:spPr bwMode="auto">
            <a:xfrm>
              <a:off x="2428" y="1284"/>
              <a:ext cx="338" cy="154"/>
            </a:xfrm>
            <a:prstGeom prst="rect">
              <a:avLst/>
            </a:prstGeom>
            <a:noFill/>
            <a:ln w="50800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66" name="Oval 52"/>
            <p:cNvSpPr>
              <a:spLocks noChangeArrowheads="1"/>
            </p:cNvSpPr>
            <p:nvPr/>
          </p:nvSpPr>
          <p:spPr bwMode="auto">
            <a:xfrm>
              <a:off x="1737" y="1729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67" name="Oval 53"/>
            <p:cNvSpPr>
              <a:spLocks noChangeArrowheads="1"/>
            </p:cNvSpPr>
            <p:nvPr/>
          </p:nvSpPr>
          <p:spPr bwMode="auto">
            <a:xfrm>
              <a:off x="1739" y="1927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68" name="Oval 54"/>
            <p:cNvSpPr>
              <a:spLocks noChangeArrowheads="1"/>
            </p:cNvSpPr>
            <p:nvPr/>
          </p:nvSpPr>
          <p:spPr bwMode="auto">
            <a:xfrm>
              <a:off x="1749" y="1223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69" name="Oval 55"/>
            <p:cNvSpPr>
              <a:spLocks noChangeArrowheads="1"/>
            </p:cNvSpPr>
            <p:nvPr/>
          </p:nvSpPr>
          <p:spPr bwMode="auto">
            <a:xfrm>
              <a:off x="2730" y="1254"/>
              <a:ext cx="64" cy="7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70" name="Rectangle 56"/>
            <p:cNvSpPr>
              <a:spLocks noChangeArrowheads="1"/>
            </p:cNvSpPr>
            <p:nvPr/>
          </p:nvSpPr>
          <p:spPr bwMode="auto">
            <a:xfrm>
              <a:off x="1675" y="2075"/>
              <a:ext cx="5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c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71" name="Rectangle 57"/>
            <p:cNvSpPr>
              <a:spLocks noChangeArrowheads="1"/>
            </p:cNvSpPr>
            <p:nvPr/>
          </p:nvSpPr>
          <p:spPr bwMode="auto">
            <a:xfrm>
              <a:off x="2119" y="1864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a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72" name="Rectangle 58"/>
            <p:cNvSpPr>
              <a:spLocks noChangeArrowheads="1"/>
            </p:cNvSpPr>
            <p:nvPr/>
          </p:nvSpPr>
          <p:spPr bwMode="auto">
            <a:xfrm>
              <a:off x="2129" y="1578"/>
              <a:ext cx="88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8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73" name="Rectangle 59"/>
            <p:cNvSpPr>
              <a:spLocks noChangeArrowheads="1"/>
            </p:cNvSpPr>
            <p:nvPr/>
          </p:nvSpPr>
          <p:spPr bwMode="auto">
            <a:xfrm>
              <a:off x="2193" y="1643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1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74" name="Rectangle 60"/>
            <p:cNvSpPr>
              <a:spLocks noChangeArrowheads="1"/>
            </p:cNvSpPr>
            <p:nvPr/>
          </p:nvSpPr>
          <p:spPr bwMode="auto">
            <a:xfrm>
              <a:off x="1807" y="1638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d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75" name="Rectangle 61"/>
            <p:cNvSpPr>
              <a:spLocks noChangeArrowheads="1"/>
            </p:cNvSpPr>
            <p:nvPr/>
          </p:nvSpPr>
          <p:spPr bwMode="auto">
            <a:xfrm>
              <a:off x="1628" y="1306"/>
              <a:ext cx="5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76" name="Rectangle 62"/>
            <p:cNvSpPr>
              <a:spLocks noChangeArrowheads="1"/>
            </p:cNvSpPr>
            <p:nvPr/>
          </p:nvSpPr>
          <p:spPr bwMode="auto">
            <a:xfrm>
              <a:off x="1777" y="1264"/>
              <a:ext cx="3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f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77" name="Rectangle 63"/>
            <p:cNvSpPr>
              <a:spLocks noChangeArrowheads="1"/>
            </p:cNvSpPr>
            <p:nvPr/>
          </p:nvSpPr>
          <p:spPr bwMode="auto">
            <a:xfrm>
              <a:off x="1903" y="938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g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78" name="Rectangle 64"/>
            <p:cNvSpPr>
              <a:spLocks noChangeArrowheads="1"/>
            </p:cNvSpPr>
            <p:nvPr/>
          </p:nvSpPr>
          <p:spPr bwMode="auto">
            <a:xfrm>
              <a:off x="2095" y="950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h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79" name="Rectangle 65"/>
            <p:cNvSpPr>
              <a:spLocks noChangeArrowheads="1"/>
            </p:cNvSpPr>
            <p:nvPr/>
          </p:nvSpPr>
          <p:spPr bwMode="auto">
            <a:xfrm>
              <a:off x="2394" y="1467"/>
              <a:ext cx="3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i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80" name="Rectangle 66"/>
            <p:cNvSpPr>
              <a:spLocks noChangeArrowheads="1"/>
            </p:cNvSpPr>
            <p:nvPr/>
          </p:nvSpPr>
          <p:spPr bwMode="auto">
            <a:xfrm>
              <a:off x="2724" y="1472"/>
              <a:ext cx="3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j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81" name="Rectangle 67"/>
            <p:cNvSpPr>
              <a:spLocks noChangeArrowheads="1"/>
            </p:cNvSpPr>
            <p:nvPr/>
          </p:nvSpPr>
          <p:spPr bwMode="auto">
            <a:xfrm>
              <a:off x="2814" y="1205"/>
              <a:ext cx="5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k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82" name="Rectangle 68"/>
            <p:cNvSpPr>
              <a:spLocks noChangeArrowheads="1"/>
            </p:cNvSpPr>
            <p:nvPr/>
          </p:nvSpPr>
          <p:spPr bwMode="auto">
            <a:xfrm>
              <a:off x="2975" y="1039"/>
              <a:ext cx="3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l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83" name="Rectangle 69"/>
            <p:cNvSpPr>
              <a:spLocks noChangeArrowheads="1"/>
            </p:cNvSpPr>
            <p:nvPr/>
          </p:nvSpPr>
          <p:spPr bwMode="auto">
            <a:xfrm>
              <a:off x="2550" y="779"/>
              <a:ext cx="8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m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84" name="Rectangle 70"/>
            <p:cNvSpPr>
              <a:spLocks noChangeArrowheads="1"/>
            </p:cNvSpPr>
            <p:nvPr/>
          </p:nvSpPr>
          <p:spPr bwMode="auto">
            <a:xfrm>
              <a:off x="2422" y="946"/>
              <a:ext cx="513" cy="50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85" name="Rectangle 71"/>
            <p:cNvSpPr>
              <a:spLocks noChangeArrowheads="1"/>
            </p:cNvSpPr>
            <p:nvPr/>
          </p:nvSpPr>
          <p:spPr bwMode="auto">
            <a:xfrm>
              <a:off x="1608" y="1112"/>
              <a:ext cx="491" cy="99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86" name="Oval 72"/>
            <p:cNvSpPr>
              <a:spLocks noChangeArrowheads="1"/>
            </p:cNvSpPr>
            <p:nvPr/>
          </p:nvSpPr>
          <p:spPr bwMode="auto">
            <a:xfrm>
              <a:off x="2396" y="1401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87" name="Oval 73"/>
            <p:cNvSpPr>
              <a:spLocks noChangeArrowheads="1"/>
            </p:cNvSpPr>
            <p:nvPr/>
          </p:nvSpPr>
          <p:spPr bwMode="auto">
            <a:xfrm>
              <a:off x="2554" y="916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88" name="Oval 74"/>
            <p:cNvSpPr>
              <a:spLocks noChangeArrowheads="1"/>
            </p:cNvSpPr>
            <p:nvPr/>
          </p:nvSpPr>
          <p:spPr bwMode="auto">
            <a:xfrm>
              <a:off x="2732" y="1399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89" name="Oval 75"/>
            <p:cNvSpPr>
              <a:spLocks noChangeArrowheads="1"/>
            </p:cNvSpPr>
            <p:nvPr/>
          </p:nvSpPr>
          <p:spPr bwMode="auto">
            <a:xfrm>
              <a:off x="2889" y="1070"/>
              <a:ext cx="64" cy="7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90" name="Oval 76"/>
            <p:cNvSpPr>
              <a:spLocks noChangeArrowheads="1"/>
            </p:cNvSpPr>
            <p:nvPr/>
          </p:nvSpPr>
          <p:spPr bwMode="auto">
            <a:xfrm>
              <a:off x="1745" y="2063"/>
              <a:ext cx="64" cy="7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91" name="Oval 77"/>
            <p:cNvSpPr>
              <a:spLocks noChangeArrowheads="1"/>
            </p:cNvSpPr>
            <p:nvPr/>
          </p:nvSpPr>
          <p:spPr bwMode="auto">
            <a:xfrm>
              <a:off x="2059" y="1919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92" name="Oval 78"/>
            <p:cNvSpPr>
              <a:spLocks noChangeArrowheads="1"/>
            </p:cNvSpPr>
            <p:nvPr/>
          </p:nvSpPr>
          <p:spPr bwMode="auto">
            <a:xfrm>
              <a:off x="1570" y="1409"/>
              <a:ext cx="64" cy="6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93" name="Oval 79"/>
            <p:cNvSpPr>
              <a:spLocks noChangeArrowheads="1"/>
            </p:cNvSpPr>
            <p:nvPr/>
          </p:nvSpPr>
          <p:spPr bwMode="auto">
            <a:xfrm>
              <a:off x="2071" y="1082"/>
              <a:ext cx="64" cy="7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94" name="Oval 80"/>
            <p:cNvSpPr>
              <a:spLocks noChangeArrowheads="1"/>
            </p:cNvSpPr>
            <p:nvPr/>
          </p:nvSpPr>
          <p:spPr bwMode="auto">
            <a:xfrm>
              <a:off x="1911" y="1086"/>
              <a:ext cx="64" cy="7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95" name="Rectangle 81"/>
            <p:cNvSpPr>
              <a:spLocks noChangeArrowheads="1"/>
            </p:cNvSpPr>
            <p:nvPr/>
          </p:nvSpPr>
          <p:spPr bwMode="auto">
            <a:xfrm>
              <a:off x="2967" y="1323"/>
              <a:ext cx="88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8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96" name="Rectangle 82"/>
            <p:cNvSpPr>
              <a:spLocks noChangeArrowheads="1"/>
            </p:cNvSpPr>
            <p:nvPr/>
          </p:nvSpPr>
          <p:spPr bwMode="auto">
            <a:xfrm>
              <a:off x="3031" y="1389"/>
              <a:ext cx="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400" i="1">
                  <a:solidFill>
                    <a:srgbClr val="000000"/>
                  </a:solidFill>
                  <a:ea typeface="SimSun" charset="-122"/>
                </a:rPr>
                <a:t>2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897" name="Rectangle 83"/>
            <p:cNvSpPr>
              <a:spLocks noChangeArrowheads="1"/>
            </p:cNvSpPr>
            <p:nvPr/>
          </p:nvSpPr>
          <p:spPr bwMode="auto">
            <a:xfrm>
              <a:off x="2836" y="3195"/>
              <a:ext cx="1078" cy="33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98" name="Rectangle 84"/>
            <p:cNvSpPr>
              <a:spLocks noChangeArrowheads="1"/>
            </p:cNvSpPr>
            <p:nvPr/>
          </p:nvSpPr>
          <p:spPr bwMode="auto">
            <a:xfrm>
              <a:off x="200" y="3616"/>
              <a:ext cx="1078" cy="333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899" name="Line 85"/>
            <p:cNvSpPr>
              <a:spLocks noChangeShapeType="1"/>
            </p:cNvSpPr>
            <p:nvPr/>
          </p:nvSpPr>
          <p:spPr bwMode="auto">
            <a:xfrm>
              <a:off x="547" y="3616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00" name="Line 86"/>
            <p:cNvSpPr>
              <a:spLocks noChangeShapeType="1"/>
            </p:cNvSpPr>
            <p:nvPr/>
          </p:nvSpPr>
          <p:spPr bwMode="auto">
            <a:xfrm>
              <a:off x="925" y="3604"/>
              <a:ext cx="1" cy="3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01" name="Rectangle 87"/>
            <p:cNvSpPr>
              <a:spLocks noChangeArrowheads="1"/>
            </p:cNvSpPr>
            <p:nvPr/>
          </p:nvSpPr>
          <p:spPr bwMode="auto">
            <a:xfrm>
              <a:off x="338" y="3697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a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02" name="Rectangle 88"/>
            <p:cNvSpPr>
              <a:spLocks noChangeArrowheads="1"/>
            </p:cNvSpPr>
            <p:nvPr/>
          </p:nvSpPr>
          <p:spPr bwMode="auto">
            <a:xfrm>
              <a:off x="1292" y="3612"/>
              <a:ext cx="717" cy="33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903" name="Line 89"/>
            <p:cNvSpPr>
              <a:spLocks noChangeShapeType="1"/>
            </p:cNvSpPr>
            <p:nvPr/>
          </p:nvSpPr>
          <p:spPr bwMode="auto">
            <a:xfrm>
              <a:off x="1644" y="3616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04" name="Rectangle 90"/>
            <p:cNvSpPr>
              <a:spLocks noChangeArrowheads="1"/>
            </p:cNvSpPr>
            <p:nvPr/>
          </p:nvSpPr>
          <p:spPr bwMode="auto">
            <a:xfrm>
              <a:off x="1015" y="3183"/>
              <a:ext cx="1078" cy="332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905" name="Line 91"/>
            <p:cNvSpPr>
              <a:spLocks noChangeShapeType="1"/>
            </p:cNvSpPr>
            <p:nvPr/>
          </p:nvSpPr>
          <p:spPr bwMode="auto">
            <a:xfrm>
              <a:off x="1362" y="3183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06" name="Line 92"/>
            <p:cNvSpPr>
              <a:spLocks noChangeShapeType="1"/>
            </p:cNvSpPr>
            <p:nvPr/>
          </p:nvSpPr>
          <p:spPr bwMode="auto">
            <a:xfrm>
              <a:off x="1739" y="3171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07" name="Rectangle 93"/>
            <p:cNvSpPr>
              <a:spLocks noChangeArrowheads="1"/>
            </p:cNvSpPr>
            <p:nvPr/>
          </p:nvSpPr>
          <p:spPr bwMode="auto">
            <a:xfrm>
              <a:off x="1877" y="2726"/>
              <a:ext cx="1078" cy="332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908" name="Line 94"/>
            <p:cNvSpPr>
              <a:spLocks noChangeShapeType="1"/>
            </p:cNvSpPr>
            <p:nvPr/>
          </p:nvSpPr>
          <p:spPr bwMode="auto">
            <a:xfrm>
              <a:off x="2225" y="2726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09" name="Line 95"/>
            <p:cNvSpPr>
              <a:spLocks noChangeShapeType="1"/>
            </p:cNvSpPr>
            <p:nvPr/>
          </p:nvSpPr>
          <p:spPr bwMode="auto">
            <a:xfrm>
              <a:off x="2602" y="2714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10" name="Rectangle 96"/>
            <p:cNvSpPr>
              <a:spLocks noChangeArrowheads="1"/>
            </p:cNvSpPr>
            <p:nvPr/>
          </p:nvSpPr>
          <p:spPr bwMode="auto">
            <a:xfrm>
              <a:off x="709" y="3709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b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11" name="Rectangle 97"/>
            <p:cNvSpPr>
              <a:spLocks noChangeArrowheads="1"/>
            </p:cNvSpPr>
            <p:nvPr/>
          </p:nvSpPr>
          <p:spPr bwMode="auto">
            <a:xfrm>
              <a:off x="1074" y="3703"/>
              <a:ext cx="57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c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12" name="Rectangle 98"/>
            <p:cNvSpPr>
              <a:spLocks noChangeArrowheads="1"/>
            </p:cNvSpPr>
            <p:nvPr/>
          </p:nvSpPr>
          <p:spPr bwMode="auto">
            <a:xfrm>
              <a:off x="1434" y="3703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d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13" name="Rectangle 99"/>
            <p:cNvSpPr>
              <a:spLocks noChangeArrowheads="1"/>
            </p:cNvSpPr>
            <p:nvPr/>
          </p:nvSpPr>
          <p:spPr bwMode="auto">
            <a:xfrm>
              <a:off x="1793" y="3691"/>
              <a:ext cx="57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14" name="Rectangle 100"/>
            <p:cNvSpPr>
              <a:spLocks noChangeArrowheads="1"/>
            </p:cNvSpPr>
            <p:nvPr/>
          </p:nvSpPr>
          <p:spPr bwMode="auto">
            <a:xfrm>
              <a:off x="1985" y="2777"/>
              <a:ext cx="7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15" name="Rectangle 101"/>
            <p:cNvSpPr>
              <a:spLocks noChangeArrowheads="1"/>
            </p:cNvSpPr>
            <p:nvPr/>
          </p:nvSpPr>
          <p:spPr bwMode="auto">
            <a:xfrm>
              <a:off x="2045" y="2843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1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16" name="Rectangle 102"/>
            <p:cNvSpPr>
              <a:spLocks noChangeArrowheads="1"/>
            </p:cNvSpPr>
            <p:nvPr/>
          </p:nvSpPr>
          <p:spPr bwMode="auto">
            <a:xfrm>
              <a:off x="2350" y="2782"/>
              <a:ext cx="7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17" name="Rectangle 103"/>
            <p:cNvSpPr>
              <a:spLocks noChangeArrowheads="1"/>
            </p:cNvSpPr>
            <p:nvPr/>
          </p:nvSpPr>
          <p:spPr bwMode="auto">
            <a:xfrm>
              <a:off x="2410" y="2848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2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18" name="Rectangle 104"/>
            <p:cNvSpPr>
              <a:spLocks noChangeArrowheads="1"/>
            </p:cNvSpPr>
            <p:nvPr/>
          </p:nvSpPr>
          <p:spPr bwMode="auto">
            <a:xfrm>
              <a:off x="1134" y="3235"/>
              <a:ext cx="7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19" name="Rectangle 105"/>
            <p:cNvSpPr>
              <a:spLocks noChangeArrowheads="1"/>
            </p:cNvSpPr>
            <p:nvPr/>
          </p:nvSpPr>
          <p:spPr bwMode="auto">
            <a:xfrm>
              <a:off x="1194" y="3299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3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20" name="Rectangle 106"/>
            <p:cNvSpPr>
              <a:spLocks noChangeArrowheads="1"/>
            </p:cNvSpPr>
            <p:nvPr/>
          </p:nvSpPr>
          <p:spPr bwMode="auto">
            <a:xfrm>
              <a:off x="1500" y="3235"/>
              <a:ext cx="7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21" name="Rectangle 107"/>
            <p:cNvSpPr>
              <a:spLocks noChangeArrowheads="1"/>
            </p:cNvSpPr>
            <p:nvPr/>
          </p:nvSpPr>
          <p:spPr bwMode="auto">
            <a:xfrm>
              <a:off x="1560" y="3299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4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22" name="Rectangle 108"/>
            <p:cNvSpPr>
              <a:spLocks noChangeArrowheads="1"/>
            </p:cNvSpPr>
            <p:nvPr/>
          </p:nvSpPr>
          <p:spPr bwMode="auto">
            <a:xfrm>
              <a:off x="1853" y="3235"/>
              <a:ext cx="7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23" name="Rectangle 109"/>
            <p:cNvSpPr>
              <a:spLocks noChangeArrowheads="1"/>
            </p:cNvSpPr>
            <p:nvPr/>
          </p:nvSpPr>
          <p:spPr bwMode="auto">
            <a:xfrm>
              <a:off x="1913" y="3299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5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24" name="Line 110"/>
            <p:cNvSpPr>
              <a:spLocks noChangeShapeType="1"/>
            </p:cNvSpPr>
            <p:nvPr/>
          </p:nvSpPr>
          <p:spPr bwMode="auto">
            <a:xfrm flipV="1">
              <a:off x="2410" y="3058"/>
              <a:ext cx="1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9925" name="Group 111"/>
            <p:cNvGrpSpPr>
              <a:grpSpLocks/>
            </p:cNvGrpSpPr>
            <p:nvPr/>
          </p:nvGrpSpPr>
          <p:grpSpPr bwMode="auto">
            <a:xfrm>
              <a:off x="1494" y="3058"/>
              <a:ext cx="558" cy="119"/>
              <a:chOff x="1494" y="3058"/>
              <a:chExt cx="558" cy="119"/>
            </a:xfrm>
          </p:grpSpPr>
          <p:sp>
            <p:nvSpPr>
              <p:cNvPr id="119980" name="Line 112"/>
              <p:cNvSpPr>
                <a:spLocks noChangeShapeType="1"/>
              </p:cNvSpPr>
              <p:nvPr/>
            </p:nvSpPr>
            <p:spPr bwMode="auto">
              <a:xfrm flipV="1">
                <a:off x="2051" y="3058"/>
                <a:ext cx="1" cy="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81" name="Line 113"/>
              <p:cNvSpPr>
                <a:spLocks noChangeShapeType="1"/>
              </p:cNvSpPr>
              <p:nvPr/>
            </p:nvSpPr>
            <p:spPr bwMode="auto">
              <a:xfrm flipH="1">
                <a:off x="1494" y="3112"/>
                <a:ext cx="55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82" name="Line 114"/>
              <p:cNvSpPr>
                <a:spLocks noChangeShapeType="1"/>
              </p:cNvSpPr>
              <p:nvPr/>
            </p:nvSpPr>
            <p:spPr bwMode="auto">
              <a:xfrm flipV="1">
                <a:off x="1500" y="3118"/>
                <a:ext cx="1" cy="5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9926" name="Line 115"/>
            <p:cNvSpPr>
              <a:spLocks noChangeShapeType="1"/>
            </p:cNvSpPr>
            <p:nvPr/>
          </p:nvSpPr>
          <p:spPr bwMode="auto">
            <a:xfrm>
              <a:off x="2410" y="3118"/>
              <a:ext cx="8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27" name="Line 116"/>
            <p:cNvSpPr>
              <a:spLocks noChangeShapeType="1"/>
            </p:cNvSpPr>
            <p:nvPr/>
          </p:nvSpPr>
          <p:spPr bwMode="auto">
            <a:xfrm flipV="1">
              <a:off x="3285" y="3112"/>
              <a:ext cx="1" cy="6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28" name="Rectangle 117"/>
            <p:cNvSpPr>
              <a:spLocks noChangeArrowheads="1"/>
            </p:cNvSpPr>
            <p:nvPr/>
          </p:nvSpPr>
          <p:spPr bwMode="auto">
            <a:xfrm>
              <a:off x="1889" y="2564"/>
              <a:ext cx="242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Root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29" name="Rectangle 118"/>
            <p:cNvSpPr>
              <a:spLocks noChangeArrowheads="1"/>
            </p:cNvSpPr>
            <p:nvPr/>
          </p:nvSpPr>
          <p:spPr bwMode="auto">
            <a:xfrm>
              <a:off x="763" y="3216"/>
              <a:ext cx="7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30" name="Rectangle 119"/>
            <p:cNvSpPr>
              <a:spLocks noChangeArrowheads="1"/>
            </p:cNvSpPr>
            <p:nvPr/>
          </p:nvSpPr>
          <p:spPr bwMode="auto">
            <a:xfrm>
              <a:off x="823" y="3282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1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31" name="Rectangle 120"/>
            <p:cNvSpPr>
              <a:spLocks noChangeArrowheads="1"/>
            </p:cNvSpPr>
            <p:nvPr/>
          </p:nvSpPr>
          <p:spPr bwMode="auto">
            <a:xfrm>
              <a:off x="3962" y="3288"/>
              <a:ext cx="7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32" name="Rectangle 121"/>
            <p:cNvSpPr>
              <a:spLocks noChangeArrowheads="1"/>
            </p:cNvSpPr>
            <p:nvPr/>
          </p:nvSpPr>
          <p:spPr bwMode="auto">
            <a:xfrm>
              <a:off x="4022" y="3352"/>
              <a:ext cx="6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2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33" name="Rectangle 122"/>
            <p:cNvSpPr>
              <a:spLocks noChangeArrowheads="1"/>
            </p:cNvSpPr>
            <p:nvPr/>
          </p:nvSpPr>
          <p:spPr bwMode="auto">
            <a:xfrm>
              <a:off x="158" y="3958"/>
              <a:ext cx="7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34" name="Rectangle 123"/>
            <p:cNvSpPr>
              <a:spLocks noChangeArrowheads="1"/>
            </p:cNvSpPr>
            <p:nvPr/>
          </p:nvSpPr>
          <p:spPr bwMode="auto">
            <a:xfrm>
              <a:off x="218" y="4023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3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35" name="Rectangle 124"/>
            <p:cNvSpPr>
              <a:spLocks noChangeArrowheads="1"/>
            </p:cNvSpPr>
            <p:nvPr/>
          </p:nvSpPr>
          <p:spPr bwMode="auto">
            <a:xfrm>
              <a:off x="1296" y="3940"/>
              <a:ext cx="7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36" name="Rectangle 125"/>
            <p:cNvSpPr>
              <a:spLocks noChangeArrowheads="1"/>
            </p:cNvSpPr>
            <p:nvPr/>
          </p:nvSpPr>
          <p:spPr bwMode="auto">
            <a:xfrm>
              <a:off x="1356" y="4006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4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37" name="Rectangle 126"/>
            <p:cNvSpPr>
              <a:spLocks noChangeArrowheads="1"/>
            </p:cNvSpPr>
            <p:nvPr/>
          </p:nvSpPr>
          <p:spPr bwMode="auto">
            <a:xfrm>
              <a:off x="2051" y="3628"/>
              <a:ext cx="1078" cy="33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938" name="Line 127"/>
            <p:cNvSpPr>
              <a:spLocks noChangeShapeType="1"/>
            </p:cNvSpPr>
            <p:nvPr/>
          </p:nvSpPr>
          <p:spPr bwMode="auto">
            <a:xfrm>
              <a:off x="2398" y="3628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39" name="Line 128"/>
            <p:cNvSpPr>
              <a:spLocks noChangeShapeType="1"/>
            </p:cNvSpPr>
            <p:nvPr/>
          </p:nvSpPr>
          <p:spPr bwMode="auto">
            <a:xfrm>
              <a:off x="2776" y="3616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40" name="Rectangle 129"/>
            <p:cNvSpPr>
              <a:spLocks noChangeArrowheads="1"/>
            </p:cNvSpPr>
            <p:nvPr/>
          </p:nvSpPr>
          <p:spPr bwMode="auto">
            <a:xfrm>
              <a:off x="2189" y="3716"/>
              <a:ext cx="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f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41" name="Rectangle 130"/>
            <p:cNvSpPr>
              <a:spLocks noChangeArrowheads="1"/>
            </p:cNvSpPr>
            <p:nvPr/>
          </p:nvSpPr>
          <p:spPr bwMode="auto">
            <a:xfrm>
              <a:off x="2548" y="3703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g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42" name="Rectangle 131"/>
            <p:cNvSpPr>
              <a:spLocks noChangeArrowheads="1"/>
            </p:cNvSpPr>
            <p:nvPr/>
          </p:nvSpPr>
          <p:spPr bwMode="auto">
            <a:xfrm>
              <a:off x="2907" y="3733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h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43" name="Rectangle 132"/>
            <p:cNvSpPr>
              <a:spLocks noChangeArrowheads="1"/>
            </p:cNvSpPr>
            <p:nvPr/>
          </p:nvSpPr>
          <p:spPr bwMode="auto">
            <a:xfrm>
              <a:off x="2051" y="3951"/>
              <a:ext cx="7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44" name="Rectangle 133"/>
            <p:cNvSpPr>
              <a:spLocks noChangeArrowheads="1"/>
            </p:cNvSpPr>
            <p:nvPr/>
          </p:nvSpPr>
          <p:spPr bwMode="auto">
            <a:xfrm>
              <a:off x="2111" y="4019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5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45" name="Rectangle 134"/>
            <p:cNvSpPr>
              <a:spLocks noChangeArrowheads="1"/>
            </p:cNvSpPr>
            <p:nvPr/>
          </p:nvSpPr>
          <p:spPr bwMode="auto">
            <a:xfrm>
              <a:off x="4267" y="3640"/>
              <a:ext cx="717" cy="33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946" name="Line 135"/>
            <p:cNvSpPr>
              <a:spLocks noChangeShapeType="1"/>
            </p:cNvSpPr>
            <p:nvPr/>
          </p:nvSpPr>
          <p:spPr bwMode="auto">
            <a:xfrm>
              <a:off x="4615" y="3640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47" name="Rectangle 136"/>
            <p:cNvSpPr>
              <a:spLocks noChangeArrowheads="1"/>
            </p:cNvSpPr>
            <p:nvPr/>
          </p:nvSpPr>
          <p:spPr bwMode="auto">
            <a:xfrm>
              <a:off x="4405" y="3727"/>
              <a:ext cx="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l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48" name="Rectangle 137"/>
            <p:cNvSpPr>
              <a:spLocks noChangeArrowheads="1"/>
            </p:cNvSpPr>
            <p:nvPr/>
          </p:nvSpPr>
          <p:spPr bwMode="auto">
            <a:xfrm>
              <a:off x="4764" y="3716"/>
              <a:ext cx="92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m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49" name="Rectangle 138"/>
            <p:cNvSpPr>
              <a:spLocks noChangeArrowheads="1"/>
            </p:cNvSpPr>
            <p:nvPr/>
          </p:nvSpPr>
          <p:spPr bwMode="auto">
            <a:xfrm>
              <a:off x="4267" y="3964"/>
              <a:ext cx="7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50" name="Rectangle 139"/>
            <p:cNvSpPr>
              <a:spLocks noChangeArrowheads="1"/>
            </p:cNvSpPr>
            <p:nvPr/>
          </p:nvSpPr>
          <p:spPr bwMode="auto">
            <a:xfrm>
              <a:off x="4327" y="4029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7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51" name="Rectangle 140"/>
            <p:cNvSpPr>
              <a:spLocks noChangeArrowheads="1"/>
            </p:cNvSpPr>
            <p:nvPr/>
          </p:nvSpPr>
          <p:spPr bwMode="auto">
            <a:xfrm>
              <a:off x="3153" y="3640"/>
              <a:ext cx="1078" cy="33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119952" name="Line 141"/>
            <p:cNvSpPr>
              <a:spLocks noChangeShapeType="1"/>
            </p:cNvSpPr>
            <p:nvPr/>
          </p:nvSpPr>
          <p:spPr bwMode="auto">
            <a:xfrm>
              <a:off x="3500" y="3640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53" name="Line 142"/>
            <p:cNvSpPr>
              <a:spLocks noChangeShapeType="1"/>
            </p:cNvSpPr>
            <p:nvPr/>
          </p:nvSpPr>
          <p:spPr bwMode="auto">
            <a:xfrm>
              <a:off x="3878" y="3628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54" name="Rectangle 143"/>
            <p:cNvSpPr>
              <a:spLocks noChangeArrowheads="1"/>
            </p:cNvSpPr>
            <p:nvPr/>
          </p:nvSpPr>
          <p:spPr bwMode="auto">
            <a:xfrm>
              <a:off x="3291" y="3727"/>
              <a:ext cx="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i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55" name="Rectangle 144"/>
            <p:cNvSpPr>
              <a:spLocks noChangeArrowheads="1"/>
            </p:cNvSpPr>
            <p:nvPr/>
          </p:nvSpPr>
          <p:spPr bwMode="auto">
            <a:xfrm>
              <a:off x="3650" y="3716"/>
              <a:ext cx="3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j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56" name="Rectangle 145"/>
            <p:cNvSpPr>
              <a:spLocks noChangeArrowheads="1"/>
            </p:cNvSpPr>
            <p:nvPr/>
          </p:nvSpPr>
          <p:spPr bwMode="auto">
            <a:xfrm>
              <a:off x="4010" y="3744"/>
              <a:ext cx="5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k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57" name="Rectangle 146"/>
            <p:cNvSpPr>
              <a:spLocks noChangeArrowheads="1"/>
            </p:cNvSpPr>
            <p:nvPr/>
          </p:nvSpPr>
          <p:spPr bwMode="auto">
            <a:xfrm>
              <a:off x="3153" y="3964"/>
              <a:ext cx="7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58" name="Rectangle 147"/>
            <p:cNvSpPr>
              <a:spLocks noChangeArrowheads="1"/>
            </p:cNvSpPr>
            <p:nvPr/>
          </p:nvSpPr>
          <p:spPr bwMode="auto">
            <a:xfrm>
              <a:off x="3213" y="4029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6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59" name="Line 148"/>
            <p:cNvSpPr>
              <a:spLocks noChangeShapeType="1"/>
            </p:cNvSpPr>
            <p:nvPr/>
          </p:nvSpPr>
          <p:spPr bwMode="auto">
            <a:xfrm>
              <a:off x="3560" y="3183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60" name="Rectangle 149"/>
            <p:cNvSpPr>
              <a:spLocks noChangeArrowheads="1"/>
            </p:cNvSpPr>
            <p:nvPr/>
          </p:nvSpPr>
          <p:spPr bwMode="auto">
            <a:xfrm>
              <a:off x="2955" y="3246"/>
              <a:ext cx="7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61" name="Rectangle 150"/>
            <p:cNvSpPr>
              <a:spLocks noChangeArrowheads="1"/>
            </p:cNvSpPr>
            <p:nvPr/>
          </p:nvSpPr>
          <p:spPr bwMode="auto">
            <a:xfrm>
              <a:off x="3015" y="3311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6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62" name="Rectangle 151"/>
            <p:cNvSpPr>
              <a:spLocks noChangeArrowheads="1"/>
            </p:cNvSpPr>
            <p:nvPr/>
          </p:nvSpPr>
          <p:spPr bwMode="auto">
            <a:xfrm>
              <a:off x="3321" y="3246"/>
              <a:ext cx="7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E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63" name="Rectangle 152"/>
            <p:cNvSpPr>
              <a:spLocks noChangeArrowheads="1"/>
            </p:cNvSpPr>
            <p:nvPr/>
          </p:nvSpPr>
          <p:spPr bwMode="auto">
            <a:xfrm>
              <a:off x="3381" y="3311"/>
              <a:ext cx="64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rgbClr val="0066FF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rgbClr val="0066FF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3pPr>
              <a:lvl4pPr marL="16002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4pPr>
              <a:lvl5pPr marL="2057400" indent="-228600">
                <a:defRPr sz="2400">
                  <a:solidFill>
                    <a:srgbClr val="0066FF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66FF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ea typeface="SimSun" charset="-122"/>
                </a:rPr>
                <a:t>7</a:t>
              </a:r>
              <a:endParaRPr lang="en-US" altLang="zh-CN">
                <a:solidFill>
                  <a:schemeClr val="tx1"/>
                </a:solidFill>
                <a:ea typeface="SimSun" charset="-122"/>
              </a:endParaRPr>
            </a:p>
          </p:txBody>
        </p:sp>
        <p:sp>
          <p:nvSpPr>
            <p:cNvPr id="119964" name="Line 153"/>
            <p:cNvSpPr>
              <a:spLocks noChangeShapeType="1"/>
            </p:cNvSpPr>
            <p:nvPr/>
          </p:nvSpPr>
          <p:spPr bwMode="auto">
            <a:xfrm>
              <a:off x="3195" y="3195"/>
              <a:ext cx="1" cy="34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9965" name="Group 154"/>
            <p:cNvGrpSpPr>
              <a:grpSpLocks/>
            </p:cNvGrpSpPr>
            <p:nvPr/>
          </p:nvGrpSpPr>
          <p:grpSpPr bwMode="auto">
            <a:xfrm>
              <a:off x="757" y="3509"/>
              <a:ext cx="436" cy="101"/>
              <a:chOff x="757" y="3509"/>
              <a:chExt cx="436" cy="101"/>
            </a:xfrm>
          </p:grpSpPr>
          <p:sp>
            <p:nvSpPr>
              <p:cNvPr id="119977" name="Line 155"/>
              <p:cNvSpPr>
                <a:spLocks noChangeShapeType="1"/>
              </p:cNvSpPr>
              <p:nvPr/>
            </p:nvSpPr>
            <p:spPr bwMode="auto">
              <a:xfrm flipV="1">
                <a:off x="1192" y="3509"/>
                <a:ext cx="1" cy="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78" name="Line 156"/>
              <p:cNvSpPr>
                <a:spLocks noChangeShapeType="1"/>
              </p:cNvSpPr>
              <p:nvPr/>
            </p:nvSpPr>
            <p:spPr bwMode="auto">
              <a:xfrm flipH="1">
                <a:off x="757" y="3555"/>
                <a:ext cx="43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79" name="Line 157"/>
              <p:cNvSpPr>
                <a:spLocks noChangeShapeType="1"/>
              </p:cNvSpPr>
              <p:nvPr/>
            </p:nvSpPr>
            <p:spPr bwMode="auto">
              <a:xfrm flipV="1">
                <a:off x="761" y="3559"/>
                <a:ext cx="1" cy="5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9966" name="Line 158"/>
            <p:cNvSpPr>
              <a:spLocks noChangeShapeType="1"/>
            </p:cNvSpPr>
            <p:nvPr/>
          </p:nvSpPr>
          <p:spPr bwMode="auto">
            <a:xfrm>
              <a:off x="1548" y="3509"/>
              <a:ext cx="1" cy="1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67" name="Line 159"/>
            <p:cNvSpPr>
              <a:spLocks noChangeShapeType="1"/>
            </p:cNvSpPr>
            <p:nvPr/>
          </p:nvSpPr>
          <p:spPr bwMode="auto">
            <a:xfrm>
              <a:off x="3033" y="3527"/>
              <a:ext cx="342" cy="1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9968" name="Group 160"/>
            <p:cNvGrpSpPr>
              <a:grpSpLocks/>
            </p:cNvGrpSpPr>
            <p:nvPr/>
          </p:nvGrpSpPr>
          <p:grpSpPr bwMode="auto">
            <a:xfrm>
              <a:off x="3411" y="3515"/>
              <a:ext cx="1197" cy="129"/>
              <a:chOff x="3411" y="3515"/>
              <a:chExt cx="1197" cy="129"/>
            </a:xfrm>
          </p:grpSpPr>
          <p:sp>
            <p:nvSpPr>
              <p:cNvPr id="119974" name="Line 161"/>
              <p:cNvSpPr>
                <a:spLocks noChangeShapeType="1"/>
              </p:cNvSpPr>
              <p:nvPr/>
            </p:nvSpPr>
            <p:spPr bwMode="auto">
              <a:xfrm flipV="1">
                <a:off x="3411" y="3515"/>
                <a:ext cx="1" cy="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75" name="Line 162"/>
              <p:cNvSpPr>
                <a:spLocks noChangeShapeType="1"/>
              </p:cNvSpPr>
              <p:nvPr/>
            </p:nvSpPr>
            <p:spPr bwMode="auto">
              <a:xfrm>
                <a:off x="3411" y="3579"/>
                <a:ext cx="119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76" name="Line 163"/>
              <p:cNvSpPr>
                <a:spLocks noChangeShapeType="1"/>
              </p:cNvSpPr>
              <p:nvPr/>
            </p:nvSpPr>
            <p:spPr bwMode="auto">
              <a:xfrm flipV="1">
                <a:off x="4607" y="3573"/>
                <a:ext cx="1" cy="7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9969" name="Group 164"/>
            <p:cNvGrpSpPr>
              <a:grpSpLocks/>
            </p:cNvGrpSpPr>
            <p:nvPr/>
          </p:nvGrpSpPr>
          <p:grpSpPr bwMode="auto">
            <a:xfrm>
              <a:off x="1925" y="3509"/>
              <a:ext cx="670" cy="123"/>
              <a:chOff x="1925" y="3509"/>
              <a:chExt cx="670" cy="123"/>
            </a:xfrm>
          </p:grpSpPr>
          <p:sp>
            <p:nvSpPr>
              <p:cNvPr id="119971" name="Line 165"/>
              <p:cNvSpPr>
                <a:spLocks noChangeShapeType="1"/>
              </p:cNvSpPr>
              <p:nvPr/>
            </p:nvSpPr>
            <p:spPr bwMode="auto">
              <a:xfrm flipV="1">
                <a:off x="1925" y="3509"/>
                <a:ext cx="1" cy="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72" name="Line 166"/>
              <p:cNvSpPr>
                <a:spLocks noChangeShapeType="1"/>
              </p:cNvSpPr>
              <p:nvPr/>
            </p:nvSpPr>
            <p:spPr bwMode="auto">
              <a:xfrm>
                <a:off x="1925" y="3571"/>
                <a:ext cx="66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73" name="Line 167"/>
              <p:cNvSpPr>
                <a:spLocks noChangeShapeType="1"/>
              </p:cNvSpPr>
              <p:nvPr/>
            </p:nvSpPr>
            <p:spPr bwMode="auto">
              <a:xfrm flipV="1">
                <a:off x="2594" y="3565"/>
                <a:ext cx="1" cy="6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9736" name="Rectangle 168"/>
            <p:cNvSpPr>
              <a:spLocks noChangeArrowheads="1"/>
            </p:cNvSpPr>
            <p:nvPr/>
          </p:nvSpPr>
          <p:spPr bwMode="auto">
            <a:xfrm>
              <a:off x="1655" y="1616"/>
              <a:ext cx="363" cy="408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09738" name="Text Box 170"/>
          <p:cNvSpPr txBox="1">
            <a:spLocks noChangeArrowheads="1"/>
          </p:cNvSpPr>
          <p:nvPr/>
        </p:nvSpPr>
        <p:spPr bwMode="auto">
          <a:xfrm>
            <a:off x="3443784" y="3089622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200">
                <a:solidFill>
                  <a:schemeClr val="tx1"/>
                </a:solidFill>
              </a:rPr>
              <a:t>3</a:t>
            </a:r>
            <a:endParaRPr lang="el-GR" altLang="x-none" sz="1200">
              <a:solidFill>
                <a:schemeClr val="tx1"/>
              </a:solidFill>
            </a:endParaRPr>
          </a:p>
        </p:txBody>
      </p:sp>
      <p:sp>
        <p:nvSpPr>
          <p:cNvPr id="109739" name="Text Box 171"/>
          <p:cNvSpPr txBox="1">
            <a:spLocks noChangeArrowheads="1"/>
          </p:cNvSpPr>
          <p:nvPr/>
        </p:nvSpPr>
        <p:spPr bwMode="auto">
          <a:xfrm>
            <a:off x="3078659" y="2511772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200">
                <a:solidFill>
                  <a:schemeClr val="tx1"/>
                </a:solidFill>
              </a:rPr>
              <a:t>4</a:t>
            </a:r>
            <a:endParaRPr lang="el-GR" altLang="x-none" sz="1200">
              <a:solidFill>
                <a:schemeClr val="tx1"/>
              </a:solidFill>
            </a:endParaRPr>
          </a:p>
        </p:txBody>
      </p:sp>
      <p:sp>
        <p:nvSpPr>
          <p:cNvPr id="109740" name="Text Box 172"/>
          <p:cNvSpPr txBox="1">
            <a:spLocks noChangeArrowheads="1"/>
          </p:cNvSpPr>
          <p:nvPr/>
        </p:nvSpPr>
        <p:spPr bwMode="auto">
          <a:xfrm>
            <a:off x="3554909" y="1946622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200">
                <a:solidFill>
                  <a:schemeClr val="tx1"/>
                </a:solidFill>
              </a:rPr>
              <a:t>5</a:t>
            </a:r>
            <a:endParaRPr lang="el-GR" altLang="x-none" sz="1200">
              <a:solidFill>
                <a:schemeClr val="tx1"/>
              </a:solidFill>
            </a:endParaRPr>
          </a:p>
        </p:txBody>
      </p:sp>
      <p:sp>
        <p:nvSpPr>
          <p:cNvPr id="109741" name="Text Box 173"/>
          <p:cNvSpPr txBox="1">
            <a:spLocks noChangeArrowheads="1"/>
          </p:cNvSpPr>
          <p:nvPr/>
        </p:nvSpPr>
        <p:spPr bwMode="auto">
          <a:xfrm>
            <a:off x="4472484" y="2175222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200">
                <a:solidFill>
                  <a:schemeClr val="tx1"/>
                </a:solidFill>
              </a:rPr>
              <a:t>6</a:t>
            </a:r>
            <a:endParaRPr lang="el-GR" altLang="x-none" sz="1200">
              <a:solidFill>
                <a:schemeClr val="tx1"/>
              </a:solidFill>
            </a:endParaRPr>
          </a:p>
        </p:txBody>
      </p:sp>
      <p:sp>
        <p:nvSpPr>
          <p:cNvPr id="109742" name="Text Box 174"/>
          <p:cNvSpPr txBox="1">
            <a:spLocks noChangeArrowheads="1"/>
          </p:cNvSpPr>
          <p:nvPr/>
        </p:nvSpPr>
        <p:spPr bwMode="auto">
          <a:xfrm>
            <a:off x="4751884" y="1718022"/>
            <a:ext cx="384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600" i="1">
                <a:solidFill>
                  <a:schemeClr val="tx1"/>
                </a:solidFill>
              </a:rPr>
              <a:t>E</a:t>
            </a:r>
            <a:r>
              <a:rPr lang="en-US" altLang="x-none" sz="1200">
                <a:solidFill>
                  <a:schemeClr val="tx1"/>
                </a:solidFill>
              </a:rPr>
              <a:t>7</a:t>
            </a:r>
            <a:endParaRPr lang="el-GR" altLang="x-none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524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AFBC-A477-994C-AE7E-0D2F73B682EB}" type="slidenum">
              <a:rPr lang="de-DE"/>
              <a:pPr/>
              <a:t>6</a:t>
            </a:fld>
            <a:endParaRPr lang="de-DE"/>
          </a:p>
        </p:txBody>
      </p:sp>
      <p:sp>
        <p:nvSpPr>
          <p:cNvPr id="1863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STOP AFTER – Beispiel</a:t>
            </a:r>
          </a:p>
        </p:txBody>
      </p:sp>
      <p:sp>
        <p:nvSpPr>
          <p:cNvPr id="1863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4117975"/>
            <a:ext cx="8229600" cy="2012950"/>
          </a:xfrm>
        </p:spPr>
        <p:txBody>
          <a:bodyPr/>
          <a:lstStyle/>
          <a:p>
            <a:r>
              <a:rPr lang="de-DE" dirty="0"/>
              <a:t>Ergebnis: 5 Hotels mit aufsteigender Entfernung zu LBC</a:t>
            </a:r>
          </a:p>
          <a:p>
            <a:r>
              <a:rPr lang="de-DE" dirty="0"/>
              <a:t>Können wir Indexstrukturen für </a:t>
            </a:r>
            <a:r>
              <a:rPr lang="de-DE" dirty="0" err="1"/>
              <a:t>distance</a:t>
            </a:r>
            <a:r>
              <a:rPr lang="de-DE" dirty="0"/>
              <a:t>() nutzen?</a:t>
            </a:r>
          </a:p>
        </p:txBody>
      </p:sp>
      <p:sp>
        <p:nvSpPr>
          <p:cNvPr id="186373" name="Rectangle 5"/>
          <p:cNvSpPr>
            <a:spLocks noChangeArrowheads="1"/>
          </p:cNvSpPr>
          <p:nvPr/>
        </p:nvSpPr>
        <p:spPr bwMode="auto">
          <a:xfrm>
            <a:off x="1763713" y="1556792"/>
            <a:ext cx="593353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SELECT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h.name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,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h.adresse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,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h.tel</a:t>
            </a:r>
            <a:endParaRPr lang="de-DE" sz="2400" dirty="0">
              <a:solidFill>
                <a:schemeClr val="tx2"/>
              </a:solidFill>
              <a:latin typeface="Lucida Console" charset="0"/>
            </a:endParaRP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FROM  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hotels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h,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flughäfen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f</a:t>
            </a: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WHERE 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f.name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 = ‚LBC‘</a:t>
            </a: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ORDER BY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distance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(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h.ort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, </a:t>
            </a:r>
            <a:r>
              <a:rPr lang="de-DE" sz="2400" dirty="0" err="1">
                <a:solidFill>
                  <a:schemeClr val="tx2"/>
                </a:solidFill>
                <a:latin typeface="Lucida Console" charset="0"/>
              </a:rPr>
              <a:t>f.ort</a:t>
            </a:r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)</a:t>
            </a:r>
          </a:p>
          <a:p>
            <a:pPr eaLnBrk="0" hangingPunct="0"/>
            <a:r>
              <a:rPr lang="de-DE" sz="2400" dirty="0">
                <a:solidFill>
                  <a:schemeClr val="tx2"/>
                </a:solidFill>
                <a:latin typeface="Lucida Console" charset="0"/>
              </a:rPr>
              <a:t>STOP AFTER 5</a:t>
            </a:r>
          </a:p>
        </p:txBody>
      </p:sp>
    </p:spTree>
    <p:extLst>
      <p:ext uri="{BB962C8B-B14F-4D97-AF65-F5344CB8AC3E}">
        <p14:creationId xmlns:p14="http://schemas.microsoft.com/office/powerpoint/2010/main" val="32935370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98F74-5021-0644-8F78-DF9880DBA057}" type="slidenum">
              <a:rPr lang="el-GR" altLang="x-none"/>
              <a:pPr>
                <a:defRPr/>
              </a:pPr>
              <a:t>60</a:t>
            </a:fld>
            <a:endParaRPr lang="el-GR" altLang="x-none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x-none" dirty="0"/>
              <a:t>BBS Algorithmus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599"/>
            <a:ext cx="8458200" cy="2533849"/>
          </a:xfrm>
        </p:spPr>
        <p:txBody>
          <a:bodyPr/>
          <a:lstStyle/>
          <a:p>
            <a:pPr marL="11113" indent="-11113" eaLnBrk="1" hangingPunct="1">
              <a:lnSpc>
                <a:spcPct val="90000"/>
              </a:lnSpc>
              <a:buFontTx/>
              <a:buNone/>
              <a:defRPr/>
            </a:pPr>
            <a:r>
              <a:rPr lang="de-DE" altLang="x-none" sz="2800"/>
              <a:t>Verwendung einer Prioritätswarteschlange, </a:t>
            </a:r>
            <a:br>
              <a:rPr lang="de-DE" altLang="x-none" sz="2800"/>
            </a:br>
            <a:r>
              <a:rPr lang="de-DE" altLang="x-none" sz="2800"/>
              <a:t>in der R-Baum-Einträge e nach </a:t>
            </a:r>
            <a:r>
              <a:rPr lang="de-DE" altLang="x-none" sz="2800">
                <a:solidFill>
                  <a:srgbClr val="0066FF"/>
                </a:solidFill>
              </a:rPr>
              <a:t>Manhattan</a:t>
            </a:r>
            <a:r>
              <a:rPr lang="de-DE" altLang="x-none" sz="2800"/>
              <a:t>-Abstand verwaltet werden: </a:t>
            </a:r>
            <a:br>
              <a:rPr lang="de-DE" altLang="x-none" sz="2800"/>
            </a:br>
            <a:br>
              <a:rPr lang="de-DE" altLang="x-none" sz="2800"/>
            </a:br>
            <a:r>
              <a:rPr lang="de-DE" altLang="x-none" sz="2800"/>
              <a:t>Links-unten von </a:t>
            </a:r>
            <a:br>
              <a:rPr lang="de-DE" altLang="x-none" sz="2800"/>
            </a:br>
            <a:r>
              <a:rPr lang="de-DE" altLang="x-none" sz="2800"/>
              <a:t>mbr(e) bis Nullpunkt</a:t>
            </a:r>
          </a:p>
        </p:txBody>
      </p:sp>
      <p:sp>
        <p:nvSpPr>
          <p:cNvPr id="131076" name="Line 4"/>
          <p:cNvSpPr>
            <a:spLocks noChangeShapeType="1"/>
          </p:cNvSpPr>
          <p:nvPr/>
        </p:nvSpPr>
        <p:spPr bwMode="auto">
          <a:xfrm flipV="1">
            <a:off x="4644008" y="2852936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31077" name="Line 5"/>
          <p:cNvSpPr>
            <a:spLocks noChangeShapeType="1"/>
          </p:cNvSpPr>
          <p:nvPr/>
        </p:nvSpPr>
        <p:spPr bwMode="auto">
          <a:xfrm>
            <a:off x="4644008" y="4757936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5558408" y="2929136"/>
            <a:ext cx="1219200" cy="1066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x-none" i="1" dirty="0" err="1">
                <a:solidFill>
                  <a:schemeClr val="tx1"/>
                </a:solidFill>
              </a:rPr>
              <a:t>mbr</a:t>
            </a:r>
            <a:r>
              <a:rPr lang="en-US" altLang="x-none" dirty="0">
                <a:solidFill>
                  <a:schemeClr val="tx1"/>
                </a:solidFill>
              </a:rPr>
              <a:t>(</a:t>
            </a:r>
            <a:r>
              <a:rPr lang="en-US" altLang="x-none" i="1" dirty="0">
                <a:solidFill>
                  <a:schemeClr val="tx1"/>
                </a:solidFill>
              </a:rPr>
              <a:t>e</a:t>
            </a:r>
            <a:r>
              <a:rPr lang="en-US" altLang="x-none" dirty="0">
                <a:solidFill>
                  <a:schemeClr val="tx1"/>
                </a:solidFill>
              </a:rPr>
              <a:t>)</a:t>
            </a:r>
            <a:endParaRPr lang="el-GR" altLang="x-none" dirty="0">
              <a:solidFill>
                <a:schemeClr val="tx1"/>
              </a:solidFill>
            </a:endParaRPr>
          </a:p>
        </p:txBody>
      </p:sp>
      <p:sp>
        <p:nvSpPr>
          <p:cNvPr id="131081" name="Text Box 9"/>
          <p:cNvSpPr txBox="1">
            <a:spLocks noChangeArrowheads="1"/>
          </p:cNvSpPr>
          <p:nvPr/>
        </p:nvSpPr>
        <p:spPr bwMode="auto">
          <a:xfrm>
            <a:off x="4796408" y="5062736"/>
            <a:ext cx="25349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2000" dirty="0" err="1">
                <a:solidFill>
                  <a:schemeClr val="tx1"/>
                </a:solidFill>
              </a:rPr>
              <a:t>mindist</a:t>
            </a:r>
            <a:r>
              <a:rPr lang="en-US" altLang="x-none" sz="2000" dirty="0">
                <a:solidFill>
                  <a:schemeClr val="tx1"/>
                </a:solidFill>
              </a:rPr>
              <a:t>(</a:t>
            </a:r>
            <a:r>
              <a:rPr lang="en-US" altLang="x-none" sz="2000" i="1" dirty="0" err="1">
                <a:solidFill>
                  <a:schemeClr val="tx1"/>
                </a:solidFill>
              </a:rPr>
              <a:t>mbr</a:t>
            </a:r>
            <a:r>
              <a:rPr lang="en-US" altLang="x-none" sz="2000" dirty="0">
                <a:solidFill>
                  <a:schemeClr val="tx1"/>
                </a:solidFill>
              </a:rPr>
              <a:t>(</a:t>
            </a:r>
            <a:r>
              <a:rPr lang="en-US" altLang="x-none" sz="2000" i="1" dirty="0">
                <a:solidFill>
                  <a:schemeClr val="tx1"/>
                </a:solidFill>
              </a:rPr>
              <a:t>e</a:t>
            </a:r>
            <a:r>
              <a:rPr lang="en-US" altLang="x-none" sz="2000" dirty="0">
                <a:solidFill>
                  <a:schemeClr val="tx1"/>
                </a:solidFill>
              </a:rPr>
              <a:t>)) = x + y</a:t>
            </a:r>
            <a:endParaRPr lang="el-GR" altLang="x-none" sz="2000" dirty="0">
              <a:solidFill>
                <a:schemeClr val="tx1"/>
              </a:solidFill>
            </a:endParaRPr>
          </a:p>
        </p:txBody>
      </p:sp>
      <p:sp>
        <p:nvSpPr>
          <p:cNvPr id="131082" name="Line 10"/>
          <p:cNvSpPr>
            <a:spLocks noChangeShapeType="1"/>
          </p:cNvSpPr>
          <p:nvPr/>
        </p:nvSpPr>
        <p:spPr bwMode="auto">
          <a:xfrm>
            <a:off x="5558408" y="3995936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31083" name="Line 11"/>
          <p:cNvSpPr>
            <a:spLocks noChangeShapeType="1"/>
          </p:cNvSpPr>
          <p:nvPr/>
        </p:nvSpPr>
        <p:spPr bwMode="auto">
          <a:xfrm flipH="1">
            <a:off x="4644008" y="4757936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31084" name="Text Box 12"/>
          <p:cNvSpPr txBox="1">
            <a:spLocks noChangeArrowheads="1"/>
          </p:cNvSpPr>
          <p:nvPr/>
        </p:nvSpPr>
        <p:spPr bwMode="auto">
          <a:xfrm>
            <a:off x="4932933" y="4678561"/>
            <a:ext cx="28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800" i="1">
                <a:solidFill>
                  <a:schemeClr val="tx1"/>
                </a:solidFill>
              </a:rPr>
              <a:t>x</a:t>
            </a:r>
            <a:endParaRPr lang="el-GR" altLang="x-none" sz="1800" i="1">
              <a:solidFill>
                <a:schemeClr val="tx1"/>
              </a:solidFill>
            </a:endParaRPr>
          </a:p>
        </p:txBody>
      </p:sp>
      <p:sp>
        <p:nvSpPr>
          <p:cNvPr id="131085" name="Text Box 13"/>
          <p:cNvSpPr txBox="1">
            <a:spLocks noChangeArrowheads="1"/>
          </p:cNvSpPr>
          <p:nvPr/>
        </p:nvSpPr>
        <p:spPr bwMode="auto">
          <a:xfrm>
            <a:off x="5558408" y="4148336"/>
            <a:ext cx="28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800" i="1">
                <a:solidFill>
                  <a:schemeClr val="tx1"/>
                </a:solidFill>
              </a:rPr>
              <a:t>y</a:t>
            </a:r>
            <a:endParaRPr lang="el-GR" altLang="x-none" sz="1800" i="1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3315D7-0F6B-056A-E7FC-85BE84FCC4EF}"/>
              </a:ext>
            </a:extLst>
          </p:cNvPr>
          <p:cNvSpPr txBox="1"/>
          <p:nvPr/>
        </p:nvSpPr>
        <p:spPr>
          <a:xfrm>
            <a:off x="392456" y="5568928"/>
            <a:ext cx="38875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sz="1200" dirty="0">
                <a:solidFill>
                  <a:srgbClr val="0305FF"/>
                </a:solidFill>
              </a:rPr>
              <a:t>Dimitris Papadias, Yufei Tao, Greg Fu, and Bernhard Seeger. 2005. Progressive skyline computation in database systems. ACM Trans. Database Syst. 30, 1, 41–82. </a:t>
            </a:r>
            <a:r>
              <a:rPr lang="en-DE" sz="1200" b="1" dirty="0">
                <a:solidFill>
                  <a:srgbClr val="FF0000"/>
                </a:solidFill>
              </a:rPr>
              <a:t>2005</a:t>
            </a:r>
            <a:r>
              <a:rPr lang="en-DE" sz="1200" b="1" dirty="0">
                <a:solidFill>
                  <a:srgbClr val="0305FF"/>
                </a:solidFill>
              </a:rPr>
              <a:t>.</a:t>
            </a:r>
            <a:endParaRPr lang="en-DE" sz="1200" dirty="0">
              <a:solidFill>
                <a:srgbClr val="0305FF"/>
              </a:solidFill>
            </a:endParaRPr>
          </a:p>
        </p:txBody>
      </p:sp>
      <p:sp>
        <p:nvSpPr>
          <p:cNvPr id="5" name="Text Box 1030">
            <a:extLst>
              <a:ext uri="{FF2B5EF4-FFF2-40B4-BE49-F238E27FC236}">
                <a16:creationId xmlns:a16="http://schemas.microsoft.com/office/drawing/2014/main" id="{3A680046-9EE2-B7BA-DEB0-5DE38B8BF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8326" y="5568928"/>
            <a:ext cx="44662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200" dirty="0">
                <a:solidFill>
                  <a:srgbClr val="0305FF"/>
                </a:solidFill>
              </a:rPr>
              <a:t>Dimitris </a:t>
            </a:r>
            <a:r>
              <a:rPr lang="en-US" altLang="x-none" sz="1200" dirty="0" err="1">
                <a:solidFill>
                  <a:srgbClr val="0305FF"/>
                </a:solidFill>
              </a:rPr>
              <a:t>Papadias</a:t>
            </a:r>
            <a:r>
              <a:rPr lang="en-US" altLang="x-none" sz="1200" dirty="0">
                <a:solidFill>
                  <a:srgbClr val="0305FF"/>
                </a:solidFill>
              </a:rPr>
              <a:t>, </a:t>
            </a:r>
            <a:r>
              <a:rPr lang="en-US" altLang="x-none" sz="1200" dirty="0" err="1">
                <a:solidFill>
                  <a:srgbClr val="0305FF"/>
                </a:solidFill>
              </a:rPr>
              <a:t>Yufei</a:t>
            </a:r>
            <a:r>
              <a:rPr lang="en-US" altLang="x-none" sz="1200" dirty="0">
                <a:solidFill>
                  <a:srgbClr val="0305FF"/>
                </a:solidFill>
              </a:rPr>
              <a:t> Tao, Kyriakos </a:t>
            </a:r>
            <a:r>
              <a:rPr lang="en-US" altLang="x-none" sz="1200" dirty="0" err="1">
                <a:solidFill>
                  <a:srgbClr val="0305FF"/>
                </a:solidFill>
              </a:rPr>
              <a:t>Mouratidis</a:t>
            </a:r>
            <a:r>
              <a:rPr lang="en-US" altLang="x-none" sz="1200" dirty="0">
                <a:solidFill>
                  <a:srgbClr val="0305FF"/>
                </a:solidFill>
              </a:rPr>
              <a:t>, and Chun Kit Hui. </a:t>
            </a:r>
            <a:br>
              <a:rPr lang="en-US" altLang="x-none" sz="1200" dirty="0">
                <a:solidFill>
                  <a:srgbClr val="0305FF"/>
                </a:solidFill>
              </a:rPr>
            </a:br>
            <a:r>
              <a:rPr lang="en-US" altLang="x-none" sz="1200" dirty="0">
                <a:solidFill>
                  <a:srgbClr val="0305FF"/>
                </a:solidFill>
              </a:rPr>
              <a:t>Aggregate nearest neighbor queries in spatial databases,</a:t>
            </a:r>
            <a:br>
              <a:rPr lang="en-US" altLang="x-none" sz="1200" dirty="0">
                <a:solidFill>
                  <a:srgbClr val="0305FF"/>
                </a:solidFill>
              </a:rPr>
            </a:br>
            <a:r>
              <a:rPr lang="en-US" altLang="x-none" sz="1200" dirty="0">
                <a:solidFill>
                  <a:srgbClr val="0305FF"/>
                </a:solidFill>
              </a:rPr>
              <a:t>ACM Trans. Database Syst. 30, 2, 529-576, </a:t>
            </a:r>
            <a:r>
              <a:rPr lang="en-US" altLang="x-none" sz="1200" b="1" dirty="0">
                <a:solidFill>
                  <a:srgbClr val="FF0000"/>
                </a:solidFill>
              </a:rPr>
              <a:t>2005</a:t>
            </a:r>
            <a:r>
              <a:rPr lang="en-US" altLang="x-none" sz="1200" dirty="0">
                <a:solidFill>
                  <a:srgbClr val="0305FF"/>
                </a:solidFill>
              </a:rPr>
              <a:t>. </a:t>
            </a:r>
            <a:endParaRPr lang="el-GR" altLang="x-none" sz="1200" dirty="0">
              <a:solidFill>
                <a:srgbClr val="0305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C740CF-2237-B2D1-703F-5D5F4C4CA706}"/>
              </a:ext>
            </a:extLst>
          </p:cNvPr>
          <p:cNvSpPr/>
          <p:nvPr/>
        </p:nvSpPr>
        <p:spPr>
          <a:xfrm>
            <a:off x="392456" y="4824161"/>
            <a:ext cx="3543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305FF"/>
                </a:solidFill>
                <a:latin typeface="Calibri" panose="020F0502020204030204" pitchFamily="34" charset="0"/>
              </a:rPr>
              <a:t>D. </a:t>
            </a:r>
            <a:r>
              <a:rPr lang="de-DE" sz="1200" dirty="0" err="1">
                <a:solidFill>
                  <a:srgbClr val="0305FF"/>
                </a:solidFill>
                <a:latin typeface="Calibri" panose="020F0502020204030204" pitchFamily="34" charset="0"/>
              </a:rPr>
              <a:t>Papadias</a:t>
            </a:r>
            <a:r>
              <a:rPr lang="de-DE" sz="1200" dirty="0">
                <a:solidFill>
                  <a:srgbClr val="0305FF"/>
                </a:solidFill>
                <a:latin typeface="Calibri" panose="020F0502020204030204" pitchFamily="34" charset="0"/>
              </a:rPr>
              <a:t>, Y. Tao, G. Fu und B. Seeger, „An Optimal </a:t>
            </a:r>
            <a:r>
              <a:rPr lang="de-DE" sz="1200" dirty="0" err="1">
                <a:solidFill>
                  <a:srgbClr val="0305FF"/>
                </a:solidFill>
                <a:latin typeface="Calibri" panose="020F0502020204030204" pitchFamily="34" charset="0"/>
              </a:rPr>
              <a:t>and</a:t>
            </a:r>
            <a:r>
              <a:rPr lang="de-DE" sz="1200" dirty="0">
                <a:solidFill>
                  <a:srgbClr val="0305FF"/>
                </a:solidFill>
                <a:latin typeface="Calibri" panose="020F0502020204030204" pitchFamily="34" charset="0"/>
              </a:rPr>
              <a:t> Progressive </a:t>
            </a:r>
            <a:r>
              <a:rPr lang="de-DE" sz="1200" dirty="0" err="1">
                <a:solidFill>
                  <a:srgbClr val="0305FF"/>
                </a:solidFill>
                <a:latin typeface="Calibri" panose="020F0502020204030204" pitchFamily="34" charset="0"/>
              </a:rPr>
              <a:t>Algorithm</a:t>
            </a:r>
            <a:r>
              <a:rPr lang="de-DE" sz="1200" dirty="0">
                <a:solidFill>
                  <a:srgbClr val="0305FF"/>
                </a:solidFill>
                <a:latin typeface="Calibri" panose="020F0502020204030204" pitchFamily="34" charset="0"/>
              </a:rPr>
              <a:t> </a:t>
            </a:r>
            <a:r>
              <a:rPr lang="de-DE" sz="1200" dirty="0" err="1">
                <a:solidFill>
                  <a:srgbClr val="0305FF"/>
                </a:solidFill>
                <a:latin typeface="Calibri" panose="020F0502020204030204" pitchFamily="34" charset="0"/>
              </a:rPr>
              <a:t>for</a:t>
            </a:r>
            <a:r>
              <a:rPr lang="de-DE" sz="1200" dirty="0">
                <a:solidFill>
                  <a:srgbClr val="0305FF"/>
                </a:solidFill>
                <a:latin typeface="Calibri" panose="020F0502020204030204" pitchFamily="34" charset="0"/>
              </a:rPr>
              <a:t> Skyline </a:t>
            </a:r>
            <a:r>
              <a:rPr lang="de-DE" sz="1200" dirty="0" err="1">
                <a:solidFill>
                  <a:srgbClr val="0305FF"/>
                </a:solidFill>
                <a:latin typeface="Calibri" panose="020F0502020204030204" pitchFamily="34" charset="0"/>
              </a:rPr>
              <a:t>Queries</a:t>
            </a:r>
            <a:r>
              <a:rPr lang="de-DE" sz="1200" dirty="0">
                <a:solidFill>
                  <a:srgbClr val="0305FF"/>
                </a:solidFill>
                <a:latin typeface="Calibri" panose="020F0502020204030204" pitchFamily="34" charset="0"/>
              </a:rPr>
              <a:t>,“ </a:t>
            </a:r>
            <a:r>
              <a:rPr lang="de-DE" sz="1200" dirty="0">
                <a:solidFill>
                  <a:srgbClr val="0305FF"/>
                </a:solidFill>
                <a:latin typeface="Calibri,Italic"/>
              </a:rPr>
              <a:t>ACM SIGMOD, </a:t>
            </a:r>
            <a:r>
              <a:rPr lang="de-DE" sz="1200" dirty="0">
                <a:solidFill>
                  <a:srgbClr val="0305FF"/>
                </a:solidFill>
                <a:latin typeface="Calibri" panose="020F0502020204030204" pitchFamily="34" charset="0"/>
              </a:rPr>
              <a:t>pp. 467-478, </a:t>
            </a:r>
            <a:r>
              <a:rPr lang="de-DE" sz="1200" b="1" dirty="0">
                <a:solidFill>
                  <a:srgbClr val="FF0000"/>
                </a:solidFill>
                <a:latin typeface="Calibri" panose="020F0502020204030204" pitchFamily="34" charset="0"/>
              </a:rPr>
              <a:t>2003</a:t>
            </a:r>
            <a:r>
              <a:rPr lang="de-DE" sz="1200" dirty="0">
                <a:solidFill>
                  <a:srgbClr val="0305FF"/>
                </a:solidFill>
                <a:latin typeface="Calibri" panose="020F0502020204030204" pitchFamily="34" charset="0"/>
              </a:rPr>
              <a:t> </a:t>
            </a:r>
            <a:endParaRPr lang="de-DE" sz="1200" dirty="0">
              <a:solidFill>
                <a:srgbClr val="0305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178368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6EFC5-091A-9043-A859-C94BB05529E3}" type="slidenum">
              <a:rPr lang="el-GR" altLang="x-none"/>
              <a:pPr>
                <a:defRPr/>
              </a:pPr>
              <a:t>61</a:t>
            </a:fld>
            <a:endParaRPr lang="el-GR" altLang="x-none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x-none" dirty="0"/>
              <a:t>BBS Algorithmus – Entscheidungen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 altLang="x-none" dirty="0"/>
              <a:t>1. Wann verzweigen (</a:t>
            </a:r>
            <a:r>
              <a:rPr lang="de-DE" altLang="x-none" dirty="0" err="1">
                <a:solidFill>
                  <a:srgbClr val="0305FF"/>
                </a:solidFill>
              </a:rPr>
              <a:t>branch</a:t>
            </a:r>
            <a:r>
              <a:rPr lang="de-DE" altLang="x-none" dirty="0"/>
              <a:t>): Welchen Teil des Suchraums soll als nächstes betrachtet werden?</a:t>
            </a:r>
          </a:p>
          <a:p>
            <a:pPr eaLnBrk="1" hangingPunct="1">
              <a:buFontTx/>
              <a:buNone/>
              <a:defRPr/>
            </a:pPr>
            <a:endParaRPr lang="de-DE" altLang="x-none" dirty="0"/>
          </a:p>
          <a:p>
            <a:pPr eaLnBrk="1" hangingPunct="1">
              <a:buFontTx/>
              <a:buNone/>
              <a:defRPr/>
            </a:pPr>
            <a:r>
              <a:rPr lang="de-DE" altLang="x-none" dirty="0"/>
              <a:t>2. Wie begrenzen (</a:t>
            </a:r>
            <a:r>
              <a:rPr lang="de-DE" altLang="x-none" dirty="0" err="1">
                <a:solidFill>
                  <a:srgbClr val="0305FF"/>
                </a:solidFill>
              </a:rPr>
              <a:t>bound</a:t>
            </a:r>
            <a:r>
              <a:rPr lang="de-DE" altLang="x-none" dirty="0"/>
              <a:t>): Welche Teile des Suchraums können sicher eliminiert werden</a:t>
            </a:r>
          </a:p>
        </p:txBody>
      </p:sp>
    </p:spTree>
    <p:extLst>
      <p:ext uri="{BB962C8B-B14F-4D97-AF65-F5344CB8AC3E}">
        <p14:creationId xmlns:p14="http://schemas.microsoft.com/office/powerpoint/2010/main" val="9033109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FEED3-1E3F-B747-9F69-C52EFDB4F7D5}" type="slidenum">
              <a:rPr lang="el-GR" altLang="x-none"/>
              <a:pPr>
                <a:defRPr/>
              </a:pPr>
              <a:t>62</a:t>
            </a:fld>
            <a:endParaRPr lang="el-GR" altLang="x-none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23838"/>
            <a:ext cx="8892480" cy="995362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x-none" dirty="0"/>
              <a:t>BBS Algorithmus – Beispiel</a:t>
            </a:r>
            <a:endParaRPr lang="de-DE" altLang="zh-CN" dirty="0">
              <a:ea typeface="SimSun" charset="-122"/>
            </a:endParaRPr>
          </a:p>
        </p:txBody>
      </p:sp>
      <p:graphicFrame>
        <p:nvGraphicFramePr>
          <p:cNvPr id="1280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953174"/>
              </p:ext>
            </p:extLst>
          </p:nvPr>
        </p:nvGraphicFramePr>
        <p:xfrm>
          <a:off x="611560" y="1107653"/>
          <a:ext cx="331152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Drawing 1.01" r:id="rId3" imgW="2127250" imgH="1811338" progId="MSDraw.1.01">
                  <p:embed/>
                </p:oleObj>
              </mc:Choice>
              <mc:Fallback>
                <p:oleObj name="Microsoft Drawing 1.01" r:id="rId3" imgW="2127250" imgH="18113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107653"/>
                        <a:ext cx="3311525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459267"/>
              </p:ext>
            </p:extLst>
          </p:nvPr>
        </p:nvGraphicFramePr>
        <p:xfrm>
          <a:off x="910010" y="4163590"/>
          <a:ext cx="6767513" cy="221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Drawing 1.01" r:id="rId5" imgW="3895725" imgH="1277938" progId="MSDraw.1.01">
                  <p:embed/>
                </p:oleObj>
              </mc:Choice>
              <mc:Fallback>
                <p:oleObj name="Microsoft Drawing 1.01" r:id="rId5" imgW="3895725" imgH="12779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010" y="4163590"/>
                        <a:ext cx="6767513" cy="221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783013" y="1397000"/>
            <a:ext cx="5056187" cy="2709863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zh-CN" dirty="0">
                <a:ea typeface="SimSun" charset="-122"/>
              </a:rPr>
              <a:t>Nehme an, alle Punkte sind in einem R-Baum eingetragen</a:t>
            </a:r>
          </a:p>
          <a:p>
            <a:pPr eaLnBrk="1" hangingPunct="1">
              <a:defRPr/>
            </a:pPr>
            <a:r>
              <a:rPr lang="de-DE" altLang="zh-CN" dirty="0" err="1">
                <a:ea typeface="SimSun" charset="-122"/>
              </a:rPr>
              <a:t>mindist</a:t>
            </a:r>
            <a:r>
              <a:rPr lang="de-DE" altLang="zh-CN" dirty="0">
                <a:ea typeface="SimSun" charset="-122"/>
              </a:rPr>
              <a:t>(</a:t>
            </a:r>
            <a:r>
              <a:rPr lang="de-DE" altLang="zh-CN" dirty="0" err="1">
                <a:ea typeface="SimSun" charset="-122"/>
              </a:rPr>
              <a:t>mbr</a:t>
            </a:r>
            <a:r>
              <a:rPr lang="de-DE" altLang="zh-CN" dirty="0">
                <a:ea typeface="SimSun" charset="-122"/>
              </a:rPr>
              <a:t>) = </a:t>
            </a:r>
            <a:r>
              <a:rPr lang="de-DE" altLang="zh-CN" dirty="0" err="1">
                <a:ea typeface="SimSun" charset="-122"/>
              </a:rPr>
              <a:t>Manhatten</a:t>
            </a:r>
            <a:r>
              <a:rPr lang="de-DE" altLang="zh-CN" dirty="0">
                <a:ea typeface="SimSun" charset="-122"/>
              </a:rPr>
              <a:t>-Distanz zwischen Punkt links-unten und Ursprung</a:t>
            </a:r>
          </a:p>
        </p:txBody>
      </p:sp>
    </p:spTree>
    <p:extLst>
      <p:ext uri="{BB962C8B-B14F-4D97-AF65-F5344CB8AC3E}">
        <p14:creationId xmlns:p14="http://schemas.microsoft.com/office/powerpoint/2010/main" val="100162436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73C82E-91DA-E44A-84AC-694D87A9F6AE}" type="slidenum">
              <a:rPr lang="el-GR" altLang="x-none"/>
              <a:pPr>
                <a:defRPr/>
              </a:pPr>
              <a:t>63</a:t>
            </a:fld>
            <a:endParaRPr lang="el-GR" altLang="x-none"/>
          </a:p>
        </p:txBody>
      </p:sp>
      <p:graphicFrame>
        <p:nvGraphicFramePr>
          <p:cNvPr id="130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863063"/>
              </p:ext>
            </p:extLst>
          </p:nvPr>
        </p:nvGraphicFramePr>
        <p:xfrm>
          <a:off x="530373" y="1090836"/>
          <a:ext cx="331152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Drawing 1.01" r:id="rId3" imgW="2127250" imgH="1811338" progId="MSDraw.1.01">
                  <p:embed/>
                </p:oleObj>
              </mc:Choice>
              <mc:Fallback>
                <p:oleObj name="Microsoft Drawing 1.01" r:id="rId3" imgW="2127250" imgH="18113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73" y="1090836"/>
                        <a:ext cx="3311525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679943"/>
              </p:ext>
            </p:extLst>
          </p:nvPr>
        </p:nvGraphicFramePr>
        <p:xfrm>
          <a:off x="828823" y="4146773"/>
          <a:ext cx="6767513" cy="221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Drawing 1.01" r:id="rId5" imgW="3895725" imgH="1277938" progId="MSDraw.1.01">
                  <p:embed/>
                </p:oleObj>
              </mc:Choice>
              <mc:Fallback>
                <p:oleObj name="Microsoft Drawing 1.01" r:id="rId5" imgW="3895725" imgH="12779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823" y="4146773"/>
                        <a:ext cx="6767513" cy="221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graphicFrame>
        <p:nvGraphicFramePr>
          <p:cNvPr id="130053" name="Object 5"/>
          <p:cNvGraphicFramePr>
            <a:graphicFrameLocks noChangeAspect="1"/>
          </p:cNvGraphicFramePr>
          <p:nvPr/>
        </p:nvGraphicFramePr>
        <p:xfrm>
          <a:off x="4084638" y="2363788"/>
          <a:ext cx="4719637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Drawing 1.01" r:id="rId7" imgW="2817813" imgH="285750" progId="MSDraw.1.01">
                  <p:embed/>
                </p:oleObj>
              </mc:Choice>
              <mc:Fallback>
                <p:oleObj name="Microsoft Drawing 1.01" r:id="rId7" imgW="2817813" imgH="285750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638" y="2363788"/>
                        <a:ext cx="4719637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97313" y="1468438"/>
            <a:ext cx="4906962" cy="895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altLang="zh-CN" sz="2800">
                <a:ea typeface="SimSun" charset="-122"/>
              </a:rPr>
              <a:t>Warteschlangenschlüssel =</a:t>
            </a:r>
            <a:br>
              <a:rPr lang="de-DE" altLang="zh-CN" sz="2800">
                <a:ea typeface="SimSun" charset="-122"/>
              </a:rPr>
            </a:br>
            <a:r>
              <a:rPr lang="de-DE" altLang="zh-CN" sz="2800">
                <a:solidFill>
                  <a:srgbClr val="0066FF"/>
                </a:solidFill>
                <a:ea typeface="SimSun" charset="-122"/>
              </a:rPr>
              <a:t>mindist</a:t>
            </a:r>
            <a:r>
              <a:rPr lang="de-DE" altLang="zh-CN" sz="2800">
                <a:ea typeface="SimSun" charset="-122"/>
              </a:rPr>
              <a:t> vom MBR.</a:t>
            </a:r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title"/>
          </p:nvPr>
        </p:nvSpPr>
        <p:spPr>
          <a:xfrm>
            <a:off x="251520" y="255366"/>
            <a:ext cx="8892480" cy="963834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x-none" dirty="0"/>
              <a:t>BBS Algorithmus – Beispiel</a:t>
            </a:r>
            <a:endParaRPr lang="de-DE" altLang="zh-CN" dirty="0">
              <a:ea typeface="SimSun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20751" y="2303170"/>
            <a:ext cx="35477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/>
              <a:t>Aktion                    Warteschlange      </a:t>
            </a:r>
          </a:p>
        </p:txBody>
      </p:sp>
    </p:spTree>
    <p:extLst>
      <p:ext uri="{BB962C8B-B14F-4D97-AF65-F5344CB8AC3E}">
        <p14:creationId xmlns:p14="http://schemas.microsoft.com/office/powerpoint/2010/main" val="18569601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BA426-D6B6-8C4B-BBBE-6FC38FA745EB}" type="slidenum">
              <a:rPr lang="el-GR" altLang="x-none"/>
              <a:pPr>
                <a:defRPr/>
              </a:pPr>
              <a:t>64</a:t>
            </a:fld>
            <a:endParaRPr lang="el-GR" altLang="x-none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28600"/>
            <a:ext cx="8892480" cy="838200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x-none" dirty="0"/>
              <a:t>BBS Algorithmus – Beispiel</a:t>
            </a:r>
            <a:endParaRPr lang="de-DE" altLang="zh-CN" dirty="0">
              <a:ea typeface="SimSun" charset="-122"/>
            </a:endParaRPr>
          </a:p>
        </p:txBody>
      </p:sp>
      <p:graphicFrame>
        <p:nvGraphicFramePr>
          <p:cNvPr id="132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672408"/>
              </p:ext>
            </p:extLst>
          </p:nvPr>
        </p:nvGraphicFramePr>
        <p:xfrm>
          <a:off x="674389" y="1107653"/>
          <a:ext cx="331152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Drawing 1.01" r:id="rId3" imgW="2127250" imgH="1811338" progId="MSDraw.1.01">
                  <p:embed/>
                </p:oleObj>
              </mc:Choice>
              <mc:Fallback>
                <p:oleObj name="Microsoft Drawing 1.01" r:id="rId3" imgW="2127250" imgH="18113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89" y="1107653"/>
                        <a:ext cx="3311525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037136"/>
              </p:ext>
            </p:extLst>
          </p:nvPr>
        </p:nvGraphicFramePr>
        <p:xfrm>
          <a:off x="972839" y="4163590"/>
          <a:ext cx="6767513" cy="221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Drawing 1.01" r:id="rId5" imgW="3895725" imgH="1277938" progId="MSDraw.1.01">
                  <p:embed/>
                </p:oleObj>
              </mc:Choice>
              <mc:Fallback>
                <p:oleObj name="Microsoft Drawing 1.01" r:id="rId5" imgW="3895725" imgH="12779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839" y="4163590"/>
                        <a:ext cx="6767513" cy="221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graphicFrame>
        <p:nvGraphicFramePr>
          <p:cNvPr id="132102" name="Object 6"/>
          <p:cNvGraphicFramePr>
            <a:graphicFrameLocks noChangeAspect="1"/>
          </p:cNvGraphicFramePr>
          <p:nvPr/>
        </p:nvGraphicFramePr>
        <p:xfrm>
          <a:off x="4084638" y="2241550"/>
          <a:ext cx="4719637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Drawing 1.01" r:id="rId7" imgW="2817813" imgH="431800" progId="MSDraw.1.01">
                  <p:embed/>
                </p:oleObj>
              </mc:Choice>
              <mc:Fallback>
                <p:oleObj name="Microsoft Drawing 1.01" r:id="rId7" imgW="2817813" imgH="431800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638" y="2241550"/>
                        <a:ext cx="4719637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97313" y="1346200"/>
            <a:ext cx="4906962" cy="895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altLang="zh-CN" sz="2800">
                <a:ea typeface="SimSun" charset="-122"/>
              </a:rPr>
              <a:t>Verarbeitung nach</a:t>
            </a:r>
            <a:br>
              <a:rPr lang="de-DE" altLang="zh-CN" sz="2800">
                <a:ea typeface="SimSun" charset="-122"/>
              </a:rPr>
            </a:br>
            <a:r>
              <a:rPr lang="de-DE" altLang="zh-CN" sz="2800">
                <a:ea typeface="SimSun" charset="-122"/>
              </a:rPr>
              <a:t>mindist-Werten sortiert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95351" y="2124348"/>
            <a:ext cx="35477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/>
              <a:t>Aktion                    Warteschlange      </a:t>
            </a:r>
          </a:p>
        </p:txBody>
      </p:sp>
    </p:spTree>
    <p:extLst>
      <p:ext uri="{BB962C8B-B14F-4D97-AF65-F5344CB8AC3E}">
        <p14:creationId xmlns:p14="http://schemas.microsoft.com/office/powerpoint/2010/main" val="18290987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7E08C-259F-E145-9A2F-831BF9EB64D1}" type="slidenum">
              <a:rPr lang="el-GR" altLang="x-none"/>
              <a:pPr>
                <a:defRPr/>
              </a:pPr>
              <a:t>65</a:t>
            </a:fld>
            <a:endParaRPr lang="el-GR" altLang="x-none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BBS </a:t>
            </a:r>
            <a:r>
              <a:rPr lang="en-US" altLang="x-none" dirty="0" err="1"/>
              <a:t>Algorithmus</a:t>
            </a:r>
            <a:r>
              <a:rPr lang="en-US" altLang="x-none" dirty="0"/>
              <a:t> – </a:t>
            </a:r>
            <a:r>
              <a:rPr lang="en-US" altLang="x-none" dirty="0" err="1"/>
              <a:t>Beispiel</a:t>
            </a:r>
            <a:endParaRPr lang="en-US" altLang="zh-CN" dirty="0">
              <a:ea typeface="SimSun" charset="-122"/>
            </a:endParaRPr>
          </a:p>
        </p:txBody>
      </p:sp>
      <p:graphicFrame>
        <p:nvGraphicFramePr>
          <p:cNvPr id="134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345372"/>
              </p:ext>
            </p:extLst>
          </p:nvPr>
        </p:nvGraphicFramePr>
        <p:xfrm>
          <a:off x="530373" y="1052736"/>
          <a:ext cx="331152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Drawing 1.01" r:id="rId3" imgW="2127250" imgH="1811338" progId="MSDraw.1.01">
                  <p:embed/>
                </p:oleObj>
              </mc:Choice>
              <mc:Fallback>
                <p:oleObj name="Microsoft Drawing 1.01" r:id="rId3" imgW="2127250" imgH="18113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73" y="1052736"/>
                        <a:ext cx="3311525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540"/>
              </p:ext>
            </p:extLst>
          </p:nvPr>
        </p:nvGraphicFramePr>
        <p:xfrm>
          <a:off x="828823" y="4108673"/>
          <a:ext cx="6767513" cy="221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Drawing 1.01" r:id="rId5" imgW="3895725" imgH="1277938" progId="MSDraw.1.01">
                  <p:embed/>
                </p:oleObj>
              </mc:Choice>
              <mc:Fallback>
                <p:oleObj name="Microsoft Drawing 1.01" r:id="rId5" imgW="3895725" imgH="12779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823" y="4108673"/>
                        <a:ext cx="6767513" cy="221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graphicFrame>
        <p:nvGraphicFramePr>
          <p:cNvPr id="134150" name="Object 6"/>
          <p:cNvGraphicFramePr>
            <a:graphicFrameLocks noChangeAspect="1"/>
          </p:cNvGraphicFramePr>
          <p:nvPr/>
        </p:nvGraphicFramePr>
        <p:xfrm>
          <a:off x="4064000" y="2117725"/>
          <a:ext cx="4759325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Drawing 1.01" r:id="rId7" imgW="2841625" imgH="579438" progId="MSDraw.1.01">
                  <p:embed/>
                </p:oleObj>
              </mc:Choice>
              <mc:Fallback>
                <p:oleObj name="Microsoft Drawing 1.01" r:id="rId7" imgW="2841625" imgH="5794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2117725"/>
                        <a:ext cx="4759325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20751" y="2010048"/>
            <a:ext cx="35477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Aktion</a:t>
            </a:r>
            <a:r>
              <a:rPr lang="en-US" dirty="0"/>
              <a:t>                    </a:t>
            </a:r>
            <a:r>
              <a:rPr lang="en-US" dirty="0" err="1"/>
              <a:t>Warteschlange</a:t>
            </a:r>
            <a:r>
              <a:rPr lang="en-US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8725933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F0FB2-82E3-244B-B59A-328BD4FFEC54}" type="slidenum">
              <a:rPr lang="el-GR" altLang="x-none"/>
              <a:pPr>
                <a:defRPr/>
              </a:pPr>
              <a:t>66</a:t>
            </a:fld>
            <a:endParaRPr lang="el-GR" altLang="x-none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BBS </a:t>
            </a:r>
            <a:r>
              <a:rPr lang="en-US" altLang="x-none" dirty="0" err="1"/>
              <a:t>Algorithmus</a:t>
            </a:r>
            <a:r>
              <a:rPr lang="en-US" altLang="x-none" dirty="0"/>
              <a:t> – </a:t>
            </a:r>
            <a:r>
              <a:rPr lang="en-US" altLang="x-none" dirty="0" err="1"/>
              <a:t>Beispiel</a:t>
            </a:r>
            <a:endParaRPr lang="en-US" altLang="zh-CN" dirty="0">
              <a:ea typeface="SimSun" charset="-122"/>
            </a:endParaRPr>
          </a:p>
        </p:txBody>
      </p:sp>
      <p:graphicFrame>
        <p:nvGraphicFramePr>
          <p:cNvPr id="136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529518"/>
              </p:ext>
            </p:extLst>
          </p:nvPr>
        </p:nvGraphicFramePr>
        <p:xfrm>
          <a:off x="530373" y="1052736"/>
          <a:ext cx="331152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Drawing 1.01" r:id="rId3" imgW="2127250" imgH="1811338" progId="MSDraw.1.01">
                  <p:embed/>
                </p:oleObj>
              </mc:Choice>
              <mc:Fallback>
                <p:oleObj name="Microsoft Drawing 1.01" r:id="rId3" imgW="2127250" imgH="18113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73" y="1052736"/>
                        <a:ext cx="3311525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63142"/>
              </p:ext>
            </p:extLst>
          </p:nvPr>
        </p:nvGraphicFramePr>
        <p:xfrm>
          <a:off x="828823" y="4108673"/>
          <a:ext cx="6767513" cy="221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Drawing 1.01" r:id="rId5" imgW="3895725" imgH="1277938" progId="MSDraw.1.01">
                  <p:embed/>
                </p:oleObj>
              </mc:Choice>
              <mc:Fallback>
                <p:oleObj name="Microsoft Drawing 1.01" r:id="rId5" imgW="3895725" imgH="12779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823" y="4108673"/>
                        <a:ext cx="6767513" cy="221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graphicFrame>
        <p:nvGraphicFramePr>
          <p:cNvPr id="136198" name="Object 6"/>
          <p:cNvGraphicFramePr>
            <a:graphicFrameLocks noChangeAspect="1"/>
          </p:cNvGraphicFramePr>
          <p:nvPr/>
        </p:nvGraphicFramePr>
        <p:xfrm>
          <a:off x="4064000" y="2003425"/>
          <a:ext cx="4759325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Drawing 1.01" r:id="rId7" imgW="2841625" imgH="715963" progId="MSDraw.1.01">
                  <p:embed/>
                </p:oleObj>
              </mc:Choice>
              <mc:Fallback>
                <p:oleObj name="Microsoft Drawing 1.01" r:id="rId7" imgW="2841625" imgH="715963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2003425"/>
                        <a:ext cx="4759325" cy="119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20751" y="1891432"/>
            <a:ext cx="35477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Aktion</a:t>
            </a:r>
            <a:r>
              <a:rPr lang="en-US" dirty="0"/>
              <a:t>                    </a:t>
            </a:r>
            <a:r>
              <a:rPr lang="en-US" dirty="0" err="1"/>
              <a:t>Warteschlange</a:t>
            </a:r>
            <a:r>
              <a:rPr lang="en-US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2021853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3BB49-462D-B240-A251-F4659678B3BE}" type="slidenum">
              <a:rPr lang="el-GR" altLang="x-none"/>
              <a:pPr>
                <a:defRPr/>
              </a:pPr>
              <a:t>67</a:t>
            </a:fld>
            <a:endParaRPr lang="el-GR" altLang="x-none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BBS </a:t>
            </a:r>
            <a:r>
              <a:rPr lang="en-US" altLang="x-none" dirty="0" err="1"/>
              <a:t>Algorithmus</a:t>
            </a:r>
            <a:r>
              <a:rPr lang="en-US" altLang="x-none" dirty="0"/>
              <a:t> – </a:t>
            </a:r>
            <a:r>
              <a:rPr lang="en-US" altLang="x-none" dirty="0" err="1"/>
              <a:t>Beispiel</a:t>
            </a:r>
            <a:endParaRPr lang="en-US" altLang="zh-CN" dirty="0">
              <a:ea typeface="SimSun" charset="-122"/>
            </a:endParaRPr>
          </a:p>
        </p:txBody>
      </p:sp>
      <p:graphicFrame>
        <p:nvGraphicFramePr>
          <p:cNvPr id="1382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163390"/>
              </p:ext>
            </p:extLst>
          </p:nvPr>
        </p:nvGraphicFramePr>
        <p:xfrm>
          <a:off x="539552" y="1052736"/>
          <a:ext cx="331152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Drawing 1.01" r:id="rId3" imgW="2127250" imgH="1811338" progId="MSDraw.1.01">
                  <p:embed/>
                </p:oleObj>
              </mc:Choice>
              <mc:Fallback>
                <p:oleObj name="Microsoft Drawing 1.01" r:id="rId3" imgW="2127250" imgH="18113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052736"/>
                        <a:ext cx="3311525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709400"/>
              </p:ext>
            </p:extLst>
          </p:nvPr>
        </p:nvGraphicFramePr>
        <p:xfrm>
          <a:off x="838002" y="4108673"/>
          <a:ext cx="6767513" cy="221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Drawing 1.01" r:id="rId5" imgW="3895725" imgH="1277938" progId="MSDraw.1.01">
                  <p:embed/>
                </p:oleObj>
              </mc:Choice>
              <mc:Fallback>
                <p:oleObj name="Microsoft Drawing 1.01" r:id="rId5" imgW="3895725" imgH="12779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002" y="4108673"/>
                        <a:ext cx="6767513" cy="221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graphicFrame>
        <p:nvGraphicFramePr>
          <p:cNvPr id="138246" name="Object 6"/>
          <p:cNvGraphicFramePr>
            <a:graphicFrameLocks noChangeAspect="1"/>
          </p:cNvGraphicFramePr>
          <p:nvPr/>
        </p:nvGraphicFramePr>
        <p:xfrm>
          <a:off x="4062413" y="1889125"/>
          <a:ext cx="4759325" cy="142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Drawing 1.01" r:id="rId7" imgW="2841625" imgH="854075" progId="MSDraw.1.01">
                  <p:embed/>
                </p:oleObj>
              </mc:Choice>
              <mc:Fallback>
                <p:oleObj name="Microsoft Drawing 1.01" r:id="rId7" imgW="2841625" imgH="854075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2413" y="1889125"/>
                        <a:ext cx="4759325" cy="1427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20751" y="1772816"/>
            <a:ext cx="35477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Aktion</a:t>
            </a:r>
            <a:r>
              <a:rPr lang="en-US" dirty="0"/>
              <a:t>                    </a:t>
            </a:r>
            <a:r>
              <a:rPr lang="en-US" dirty="0" err="1"/>
              <a:t>Warteschlange</a:t>
            </a:r>
            <a:r>
              <a:rPr lang="en-US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48880330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5E521-2D96-0C44-9E7F-1E0A6F87E1B1}" type="slidenum">
              <a:rPr lang="el-GR" altLang="x-none"/>
              <a:pPr>
                <a:defRPr/>
              </a:pPr>
              <a:t>68</a:t>
            </a:fld>
            <a:endParaRPr lang="el-GR" altLang="x-none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BBS </a:t>
            </a:r>
            <a:r>
              <a:rPr lang="en-US" altLang="x-none" dirty="0" err="1"/>
              <a:t>Algorithmus</a:t>
            </a:r>
            <a:r>
              <a:rPr lang="en-US" altLang="x-none" dirty="0"/>
              <a:t> – </a:t>
            </a:r>
            <a:r>
              <a:rPr lang="en-US" altLang="x-none" dirty="0" err="1"/>
              <a:t>Beispiel</a:t>
            </a:r>
            <a:endParaRPr lang="en-US" altLang="zh-CN" dirty="0">
              <a:ea typeface="SimSun" charset="-122"/>
            </a:endParaRPr>
          </a:p>
        </p:txBody>
      </p:sp>
      <p:graphicFrame>
        <p:nvGraphicFramePr>
          <p:cNvPr id="1402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830702"/>
              </p:ext>
            </p:extLst>
          </p:nvPr>
        </p:nvGraphicFramePr>
        <p:xfrm>
          <a:off x="530373" y="1052736"/>
          <a:ext cx="331152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Drawing 1.01" r:id="rId3" imgW="2127250" imgH="1811338" progId="MSDraw.1.01">
                  <p:embed/>
                </p:oleObj>
              </mc:Choice>
              <mc:Fallback>
                <p:oleObj name="Microsoft Drawing 1.01" r:id="rId3" imgW="2127250" imgH="18113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73" y="1052736"/>
                        <a:ext cx="3311525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303522"/>
              </p:ext>
            </p:extLst>
          </p:nvPr>
        </p:nvGraphicFramePr>
        <p:xfrm>
          <a:off x="828823" y="4108673"/>
          <a:ext cx="6767513" cy="221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Drawing 1.01" r:id="rId5" imgW="3895725" imgH="1277938" progId="MSDraw.1.01">
                  <p:embed/>
                </p:oleObj>
              </mc:Choice>
              <mc:Fallback>
                <p:oleObj name="Microsoft Drawing 1.01" r:id="rId5" imgW="3895725" imgH="12779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823" y="4108673"/>
                        <a:ext cx="6767513" cy="221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graphicFrame>
        <p:nvGraphicFramePr>
          <p:cNvPr id="140294" name="Object 6"/>
          <p:cNvGraphicFramePr>
            <a:graphicFrameLocks noChangeAspect="1"/>
          </p:cNvGraphicFramePr>
          <p:nvPr/>
        </p:nvGraphicFramePr>
        <p:xfrm>
          <a:off x="4029075" y="1773238"/>
          <a:ext cx="4829175" cy="165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Drawing 1.01" r:id="rId7" imgW="2882900" imgH="990600" progId="MSDraw.1.01">
                  <p:embed/>
                </p:oleObj>
              </mc:Choice>
              <mc:Fallback>
                <p:oleObj name="Microsoft Drawing 1.01" r:id="rId7" imgW="2882900" imgH="990600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9075" y="1773238"/>
                        <a:ext cx="4829175" cy="165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20751" y="1675408"/>
            <a:ext cx="35477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Aktion</a:t>
            </a:r>
            <a:r>
              <a:rPr lang="en-US" dirty="0"/>
              <a:t>                    </a:t>
            </a:r>
            <a:r>
              <a:rPr lang="en-US" dirty="0" err="1"/>
              <a:t>Warteschlange</a:t>
            </a:r>
            <a:r>
              <a:rPr lang="en-US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52846752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9F40A5-6537-E947-9997-2C772D72F098}" type="slidenum">
              <a:rPr lang="el-GR" altLang="x-none"/>
              <a:pPr>
                <a:defRPr/>
              </a:pPr>
              <a:t>69</a:t>
            </a:fld>
            <a:endParaRPr lang="el-GR" altLang="x-none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/>
              <a:t>BBS </a:t>
            </a:r>
            <a:r>
              <a:rPr lang="en-US" altLang="x-none" dirty="0" err="1"/>
              <a:t>Algorithmus</a:t>
            </a:r>
            <a:r>
              <a:rPr lang="en-US" altLang="x-none" dirty="0"/>
              <a:t> – </a:t>
            </a:r>
            <a:r>
              <a:rPr lang="en-US" altLang="x-none" dirty="0" err="1"/>
              <a:t>Beispiel</a:t>
            </a:r>
            <a:endParaRPr lang="en-US" altLang="zh-CN" dirty="0">
              <a:ea typeface="SimSun" charset="-122"/>
            </a:endParaRPr>
          </a:p>
        </p:txBody>
      </p:sp>
      <p:graphicFrame>
        <p:nvGraphicFramePr>
          <p:cNvPr id="1423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49465"/>
              </p:ext>
            </p:extLst>
          </p:nvPr>
        </p:nvGraphicFramePr>
        <p:xfrm>
          <a:off x="530373" y="1052736"/>
          <a:ext cx="331152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Drawing 1.01" r:id="rId3" imgW="2127250" imgH="1811338" progId="MSDraw.1.01">
                  <p:embed/>
                </p:oleObj>
              </mc:Choice>
              <mc:Fallback>
                <p:oleObj name="Microsoft Drawing 1.01" r:id="rId3" imgW="2127250" imgH="18113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73" y="1052736"/>
                        <a:ext cx="3311525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896426"/>
              </p:ext>
            </p:extLst>
          </p:nvPr>
        </p:nvGraphicFramePr>
        <p:xfrm>
          <a:off x="828823" y="4108673"/>
          <a:ext cx="6767513" cy="221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Drawing 1.01" r:id="rId5" imgW="3895725" imgH="1277938" progId="MSDraw.1.01">
                  <p:embed/>
                </p:oleObj>
              </mc:Choice>
              <mc:Fallback>
                <p:oleObj name="Microsoft Drawing 1.01" r:id="rId5" imgW="3895725" imgH="1277938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823" y="4108673"/>
                        <a:ext cx="6767513" cy="221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0" y="293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graphicFrame>
        <p:nvGraphicFramePr>
          <p:cNvPr id="142342" name="Object 6"/>
          <p:cNvGraphicFramePr>
            <a:graphicFrameLocks noChangeAspect="1"/>
          </p:cNvGraphicFramePr>
          <p:nvPr/>
        </p:nvGraphicFramePr>
        <p:xfrm>
          <a:off x="3968750" y="1657350"/>
          <a:ext cx="4951413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Drawing 1.01" r:id="rId7" imgW="2955925" imgH="1128713" progId="MSDraw.1.01">
                  <p:embed/>
                </p:oleObj>
              </mc:Choice>
              <mc:Fallback>
                <p:oleObj name="Microsoft Drawing 1.01" r:id="rId7" imgW="2955925" imgH="1128713" progId="MSDraw.1.0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0" y="1657350"/>
                        <a:ext cx="4951413" cy="189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20751" y="1531392"/>
            <a:ext cx="35477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Aktion</a:t>
            </a:r>
            <a:r>
              <a:rPr lang="en-US" dirty="0"/>
              <a:t>                    </a:t>
            </a:r>
            <a:r>
              <a:rPr lang="en-US" dirty="0" err="1"/>
              <a:t>Warteschlange</a:t>
            </a:r>
            <a:r>
              <a:rPr lang="en-US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73769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STOP AFTER: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Berechnete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Anzahl</a:t>
            </a:r>
            <a:endParaRPr lang="en-US" sz="2800" dirty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4968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solidFill>
                  <a:schemeClr val="bg1"/>
                </a:solidFill>
                <a:latin typeface="Chalkduster"/>
              </a:rPr>
              <a:t>Liste</a:t>
            </a:r>
            <a:r>
              <a:rPr lang="en-US" dirty="0">
                <a:solidFill>
                  <a:schemeClr val="bg1"/>
                </a:solidFill>
                <a:latin typeface="Chalkduster"/>
              </a:rPr>
              <a:t> Name und </a:t>
            </a:r>
            <a:r>
              <a:rPr lang="en-US" dirty="0" err="1">
                <a:solidFill>
                  <a:schemeClr val="bg1"/>
                </a:solidFill>
                <a:latin typeface="Chalkduster"/>
              </a:rPr>
              <a:t>Umsatz</a:t>
            </a:r>
            <a:r>
              <a:rPr lang="en-US" dirty="0">
                <a:solidFill>
                  <a:schemeClr val="bg1"/>
                </a:solidFill>
                <a:latin typeface="Chalkduster"/>
              </a:rPr>
              <a:t> der 10% </a:t>
            </a:r>
            <a:r>
              <a:rPr lang="en-US" dirty="0" err="1">
                <a:solidFill>
                  <a:schemeClr val="bg1"/>
                </a:solidFill>
                <a:latin typeface="Chalkduster"/>
              </a:rPr>
              <a:t>umsatzstärksten</a:t>
            </a:r>
            <a:r>
              <a:rPr lang="en-US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halkduster"/>
              </a:rPr>
              <a:t>Softwareprodukte</a:t>
            </a:r>
            <a:endParaRPr lang="en-US" dirty="0">
              <a:solidFill>
                <a:schemeClr val="bg1"/>
              </a:solidFill>
              <a:latin typeface="Chalkduster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5576" y="2492896"/>
            <a:ext cx="797345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SELECT </a:t>
            </a:r>
            <a:r>
              <a:rPr lang="de-DE" sz="2400" dirty="0" err="1">
                <a:solidFill>
                  <a:srgbClr val="FFFF00"/>
                </a:solidFill>
                <a:latin typeface="Lucida Console" charset="0"/>
              </a:rPr>
              <a:t>p.name</a:t>
            </a:r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, </a:t>
            </a:r>
            <a:r>
              <a:rPr lang="de-DE" sz="2400" dirty="0" err="1">
                <a:solidFill>
                  <a:srgbClr val="FFFF00"/>
                </a:solidFill>
                <a:latin typeface="Lucida Console" charset="0"/>
              </a:rPr>
              <a:t>v.umsatz</a:t>
            </a:r>
            <a:endParaRPr lang="de-DE" sz="2400" dirty="0">
              <a:solidFill>
                <a:srgbClr val="FFFF00"/>
              </a:solidFill>
              <a:latin typeface="Lucida Console" charset="0"/>
            </a:endParaRPr>
          </a:p>
          <a:p>
            <a:pPr eaLnBrk="0" hangingPunct="0"/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FROM	  Produkte p, Verkäufe V</a:t>
            </a:r>
          </a:p>
          <a:p>
            <a:pPr eaLnBrk="0" hangingPunct="0"/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WHERE  </a:t>
            </a:r>
            <a:r>
              <a:rPr lang="de-DE" sz="2400" dirty="0" err="1">
                <a:solidFill>
                  <a:srgbClr val="FFFF00"/>
                </a:solidFill>
                <a:latin typeface="Lucida Console" charset="0"/>
              </a:rPr>
              <a:t>p.typ</a:t>
            </a:r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 = ´</a:t>
            </a:r>
            <a:r>
              <a:rPr lang="de-DE" sz="2400" dirty="0" err="1">
                <a:solidFill>
                  <a:srgbClr val="FFFF00"/>
                </a:solidFill>
                <a:latin typeface="Lucida Console" charset="0"/>
              </a:rPr>
              <a:t>software</a:t>
            </a:r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´</a:t>
            </a:r>
          </a:p>
          <a:p>
            <a:pPr eaLnBrk="0" hangingPunct="0"/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AND	  </a:t>
            </a:r>
            <a:r>
              <a:rPr lang="de-DE" sz="2400" dirty="0" err="1">
                <a:solidFill>
                  <a:srgbClr val="FFFF00"/>
                </a:solidFill>
                <a:latin typeface="Lucida Console" charset="0"/>
              </a:rPr>
              <a:t>p.id</a:t>
            </a:r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 = </a:t>
            </a:r>
            <a:r>
              <a:rPr lang="de-DE" sz="2400" dirty="0" err="1">
                <a:solidFill>
                  <a:srgbClr val="FFFF00"/>
                </a:solidFill>
                <a:latin typeface="Lucida Console" charset="0"/>
              </a:rPr>
              <a:t>v.prod_id</a:t>
            </a:r>
            <a:endParaRPr lang="de-DE" sz="2400" dirty="0">
              <a:solidFill>
                <a:srgbClr val="FFFF00"/>
              </a:solidFill>
              <a:latin typeface="Lucida Console" charset="0"/>
            </a:endParaRPr>
          </a:p>
          <a:p>
            <a:pPr eaLnBrk="0" hangingPunct="0"/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ORDER BY </a:t>
            </a:r>
            <a:r>
              <a:rPr lang="de-DE" sz="2400" dirty="0" err="1">
                <a:solidFill>
                  <a:srgbClr val="FFFF00"/>
                </a:solidFill>
                <a:latin typeface="Lucida Console" charset="0"/>
              </a:rPr>
              <a:t>v.umsatz</a:t>
            </a:r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 DESC</a:t>
            </a:r>
          </a:p>
          <a:p>
            <a:pPr eaLnBrk="0" hangingPunct="0"/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STOP AFTER ( </a:t>
            </a:r>
          </a:p>
          <a:p>
            <a:pPr eaLnBrk="0" hangingPunct="0"/>
            <a:endParaRPr lang="de-DE" sz="2400" dirty="0">
              <a:solidFill>
                <a:srgbClr val="FFFF00"/>
              </a:solidFill>
              <a:latin typeface="Lucida Console" charset="0"/>
            </a:endParaRPr>
          </a:p>
          <a:p>
            <a:pPr eaLnBrk="0" hangingPunct="0"/>
            <a:endParaRPr lang="de-DE" sz="2400" dirty="0">
              <a:solidFill>
                <a:srgbClr val="FFFF00"/>
              </a:solidFill>
              <a:latin typeface="Lucida Console" charset="0"/>
            </a:endParaRPr>
          </a:p>
          <a:p>
            <a:pPr eaLnBrk="0" hangingPunct="0"/>
            <a:endParaRPr lang="de-DE" sz="2400" dirty="0">
              <a:solidFill>
                <a:srgbClr val="FFFF00"/>
              </a:solidFill>
              <a:latin typeface="Lucida Console" charset="0"/>
            </a:endParaRPr>
          </a:p>
          <a:p>
            <a:pPr eaLnBrk="0" hangingPunct="0"/>
            <a:r>
              <a:rPr lang="de-DE" sz="2400" dirty="0">
                <a:solidFill>
                  <a:srgbClr val="FFFF00"/>
                </a:solidFill>
                <a:latin typeface="Lucida Console" charset="0"/>
              </a:rPr>
              <a:t>                                         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51800" y="4523636"/>
            <a:ext cx="57567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00FF75"/>
                </a:solidFill>
                <a:latin typeface="Lucida Console" charset="0"/>
              </a:rPr>
              <a:t>SELECT </a:t>
            </a:r>
            <a:r>
              <a:rPr lang="de-DE" sz="2400" dirty="0" err="1">
                <a:solidFill>
                  <a:srgbClr val="00FF75"/>
                </a:solidFill>
                <a:latin typeface="Lucida Console" charset="0"/>
              </a:rPr>
              <a:t>count</a:t>
            </a:r>
            <a:r>
              <a:rPr lang="de-DE" sz="2400" dirty="0">
                <a:solidFill>
                  <a:srgbClr val="00FF75"/>
                </a:solidFill>
                <a:latin typeface="Lucida Console" charset="0"/>
              </a:rPr>
              <a:t>(*) / 10</a:t>
            </a:r>
          </a:p>
          <a:p>
            <a:pPr eaLnBrk="0" hangingPunct="0"/>
            <a:r>
              <a:rPr lang="de-DE" sz="2400" dirty="0">
                <a:solidFill>
                  <a:srgbClr val="00FF75"/>
                </a:solidFill>
                <a:latin typeface="Lucida Console" charset="0"/>
              </a:rPr>
              <a:t>FROM	  Produkte p, Verkäufe V</a:t>
            </a:r>
          </a:p>
          <a:p>
            <a:pPr eaLnBrk="0" hangingPunct="0"/>
            <a:r>
              <a:rPr lang="de-DE" sz="2400" dirty="0">
                <a:solidFill>
                  <a:srgbClr val="00FF75"/>
                </a:solidFill>
                <a:latin typeface="Lucida Console" charset="0"/>
              </a:rPr>
              <a:t>WHERE  </a:t>
            </a:r>
            <a:r>
              <a:rPr lang="de-DE" sz="2400" dirty="0" err="1">
                <a:solidFill>
                  <a:srgbClr val="00FF75"/>
                </a:solidFill>
                <a:latin typeface="Lucida Console" charset="0"/>
              </a:rPr>
              <a:t>p.typ</a:t>
            </a:r>
            <a:r>
              <a:rPr lang="de-DE" sz="2400" dirty="0">
                <a:solidFill>
                  <a:srgbClr val="00FF75"/>
                </a:solidFill>
                <a:latin typeface="Lucida Console" charset="0"/>
              </a:rPr>
              <a:t> = ´</a:t>
            </a:r>
            <a:r>
              <a:rPr lang="de-DE" sz="2400" dirty="0" err="1">
                <a:solidFill>
                  <a:srgbClr val="00FF75"/>
                </a:solidFill>
                <a:latin typeface="Lucida Console" charset="0"/>
              </a:rPr>
              <a:t>software</a:t>
            </a:r>
            <a:r>
              <a:rPr lang="de-DE" sz="2400" dirty="0">
                <a:solidFill>
                  <a:srgbClr val="00FF75"/>
                </a:solidFill>
                <a:latin typeface="Lucida Console" charset="0"/>
              </a:rPr>
              <a:t>´</a:t>
            </a:r>
          </a:p>
          <a:p>
            <a:pPr eaLnBrk="0" hangingPunct="0"/>
            <a:r>
              <a:rPr lang="de-DE" sz="2400" dirty="0">
                <a:solidFill>
                  <a:srgbClr val="00FF75"/>
                </a:solidFill>
                <a:latin typeface="Lucida Console" charset="0"/>
              </a:rPr>
              <a:t>AND	  </a:t>
            </a:r>
            <a:r>
              <a:rPr lang="de-DE" sz="2400" dirty="0" err="1">
                <a:solidFill>
                  <a:srgbClr val="00FF75"/>
                </a:solidFill>
                <a:latin typeface="Lucida Console" charset="0"/>
              </a:rPr>
              <a:t>p.id</a:t>
            </a:r>
            <a:r>
              <a:rPr lang="de-DE" sz="2400" dirty="0">
                <a:solidFill>
                  <a:srgbClr val="00FF75"/>
                </a:solidFill>
                <a:latin typeface="Lucida Console" charset="0"/>
              </a:rPr>
              <a:t> = </a:t>
            </a:r>
            <a:r>
              <a:rPr lang="de-DE" sz="2400" dirty="0" err="1">
                <a:solidFill>
                  <a:srgbClr val="00FF75"/>
                </a:solidFill>
                <a:latin typeface="Lucida Console" charset="0"/>
              </a:rPr>
              <a:t>v.prod_id</a:t>
            </a:r>
            <a:endParaRPr lang="de-DE" sz="2400" dirty="0">
              <a:solidFill>
                <a:srgbClr val="00FF75"/>
              </a:solidFill>
              <a:latin typeface="Lucida Conso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95519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2CB97-8331-B54E-ABFD-591E29E92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Branch</a:t>
            </a:r>
            <a:r>
              <a:rPr lang="de-DE" dirty="0"/>
              <a:t>-</a:t>
            </a:r>
            <a:r>
              <a:rPr lang="de-DE" dirty="0" err="1"/>
              <a:t>and</a:t>
            </a:r>
            <a:r>
              <a:rPr lang="de-DE" dirty="0"/>
              <a:t>-</a:t>
            </a:r>
            <a:r>
              <a:rPr lang="de-DE" dirty="0" err="1"/>
              <a:t>Bound</a:t>
            </a:r>
            <a:r>
              <a:rPr lang="de-DE" dirty="0"/>
              <a:t>-Skyline (BBS)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26771-35DC-9A4B-BC41-47FCD7EDA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76056"/>
          </a:xfrm>
        </p:spPr>
        <p:txBody>
          <a:bodyPr/>
          <a:lstStyle/>
          <a:p>
            <a:pPr marL="0" indent="0">
              <a:buNone/>
            </a:pPr>
            <a:r>
              <a:rPr lang="en-US" sz="1100" b="1" dirty="0">
                <a:latin typeface="Courier" pitchFamily="2" charset="0"/>
              </a:rPr>
              <a:t>algorithm</a:t>
            </a:r>
            <a:r>
              <a:rPr lang="en-US" sz="1100" dirty="0">
                <a:latin typeface="Courier" pitchFamily="2" charset="0"/>
              </a:rPr>
              <a:t> BBS (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rt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, type, f, test</a:t>
            </a:r>
            <a:r>
              <a:rPr lang="en-US" sz="1100" dirty="0">
                <a:latin typeface="Courier" pitchFamily="2" charset="0"/>
              </a:rPr>
              <a:t>)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//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rt</a:t>
            </a:r>
            <a:r>
              <a:rPr lang="en-US" sz="1100" dirty="0">
                <a:latin typeface="Courier" pitchFamily="2" charset="0"/>
              </a:rPr>
              <a:t> is an R-tree on the dataset,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type</a:t>
            </a:r>
            <a:r>
              <a:rPr lang="en-US" sz="1100" dirty="0">
                <a:latin typeface="Courier" pitchFamily="2" charset="0"/>
              </a:rPr>
              <a:t> denotes the type of priority queue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de-DE" sz="1100" dirty="0">
                <a:latin typeface="Courier" pitchFamily="2" charset="0"/>
              </a:rPr>
              <a:t>   </a:t>
            </a:r>
            <a:r>
              <a:rPr lang="en-US" sz="1100" dirty="0">
                <a:latin typeface="Courier" pitchFamily="2" charset="0"/>
              </a:rPr>
              <a:t>//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f</a:t>
            </a:r>
            <a:r>
              <a:rPr lang="en-US" sz="1100" dirty="0">
                <a:latin typeface="Courier" pitchFamily="2" charset="0"/>
              </a:rPr>
              <a:t> is a point distance function</a:t>
            </a:r>
            <a:r>
              <a:rPr lang="de-DE" sz="1100" dirty="0">
                <a:latin typeface="Courier" pitchFamily="2" charset="0"/>
              </a:rPr>
              <a:t>,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test</a:t>
            </a:r>
            <a:r>
              <a:rPr lang="en-US" sz="1100" dirty="0">
                <a:latin typeface="Courier" pitchFamily="2" charset="0"/>
              </a:rPr>
              <a:t> is a tester for the data points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</a:t>
            </a:r>
            <a:r>
              <a:rPr lang="en-US" sz="1100" b="1" dirty="0">
                <a:latin typeface="Courier" pitchFamily="2" charset="0"/>
              </a:rPr>
              <a:t>let</a:t>
            </a:r>
            <a:r>
              <a:rPr lang="en-US" sz="1100" dirty="0">
                <a:latin typeface="Courier" pitchFamily="2" charset="0"/>
              </a:rPr>
              <a:t>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pq</a:t>
            </a:r>
            <a:r>
              <a:rPr lang="en-US" sz="1100" dirty="0">
                <a:latin typeface="Courier" pitchFamily="2" charset="0"/>
              </a:rPr>
              <a:t> = </a:t>
            </a:r>
            <a:r>
              <a:rPr lang="en-US" sz="1100" dirty="0" err="1">
                <a:latin typeface="Courier" pitchFamily="2" charset="0"/>
              </a:rPr>
              <a:t>build_priority_queue</a:t>
            </a:r>
            <a:r>
              <a:rPr lang="en-US" sz="1100" dirty="0">
                <a:latin typeface="Courier" pitchFamily="2" charset="0"/>
              </a:rPr>
              <a:t>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type</a:t>
            </a:r>
            <a:r>
              <a:rPr lang="en-US" sz="1100" dirty="0">
                <a:latin typeface="Courier" pitchFamily="2" charset="0"/>
              </a:rPr>
              <a:t>, map(lambda(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</a:t>
            </a:r>
            <a:r>
              <a:rPr lang="en-US" sz="1100" dirty="0">
                <a:latin typeface="Courier" pitchFamily="2" charset="0"/>
              </a:rPr>
              <a:t>) </a:t>
            </a:r>
            <a:r>
              <a:rPr lang="en-US" sz="1100" b="1" dirty="0">
                <a:latin typeface="Courier" pitchFamily="2" charset="0"/>
              </a:rPr>
              <a:t>return</a:t>
            </a:r>
            <a:r>
              <a:rPr lang="en-US" sz="1100" dirty="0">
                <a:latin typeface="Courier" pitchFamily="2" charset="0"/>
              </a:rPr>
              <a:t> </a:t>
            </a:r>
            <a:r>
              <a:rPr lang="de-DE" sz="1100" dirty="0">
                <a:latin typeface="Courier" pitchFamily="2" charset="0"/>
              </a:rPr>
              <a:t>(</a:t>
            </a:r>
            <a:r>
              <a:rPr lang="de-DE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</a:t>
            </a:r>
            <a:r>
              <a:rPr lang="de-DE" sz="1100" dirty="0">
                <a:latin typeface="Courier" pitchFamily="2" charset="0"/>
              </a:rPr>
              <a:t>, </a:t>
            </a:r>
            <a:r>
              <a:rPr lang="de-DE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f</a:t>
            </a:r>
            <a:r>
              <a:rPr lang="de-DE" sz="1100" dirty="0">
                <a:latin typeface="Courier" pitchFamily="2" charset="0"/>
              </a:rPr>
              <a:t>(</a:t>
            </a:r>
            <a:r>
              <a:rPr lang="de-DE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</a:t>
            </a:r>
            <a:r>
              <a:rPr lang="de-DE" sz="1100" dirty="0">
                <a:latin typeface="Courier" pitchFamily="2" charset="0"/>
              </a:rPr>
              <a:t>)), </a:t>
            </a:r>
            <a:r>
              <a:rPr lang="de-DE" sz="1100" dirty="0" err="1">
                <a:latin typeface="Courier" pitchFamily="2" charset="0"/>
              </a:rPr>
              <a:t>root</a:t>
            </a:r>
            <a:r>
              <a:rPr lang="de-DE" sz="1100" dirty="0">
                <a:latin typeface="Courier" pitchFamily="2" charset="0"/>
              </a:rPr>
              <a:t>(</a:t>
            </a:r>
            <a:r>
              <a:rPr lang="de-DE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rt</a:t>
            </a:r>
            <a:r>
              <a:rPr lang="de-DE" sz="1100" dirty="0">
                <a:latin typeface="Courier" pitchFamily="2" charset="0"/>
              </a:rPr>
              <a:t>)</a:t>
            </a:r>
            <a:r>
              <a:rPr lang="en-US" sz="1100" dirty="0">
                <a:latin typeface="Courier" pitchFamily="2" charset="0"/>
              </a:rPr>
              <a:t>) 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result</a:t>
            </a:r>
            <a:r>
              <a:rPr lang="en-US" sz="1100" dirty="0">
                <a:latin typeface="Courier" pitchFamily="2" charset="0"/>
              </a:rPr>
              <a:t> = {}   // skyline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object</a:t>
            </a:r>
            <a:endParaRPr lang="de-DE" sz="1100" dirty="0">
              <a:solidFill>
                <a:schemeClr val="accent1">
                  <a:lumMod val="50000"/>
                </a:schemeClr>
              </a:solidFill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b="1" dirty="0">
                <a:latin typeface="Courier" pitchFamily="2" charset="0"/>
              </a:rPr>
              <a:t>   while</a:t>
            </a:r>
            <a:r>
              <a:rPr lang="en-US" sz="1100" dirty="0">
                <a:latin typeface="Courier" pitchFamily="2" charset="0"/>
              </a:rPr>
              <a:t> not empty?(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pq</a:t>
            </a:r>
            <a:r>
              <a:rPr lang="en-US" sz="1100" dirty="0">
                <a:latin typeface="Courier" pitchFamily="2" charset="0"/>
              </a:rPr>
              <a:t>) </a:t>
            </a:r>
            <a:r>
              <a:rPr lang="en-US" sz="1100" b="1" dirty="0">
                <a:latin typeface="Courier" pitchFamily="2" charset="0"/>
              </a:rPr>
              <a:t>do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object</a:t>
            </a:r>
            <a:r>
              <a:rPr lang="en-US" sz="1100" dirty="0">
                <a:latin typeface="Courier" pitchFamily="2" charset="0"/>
              </a:rPr>
              <a:t> := </a:t>
            </a:r>
            <a:r>
              <a:rPr lang="en-US" sz="1100" dirty="0" err="1">
                <a:latin typeface="Courier" pitchFamily="2" charset="0"/>
              </a:rPr>
              <a:t>delete_next</a:t>
            </a:r>
            <a:r>
              <a:rPr lang="en-US" sz="1100" dirty="0">
                <a:latin typeface="Courier" pitchFamily="2" charset="0"/>
              </a:rPr>
              <a:t>(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pq</a:t>
            </a:r>
            <a:r>
              <a:rPr lang="en-US" sz="1100" dirty="0">
                <a:latin typeface="Courier" pitchFamily="2" charset="0"/>
              </a:rPr>
              <a:t>)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</a:t>
            </a:r>
            <a:r>
              <a:rPr lang="en-US" sz="1100" b="1" dirty="0">
                <a:latin typeface="Courier" pitchFamily="2" charset="0"/>
              </a:rPr>
              <a:t>if</a:t>
            </a:r>
            <a:r>
              <a:rPr lang="en-US" sz="1100" dirty="0">
                <a:latin typeface="Courier" pitchFamily="2" charset="0"/>
              </a:rPr>
              <a:t>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test</a:t>
            </a:r>
            <a:r>
              <a:rPr lang="en-US" sz="1100" dirty="0">
                <a:latin typeface="Courier" pitchFamily="2" charset="0"/>
              </a:rPr>
              <a:t>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object</a:t>
            </a:r>
            <a:r>
              <a:rPr lang="en-US" sz="1100" dirty="0">
                <a:latin typeface="Courier" pitchFamily="2" charset="0"/>
              </a:rPr>
              <a:t>) </a:t>
            </a:r>
            <a:r>
              <a:rPr lang="en-US" sz="1100" b="1" dirty="0">
                <a:latin typeface="Courier" pitchFamily="2" charset="0"/>
              </a:rPr>
              <a:t>then</a:t>
            </a:r>
            <a:endParaRPr lang="de-DE" sz="1100" b="1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   </a:t>
            </a:r>
            <a:r>
              <a:rPr lang="en-US" sz="1100" b="1" dirty="0">
                <a:latin typeface="Courier" pitchFamily="2" charset="0"/>
              </a:rPr>
              <a:t>if </a:t>
            </a:r>
            <a:r>
              <a:rPr lang="en-US" sz="1100" dirty="0">
                <a:latin typeface="Courier" pitchFamily="2" charset="0"/>
              </a:rPr>
              <a:t>always(lambda(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</a:t>
            </a:r>
            <a:r>
              <a:rPr lang="en-US" sz="1100" dirty="0">
                <a:latin typeface="Courier" pitchFamily="2" charset="0"/>
              </a:rPr>
              <a:t>) not</a:t>
            </a:r>
            <a:r>
              <a:rPr lang="en-US" sz="1100" b="1" dirty="0">
                <a:latin typeface="Courier" pitchFamily="2" charset="0"/>
              </a:rPr>
              <a:t> </a:t>
            </a:r>
            <a:r>
              <a:rPr lang="en-US" sz="1100" dirty="0">
                <a:latin typeface="Courier" pitchFamily="2" charset="0"/>
              </a:rPr>
              <a:t>dominates?</a:t>
            </a:r>
            <a:r>
              <a:rPr lang="en-US" sz="1100" b="1" dirty="0">
                <a:latin typeface="Courier" pitchFamily="2" charset="0"/>
              </a:rPr>
              <a:t>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</a:t>
            </a:r>
            <a:r>
              <a:rPr lang="en-US" sz="1100" b="1" dirty="0">
                <a:latin typeface="Courier" pitchFamily="2" charset="0"/>
              </a:rPr>
              <a:t>,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object</a:t>
            </a:r>
            <a:r>
              <a:rPr lang="en-US" sz="1100" b="1" dirty="0">
                <a:latin typeface="Courier" pitchFamily="2" charset="0"/>
              </a:rPr>
              <a:t>),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result</a:t>
            </a:r>
            <a:r>
              <a:rPr lang="en-US" sz="1100" dirty="0">
                <a:latin typeface="Courier" pitchFamily="2" charset="0"/>
              </a:rPr>
              <a:t>) </a:t>
            </a:r>
            <a:r>
              <a:rPr lang="en-US" sz="1100" b="1" dirty="0">
                <a:latin typeface="Courier" pitchFamily="2" charset="0"/>
              </a:rPr>
              <a:t>then</a:t>
            </a:r>
          </a:p>
          <a:p>
            <a:pPr marL="0" indent="0">
              <a:buNone/>
            </a:pPr>
            <a:r>
              <a:rPr lang="en-US" sz="1100" b="1" dirty="0">
                <a:latin typeface="Courier" pitchFamily="2" charset="0"/>
              </a:rPr>
              <a:t>            if </a:t>
            </a:r>
            <a:r>
              <a:rPr lang="en-US" sz="1100" dirty="0">
                <a:latin typeface="Courier" pitchFamily="2" charset="0"/>
              </a:rPr>
              <a:t>point?(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object</a:t>
            </a:r>
            <a:r>
              <a:rPr lang="en-US" sz="1100" dirty="0">
                <a:latin typeface="Courier" pitchFamily="2" charset="0"/>
              </a:rPr>
              <a:t>) </a:t>
            </a:r>
            <a:r>
              <a:rPr lang="en-US" sz="1100" b="1" dirty="0">
                <a:latin typeface="Courier" pitchFamily="2" charset="0"/>
              </a:rPr>
              <a:t>then</a:t>
            </a:r>
          </a:p>
          <a:p>
            <a:pPr marL="0" indent="0">
              <a:buNone/>
            </a:pPr>
            <a:r>
              <a:rPr lang="en-US" sz="1100" b="1" dirty="0">
                <a:latin typeface="Courier" pitchFamily="2" charset="0"/>
              </a:rPr>
              <a:t>              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result</a:t>
            </a:r>
            <a:r>
              <a:rPr lang="en-US" sz="1100" dirty="0">
                <a:latin typeface="Courier" pitchFamily="2" charset="0"/>
              </a:rPr>
              <a:t> := filter(lambda(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</a:t>
            </a:r>
            <a:r>
              <a:rPr lang="en-US" sz="1100" dirty="0">
                <a:latin typeface="Courier" pitchFamily="2" charset="0"/>
              </a:rPr>
              <a:t>) </a:t>
            </a:r>
            <a:r>
              <a:rPr lang="en-US" sz="1100" b="1" dirty="0">
                <a:latin typeface="Courier" pitchFamily="2" charset="0"/>
              </a:rPr>
              <a:t>return</a:t>
            </a:r>
            <a:r>
              <a:rPr lang="en-US" sz="1100" dirty="0">
                <a:latin typeface="Courier" pitchFamily="2" charset="0"/>
              </a:rPr>
              <a:t> not dominates?(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object,</a:t>
            </a:r>
            <a:r>
              <a:rPr lang="en-US" sz="1100" dirty="0">
                <a:latin typeface="Courier" pitchFamily="2" charset="0"/>
              </a:rPr>
              <a:t>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</a:t>
            </a:r>
            <a:r>
              <a:rPr lang="en-US" sz="1100" dirty="0">
                <a:latin typeface="Courier" pitchFamily="2" charset="0"/>
              </a:rPr>
              <a:t>),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result</a:t>
            </a:r>
            <a:r>
              <a:rPr lang="en-US" sz="1100" dirty="0">
                <a:latin typeface="Courier" pitchFamily="2" charset="0"/>
              </a:rPr>
              <a:t>) ∪ {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object</a:t>
            </a:r>
            <a:r>
              <a:rPr lang="en-US" sz="1100" dirty="0">
                <a:latin typeface="Courier" pitchFamily="2" charset="0"/>
              </a:rPr>
              <a:t>}</a:t>
            </a:r>
          </a:p>
          <a:p>
            <a:pPr marL="0" indent="0">
              <a:buNone/>
            </a:pPr>
            <a:r>
              <a:rPr lang="en-US" sz="1100" b="1" dirty="0">
                <a:latin typeface="Courier" pitchFamily="2" charset="0"/>
              </a:rPr>
              <a:t>            else </a:t>
            </a:r>
            <a:r>
              <a:rPr lang="en-US" sz="1100" dirty="0">
                <a:latin typeface="Courier" pitchFamily="2" charset="0"/>
              </a:rPr>
              <a:t>// intermediate object</a:t>
            </a:r>
          </a:p>
          <a:p>
            <a:pPr marL="0" indent="0">
              <a:buNone/>
            </a:pPr>
            <a:r>
              <a:rPr lang="en-US" sz="1100" b="1" dirty="0">
                <a:latin typeface="Courier" pitchFamily="2" charset="0"/>
              </a:rPr>
              <a:t>               for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child</a:t>
            </a:r>
            <a:r>
              <a:rPr lang="en-US" sz="1100" b="1" dirty="0">
                <a:latin typeface="Courier" pitchFamily="2" charset="0"/>
              </a:rPr>
              <a:t> in </a:t>
            </a:r>
            <a:r>
              <a:rPr lang="en-US" sz="1100" dirty="0">
                <a:latin typeface="Courier" pitchFamily="2" charset="0"/>
              </a:rPr>
              <a:t>children</a:t>
            </a:r>
            <a:r>
              <a:rPr lang="en-US" sz="1100" b="1" dirty="0">
                <a:latin typeface="Courier" pitchFamily="2" charset="0"/>
              </a:rPr>
              <a:t>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object</a:t>
            </a:r>
            <a:r>
              <a:rPr lang="en-US" sz="1100" b="1" dirty="0">
                <a:latin typeface="Courier" pitchFamily="2" charset="0"/>
              </a:rPr>
              <a:t>) do</a:t>
            </a:r>
          </a:p>
          <a:p>
            <a:pPr marL="0" indent="0">
              <a:buNone/>
            </a:pPr>
            <a:r>
              <a:rPr lang="en-US" sz="1100" b="1" dirty="0">
                <a:latin typeface="Courier" pitchFamily="2" charset="0"/>
              </a:rPr>
              <a:t>                  if </a:t>
            </a:r>
            <a:r>
              <a:rPr lang="en-US" sz="1100" dirty="0">
                <a:latin typeface="Courier" pitchFamily="2" charset="0"/>
              </a:rPr>
              <a:t>always(lambda(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</a:t>
            </a:r>
            <a:r>
              <a:rPr lang="en-US" sz="1100" dirty="0">
                <a:latin typeface="Courier" pitchFamily="2" charset="0"/>
              </a:rPr>
              <a:t>) </a:t>
            </a:r>
            <a:r>
              <a:rPr lang="en-US" sz="1100" b="1" dirty="0">
                <a:latin typeface="Courier" pitchFamily="2" charset="0"/>
              </a:rPr>
              <a:t>return</a:t>
            </a:r>
            <a:r>
              <a:rPr lang="en-US" sz="1100" dirty="0">
                <a:latin typeface="Courier" pitchFamily="2" charset="0"/>
              </a:rPr>
              <a:t> not</a:t>
            </a:r>
            <a:r>
              <a:rPr lang="en-US" sz="1100" b="1" dirty="0">
                <a:latin typeface="Courier" pitchFamily="2" charset="0"/>
              </a:rPr>
              <a:t> </a:t>
            </a:r>
            <a:r>
              <a:rPr lang="en-US" sz="1100" dirty="0">
                <a:latin typeface="Courier" pitchFamily="2" charset="0"/>
              </a:rPr>
              <a:t>dominates?</a:t>
            </a:r>
            <a:r>
              <a:rPr lang="en-US" sz="1100" b="1" dirty="0">
                <a:latin typeface="Courier" pitchFamily="2" charset="0"/>
              </a:rPr>
              <a:t>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</a:t>
            </a:r>
            <a:r>
              <a:rPr lang="en-US" sz="1100" b="1" dirty="0">
                <a:latin typeface="Courier" pitchFamily="2" charset="0"/>
              </a:rPr>
              <a:t>,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child</a:t>
            </a:r>
            <a:r>
              <a:rPr lang="en-US" sz="1100" b="1" dirty="0">
                <a:latin typeface="Courier" pitchFamily="2" charset="0"/>
              </a:rPr>
              <a:t>),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result</a:t>
            </a:r>
            <a:r>
              <a:rPr lang="en-US" sz="1100" dirty="0">
                <a:latin typeface="Courier" pitchFamily="2" charset="0"/>
              </a:rPr>
              <a:t>)</a:t>
            </a:r>
            <a:r>
              <a:rPr lang="en-US" sz="1100" b="1" dirty="0">
                <a:latin typeface="Courier" pitchFamily="2" charset="0"/>
              </a:rPr>
              <a:t> then</a:t>
            </a:r>
          </a:p>
          <a:p>
            <a:pPr marL="0" indent="0">
              <a:buNone/>
            </a:pPr>
            <a:r>
              <a:rPr lang="en-US" sz="1100" b="1" dirty="0">
                <a:latin typeface="Courier" pitchFamily="2" charset="0"/>
              </a:rPr>
              <a:t>                     </a:t>
            </a:r>
            <a:r>
              <a:rPr lang="en-US" sz="1100" dirty="0">
                <a:latin typeface="Courier" pitchFamily="2" charset="0"/>
              </a:rPr>
              <a:t>insert((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child</a:t>
            </a:r>
            <a:r>
              <a:rPr lang="en-US" sz="1100" dirty="0">
                <a:latin typeface="Courier" pitchFamily="2" charset="0"/>
              </a:rPr>
              <a:t>,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f</a:t>
            </a:r>
            <a:r>
              <a:rPr lang="en-US" sz="1100" dirty="0">
                <a:latin typeface="Courier" pitchFamily="2" charset="0"/>
              </a:rPr>
              <a:t>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child</a:t>
            </a:r>
            <a:r>
              <a:rPr lang="en-US" sz="1100" dirty="0">
                <a:latin typeface="Courier" pitchFamily="2" charset="0"/>
              </a:rPr>
              <a:t>)), </a:t>
            </a:r>
            <a:r>
              <a:rPr lang="de-DE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pq</a:t>
            </a:r>
            <a:r>
              <a:rPr lang="de-DE" sz="1100" dirty="0">
                <a:latin typeface="Courier" pitchFamily="2" charset="0"/>
              </a:rPr>
              <a:t>)</a:t>
            </a:r>
          </a:p>
          <a:p>
            <a:pPr marL="0" indent="0">
              <a:buNone/>
            </a:pPr>
            <a:r>
              <a:rPr lang="en-US" sz="1100" b="1" dirty="0">
                <a:latin typeface="Courier" pitchFamily="2" charset="0"/>
              </a:rPr>
              <a:t>   return</a:t>
            </a:r>
            <a:r>
              <a:rPr lang="en-US" sz="1100" dirty="0">
                <a:latin typeface="Courier" pitchFamily="2" charset="0"/>
              </a:rPr>
              <a:t>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result</a:t>
            </a:r>
          </a:p>
          <a:p>
            <a:pPr marL="0" indent="0">
              <a:buNone/>
            </a:pPr>
            <a:endParaRPr lang="en-US" sz="1100" dirty="0">
              <a:solidFill>
                <a:schemeClr val="accent1">
                  <a:lumMod val="50000"/>
                </a:schemeClr>
              </a:solidFill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b="1" dirty="0">
                <a:latin typeface="Courier" pitchFamily="2" charset="0"/>
              </a:rPr>
              <a:t>function</a:t>
            </a:r>
            <a:r>
              <a:rPr lang="en-US" sz="1100" dirty="0">
                <a:latin typeface="Courier" pitchFamily="2" charset="0"/>
              </a:rPr>
              <a:t> </a:t>
            </a:r>
            <a:r>
              <a:rPr lang="en-US" sz="1100" dirty="0" err="1">
                <a:latin typeface="Courier" pitchFamily="2" charset="0"/>
              </a:rPr>
              <a:t>mindist</a:t>
            </a:r>
            <a:r>
              <a:rPr lang="en-US" sz="1100" dirty="0">
                <a:latin typeface="Courier" pitchFamily="2" charset="0"/>
              </a:rPr>
              <a:t>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</a:t>
            </a:r>
            <a:r>
              <a:rPr lang="en-US" sz="1100" dirty="0">
                <a:latin typeface="Courier" pitchFamily="2" charset="0"/>
              </a:rPr>
              <a:t>) 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</a:t>
            </a:r>
            <a:r>
              <a:rPr lang="en-US" sz="1100" b="1" dirty="0">
                <a:latin typeface="Courier" pitchFamily="2" charset="0"/>
              </a:rPr>
              <a:t>if</a:t>
            </a:r>
            <a:r>
              <a:rPr lang="en-US" sz="1100" dirty="0">
                <a:latin typeface="Courier" pitchFamily="2" charset="0"/>
              </a:rPr>
              <a:t> point?(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</a:t>
            </a:r>
            <a:r>
              <a:rPr lang="en-US" sz="1100" dirty="0">
                <a:latin typeface="Courier" pitchFamily="2" charset="0"/>
              </a:rPr>
              <a:t>) </a:t>
            </a:r>
            <a:r>
              <a:rPr lang="en-US" sz="1100" b="1" dirty="0">
                <a:latin typeface="Courier" pitchFamily="2" charset="0"/>
              </a:rPr>
              <a:t>then</a:t>
            </a:r>
            <a:r>
              <a:rPr lang="en-US" sz="1100" dirty="0">
                <a:latin typeface="Courier" pitchFamily="2" charset="0"/>
              </a:rPr>
              <a:t> 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</a:t>
            </a:r>
            <a:r>
              <a:rPr lang="en-US" sz="1100" b="1" dirty="0">
                <a:latin typeface="Courier" pitchFamily="2" charset="0"/>
              </a:rPr>
              <a:t>return</a:t>
            </a:r>
            <a:r>
              <a:rPr lang="en-US" sz="1100" dirty="0">
                <a:latin typeface="Courier" pitchFamily="2" charset="0"/>
              </a:rPr>
              <a:t> </a:t>
            </a:r>
            <a:r>
              <a:rPr lang="en-US" sz="1100" dirty="0" err="1">
                <a:latin typeface="Courier" pitchFamily="2" charset="0"/>
              </a:rPr>
              <a:t>point_x</a:t>
            </a:r>
            <a:r>
              <a:rPr lang="en-US" sz="1100" dirty="0">
                <a:latin typeface="Courier" pitchFamily="2" charset="0"/>
              </a:rPr>
              <a:t>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</a:t>
            </a:r>
            <a:r>
              <a:rPr lang="en-US" sz="1100" dirty="0">
                <a:latin typeface="Courier" pitchFamily="2" charset="0"/>
              </a:rPr>
              <a:t>) + </a:t>
            </a:r>
            <a:r>
              <a:rPr lang="en-US" sz="1100" dirty="0" err="1">
                <a:latin typeface="Courier" pitchFamily="2" charset="0"/>
              </a:rPr>
              <a:t>point_y</a:t>
            </a:r>
            <a:r>
              <a:rPr lang="en-US" sz="1100" dirty="0">
                <a:latin typeface="Courier" pitchFamily="2" charset="0"/>
              </a:rPr>
              <a:t>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</a:t>
            </a:r>
            <a:r>
              <a:rPr lang="en-US" sz="1100" dirty="0">
                <a:latin typeface="Courier" pitchFamily="2" charset="0"/>
              </a:rPr>
              <a:t>)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</a:t>
            </a:r>
            <a:r>
              <a:rPr lang="en-US" sz="1100" b="1" dirty="0">
                <a:latin typeface="Courier" pitchFamily="2" charset="0"/>
              </a:rPr>
              <a:t>else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</a:t>
            </a:r>
            <a:r>
              <a:rPr lang="en-US" sz="1100" b="1" dirty="0">
                <a:latin typeface="Courier" pitchFamily="2" charset="0"/>
              </a:rPr>
              <a:t>return</a:t>
            </a:r>
            <a:r>
              <a:rPr lang="en-US" sz="1100" dirty="0">
                <a:latin typeface="Courier" pitchFamily="2" charset="0"/>
              </a:rPr>
              <a:t> </a:t>
            </a:r>
            <a:r>
              <a:rPr lang="en-US" sz="1100" dirty="0" err="1">
                <a:latin typeface="Courier" pitchFamily="2" charset="0"/>
              </a:rPr>
              <a:t>point_x</a:t>
            </a:r>
            <a:r>
              <a:rPr lang="en-US" sz="1100" dirty="0">
                <a:latin typeface="Courier" pitchFamily="2" charset="0"/>
              </a:rPr>
              <a:t>(</a:t>
            </a:r>
            <a:r>
              <a:rPr lang="en-US" sz="1100" dirty="0" err="1">
                <a:latin typeface="Courier" pitchFamily="2" charset="0"/>
              </a:rPr>
              <a:t>leftbottom</a:t>
            </a:r>
            <a:r>
              <a:rPr lang="en-US" sz="1100" dirty="0">
                <a:latin typeface="Courier" pitchFamily="2" charset="0"/>
              </a:rPr>
              <a:t>(</a:t>
            </a:r>
            <a:r>
              <a:rPr lang="en-US" sz="1100" dirty="0" err="1">
                <a:latin typeface="Courier" pitchFamily="2" charset="0"/>
              </a:rPr>
              <a:t>mbr</a:t>
            </a:r>
            <a:r>
              <a:rPr lang="en-US" sz="1100" dirty="0">
                <a:latin typeface="Courier" pitchFamily="2" charset="0"/>
              </a:rPr>
              <a:t>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</a:t>
            </a:r>
            <a:r>
              <a:rPr lang="en-US" sz="1100" dirty="0">
                <a:latin typeface="Courier" pitchFamily="2" charset="0"/>
              </a:rPr>
              <a:t>))) + </a:t>
            </a:r>
            <a:r>
              <a:rPr lang="en-US" sz="1100" dirty="0" err="1">
                <a:latin typeface="Courier" pitchFamily="2" charset="0"/>
              </a:rPr>
              <a:t>point_y</a:t>
            </a:r>
            <a:r>
              <a:rPr lang="en-US" sz="1100" dirty="0">
                <a:latin typeface="Courier" pitchFamily="2" charset="0"/>
              </a:rPr>
              <a:t>(</a:t>
            </a:r>
            <a:r>
              <a:rPr lang="en-US" sz="1100" dirty="0" err="1">
                <a:latin typeface="Courier" pitchFamily="2" charset="0"/>
              </a:rPr>
              <a:t>leftbottom</a:t>
            </a:r>
            <a:r>
              <a:rPr lang="en-US" sz="1100" dirty="0">
                <a:latin typeface="Courier" pitchFamily="2" charset="0"/>
              </a:rPr>
              <a:t>(</a:t>
            </a:r>
            <a:r>
              <a:rPr lang="en-US" sz="1100" dirty="0" err="1">
                <a:latin typeface="Courier" pitchFamily="2" charset="0"/>
              </a:rPr>
              <a:t>mbr</a:t>
            </a:r>
            <a:r>
              <a:rPr lang="en-US" sz="1100" dirty="0">
                <a:latin typeface="Courier" pitchFamily="2" charset="0"/>
              </a:rPr>
              <a:t>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</a:t>
            </a:r>
            <a:r>
              <a:rPr lang="en-US" sz="1100" dirty="0">
                <a:latin typeface="Courier" pitchFamily="2" charset="0"/>
              </a:rPr>
              <a:t>)))</a:t>
            </a:r>
          </a:p>
          <a:p>
            <a:pPr marL="0" indent="0">
              <a:buNone/>
            </a:pPr>
            <a:endParaRPr lang="de-DE" sz="1100" dirty="0"/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BBS(data-</a:t>
            </a:r>
            <a:r>
              <a:rPr lang="en-US" sz="1100" dirty="0" err="1">
                <a:latin typeface="Courier" pitchFamily="2" charset="0"/>
              </a:rPr>
              <a:t>rtree</a:t>
            </a:r>
            <a:r>
              <a:rPr lang="en-US" sz="1100" dirty="0">
                <a:latin typeface="Courier" pitchFamily="2" charset="0"/>
              </a:rPr>
              <a:t>, ‘min’, </a:t>
            </a:r>
            <a:r>
              <a:rPr lang="en-US" sz="1100" dirty="0" err="1">
                <a:latin typeface="Courier" pitchFamily="2" charset="0"/>
              </a:rPr>
              <a:t>mindist</a:t>
            </a:r>
            <a:r>
              <a:rPr lang="en-US" sz="1100" dirty="0">
                <a:latin typeface="Courier" pitchFamily="2" charset="0"/>
              </a:rPr>
              <a:t>, lambda(x) true)</a:t>
            </a:r>
            <a:endParaRPr lang="de-DE" sz="1100" dirty="0">
              <a:solidFill>
                <a:schemeClr val="accent1">
                  <a:lumMod val="50000"/>
                </a:schemeClr>
              </a:solidFill>
              <a:latin typeface="Courier" pitchFamily="2" charset="0"/>
            </a:endParaRPr>
          </a:p>
          <a:p>
            <a:pPr marL="0" indent="0">
              <a:buNone/>
            </a:pPr>
            <a:endParaRPr lang="de-DE" sz="1100" dirty="0">
              <a:latin typeface="Courier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28F03-DC65-4847-B9E0-8A35BC60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70</a:t>
            </a:fld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0DD86A-BAAC-1740-BABD-8973D4678652}"/>
              </a:ext>
            </a:extLst>
          </p:cNvPr>
          <p:cNvSpPr/>
          <p:nvPr/>
        </p:nvSpPr>
        <p:spPr>
          <a:xfrm>
            <a:off x="2555776" y="6253596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+mj-lt"/>
              <a:buAutoNum type="arabicPeriod" startAt="33"/>
            </a:pPr>
            <a:r>
              <a:rPr lang="de-DE" sz="1100" dirty="0">
                <a:solidFill>
                  <a:srgbClr val="0305FF"/>
                </a:solidFill>
                <a:latin typeface="Calibri" panose="020F0502020204030204" pitchFamily="34" charset="0"/>
              </a:rPr>
              <a:t>D. </a:t>
            </a:r>
            <a:r>
              <a:rPr lang="de-DE" sz="1100" dirty="0" err="1">
                <a:solidFill>
                  <a:srgbClr val="0305FF"/>
                </a:solidFill>
                <a:latin typeface="Calibri" panose="020F0502020204030204" pitchFamily="34" charset="0"/>
              </a:rPr>
              <a:t>Papadias</a:t>
            </a:r>
            <a:r>
              <a:rPr lang="de-DE" sz="1100" dirty="0">
                <a:solidFill>
                  <a:srgbClr val="0305FF"/>
                </a:solidFill>
                <a:latin typeface="Calibri" panose="020F0502020204030204" pitchFamily="34" charset="0"/>
              </a:rPr>
              <a:t>, Y. Tao, G. Fu und B. Seeger, „An Optimal </a:t>
            </a:r>
            <a:r>
              <a:rPr lang="de-DE" sz="1100" dirty="0" err="1">
                <a:solidFill>
                  <a:srgbClr val="0305FF"/>
                </a:solidFill>
                <a:latin typeface="Calibri" panose="020F0502020204030204" pitchFamily="34" charset="0"/>
              </a:rPr>
              <a:t>and</a:t>
            </a:r>
            <a:r>
              <a:rPr lang="de-DE" sz="1100" dirty="0">
                <a:solidFill>
                  <a:srgbClr val="0305FF"/>
                </a:solidFill>
                <a:latin typeface="Calibri" panose="020F0502020204030204" pitchFamily="34" charset="0"/>
              </a:rPr>
              <a:t> Progressive </a:t>
            </a:r>
            <a:r>
              <a:rPr lang="de-DE" sz="1100" dirty="0" err="1">
                <a:solidFill>
                  <a:srgbClr val="0305FF"/>
                </a:solidFill>
                <a:latin typeface="Calibri" panose="020F0502020204030204" pitchFamily="34" charset="0"/>
              </a:rPr>
              <a:t>Algorithm</a:t>
            </a:r>
            <a:r>
              <a:rPr lang="de-DE" sz="1100" dirty="0">
                <a:solidFill>
                  <a:srgbClr val="0305FF"/>
                </a:solidFill>
                <a:latin typeface="Calibri" panose="020F0502020204030204" pitchFamily="34" charset="0"/>
              </a:rPr>
              <a:t> </a:t>
            </a:r>
            <a:r>
              <a:rPr lang="de-DE" sz="1100" dirty="0" err="1">
                <a:solidFill>
                  <a:srgbClr val="0305FF"/>
                </a:solidFill>
                <a:latin typeface="Calibri" panose="020F0502020204030204" pitchFamily="34" charset="0"/>
              </a:rPr>
              <a:t>for</a:t>
            </a:r>
            <a:r>
              <a:rPr lang="de-DE" sz="1100" dirty="0">
                <a:solidFill>
                  <a:srgbClr val="0305FF"/>
                </a:solidFill>
                <a:latin typeface="Calibri" panose="020F0502020204030204" pitchFamily="34" charset="0"/>
              </a:rPr>
              <a:t> Skyline </a:t>
            </a:r>
            <a:r>
              <a:rPr lang="de-DE" sz="1100" dirty="0" err="1">
                <a:solidFill>
                  <a:srgbClr val="0305FF"/>
                </a:solidFill>
                <a:latin typeface="Calibri" panose="020F0502020204030204" pitchFamily="34" charset="0"/>
              </a:rPr>
              <a:t>Queries</a:t>
            </a:r>
            <a:r>
              <a:rPr lang="de-DE" sz="1100" dirty="0">
                <a:solidFill>
                  <a:srgbClr val="0305FF"/>
                </a:solidFill>
                <a:latin typeface="Calibri" panose="020F0502020204030204" pitchFamily="34" charset="0"/>
              </a:rPr>
              <a:t>,“ </a:t>
            </a:r>
            <a:r>
              <a:rPr lang="de-DE" sz="1100" dirty="0">
                <a:solidFill>
                  <a:srgbClr val="0305FF"/>
                </a:solidFill>
                <a:latin typeface="Calibri,Italic"/>
              </a:rPr>
              <a:t>ACM SIGMOD, </a:t>
            </a:r>
            <a:r>
              <a:rPr lang="de-DE" sz="1100" dirty="0">
                <a:solidFill>
                  <a:srgbClr val="0305FF"/>
                </a:solidFill>
                <a:latin typeface="Calibri" panose="020F0502020204030204" pitchFamily="34" charset="0"/>
              </a:rPr>
              <a:t>pp. 467-478, </a:t>
            </a:r>
            <a:r>
              <a:rPr lang="de-DE" sz="1100" b="1" dirty="0">
                <a:solidFill>
                  <a:srgbClr val="FF0000"/>
                </a:solidFill>
                <a:latin typeface="Calibri" panose="020F0502020204030204" pitchFamily="34" charset="0"/>
              </a:rPr>
              <a:t>2003</a:t>
            </a:r>
            <a:r>
              <a:rPr lang="de-DE" sz="1100" dirty="0">
                <a:solidFill>
                  <a:srgbClr val="0305FF"/>
                </a:solidFill>
                <a:latin typeface="Calibri" panose="020F0502020204030204" pitchFamily="34" charset="0"/>
              </a:rPr>
              <a:t> </a:t>
            </a:r>
            <a:endParaRPr lang="de-DE" sz="1100" dirty="0">
              <a:solidFill>
                <a:srgbClr val="0305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2556569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7" name="Picture 1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16832"/>
            <a:ext cx="6614120" cy="217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CB546-C19F-8F4E-833C-52C57468668C}" type="slidenum">
              <a:rPr lang="el-GR" altLang="x-none"/>
              <a:pPr>
                <a:defRPr/>
              </a:pPr>
              <a:t>71</a:t>
            </a:fld>
            <a:endParaRPr lang="el-GR" altLang="x-none" dirty="0"/>
          </a:p>
        </p:txBody>
      </p:sp>
      <p:sp>
        <p:nvSpPr>
          <p:cNvPr id="1617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x-none" dirty="0"/>
              <a:t>BBS </a:t>
            </a:r>
            <a:r>
              <a:rPr lang="de-DE" altLang="x-none" dirty="0" err="1"/>
              <a:t>Algorithm</a:t>
            </a:r>
            <a:r>
              <a:rPr lang="de-DE" altLang="x-none" dirty="0"/>
              <a:t> - Vergleich</a:t>
            </a:r>
          </a:p>
        </p:txBody>
      </p:sp>
      <p:sp>
        <p:nvSpPr>
          <p:cNvPr id="1617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 altLang="x-none" sz="2400" dirty="0"/>
              <a:t>BBS besser als vorige Skyline-Algorithmen bzgl.</a:t>
            </a:r>
            <a:br>
              <a:rPr lang="de-DE" altLang="x-none" sz="2400" dirty="0"/>
            </a:br>
            <a:r>
              <a:rPr lang="de-DE" altLang="x-none" sz="2400" dirty="0">
                <a:solidFill>
                  <a:srgbClr val="0305FF"/>
                </a:solidFill>
              </a:rPr>
              <a:t>CPU-Zeit </a:t>
            </a:r>
            <a:r>
              <a:rPr lang="de-DE" altLang="x-none" sz="2400" dirty="0"/>
              <a:t>und</a:t>
            </a:r>
            <a:r>
              <a:rPr lang="de-DE" altLang="x-none" sz="2400" dirty="0">
                <a:solidFill>
                  <a:srgbClr val="0066FF"/>
                </a:solidFill>
              </a:rPr>
              <a:t> </a:t>
            </a:r>
            <a:r>
              <a:rPr lang="de-DE" altLang="x-none" sz="2400" dirty="0">
                <a:solidFill>
                  <a:srgbClr val="0305FF"/>
                </a:solidFill>
              </a:rPr>
              <a:t>I/O-Zeit</a:t>
            </a:r>
          </a:p>
          <a:p>
            <a:pPr eaLnBrk="1" hangingPunct="1">
              <a:buFontTx/>
              <a:buNone/>
              <a:defRPr/>
            </a:pPr>
            <a:endParaRPr lang="de-DE" altLang="x-none" sz="2400" dirty="0"/>
          </a:p>
          <a:p>
            <a:pPr eaLnBrk="1" hangingPunct="1">
              <a:buFontTx/>
              <a:buNone/>
              <a:defRPr/>
            </a:pPr>
            <a:endParaRPr lang="de-DE" altLang="x-none" sz="2400" dirty="0"/>
          </a:p>
          <a:p>
            <a:pPr eaLnBrk="1" hangingPunct="1">
              <a:buFontTx/>
              <a:buNone/>
              <a:defRPr/>
            </a:pPr>
            <a:endParaRPr lang="de-DE" altLang="x-none" sz="2400" dirty="0"/>
          </a:p>
          <a:p>
            <a:pPr eaLnBrk="1" hangingPunct="1">
              <a:buFontTx/>
              <a:buNone/>
              <a:defRPr/>
            </a:pPr>
            <a:endParaRPr lang="de-DE" altLang="x-none" sz="2400" dirty="0"/>
          </a:p>
          <a:p>
            <a:pPr eaLnBrk="1" hangingPunct="1">
              <a:buFontTx/>
              <a:buNone/>
              <a:defRPr/>
            </a:pPr>
            <a:endParaRPr lang="de-DE" altLang="x-none" sz="2400" dirty="0"/>
          </a:p>
          <a:p>
            <a:pPr eaLnBrk="1" hangingPunct="1">
              <a:buFontTx/>
              <a:buNone/>
              <a:defRPr/>
            </a:pPr>
            <a:endParaRPr lang="de-DE" altLang="x-none" sz="2400" dirty="0"/>
          </a:p>
          <a:p>
            <a:pPr eaLnBrk="1" hangingPunct="1">
              <a:buFontTx/>
              <a:buNone/>
              <a:defRPr/>
            </a:pPr>
            <a:r>
              <a:rPr lang="de-DE" altLang="x-none" sz="2400" dirty="0"/>
              <a:t>Weiterentwicklungen: </a:t>
            </a:r>
            <a:br>
              <a:rPr lang="de-DE" altLang="x-none" sz="2400" dirty="0"/>
            </a:br>
            <a:r>
              <a:rPr lang="de-DE" altLang="x-none" sz="2400" dirty="0" err="1"/>
              <a:t>Subspace</a:t>
            </a:r>
            <a:r>
              <a:rPr lang="de-DE" altLang="x-none" sz="2400" dirty="0"/>
              <a:t>-Skylines, verteilte Skylines, Approximationen</a:t>
            </a:r>
          </a:p>
          <a:p>
            <a:pPr eaLnBrk="1" hangingPunct="1">
              <a:buFontTx/>
              <a:buNone/>
              <a:defRPr/>
            </a:pPr>
            <a:r>
              <a:rPr lang="de-DE" altLang="x-none" sz="2400" dirty="0">
                <a:solidFill>
                  <a:srgbClr val="FF0000"/>
                </a:solidFill>
              </a:rPr>
              <a:t>Wir haben erst die Spitze des Eisbergs betrachtet!</a:t>
            </a:r>
          </a:p>
        </p:txBody>
      </p:sp>
      <p:sp>
        <p:nvSpPr>
          <p:cNvPr id="161798" name="Text Box 1030"/>
          <p:cNvSpPr txBox="1">
            <a:spLocks noChangeArrowheads="1"/>
          </p:cNvSpPr>
          <p:nvPr/>
        </p:nvSpPr>
        <p:spPr bwMode="auto">
          <a:xfrm>
            <a:off x="2627784" y="5974176"/>
            <a:ext cx="44662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200" dirty="0">
                <a:solidFill>
                  <a:srgbClr val="0305FF"/>
                </a:solidFill>
              </a:rPr>
              <a:t>Dimitris </a:t>
            </a:r>
            <a:r>
              <a:rPr lang="en-US" altLang="x-none" sz="1200" dirty="0" err="1">
                <a:solidFill>
                  <a:srgbClr val="0305FF"/>
                </a:solidFill>
              </a:rPr>
              <a:t>Papadias</a:t>
            </a:r>
            <a:r>
              <a:rPr lang="en-US" altLang="x-none" sz="1200" dirty="0">
                <a:solidFill>
                  <a:srgbClr val="0305FF"/>
                </a:solidFill>
              </a:rPr>
              <a:t>, </a:t>
            </a:r>
            <a:r>
              <a:rPr lang="en-US" altLang="x-none" sz="1200" dirty="0" err="1">
                <a:solidFill>
                  <a:srgbClr val="0305FF"/>
                </a:solidFill>
              </a:rPr>
              <a:t>Yufei</a:t>
            </a:r>
            <a:r>
              <a:rPr lang="en-US" altLang="x-none" sz="1200" dirty="0">
                <a:solidFill>
                  <a:srgbClr val="0305FF"/>
                </a:solidFill>
              </a:rPr>
              <a:t> Tao, Kyriakos </a:t>
            </a:r>
            <a:r>
              <a:rPr lang="en-US" altLang="x-none" sz="1200" dirty="0" err="1">
                <a:solidFill>
                  <a:srgbClr val="0305FF"/>
                </a:solidFill>
              </a:rPr>
              <a:t>Mouratidis</a:t>
            </a:r>
            <a:r>
              <a:rPr lang="en-US" altLang="x-none" sz="1200" dirty="0">
                <a:solidFill>
                  <a:srgbClr val="0305FF"/>
                </a:solidFill>
              </a:rPr>
              <a:t>, and Chun Kit Hui. </a:t>
            </a:r>
            <a:br>
              <a:rPr lang="en-US" altLang="x-none" sz="1200" dirty="0">
                <a:solidFill>
                  <a:srgbClr val="0305FF"/>
                </a:solidFill>
              </a:rPr>
            </a:br>
            <a:r>
              <a:rPr lang="en-US" altLang="x-none" sz="1200" dirty="0">
                <a:solidFill>
                  <a:srgbClr val="0305FF"/>
                </a:solidFill>
              </a:rPr>
              <a:t>Aggregate nearest neighbor queries in spatial databases,</a:t>
            </a:r>
            <a:br>
              <a:rPr lang="en-US" altLang="x-none" sz="1200" dirty="0">
                <a:solidFill>
                  <a:srgbClr val="0305FF"/>
                </a:solidFill>
              </a:rPr>
            </a:br>
            <a:r>
              <a:rPr lang="en-US" altLang="x-none" sz="1200" dirty="0">
                <a:solidFill>
                  <a:srgbClr val="0305FF"/>
                </a:solidFill>
              </a:rPr>
              <a:t>ACM Trans. Database Syst. 30, 2, 529-576, </a:t>
            </a:r>
            <a:r>
              <a:rPr lang="en-US" altLang="x-none" sz="1200" b="1" dirty="0">
                <a:solidFill>
                  <a:srgbClr val="FF0000"/>
                </a:solidFill>
              </a:rPr>
              <a:t>2005</a:t>
            </a:r>
            <a:r>
              <a:rPr lang="en-US" altLang="x-none" sz="1200" dirty="0">
                <a:solidFill>
                  <a:srgbClr val="0305FF"/>
                </a:solidFill>
              </a:rPr>
              <a:t> </a:t>
            </a:r>
            <a:endParaRPr lang="el-GR" altLang="x-none" sz="1200" dirty="0">
              <a:solidFill>
                <a:srgbClr val="0305FF"/>
              </a:solidFill>
            </a:endParaRPr>
          </a:p>
        </p:txBody>
      </p:sp>
      <p:sp>
        <p:nvSpPr>
          <p:cNvPr id="161799" name="Text Box 1031"/>
          <p:cNvSpPr txBox="1">
            <a:spLocks noChangeArrowheads="1"/>
          </p:cNvSpPr>
          <p:nvPr/>
        </p:nvSpPr>
        <p:spPr bwMode="auto">
          <a:xfrm>
            <a:off x="1403648" y="4087620"/>
            <a:ext cx="481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800" dirty="0">
                <a:solidFill>
                  <a:schemeClr val="tx1"/>
                </a:solidFill>
              </a:rPr>
              <a:t>Number of R-tree node accesses vs dimensionality</a:t>
            </a:r>
            <a:endParaRPr lang="el-GR" altLang="x-non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428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179512" y="1988841"/>
            <a:ext cx="2880320" cy="2330753"/>
            <a:chOff x="177626" y="1988883"/>
            <a:chExt cx="2882464" cy="2331442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177626" y="1988883"/>
              <a:ext cx="2882464" cy="2199841"/>
              <a:chOff x="1077142" y="3168301"/>
              <a:chExt cx="2882464" cy="2199841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077142" y="3168301"/>
                <a:ext cx="2882464" cy="584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Top-</a:t>
                </a:r>
                <a:r>
                  <a:rPr lang="de-DE" sz="2000" dirty="0" err="1"/>
                  <a:t>k</a:t>
                </a:r>
                <a:r>
                  <a:rPr lang="de-DE" sz="2000" dirty="0"/>
                  <a:t>-Anfragen </a:t>
                </a:r>
                <a:br>
                  <a:rPr lang="de-DE" sz="2000" dirty="0"/>
                </a:br>
                <a:r>
                  <a:rPr lang="de-DE" sz="2000" dirty="0" err="1"/>
                  <a:t>Fagins</a:t>
                </a:r>
                <a:r>
                  <a:rPr lang="de-DE" sz="2000" dirty="0"/>
                  <a:t> Algorithmen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 und Data Mining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088078" y="3673378"/>
            <a:ext cx="3178175" cy="1836834"/>
            <a:chOff x="3088769" y="3673870"/>
            <a:chExt cx="3176694" cy="1837080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088769" y="3673870"/>
              <a:ext cx="3176694" cy="1704870"/>
              <a:chOff x="2114902" y="3775971"/>
              <a:chExt cx="3176694" cy="1704870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14902" y="3775971"/>
                <a:ext cx="3176694" cy="292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Skyline-Anfragen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708921"/>
            <a:ext cx="3168353" cy="2258372"/>
            <a:chOff x="5508087" y="2709169"/>
            <a:chExt cx="3168469" cy="2258856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709169"/>
              <a:ext cx="3168469" cy="584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>
                  <a:solidFill>
                    <a:srgbClr val="0305FF"/>
                  </a:solidFill>
                </a:rPr>
                <a:t>Kombinierte Anfragen</a:t>
              </a:r>
              <a:br>
                <a:rPr lang="de-DE" sz="2000" dirty="0">
                  <a:solidFill>
                    <a:srgbClr val="0305FF"/>
                  </a:solidFill>
                </a:rPr>
              </a:br>
              <a:r>
                <a:rPr lang="de-DE" sz="2000" dirty="0">
                  <a:solidFill>
                    <a:srgbClr val="0305FF"/>
                  </a:solidFill>
                </a:rPr>
                <a:t>Top-</a:t>
              </a:r>
              <a:r>
                <a:rPr lang="de-DE" sz="2000" dirty="0" err="1">
                  <a:solidFill>
                    <a:srgbClr val="0305FF"/>
                  </a:solidFill>
                </a:rPr>
                <a:t>k</a:t>
              </a:r>
              <a:r>
                <a:rPr lang="de-DE" sz="2000" dirty="0">
                  <a:solidFill>
                    <a:srgbClr val="0305FF"/>
                  </a:solidFill>
                </a:rPr>
                <a:t> und räumliche Nähe</a:t>
              </a:r>
              <a:endParaRPr lang="de-DE" sz="2000" noProof="1">
                <a:solidFill>
                  <a:srgbClr val="0305FF"/>
                </a:solidFill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5152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Von First-</a:t>
            </a:r>
            <a:r>
              <a:rPr lang="de-DE" sz="2400" dirty="0" err="1"/>
              <a:t>n</a:t>
            </a:r>
            <a:r>
              <a:rPr lang="de-DE" sz="2400" dirty="0"/>
              <a:t>- und Top-</a:t>
            </a:r>
            <a:r>
              <a:rPr lang="de-DE" sz="2400" dirty="0" err="1"/>
              <a:t>k</a:t>
            </a:r>
            <a:r>
              <a:rPr lang="de-DE" sz="2400" dirty="0"/>
              <a:t>-Anfragen zu Skyline-Anfrage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5079826" cy="1415456"/>
            <a:chOff x="2876550" y="1700807"/>
            <a:chExt cx="5079826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4968552" cy="1268386"/>
              <a:chOff x="2463376" y="3901986"/>
              <a:chExt cx="4969054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4969054" cy="687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Anwendungen, First-</a:t>
                </a:r>
                <a:r>
                  <a:rPr lang="de-DE" sz="2000" dirty="0" err="1"/>
                  <a:t>n</a:t>
                </a:r>
                <a:r>
                  <a:rPr lang="de-DE" sz="2000" dirty="0"/>
                  <a:t>-Anfragen, </a:t>
                </a:r>
                <a:r>
                  <a:rPr lang="de-DE" sz="2000" noProof="1">
                    <a:cs typeface="Arial" charset="0"/>
                  </a:rPr>
                  <a:t>Optimierung</a:t>
                </a:r>
              </a:p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id="{9094D6C3-2C34-FA45-B1A5-B76A49C25D8C}"/>
              </a:ext>
            </a:extLst>
          </p:cNvPr>
          <p:cNvSpPr txBox="1">
            <a:spLocks/>
          </p:cNvSpPr>
          <p:nvPr/>
        </p:nvSpPr>
        <p:spPr bwMode="auto">
          <a:xfrm>
            <a:off x="7837170" y="6366826"/>
            <a:ext cx="1066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9pPr>
          </a:lstStyle>
          <a:p>
            <a:pPr algn="r" eaLnBrk="1" hangingPunct="1"/>
            <a:fld id="{42162F67-A542-6C47-915C-E47A2717E7CF}" type="slidenum">
              <a:rPr lang="en-US" altLang="de-DE" sz="1200" smtClean="0">
                <a:latin typeface="Calibri" panose="020F0502020204030204" pitchFamily="34" charset="0"/>
              </a:rPr>
              <a:pPr algn="r" eaLnBrk="1" hangingPunct="1"/>
              <a:t>72</a:t>
            </a:fld>
            <a:endParaRPr lang="en-US" altLang="de-DE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70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5">
            <a:extLst>
              <a:ext uri="{FF2B5EF4-FFF2-40B4-BE49-F238E27FC236}">
                <a16:creationId xmlns:a16="http://schemas.microsoft.com/office/drawing/2014/main" id="{95DEE018-DD04-4F46-A2AE-BDAF42D853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de-DE" dirty="0">
                <a:solidFill>
                  <a:srgbClr val="10253F"/>
                </a:solidFill>
              </a:rPr>
              <a:t>Acknowledgements:</a:t>
            </a:r>
            <a:br>
              <a:rPr lang="en-US" altLang="de-DE" dirty="0">
                <a:solidFill>
                  <a:srgbClr val="10253F"/>
                </a:solidFill>
              </a:rPr>
            </a:br>
            <a:r>
              <a:rPr lang="en-US" altLang="de-DE" b="1" dirty="0">
                <a:solidFill>
                  <a:srgbClr val="10253F"/>
                </a:solidFill>
              </a:rPr>
              <a:t>Efficient Processing of Top-k Spatial Preference Queries</a:t>
            </a:r>
          </a:p>
        </p:txBody>
      </p:sp>
      <p:sp>
        <p:nvSpPr>
          <p:cNvPr id="8194" name="Subtitle 6">
            <a:extLst>
              <a:ext uri="{FF2B5EF4-FFF2-40B4-BE49-F238E27FC236}">
                <a16:creationId xmlns:a16="http://schemas.microsoft.com/office/drawing/2014/main" id="{FD9B3F20-801E-4348-BF20-40BF1A548A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de-DE" u="sng" dirty="0">
                <a:solidFill>
                  <a:srgbClr val="262626"/>
                </a:solidFill>
              </a:rPr>
              <a:t>João B. Rocha-Junior</a:t>
            </a:r>
            <a:r>
              <a:rPr lang="en-US" altLang="de-DE" dirty="0">
                <a:solidFill>
                  <a:srgbClr val="262626"/>
                </a:solidFill>
              </a:rPr>
              <a:t>, </a:t>
            </a:r>
            <a:r>
              <a:rPr lang="en-US" altLang="de-DE" dirty="0" err="1">
                <a:solidFill>
                  <a:srgbClr val="262626"/>
                </a:solidFill>
              </a:rPr>
              <a:t>Akrivi</a:t>
            </a:r>
            <a:r>
              <a:rPr lang="en-US" altLang="de-DE" dirty="0">
                <a:solidFill>
                  <a:srgbClr val="262626"/>
                </a:solidFill>
              </a:rPr>
              <a:t> </a:t>
            </a:r>
            <a:r>
              <a:rPr lang="en-US" altLang="de-DE" dirty="0" err="1">
                <a:solidFill>
                  <a:srgbClr val="262626"/>
                </a:solidFill>
              </a:rPr>
              <a:t>Vlachou</a:t>
            </a:r>
            <a:r>
              <a:rPr lang="en-US" altLang="de-DE" dirty="0">
                <a:solidFill>
                  <a:srgbClr val="262626"/>
                </a:solidFill>
              </a:rPr>
              <a:t>, Christos </a:t>
            </a:r>
            <a:r>
              <a:rPr lang="en-US" altLang="de-DE" dirty="0" err="1">
                <a:solidFill>
                  <a:srgbClr val="262626"/>
                </a:solidFill>
              </a:rPr>
              <a:t>Doulkeridis</a:t>
            </a:r>
            <a:r>
              <a:rPr lang="en-US" altLang="de-DE" dirty="0">
                <a:solidFill>
                  <a:srgbClr val="262626"/>
                </a:solidFill>
              </a:rPr>
              <a:t>, and </a:t>
            </a:r>
            <a:r>
              <a:rPr lang="en-US" altLang="de-DE" dirty="0" err="1">
                <a:solidFill>
                  <a:srgbClr val="262626"/>
                </a:solidFill>
              </a:rPr>
              <a:t>Kjetil</a:t>
            </a:r>
            <a:r>
              <a:rPr lang="en-US" altLang="de-DE" dirty="0">
                <a:solidFill>
                  <a:srgbClr val="262626"/>
                </a:solidFill>
              </a:rPr>
              <a:t> </a:t>
            </a:r>
            <a:r>
              <a:rPr lang="en-US" altLang="de-DE" dirty="0" err="1">
                <a:solidFill>
                  <a:srgbClr val="262626"/>
                </a:solidFill>
              </a:rPr>
              <a:t>Nørvåg</a:t>
            </a:r>
            <a:endParaRPr lang="en-US" altLang="de-DE" dirty="0">
              <a:solidFill>
                <a:srgbClr val="262626"/>
              </a:solidFill>
            </a:endParaRPr>
          </a:p>
          <a:p>
            <a:pPr eaLnBrk="1" hangingPunct="1"/>
            <a:endParaRPr lang="en-US" altLang="de-DE" dirty="0">
              <a:solidFill>
                <a:srgbClr val="262626"/>
              </a:solidFill>
            </a:endParaRPr>
          </a:p>
        </p:txBody>
      </p:sp>
      <p:sp>
        <p:nvSpPr>
          <p:cNvPr id="8195" name="Slide Number Placeholder 3">
            <a:extLst>
              <a:ext uri="{FF2B5EF4-FFF2-40B4-BE49-F238E27FC236}">
                <a16:creationId xmlns:a16="http://schemas.microsoft.com/office/drawing/2014/main" id="{3F0C91AA-E871-784C-B984-1E6C7D82DF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4AED642-18E3-E54A-B1F3-25DB5FD3499D}" type="slidenum">
              <a:rPr lang="en-US" altLang="de-DE" sz="13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73</a:t>
            </a:fld>
            <a:endParaRPr lang="en-US" altLang="de-DE" sz="13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196" name="Footer Placeholder 4">
            <a:extLst>
              <a:ext uri="{FF2B5EF4-FFF2-40B4-BE49-F238E27FC236}">
                <a16:creationId xmlns:a16="http://schemas.microsoft.com/office/drawing/2014/main" id="{3A381E16-AD3D-FB4C-9CEB-3A6667880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400">
                <a:solidFill>
                  <a:srgbClr val="FFFFFF"/>
                </a:solidFill>
                <a:latin typeface="Calibri" panose="020F0502020204030204" pitchFamily="34" charset="0"/>
              </a:rPr>
              <a:t>VLDB</a:t>
            </a:r>
            <a:r>
              <a:rPr lang="ja-JP" altLang="en-US" sz="1400">
                <a:solidFill>
                  <a:srgbClr val="FFFFFF"/>
                </a:solidFill>
                <a:latin typeface="Calibri" panose="020F0502020204030204" pitchFamily="34" charset="0"/>
              </a:rPr>
              <a:t>’</a:t>
            </a:r>
            <a:r>
              <a:rPr lang="en-US" altLang="ja-JP" sz="1400">
                <a:solidFill>
                  <a:srgbClr val="FFFFFF"/>
                </a:solidFill>
                <a:latin typeface="Calibri" panose="020F0502020204030204" pitchFamily="34" charset="0"/>
              </a:rPr>
              <a:t> 2011 - Seattle, USA</a:t>
            </a:r>
            <a:endParaRPr lang="en-US" altLang="de-DE" sz="14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C4AAA-A55D-484F-9588-DBE372B03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088CB546-C19F-8F4E-833C-52C57468668C}" type="slidenum">
              <a:rPr lang="el-GR" altLang="x-none"/>
              <a:pPr>
                <a:defRPr/>
              </a:pPr>
              <a:t>73</a:t>
            </a:fld>
            <a:endParaRPr lang="el-GR" altLang="x-none" dirty="0"/>
          </a:p>
        </p:txBody>
      </p:sp>
      <p:sp>
        <p:nvSpPr>
          <p:cNvPr id="7" name="Footer Placeholder 37">
            <a:extLst>
              <a:ext uri="{FF2B5EF4-FFF2-40B4-BE49-F238E27FC236}">
                <a16:creationId xmlns:a16="http://schemas.microsoft.com/office/drawing/2014/main" id="{DA7648E5-13D3-0346-B98C-8AC60E6F00A2}"/>
              </a:ext>
            </a:extLst>
          </p:cNvPr>
          <p:cNvSpPr txBox="1">
            <a:spLocks/>
          </p:cNvSpPr>
          <p:nvPr/>
        </p:nvSpPr>
        <p:spPr bwMode="auto">
          <a:xfrm>
            <a:off x="1845161" y="6021288"/>
            <a:ext cx="5453678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9pPr>
          </a:lstStyle>
          <a:p>
            <a:pPr eaLnBrk="1" hangingPunct="1"/>
            <a:r>
              <a:rPr lang="en-US" altLang="de-DE" sz="1050" dirty="0">
                <a:solidFill>
                  <a:srgbClr val="0305FF"/>
                </a:solidFill>
                <a:latin typeface="Calibri" panose="020F0502020204030204" pitchFamily="34" charset="0"/>
              </a:rPr>
              <a:t>João B. Rocha-Junior et al., Efficient Processing of Top-k Spatial Preference Queries VLDB</a:t>
            </a:r>
            <a:r>
              <a:rPr lang="ja-JP" altLang="en-US" sz="1050">
                <a:solidFill>
                  <a:srgbClr val="0305FF"/>
                </a:solidFill>
                <a:latin typeface="Calibri" panose="020F0502020204030204" pitchFamily="34" charset="0"/>
              </a:rPr>
              <a:t>’</a:t>
            </a:r>
            <a:r>
              <a:rPr lang="en-US" altLang="ja-JP" sz="1050" dirty="0">
                <a:solidFill>
                  <a:srgbClr val="0305FF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1050" b="1" dirty="0">
                <a:solidFill>
                  <a:srgbClr val="FF0000"/>
                </a:solidFill>
                <a:latin typeface="Calibri" panose="020F0502020204030204" pitchFamily="34" charset="0"/>
              </a:rPr>
              <a:t>2011</a:t>
            </a:r>
            <a:endParaRPr lang="en-US" altLang="de-DE" sz="105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72387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2222F1EB-3A2A-FD4F-8DEB-E66A07410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Top-</a:t>
            </a:r>
            <a:r>
              <a:rPr lang="de-DE" altLang="de-DE" dirty="0" err="1"/>
              <a:t>k</a:t>
            </a:r>
            <a:r>
              <a:rPr lang="de-DE" altLang="de-DE" dirty="0"/>
              <a:t>-Präferenzanfragen für räumliche Objekte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8D0A4593-2283-5940-A7DF-0EAB5D763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altLang="de-DE" dirty="0">
                <a:solidFill>
                  <a:srgbClr val="0305FF"/>
                </a:solidFill>
              </a:rPr>
              <a:t>Rangordnung</a:t>
            </a:r>
            <a:r>
              <a:rPr lang="de-DE" altLang="de-DE" dirty="0"/>
              <a:t> von Objekten definiert auf Basis von benachbarten Objekten mit bestimmten Eigenschaften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dirty="0">
                <a:solidFill>
                  <a:srgbClr val="0305FF"/>
                </a:solidFill>
              </a:rPr>
              <a:t>Räumliche Nähe mit anderen Rangmaßen kombiniert</a:t>
            </a:r>
            <a:br>
              <a:rPr lang="de-DE" altLang="de-DE" dirty="0"/>
            </a:br>
            <a:endParaRPr lang="de-DE" altLang="de-DE" b="1" dirty="0"/>
          </a:p>
          <a:p>
            <a:pPr lvl="1" eaLnBrk="1" hangingPunct="1">
              <a:lnSpc>
                <a:spcPct val="90000"/>
              </a:lnSpc>
            </a:pPr>
            <a:endParaRPr lang="de-DE" altLang="de-DE" b="1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de-DE" altLang="de-DE" dirty="0"/>
          </a:p>
        </p:txBody>
      </p:sp>
      <p:sp>
        <p:nvSpPr>
          <p:cNvPr id="10243" name="Slide Number Placeholder 3">
            <a:extLst>
              <a:ext uri="{FF2B5EF4-FFF2-40B4-BE49-F238E27FC236}">
                <a16:creationId xmlns:a16="http://schemas.microsoft.com/office/drawing/2014/main" id="{525CC81E-2EAE-3B4A-BCCB-D162C2767C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04D027B-4EA4-1A40-A7D9-B6A13F1B0663}" type="slidenum">
              <a:rPr lang="en-US" altLang="de-DE" sz="13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74</a:t>
            </a:fld>
            <a:endParaRPr lang="en-US" altLang="de-DE" sz="13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244" name="Footer Placeholder 4">
            <a:extLst>
              <a:ext uri="{FF2B5EF4-FFF2-40B4-BE49-F238E27FC236}">
                <a16:creationId xmlns:a16="http://schemas.microsoft.com/office/drawing/2014/main" id="{33C8C37D-C287-724F-8A63-8E24D761F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400">
                <a:solidFill>
                  <a:srgbClr val="FFFFFF"/>
                </a:solidFill>
                <a:latin typeface="Calibri" panose="020F0502020204030204" pitchFamily="34" charset="0"/>
              </a:rPr>
              <a:t>VLDB</a:t>
            </a:r>
            <a:r>
              <a:rPr lang="ja-JP" altLang="en-US" sz="1400">
                <a:solidFill>
                  <a:srgbClr val="FFFFFF"/>
                </a:solidFill>
                <a:latin typeface="Calibri" panose="020F0502020204030204" pitchFamily="34" charset="0"/>
              </a:rPr>
              <a:t>’</a:t>
            </a:r>
            <a:r>
              <a:rPr lang="en-US" altLang="ja-JP" sz="1400">
                <a:solidFill>
                  <a:srgbClr val="FFFFFF"/>
                </a:solidFill>
                <a:latin typeface="Calibri" panose="020F0502020204030204" pitchFamily="34" charset="0"/>
              </a:rPr>
              <a:t> 2011 - Seattle, USA</a:t>
            </a:r>
            <a:endParaRPr lang="en-US" altLang="de-DE" sz="14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38768-C9EE-F445-8092-200D93A7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088CB546-C19F-8F4E-833C-52C57468668C}" type="slidenum">
              <a:rPr lang="el-GR" altLang="x-none"/>
              <a:pPr>
                <a:defRPr/>
              </a:pPr>
              <a:t>74</a:t>
            </a:fld>
            <a:endParaRPr lang="el-GR" altLang="x-none" dirty="0"/>
          </a:p>
        </p:txBody>
      </p:sp>
    </p:spTree>
    <p:extLst>
      <p:ext uri="{BB962C8B-B14F-4D97-AF65-F5344CB8AC3E}">
        <p14:creationId xmlns:p14="http://schemas.microsoft.com/office/powerpoint/2010/main" val="312298090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F1D8A454-54ED-4149-8269-0AA27540E42F}"/>
              </a:ext>
            </a:extLst>
          </p:cNvPr>
          <p:cNvSpPr/>
          <p:nvPr/>
        </p:nvSpPr>
        <p:spPr>
          <a:xfrm>
            <a:off x="4813300" y="0"/>
            <a:ext cx="4343400" cy="6477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2290" name="Title 1">
            <a:extLst>
              <a:ext uri="{FF2B5EF4-FFF2-40B4-BE49-F238E27FC236}">
                <a16:creationId xmlns:a16="http://schemas.microsoft.com/office/drawing/2014/main" id="{C04B61DE-4D9A-D84C-8CA9-05339DCE5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12" y="269776"/>
            <a:ext cx="8434388" cy="1143000"/>
          </a:xfrm>
        </p:spPr>
        <p:txBody>
          <a:bodyPr/>
          <a:lstStyle/>
          <a:p>
            <a:pPr eaLnBrk="1" hangingPunct="1"/>
            <a:r>
              <a:rPr lang="de-DE" altLang="de-DE" dirty="0"/>
              <a:t>Top-</a:t>
            </a:r>
            <a:r>
              <a:rPr lang="de-DE" altLang="de-DE" dirty="0" err="1"/>
              <a:t>k</a:t>
            </a:r>
            <a:r>
              <a:rPr lang="de-DE" altLang="de-DE" dirty="0"/>
              <a:t>-Präferenzanfragen für räumliche Objekte</a:t>
            </a:r>
          </a:p>
        </p:txBody>
      </p:sp>
      <p:sp>
        <p:nvSpPr>
          <p:cNvPr id="12291" name="Slide Number Placeholder 3">
            <a:extLst>
              <a:ext uri="{FF2B5EF4-FFF2-40B4-BE49-F238E27FC236}">
                <a16:creationId xmlns:a16="http://schemas.microsoft.com/office/drawing/2014/main" id="{2819FD3C-EB60-214B-A257-C7B07FA4C1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7837170" y="6366826"/>
            <a:ext cx="1066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2162F67-A542-6C47-915C-E47A2717E7CF}" type="slidenum">
              <a:rPr lang="de-DE" altLang="de-DE" sz="1200" smtClean="0">
                <a:latin typeface="Calibri" panose="020F0502020204030204" pitchFamily="34" charset="0"/>
              </a:rPr>
              <a:pPr eaLnBrk="1" hangingPunct="1"/>
              <a:t>75</a:t>
            </a:fld>
            <a:endParaRPr lang="de-DE" altLang="de-DE" sz="1200" dirty="0">
              <a:latin typeface="Calibri" panose="020F0502020204030204" pitchFamily="34" charset="0"/>
            </a:endParaRPr>
          </a:p>
        </p:txBody>
      </p:sp>
      <p:sp>
        <p:nvSpPr>
          <p:cNvPr id="12292" name="Footer Placeholder 37">
            <a:extLst>
              <a:ext uri="{FF2B5EF4-FFF2-40B4-BE49-F238E27FC236}">
                <a16:creationId xmlns:a16="http://schemas.microsoft.com/office/drawing/2014/main" id="{32B5ADE9-FF36-4342-AC82-590CC7420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422578" y="6631642"/>
            <a:ext cx="638978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050" dirty="0">
                <a:solidFill>
                  <a:srgbClr val="FFFFFF"/>
                </a:solidFill>
                <a:latin typeface="Calibri" panose="020F0502020204030204" pitchFamily="34" charset="0"/>
              </a:rPr>
              <a:t>João B. </a:t>
            </a:r>
            <a:r>
              <a:rPr lang="de-DE" altLang="de-DE" sz="1050" dirty="0" err="1">
                <a:solidFill>
                  <a:srgbClr val="FFFFFF"/>
                </a:solidFill>
                <a:latin typeface="Calibri" panose="020F0502020204030204" pitchFamily="34" charset="0"/>
              </a:rPr>
              <a:t>Rocha</a:t>
            </a:r>
            <a:r>
              <a:rPr lang="de-DE" altLang="de-DE" sz="1050" dirty="0">
                <a:solidFill>
                  <a:srgbClr val="FFFFFF"/>
                </a:solidFill>
                <a:latin typeface="Calibri" panose="020F0502020204030204" pitchFamily="34" charset="0"/>
              </a:rPr>
              <a:t>-Junior et al., </a:t>
            </a:r>
            <a:r>
              <a:rPr lang="de-DE" altLang="de-DE" sz="1050" dirty="0" err="1">
                <a:solidFill>
                  <a:srgbClr val="FFFFFF"/>
                </a:solidFill>
                <a:latin typeface="Calibri" panose="020F0502020204030204" pitchFamily="34" charset="0"/>
              </a:rPr>
              <a:t>Efficient</a:t>
            </a:r>
            <a:r>
              <a:rPr lang="de-DE" altLang="de-DE" sz="1050" dirty="0">
                <a:solidFill>
                  <a:srgbClr val="FFFFFF"/>
                </a:solidFill>
                <a:latin typeface="Calibri" panose="020F0502020204030204" pitchFamily="34" charset="0"/>
              </a:rPr>
              <a:t> Processing </a:t>
            </a:r>
            <a:r>
              <a:rPr lang="de-DE" altLang="de-DE" sz="1050" dirty="0" err="1">
                <a:solidFill>
                  <a:srgbClr val="FFFFFF"/>
                </a:solidFill>
                <a:latin typeface="Calibri" panose="020F0502020204030204" pitchFamily="34" charset="0"/>
              </a:rPr>
              <a:t>of</a:t>
            </a:r>
            <a:r>
              <a:rPr lang="de-DE" altLang="de-DE" sz="1050" dirty="0">
                <a:solidFill>
                  <a:srgbClr val="FFFFFF"/>
                </a:solidFill>
                <a:latin typeface="Calibri" panose="020F0502020204030204" pitchFamily="34" charset="0"/>
              </a:rPr>
              <a:t> Top-</a:t>
            </a:r>
            <a:r>
              <a:rPr lang="de-DE" altLang="de-DE" sz="1050" dirty="0" err="1">
                <a:solidFill>
                  <a:srgbClr val="FFFFFF"/>
                </a:solidFill>
                <a:latin typeface="Calibri" panose="020F0502020204030204" pitchFamily="34" charset="0"/>
              </a:rPr>
              <a:t>k</a:t>
            </a:r>
            <a:r>
              <a:rPr lang="de-DE" altLang="de-DE" sz="105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de-DE" altLang="de-DE" sz="1050" dirty="0" err="1">
                <a:solidFill>
                  <a:srgbClr val="FFFFFF"/>
                </a:solidFill>
                <a:latin typeface="Calibri" panose="020F0502020204030204" pitchFamily="34" charset="0"/>
              </a:rPr>
              <a:t>Spatial</a:t>
            </a:r>
            <a:r>
              <a:rPr lang="de-DE" altLang="de-DE" sz="1050" dirty="0">
                <a:solidFill>
                  <a:srgbClr val="FFFFFF"/>
                </a:solidFill>
                <a:latin typeface="Calibri" panose="020F0502020204030204" pitchFamily="34" charset="0"/>
              </a:rPr>
              <a:t> Preference </a:t>
            </a:r>
            <a:r>
              <a:rPr lang="de-DE" altLang="de-DE" sz="1050" dirty="0" err="1">
                <a:solidFill>
                  <a:srgbClr val="FFFFFF"/>
                </a:solidFill>
                <a:latin typeface="Calibri" panose="020F0502020204030204" pitchFamily="34" charset="0"/>
              </a:rPr>
              <a:t>Queries</a:t>
            </a:r>
            <a:r>
              <a:rPr lang="de-DE" altLang="de-DE" sz="1050" dirty="0">
                <a:solidFill>
                  <a:srgbClr val="FFFFFF"/>
                </a:solidFill>
                <a:latin typeface="Calibri" panose="020F0502020204030204" pitchFamily="34" charset="0"/>
              </a:rPr>
              <a:t> VLDB</a:t>
            </a:r>
            <a:r>
              <a:rPr lang="de-DE" altLang="ja-JP" sz="1050" dirty="0">
                <a:solidFill>
                  <a:srgbClr val="FFFFFF"/>
                </a:solidFill>
                <a:latin typeface="Calibri" panose="020F0502020204030204" pitchFamily="34" charset="0"/>
              </a:rPr>
              <a:t>’ 2011</a:t>
            </a:r>
            <a:endParaRPr lang="de-DE" altLang="de-DE" sz="105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293" name="TextShape 3">
            <a:extLst>
              <a:ext uri="{FF2B5EF4-FFF2-40B4-BE49-F238E27FC236}">
                <a16:creationId xmlns:a16="http://schemas.microsoft.com/office/drawing/2014/main" id="{8B62EF84-2900-6E4F-81B2-0EDB56959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1088" y="5867400"/>
            <a:ext cx="3667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2000" dirty="0">
                <a:latin typeface="Ouhod" charset="0"/>
              </a:rPr>
              <a:t>x</a:t>
            </a:r>
            <a:endParaRPr lang="de-DE" altLang="de-DE" sz="2000" dirty="0">
              <a:latin typeface="Calibri" panose="020F0502020204030204" pitchFamily="34" charset="0"/>
            </a:endParaRPr>
          </a:p>
        </p:txBody>
      </p:sp>
      <p:sp>
        <p:nvSpPr>
          <p:cNvPr id="12294" name="Line 7">
            <a:extLst>
              <a:ext uri="{FF2B5EF4-FFF2-40B4-BE49-F238E27FC236}">
                <a16:creationId xmlns:a16="http://schemas.microsoft.com/office/drawing/2014/main" id="{1C0F4291-030F-AE44-A3F9-72BDAACC4F6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3988" y="5884863"/>
            <a:ext cx="3657600" cy="0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295" name="Line 8">
            <a:extLst>
              <a:ext uri="{FF2B5EF4-FFF2-40B4-BE49-F238E27FC236}">
                <a16:creationId xmlns:a16="http://schemas.microsoft.com/office/drawing/2014/main" id="{3494ADCF-A3CA-AB4A-A82D-E2CE2A8462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33988" y="2909888"/>
            <a:ext cx="0" cy="2994025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296" name="TextShape 28">
            <a:extLst>
              <a:ext uri="{FF2B5EF4-FFF2-40B4-BE49-F238E27FC236}">
                <a16:creationId xmlns:a16="http://schemas.microsoft.com/office/drawing/2014/main" id="{A4725C27-5D52-ED44-8573-D7145A54C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4038" y="1838325"/>
            <a:ext cx="909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2000" dirty="0">
                <a:latin typeface="Ouhod" charset="0"/>
              </a:rPr>
              <a:t>bar</a:t>
            </a:r>
            <a:endParaRPr lang="de-DE" altLang="de-DE" sz="2000" dirty="0">
              <a:latin typeface="Calibri" panose="020F0502020204030204" pitchFamily="34" charset="0"/>
            </a:endParaRPr>
          </a:p>
        </p:txBody>
      </p:sp>
      <p:sp>
        <p:nvSpPr>
          <p:cNvPr id="12297" name="TextShape 28">
            <a:extLst>
              <a:ext uri="{FF2B5EF4-FFF2-40B4-BE49-F238E27FC236}">
                <a16:creationId xmlns:a16="http://schemas.microsoft.com/office/drawing/2014/main" id="{EE23BA19-167C-544C-AEF7-2D4D8FD36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3363" y="1828800"/>
            <a:ext cx="90963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2000" dirty="0" err="1">
                <a:latin typeface="Ouhod" charset="0"/>
              </a:rPr>
              <a:t>café</a:t>
            </a:r>
            <a:endParaRPr lang="de-DE" altLang="de-DE" sz="2000" dirty="0">
              <a:latin typeface="Calibri" panose="020F0502020204030204" pitchFamily="34" charset="0"/>
            </a:endParaRPr>
          </a:p>
        </p:txBody>
      </p:sp>
      <p:sp>
        <p:nvSpPr>
          <p:cNvPr id="12298" name="TextShape 28">
            <a:extLst>
              <a:ext uri="{FF2B5EF4-FFF2-40B4-BE49-F238E27FC236}">
                <a16:creationId xmlns:a16="http://schemas.microsoft.com/office/drawing/2014/main" id="{C4B01934-36B0-C249-AD1B-673B26990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0" y="1828800"/>
            <a:ext cx="9096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2000" dirty="0" err="1">
                <a:latin typeface="Ouhod" charset="0"/>
              </a:rPr>
              <a:t>hotel</a:t>
            </a:r>
            <a:endParaRPr lang="de-DE" altLang="de-DE" sz="2000" dirty="0">
              <a:latin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6DEE3ED-8148-D442-9D89-9A91DEDB2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825" y="1971675"/>
            <a:ext cx="161925" cy="1619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e-DE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" name="5-Point Star 14">
            <a:extLst>
              <a:ext uri="{FF2B5EF4-FFF2-40B4-BE49-F238E27FC236}">
                <a16:creationId xmlns:a16="http://schemas.microsoft.com/office/drawing/2014/main" id="{B3DABD6A-9417-E646-B377-990FC20BF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7825" y="1938338"/>
            <a:ext cx="196850" cy="198437"/>
          </a:xfrm>
          <a:custGeom>
            <a:avLst/>
            <a:gdLst>
              <a:gd name="T0" fmla="*/ 98425 w 198000"/>
              <a:gd name="T1" fmla="*/ 0 h 198000"/>
              <a:gd name="T2" fmla="*/ 0 w 198000"/>
              <a:gd name="T3" fmla="*/ 75796 h 198000"/>
              <a:gd name="T4" fmla="*/ 37595 w 198000"/>
              <a:gd name="T5" fmla="*/ 198436 h 198000"/>
              <a:gd name="T6" fmla="*/ 159255 w 198000"/>
              <a:gd name="T7" fmla="*/ 198436 h 198000"/>
              <a:gd name="T8" fmla="*/ 196850 w 198000"/>
              <a:gd name="T9" fmla="*/ 75796 h 19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61186 w 198000"/>
              <a:gd name="T16" fmla="*/ 75630 h 198000"/>
              <a:gd name="T17" fmla="*/ 136814 w 198000"/>
              <a:gd name="T18" fmla="*/ 151257 h 198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8000" h="198000">
                <a:moveTo>
                  <a:pt x="0" y="75629"/>
                </a:moveTo>
                <a:lnTo>
                  <a:pt x="75630" y="75630"/>
                </a:lnTo>
                <a:lnTo>
                  <a:pt x="99000" y="0"/>
                </a:lnTo>
                <a:lnTo>
                  <a:pt x="122370" y="75630"/>
                </a:lnTo>
                <a:lnTo>
                  <a:pt x="198000" y="75629"/>
                </a:lnTo>
                <a:lnTo>
                  <a:pt x="136814" y="122370"/>
                </a:lnTo>
                <a:lnTo>
                  <a:pt x="160185" y="197999"/>
                </a:lnTo>
                <a:lnTo>
                  <a:pt x="99000" y="151257"/>
                </a:lnTo>
                <a:lnTo>
                  <a:pt x="37815" y="197999"/>
                </a:lnTo>
                <a:lnTo>
                  <a:pt x="61186" y="122370"/>
                </a:lnTo>
                <a:lnTo>
                  <a:pt x="0" y="75629"/>
                </a:lnTo>
                <a:close/>
              </a:path>
            </a:pathLst>
          </a:custGeom>
          <a:solidFill>
            <a:srgbClr val="C0504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endParaRPr lang="de-DE" dirty="0"/>
          </a:p>
        </p:txBody>
      </p:sp>
      <p:sp>
        <p:nvSpPr>
          <p:cNvPr id="16" name="5-Point Star 15">
            <a:extLst>
              <a:ext uri="{FF2B5EF4-FFF2-40B4-BE49-F238E27FC236}">
                <a16:creationId xmlns:a16="http://schemas.microsoft.com/office/drawing/2014/main" id="{0D6383BB-5CA6-E145-91B8-F518F0638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2225" y="1931988"/>
            <a:ext cx="196850" cy="198437"/>
          </a:xfrm>
          <a:custGeom>
            <a:avLst/>
            <a:gdLst>
              <a:gd name="T0" fmla="*/ 98425 w 198000"/>
              <a:gd name="T1" fmla="*/ 0 h 198000"/>
              <a:gd name="T2" fmla="*/ 0 w 198000"/>
              <a:gd name="T3" fmla="*/ 75796 h 198000"/>
              <a:gd name="T4" fmla="*/ 37595 w 198000"/>
              <a:gd name="T5" fmla="*/ 198436 h 198000"/>
              <a:gd name="T6" fmla="*/ 159255 w 198000"/>
              <a:gd name="T7" fmla="*/ 198436 h 198000"/>
              <a:gd name="T8" fmla="*/ 196850 w 198000"/>
              <a:gd name="T9" fmla="*/ 75796 h 19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61186 w 198000"/>
              <a:gd name="T16" fmla="*/ 75630 h 198000"/>
              <a:gd name="T17" fmla="*/ 136814 w 198000"/>
              <a:gd name="T18" fmla="*/ 151257 h 198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8000" h="198000">
                <a:moveTo>
                  <a:pt x="0" y="75629"/>
                </a:moveTo>
                <a:lnTo>
                  <a:pt x="75630" y="75630"/>
                </a:lnTo>
                <a:lnTo>
                  <a:pt x="99000" y="0"/>
                </a:lnTo>
                <a:lnTo>
                  <a:pt x="122370" y="75630"/>
                </a:lnTo>
                <a:lnTo>
                  <a:pt x="198000" y="75629"/>
                </a:lnTo>
                <a:lnTo>
                  <a:pt x="136814" y="122370"/>
                </a:lnTo>
                <a:lnTo>
                  <a:pt x="160185" y="197999"/>
                </a:lnTo>
                <a:lnTo>
                  <a:pt x="99000" y="151257"/>
                </a:lnTo>
                <a:lnTo>
                  <a:pt x="37815" y="197999"/>
                </a:lnTo>
                <a:lnTo>
                  <a:pt x="61186" y="122370"/>
                </a:lnTo>
                <a:lnTo>
                  <a:pt x="0" y="75629"/>
                </a:lnTo>
                <a:close/>
              </a:path>
            </a:pathLst>
          </a:custGeom>
          <a:solidFill>
            <a:srgbClr val="9BBB5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endParaRPr lang="de-DE" dirty="0"/>
          </a:p>
        </p:txBody>
      </p:sp>
      <p:grpSp>
        <p:nvGrpSpPr>
          <p:cNvPr id="12302" name="Group 16">
            <a:extLst>
              <a:ext uri="{FF2B5EF4-FFF2-40B4-BE49-F238E27FC236}">
                <a16:creationId xmlns:a16="http://schemas.microsoft.com/office/drawing/2014/main" id="{4F477506-EC43-B941-85CC-11CD38211D29}"/>
              </a:ext>
            </a:extLst>
          </p:cNvPr>
          <p:cNvGrpSpPr>
            <a:grpSpLocks/>
          </p:cNvGrpSpPr>
          <p:nvPr/>
        </p:nvGrpSpPr>
        <p:grpSpPr bwMode="auto">
          <a:xfrm>
            <a:off x="5849938" y="3937000"/>
            <a:ext cx="544512" cy="396875"/>
            <a:chOff x="5705400" y="3581400"/>
            <a:chExt cx="544572" cy="398137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1D0D55E-EAE1-5F45-B5DA-0E1303F12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5400" y="3581400"/>
              <a:ext cx="161943" cy="1624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e-DE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2370" name="TextShape 22">
              <a:extLst>
                <a:ext uri="{FF2B5EF4-FFF2-40B4-BE49-F238E27FC236}">
                  <a16:creationId xmlns:a16="http://schemas.microsoft.com/office/drawing/2014/main" id="{2AC77E40-2BC3-FD4F-93AB-E4BCC6C44D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3572" y="3581400"/>
              <a:ext cx="406400" cy="39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de-DE" altLang="de-DE" sz="2000" dirty="0">
                  <a:latin typeface="Ouhod" charset="0"/>
                </a:rPr>
                <a:t>p</a:t>
              </a:r>
              <a:r>
                <a:rPr lang="de-DE" altLang="de-DE" sz="2000" baseline="-25000" dirty="0">
                  <a:latin typeface="Ouhod" charset="0"/>
                </a:rPr>
                <a:t>1</a:t>
              </a:r>
              <a:endParaRPr lang="de-DE" altLang="de-DE" sz="2000" baseline="-25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2303" name="Group 68">
            <a:extLst>
              <a:ext uri="{FF2B5EF4-FFF2-40B4-BE49-F238E27FC236}">
                <a16:creationId xmlns:a16="http://schemas.microsoft.com/office/drawing/2014/main" id="{515539AC-2DC9-3C4F-8B3E-4058AFD5A69E}"/>
              </a:ext>
            </a:extLst>
          </p:cNvPr>
          <p:cNvGrpSpPr>
            <a:grpSpLocks/>
          </p:cNvGrpSpPr>
          <p:nvPr/>
        </p:nvGrpSpPr>
        <p:grpSpPr bwMode="auto">
          <a:xfrm>
            <a:off x="7848600" y="4635500"/>
            <a:ext cx="465138" cy="612775"/>
            <a:chOff x="7993107" y="4495800"/>
            <a:chExt cx="465093" cy="613627"/>
          </a:xfrm>
        </p:grpSpPr>
        <p:sp>
          <p:nvSpPr>
            <p:cNvPr id="26" name="5-Point Star 25">
              <a:extLst>
                <a:ext uri="{FF2B5EF4-FFF2-40B4-BE49-F238E27FC236}">
                  <a16:creationId xmlns:a16="http://schemas.microsoft.com/office/drawing/2014/main" id="{1BCA488F-3D31-9C4B-B968-6C371FF1A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3107" y="4910714"/>
              <a:ext cx="198419" cy="198713"/>
            </a:xfrm>
            <a:custGeom>
              <a:avLst/>
              <a:gdLst>
                <a:gd name="T0" fmla="*/ 99210 w 198000"/>
                <a:gd name="T1" fmla="*/ 0 h 198000"/>
                <a:gd name="T2" fmla="*/ 0 w 198000"/>
                <a:gd name="T3" fmla="*/ 75901 h 198000"/>
                <a:gd name="T4" fmla="*/ 37895 w 198000"/>
                <a:gd name="T5" fmla="*/ 198712 h 198000"/>
                <a:gd name="T6" fmla="*/ 160524 w 198000"/>
                <a:gd name="T7" fmla="*/ 198712 h 198000"/>
                <a:gd name="T8" fmla="*/ 198419 w 198000"/>
                <a:gd name="T9" fmla="*/ 75901 h 198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61186 w 198000"/>
                <a:gd name="T16" fmla="*/ 75630 h 198000"/>
                <a:gd name="T17" fmla="*/ 136814 w 198000"/>
                <a:gd name="T18" fmla="*/ 151257 h 198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000" h="198000">
                  <a:moveTo>
                    <a:pt x="0" y="75629"/>
                  </a:moveTo>
                  <a:lnTo>
                    <a:pt x="75630" y="75630"/>
                  </a:lnTo>
                  <a:lnTo>
                    <a:pt x="99000" y="0"/>
                  </a:lnTo>
                  <a:lnTo>
                    <a:pt x="122370" y="75630"/>
                  </a:lnTo>
                  <a:lnTo>
                    <a:pt x="198000" y="75629"/>
                  </a:lnTo>
                  <a:lnTo>
                    <a:pt x="136814" y="122370"/>
                  </a:lnTo>
                  <a:lnTo>
                    <a:pt x="160185" y="197999"/>
                  </a:lnTo>
                  <a:lnTo>
                    <a:pt x="99000" y="151257"/>
                  </a:lnTo>
                  <a:lnTo>
                    <a:pt x="37815" y="197999"/>
                  </a:lnTo>
                  <a:lnTo>
                    <a:pt x="61186" y="122370"/>
                  </a:lnTo>
                  <a:lnTo>
                    <a:pt x="0" y="75629"/>
                  </a:lnTo>
                  <a:close/>
                </a:path>
              </a:pathLst>
            </a:custGeom>
            <a:solidFill>
              <a:srgbClr val="9BBB5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endParaRPr lang="de-DE" dirty="0"/>
            </a:p>
          </p:txBody>
        </p:sp>
        <p:sp>
          <p:nvSpPr>
            <p:cNvPr id="12368" name="TextShape 22">
              <a:extLst>
                <a:ext uri="{FF2B5EF4-FFF2-40B4-BE49-F238E27FC236}">
                  <a16:creationId xmlns:a16="http://schemas.microsoft.com/office/drawing/2014/main" id="{B9DADC02-5789-DB45-B809-0B2D871920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51800" y="4495800"/>
              <a:ext cx="406400" cy="39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de-DE" altLang="de-DE" sz="2000" dirty="0">
                  <a:latin typeface="Ouhod" charset="0"/>
                </a:rPr>
                <a:t>c</a:t>
              </a:r>
              <a:r>
                <a:rPr lang="de-DE" altLang="de-DE" sz="2000" baseline="-25000" dirty="0">
                  <a:latin typeface="Ouhod" charset="0"/>
                </a:rPr>
                <a:t>4</a:t>
              </a:r>
              <a:r>
                <a:rPr lang="de-DE" altLang="de-DE" sz="1700" dirty="0">
                  <a:latin typeface="Ouhod" charset="0"/>
                </a:rPr>
                <a:t>(0.8)</a:t>
              </a:r>
              <a:endParaRPr lang="de-DE" altLang="de-DE" sz="1700" baseline="-25000" dirty="0">
                <a:latin typeface="Calibri" panose="020F0502020204030204" pitchFamily="34" charset="0"/>
              </a:endParaRPr>
            </a:p>
          </p:txBody>
        </p:sp>
      </p:grpSp>
      <p:sp>
        <p:nvSpPr>
          <p:cNvPr id="30" name="Content Placeholder 31">
            <a:extLst>
              <a:ext uri="{FF2B5EF4-FFF2-40B4-BE49-F238E27FC236}">
                <a16:creationId xmlns:a16="http://schemas.microsoft.com/office/drawing/2014/main" id="{0D9A02F6-6569-7E44-BA6C-6003515EB4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1" y="5368131"/>
            <a:ext cx="4776788" cy="873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altLang="de-DE" sz="2600" dirty="0">
                <a:solidFill>
                  <a:srgbClr val="0305FF"/>
                </a:solidFill>
              </a:rPr>
              <a:t>Ergebnis</a:t>
            </a:r>
            <a:r>
              <a:rPr lang="de-DE" altLang="de-DE" sz="2600" b="1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sz="2200" dirty="0" err="1"/>
              <a:t>k</a:t>
            </a:r>
            <a:r>
              <a:rPr lang="de-DE" altLang="de-DE" sz="2200" dirty="0"/>
              <a:t> beste </a:t>
            </a:r>
            <a:r>
              <a:rPr lang="de-DE" altLang="de-DE" sz="2200" b="1" dirty="0"/>
              <a:t>Datenobjekte</a:t>
            </a:r>
          </a:p>
        </p:txBody>
      </p:sp>
      <p:sp>
        <p:nvSpPr>
          <p:cNvPr id="34" name="Content Placeholder 31">
            <a:extLst>
              <a:ext uri="{FF2B5EF4-FFF2-40B4-BE49-F238E27FC236}">
                <a16:creationId xmlns:a16="http://schemas.microsoft.com/office/drawing/2014/main" id="{B650F29B-EC20-4143-9736-6C08D492EC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0" y="2618208"/>
            <a:ext cx="4776788" cy="218239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altLang="de-DE" sz="2600" dirty="0">
                <a:solidFill>
                  <a:srgbClr val="0305FF"/>
                </a:solidFill>
              </a:rPr>
              <a:t>Anfrage</a:t>
            </a:r>
          </a:p>
          <a:p>
            <a:pPr lvl="1" eaLnBrk="1" hangingPunct="1">
              <a:lnSpc>
                <a:spcPct val="80000"/>
              </a:lnSpc>
            </a:pPr>
            <a:r>
              <a:rPr lang="de-DE" altLang="de-DE" sz="2200" b="1" dirty="0"/>
              <a:t>Räumliche Nachbarschaft</a:t>
            </a:r>
            <a:endParaRPr lang="de-DE" altLang="de-DE" sz="2200" dirty="0"/>
          </a:p>
          <a:p>
            <a:pPr lvl="1" eaLnBrk="1" hangingPunct="1">
              <a:lnSpc>
                <a:spcPct val="80000"/>
              </a:lnSpc>
            </a:pPr>
            <a:r>
              <a:rPr lang="de-DE" altLang="de-DE" sz="2200" b="1" dirty="0"/>
              <a:t>Merkmale</a:t>
            </a:r>
            <a:endParaRPr lang="de-DE" altLang="de-DE" sz="2200" dirty="0"/>
          </a:p>
          <a:p>
            <a:pPr lvl="2" eaLnBrk="1" hangingPunct="1">
              <a:lnSpc>
                <a:spcPct val="80000"/>
              </a:lnSpc>
            </a:pPr>
            <a:r>
              <a:rPr lang="de-DE" altLang="de-DE" sz="1800" dirty="0"/>
              <a:t>Typ  (z.B. Bar, Café)</a:t>
            </a:r>
          </a:p>
          <a:p>
            <a:pPr lvl="2" eaLnBrk="1" hangingPunct="1">
              <a:lnSpc>
                <a:spcPct val="80000"/>
              </a:lnSpc>
            </a:pPr>
            <a:r>
              <a:rPr lang="de-DE" altLang="de-DE" sz="1800" dirty="0" err="1"/>
              <a:t>Rangmaß</a:t>
            </a:r>
            <a:endParaRPr lang="de-DE" altLang="de-DE" sz="1800" dirty="0"/>
          </a:p>
          <a:p>
            <a:pPr lvl="1" eaLnBrk="1" hangingPunct="1">
              <a:lnSpc>
                <a:spcPct val="90000"/>
              </a:lnSpc>
            </a:pPr>
            <a:r>
              <a:rPr lang="en-US" altLang="de-DE" sz="2000" dirty="0"/>
              <a:t>Aggregation von </a:t>
            </a:r>
            <a:br>
              <a:rPr lang="en-US" altLang="de-DE" sz="2000" dirty="0"/>
            </a:br>
            <a:r>
              <a:rPr lang="en-US" altLang="de-DE" sz="2000" dirty="0" err="1"/>
              <a:t>partiellen</a:t>
            </a:r>
            <a:r>
              <a:rPr lang="en-US" altLang="de-DE" sz="2000" dirty="0"/>
              <a:t> </a:t>
            </a:r>
            <a:r>
              <a:rPr lang="en-US" altLang="de-DE" sz="2000" dirty="0" err="1"/>
              <a:t>Rangmaßen</a:t>
            </a:r>
            <a:endParaRPr lang="en-US" altLang="de-DE" sz="2000" dirty="0"/>
          </a:p>
          <a:p>
            <a:pPr lvl="2" eaLnBrk="1" hangingPunct="1">
              <a:lnSpc>
                <a:spcPct val="90000"/>
              </a:lnSpc>
            </a:pPr>
            <a:r>
              <a:rPr lang="en-US" altLang="de-DE" sz="1600" dirty="0"/>
              <a:t>Monotone </a:t>
            </a:r>
            <a:r>
              <a:rPr lang="en-US" altLang="de-DE" sz="1600" dirty="0" err="1"/>
              <a:t>Funktionen</a:t>
            </a:r>
            <a:r>
              <a:rPr lang="en-US" altLang="de-DE" sz="1600" dirty="0"/>
              <a:t>: </a:t>
            </a:r>
            <a:br>
              <a:rPr lang="en-US" altLang="de-DE" sz="1600" dirty="0"/>
            </a:br>
            <a:r>
              <a:rPr lang="en-US" altLang="de-DE" sz="1600" dirty="0"/>
              <a:t>sum, max, and min</a:t>
            </a:r>
          </a:p>
        </p:txBody>
      </p:sp>
      <p:grpSp>
        <p:nvGrpSpPr>
          <p:cNvPr id="4" name="Group 40">
            <a:extLst>
              <a:ext uri="{FF2B5EF4-FFF2-40B4-BE49-F238E27FC236}">
                <a16:creationId xmlns:a16="http://schemas.microsoft.com/office/drawing/2014/main" id="{B32F9659-225C-7341-9F5A-DB08256004BC}"/>
              </a:ext>
            </a:extLst>
          </p:cNvPr>
          <p:cNvGrpSpPr>
            <a:grpSpLocks/>
          </p:cNvGrpSpPr>
          <p:nvPr/>
        </p:nvGrpSpPr>
        <p:grpSpPr bwMode="auto">
          <a:xfrm>
            <a:off x="6677025" y="2184400"/>
            <a:ext cx="1790700" cy="12700"/>
            <a:chOff x="6349610" y="6324600"/>
            <a:chExt cx="1790697" cy="13094"/>
          </a:xfrm>
        </p:grpSpPr>
        <p:cxnSp>
          <p:nvCxnSpPr>
            <p:cNvPr id="12365" name="Straight Connector 36">
              <a:extLst>
                <a:ext uri="{FF2B5EF4-FFF2-40B4-BE49-F238E27FC236}">
                  <a16:creationId xmlns:a16="http://schemas.microsoft.com/office/drawing/2014/main" id="{4273892B-1BA0-1944-AFB1-7FB947AF3CD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49610" y="6336058"/>
              <a:ext cx="761999" cy="16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66" name="Straight Connector 38">
              <a:extLst>
                <a:ext uri="{FF2B5EF4-FFF2-40B4-BE49-F238E27FC236}">
                  <a16:creationId xmlns:a16="http://schemas.microsoft.com/office/drawing/2014/main" id="{962FCB5C-4B6B-AF4F-B6D7-A7AFB54A070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78308" y="6324600"/>
              <a:ext cx="761999" cy="163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F5497C0-56E2-EC4B-9646-136032863A8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97525" y="2197100"/>
            <a:ext cx="7620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2309" name="Group 42">
            <a:extLst>
              <a:ext uri="{FF2B5EF4-FFF2-40B4-BE49-F238E27FC236}">
                <a16:creationId xmlns:a16="http://schemas.microsoft.com/office/drawing/2014/main" id="{43A0D13F-756F-6B48-BD66-9EBE86C15E34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4173538"/>
            <a:ext cx="722313" cy="627062"/>
            <a:chOff x="5982879" y="2695463"/>
            <a:chExt cx="722721" cy="626737"/>
          </a:xfrm>
        </p:grpSpPr>
        <p:sp>
          <p:nvSpPr>
            <p:cNvPr id="45" name="5-Point Star 44">
              <a:extLst>
                <a:ext uri="{FF2B5EF4-FFF2-40B4-BE49-F238E27FC236}">
                  <a16:creationId xmlns:a16="http://schemas.microsoft.com/office/drawing/2014/main" id="{77064916-3B76-FB40-A3BD-DAED7EF4A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5656" y="3123866"/>
              <a:ext cx="198549" cy="198334"/>
            </a:xfrm>
            <a:custGeom>
              <a:avLst/>
              <a:gdLst>
                <a:gd name="T0" fmla="*/ 99275 w 198000"/>
                <a:gd name="T1" fmla="*/ 0 h 198000"/>
                <a:gd name="T2" fmla="*/ 0 w 198000"/>
                <a:gd name="T3" fmla="*/ 75757 h 198000"/>
                <a:gd name="T4" fmla="*/ 37920 w 198000"/>
                <a:gd name="T5" fmla="*/ 198333 h 198000"/>
                <a:gd name="T6" fmla="*/ 160629 w 198000"/>
                <a:gd name="T7" fmla="*/ 198333 h 198000"/>
                <a:gd name="T8" fmla="*/ 198549 w 198000"/>
                <a:gd name="T9" fmla="*/ 75757 h 198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61186 w 198000"/>
                <a:gd name="T16" fmla="*/ 75630 h 198000"/>
                <a:gd name="T17" fmla="*/ 136814 w 198000"/>
                <a:gd name="T18" fmla="*/ 151257 h 198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000" h="198000">
                  <a:moveTo>
                    <a:pt x="0" y="75629"/>
                  </a:moveTo>
                  <a:lnTo>
                    <a:pt x="75630" y="75630"/>
                  </a:lnTo>
                  <a:lnTo>
                    <a:pt x="99000" y="0"/>
                  </a:lnTo>
                  <a:lnTo>
                    <a:pt x="122370" y="75630"/>
                  </a:lnTo>
                  <a:lnTo>
                    <a:pt x="198000" y="75629"/>
                  </a:lnTo>
                  <a:lnTo>
                    <a:pt x="136814" y="122370"/>
                  </a:lnTo>
                  <a:lnTo>
                    <a:pt x="160185" y="197999"/>
                  </a:lnTo>
                  <a:lnTo>
                    <a:pt x="99000" y="151257"/>
                  </a:lnTo>
                  <a:lnTo>
                    <a:pt x="37815" y="197999"/>
                  </a:lnTo>
                  <a:lnTo>
                    <a:pt x="61186" y="122370"/>
                  </a:lnTo>
                  <a:lnTo>
                    <a:pt x="0" y="75629"/>
                  </a:lnTo>
                  <a:close/>
                </a:path>
              </a:pathLst>
            </a:custGeom>
            <a:solidFill>
              <a:srgbClr val="9BBB5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endParaRPr lang="de-DE" dirty="0"/>
            </a:p>
          </p:txBody>
        </p:sp>
        <p:sp>
          <p:nvSpPr>
            <p:cNvPr id="12364" name="TextShape 22">
              <a:extLst>
                <a:ext uri="{FF2B5EF4-FFF2-40B4-BE49-F238E27FC236}">
                  <a16:creationId xmlns:a16="http://schemas.microsoft.com/office/drawing/2014/main" id="{AAC0CD1C-405F-E043-9387-EA08AD56BF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2879" y="2695463"/>
              <a:ext cx="722721" cy="39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de-DE" altLang="de-DE" sz="2000" dirty="0">
                  <a:latin typeface="Ouhod" charset="0"/>
                </a:rPr>
                <a:t>c</a:t>
              </a:r>
              <a:r>
                <a:rPr lang="de-DE" altLang="de-DE" sz="2000" baseline="-25000" dirty="0">
                  <a:latin typeface="Ouhod" charset="0"/>
                </a:rPr>
                <a:t>2</a:t>
              </a:r>
              <a:r>
                <a:rPr lang="de-DE" altLang="de-DE" sz="1700" dirty="0">
                  <a:latin typeface="Ouhod" charset="0"/>
                </a:rPr>
                <a:t>(0.4)</a:t>
              </a:r>
              <a:endParaRPr lang="de-DE" altLang="de-DE" sz="1700" baseline="-25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2310" name="Group 46">
            <a:extLst>
              <a:ext uri="{FF2B5EF4-FFF2-40B4-BE49-F238E27FC236}">
                <a16:creationId xmlns:a16="http://schemas.microsoft.com/office/drawing/2014/main" id="{C6439B66-AAFB-784D-B16D-CDCB44E2240F}"/>
              </a:ext>
            </a:extLst>
          </p:cNvPr>
          <p:cNvGrpSpPr>
            <a:grpSpLocks/>
          </p:cNvGrpSpPr>
          <p:nvPr/>
        </p:nvGrpSpPr>
        <p:grpSpPr bwMode="auto">
          <a:xfrm>
            <a:off x="7913688" y="3200400"/>
            <a:ext cx="608012" cy="398463"/>
            <a:chOff x="6096000" y="2977140"/>
            <a:chExt cx="607242" cy="398137"/>
          </a:xfrm>
        </p:grpSpPr>
        <p:sp>
          <p:nvSpPr>
            <p:cNvPr id="49" name="5-Point Star 48">
              <a:extLst>
                <a:ext uri="{FF2B5EF4-FFF2-40B4-BE49-F238E27FC236}">
                  <a16:creationId xmlns:a16="http://schemas.microsoft.com/office/drawing/2014/main" id="{E30461EE-FCEF-C543-810F-4CEB90736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3124657"/>
              <a:ext cx="198186" cy="198275"/>
            </a:xfrm>
            <a:custGeom>
              <a:avLst/>
              <a:gdLst>
                <a:gd name="T0" fmla="*/ 99093 w 198000"/>
                <a:gd name="T1" fmla="*/ 0 h 198000"/>
                <a:gd name="T2" fmla="*/ 0 w 198000"/>
                <a:gd name="T3" fmla="*/ 75734 h 198000"/>
                <a:gd name="T4" fmla="*/ 37851 w 198000"/>
                <a:gd name="T5" fmla="*/ 198274 h 198000"/>
                <a:gd name="T6" fmla="*/ 160335 w 198000"/>
                <a:gd name="T7" fmla="*/ 198274 h 198000"/>
                <a:gd name="T8" fmla="*/ 198186 w 198000"/>
                <a:gd name="T9" fmla="*/ 75734 h 198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61186 w 198000"/>
                <a:gd name="T16" fmla="*/ 75630 h 198000"/>
                <a:gd name="T17" fmla="*/ 136814 w 198000"/>
                <a:gd name="T18" fmla="*/ 151257 h 198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000" h="198000">
                  <a:moveTo>
                    <a:pt x="0" y="75629"/>
                  </a:moveTo>
                  <a:lnTo>
                    <a:pt x="75630" y="75630"/>
                  </a:lnTo>
                  <a:lnTo>
                    <a:pt x="99000" y="0"/>
                  </a:lnTo>
                  <a:lnTo>
                    <a:pt x="122370" y="75630"/>
                  </a:lnTo>
                  <a:lnTo>
                    <a:pt x="198000" y="75629"/>
                  </a:lnTo>
                  <a:lnTo>
                    <a:pt x="136814" y="122370"/>
                  </a:lnTo>
                  <a:lnTo>
                    <a:pt x="160185" y="197999"/>
                  </a:lnTo>
                  <a:lnTo>
                    <a:pt x="99000" y="151257"/>
                  </a:lnTo>
                  <a:lnTo>
                    <a:pt x="37815" y="197999"/>
                  </a:lnTo>
                  <a:lnTo>
                    <a:pt x="61186" y="122370"/>
                  </a:lnTo>
                  <a:lnTo>
                    <a:pt x="0" y="75629"/>
                  </a:lnTo>
                  <a:close/>
                </a:path>
              </a:pathLst>
            </a:custGeom>
            <a:solidFill>
              <a:srgbClr val="9BBB5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endParaRPr lang="de-DE" dirty="0"/>
            </a:p>
          </p:txBody>
        </p:sp>
        <p:sp>
          <p:nvSpPr>
            <p:cNvPr id="12362" name="TextShape 22">
              <a:extLst>
                <a:ext uri="{FF2B5EF4-FFF2-40B4-BE49-F238E27FC236}">
                  <a16:creationId xmlns:a16="http://schemas.microsoft.com/office/drawing/2014/main" id="{214DC56C-1501-4B44-B837-59E978AAB3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6842" y="2977140"/>
              <a:ext cx="406400" cy="39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de-DE" altLang="de-DE" sz="2000" dirty="0">
                  <a:latin typeface="Ouhod" charset="0"/>
                </a:rPr>
                <a:t>c</a:t>
              </a:r>
              <a:r>
                <a:rPr lang="de-DE" altLang="de-DE" sz="2000" baseline="-25000" dirty="0">
                  <a:latin typeface="Ouhod" charset="0"/>
                </a:rPr>
                <a:t>1</a:t>
              </a:r>
              <a:r>
                <a:rPr lang="de-DE" altLang="de-DE" sz="1700" dirty="0">
                  <a:latin typeface="Ouhod" charset="0"/>
                </a:rPr>
                <a:t>(0.6)</a:t>
              </a:r>
              <a:endParaRPr lang="de-DE" altLang="de-DE" sz="1700" baseline="-25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2311" name="Group 50">
            <a:extLst>
              <a:ext uri="{FF2B5EF4-FFF2-40B4-BE49-F238E27FC236}">
                <a16:creationId xmlns:a16="http://schemas.microsoft.com/office/drawing/2014/main" id="{39E524F5-96CC-D04B-AEE0-F0230DBD08EB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4740275"/>
            <a:ext cx="457200" cy="593725"/>
            <a:chOff x="6096000" y="2727742"/>
            <a:chExt cx="457200" cy="594458"/>
          </a:xfrm>
        </p:grpSpPr>
        <p:sp>
          <p:nvSpPr>
            <p:cNvPr id="53" name="5-Point Star 52">
              <a:extLst>
                <a:ext uri="{FF2B5EF4-FFF2-40B4-BE49-F238E27FC236}">
                  <a16:creationId xmlns:a16="http://schemas.microsoft.com/office/drawing/2014/main" id="{4ABCCDFD-47FD-9748-A141-08A65346F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3123518"/>
              <a:ext cx="198438" cy="198682"/>
            </a:xfrm>
            <a:custGeom>
              <a:avLst/>
              <a:gdLst>
                <a:gd name="T0" fmla="*/ 99219 w 198000"/>
                <a:gd name="T1" fmla="*/ 0 h 198000"/>
                <a:gd name="T2" fmla="*/ 0 w 198000"/>
                <a:gd name="T3" fmla="*/ 75889 h 198000"/>
                <a:gd name="T4" fmla="*/ 37899 w 198000"/>
                <a:gd name="T5" fmla="*/ 198681 h 198000"/>
                <a:gd name="T6" fmla="*/ 160539 w 198000"/>
                <a:gd name="T7" fmla="*/ 198681 h 198000"/>
                <a:gd name="T8" fmla="*/ 198438 w 198000"/>
                <a:gd name="T9" fmla="*/ 75889 h 198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61186 w 198000"/>
                <a:gd name="T16" fmla="*/ 75630 h 198000"/>
                <a:gd name="T17" fmla="*/ 136814 w 198000"/>
                <a:gd name="T18" fmla="*/ 151257 h 198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000" h="198000">
                  <a:moveTo>
                    <a:pt x="0" y="75629"/>
                  </a:moveTo>
                  <a:lnTo>
                    <a:pt x="75630" y="75630"/>
                  </a:lnTo>
                  <a:lnTo>
                    <a:pt x="99000" y="0"/>
                  </a:lnTo>
                  <a:lnTo>
                    <a:pt x="122370" y="75630"/>
                  </a:lnTo>
                  <a:lnTo>
                    <a:pt x="198000" y="75629"/>
                  </a:lnTo>
                  <a:lnTo>
                    <a:pt x="136814" y="122370"/>
                  </a:lnTo>
                  <a:lnTo>
                    <a:pt x="160185" y="197999"/>
                  </a:lnTo>
                  <a:lnTo>
                    <a:pt x="99000" y="151257"/>
                  </a:lnTo>
                  <a:lnTo>
                    <a:pt x="37815" y="197999"/>
                  </a:lnTo>
                  <a:lnTo>
                    <a:pt x="61186" y="122370"/>
                  </a:lnTo>
                  <a:lnTo>
                    <a:pt x="0" y="75629"/>
                  </a:lnTo>
                  <a:close/>
                </a:path>
              </a:pathLst>
            </a:custGeom>
            <a:solidFill>
              <a:srgbClr val="9BBB5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endParaRPr lang="de-DE" dirty="0"/>
            </a:p>
          </p:txBody>
        </p:sp>
        <p:sp>
          <p:nvSpPr>
            <p:cNvPr id="12360" name="TextShape 22">
              <a:extLst>
                <a:ext uri="{FF2B5EF4-FFF2-40B4-BE49-F238E27FC236}">
                  <a16:creationId xmlns:a16="http://schemas.microsoft.com/office/drawing/2014/main" id="{106B1A76-960C-7E4E-9529-E609CFFD31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6800" y="2727742"/>
              <a:ext cx="406400" cy="39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de-DE" altLang="de-DE" sz="2000" dirty="0">
                  <a:latin typeface="Ouhod" charset="0"/>
                </a:rPr>
                <a:t>c</a:t>
              </a:r>
              <a:r>
                <a:rPr lang="de-DE" altLang="de-DE" sz="2000" baseline="-25000" dirty="0">
                  <a:latin typeface="Ouhod" charset="0"/>
                </a:rPr>
                <a:t>3</a:t>
              </a:r>
              <a:r>
                <a:rPr lang="de-DE" altLang="de-DE" sz="1700" dirty="0">
                  <a:latin typeface="Ouhod" charset="0"/>
                </a:rPr>
                <a:t>(0.2)</a:t>
              </a:r>
              <a:endParaRPr lang="de-DE" altLang="de-DE" sz="1700" baseline="-25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8" name="Group 77">
            <a:extLst>
              <a:ext uri="{FF2B5EF4-FFF2-40B4-BE49-F238E27FC236}">
                <a16:creationId xmlns:a16="http://schemas.microsoft.com/office/drawing/2014/main" id="{45CEF497-A395-D242-914F-1BBAB94EE9D6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2568575"/>
            <a:ext cx="1981200" cy="3222625"/>
            <a:chOff x="5791200" y="2569024"/>
            <a:chExt cx="1981200" cy="3222176"/>
          </a:xfrm>
        </p:grpSpPr>
        <p:grpSp>
          <p:nvGrpSpPr>
            <p:cNvPr id="12350" name="Group 19">
              <a:extLst>
                <a:ext uri="{FF2B5EF4-FFF2-40B4-BE49-F238E27FC236}">
                  <a16:creationId xmlns:a16="http://schemas.microsoft.com/office/drawing/2014/main" id="{74685E00-9751-9E48-9176-6906FD7569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19772" y="3011082"/>
              <a:ext cx="481028" cy="598501"/>
              <a:chOff x="6096000" y="2723699"/>
              <a:chExt cx="481028" cy="598501"/>
            </a:xfrm>
          </p:grpSpPr>
          <p:sp>
            <p:nvSpPr>
              <p:cNvPr id="22" name="5-Point Star 21">
                <a:extLst>
                  <a:ext uri="{FF2B5EF4-FFF2-40B4-BE49-F238E27FC236}">
                    <a16:creationId xmlns:a16="http://schemas.microsoft.com/office/drawing/2014/main" id="{889D04CA-8317-F249-8BE4-D30F81685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16" y="3124486"/>
                <a:ext cx="198437" cy="198409"/>
              </a:xfrm>
              <a:custGeom>
                <a:avLst/>
                <a:gdLst>
                  <a:gd name="T0" fmla="*/ 99219 w 198000"/>
                  <a:gd name="T1" fmla="*/ 0 h 198000"/>
                  <a:gd name="T2" fmla="*/ 0 w 198000"/>
                  <a:gd name="T3" fmla="*/ 75785 h 198000"/>
                  <a:gd name="T4" fmla="*/ 37898 w 198000"/>
                  <a:gd name="T5" fmla="*/ 198408 h 198000"/>
                  <a:gd name="T6" fmla="*/ 160539 w 198000"/>
                  <a:gd name="T7" fmla="*/ 198408 h 198000"/>
                  <a:gd name="T8" fmla="*/ 198437 w 198000"/>
                  <a:gd name="T9" fmla="*/ 75785 h 198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61186 w 198000"/>
                  <a:gd name="T16" fmla="*/ 75630 h 198000"/>
                  <a:gd name="T17" fmla="*/ 136814 w 198000"/>
                  <a:gd name="T18" fmla="*/ 151257 h 198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8000" h="198000">
                    <a:moveTo>
                      <a:pt x="0" y="75629"/>
                    </a:moveTo>
                    <a:lnTo>
                      <a:pt x="75630" y="75630"/>
                    </a:lnTo>
                    <a:lnTo>
                      <a:pt x="99000" y="0"/>
                    </a:lnTo>
                    <a:lnTo>
                      <a:pt x="122370" y="75630"/>
                    </a:lnTo>
                    <a:lnTo>
                      <a:pt x="198000" y="75629"/>
                    </a:lnTo>
                    <a:lnTo>
                      <a:pt x="136814" y="122370"/>
                    </a:lnTo>
                    <a:lnTo>
                      <a:pt x="160185" y="197999"/>
                    </a:lnTo>
                    <a:lnTo>
                      <a:pt x="99000" y="151257"/>
                    </a:lnTo>
                    <a:lnTo>
                      <a:pt x="37815" y="197999"/>
                    </a:lnTo>
                    <a:lnTo>
                      <a:pt x="61186" y="122370"/>
                    </a:lnTo>
                    <a:lnTo>
                      <a:pt x="0" y="75629"/>
                    </a:lnTo>
                    <a:close/>
                  </a:path>
                </a:pathLst>
              </a:custGeom>
              <a:solidFill>
                <a:srgbClr val="C0504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endParaRPr lang="de-DE" dirty="0"/>
              </a:p>
            </p:txBody>
          </p:sp>
          <p:sp>
            <p:nvSpPr>
              <p:cNvPr id="12358" name="TextShape 22">
                <a:extLst>
                  <a:ext uri="{FF2B5EF4-FFF2-40B4-BE49-F238E27FC236}">
                    <a16:creationId xmlns:a16="http://schemas.microsoft.com/office/drawing/2014/main" id="{B2B71E93-75B9-4743-B0D1-98B6A27626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70628" y="2723699"/>
                <a:ext cx="406400" cy="39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de-DE" altLang="de-DE" sz="2000" dirty="0">
                    <a:latin typeface="Ouhod" charset="0"/>
                  </a:rPr>
                  <a:t>b</a:t>
                </a:r>
                <a:r>
                  <a:rPr lang="de-DE" altLang="de-DE" sz="2000" baseline="-25000" dirty="0">
                    <a:latin typeface="Ouhod" charset="0"/>
                  </a:rPr>
                  <a:t>1</a:t>
                </a:r>
                <a:r>
                  <a:rPr lang="de-DE" altLang="de-DE" sz="1700" dirty="0">
                    <a:latin typeface="Ouhod" charset="0"/>
                  </a:rPr>
                  <a:t>(0.9)</a:t>
                </a:r>
                <a:endParaRPr lang="de-DE" altLang="de-DE" sz="1700" baseline="-2500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2351" name="Group 54">
              <a:extLst>
                <a:ext uri="{FF2B5EF4-FFF2-40B4-BE49-F238E27FC236}">
                  <a16:creationId xmlns:a16="http://schemas.microsoft.com/office/drawing/2014/main" id="{EF77A485-7C49-AB43-A2F7-487885B38B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91200" y="5209836"/>
              <a:ext cx="457200" cy="581364"/>
              <a:chOff x="6096000" y="2740836"/>
              <a:chExt cx="457200" cy="581364"/>
            </a:xfrm>
          </p:grpSpPr>
          <p:sp>
            <p:nvSpPr>
              <p:cNvPr id="57" name="5-Point Star 56">
                <a:extLst>
                  <a:ext uri="{FF2B5EF4-FFF2-40B4-BE49-F238E27FC236}">
                    <a16:creationId xmlns:a16="http://schemas.microsoft.com/office/drawing/2014/main" id="{79E302AD-55C2-CA48-8E42-EA7E98F799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0" y="3123791"/>
                <a:ext cx="198438" cy="198409"/>
              </a:xfrm>
              <a:custGeom>
                <a:avLst/>
                <a:gdLst>
                  <a:gd name="T0" fmla="*/ 99219 w 198000"/>
                  <a:gd name="T1" fmla="*/ 0 h 198000"/>
                  <a:gd name="T2" fmla="*/ 0 w 198000"/>
                  <a:gd name="T3" fmla="*/ 75785 h 198000"/>
                  <a:gd name="T4" fmla="*/ 37899 w 198000"/>
                  <a:gd name="T5" fmla="*/ 198408 h 198000"/>
                  <a:gd name="T6" fmla="*/ 160539 w 198000"/>
                  <a:gd name="T7" fmla="*/ 198408 h 198000"/>
                  <a:gd name="T8" fmla="*/ 198438 w 198000"/>
                  <a:gd name="T9" fmla="*/ 75785 h 198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61186 w 198000"/>
                  <a:gd name="T16" fmla="*/ 75630 h 198000"/>
                  <a:gd name="T17" fmla="*/ 136814 w 198000"/>
                  <a:gd name="T18" fmla="*/ 151257 h 198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8000" h="198000">
                    <a:moveTo>
                      <a:pt x="0" y="75629"/>
                    </a:moveTo>
                    <a:lnTo>
                      <a:pt x="75630" y="75630"/>
                    </a:lnTo>
                    <a:lnTo>
                      <a:pt x="99000" y="0"/>
                    </a:lnTo>
                    <a:lnTo>
                      <a:pt x="122370" y="75630"/>
                    </a:lnTo>
                    <a:lnTo>
                      <a:pt x="198000" y="75629"/>
                    </a:lnTo>
                    <a:lnTo>
                      <a:pt x="136814" y="122370"/>
                    </a:lnTo>
                    <a:lnTo>
                      <a:pt x="160185" y="197999"/>
                    </a:lnTo>
                    <a:lnTo>
                      <a:pt x="99000" y="151257"/>
                    </a:lnTo>
                    <a:lnTo>
                      <a:pt x="37815" y="197999"/>
                    </a:lnTo>
                    <a:lnTo>
                      <a:pt x="61186" y="122370"/>
                    </a:lnTo>
                    <a:lnTo>
                      <a:pt x="0" y="75629"/>
                    </a:lnTo>
                    <a:close/>
                  </a:path>
                </a:pathLst>
              </a:custGeom>
              <a:solidFill>
                <a:srgbClr val="C0504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endParaRPr lang="de-DE" dirty="0"/>
              </a:p>
            </p:txBody>
          </p:sp>
          <p:sp>
            <p:nvSpPr>
              <p:cNvPr id="12356" name="TextShape 22">
                <a:extLst>
                  <a:ext uri="{FF2B5EF4-FFF2-40B4-BE49-F238E27FC236}">
                    <a16:creationId xmlns:a16="http://schemas.microsoft.com/office/drawing/2014/main" id="{9D52DB10-09B7-004E-895B-A87F6D3700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46800" y="2740836"/>
                <a:ext cx="406400" cy="39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de-DE" altLang="de-DE" sz="2000" dirty="0">
                    <a:latin typeface="Ouhod" charset="0"/>
                  </a:rPr>
                  <a:t>b</a:t>
                </a:r>
                <a:r>
                  <a:rPr lang="de-DE" altLang="de-DE" sz="2000" baseline="-25000" dirty="0">
                    <a:latin typeface="Ouhod" charset="0"/>
                  </a:rPr>
                  <a:t>3</a:t>
                </a:r>
                <a:r>
                  <a:rPr lang="de-DE" altLang="de-DE" sz="1700" dirty="0">
                    <a:latin typeface="Ouhod" charset="0"/>
                  </a:rPr>
                  <a:t>(0.3)</a:t>
                </a:r>
                <a:endParaRPr lang="de-DE" altLang="de-DE" sz="1700" baseline="-2500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2352" name="Group 58">
              <a:extLst>
                <a:ext uri="{FF2B5EF4-FFF2-40B4-BE49-F238E27FC236}">
                  <a16:creationId xmlns:a16="http://schemas.microsoft.com/office/drawing/2014/main" id="{459884C6-9254-D44F-8861-BB9DA31917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7307" y="2569024"/>
              <a:ext cx="465093" cy="594458"/>
              <a:chOff x="6096000" y="2727742"/>
              <a:chExt cx="465093" cy="594458"/>
            </a:xfrm>
          </p:grpSpPr>
          <p:sp>
            <p:nvSpPr>
              <p:cNvPr id="61" name="5-Point Star 60">
                <a:extLst>
                  <a:ext uri="{FF2B5EF4-FFF2-40B4-BE49-F238E27FC236}">
                    <a16:creationId xmlns:a16="http://schemas.microsoft.com/office/drawing/2014/main" id="{60768439-EB53-EF40-9466-9708B9AC13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5956" y="3124562"/>
                <a:ext cx="198437" cy="198410"/>
              </a:xfrm>
              <a:custGeom>
                <a:avLst/>
                <a:gdLst>
                  <a:gd name="T0" fmla="*/ 99219 w 198000"/>
                  <a:gd name="T1" fmla="*/ 0 h 198000"/>
                  <a:gd name="T2" fmla="*/ 0 w 198000"/>
                  <a:gd name="T3" fmla="*/ 75786 h 198000"/>
                  <a:gd name="T4" fmla="*/ 37898 w 198000"/>
                  <a:gd name="T5" fmla="*/ 198409 h 198000"/>
                  <a:gd name="T6" fmla="*/ 160539 w 198000"/>
                  <a:gd name="T7" fmla="*/ 198409 h 198000"/>
                  <a:gd name="T8" fmla="*/ 198437 w 198000"/>
                  <a:gd name="T9" fmla="*/ 75786 h 198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61186 w 198000"/>
                  <a:gd name="T16" fmla="*/ 75630 h 198000"/>
                  <a:gd name="T17" fmla="*/ 136814 w 198000"/>
                  <a:gd name="T18" fmla="*/ 151257 h 198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8000" h="198000">
                    <a:moveTo>
                      <a:pt x="0" y="75629"/>
                    </a:moveTo>
                    <a:lnTo>
                      <a:pt x="75630" y="75630"/>
                    </a:lnTo>
                    <a:lnTo>
                      <a:pt x="99000" y="0"/>
                    </a:lnTo>
                    <a:lnTo>
                      <a:pt x="122370" y="75630"/>
                    </a:lnTo>
                    <a:lnTo>
                      <a:pt x="198000" y="75629"/>
                    </a:lnTo>
                    <a:lnTo>
                      <a:pt x="136814" y="122370"/>
                    </a:lnTo>
                    <a:lnTo>
                      <a:pt x="160185" y="197999"/>
                    </a:lnTo>
                    <a:lnTo>
                      <a:pt x="99000" y="151257"/>
                    </a:lnTo>
                    <a:lnTo>
                      <a:pt x="37815" y="197999"/>
                    </a:lnTo>
                    <a:lnTo>
                      <a:pt x="61186" y="122370"/>
                    </a:lnTo>
                    <a:lnTo>
                      <a:pt x="0" y="75629"/>
                    </a:lnTo>
                    <a:close/>
                  </a:path>
                </a:pathLst>
              </a:custGeom>
              <a:solidFill>
                <a:srgbClr val="C0504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endParaRPr lang="de-DE" dirty="0"/>
              </a:p>
            </p:txBody>
          </p:sp>
          <p:sp>
            <p:nvSpPr>
              <p:cNvPr id="12354" name="TextShape 22">
                <a:extLst>
                  <a:ext uri="{FF2B5EF4-FFF2-40B4-BE49-F238E27FC236}">
                    <a16:creationId xmlns:a16="http://schemas.microsoft.com/office/drawing/2014/main" id="{AAC91ADE-FD40-E74C-9439-5F837D7447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54693" y="2727742"/>
                <a:ext cx="406400" cy="39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de-DE" altLang="de-DE" sz="2000" dirty="0">
                    <a:latin typeface="Ouhod" charset="0"/>
                  </a:rPr>
                  <a:t>b</a:t>
                </a:r>
                <a:r>
                  <a:rPr lang="de-DE" altLang="de-DE" sz="2000" baseline="-25000" dirty="0">
                    <a:latin typeface="Ouhod" charset="0"/>
                  </a:rPr>
                  <a:t>2</a:t>
                </a:r>
                <a:r>
                  <a:rPr lang="de-DE" altLang="de-DE" sz="1700" dirty="0">
                    <a:latin typeface="Ouhod" charset="0"/>
                  </a:rPr>
                  <a:t>(0.6)</a:t>
                </a:r>
                <a:endParaRPr lang="de-DE" altLang="de-DE" sz="1700" baseline="-25000" dirty="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12313" name="Group 62">
            <a:extLst>
              <a:ext uri="{FF2B5EF4-FFF2-40B4-BE49-F238E27FC236}">
                <a16:creationId xmlns:a16="http://schemas.microsoft.com/office/drawing/2014/main" id="{40BD2833-D681-4E4D-9238-A5CD69EA41E0}"/>
              </a:ext>
            </a:extLst>
          </p:cNvPr>
          <p:cNvGrpSpPr>
            <a:grpSpLocks/>
          </p:cNvGrpSpPr>
          <p:nvPr/>
        </p:nvGrpSpPr>
        <p:grpSpPr bwMode="auto">
          <a:xfrm>
            <a:off x="7392988" y="3505200"/>
            <a:ext cx="531812" cy="398463"/>
            <a:chOff x="5705400" y="3581400"/>
            <a:chExt cx="531479" cy="398137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E60776ED-CB96-D848-A066-9B47EC69C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5400" y="3581400"/>
              <a:ext cx="161824" cy="16179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e-DE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2349" name="TextShape 22">
              <a:extLst>
                <a:ext uri="{FF2B5EF4-FFF2-40B4-BE49-F238E27FC236}">
                  <a16:creationId xmlns:a16="http://schemas.microsoft.com/office/drawing/2014/main" id="{1C01D087-45D2-E449-8181-512A3C3CA3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0479" y="3581400"/>
              <a:ext cx="406400" cy="39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de-DE" altLang="de-DE" sz="2000" dirty="0">
                  <a:latin typeface="Ouhod" charset="0"/>
                </a:rPr>
                <a:t>p</a:t>
              </a:r>
              <a:r>
                <a:rPr lang="de-DE" altLang="de-DE" sz="2000" baseline="-25000" dirty="0">
                  <a:latin typeface="Ouhod" charset="0"/>
                </a:rPr>
                <a:t>2</a:t>
              </a:r>
              <a:endParaRPr lang="de-DE" altLang="de-DE" sz="2000" baseline="-25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2314" name="Group 65">
            <a:extLst>
              <a:ext uri="{FF2B5EF4-FFF2-40B4-BE49-F238E27FC236}">
                <a16:creationId xmlns:a16="http://schemas.microsoft.com/office/drawing/2014/main" id="{5946A58D-2260-8142-88D2-A799726492E8}"/>
              </a:ext>
            </a:extLst>
          </p:cNvPr>
          <p:cNvGrpSpPr>
            <a:grpSpLocks/>
          </p:cNvGrpSpPr>
          <p:nvPr/>
        </p:nvGrpSpPr>
        <p:grpSpPr bwMode="auto">
          <a:xfrm>
            <a:off x="7277100" y="5129213"/>
            <a:ext cx="531813" cy="398462"/>
            <a:chOff x="5705400" y="3581400"/>
            <a:chExt cx="531479" cy="398137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086054C-8838-7E46-8285-BC8DCE744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5400" y="3581400"/>
              <a:ext cx="161823" cy="16179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e-DE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2347" name="TextShape 22">
              <a:extLst>
                <a:ext uri="{FF2B5EF4-FFF2-40B4-BE49-F238E27FC236}">
                  <a16:creationId xmlns:a16="http://schemas.microsoft.com/office/drawing/2014/main" id="{E0BE8E44-AE1F-3E49-9519-AB0FB91903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0479" y="3581400"/>
              <a:ext cx="406400" cy="39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de-DE" altLang="de-DE" sz="2000" dirty="0">
                  <a:latin typeface="Ouhod" charset="0"/>
                </a:rPr>
                <a:t>p</a:t>
              </a:r>
              <a:r>
                <a:rPr lang="de-DE" altLang="de-DE" sz="2000" baseline="-25000" dirty="0">
                  <a:latin typeface="Ouhod" charset="0"/>
                </a:rPr>
                <a:t>3</a:t>
              </a:r>
              <a:endParaRPr lang="de-DE" altLang="de-DE" sz="2000" baseline="-25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7" name="Group 74">
            <a:extLst>
              <a:ext uri="{FF2B5EF4-FFF2-40B4-BE49-F238E27FC236}">
                <a16:creationId xmlns:a16="http://schemas.microsoft.com/office/drawing/2014/main" id="{F1B8AF3F-EC72-2447-BAC7-E404A9C8D836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2935288"/>
            <a:ext cx="2908300" cy="2921000"/>
            <a:chOff x="5257800" y="2782482"/>
            <a:chExt cx="2908693" cy="2921788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8331E0C-0966-B442-B058-33B41EF76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3200107"/>
              <a:ext cx="1371785" cy="1295749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de-DE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EEBFF97-302B-3942-A1F7-F175BF473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3094" y="4408521"/>
              <a:ext cx="1371785" cy="1295749"/>
            </a:xfrm>
            <a:prstGeom prst="ellipse">
              <a:avLst/>
            </a:prstGeom>
            <a:noFill/>
            <a:ln w="9525">
              <a:solidFill>
                <a:srgbClr val="1F497D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de-DE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A93A20ED-08A4-4F46-9E3B-6D66E25A9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4708" y="2782482"/>
              <a:ext cx="1371785" cy="1295749"/>
            </a:xfrm>
            <a:prstGeom prst="ellipse">
              <a:avLst/>
            </a:prstGeom>
            <a:noFill/>
            <a:ln w="9525">
              <a:solidFill>
                <a:srgbClr val="1F497D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de-DE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9" name="Group 79">
            <a:extLst>
              <a:ext uri="{FF2B5EF4-FFF2-40B4-BE49-F238E27FC236}">
                <a16:creationId xmlns:a16="http://schemas.microsoft.com/office/drawing/2014/main" id="{1D700E9C-C7A3-3A46-85D0-D1D6D474A55C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2930525"/>
            <a:ext cx="1685925" cy="473075"/>
            <a:chOff x="6391278" y="2777754"/>
            <a:chExt cx="1685922" cy="472658"/>
          </a:xfrm>
        </p:grpSpPr>
        <p:cxnSp>
          <p:nvCxnSpPr>
            <p:cNvPr id="12341" name="Straight Connector 75">
              <a:extLst>
                <a:ext uri="{FF2B5EF4-FFF2-40B4-BE49-F238E27FC236}">
                  <a16:creationId xmlns:a16="http://schemas.microsoft.com/office/drawing/2014/main" id="{9795951D-1F4A-5648-BFA9-4526A29CDFA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6547647" y="3092457"/>
              <a:ext cx="1586" cy="3143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42" name="Straight Connector 78">
              <a:extLst>
                <a:ext uri="{FF2B5EF4-FFF2-40B4-BE49-F238E27FC236}">
                  <a16:creationId xmlns:a16="http://schemas.microsoft.com/office/drawing/2014/main" id="{9E22C443-821C-8540-8129-66DD604E379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7919245" y="2621385"/>
              <a:ext cx="1587" cy="3143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" name="Group 80">
            <a:extLst>
              <a:ext uri="{FF2B5EF4-FFF2-40B4-BE49-F238E27FC236}">
                <a16:creationId xmlns:a16="http://schemas.microsoft.com/office/drawing/2014/main" id="{0B84D667-DC94-4747-B1C6-86FF64E1AB22}"/>
              </a:ext>
            </a:extLst>
          </p:cNvPr>
          <p:cNvGrpSpPr>
            <a:grpSpLocks/>
          </p:cNvGrpSpPr>
          <p:nvPr/>
        </p:nvGrpSpPr>
        <p:grpSpPr bwMode="auto">
          <a:xfrm>
            <a:off x="8285163" y="3579813"/>
            <a:ext cx="517525" cy="1425575"/>
            <a:chOff x="7560464" y="2777754"/>
            <a:chExt cx="516736" cy="1426341"/>
          </a:xfrm>
        </p:grpSpPr>
        <p:cxnSp>
          <p:nvCxnSpPr>
            <p:cNvPr id="12339" name="Straight Connector 81">
              <a:extLst>
                <a:ext uri="{FF2B5EF4-FFF2-40B4-BE49-F238E27FC236}">
                  <a16:creationId xmlns:a16="http://schemas.microsoft.com/office/drawing/2014/main" id="{F0BBBA92-46C8-CA41-A295-9C33CFEE925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7716593" y="4046377"/>
              <a:ext cx="1589" cy="31384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40" name="Straight Connector 82">
              <a:extLst>
                <a:ext uri="{FF2B5EF4-FFF2-40B4-BE49-F238E27FC236}">
                  <a16:creationId xmlns:a16="http://schemas.microsoft.com/office/drawing/2014/main" id="{5EA37B39-535E-7946-A2D1-7F398E32320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7919483" y="2621625"/>
              <a:ext cx="1588" cy="31384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Group 90">
            <a:extLst>
              <a:ext uri="{FF2B5EF4-FFF2-40B4-BE49-F238E27FC236}">
                <a16:creationId xmlns:a16="http://schemas.microsoft.com/office/drawing/2014/main" id="{7BF3E5B0-5C18-EC4A-99BA-AFFEC17641D7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2927350"/>
            <a:ext cx="2411413" cy="2076450"/>
            <a:chOff x="6391278" y="2775389"/>
            <a:chExt cx="2411001" cy="2075223"/>
          </a:xfrm>
        </p:grpSpPr>
        <p:grpSp>
          <p:nvGrpSpPr>
            <p:cNvPr id="12333" name="Group 84">
              <a:extLst>
                <a:ext uri="{FF2B5EF4-FFF2-40B4-BE49-F238E27FC236}">
                  <a16:creationId xmlns:a16="http://schemas.microsoft.com/office/drawing/2014/main" id="{850D25D8-D8A8-DB43-80AF-76522663A9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91278" y="2775389"/>
              <a:ext cx="1675187" cy="472658"/>
              <a:chOff x="6402013" y="2777754"/>
              <a:chExt cx="1675187" cy="472658"/>
            </a:xfrm>
          </p:grpSpPr>
          <p:cxnSp>
            <p:nvCxnSpPr>
              <p:cNvPr id="12337" name="Straight Connector 85">
                <a:extLst>
                  <a:ext uri="{FF2B5EF4-FFF2-40B4-BE49-F238E27FC236}">
                    <a16:creationId xmlns:a16="http://schemas.microsoft.com/office/drawing/2014/main" id="{0E715CBD-3318-094A-96C0-ADC52DFD925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6558356" y="3092621"/>
                <a:ext cx="1586" cy="31427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38" name="Straight Connector 86">
                <a:extLst>
                  <a:ext uri="{FF2B5EF4-FFF2-40B4-BE49-F238E27FC236}">
                    <a16:creationId xmlns:a16="http://schemas.microsoft.com/office/drawing/2014/main" id="{499EC52B-DD7D-9849-BC98-42C4FAEDF95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7918611" y="2621411"/>
                <a:ext cx="1587" cy="31427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2334" name="Group 87">
              <a:extLst>
                <a:ext uri="{FF2B5EF4-FFF2-40B4-BE49-F238E27FC236}">
                  <a16:creationId xmlns:a16="http://schemas.microsoft.com/office/drawing/2014/main" id="{DD50D150-C8CC-544C-9EBC-A1A17F1D4B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86756" y="3424271"/>
              <a:ext cx="515523" cy="1426341"/>
              <a:chOff x="7561677" y="2777754"/>
              <a:chExt cx="515523" cy="1426341"/>
            </a:xfrm>
          </p:grpSpPr>
          <p:cxnSp>
            <p:nvCxnSpPr>
              <p:cNvPr id="12335" name="Straight Connector 88">
                <a:extLst>
                  <a:ext uri="{FF2B5EF4-FFF2-40B4-BE49-F238E27FC236}">
                    <a16:creationId xmlns:a16="http://schemas.microsoft.com/office/drawing/2014/main" id="{8C96B93E-9738-524F-A650-5D15FC515D8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7717693" y="4046166"/>
                <a:ext cx="1586" cy="31427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36" name="Straight Connector 89">
                <a:extLst>
                  <a:ext uri="{FF2B5EF4-FFF2-40B4-BE49-F238E27FC236}">
                    <a16:creationId xmlns:a16="http://schemas.microsoft.com/office/drawing/2014/main" id="{2A7B8B09-C712-5749-8B18-F5E8FEA95D1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7919271" y="2621433"/>
                <a:ext cx="1586" cy="31427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2319" name="TextShape 3">
            <a:extLst>
              <a:ext uri="{FF2B5EF4-FFF2-40B4-BE49-F238E27FC236}">
                <a16:creationId xmlns:a16="http://schemas.microsoft.com/office/drawing/2014/main" id="{E3936806-1FFE-4649-A43F-3B6EEA2D8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0" y="2438400"/>
            <a:ext cx="3667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2000" dirty="0" err="1">
                <a:latin typeface="Ouhod" charset="0"/>
              </a:rPr>
              <a:t>y</a:t>
            </a:r>
            <a:endParaRPr lang="de-DE" altLang="de-DE" sz="2000" dirty="0">
              <a:latin typeface="Calibri" panose="020F0502020204030204" pitchFamily="34" charset="0"/>
            </a:endParaRPr>
          </a:p>
        </p:txBody>
      </p:sp>
      <p:sp>
        <p:nvSpPr>
          <p:cNvPr id="12320" name="Content Placeholder 31">
            <a:extLst>
              <a:ext uri="{FF2B5EF4-FFF2-40B4-BE49-F238E27FC236}">
                <a16:creationId xmlns:a16="http://schemas.microsoft.com/office/drawing/2014/main" id="{29D18ACC-4B6A-B341-9E9C-74E69C2DA6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6786" y="1116801"/>
            <a:ext cx="4947989" cy="124427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altLang="de-DE" dirty="0">
                <a:solidFill>
                  <a:srgbClr val="0305FF"/>
                </a:solidFill>
              </a:rPr>
              <a:t>Gegeben</a:t>
            </a:r>
            <a:r>
              <a:rPr lang="de-DE" altLang="de-DE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/>
              <a:t>Menge von </a:t>
            </a:r>
            <a:r>
              <a:rPr lang="de-DE" altLang="de-DE" b="1" dirty="0"/>
              <a:t>Datenobjekten </a:t>
            </a:r>
            <a:r>
              <a:rPr lang="de-DE" altLang="de-DE" dirty="0"/>
              <a:t>und bewertete </a:t>
            </a:r>
            <a:r>
              <a:rPr lang="de-DE" altLang="de-DE" b="1" dirty="0"/>
              <a:t>Merkmalsobjekte</a:t>
            </a:r>
          </a:p>
        </p:txBody>
      </p:sp>
      <p:grpSp>
        <p:nvGrpSpPr>
          <p:cNvPr id="25" name="Group 91">
            <a:extLst>
              <a:ext uri="{FF2B5EF4-FFF2-40B4-BE49-F238E27FC236}">
                <a16:creationId xmlns:a16="http://schemas.microsoft.com/office/drawing/2014/main" id="{61E3417A-3421-934E-BE5B-1C1C7864CB05}"/>
              </a:ext>
            </a:extLst>
          </p:cNvPr>
          <p:cNvGrpSpPr>
            <a:grpSpLocks/>
          </p:cNvGrpSpPr>
          <p:nvPr/>
        </p:nvGrpSpPr>
        <p:grpSpPr bwMode="auto">
          <a:xfrm>
            <a:off x="4940300" y="3398838"/>
            <a:ext cx="914400" cy="477837"/>
            <a:chOff x="4656934" y="3321882"/>
            <a:chExt cx="914400" cy="478072"/>
          </a:xfrm>
        </p:grpSpPr>
        <p:sp>
          <p:nvSpPr>
            <p:cNvPr id="84" name="Oval Callout 83">
              <a:extLst>
                <a:ext uri="{FF2B5EF4-FFF2-40B4-BE49-F238E27FC236}">
                  <a16:creationId xmlns:a16="http://schemas.microsoft.com/office/drawing/2014/main" id="{AF7EA91B-65D3-514F-B8CA-09B543A6EE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934" y="3321882"/>
              <a:ext cx="914400" cy="478072"/>
            </a:xfrm>
            <a:prstGeom prst="wedgeEllipseCallout">
              <a:avLst>
                <a:gd name="adj1" fmla="val 49329"/>
                <a:gd name="adj2" fmla="val 62500"/>
              </a:avLst>
            </a:prstGeom>
            <a:solidFill>
              <a:schemeClr val="bg1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e-DE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2332" name="TextBox 73">
              <a:extLst>
                <a:ext uri="{FF2B5EF4-FFF2-40B4-BE49-F238E27FC236}">
                  <a16:creationId xmlns:a16="http://schemas.microsoft.com/office/drawing/2014/main" id="{FEEFD0EC-0E15-6746-AC84-C310DDBB8E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5509" y="3326646"/>
              <a:ext cx="822325" cy="43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de-DE" altLang="de-DE" sz="2200" dirty="0">
                  <a:solidFill>
                    <a:srgbClr val="4F6228"/>
                  </a:solidFill>
                  <a:latin typeface="Calibri" panose="020F0502020204030204" pitchFamily="34" charset="0"/>
                </a:rPr>
                <a:t>Top-1</a:t>
              </a:r>
            </a:p>
          </p:txBody>
        </p:sp>
      </p:grpSp>
      <p:grpSp>
        <p:nvGrpSpPr>
          <p:cNvPr id="27" name="Group 93">
            <a:extLst>
              <a:ext uri="{FF2B5EF4-FFF2-40B4-BE49-F238E27FC236}">
                <a16:creationId xmlns:a16="http://schemas.microsoft.com/office/drawing/2014/main" id="{C913090F-2A0C-8D4C-9E92-5B5F152B0C30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5334000"/>
            <a:ext cx="914400" cy="457200"/>
            <a:chOff x="4670027" y="3279648"/>
            <a:chExt cx="914400" cy="457200"/>
          </a:xfrm>
        </p:grpSpPr>
        <p:sp>
          <p:nvSpPr>
            <p:cNvPr id="95" name="Oval Callout 94">
              <a:extLst>
                <a:ext uri="{FF2B5EF4-FFF2-40B4-BE49-F238E27FC236}">
                  <a16:creationId xmlns:a16="http://schemas.microsoft.com/office/drawing/2014/main" id="{36C9FAE9-9CAA-3A4D-81B8-3244916ABC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0027" y="3279648"/>
              <a:ext cx="914400" cy="457200"/>
            </a:xfrm>
            <a:prstGeom prst="wedgeEllipseCallout">
              <a:avLst>
                <a:gd name="adj1" fmla="val 56491"/>
                <a:gd name="adj2" fmla="val -46500"/>
              </a:avLst>
            </a:prstGeom>
            <a:solidFill>
              <a:schemeClr val="bg1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e-DE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2330" name="TextBox 95">
              <a:extLst>
                <a:ext uri="{FF2B5EF4-FFF2-40B4-BE49-F238E27FC236}">
                  <a16:creationId xmlns:a16="http://schemas.microsoft.com/office/drawing/2014/main" id="{64F81DE4-84E5-D846-A726-0F31B0DF3F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6540" y="3279648"/>
              <a:ext cx="823912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de-DE" altLang="de-DE" sz="2200" dirty="0">
                  <a:solidFill>
                    <a:srgbClr val="4F6228"/>
                  </a:solidFill>
                  <a:latin typeface="Calibri" panose="020F0502020204030204" pitchFamily="34" charset="0"/>
                </a:rPr>
                <a:t>Top-1</a:t>
              </a:r>
            </a:p>
          </p:txBody>
        </p:sp>
      </p:grpSp>
      <p:grpSp>
        <p:nvGrpSpPr>
          <p:cNvPr id="28" name="Group 96">
            <a:extLst>
              <a:ext uri="{FF2B5EF4-FFF2-40B4-BE49-F238E27FC236}">
                <a16:creationId xmlns:a16="http://schemas.microsoft.com/office/drawing/2014/main" id="{799400F0-3C2A-FC4B-AF63-F5AE81CB837A}"/>
              </a:ext>
            </a:extLst>
          </p:cNvPr>
          <p:cNvGrpSpPr>
            <a:grpSpLocks/>
          </p:cNvGrpSpPr>
          <p:nvPr/>
        </p:nvGrpSpPr>
        <p:grpSpPr bwMode="auto">
          <a:xfrm>
            <a:off x="7929563" y="3886200"/>
            <a:ext cx="914400" cy="482600"/>
            <a:chOff x="4670027" y="3329660"/>
            <a:chExt cx="914400" cy="483387"/>
          </a:xfrm>
        </p:grpSpPr>
        <p:sp>
          <p:nvSpPr>
            <p:cNvPr id="98" name="Oval Callout 97">
              <a:extLst>
                <a:ext uri="{FF2B5EF4-FFF2-40B4-BE49-F238E27FC236}">
                  <a16:creationId xmlns:a16="http://schemas.microsoft.com/office/drawing/2014/main" id="{A32B62E8-EC6D-6A4F-8759-7EB90A13C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0027" y="3329660"/>
              <a:ext cx="914400" cy="483387"/>
            </a:xfrm>
            <a:prstGeom prst="wedgeEllipseCallout">
              <a:avLst>
                <a:gd name="adj1" fmla="val -58060"/>
                <a:gd name="adj2" fmla="val -52773"/>
              </a:avLst>
            </a:prstGeom>
            <a:solidFill>
              <a:schemeClr val="bg1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e-DE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2328" name="TextBox 98">
              <a:extLst>
                <a:ext uri="{FF2B5EF4-FFF2-40B4-BE49-F238E27FC236}">
                  <a16:creationId xmlns:a16="http://schemas.microsoft.com/office/drawing/2014/main" id="{83050A2E-6160-334F-B1D3-DB2C81B5CA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4315" y="3332840"/>
              <a:ext cx="823912" cy="43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de-DE" altLang="de-DE" sz="2200" dirty="0">
                  <a:solidFill>
                    <a:srgbClr val="4F6228"/>
                  </a:solidFill>
                  <a:latin typeface="Calibri" panose="020F0502020204030204" pitchFamily="34" charset="0"/>
                </a:rPr>
                <a:t>Top-1</a:t>
              </a:r>
            </a:p>
          </p:txBody>
        </p:sp>
      </p:grpSp>
      <p:sp>
        <p:nvSpPr>
          <p:cNvPr id="100" name="Oval 99">
            <a:extLst>
              <a:ext uri="{FF2B5EF4-FFF2-40B4-BE49-F238E27FC236}">
                <a16:creationId xmlns:a16="http://schemas.microsoft.com/office/drawing/2014/main" id="{494C2F19-43C4-F041-AA70-612EDD4FD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2100" y="1778000"/>
            <a:ext cx="838200" cy="5540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de-DE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377BB674-283C-4F46-9355-9C0D15211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0313" y="1765300"/>
            <a:ext cx="993775" cy="5540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de-DE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00E5C37E-69AF-6E4D-B6F5-B494975E2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9200" y="1765300"/>
            <a:ext cx="993775" cy="5540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de-DE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4A20E4-5ECB-634D-99A1-C9FC460198EA}"/>
              </a:ext>
            </a:extLst>
          </p:cNvPr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998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 build="p"/>
      <p:bldP spid="100" grpId="0" animBg="1"/>
      <p:bldP spid="100" grpId="1" animBg="1"/>
      <p:bldP spid="101" grpId="0" animBg="1"/>
      <p:bldP spid="10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3FA0BBC-FEF2-3A41-AA82-3A83C030EA68}"/>
              </a:ext>
            </a:extLst>
          </p:cNvPr>
          <p:cNvSpPr/>
          <p:nvPr/>
        </p:nvSpPr>
        <p:spPr>
          <a:xfrm>
            <a:off x="4800600" y="0"/>
            <a:ext cx="4343400" cy="6477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4338" name="Title 1">
            <a:extLst>
              <a:ext uri="{FF2B5EF4-FFF2-40B4-BE49-F238E27FC236}">
                <a16:creationId xmlns:a16="http://schemas.microsoft.com/office/drawing/2014/main" id="{3CF3000C-0682-044B-80BE-351D727F0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 err="1"/>
              <a:t>Beispiel</a:t>
            </a:r>
            <a:r>
              <a:rPr lang="en-US" altLang="de-DE" dirty="0"/>
              <a:t> (Aggregation = sum)</a:t>
            </a:r>
          </a:p>
        </p:txBody>
      </p:sp>
      <p:pic>
        <p:nvPicPr>
          <p:cNvPr id="14341" name="Picture 6" descr="influence.eps">
            <a:extLst>
              <a:ext uri="{FF2B5EF4-FFF2-40B4-BE49-F238E27FC236}">
                <a16:creationId xmlns:a16="http://schemas.microsoft.com/office/drawing/2014/main" id="{2839EEF1-9D04-F443-86B0-FCCD4335E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5" y="2220913"/>
            <a:ext cx="2740025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 descr="range.eps">
            <a:extLst>
              <a:ext uri="{FF2B5EF4-FFF2-40B4-BE49-F238E27FC236}">
                <a16:creationId xmlns:a16="http://schemas.microsoft.com/office/drawing/2014/main" id="{6D538A07-14EB-2A4A-9467-81F5CAF5C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20913"/>
            <a:ext cx="2746375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 descr="nn.eps">
            <a:extLst>
              <a:ext uri="{FF2B5EF4-FFF2-40B4-BE49-F238E27FC236}">
                <a16:creationId xmlns:a16="http://schemas.microsoft.com/office/drawing/2014/main" id="{E327BD8E-A34F-4E44-92FE-F27B67CA1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2220913"/>
            <a:ext cx="2754313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Box 10">
            <a:extLst>
              <a:ext uri="{FF2B5EF4-FFF2-40B4-BE49-F238E27FC236}">
                <a16:creationId xmlns:a16="http://schemas.microsoft.com/office/drawing/2014/main" id="{DC0603E3-9B8F-E848-BF6E-C88063309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1600200"/>
            <a:ext cx="8921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2200">
                <a:solidFill>
                  <a:schemeClr val="tx2"/>
                </a:solidFill>
                <a:latin typeface="Calibri" panose="020F0502020204030204" pitchFamily="34" charset="0"/>
              </a:rPr>
              <a:t>Range</a:t>
            </a:r>
          </a:p>
        </p:txBody>
      </p:sp>
      <p:sp>
        <p:nvSpPr>
          <p:cNvPr id="14345" name="TextBox 11">
            <a:extLst>
              <a:ext uri="{FF2B5EF4-FFF2-40B4-BE49-F238E27FC236}">
                <a16:creationId xmlns:a16="http://schemas.microsoft.com/office/drawing/2014/main" id="{4FDC4208-0D15-4942-A42D-18D38DBE5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600200"/>
            <a:ext cx="21732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2200">
                <a:solidFill>
                  <a:srgbClr val="1F497D"/>
                </a:solidFill>
                <a:latin typeface="Calibri" panose="020F0502020204030204" pitchFamily="34" charset="0"/>
              </a:rPr>
              <a:t>Nearest neighbor</a:t>
            </a:r>
          </a:p>
        </p:txBody>
      </p:sp>
      <p:sp>
        <p:nvSpPr>
          <p:cNvPr id="14346" name="TextBox 12">
            <a:extLst>
              <a:ext uri="{FF2B5EF4-FFF2-40B4-BE49-F238E27FC236}">
                <a16:creationId xmlns:a16="http://schemas.microsoft.com/office/drawing/2014/main" id="{03C643B6-E732-1944-BF00-64AE8DB1E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1600200"/>
            <a:ext cx="12477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2200">
                <a:solidFill>
                  <a:srgbClr val="1F497D"/>
                </a:solidFill>
                <a:latin typeface="Calibri" panose="020F0502020204030204" pitchFamily="34" charset="0"/>
              </a:rPr>
              <a:t>Influence</a:t>
            </a:r>
          </a:p>
        </p:txBody>
      </p:sp>
      <p:grpSp>
        <p:nvGrpSpPr>
          <p:cNvPr id="2" name="Group 35">
            <a:extLst>
              <a:ext uri="{FF2B5EF4-FFF2-40B4-BE49-F238E27FC236}">
                <a16:creationId xmlns:a16="http://schemas.microsoft.com/office/drawing/2014/main" id="{833D0D13-31AD-7E43-8081-E8BABCF73059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2022475"/>
            <a:ext cx="2979738" cy="3602038"/>
            <a:chOff x="76200" y="2022688"/>
            <a:chExt cx="2980198" cy="3601467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F1124559-6ABD-3544-80BC-B6D50E4D3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" y="2022688"/>
              <a:ext cx="2980198" cy="2976091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1F497D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nb-NO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4355" name="TextBox 34">
              <a:extLst>
                <a:ext uri="{FF2B5EF4-FFF2-40B4-BE49-F238E27FC236}">
                  <a16:creationId xmlns:a16="http://schemas.microsoft.com/office/drawing/2014/main" id="{6CEBB9B4-09DE-7F4C-B1B9-9FC01CFC63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256" y="5100935"/>
              <a:ext cx="201003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2800" i="1">
                  <a:latin typeface="Calibri" panose="020F0502020204030204" pitchFamily="34" charset="0"/>
                </a:rPr>
                <a:t>score</a:t>
              </a:r>
              <a:r>
                <a:rPr lang="en-US" altLang="de-DE" sz="2800">
                  <a:latin typeface="Calibri" panose="020F0502020204030204" pitchFamily="34" charset="0"/>
                </a:rPr>
                <a:t>(p)=1.5</a:t>
              </a:r>
            </a:p>
          </p:txBody>
        </p:sp>
      </p:grpSp>
      <p:grpSp>
        <p:nvGrpSpPr>
          <p:cNvPr id="3" name="Group 37">
            <a:extLst>
              <a:ext uri="{FF2B5EF4-FFF2-40B4-BE49-F238E27FC236}">
                <a16:creationId xmlns:a16="http://schemas.microsoft.com/office/drawing/2014/main" id="{1A805301-089A-B248-9FFF-A5DA5C4DF159}"/>
              </a:ext>
            </a:extLst>
          </p:cNvPr>
          <p:cNvGrpSpPr>
            <a:grpSpLocks/>
          </p:cNvGrpSpPr>
          <p:nvPr/>
        </p:nvGrpSpPr>
        <p:grpSpPr bwMode="auto">
          <a:xfrm>
            <a:off x="3078163" y="2022475"/>
            <a:ext cx="2981325" cy="3606800"/>
            <a:chOff x="3078881" y="2022688"/>
            <a:chExt cx="2980198" cy="3605932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5728C995-FC2F-F643-B1D4-51B8FF244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8881" y="2022688"/>
              <a:ext cx="2980198" cy="2975847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1F497D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nb-NO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4353" name="TextBox 36">
              <a:extLst>
                <a:ext uri="{FF2B5EF4-FFF2-40B4-BE49-F238E27FC236}">
                  <a16:creationId xmlns:a16="http://schemas.microsoft.com/office/drawing/2014/main" id="{8DE7FD3E-8AC7-0F4B-A846-27BDFAEB5D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565" y="5105400"/>
              <a:ext cx="201003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2800" i="1">
                  <a:latin typeface="Calibri" panose="020F0502020204030204" pitchFamily="34" charset="0"/>
                </a:rPr>
                <a:t>score</a:t>
              </a:r>
              <a:r>
                <a:rPr lang="en-US" altLang="de-DE" sz="2800">
                  <a:latin typeface="Calibri" panose="020F0502020204030204" pitchFamily="34" charset="0"/>
                </a:rPr>
                <a:t>(p)=1.0</a:t>
              </a:r>
            </a:p>
          </p:txBody>
        </p:sp>
      </p:grpSp>
      <p:grpSp>
        <p:nvGrpSpPr>
          <p:cNvPr id="4" name="Group 39">
            <a:extLst>
              <a:ext uri="{FF2B5EF4-FFF2-40B4-BE49-F238E27FC236}">
                <a16:creationId xmlns:a16="http://schemas.microsoft.com/office/drawing/2014/main" id="{78F13F3B-18B0-2A40-854D-CB798A177C4F}"/>
              </a:ext>
            </a:extLst>
          </p:cNvPr>
          <p:cNvGrpSpPr>
            <a:grpSpLocks/>
          </p:cNvGrpSpPr>
          <p:nvPr/>
        </p:nvGrpSpPr>
        <p:grpSpPr bwMode="auto">
          <a:xfrm>
            <a:off x="6088063" y="2027238"/>
            <a:ext cx="2979737" cy="3602037"/>
            <a:chOff x="6087602" y="2026888"/>
            <a:chExt cx="2980198" cy="3601732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1725C749-3E52-0340-B9F4-BEFD71BF6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7602" y="2026888"/>
              <a:ext cx="2980198" cy="297631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1F497D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nb-NO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4351" name="TextBox 38">
              <a:extLst>
                <a:ext uri="{FF2B5EF4-FFF2-40B4-BE49-F238E27FC236}">
                  <a16:creationId xmlns:a16="http://schemas.microsoft.com/office/drawing/2014/main" id="{51498A27-8664-264F-B7FD-01456C4B12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6765" y="5105400"/>
              <a:ext cx="201003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2800" i="1">
                  <a:latin typeface="Calibri" panose="020F0502020204030204" pitchFamily="34" charset="0"/>
                </a:rPr>
                <a:t>score</a:t>
              </a:r>
              <a:r>
                <a:rPr lang="en-US" altLang="de-DE" sz="2800">
                  <a:latin typeface="Calibri" panose="020F0502020204030204" pitchFamily="34" charset="0"/>
                </a:rPr>
                <a:t>(p)=0.6</a:t>
              </a:r>
            </a:p>
          </p:txBody>
        </p:sp>
      </p:grp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6FDA4A28-D407-1049-A55B-58BB557BA275}"/>
              </a:ext>
            </a:extLst>
          </p:cNvPr>
          <p:cNvSpPr txBox="1">
            <a:spLocks/>
          </p:cNvSpPr>
          <p:nvPr/>
        </p:nvSpPr>
        <p:spPr bwMode="auto">
          <a:xfrm>
            <a:off x="7837170" y="6366826"/>
            <a:ext cx="1066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9pPr>
          </a:lstStyle>
          <a:p>
            <a:pPr algn="r" eaLnBrk="1" hangingPunct="1"/>
            <a:fld id="{42162F67-A542-6C47-915C-E47A2717E7CF}" type="slidenum">
              <a:rPr lang="en-US" altLang="de-DE" sz="1200" smtClean="0">
                <a:latin typeface="Calibri" panose="020F0502020204030204" pitchFamily="34" charset="0"/>
              </a:rPr>
              <a:pPr algn="r" eaLnBrk="1" hangingPunct="1"/>
              <a:t>76</a:t>
            </a:fld>
            <a:endParaRPr lang="en-US" altLang="de-DE" sz="1200" dirty="0">
              <a:latin typeface="Calibri" panose="020F0502020204030204" pitchFamily="34" charset="0"/>
            </a:endParaRPr>
          </a:p>
        </p:txBody>
      </p:sp>
      <p:sp>
        <p:nvSpPr>
          <p:cNvPr id="23" name="Footer Placeholder 37">
            <a:extLst>
              <a:ext uri="{FF2B5EF4-FFF2-40B4-BE49-F238E27FC236}">
                <a16:creationId xmlns:a16="http://schemas.microsoft.com/office/drawing/2014/main" id="{B8B016DB-FD92-7F4B-9A43-AE0F7B3DD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422578" y="6631642"/>
            <a:ext cx="638978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050" dirty="0">
                <a:solidFill>
                  <a:srgbClr val="FFFFFF"/>
                </a:solidFill>
                <a:latin typeface="Calibri" panose="020F0502020204030204" pitchFamily="34" charset="0"/>
              </a:rPr>
              <a:t>João B. Rocha-Junior et al., Efficient Processing of Top-k Spatial Preference Queries VLDB</a:t>
            </a:r>
            <a:r>
              <a:rPr lang="ja-JP" altLang="en-US" sz="1050">
                <a:solidFill>
                  <a:srgbClr val="FFFFFF"/>
                </a:solidFill>
                <a:latin typeface="Calibri" panose="020F0502020204030204" pitchFamily="34" charset="0"/>
              </a:rPr>
              <a:t>’</a:t>
            </a:r>
            <a:r>
              <a:rPr lang="en-US" altLang="ja-JP" sz="1050" dirty="0">
                <a:solidFill>
                  <a:srgbClr val="FFFFFF"/>
                </a:solidFill>
                <a:latin typeface="Calibri" panose="020F0502020204030204" pitchFamily="34" charset="0"/>
              </a:rPr>
              <a:t> 2011</a:t>
            </a:r>
            <a:endParaRPr lang="en-US" altLang="de-DE" sz="105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C1FD9AD-9E1A-BC4B-80AB-3C0423B91579}"/>
              </a:ext>
            </a:extLst>
          </p:cNvPr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937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131">
            <a:extLst>
              <a:ext uri="{FF2B5EF4-FFF2-40B4-BE49-F238E27FC236}">
                <a16:creationId xmlns:a16="http://schemas.microsoft.com/office/drawing/2014/main" id="{2D261BA7-2950-9D40-A117-1522D2E9F557}"/>
              </a:ext>
            </a:extLst>
          </p:cNvPr>
          <p:cNvSpPr/>
          <p:nvPr/>
        </p:nvSpPr>
        <p:spPr>
          <a:xfrm>
            <a:off x="4800600" y="0"/>
            <a:ext cx="4343400" cy="6477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0482" name="Title 1">
            <a:extLst>
              <a:ext uri="{FF2B5EF4-FFF2-40B4-BE49-F238E27FC236}">
                <a16:creationId xmlns:a16="http://schemas.microsoft.com/office/drawing/2014/main" id="{27E33C7C-AB4E-EC44-90EB-D7663AAAA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504721"/>
          </a:xfrm>
        </p:spPr>
        <p:txBody>
          <a:bodyPr/>
          <a:lstStyle/>
          <a:p>
            <a:pPr eaLnBrk="1" hangingPunct="1"/>
            <a:r>
              <a:rPr lang="de-DE" altLang="de-DE" dirty="0"/>
              <a:t>Abbildung auf Distanz-Rangmaß-Raum</a:t>
            </a:r>
            <a:br>
              <a:rPr lang="en-US" altLang="de-DE" sz="3200" dirty="0"/>
            </a:br>
            <a:br>
              <a:rPr lang="en-US" altLang="de-DE" sz="3200" dirty="0"/>
            </a:br>
            <a:endParaRPr lang="en-US" altLang="de-DE" sz="3200" dirty="0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6B457603-5157-D940-A1CE-FB252E1E6C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054600"/>
            <a:ext cx="4038600" cy="134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altLang="de-DE" dirty="0"/>
              <a:t>Abbildung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/>
              <a:t>Paare (</a:t>
            </a:r>
            <a:r>
              <a:rPr lang="de-DE" altLang="de-DE" dirty="0" err="1"/>
              <a:t>object</a:t>
            </a:r>
            <a:r>
              <a:rPr lang="de-DE" altLang="de-DE" dirty="0"/>
              <a:t>, </a:t>
            </a:r>
            <a:r>
              <a:rPr lang="de-DE" altLang="de-DE" dirty="0" err="1"/>
              <a:t>feature</a:t>
            </a:r>
            <a:r>
              <a:rPr lang="de-DE" altLang="de-DE" dirty="0"/>
              <a:t>) 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/>
              <a:t>Raum [</a:t>
            </a:r>
            <a:r>
              <a:rPr lang="de-DE" altLang="de-DE" dirty="0" err="1"/>
              <a:t>distance</a:t>
            </a:r>
            <a:r>
              <a:rPr lang="de-DE" altLang="de-DE" dirty="0"/>
              <a:t> X score]</a:t>
            </a:r>
          </a:p>
        </p:txBody>
      </p:sp>
      <p:grpSp>
        <p:nvGrpSpPr>
          <p:cNvPr id="20486" name="Group 71">
            <a:extLst>
              <a:ext uri="{FF2B5EF4-FFF2-40B4-BE49-F238E27FC236}">
                <a16:creationId xmlns:a16="http://schemas.microsoft.com/office/drawing/2014/main" id="{AB0425D3-29F0-9145-B0DE-E6349BC77F3E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828800"/>
            <a:ext cx="3454400" cy="3130550"/>
            <a:chOff x="381000" y="1905000"/>
            <a:chExt cx="3453856" cy="3130550"/>
          </a:xfrm>
        </p:grpSpPr>
        <p:pic>
          <p:nvPicPr>
            <p:cNvPr id="20568" name="Picture 69" descr="neighborhood.eps">
              <a:extLst>
                <a:ext uri="{FF2B5EF4-FFF2-40B4-BE49-F238E27FC236}">
                  <a16:creationId xmlns:a16="http://schemas.microsoft.com/office/drawing/2014/main" id="{C017B5BE-7CC5-8B48-BCF7-AB473A1C4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905000"/>
              <a:ext cx="3453856" cy="313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BF79145-22FA-5D47-8FEB-F11AD7786125}"/>
                </a:ext>
              </a:extLst>
            </p:cNvPr>
            <p:cNvSpPr/>
            <p:nvPr/>
          </p:nvSpPr>
          <p:spPr>
            <a:xfrm>
              <a:off x="865112" y="2317750"/>
              <a:ext cx="2511030" cy="2265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 dirty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20487" name="Group 68">
            <a:extLst>
              <a:ext uri="{FF2B5EF4-FFF2-40B4-BE49-F238E27FC236}">
                <a16:creationId xmlns:a16="http://schemas.microsoft.com/office/drawing/2014/main" id="{AED12639-1889-534C-9906-AB1DF9A23557}"/>
              </a:ext>
            </a:extLst>
          </p:cNvPr>
          <p:cNvGrpSpPr>
            <a:grpSpLocks/>
          </p:cNvGrpSpPr>
          <p:nvPr/>
        </p:nvGrpSpPr>
        <p:grpSpPr bwMode="auto">
          <a:xfrm>
            <a:off x="1314450" y="2209800"/>
            <a:ext cx="2597150" cy="2170113"/>
            <a:chOff x="5450384" y="2552383"/>
            <a:chExt cx="3149353" cy="2819882"/>
          </a:xfrm>
        </p:grpSpPr>
        <p:grpSp>
          <p:nvGrpSpPr>
            <p:cNvPr id="20550" name="Group 14">
              <a:extLst>
                <a:ext uri="{FF2B5EF4-FFF2-40B4-BE49-F238E27FC236}">
                  <a16:creationId xmlns:a16="http://schemas.microsoft.com/office/drawing/2014/main" id="{0496E40C-B32C-8449-AF87-A2D463B4A7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50384" y="3248436"/>
              <a:ext cx="544574" cy="398137"/>
              <a:chOff x="5306361" y="3274624"/>
              <a:chExt cx="544574" cy="398137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C0A6AA0-8AD7-BB43-B836-FFA0D11D5D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6361" y="3273743"/>
                <a:ext cx="161703" cy="16296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nb-NO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20567" name="TextShape 22">
                <a:extLst>
                  <a:ext uri="{FF2B5EF4-FFF2-40B4-BE49-F238E27FC236}">
                    <a16:creationId xmlns:a16="http://schemas.microsoft.com/office/drawing/2014/main" id="{EAF2C67E-74AB-3140-BDC8-3A01FFFB91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4535" y="3274624"/>
                <a:ext cx="406400" cy="39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de-DE" sz="2000">
                    <a:latin typeface="Ouhod" charset="0"/>
                  </a:rPr>
                  <a:t>p</a:t>
                </a:r>
                <a:r>
                  <a:rPr lang="en-US" altLang="de-DE" sz="2000" baseline="-25000">
                    <a:latin typeface="Ouhod" charset="0"/>
                  </a:rPr>
                  <a:t>1</a:t>
                </a:r>
                <a:endParaRPr lang="en-US" altLang="de-DE" sz="2000" baseline="-2500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0551" name="Group 17">
              <a:extLst>
                <a:ext uri="{FF2B5EF4-FFF2-40B4-BE49-F238E27FC236}">
                  <a16:creationId xmlns:a16="http://schemas.microsoft.com/office/drawing/2014/main" id="{FC105868-5CC0-FF48-88B5-F6286A2537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2584" y="4235332"/>
              <a:ext cx="1207153" cy="581366"/>
              <a:chOff x="7537091" y="4477026"/>
              <a:chExt cx="1207153" cy="581366"/>
            </a:xfrm>
          </p:grpSpPr>
          <p:sp>
            <p:nvSpPr>
              <p:cNvPr id="19" name="5-Point Star 18">
                <a:extLst>
                  <a:ext uri="{FF2B5EF4-FFF2-40B4-BE49-F238E27FC236}">
                    <a16:creationId xmlns:a16="http://schemas.microsoft.com/office/drawing/2014/main" id="{0ADF21C1-5FED-034D-B1CF-5505597964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7250" y="4861027"/>
                <a:ext cx="198278" cy="198031"/>
              </a:xfrm>
              <a:custGeom>
                <a:avLst/>
                <a:gdLst>
                  <a:gd name="T0" fmla="*/ 99139 w 198000"/>
                  <a:gd name="T1" fmla="*/ 0 h 198000"/>
                  <a:gd name="T2" fmla="*/ 0 w 198000"/>
                  <a:gd name="T3" fmla="*/ 75641 h 198000"/>
                  <a:gd name="T4" fmla="*/ 37868 w 198000"/>
                  <a:gd name="T5" fmla="*/ 198030 h 198000"/>
                  <a:gd name="T6" fmla="*/ 160410 w 198000"/>
                  <a:gd name="T7" fmla="*/ 198030 h 198000"/>
                  <a:gd name="T8" fmla="*/ 198278 w 198000"/>
                  <a:gd name="T9" fmla="*/ 75641 h 198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61186 w 198000"/>
                  <a:gd name="T16" fmla="*/ 75630 h 198000"/>
                  <a:gd name="T17" fmla="*/ 136814 w 198000"/>
                  <a:gd name="T18" fmla="*/ 151257 h 198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8000" h="198000">
                    <a:moveTo>
                      <a:pt x="0" y="75629"/>
                    </a:moveTo>
                    <a:lnTo>
                      <a:pt x="75630" y="75630"/>
                    </a:lnTo>
                    <a:lnTo>
                      <a:pt x="99000" y="0"/>
                    </a:lnTo>
                    <a:lnTo>
                      <a:pt x="122370" y="75630"/>
                    </a:lnTo>
                    <a:lnTo>
                      <a:pt x="198000" y="75629"/>
                    </a:lnTo>
                    <a:lnTo>
                      <a:pt x="136814" y="122370"/>
                    </a:lnTo>
                    <a:lnTo>
                      <a:pt x="160185" y="197999"/>
                    </a:lnTo>
                    <a:lnTo>
                      <a:pt x="99000" y="151257"/>
                    </a:lnTo>
                    <a:lnTo>
                      <a:pt x="37815" y="197999"/>
                    </a:lnTo>
                    <a:lnTo>
                      <a:pt x="61186" y="122370"/>
                    </a:lnTo>
                    <a:lnTo>
                      <a:pt x="0" y="75629"/>
                    </a:lnTo>
                    <a:close/>
                  </a:path>
                </a:pathLst>
              </a:custGeom>
              <a:solidFill>
                <a:srgbClr val="9BBB5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0565" name="TextShape 22">
                <a:extLst>
                  <a:ext uri="{FF2B5EF4-FFF2-40B4-BE49-F238E27FC236}">
                    <a16:creationId xmlns:a16="http://schemas.microsoft.com/office/drawing/2014/main" id="{16A23539-7ACF-8B48-841A-9B040006C5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38676" y="4477026"/>
                <a:ext cx="1005568" cy="5599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de-DE" sz="2000">
                    <a:latin typeface="Ouhod" charset="0"/>
                  </a:rPr>
                  <a:t>c</a:t>
                </a:r>
                <a:r>
                  <a:rPr lang="en-US" altLang="de-DE" sz="2000" baseline="-25000">
                    <a:latin typeface="Ouhod" charset="0"/>
                  </a:rPr>
                  <a:t>3</a:t>
                </a:r>
                <a:r>
                  <a:rPr lang="en-US" altLang="de-DE" sz="1700">
                    <a:latin typeface="Ouhod" charset="0"/>
                  </a:rPr>
                  <a:t>(0.5)</a:t>
                </a:r>
                <a:endParaRPr lang="en-US" altLang="de-DE" sz="1700" baseline="-2500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0552" name="Group 24">
              <a:extLst>
                <a:ext uri="{FF2B5EF4-FFF2-40B4-BE49-F238E27FC236}">
                  <a16:creationId xmlns:a16="http://schemas.microsoft.com/office/drawing/2014/main" id="{1D20F370-BE86-A143-A798-CE2D93AA6B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47319" y="3542352"/>
              <a:ext cx="1271242" cy="708725"/>
              <a:chOff x="6095998" y="2444952"/>
              <a:chExt cx="1271242" cy="708725"/>
            </a:xfrm>
          </p:grpSpPr>
          <p:sp>
            <p:nvSpPr>
              <p:cNvPr id="26" name="5-Point Star 25">
                <a:extLst>
                  <a:ext uri="{FF2B5EF4-FFF2-40B4-BE49-F238E27FC236}">
                    <a16:creationId xmlns:a16="http://schemas.microsoft.com/office/drawing/2014/main" id="{AA97E299-A695-234B-9870-018AF657E0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840" y="2954657"/>
                <a:ext cx="198279" cy="198031"/>
              </a:xfrm>
              <a:custGeom>
                <a:avLst/>
                <a:gdLst>
                  <a:gd name="T0" fmla="*/ 99140 w 198000"/>
                  <a:gd name="T1" fmla="*/ 0 h 198000"/>
                  <a:gd name="T2" fmla="*/ 0 w 198000"/>
                  <a:gd name="T3" fmla="*/ 75641 h 198000"/>
                  <a:gd name="T4" fmla="*/ 37868 w 198000"/>
                  <a:gd name="T5" fmla="*/ 198030 h 198000"/>
                  <a:gd name="T6" fmla="*/ 160411 w 198000"/>
                  <a:gd name="T7" fmla="*/ 198030 h 198000"/>
                  <a:gd name="T8" fmla="*/ 198279 w 198000"/>
                  <a:gd name="T9" fmla="*/ 75641 h 198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61186 w 198000"/>
                  <a:gd name="T16" fmla="*/ 75630 h 198000"/>
                  <a:gd name="T17" fmla="*/ 136814 w 198000"/>
                  <a:gd name="T18" fmla="*/ 151257 h 198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8000" h="198000">
                    <a:moveTo>
                      <a:pt x="0" y="75629"/>
                    </a:moveTo>
                    <a:lnTo>
                      <a:pt x="75630" y="75630"/>
                    </a:lnTo>
                    <a:lnTo>
                      <a:pt x="99000" y="0"/>
                    </a:lnTo>
                    <a:lnTo>
                      <a:pt x="122370" y="75630"/>
                    </a:lnTo>
                    <a:lnTo>
                      <a:pt x="198000" y="75629"/>
                    </a:lnTo>
                    <a:lnTo>
                      <a:pt x="136814" y="122370"/>
                    </a:lnTo>
                    <a:lnTo>
                      <a:pt x="160185" y="197999"/>
                    </a:lnTo>
                    <a:lnTo>
                      <a:pt x="99000" y="151257"/>
                    </a:lnTo>
                    <a:lnTo>
                      <a:pt x="37815" y="197999"/>
                    </a:lnTo>
                    <a:lnTo>
                      <a:pt x="61186" y="122370"/>
                    </a:lnTo>
                    <a:lnTo>
                      <a:pt x="0" y="75629"/>
                    </a:lnTo>
                    <a:close/>
                  </a:path>
                </a:pathLst>
              </a:custGeom>
              <a:solidFill>
                <a:srgbClr val="9BBB5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0563" name="TextShape 22">
                <a:extLst>
                  <a:ext uri="{FF2B5EF4-FFF2-40B4-BE49-F238E27FC236}">
                    <a16:creationId xmlns:a16="http://schemas.microsoft.com/office/drawing/2014/main" id="{3F036ABC-80AC-A742-ABE2-E97345B96F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54745" y="2444952"/>
                <a:ext cx="1212495" cy="510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de-DE" sz="2000">
                    <a:latin typeface="Ouhod" charset="0"/>
                  </a:rPr>
                  <a:t>c</a:t>
                </a:r>
                <a:r>
                  <a:rPr lang="en-US" altLang="de-DE" sz="2000" baseline="-25000">
                    <a:latin typeface="Ouhod" charset="0"/>
                  </a:rPr>
                  <a:t>1</a:t>
                </a:r>
                <a:r>
                  <a:rPr lang="en-US" altLang="de-DE" sz="1700">
                    <a:latin typeface="Ouhod" charset="0"/>
                  </a:rPr>
                  <a:t>(0.9)</a:t>
                </a:r>
                <a:endParaRPr lang="en-US" altLang="de-DE" sz="1700" baseline="-2500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0553" name="Group 27">
              <a:extLst>
                <a:ext uri="{FF2B5EF4-FFF2-40B4-BE49-F238E27FC236}">
                  <a16:creationId xmlns:a16="http://schemas.microsoft.com/office/drawing/2014/main" id="{F715A91D-4DF8-5A46-BA93-49165C22B3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86885" y="2552383"/>
              <a:ext cx="1357103" cy="551239"/>
              <a:chOff x="4468820" y="2710123"/>
              <a:chExt cx="1357103" cy="551239"/>
            </a:xfrm>
          </p:grpSpPr>
          <p:sp>
            <p:nvSpPr>
              <p:cNvPr id="29" name="5-Point Star 28">
                <a:extLst>
                  <a:ext uri="{FF2B5EF4-FFF2-40B4-BE49-F238E27FC236}">
                    <a16:creationId xmlns:a16="http://schemas.microsoft.com/office/drawing/2014/main" id="{62A44DF0-568E-BB43-9AA1-D2B4F62EB1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9709" y="3052552"/>
                <a:ext cx="198278" cy="198031"/>
              </a:xfrm>
              <a:custGeom>
                <a:avLst/>
                <a:gdLst>
                  <a:gd name="T0" fmla="*/ 99139 w 198000"/>
                  <a:gd name="T1" fmla="*/ 0 h 198001"/>
                  <a:gd name="T2" fmla="*/ 0 w 198000"/>
                  <a:gd name="T3" fmla="*/ 75640 h 198001"/>
                  <a:gd name="T4" fmla="*/ 37868 w 198000"/>
                  <a:gd name="T5" fmla="*/ 198030 h 198001"/>
                  <a:gd name="T6" fmla="*/ 160410 w 198000"/>
                  <a:gd name="T7" fmla="*/ 198030 h 198001"/>
                  <a:gd name="T8" fmla="*/ 198278 w 198000"/>
                  <a:gd name="T9" fmla="*/ 75640 h 1980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61186 w 198000"/>
                  <a:gd name="T16" fmla="*/ 75630 h 198001"/>
                  <a:gd name="T17" fmla="*/ 136814 w 198000"/>
                  <a:gd name="T18" fmla="*/ 151258 h 1980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8000" h="198001">
                    <a:moveTo>
                      <a:pt x="0" y="75629"/>
                    </a:moveTo>
                    <a:lnTo>
                      <a:pt x="75630" y="75630"/>
                    </a:lnTo>
                    <a:lnTo>
                      <a:pt x="99000" y="0"/>
                    </a:lnTo>
                    <a:lnTo>
                      <a:pt x="122370" y="75630"/>
                    </a:lnTo>
                    <a:lnTo>
                      <a:pt x="198000" y="75629"/>
                    </a:lnTo>
                    <a:lnTo>
                      <a:pt x="136814" y="122371"/>
                    </a:lnTo>
                    <a:lnTo>
                      <a:pt x="160185" y="198000"/>
                    </a:lnTo>
                    <a:lnTo>
                      <a:pt x="99000" y="151258"/>
                    </a:lnTo>
                    <a:lnTo>
                      <a:pt x="37815" y="198000"/>
                    </a:lnTo>
                    <a:lnTo>
                      <a:pt x="61186" y="122371"/>
                    </a:lnTo>
                    <a:lnTo>
                      <a:pt x="0" y="75629"/>
                    </a:lnTo>
                    <a:close/>
                  </a:path>
                </a:pathLst>
              </a:custGeom>
              <a:solidFill>
                <a:srgbClr val="9BBB5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0561" name="TextShape 22">
                <a:extLst>
                  <a:ext uri="{FF2B5EF4-FFF2-40B4-BE49-F238E27FC236}">
                    <a16:creationId xmlns:a16="http://schemas.microsoft.com/office/drawing/2014/main" id="{2E321918-41FB-4545-AE26-FFF37F3156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07189" y="2710123"/>
                <a:ext cx="1118734" cy="551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de-DE" sz="2000">
                    <a:latin typeface="Ouhod" charset="0"/>
                  </a:rPr>
                  <a:t>c</a:t>
                </a:r>
                <a:r>
                  <a:rPr lang="en-US" altLang="de-DE" sz="2000" baseline="-25000">
                    <a:latin typeface="Ouhod" charset="0"/>
                  </a:rPr>
                  <a:t>4</a:t>
                </a:r>
                <a:r>
                  <a:rPr lang="en-US" altLang="de-DE" sz="1700">
                    <a:latin typeface="Ouhod" charset="0"/>
                  </a:rPr>
                  <a:t>(0.3)</a:t>
                </a:r>
                <a:endParaRPr lang="en-US" altLang="de-DE" sz="1700" baseline="-2500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0554" name="Group 30">
              <a:extLst>
                <a:ext uri="{FF2B5EF4-FFF2-40B4-BE49-F238E27FC236}">
                  <a16:creationId xmlns:a16="http://schemas.microsoft.com/office/drawing/2014/main" id="{FB05BA8D-9D38-3647-B860-FF21D05B52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18796" y="4037811"/>
              <a:ext cx="1016396" cy="692506"/>
              <a:chOff x="6280796" y="2407011"/>
              <a:chExt cx="1016396" cy="692506"/>
            </a:xfrm>
          </p:grpSpPr>
          <p:sp>
            <p:nvSpPr>
              <p:cNvPr id="32" name="5-Point Star 31">
                <a:extLst>
                  <a:ext uri="{FF2B5EF4-FFF2-40B4-BE49-F238E27FC236}">
                    <a16:creationId xmlns:a16="http://schemas.microsoft.com/office/drawing/2014/main" id="{EEF04C90-CF86-CC4C-BDB8-4338E5C4B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16742" y="2406817"/>
                <a:ext cx="198279" cy="198031"/>
              </a:xfrm>
              <a:custGeom>
                <a:avLst/>
                <a:gdLst>
                  <a:gd name="T0" fmla="*/ 99140 w 198000"/>
                  <a:gd name="T1" fmla="*/ 0 h 197999"/>
                  <a:gd name="T2" fmla="*/ 0 w 198000"/>
                  <a:gd name="T3" fmla="*/ 75641 h 197999"/>
                  <a:gd name="T4" fmla="*/ 37868 w 198000"/>
                  <a:gd name="T5" fmla="*/ 198030 h 197999"/>
                  <a:gd name="T6" fmla="*/ 160411 w 198000"/>
                  <a:gd name="T7" fmla="*/ 198030 h 197999"/>
                  <a:gd name="T8" fmla="*/ 198279 w 198000"/>
                  <a:gd name="T9" fmla="*/ 75641 h 1979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61186 w 198000"/>
                  <a:gd name="T16" fmla="*/ 75629 h 197999"/>
                  <a:gd name="T17" fmla="*/ 136814 w 198000"/>
                  <a:gd name="T18" fmla="*/ 151257 h 1979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8000" h="197999">
                    <a:moveTo>
                      <a:pt x="0" y="75629"/>
                    </a:moveTo>
                    <a:lnTo>
                      <a:pt x="75630" y="75629"/>
                    </a:lnTo>
                    <a:lnTo>
                      <a:pt x="99000" y="0"/>
                    </a:lnTo>
                    <a:lnTo>
                      <a:pt x="122370" y="75629"/>
                    </a:lnTo>
                    <a:lnTo>
                      <a:pt x="198000" y="75629"/>
                    </a:lnTo>
                    <a:lnTo>
                      <a:pt x="136814" y="122370"/>
                    </a:lnTo>
                    <a:lnTo>
                      <a:pt x="160185" y="197998"/>
                    </a:lnTo>
                    <a:lnTo>
                      <a:pt x="99000" y="151257"/>
                    </a:lnTo>
                    <a:lnTo>
                      <a:pt x="37815" y="197998"/>
                    </a:lnTo>
                    <a:lnTo>
                      <a:pt x="61186" y="122370"/>
                    </a:lnTo>
                    <a:lnTo>
                      <a:pt x="0" y="75629"/>
                    </a:lnTo>
                    <a:close/>
                  </a:path>
                </a:pathLst>
              </a:custGeom>
              <a:solidFill>
                <a:srgbClr val="9BBB5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endParaRPr lang="de-DE"/>
              </a:p>
            </p:txBody>
          </p:sp>
          <p:sp>
            <p:nvSpPr>
              <p:cNvPr id="20559" name="TextShape 22">
                <a:extLst>
                  <a:ext uri="{FF2B5EF4-FFF2-40B4-BE49-F238E27FC236}">
                    <a16:creationId xmlns:a16="http://schemas.microsoft.com/office/drawing/2014/main" id="{85EE9CED-89F5-E844-B237-A359B53FC3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80796" y="2615007"/>
                <a:ext cx="1016396" cy="484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de-DE" sz="2000">
                    <a:latin typeface="Ouhod" charset="0"/>
                  </a:rPr>
                  <a:t>c</a:t>
                </a:r>
                <a:r>
                  <a:rPr lang="en-US" altLang="de-DE" sz="2000" baseline="-25000">
                    <a:latin typeface="Ouhod" charset="0"/>
                  </a:rPr>
                  <a:t>2</a:t>
                </a:r>
                <a:r>
                  <a:rPr lang="en-US" altLang="de-DE" sz="1700">
                    <a:latin typeface="Ouhod" charset="0"/>
                  </a:rPr>
                  <a:t>(0.7)</a:t>
                </a:r>
                <a:endParaRPr lang="en-US" altLang="de-DE" sz="1700" baseline="-2500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0555" name="Group 43">
              <a:extLst>
                <a:ext uri="{FF2B5EF4-FFF2-40B4-BE49-F238E27FC236}">
                  <a16:creationId xmlns:a16="http://schemas.microsoft.com/office/drawing/2014/main" id="{89541848-DAE9-0549-9F09-F80DCFC26F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85273" y="4974128"/>
              <a:ext cx="531478" cy="398137"/>
              <a:chOff x="5197352" y="5431328"/>
              <a:chExt cx="531478" cy="398137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79222E7-31BC-9446-A137-A9DC689C7C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6612" y="5431340"/>
                <a:ext cx="161703" cy="16296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nb-NO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20557" name="TextShape 22">
                <a:extLst>
                  <a:ext uri="{FF2B5EF4-FFF2-40B4-BE49-F238E27FC236}">
                    <a16:creationId xmlns:a16="http://schemas.microsoft.com/office/drawing/2014/main" id="{7E93ADD8-9A5C-B843-AB05-FBC49C56D7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22431" y="5431328"/>
                <a:ext cx="406399" cy="39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de-DE" sz="2000">
                    <a:latin typeface="Ouhod" charset="0"/>
                  </a:rPr>
                  <a:t>p</a:t>
                </a:r>
                <a:r>
                  <a:rPr lang="en-US" altLang="de-DE" sz="2000" baseline="-25000">
                    <a:latin typeface="Ouhod" charset="0"/>
                  </a:rPr>
                  <a:t>2</a:t>
                </a:r>
                <a:endParaRPr lang="en-US" altLang="de-DE" sz="2000" baseline="-2500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20488" name="Group 75">
            <a:extLst>
              <a:ext uri="{FF2B5EF4-FFF2-40B4-BE49-F238E27FC236}">
                <a16:creationId xmlns:a16="http://schemas.microsoft.com/office/drawing/2014/main" id="{EACCD470-D3D8-3C46-90BE-92A53A63F399}"/>
              </a:ext>
            </a:extLst>
          </p:cNvPr>
          <p:cNvGrpSpPr>
            <a:grpSpLocks/>
          </p:cNvGrpSpPr>
          <p:nvPr/>
        </p:nvGrpSpPr>
        <p:grpSpPr bwMode="auto">
          <a:xfrm>
            <a:off x="4826000" y="1828800"/>
            <a:ext cx="3506788" cy="3171825"/>
            <a:chOff x="457200" y="1933055"/>
            <a:chExt cx="3507115" cy="3172345"/>
          </a:xfrm>
        </p:grpSpPr>
        <p:pic>
          <p:nvPicPr>
            <p:cNvPr id="20548" name="Picture 76" descr="mapping.eps">
              <a:extLst>
                <a:ext uri="{FF2B5EF4-FFF2-40B4-BE49-F238E27FC236}">
                  <a16:creationId xmlns:a16="http://schemas.microsoft.com/office/drawing/2014/main" id="{52BCBA4F-B1F2-E04C-8297-246A602A0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933055"/>
              <a:ext cx="3507115" cy="3172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A773E61-F896-F641-823C-CEF86EACA7FD}"/>
                </a:ext>
              </a:extLst>
            </p:cNvPr>
            <p:cNvSpPr/>
            <p:nvPr/>
          </p:nvSpPr>
          <p:spPr>
            <a:xfrm>
              <a:off x="1003351" y="2312530"/>
              <a:ext cx="2583104" cy="2337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 dirty="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11" name="Group 84">
            <a:extLst>
              <a:ext uri="{FF2B5EF4-FFF2-40B4-BE49-F238E27FC236}">
                <a16:creationId xmlns:a16="http://schemas.microsoft.com/office/drawing/2014/main" id="{BA2601EE-4155-A34A-ADE8-F31C4E670C4C}"/>
              </a:ext>
            </a:extLst>
          </p:cNvPr>
          <p:cNvGrpSpPr>
            <a:grpSpLocks/>
          </p:cNvGrpSpPr>
          <p:nvPr/>
        </p:nvGrpSpPr>
        <p:grpSpPr bwMode="auto">
          <a:xfrm>
            <a:off x="5930900" y="2562225"/>
            <a:ext cx="2024063" cy="1981200"/>
            <a:chOff x="1563279" y="2667000"/>
            <a:chExt cx="2023735" cy="1981200"/>
          </a:xfrm>
        </p:grpSpPr>
        <p:cxnSp>
          <p:nvCxnSpPr>
            <p:cNvPr id="20544" name="Straight Connector 85">
              <a:extLst>
                <a:ext uri="{FF2B5EF4-FFF2-40B4-BE49-F238E27FC236}">
                  <a16:creationId xmlns:a16="http://schemas.microsoft.com/office/drawing/2014/main" id="{916CA0B1-4C26-B04D-816B-C55453CD37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030673" y="4114006"/>
              <a:ext cx="1066800" cy="1588"/>
            </a:xfrm>
            <a:prstGeom prst="line">
              <a:avLst/>
            </a:prstGeom>
            <a:noFill/>
            <a:ln w="25400">
              <a:solidFill>
                <a:srgbClr val="984807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5" name="Straight Connector 86">
              <a:extLst>
                <a:ext uri="{FF2B5EF4-FFF2-40B4-BE49-F238E27FC236}">
                  <a16:creationId xmlns:a16="http://schemas.microsoft.com/office/drawing/2014/main" id="{0F33CDB5-712E-B341-8776-DC0A35E106A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344174" y="3149600"/>
              <a:ext cx="814388" cy="1588"/>
            </a:xfrm>
            <a:prstGeom prst="line">
              <a:avLst/>
            </a:prstGeom>
            <a:noFill/>
            <a:ln w="25400">
              <a:solidFill>
                <a:srgbClr val="984807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6" name="Straight Connector 87">
              <a:extLst>
                <a:ext uri="{FF2B5EF4-FFF2-40B4-BE49-F238E27FC236}">
                  <a16:creationId xmlns:a16="http://schemas.microsoft.com/office/drawing/2014/main" id="{B6E56905-05CF-1041-904E-9DF08B1E324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15651" y="2667000"/>
              <a:ext cx="1771363" cy="1588"/>
            </a:xfrm>
            <a:prstGeom prst="line">
              <a:avLst/>
            </a:prstGeom>
            <a:noFill/>
            <a:ln w="25400">
              <a:solidFill>
                <a:srgbClr val="984807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7" name="Straight Connector 88">
              <a:extLst>
                <a:ext uri="{FF2B5EF4-FFF2-40B4-BE49-F238E27FC236}">
                  <a16:creationId xmlns:a16="http://schemas.microsoft.com/office/drawing/2014/main" id="{DBFF1EC1-F600-C14E-826B-C0785B99892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599786" y="3556000"/>
              <a:ext cx="152375" cy="1588"/>
            </a:xfrm>
            <a:prstGeom prst="line">
              <a:avLst/>
            </a:prstGeom>
            <a:noFill/>
            <a:ln w="25400">
              <a:solidFill>
                <a:srgbClr val="984807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" name="Group 92">
            <a:extLst>
              <a:ext uri="{FF2B5EF4-FFF2-40B4-BE49-F238E27FC236}">
                <a16:creationId xmlns:a16="http://schemas.microsoft.com/office/drawing/2014/main" id="{AE0E3251-3C8C-8F42-8D27-FE1DB6335897}"/>
              </a:ext>
            </a:extLst>
          </p:cNvPr>
          <p:cNvGrpSpPr>
            <a:grpSpLocks/>
          </p:cNvGrpSpPr>
          <p:nvPr/>
        </p:nvGrpSpPr>
        <p:grpSpPr bwMode="auto">
          <a:xfrm>
            <a:off x="7269163" y="3019425"/>
            <a:ext cx="757237" cy="503238"/>
            <a:chOff x="2900474" y="3124200"/>
            <a:chExt cx="757126" cy="503392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1BD70423-EF0A-9A41-BC9A-DC522D2CC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2061" y="3505317"/>
              <a:ext cx="122220" cy="122275"/>
            </a:xfrm>
            <a:prstGeom prst="rect">
              <a:avLst/>
            </a:prstGeom>
            <a:solidFill>
              <a:srgbClr val="8064A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nb-NO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0543" name="TextBox 94">
              <a:extLst>
                <a:ext uri="{FF2B5EF4-FFF2-40B4-BE49-F238E27FC236}">
                  <a16:creationId xmlns:a16="http://schemas.microsoft.com/office/drawing/2014/main" id="{A9C9A112-0D52-3C4B-837A-115C1E475C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0474" y="3124200"/>
              <a:ext cx="7571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800">
                  <a:latin typeface="Calibri" panose="020F0502020204030204" pitchFamily="34" charset="0"/>
                </a:rPr>
                <a:t>(p</a:t>
              </a:r>
              <a:r>
                <a:rPr lang="en-US" altLang="de-DE" sz="1800" baseline="-25000">
                  <a:latin typeface="Calibri" panose="020F0502020204030204" pitchFamily="34" charset="0"/>
                </a:rPr>
                <a:t>1</a:t>
              </a:r>
              <a:r>
                <a:rPr lang="en-US" altLang="de-DE" sz="1800">
                  <a:latin typeface="Calibri" panose="020F0502020204030204" pitchFamily="34" charset="0"/>
                </a:rPr>
                <a:t>,c</a:t>
              </a:r>
              <a:r>
                <a:rPr lang="en-US" altLang="de-DE" sz="1800" baseline="-25000">
                  <a:latin typeface="Calibri" panose="020F0502020204030204" pitchFamily="34" charset="0"/>
                </a:rPr>
                <a:t>3</a:t>
              </a:r>
              <a:r>
                <a:rPr lang="en-US" altLang="de-DE" sz="1800">
                  <a:latin typeface="Calibri" panose="020F0502020204030204" pitchFamily="34" charset="0"/>
                </a:rPr>
                <a:t>)</a:t>
              </a:r>
            </a:p>
          </p:txBody>
        </p:sp>
      </p:grpSp>
      <p:grpSp>
        <p:nvGrpSpPr>
          <p:cNvPr id="13" name="Group 95">
            <a:extLst>
              <a:ext uri="{FF2B5EF4-FFF2-40B4-BE49-F238E27FC236}">
                <a16:creationId xmlns:a16="http://schemas.microsoft.com/office/drawing/2014/main" id="{E39541C0-54CF-584C-912B-095DE8587F71}"/>
              </a:ext>
            </a:extLst>
          </p:cNvPr>
          <p:cNvGrpSpPr>
            <a:grpSpLocks/>
          </p:cNvGrpSpPr>
          <p:nvPr/>
        </p:nvGrpSpPr>
        <p:grpSpPr bwMode="auto">
          <a:xfrm>
            <a:off x="6075363" y="3863975"/>
            <a:ext cx="808037" cy="439738"/>
            <a:chOff x="1706406" y="3968584"/>
            <a:chExt cx="808194" cy="439348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6788840-B1F2-2549-901E-FD396D021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6406" y="3968584"/>
              <a:ext cx="122261" cy="122130"/>
            </a:xfrm>
            <a:prstGeom prst="rect">
              <a:avLst/>
            </a:prstGeom>
            <a:solidFill>
              <a:srgbClr val="8064A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nb-NO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0541" name="TextBox 97">
              <a:extLst>
                <a:ext uri="{FF2B5EF4-FFF2-40B4-BE49-F238E27FC236}">
                  <a16:creationId xmlns:a16="http://schemas.microsoft.com/office/drawing/2014/main" id="{02179BCB-DFD4-F847-B770-C9E65F2A83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7474" y="4038600"/>
              <a:ext cx="7571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800">
                  <a:latin typeface="Calibri" panose="020F0502020204030204" pitchFamily="34" charset="0"/>
                </a:rPr>
                <a:t>(p</a:t>
              </a:r>
              <a:r>
                <a:rPr lang="en-US" altLang="de-DE" sz="1800" baseline="-25000">
                  <a:latin typeface="Calibri" panose="020F0502020204030204" pitchFamily="34" charset="0"/>
                </a:rPr>
                <a:t>1</a:t>
              </a:r>
              <a:r>
                <a:rPr lang="en-US" altLang="de-DE" sz="1800">
                  <a:latin typeface="Calibri" panose="020F0502020204030204" pitchFamily="34" charset="0"/>
                </a:rPr>
                <a:t>,c</a:t>
              </a:r>
              <a:r>
                <a:rPr lang="en-US" altLang="de-DE" sz="1800" baseline="-25000">
                  <a:latin typeface="Calibri" panose="020F0502020204030204" pitchFamily="34" charset="0"/>
                </a:rPr>
                <a:t>4</a:t>
              </a:r>
              <a:r>
                <a:rPr lang="en-US" altLang="de-DE" sz="1800">
                  <a:latin typeface="Calibri" panose="020F0502020204030204" pitchFamily="34" charset="0"/>
                </a:rPr>
                <a:t>)</a:t>
              </a:r>
            </a:p>
          </p:txBody>
        </p:sp>
      </p:grpSp>
      <p:grpSp>
        <p:nvGrpSpPr>
          <p:cNvPr id="14" name="Group 107">
            <a:extLst>
              <a:ext uri="{FF2B5EF4-FFF2-40B4-BE49-F238E27FC236}">
                <a16:creationId xmlns:a16="http://schemas.microsoft.com/office/drawing/2014/main" id="{B7CCAC20-014E-CA43-AEAD-4066501DE1CF}"/>
              </a:ext>
            </a:extLst>
          </p:cNvPr>
          <p:cNvGrpSpPr>
            <a:grpSpLocks/>
          </p:cNvGrpSpPr>
          <p:nvPr/>
        </p:nvGrpSpPr>
        <p:grpSpPr bwMode="auto">
          <a:xfrm>
            <a:off x="6811963" y="2106613"/>
            <a:ext cx="757237" cy="528637"/>
            <a:chOff x="2443274" y="2210738"/>
            <a:chExt cx="757126" cy="528642"/>
          </a:xfrm>
        </p:grpSpPr>
        <p:sp>
          <p:nvSpPr>
            <p:cNvPr id="20538" name="TextBox 108">
              <a:extLst>
                <a:ext uri="{FF2B5EF4-FFF2-40B4-BE49-F238E27FC236}">
                  <a16:creationId xmlns:a16="http://schemas.microsoft.com/office/drawing/2014/main" id="{3AA20888-3EB3-1547-A76A-D5CCAA8109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3274" y="2210738"/>
              <a:ext cx="7571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800">
                  <a:latin typeface="Calibri" panose="020F0502020204030204" pitchFamily="34" charset="0"/>
                </a:rPr>
                <a:t>(p</a:t>
              </a:r>
              <a:r>
                <a:rPr lang="en-US" altLang="de-DE" sz="1800" baseline="-25000">
                  <a:latin typeface="Calibri" panose="020F0502020204030204" pitchFamily="34" charset="0"/>
                </a:rPr>
                <a:t>1</a:t>
              </a:r>
              <a:r>
                <a:rPr lang="en-US" altLang="de-DE" sz="1800">
                  <a:latin typeface="Calibri" panose="020F0502020204030204" pitchFamily="34" charset="0"/>
                </a:rPr>
                <a:t>,c</a:t>
              </a:r>
              <a:r>
                <a:rPr lang="en-US" altLang="de-DE" sz="1800" baseline="-25000">
                  <a:latin typeface="Calibri" panose="020F0502020204030204" pitchFamily="34" charset="0"/>
                </a:rPr>
                <a:t>1</a:t>
              </a:r>
              <a:r>
                <a:rPr lang="en-US" altLang="de-DE" sz="1800">
                  <a:latin typeface="Calibri" panose="020F0502020204030204" pitchFamily="34" charset="0"/>
                </a:rPr>
                <a:t>)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D56ABEE-A737-9744-B9CA-A6C374645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7081" y="2617142"/>
              <a:ext cx="122219" cy="122238"/>
            </a:xfrm>
            <a:prstGeom prst="rect">
              <a:avLst/>
            </a:prstGeom>
            <a:solidFill>
              <a:srgbClr val="8064A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nb-NO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5" name="Group 110">
            <a:extLst>
              <a:ext uri="{FF2B5EF4-FFF2-40B4-BE49-F238E27FC236}">
                <a16:creationId xmlns:a16="http://schemas.microsoft.com/office/drawing/2014/main" id="{C347013A-5AFE-E947-A057-2B4438D7446B}"/>
              </a:ext>
            </a:extLst>
          </p:cNvPr>
          <p:cNvGrpSpPr>
            <a:grpSpLocks/>
          </p:cNvGrpSpPr>
          <p:nvPr/>
        </p:nvGrpSpPr>
        <p:grpSpPr bwMode="auto">
          <a:xfrm>
            <a:off x="6121400" y="2562225"/>
            <a:ext cx="757238" cy="503238"/>
            <a:chOff x="1752600" y="2667000"/>
            <a:chExt cx="757126" cy="503392"/>
          </a:xfrm>
        </p:grpSpPr>
        <p:sp>
          <p:nvSpPr>
            <p:cNvPr id="20536" name="TextBox 111">
              <a:extLst>
                <a:ext uri="{FF2B5EF4-FFF2-40B4-BE49-F238E27FC236}">
                  <a16:creationId xmlns:a16="http://schemas.microsoft.com/office/drawing/2014/main" id="{22E2D389-6E5A-8749-AA2D-2F0811D970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600" y="2667000"/>
              <a:ext cx="7571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800">
                  <a:latin typeface="Calibri" panose="020F0502020204030204" pitchFamily="34" charset="0"/>
                </a:rPr>
                <a:t>(p</a:t>
              </a:r>
              <a:r>
                <a:rPr lang="en-US" altLang="de-DE" sz="1800" baseline="-25000">
                  <a:latin typeface="Calibri" panose="020F0502020204030204" pitchFamily="34" charset="0"/>
                </a:rPr>
                <a:t>1</a:t>
              </a:r>
              <a:r>
                <a:rPr lang="en-US" altLang="de-DE" sz="1800">
                  <a:latin typeface="Calibri" panose="020F0502020204030204" pitchFamily="34" charset="0"/>
                </a:rPr>
                <a:t>,c</a:t>
              </a:r>
              <a:r>
                <a:rPr lang="en-US" altLang="de-DE" sz="1800" baseline="-25000">
                  <a:latin typeface="Calibri" panose="020F0502020204030204" pitchFamily="34" charset="0"/>
                </a:rPr>
                <a:t>2</a:t>
              </a:r>
              <a:r>
                <a:rPr lang="en-US" altLang="de-DE" sz="1800">
                  <a:latin typeface="Calibri" panose="020F0502020204030204" pitchFamily="34" charset="0"/>
                </a:rPr>
                <a:t>)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8523CCC7-DA59-6A48-8F1B-A599736F4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8947" y="3048117"/>
              <a:ext cx="122219" cy="122275"/>
            </a:xfrm>
            <a:prstGeom prst="rect">
              <a:avLst/>
            </a:prstGeom>
            <a:solidFill>
              <a:srgbClr val="8064A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nb-NO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" name="Group 78">
            <a:extLst>
              <a:ext uri="{FF2B5EF4-FFF2-40B4-BE49-F238E27FC236}">
                <a16:creationId xmlns:a16="http://schemas.microsoft.com/office/drawing/2014/main" id="{CE68EBB2-45C5-0F4E-881E-F8281C64E985}"/>
              </a:ext>
            </a:extLst>
          </p:cNvPr>
          <p:cNvGrpSpPr>
            <a:grpSpLocks/>
          </p:cNvGrpSpPr>
          <p:nvPr/>
        </p:nvGrpSpPr>
        <p:grpSpPr bwMode="auto">
          <a:xfrm>
            <a:off x="5511800" y="2090738"/>
            <a:ext cx="757238" cy="557212"/>
            <a:chOff x="1143000" y="2195280"/>
            <a:chExt cx="757126" cy="556319"/>
          </a:xfrm>
        </p:grpSpPr>
        <p:sp>
          <p:nvSpPr>
            <p:cNvPr id="20534" name="TextBox 79">
              <a:extLst>
                <a:ext uri="{FF2B5EF4-FFF2-40B4-BE49-F238E27FC236}">
                  <a16:creationId xmlns:a16="http://schemas.microsoft.com/office/drawing/2014/main" id="{BC2BACCF-2177-FC44-A9C3-B22202DB31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2195280"/>
              <a:ext cx="7571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800">
                  <a:latin typeface="Calibri" panose="020F0502020204030204" pitchFamily="34" charset="0"/>
                </a:rPr>
                <a:t>(p</a:t>
              </a:r>
              <a:r>
                <a:rPr lang="en-US" altLang="de-DE" sz="1800" baseline="-25000">
                  <a:latin typeface="Calibri" panose="020F0502020204030204" pitchFamily="34" charset="0"/>
                </a:rPr>
                <a:t>2</a:t>
              </a:r>
              <a:r>
                <a:rPr lang="en-US" altLang="de-DE" sz="1800">
                  <a:latin typeface="Calibri" panose="020F0502020204030204" pitchFamily="34" charset="0"/>
                </a:rPr>
                <a:t>,c</a:t>
              </a:r>
              <a:r>
                <a:rPr lang="en-US" altLang="de-DE" sz="1800" baseline="-25000">
                  <a:latin typeface="Calibri" panose="020F0502020204030204" pitchFamily="34" charset="0"/>
                </a:rPr>
                <a:t>1</a:t>
              </a:r>
              <a:r>
                <a:rPr lang="en-US" altLang="de-DE" sz="1800">
                  <a:latin typeface="Calibri" panose="020F0502020204030204" pitchFamily="34" charset="0"/>
                </a:rPr>
                <a:t>)</a:t>
              </a:r>
            </a:p>
          </p:txBody>
        </p:sp>
        <p:sp>
          <p:nvSpPr>
            <p:cNvPr id="81" name="Diamond 80">
              <a:extLst>
                <a:ext uri="{FF2B5EF4-FFF2-40B4-BE49-F238E27FC236}">
                  <a16:creationId xmlns:a16="http://schemas.microsoft.com/office/drawing/2014/main" id="{F4F1E8D0-3205-264D-9289-E7EC4FB44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8385" y="2591519"/>
              <a:ext cx="160313" cy="160080"/>
            </a:xfrm>
            <a:prstGeom prst="diamond">
              <a:avLst/>
            </a:prstGeom>
            <a:solidFill>
              <a:srgbClr val="F7964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nb-NO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8" name="Group 81">
            <a:extLst>
              <a:ext uri="{FF2B5EF4-FFF2-40B4-BE49-F238E27FC236}">
                <a16:creationId xmlns:a16="http://schemas.microsoft.com/office/drawing/2014/main" id="{03981376-46CC-3145-8824-DB753A5F7A0D}"/>
              </a:ext>
            </a:extLst>
          </p:cNvPr>
          <p:cNvGrpSpPr>
            <a:grpSpLocks/>
          </p:cNvGrpSpPr>
          <p:nvPr/>
        </p:nvGrpSpPr>
        <p:grpSpPr bwMode="auto">
          <a:xfrm>
            <a:off x="7035800" y="3690938"/>
            <a:ext cx="927100" cy="369887"/>
            <a:chOff x="2425307" y="3795480"/>
            <a:chExt cx="927493" cy="369332"/>
          </a:xfrm>
        </p:grpSpPr>
        <p:sp>
          <p:nvSpPr>
            <p:cNvPr id="83" name="Diamond 82">
              <a:extLst>
                <a:ext uri="{FF2B5EF4-FFF2-40B4-BE49-F238E27FC236}">
                  <a16:creationId xmlns:a16="http://schemas.microsoft.com/office/drawing/2014/main" id="{F7005FB1-E7C7-7748-937D-013712D2F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5307" y="3949236"/>
              <a:ext cx="160406" cy="160097"/>
            </a:xfrm>
            <a:prstGeom prst="diamond">
              <a:avLst/>
            </a:prstGeom>
            <a:solidFill>
              <a:srgbClr val="F7964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nb-NO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0533" name="TextBox 83">
              <a:extLst>
                <a:ext uri="{FF2B5EF4-FFF2-40B4-BE49-F238E27FC236}">
                  <a16:creationId xmlns:a16="http://schemas.microsoft.com/office/drawing/2014/main" id="{E28AFCE2-CB43-C84A-B80D-2E7AAE9453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5674" y="3795480"/>
              <a:ext cx="7571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800">
                  <a:latin typeface="Calibri" panose="020F0502020204030204" pitchFamily="34" charset="0"/>
                </a:rPr>
                <a:t>(p</a:t>
              </a:r>
              <a:r>
                <a:rPr lang="en-US" altLang="de-DE" sz="1800" baseline="-25000">
                  <a:latin typeface="Calibri" panose="020F0502020204030204" pitchFamily="34" charset="0"/>
                </a:rPr>
                <a:t>2</a:t>
              </a:r>
              <a:r>
                <a:rPr lang="en-US" altLang="de-DE" sz="1800">
                  <a:latin typeface="Calibri" panose="020F0502020204030204" pitchFamily="34" charset="0"/>
                </a:rPr>
                <a:t>,c</a:t>
              </a:r>
              <a:r>
                <a:rPr lang="en-US" altLang="de-DE" sz="1800" baseline="-25000">
                  <a:latin typeface="Calibri" panose="020F0502020204030204" pitchFamily="34" charset="0"/>
                </a:rPr>
                <a:t>4</a:t>
              </a:r>
              <a:r>
                <a:rPr lang="en-US" altLang="de-DE" sz="1800">
                  <a:latin typeface="Calibri" panose="020F0502020204030204" pitchFamily="34" charset="0"/>
                </a:rPr>
                <a:t>)</a:t>
              </a:r>
            </a:p>
          </p:txBody>
        </p:sp>
      </p:grpSp>
      <p:grpSp>
        <p:nvGrpSpPr>
          <p:cNvPr id="20" name="Group 89">
            <a:extLst>
              <a:ext uri="{FF2B5EF4-FFF2-40B4-BE49-F238E27FC236}">
                <a16:creationId xmlns:a16="http://schemas.microsoft.com/office/drawing/2014/main" id="{674807A2-2D54-144B-BC21-A8DCDA6F4DA4}"/>
              </a:ext>
            </a:extLst>
          </p:cNvPr>
          <p:cNvGrpSpPr>
            <a:grpSpLocks/>
          </p:cNvGrpSpPr>
          <p:nvPr/>
        </p:nvGrpSpPr>
        <p:grpSpPr bwMode="auto">
          <a:xfrm>
            <a:off x="5295900" y="2957513"/>
            <a:ext cx="757238" cy="577850"/>
            <a:chOff x="927493" y="3062032"/>
            <a:chExt cx="757126" cy="577779"/>
          </a:xfrm>
        </p:grpSpPr>
        <p:sp>
          <p:nvSpPr>
            <p:cNvPr id="20530" name="TextBox 90">
              <a:extLst>
                <a:ext uri="{FF2B5EF4-FFF2-40B4-BE49-F238E27FC236}">
                  <a16:creationId xmlns:a16="http://schemas.microsoft.com/office/drawing/2014/main" id="{6378B45C-E509-964D-A498-343CFE276C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7493" y="3062032"/>
              <a:ext cx="7571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800">
                  <a:latin typeface="Calibri" panose="020F0502020204030204" pitchFamily="34" charset="0"/>
                </a:rPr>
                <a:t>(p</a:t>
              </a:r>
              <a:r>
                <a:rPr lang="en-US" altLang="de-DE" sz="1800" baseline="-25000">
                  <a:latin typeface="Calibri" panose="020F0502020204030204" pitchFamily="34" charset="0"/>
                </a:rPr>
                <a:t>2</a:t>
              </a:r>
              <a:r>
                <a:rPr lang="en-US" altLang="de-DE" sz="1800">
                  <a:latin typeface="Calibri" panose="020F0502020204030204" pitchFamily="34" charset="0"/>
                </a:rPr>
                <a:t>,c</a:t>
              </a:r>
              <a:r>
                <a:rPr lang="en-US" altLang="de-DE" sz="1800" baseline="-25000">
                  <a:latin typeface="Calibri" panose="020F0502020204030204" pitchFamily="34" charset="0"/>
                </a:rPr>
                <a:t>3</a:t>
              </a:r>
              <a:r>
                <a:rPr lang="en-US" altLang="de-DE" sz="1800">
                  <a:latin typeface="Calibri" panose="020F0502020204030204" pitchFamily="34" charset="0"/>
                </a:rPr>
                <a:t>)</a:t>
              </a:r>
            </a:p>
          </p:txBody>
        </p:sp>
        <p:sp>
          <p:nvSpPr>
            <p:cNvPr id="92" name="Diamond 91">
              <a:extLst>
                <a:ext uri="{FF2B5EF4-FFF2-40B4-BE49-F238E27FC236}">
                  <a16:creationId xmlns:a16="http://schemas.microsoft.com/office/drawing/2014/main" id="{34C73E45-5BDA-1946-88A7-EF3CAB396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8275" y="3479493"/>
              <a:ext cx="161901" cy="160318"/>
            </a:xfrm>
            <a:prstGeom prst="diamond">
              <a:avLst/>
            </a:prstGeom>
            <a:solidFill>
              <a:srgbClr val="F7964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nb-NO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21" name="Group 119">
            <a:extLst>
              <a:ext uri="{FF2B5EF4-FFF2-40B4-BE49-F238E27FC236}">
                <a16:creationId xmlns:a16="http://schemas.microsoft.com/office/drawing/2014/main" id="{A50358F3-E200-3A44-B058-C63BFE903345}"/>
              </a:ext>
            </a:extLst>
          </p:cNvPr>
          <p:cNvGrpSpPr>
            <a:grpSpLocks/>
          </p:cNvGrpSpPr>
          <p:nvPr/>
        </p:nvGrpSpPr>
        <p:grpSpPr bwMode="auto">
          <a:xfrm>
            <a:off x="6388100" y="2943225"/>
            <a:ext cx="808038" cy="395288"/>
            <a:chOff x="1968107" y="3048000"/>
            <a:chExt cx="807140" cy="395520"/>
          </a:xfrm>
        </p:grpSpPr>
        <p:sp>
          <p:nvSpPr>
            <p:cNvPr id="121" name="Diamond 120">
              <a:extLst>
                <a:ext uri="{FF2B5EF4-FFF2-40B4-BE49-F238E27FC236}">
                  <a16:creationId xmlns:a16="http://schemas.microsoft.com/office/drawing/2014/main" id="{C77625AC-6753-6140-AF86-38FECDA4F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107" y="3048000"/>
              <a:ext cx="160160" cy="160432"/>
            </a:xfrm>
            <a:prstGeom prst="diamond">
              <a:avLst/>
            </a:prstGeom>
            <a:solidFill>
              <a:srgbClr val="F7964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nb-NO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0529" name="TextBox 121">
              <a:extLst>
                <a:ext uri="{FF2B5EF4-FFF2-40B4-BE49-F238E27FC236}">
                  <a16:creationId xmlns:a16="http://schemas.microsoft.com/office/drawing/2014/main" id="{69640E52-4A6C-6E43-AB6D-8C95B9B55E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8121" y="3074188"/>
              <a:ext cx="7571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800">
                  <a:latin typeface="Calibri" panose="020F0502020204030204" pitchFamily="34" charset="0"/>
                </a:rPr>
                <a:t>(p</a:t>
              </a:r>
              <a:r>
                <a:rPr lang="en-US" altLang="de-DE" sz="1800" baseline="-25000">
                  <a:latin typeface="Calibri" panose="020F0502020204030204" pitchFamily="34" charset="0"/>
                </a:rPr>
                <a:t>2</a:t>
              </a:r>
              <a:r>
                <a:rPr lang="en-US" altLang="de-DE" sz="1800">
                  <a:latin typeface="Calibri" panose="020F0502020204030204" pitchFamily="34" charset="0"/>
                </a:rPr>
                <a:t>,c</a:t>
              </a:r>
              <a:r>
                <a:rPr lang="en-US" altLang="de-DE" sz="1800" baseline="-25000">
                  <a:latin typeface="Calibri" panose="020F0502020204030204" pitchFamily="34" charset="0"/>
                </a:rPr>
                <a:t>2</a:t>
              </a:r>
              <a:r>
                <a:rPr lang="en-US" altLang="de-DE" sz="1800">
                  <a:latin typeface="Calibri" panose="020F0502020204030204" pitchFamily="34" charset="0"/>
                </a:rPr>
                <a:t>)</a:t>
              </a:r>
            </a:p>
          </p:txBody>
        </p:sp>
      </p:grpSp>
      <p:grpSp>
        <p:nvGrpSpPr>
          <p:cNvPr id="20498" name="Group 148">
            <a:extLst>
              <a:ext uri="{FF2B5EF4-FFF2-40B4-BE49-F238E27FC236}">
                <a16:creationId xmlns:a16="http://schemas.microsoft.com/office/drawing/2014/main" id="{65E86D51-09E0-7A41-91C1-3050681B04CF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066800"/>
            <a:ext cx="5657850" cy="447675"/>
            <a:chOff x="3375706" y="1143000"/>
            <a:chExt cx="5658638" cy="448149"/>
          </a:xfrm>
        </p:grpSpPr>
        <p:grpSp>
          <p:nvGrpSpPr>
            <p:cNvPr id="20515" name="Group 44">
              <a:extLst>
                <a:ext uri="{FF2B5EF4-FFF2-40B4-BE49-F238E27FC236}">
                  <a16:creationId xmlns:a16="http://schemas.microsoft.com/office/drawing/2014/main" id="{87AB0CD0-AE20-EC48-A105-7491A23A1E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6843" y="1157012"/>
              <a:ext cx="1469292" cy="398137"/>
              <a:chOff x="3026508" y="5621663"/>
              <a:chExt cx="1469292" cy="398137"/>
            </a:xfrm>
          </p:grpSpPr>
          <p:sp>
            <p:nvSpPr>
              <p:cNvPr id="20526" name="TextShape 28">
                <a:extLst>
                  <a:ext uri="{FF2B5EF4-FFF2-40B4-BE49-F238E27FC236}">
                    <a16:creationId xmlns:a16="http://schemas.microsoft.com/office/drawing/2014/main" id="{07935EA5-32D8-4846-A966-D8A5E2CE49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0400" y="5621663"/>
                <a:ext cx="1295400" cy="39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de-DE" sz="2000">
                    <a:latin typeface="Ouhod" charset="0"/>
                  </a:rPr>
                  <a:t>pair (p</a:t>
                </a:r>
                <a:r>
                  <a:rPr lang="en-US" altLang="de-DE" sz="2000" baseline="-25000">
                    <a:latin typeface="Ouhod" charset="0"/>
                  </a:rPr>
                  <a:t>2</a:t>
                </a:r>
                <a:r>
                  <a:rPr lang="en-US" altLang="de-DE" sz="2000">
                    <a:latin typeface="Ouhod" charset="0"/>
                  </a:rPr>
                  <a:t>,c)</a:t>
                </a:r>
                <a:endParaRPr lang="en-US" altLang="de-DE" sz="2000">
                  <a:latin typeface="Calibri" panose="020F0502020204030204" pitchFamily="34" charset="0"/>
                </a:endParaRPr>
              </a:p>
            </p:txBody>
          </p:sp>
          <p:sp>
            <p:nvSpPr>
              <p:cNvPr id="103" name="Diamond 102">
                <a:extLst>
                  <a:ext uri="{FF2B5EF4-FFF2-40B4-BE49-F238E27FC236}">
                    <a16:creationId xmlns:a16="http://schemas.microsoft.com/office/drawing/2014/main" id="{988C6BFA-85B9-CB45-A0BD-0AD36993F4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5814" y="5769748"/>
                <a:ext cx="160360" cy="160508"/>
              </a:xfrm>
              <a:prstGeom prst="diamond">
                <a:avLst/>
              </a:prstGeom>
              <a:solidFill>
                <a:srgbClr val="F7964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nb-NO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01" name="Rounded Rectangle 100">
              <a:extLst>
                <a:ext uri="{FF2B5EF4-FFF2-40B4-BE49-F238E27FC236}">
                  <a16:creationId xmlns:a16="http://schemas.microsoft.com/office/drawing/2014/main" id="{91B7959D-7BCA-2446-8F31-BEDF94ECC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5706" y="1174784"/>
              <a:ext cx="5658638" cy="41636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nb-NO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20517" name="Group 123">
              <a:extLst>
                <a:ext uri="{FF2B5EF4-FFF2-40B4-BE49-F238E27FC236}">
                  <a16:creationId xmlns:a16="http://schemas.microsoft.com/office/drawing/2014/main" id="{D79EDC50-1D3B-9041-B11E-8FA7EC8619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18848" y="1143000"/>
              <a:ext cx="1420152" cy="398137"/>
              <a:chOff x="7471420" y="1384694"/>
              <a:chExt cx="1420152" cy="398137"/>
            </a:xfrm>
          </p:grpSpPr>
          <p:sp>
            <p:nvSpPr>
              <p:cNvPr id="20524" name="TextShape 28">
                <a:extLst>
                  <a:ext uri="{FF2B5EF4-FFF2-40B4-BE49-F238E27FC236}">
                    <a16:creationId xmlns:a16="http://schemas.microsoft.com/office/drawing/2014/main" id="{F9259E90-7C14-E041-9D1D-F0A0625DDD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96172" y="1384694"/>
                <a:ext cx="1295400" cy="39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de-DE" sz="2000">
                    <a:latin typeface="Ouhod" charset="0"/>
                  </a:rPr>
                  <a:t>pair (p</a:t>
                </a:r>
                <a:r>
                  <a:rPr lang="en-US" altLang="de-DE" sz="2000" baseline="-25000">
                    <a:latin typeface="Ouhod" charset="0"/>
                  </a:rPr>
                  <a:t>1</a:t>
                </a:r>
                <a:r>
                  <a:rPr lang="en-US" altLang="de-DE" sz="2000">
                    <a:latin typeface="Ouhod" charset="0"/>
                  </a:rPr>
                  <a:t>,c)</a:t>
                </a:r>
                <a:endParaRPr lang="en-US" altLang="de-DE" sz="2000">
                  <a:latin typeface="Calibri" panose="020F0502020204030204" pitchFamily="34" charset="0"/>
                </a:endParaRP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4EAE4D99-A333-E847-8538-7EEE8EE058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71781" y="1564272"/>
                <a:ext cx="122254" cy="122366"/>
              </a:xfrm>
              <a:prstGeom prst="rect">
                <a:avLst/>
              </a:prstGeom>
              <a:solidFill>
                <a:srgbClr val="8064A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nb-NO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20518" name="Group 129">
              <a:extLst>
                <a:ext uri="{FF2B5EF4-FFF2-40B4-BE49-F238E27FC236}">
                  <a16:creationId xmlns:a16="http://schemas.microsoft.com/office/drawing/2014/main" id="{B8E284BD-7F7A-9F49-84BC-4ADD1971D7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9306" y="1169188"/>
              <a:ext cx="1094987" cy="398137"/>
              <a:chOff x="4445786" y="1397788"/>
              <a:chExt cx="1094987" cy="398137"/>
            </a:xfrm>
          </p:grpSpPr>
          <p:sp>
            <p:nvSpPr>
              <p:cNvPr id="20522" name="TextShape 28">
                <a:extLst>
                  <a:ext uri="{FF2B5EF4-FFF2-40B4-BE49-F238E27FC236}">
                    <a16:creationId xmlns:a16="http://schemas.microsoft.com/office/drawing/2014/main" id="{BA44D260-54CD-E041-97B4-FA8CA95F4D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30693" y="1397788"/>
                <a:ext cx="910080" cy="39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de-DE" sz="2000">
                    <a:latin typeface="Ouhod" charset="0"/>
                  </a:rPr>
                  <a:t>café</a:t>
                </a:r>
                <a:endParaRPr lang="en-US" altLang="de-DE" sz="2000">
                  <a:latin typeface="Calibri" panose="020F0502020204030204" pitchFamily="34" charset="0"/>
                </a:endParaRPr>
              </a:p>
            </p:txBody>
          </p:sp>
          <p:sp>
            <p:nvSpPr>
              <p:cNvPr id="126" name="5-Point Star 125">
                <a:extLst>
                  <a:ext uri="{FF2B5EF4-FFF2-40B4-BE49-F238E27FC236}">
                    <a16:creationId xmlns:a16="http://schemas.microsoft.com/office/drawing/2014/main" id="{3B15F696-C731-4B40-981A-4417170619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5872" y="1514627"/>
                <a:ext cx="198466" cy="197058"/>
              </a:xfrm>
              <a:custGeom>
                <a:avLst/>
                <a:gdLst>
                  <a:gd name="T0" fmla="*/ 99233 w 198000"/>
                  <a:gd name="T1" fmla="*/ 0 h 198000"/>
                  <a:gd name="T2" fmla="*/ 0 w 198000"/>
                  <a:gd name="T3" fmla="*/ 75269 h 198000"/>
                  <a:gd name="T4" fmla="*/ 37904 w 198000"/>
                  <a:gd name="T5" fmla="*/ 197057 h 198000"/>
                  <a:gd name="T6" fmla="*/ 160562 w 198000"/>
                  <a:gd name="T7" fmla="*/ 197057 h 198000"/>
                  <a:gd name="T8" fmla="*/ 198466 w 198000"/>
                  <a:gd name="T9" fmla="*/ 75269 h 198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61186 w 198000"/>
                  <a:gd name="T16" fmla="*/ 75630 h 198000"/>
                  <a:gd name="T17" fmla="*/ 136814 w 198000"/>
                  <a:gd name="T18" fmla="*/ 151257 h 198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8000" h="198000">
                    <a:moveTo>
                      <a:pt x="0" y="75629"/>
                    </a:moveTo>
                    <a:lnTo>
                      <a:pt x="75630" y="75630"/>
                    </a:lnTo>
                    <a:lnTo>
                      <a:pt x="99000" y="0"/>
                    </a:lnTo>
                    <a:lnTo>
                      <a:pt x="122370" y="75630"/>
                    </a:lnTo>
                    <a:lnTo>
                      <a:pt x="198000" y="75629"/>
                    </a:lnTo>
                    <a:lnTo>
                      <a:pt x="136814" y="122370"/>
                    </a:lnTo>
                    <a:lnTo>
                      <a:pt x="160185" y="197999"/>
                    </a:lnTo>
                    <a:lnTo>
                      <a:pt x="99000" y="151257"/>
                    </a:lnTo>
                    <a:lnTo>
                      <a:pt x="37815" y="197999"/>
                    </a:lnTo>
                    <a:lnTo>
                      <a:pt x="61186" y="122370"/>
                    </a:lnTo>
                    <a:lnTo>
                      <a:pt x="0" y="75629"/>
                    </a:lnTo>
                    <a:close/>
                  </a:path>
                </a:pathLst>
              </a:custGeom>
              <a:solidFill>
                <a:srgbClr val="9BBB5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endParaRPr lang="de-DE"/>
              </a:p>
            </p:txBody>
          </p:sp>
        </p:grpSp>
        <p:grpSp>
          <p:nvGrpSpPr>
            <p:cNvPr id="20519" name="Group 128">
              <a:extLst>
                <a:ext uri="{FF2B5EF4-FFF2-40B4-BE49-F238E27FC236}">
                  <a16:creationId xmlns:a16="http://schemas.microsoft.com/office/drawing/2014/main" id="{130D428E-C4CD-9B45-BEF3-581B14F8C3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1400" y="1165145"/>
              <a:ext cx="1065624" cy="398137"/>
              <a:chOff x="3200400" y="1354463"/>
              <a:chExt cx="1065624" cy="398137"/>
            </a:xfrm>
          </p:grpSpPr>
          <p:sp>
            <p:nvSpPr>
              <p:cNvPr id="20520" name="TextShape 28">
                <a:extLst>
                  <a:ext uri="{FF2B5EF4-FFF2-40B4-BE49-F238E27FC236}">
                    <a16:creationId xmlns:a16="http://schemas.microsoft.com/office/drawing/2014/main" id="{55395F31-312D-8D41-8FA1-E4E7607669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5944" y="1354463"/>
                <a:ext cx="910080" cy="39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5000" rIns="90000" bIns="4500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de-DE" sz="2000">
                    <a:latin typeface="Ouhod" charset="0"/>
                  </a:rPr>
                  <a:t>hotel</a:t>
                </a:r>
                <a:endParaRPr lang="en-US" altLang="de-DE" sz="2000">
                  <a:latin typeface="Calibri" panose="020F0502020204030204" pitchFamily="34" charset="0"/>
                </a:endParaRPr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A3C1D94A-B05F-0A48-AE5B-5CBDBB2977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1110" y="1497592"/>
                <a:ext cx="161947" cy="16050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nb-NO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28" name="Group 137">
            <a:extLst>
              <a:ext uri="{FF2B5EF4-FFF2-40B4-BE49-F238E27FC236}">
                <a16:creationId xmlns:a16="http://schemas.microsoft.com/office/drawing/2014/main" id="{AB12338E-6712-0A4C-BF60-7C3CC0DF17A1}"/>
              </a:ext>
            </a:extLst>
          </p:cNvPr>
          <p:cNvGrpSpPr>
            <a:grpSpLocks/>
          </p:cNvGrpSpPr>
          <p:nvPr/>
        </p:nvGrpSpPr>
        <p:grpSpPr bwMode="auto">
          <a:xfrm>
            <a:off x="6134100" y="2562225"/>
            <a:ext cx="1878013" cy="1981200"/>
            <a:chOff x="6185293" y="2638945"/>
            <a:chExt cx="1877941" cy="1981200"/>
          </a:xfrm>
        </p:grpSpPr>
        <p:cxnSp>
          <p:nvCxnSpPr>
            <p:cNvPr id="20509" name="Straight Connector 98">
              <a:extLst>
                <a:ext uri="{FF2B5EF4-FFF2-40B4-BE49-F238E27FC236}">
                  <a16:creationId xmlns:a16="http://schemas.microsoft.com/office/drawing/2014/main" id="{28D93B6C-4AE3-BD42-A4BB-BF7710B1AE4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086958" y="2638945"/>
              <a:ext cx="976276" cy="1588"/>
            </a:xfrm>
            <a:prstGeom prst="line">
              <a:avLst/>
            </a:prstGeom>
            <a:noFill/>
            <a:ln w="25400">
              <a:solidFill>
                <a:srgbClr val="403152"/>
              </a:solidFill>
              <a:prstDash val="sysDash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0" name="Straight Connector 104">
              <a:extLst>
                <a:ext uri="{FF2B5EF4-FFF2-40B4-BE49-F238E27FC236}">
                  <a16:creationId xmlns:a16="http://schemas.microsoft.com/office/drawing/2014/main" id="{E60CFCD4-5210-3A45-8BA1-13E71D497D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922562" y="4355826"/>
              <a:ext cx="527050" cy="1588"/>
            </a:xfrm>
            <a:prstGeom prst="line">
              <a:avLst/>
            </a:prstGeom>
            <a:noFill/>
            <a:ln w="25400">
              <a:solidFill>
                <a:srgbClr val="403152"/>
              </a:solidFill>
              <a:prstDash val="sysDash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1" name="Straight Connector 133">
              <a:extLst>
                <a:ext uri="{FF2B5EF4-FFF2-40B4-BE49-F238E27FC236}">
                  <a16:creationId xmlns:a16="http://schemas.microsoft.com/office/drawing/2014/main" id="{D47306A6-DB1D-3F4F-B59F-E2DCED9E816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909856" y="3585889"/>
              <a:ext cx="854075" cy="1587"/>
            </a:xfrm>
            <a:prstGeom prst="line">
              <a:avLst/>
            </a:prstGeom>
            <a:noFill/>
            <a:ln w="25400">
              <a:solidFill>
                <a:srgbClr val="403152"/>
              </a:solidFill>
              <a:prstDash val="sysDash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2" name="Straight Connector 134">
              <a:extLst>
                <a:ext uri="{FF2B5EF4-FFF2-40B4-BE49-F238E27FC236}">
                  <a16:creationId xmlns:a16="http://schemas.microsoft.com/office/drawing/2014/main" id="{2D896E7B-E37B-2047-A931-8E916328BD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875823" y="2900883"/>
              <a:ext cx="350837" cy="1587"/>
            </a:xfrm>
            <a:prstGeom prst="line">
              <a:avLst/>
            </a:prstGeom>
            <a:noFill/>
            <a:ln w="25400">
              <a:solidFill>
                <a:srgbClr val="403152"/>
              </a:solidFill>
              <a:prstDash val="sysDash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3" name="Straight Connector 135">
              <a:extLst>
                <a:ext uri="{FF2B5EF4-FFF2-40B4-BE49-F238E27FC236}">
                  <a16:creationId xmlns:a16="http://schemas.microsoft.com/office/drawing/2014/main" id="{FD5D83E8-2BDA-F04E-A33E-1C0625F78F4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13884" y="3094558"/>
              <a:ext cx="652438" cy="1587"/>
            </a:xfrm>
            <a:prstGeom prst="line">
              <a:avLst/>
            </a:prstGeom>
            <a:noFill/>
            <a:ln w="25400">
              <a:solidFill>
                <a:srgbClr val="403152"/>
              </a:solidFill>
              <a:prstDash val="sysDash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4" name="Straight Connector 136">
              <a:extLst>
                <a:ext uri="{FF2B5EF4-FFF2-40B4-BE49-F238E27FC236}">
                  <a16:creationId xmlns:a16="http://schemas.microsoft.com/office/drawing/2014/main" id="{6A8FFF00-87C8-EF43-A91D-55C92D7F8EF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248791" y="4008958"/>
              <a:ext cx="107946" cy="1587"/>
            </a:xfrm>
            <a:prstGeom prst="line">
              <a:avLst/>
            </a:prstGeom>
            <a:noFill/>
            <a:ln w="25400">
              <a:solidFill>
                <a:srgbClr val="403152"/>
              </a:solidFill>
              <a:prstDash val="sysDash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" name="Group 139">
            <a:extLst>
              <a:ext uri="{FF2B5EF4-FFF2-40B4-BE49-F238E27FC236}">
                <a16:creationId xmlns:a16="http://schemas.microsoft.com/office/drawing/2014/main" id="{FB1E7572-DCF1-8F46-BD12-E445395EB386}"/>
              </a:ext>
            </a:extLst>
          </p:cNvPr>
          <p:cNvGrpSpPr>
            <a:grpSpLocks/>
          </p:cNvGrpSpPr>
          <p:nvPr/>
        </p:nvGrpSpPr>
        <p:grpSpPr bwMode="auto">
          <a:xfrm>
            <a:off x="1470025" y="2563813"/>
            <a:ext cx="1436688" cy="215900"/>
            <a:chOff x="1520722" y="2639224"/>
            <a:chExt cx="1437985" cy="217090"/>
          </a:xfrm>
        </p:grpSpPr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CABB8A5C-AD2D-AE49-83C8-30A35552CE66}"/>
                </a:ext>
              </a:extLst>
            </p:cNvPr>
            <p:cNvCxnSpPr/>
            <p:nvPr/>
          </p:nvCxnSpPr>
          <p:spPr>
            <a:xfrm rot="10800000" flipV="1">
              <a:off x="1520722" y="2648801"/>
              <a:ext cx="540237" cy="207513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08" name="Straight Connector 138">
              <a:extLst>
                <a:ext uri="{FF2B5EF4-FFF2-40B4-BE49-F238E27FC236}">
                  <a16:creationId xmlns:a16="http://schemas.microsoft.com/office/drawing/2014/main" id="{51A4470F-9641-F74B-B16D-35C6C558D4B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628209" y="2639224"/>
              <a:ext cx="330498" cy="15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42" name="Curved Connector 141">
            <a:extLst>
              <a:ext uri="{FF2B5EF4-FFF2-40B4-BE49-F238E27FC236}">
                <a16:creationId xmlns:a16="http://schemas.microsoft.com/office/drawing/2014/main" id="{98BED77E-72F0-7B4D-B0DC-BDD4F288036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54200" y="2744788"/>
            <a:ext cx="4114800" cy="1241425"/>
          </a:xfrm>
          <a:prstGeom prst="curvedConnector3">
            <a:avLst>
              <a:gd name="adj1" fmla="val 48407"/>
            </a:avLst>
          </a:prstGeom>
          <a:noFill/>
          <a:ln w="25400">
            <a:solidFill>
              <a:srgbClr val="632523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" name="Curved Connector 143">
            <a:extLst>
              <a:ext uri="{FF2B5EF4-FFF2-40B4-BE49-F238E27FC236}">
                <a16:creationId xmlns:a16="http://schemas.microsoft.com/office/drawing/2014/main" id="{E488BD86-3870-174C-8F9F-AE76D0B16E0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909888" y="3476625"/>
            <a:ext cx="2843212" cy="638175"/>
          </a:xfrm>
          <a:prstGeom prst="curvedConnector3">
            <a:avLst>
              <a:gd name="adj1" fmla="val 47236"/>
            </a:avLst>
          </a:prstGeom>
          <a:noFill/>
          <a:ln w="25400">
            <a:solidFill>
              <a:srgbClr val="632523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1" name="Group 150">
            <a:extLst>
              <a:ext uri="{FF2B5EF4-FFF2-40B4-BE49-F238E27FC236}">
                <a16:creationId xmlns:a16="http://schemas.microsoft.com/office/drawing/2014/main" id="{81798C4A-0B93-824A-B6F5-D76CCACEB0BE}"/>
              </a:ext>
            </a:extLst>
          </p:cNvPr>
          <p:cNvGrpSpPr>
            <a:grpSpLocks/>
          </p:cNvGrpSpPr>
          <p:nvPr/>
        </p:nvGrpSpPr>
        <p:grpSpPr bwMode="auto">
          <a:xfrm>
            <a:off x="2638425" y="3886200"/>
            <a:ext cx="1146175" cy="217488"/>
            <a:chOff x="1520724" y="2639224"/>
            <a:chExt cx="1146276" cy="217089"/>
          </a:xfrm>
        </p:grpSpPr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09F51D10-647F-064D-9939-26DE47CBCAF9}"/>
                </a:ext>
              </a:extLst>
            </p:cNvPr>
            <p:cNvCxnSpPr/>
            <p:nvPr/>
          </p:nvCxnSpPr>
          <p:spPr>
            <a:xfrm rot="10800000" flipV="1">
              <a:off x="1520724" y="2685178"/>
              <a:ext cx="282600" cy="17113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06" name="Straight Connector 152">
              <a:extLst>
                <a:ext uri="{FF2B5EF4-FFF2-40B4-BE49-F238E27FC236}">
                  <a16:creationId xmlns:a16="http://schemas.microsoft.com/office/drawing/2014/main" id="{275B31C4-B0AF-924B-BA6B-E8839FF0DE1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36771" y="2639224"/>
              <a:ext cx="330229" cy="158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504" name="Content Placeholder 2">
            <a:extLst>
              <a:ext uri="{FF2B5EF4-FFF2-40B4-BE49-F238E27FC236}">
                <a16:creationId xmlns:a16="http://schemas.microsoft.com/office/drawing/2014/main" id="{9C401CE7-C0FA-BA44-B503-A5A43772BF11}"/>
              </a:ext>
            </a:extLst>
          </p:cNvPr>
          <p:cNvSpPr txBox="1">
            <a:spLocks/>
          </p:cNvSpPr>
          <p:nvPr/>
        </p:nvSpPr>
        <p:spPr bwMode="auto">
          <a:xfrm>
            <a:off x="4648200" y="5054600"/>
            <a:ext cx="40386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altLang="de-DE" sz="2800" dirty="0">
                <a:solidFill>
                  <a:srgbClr val="10253F"/>
                </a:solidFill>
                <a:latin typeface="Calibri" panose="020F0502020204030204" pitchFamily="34" charset="0"/>
              </a:rPr>
              <a:t>Skyline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de-DE" altLang="de-DE" dirty="0">
                <a:solidFill>
                  <a:srgbClr val="10253F"/>
                </a:solidFill>
                <a:latin typeface="Calibri" panose="020F0502020204030204" pitchFamily="34" charset="0"/>
              </a:rPr>
              <a:t>Minimiere: </a:t>
            </a:r>
            <a:r>
              <a:rPr lang="de-DE" altLang="de-DE" dirty="0" err="1">
                <a:solidFill>
                  <a:srgbClr val="10253F"/>
                </a:solidFill>
                <a:latin typeface="Calibri" panose="020F0502020204030204" pitchFamily="34" charset="0"/>
              </a:rPr>
              <a:t>distance</a:t>
            </a:r>
            <a:endParaRPr lang="de-DE" altLang="de-DE" dirty="0">
              <a:solidFill>
                <a:srgbClr val="10253F"/>
              </a:solidFill>
              <a:latin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de-DE" altLang="de-DE" dirty="0">
                <a:solidFill>
                  <a:srgbClr val="10253F"/>
                </a:solidFill>
                <a:latin typeface="Calibri" panose="020F0502020204030204" pitchFamily="34" charset="0"/>
              </a:rPr>
              <a:t>Maximiere: score</a:t>
            </a:r>
          </a:p>
        </p:txBody>
      </p:sp>
      <p:sp>
        <p:nvSpPr>
          <p:cNvPr id="91" name="Slide Number Placeholder 3">
            <a:extLst>
              <a:ext uri="{FF2B5EF4-FFF2-40B4-BE49-F238E27FC236}">
                <a16:creationId xmlns:a16="http://schemas.microsoft.com/office/drawing/2014/main" id="{0CA03167-C592-0948-A830-DEF0E9011948}"/>
              </a:ext>
            </a:extLst>
          </p:cNvPr>
          <p:cNvSpPr txBox="1">
            <a:spLocks/>
          </p:cNvSpPr>
          <p:nvPr/>
        </p:nvSpPr>
        <p:spPr bwMode="auto">
          <a:xfrm>
            <a:off x="7837170" y="6366826"/>
            <a:ext cx="1066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9pPr>
          </a:lstStyle>
          <a:p>
            <a:pPr algn="r" eaLnBrk="1" hangingPunct="1"/>
            <a:fld id="{42162F67-A542-6C47-915C-E47A2717E7CF}" type="slidenum">
              <a:rPr lang="en-US" altLang="de-DE" sz="1200" smtClean="0">
                <a:latin typeface="Calibri" panose="020F0502020204030204" pitchFamily="34" charset="0"/>
              </a:rPr>
              <a:pPr algn="r" eaLnBrk="1" hangingPunct="1"/>
              <a:t>77</a:t>
            </a:fld>
            <a:endParaRPr lang="en-US" altLang="de-DE" sz="1200" dirty="0">
              <a:latin typeface="Calibri" panose="020F0502020204030204" pitchFamily="34" charset="0"/>
            </a:endParaRPr>
          </a:p>
        </p:txBody>
      </p:sp>
      <p:sp>
        <p:nvSpPr>
          <p:cNvPr id="93" name="Footer Placeholder 37">
            <a:extLst>
              <a:ext uri="{FF2B5EF4-FFF2-40B4-BE49-F238E27FC236}">
                <a16:creationId xmlns:a16="http://schemas.microsoft.com/office/drawing/2014/main" id="{E5556D33-33A0-C24C-A550-AB2A0A532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422578" y="6631642"/>
            <a:ext cx="638978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050" dirty="0">
                <a:solidFill>
                  <a:srgbClr val="FFFFFF"/>
                </a:solidFill>
                <a:latin typeface="Calibri" panose="020F0502020204030204" pitchFamily="34" charset="0"/>
              </a:rPr>
              <a:t>João B. Rocha-Junior et al., Efficient Processing of Top-k Spatial Preference Queries VLDB</a:t>
            </a:r>
            <a:r>
              <a:rPr lang="ja-JP" altLang="en-US" sz="1050">
                <a:solidFill>
                  <a:srgbClr val="FFFFFF"/>
                </a:solidFill>
                <a:latin typeface="Calibri" panose="020F0502020204030204" pitchFamily="34" charset="0"/>
              </a:rPr>
              <a:t>’</a:t>
            </a:r>
            <a:r>
              <a:rPr lang="en-US" altLang="ja-JP" sz="1050" dirty="0">
                <a:solidFill>
                  <a:srgbClr val="FFFFFF"/>
                </a:solidFill>
                <a:latin typeface="Calibri" panose="020F0502020204030204" pitchFamily="34" charset="0"/>
              </a:rPr>
              <a:t> 2011</a:t>
            </a:r>
            <a:endParaRPr lang="en-US" altLang="de-DE" sz="105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CE732C4-3FEA-D847-8464-6DB543A4EF97}"/>
              </a:ext>
            </a:extLst>
          </p:cNvPr>
          <p:cNvSpPr/>
          <p:nvPr/>
        </p:nvSpPr>
        <p:spPr>
          <a:xfrm>
            <a:off x="179512" y="980728"/>
            <a:ext cx="8784976" cy="720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218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747914C-958F-A442-BEBD-257665FD9B58}"/>
              </a:ext>
            </a:extLst>
          </p:cNvPr>
          <p:cNvSpPr/>
          <p:nvPr/>
        </p:nvSpPr>
        <p:spPr>
          <a:xfrm>
            <a:off x="0" y="563880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23554" name="Content Placeholder 7" descr="R1.eps">
            <a:extLst>
              <a:ext uri="{FF2B5EF4-FFF2-40B4-BE49-F238E27FC236}">
                <a16:creationId xmlns:a16="http://schemas.microsoft.com/office/drawing/2014/main" id="{3969EC5A-EF50-9643-9A8E-BBA2706362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524000"/>
            <a:ext cx="2995613" cy="2687638"/>
          </a:xfrm>
        </p:spPr>
      </p:pic>
      <p:sp>
        <p:nvSpPr>
          <p:cNvPr id="23555" name="Title 1">
            <a:extLst>
              <a:ext uri="{FF2B5EF4-FFF2-40B4-BE49-F238E27FC236}">
                <a16:creationId xmlns:a16="http://schemas.microsoft.com/office/drawing/2014/main" id="{8335B44D-5307-5D44-93A4-834A2EFAD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Zugriff auf partielle Rangmaße</a:t>
            </a:r>
          </a:p>
        </p:txBody>
      </p:sp>
      <p:sp>
        <p:nvSpPr>
          <p:cNvPr id="23556" name="Content Placeholder 6">
            <a:extLst>
              <a:ext uri="{FF2B5EF4-FFF2-40B4-BE49-F238E27FC236}">
                <a16:creationId xmlns:a16="http://schemas.microsoft.com/office/drawing/2014/main" id="{02BB8BF6-7391-A04B-8B61-DBD2487A3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47799"/>
            <a:ext cx="4267200" cy="3395663"/>
          </a:xfrm>
        </p:spPr>
        <p:txBody>
          <a:bodyPr/>
          <a:lstStyle/>
          <a:p>
            <a:pPr eaLnBrk="1" hangingPunct="1"/>
            <a:r>
              <a:rPr lang="de-DE" altLang="de-DE" sz="2600"/>
              <a:t>Nur Knoteneinträge betrachtet, die räumliche Bedingungen erfüllen</a:t>
            </a:r>
          </a:p>
          <a:p>
            <a:pPr lvl="1" eaLnBrk="1" hangingPunct="1"/>
            <a:r>
              <a:rPr lang="de-DE" altLang="de-DE"/>
              <a:t>Einträge werden in absteigender Rangfolge geladen</a:t>
            </a:r>
          </a:p>
          <a:p>
            <a:pPr eaLnBrk="1" hangingPunct="1"/>
            <a:r>
              <a:rPr lang="de-DE" altLang="de-DE" sz="2600"/>
              <a:t>Kleine Modifikationen für NN- und Einfluss-Anfragen 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de-DE" altLang="de-DE" sz="26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A342C8-0665-BC48-97AB-908A8807A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746250"/>
            <a:ext cx="739775" cy="2132013"/>
          </a:xfrm>
          <a:prstGeom prst="rect">
            <a:avLst/>
          </a:prstGeom>
          <a:gradFill rotWithShape="1">
            <a:gsLst>
              <a:gs pos="0">
                <a:srgbClr val="9BC1FF">
                  <a:alpha val="9998"/>
                </a:srgbClr>
              </a:gs>
              <a:gs pos="100000">
                <a:srgbClr val="3F80CD">
                  <a:alpha val="9998"/>
                </a:srgbClr>
              </a:gs>
            </a:gsLst>
            <a:lin ang="5400000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nb-NO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EB8986-046A-8A4C-8EA3-1B23AD900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4149" y="4832828"/>
            <a:ext cx="2487219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dirty="0">
                <a:solidFill>
                  <a:srgbClr val="254061"/>
                </a:solidFill>
                <a:latin typeface="Calibri" panose="020F0502020204030204" pitchFamily="34" charset="0"/>
              </a:rPr>
              <a:t>Max-PQ: &lt;e</a:t>
            </a:r>
            <a:r>
              <a:rPr lang="en-US" altLang="de-DE" baseline="-25000" dirty="0">
                <a:solidFill>
                  <a:srgbClr val="254061"/>
                </a:solidFill>
                <a:latin typeface="Calibri" panose="020F0502020204030204" pitchFamily="34" charset="0"/>
              </a:rPr>
              <a:t>1</a:t>
            </a:r>
            <a:r>
              <a:rPr lang="en-US" altLang="de-DE" sz="2200" dirty="0">
                <a:solidFill>
                  <a:srgbClr val="254061"/>
                </a:solidFill>
                <a:latin typeface="Calibri" panose="020F0502020204030204" pitchFamily="34" charset="0"/>
              </a:rPr>
              <a:t>(0.8)</a:t>
            </a:r>
            <a:r>
              <a:rPr lang="en-US" altLang="de-DE" dirty="0">
                <a:solidFill>
                  <a:srgbClr val="254061"/>
                </a:solidFill>
                <a:latin typeface="Calibri" panose="020F0502020204030204" pitchFamily="34" charset="0"/>
              </a:rPr>
              <a:t> &gt;</a:t>
            </a:r>
          </a:p>
        </p:txBody>
      </p:sp>
      <p:sp>
        <p:nvSpPr>
          <p:cNvPr id="23561" name="TextBox 30">
            <a:extLst>
              <a:ext uri="{FF2B5EF4-FFF2-40B4-BE49-F238E27FC236}">
                <a16:creationId xmlns:a16="http://schemas.microsoft.com/office/drawing/2014/main" id="{51F9B8CB-BF49-9B45-98CA-3FD0CB8D0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25" y="4811713"/>
            <a:ext cx="676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800">
                <a:solidFill>
                  <a:srgbClr val="1F497D"/>
                </a:solidFill>
                <a:latin typeface="Calibri" panose="020F0502020204030204" pitchFamily="34" charset="0"/>
              </a:rPr>
              <a:t>root</a:t>
            </a:r>
            <a:r>
              <a:rPr lang="en-US" altLang="de-DE" sz="1800">
                <a:solidFill>
                  <a:srgbClr val="0000FF"/>
                </a:solidFill>
                <a:latin typeface="Calibri" panose="020F0502020204030204" pitchFamily="34" charset="0"/>
              </a:rPr>
              <a:t>:</a:t>
            </a:r>
            <a:endParaRPr lang="en-US" altLang="de-DE" sz="1800" baseline="-2500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3562" name="TextBox 33">
            <a:extLst>
              <a:ext uri="{FF2B5EF4-FFF2-40B4-BE49-F238E27FC236}">
                <a16:creationId xmlns:a16="http://schemas.microsoft.com/office/drawing/2014/main" id="{6ECB8DE5-1BDF-8A4A-99E9-1C1DD72F8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5726113"/>
            <a:ext cx="676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800">
                <a:solidFill>
                  <a:srgbClr val="1F497D"/>
                </a:solidFill>
                <a:latin typeface="Calibri" panose="020F0502020204030204" pitchFamily="34" charset="0"/>
              </a:rPr>
              <a:t>e</a:t>
            </a:r>
            <a:r>
              <a:rPr lang="en-US" altLang="de-DE" sz="1800" baseline="-25000">
                <a:solidFill>
                  <a:srgbClr val="1F497D"/>
                </a:solidFill>
                <a:latin typeface="Calibri" panose="020F0502020204030204" pitchFamily="34" charset="0"/>
              </a:rPr>
              <a:t>1</a:t>
            </a:r>
            <a:r>
              <a:rPr lang="en-US" altLang="de-DE" sz="1800">
                <a:solidFill>
                  <a:srgbClr val="1F497D"/>
                </a:solidFill>
                <a:latin typeface="Calibri" panose="020F0502020204030204" pitchFamily="34" charset="0"/>
              </a:rPr>
              <a:t>:</a:t>
            </a:r>
            <a:endParaRPr lang="en-US" altLang="de-DE" sz="1800" baseline="-25000">
              <a:solidFill>
                <a:srgbClr val="1F497D"/>
              </a:solidFill>
              <a:latin typeface="Calibri" panose="020F0502020204030204" pitchFamily="34" charset="0"/>
            </a:endParaRPr>
          </a:p>
        </p:txBody>
      </p:sp>
      <p:sp>
        <p:nvSpPr>
          <p:cNvPr id="23563" name="TextBox 34">
            <a:extLst>
              <a:ext uri="{FF2B5EF4-FFF2-40B4-BE49-F238E27FC236}">
                <a16:creationId xmlns:a16="http://schemas.microsoft.com/office/drawing/2014/main" id="{CDD4A9D5-12FE-6643-8269-7F8880671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726113"/>
            <a:ext cx="676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800">
                <a:solidFill>
                  <a:srgbClr val="1F497D"/>
                </a:solidFill>
                <a:latin typeface="Calibri" panose="020F0502020204030204" pitchFamily="34" charset="0"/>
              </a:rPr>
              <a:t>e</a:t>
            </a:r>
            <a:r>
              <a:rPr lang="en-US" altLang="de-DE" sz="1800" baseline="-25000">
                <a:solidFill>
                  <a:srgbClr val="1F497D"/>
                </a:solidFill>
                <a:latin typeface="Calibri" panose="020F0502020204030204" pitchFamily="34" charset="0"/>
              </a:rPr>
              <a:t>2</a:t>
            </a:r>
            <a:r>
              <a:rPr lang="en-US" altLang="de-DE" sz="1800">
                <a:solidFill>
                  <a:srgbClr val="1F497D"/>
                </a:solidFill>
                <a:latin typeface="Calibri" panose="020F0502020204030204" pitchFamily="34" charset="0"/>
              </a:rPr>
              <a:t>:</a:t>
            </a:r>
            <a:endParaRPr lang="en-US" altLang="de-DE" sz="1800" baseline="-25000">
              <a:solidFill>
                <a:srgbClr val="1F497D"/>
              </a:solidFill>
              <a:latin typeface="Calibri" panose="020F0502020204030204" pitchFamily="34" charset="0"/>
            </a:endParaRPr>
          </a:p>
        </p:txBody>
      </p: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375E2CB6-97EA-614D-A582-43F66746EA67}"/>
              </a:ext>
            </a:extLst>
          </p:cNvPr>
          <p:cNvCxnSpPr/>
          <p:nvPr/>
        </p:nvCxnSpPr>
        <p:spPr>
          <a:xfrm rot="5400000">
            <a:off x="1880394" y="5006182"/>
            <a:ext cx="523875" cy="896937"/>
          </a:xfrm>
          <a:prstGeom prst="bentConnector3">
            <a:avLst>
              <a:gd name="adj1" fmla="val 50000"/>
            </a:avLst>
          </a:prstGeom>
          <a:ln>
            <a:solidFill>
              <a:srgbClr val="1F497D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65" name="TextBox 39">
            <a:extLst>
              <a:ext uri="{FF2B5EF4-FFF2-40B4-BE49-F238E27FC236}">
                <a16:creationId xmlns:a16="http://schemas.microsoft.com/office/drawing/2014/main" id="{F6A9F8A6-0232-784A-BEF5-E7F18F749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263" y="4843463"/>
            <a:ext cx="338137" cy="349250"/>
          </a:xfrm>
          <a:prstGeom prst="rect">
            <a:avLst/>
          </a:prstGeom>
          <a:noFill/>
          <a:ln w="19050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0" rIns="72000" bIns="72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800">
                <a:solidFill>
                  <a:srgbClr val="1F497D"/>
                </a:solidFill>
                <a:latin typeface="Calibri" panose="020F0502020204030204" pitchFamily="34" charset="0"/>
              </a:rPr>
              <a:t>e</a:t>
            </a:r>
            <a:r>
              <a:rPr lang="en-US" altLang="de-DE" sz="1800" baseline="-25000">
                <a:solidFill>
                  <a:srgbClr val="1F497D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3566" name="TextBox 40">
            <a:extLst>
              <a:ext uri="{FF2B5EF4-FFF2-40B4-BE49-F238E27FC236}">
                <a16:creationId xmlns:a16="http://schemas.microsoft.com/office/drawing/2014/main" id="{B8D88CE7-27D0-A545-B67D-C4C851756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843463"/>
            <a:ext cx="338138" cy="349250"/>
          </a:xfrm>
          <a:prstGeom prst="rect">
            <a:avLst/>
          </a:prstGeom>
          <a:noFill/>
          <a:ln w="19050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0" rIns="72000" bIns="72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800">
                <a:solidFill>
                  <a:srgbClr val="1F497D"/>
                </a:solidFill>
                <a:latin typeface="Calibri" panose="020F0502020204030204" pitchFamily="34" charset="0"/>
              </a:rPr>
              <a:t>e</a:t>
            </a:r>
            <a:r>
              <a:rPr lang="en-US" altLang="de-DE" sz="1800" baseline="-25000">
                <a:solidFill>
                  <a:srgbClr val="1F497D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3567" name="TextBox 43">
            <a:extLst>
              <a:ext uri="{FF2B5EF4-FFF2-40B4-BE49-F238E27FC236}">
                <a16:creationId xmlns:a16="http://schemas.microsoft.com/office/drawing/2014/main" id="{7FE16AAC-4C1C-D644-B5D2-5B59FAC90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726113"/>
            <a:ext cx="693738" cy="350837"/>
          </a:xfrm>
          <a:prstGeom prst="rect">
            <a:avLst/>
          </a:prstGeom>
          <a:noFill/>
          <a:ln w="19050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2000" tIns="0" rIns="72000" bIns="72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800">
                <a:solidFill>
                  <a:schemeClr val="tx2"/>
                </a:solidFill>
                <a:latin typeface="Calibri" panose="020F0502020204030204" pitchFamily="34" charset="0"/>
              </a:rPr>
              <a:t>(p</a:t>
            </a:r>
            <a:r>
              <a:rPr lang="en-US" altLang="de-DE" sz="1800" baseline="-25000">
                <a:solidFill>
                  <a:schemeClr val="tx2"/>
                </a:solidFill>
                <a:latin typeface="Calibri" panose="020F0502020204030204" pitchFamily="34" charset="0"/>
              </a:rPr>
              <a:t>3</a:t>
            </a:r>
            <a:r>
              <a:rPr lang="en-US" altLang="de-DE" sz="1800">
                <a:solidFill>
                  <a:schemeClr val="tx2"/>
                </a:solidFill>
                <a:latin typeface="Calibri" panose="020F0502020204030204" pitchFamily="34" charset="0"/>
              </a:rPr>
              <a:t>,t</a:t>
            </a:r>
            <a:r>
              <a:rPr lang="en-US" altLang="de-DE" sz="1800" baseline="-25000">
                <a:solidFill>
                  <a:schemeClr val="tx2"/>
                </a:solidFill>
                <a:latin typeface="Calibri" panose="020F0502020204030204" pitchFamily="34" charset="0"/>
              </a:rPr>
              <a:t>4</a:t>
            </a:r>
            <a:r>
              <a:rPr lang="en-US" altLang="de-DE" sz="1800">
                <a:solidFill>
                  <a:schemeClr val="tx2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23568" name="TextBox 53">
            <a:extLst>
              <a:ext uri="{FF2B5EF4-FFF2-40B4-BE49-F238E27FC236}">
                <a16:creationId xmlns:a16="http://schemas.microsoft.com/office/drawing/2014/main" id="{4F622A55-6867-7345-83A8-BBA906BAF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963" y="5726113"/>
            <a:ext cx="693737" cy="350837"/>
          </a:xfrm>
          <a:prstGeom prst="rect">
            <a:avLst/>
          </a:prstGeom>
          <a:noFill/>
          <a:ln w="19050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2000" tIns="0" rIns="72000" bIns="72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800">
                <a:solidFill>
                  <a:schemeClr val="tx2"/>
                </a:solidFill>
                <a:latin typeface="Calibri" panose="020F0502020204030204" pitchFamily="34" charset="0"/>
              </a:rPr>
              <a:t>(p</a:t>
            </a:r>
            <a:r>
              <a:rPr lang="en-US" altLang="de-DE" sz="1800" baseline="-25000">
                <a:solidFill>
                  <a:schemeClr val="tx2"/>
                </a:solidFill>
                <a:latin typeface="Calibri" panose="020F0502020204030204" pitchFamily="34" charset="0"/>
              </a:rPr>
              <a:t>2</a:t>
            </a:r>
            <a:r>
              <a:rPr lang="en-US" altLang="de-DE" sz="1800">
                <a:solidFill>
                  <a:schemeClr val="tx2"/>
                </a:solidFill>
                <a:latin typeface="Calibri" panose="020F0502020204030204" pitchFamily="34" charset="0"/>
              </a:rPr>
              <a:t>,t</a:t>
            </a:r>
            <a:r>
              <a:rPr lang="en-US" altLang="de-DE" sz="1800" baseline="-25000">
                <a:solidFill>
                  <a:schemeClr val="tx2"/>
                </a:solidFill>
                <a:latin typeface="Calibri" panose="020F0502020204030204" pitchFamily="34" charset="0"/>
              </a:rPr>
              <a:t>1</a:t>
            </a:r>
            <a:r>
              <a:rPr lang="en-US" altLang="de-DE" sz="1800">
                <a:solidFill>
                  <a:schemeClr val="tx2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23569" name="TextBox 54">
            <a:extLst>
              <a:ext uri="{FF2B5EF4-FFF2-40B4-BE49-F238E27FC236}">
                <a16:creationId xmlns:a16="http://schemas.microsoft.com/office/drawing/2014/main" id="{7E65B47A-42AC-054B-A7F1-A2E3A7C82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763" y="5726113"/>
            <a:ext cx="693737" cy="350837"/>
          </a:xfrm>
          <a:prstGeom prst="rect">
            <a:avLst/>
          </a:prstGeom>
          <a:noFill/>
          <a:ln w="19050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2000" tIns="0" rIns="72000" bIns="72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800">
                <a:solidFill>
                  <a:schemeClr val="tx2"/>
                </a:solidFill>
                <a:latin typeface="Calibri" panose="020F0502020204030204" pitchFamily="34" charset="0"/>
              </a:rPr>
              <a:t>(p</a:t>
            </a:r>
            <a:r>
              <a:rPr lang="en-US" altLang="de-DE" sz="1800" baseline="-25000">
                <a:solidFill>
                  <a:schemeClr val="tx2"/>
                </a:solidFill>
                <a:latin typeface="Calibri" panose="020F0502020204030204" pitchFamily="34" charset="0"/>
              </a:rPr>
              <a:t>1</a:t>
            </a:r>
            <a:r>
              <a:rPr lang="en-US" altLang="de-DE" sz="1800">
                <a:solidFill>
                  <a:schemeClr val="tx2"/>
                </a:solidFill>
                <a:latin typeface="Calibri" panose="020F0502020204030204" pitchFamily="34" charset="0"/>
              </a:rPr>
              <a:t>,t</a:t>
            </a:r>
            <a:r>
              <a:rPr lang="en-US" altLang="de-DE" sz="1800" baseline="-25000">
                <a:solidFill>
                  <a:schemeClr val="tx2"/>
                </a:solidFill>
                <a:latin typeface="Calibri" panose="020F0502020204030204" pitchFamily="34" charset="0"/>
              </a:rPr>
              <a:t>3</a:t>
            </a:r>
            <a:r>
              <a:rPr lang="en-US" altLang="de-DE" sz="1800">
                <a:solidFill>
                  <a:schemeClr val="tx2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23570" name="TextBox 55">
            <a:extLst>
              <a:ext uri="{FF2B5EF4-FFF2-40B4-BE49-F238E27FC236}">
                <a16:creationId xmlns:a16="http://schemas.microsoft.com/office/drawing/2014/main" id="{D0F568FD-F6C8-C346-9B76-C2C550B40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0" y="5726113"/>
            <a:ext cx="693738" cy="350837"/>
          </a:xfrm>
          <a:prstGeom prst="rect">
            <a:avLst/>
          </a:prstGeom>
          <a:noFill/>
          <a:ln w="19050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2000" tIns="0" rIns="72000" bIns="72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800">
                <a:solidFill>
                  <a:schemeClr val="tx2"/>
                </a:solidFill>
                <a:latin typeface="Calibri" panose="020F0502020204030204" pitchFamily="34" charset="0"/>
              </a:rPr>
              <a:t>(p</a:t>
            </a:r>
            <a:r>
              <a:rPr lang="en-US" altLang="de-DE" sz="1800" baseline="-25000">
                <a:solidFill>
                  <a:schemeClr val="tx2"/>
                </a:solidFill>
                <a:latin typeface="Calibri" panose="020F0502020204030204" pitchFamily="34" charset="0"/>
              </a:rPr>
              <a:t>3</a:t>
            </a:r>
            <a:r>
              <a:rPr lang="en-US" altLang="de-DE" sz="1800">
                <a:solidFill>
                  <a:schemeClr val="tx2"/>
                </a:solidFill>
                <a:latin typeface="Calibri" panose="020F0502020204030204" pitchFamily="34" charset="0"/>
              </a:rPr>
              <a:t>,t</a:t>
            </a:r>
            <a:r>
              <a:rPr lang="en-US" altLang="de-DE" sz="1800" baseline="-25000">
                <a:solidFill>
                  <a:schemeClr val="tx2"/>
                </a:solidFill>
                <a:latin typeface="Calibri" panose="020F0502020204030204" pitchFamily="34" charset="0"/>
              </a:rPr>
              <a:t>4</a:t>
            </a:r>
            <a:r>
              <a:rPr lang="en-US" altLang="de-DE" sz="1800">
                <a:solidFill>
                  <a:schemeClr val="tx2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23571" name="TextBox 56">
            <a:extLst>
              <a:ext uri="{FF2B5EF4-FFF2-40B4-BE49-F238E27FC236}">
                <a16:creationId xmlns:a16="http://schemas.microsoft.com/office/drawing/2014/main" id="{EDC270B9-DE80-4442-B336-F268B9D7C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063" y="5726113"/>
            <a:ext cx="693737" cy="350837"/>
          </a:xfrm>
          <a:prstGeom prst="rect">
            <a:avLst/>
          </a:prstGeom>
          <a:noFill/>
          <a:ln w="19050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2000" tIns="0" rIns="72000" bIns="72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800">
                <a:solidFill>
                  <a:schemeClr val="tx2"/>
                </a:solidFill>
                <a:latin typeface="Calibri" panose="020F0502020204030204" pitchFamily="34" charset="0"/>
              </a:rPr>
              <a:t>(p</a:t>
            </a:r>
            <a:r>
              <a:rPr lang="en-US" altLang="de-DE" sz="1800" baseline="-25000">
                <a:solidFill>
                  <a:schemeClr val="tx2"/>
                </a:solidFill>
                <a:latin typeface="Calibri" panose="020F0502020204030204" pitchFamily="34" charset="0"/>
              </a:rPr>
              <a:t>2</a:t>
            </a:r>
            <a:r>
              <a:rPr lang="en-US" altLang="de-DE" sz="1800">
                <a:solidFill>
                  <a:schemeClr val="tx2"/>
                </a:solidFill>
                <a:latin typeface="Calibri" panose="020F0502020204030204" pitchFamily="34" charset="0"/>
              </a:rPr>
              <a:t>,t</a:t>
            </a:r>
            <a:r>
              <a:rPr lang="en-US" altLang="de-DE" sz="1800" baseline="-25000">
                <a:solidFill>
                  <a:schemeClr val="tx2"/>
                </a:solidFill>
                <a:latin typeface="Calibri" panose="020F0502020204030204" pitchFamily="34" charset="0"/>
              </a:rPr>
              <a:t>4</a:t>
            </a:r>
            <a:r>
              <a:rPr lang="en-US" altLang="de-DE" sz="1800">
                <a:solidFill>
                  <a:schemeClr val="tx2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23572" name="TextBox 57">
            <a:extLst>
              <a:ext uri="{FF2B5EF4-FFF2-40B4-BE49-F238E27FC236}">
                <a16:creationId xmlns:a16="http://schemas.microsoft.com/office/drawing/2014/main" id="{C813E0C4-E193-7F4A-B03B-982BB94A7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863" y="5726113"/>
            <a:ext cx="693737" cy="350837"/>
          </a:xfrm>
          <a:prstGeom prst="rect">
            <a:avLst/>
          </a:prstGeom>
          <a:noFill/>
          <a:ln w="19050">
            <a:solidFill>
              <a:srgbClr val="1F49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2000" tIns="0" rIns="72000" bIns="72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800">
                <a:solidFill>
                  <a:schemeClr val="tx2"/>
                </a:solidFill>
                <a:latin typeface="Calibri" panose="020F0502020204030204" pitchFamily="34" charset="0"/>
              </a:rPr>
              <a:t>(p</a:t>
            </a:r>
            <a:r>
              <a:rPr lang="en-US" altLang="de-DE" sz="1800" baseline="-25000">
                <a:solidFill>
                  <a:schemeClr val="tx2"/>
                </a:solidFill>
                <a:latin typeface="Calibri" panose="020F0502020204030204" pitchFamily="34" charset="0"/>
              </a:rPr>
              <a:t>3</a:t>
            </a:r>
            <a:r>
              <a:rPr lang="en-US" altLang="de-DE" sz="1800">
                <a:solidFill>
                  <a:schemeClr val="tx2"/>
                </a:solidFill>
                <a:latin typeface="Calibri" panose="020F0502020204030204" pitchFamily="34" charset="0"/>
              </a:rPr>
              <a:t>,t</a:t>
            </a:r>
            <a:r>
              <a:rPr lang="en-US" altLang="de-DE" sz="1800" baseline="-25000">
                <a:solidFill>
                  <a:schemeClr val="tx2"/>
                </a:solidFill>
                <a:latin typeface="Calibri" panose="020F0502020204030204" pitchFamily="34" charset="0"/>
              </a:rPr>
              <a:t>4</a:t>
            </a:r>
            <a:r>
              <a:rPr lang="en-US" altLang="de-DE" sz="1800">
                <a:solidFill>
                  <a:schemeClr val="tx2"/>
                </a:solidFill>
                <a:latin typeface="Calibri" panose="020F0502020204030204" pitchFamily="34" charset="0"/>
              </a:rPr>
              <a:t>)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EAFFA07-F125-2F49-93B2-3E5BF0B1099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547937" y="4691063"/>
            <a:ext cx="239713" cy="1588"/>
          </a:xfrm>
          <a:prstGeom prst="straightConnector1">
            <a:avLst/>
          </a:prstGeom>
          <a:noFill/>
          <a:ln w="25400">
            <a:solidFill>
              <a:srgbClr val="632523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76">
            <a:extLst>
              <a:ext uri="{FF2B5EF4-FFF2-40B4-BE49-F238E27FC236}">
                <a16:creationId xmlns:a16="http://schemas.microsoft.com/office/drawing/2014/main" id="{DC1465A7-1872-D741-A2D3-F1C7841D1D17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263650"/>
            <a:ext cx="552450" cy="2601913"/>
            <a:chOff x="2476692" y="1263969"/>
            <a:chExt cx="552229" cy="2602383"/>
          </a:xfrm>
        </p:grpSpPr>
        <p:cxnSp>
          <p:nvCxnSpPr>
            <p:cNvPr id="23585" name="Straight Connector 74">
              <a:extLst>
                <a:ext uri="{FF2B5EF4-FFF2-40B4-BE49-F238E27FC236}">
                  <a16:creationId xmlns:a16="http://schemas.microsoft.com/office/drawing/2014/main" id="{55A1E28D-D69A-4142-8094-5B8AD1FF471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669929" y="2770780"/>
              <a:ext cx="2189558" cy="1586"/>
            </a:xfrm>
            <a:prstGeom prst="line">
              <a:avLst/>
            </a:prstGeom>
            <a:noFill/>
            <a:ln w="25400">
              <a:solidFill>
                <a:schemeClr val="accent1">
                  <a:alpha val="50195"/>
                </a:schemeClr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86" name="TextBox 75">
              <a:extLst>
                <a:ext uri="{FF2B5EF4-FFF2-40B4-BE49-F238E27FC236}">
                  <a16:creationId xmlns:a16="http://schemas.microsoft.com/office/drawing/2014/main" id="{3DBAE1B2-F066-FA45-945D-8D35D37819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392010">
              <a:off x="2476692" y="1263969"/>
              <a:ext cx="5522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800" i="1">
                  <a:latin typeface="Calibri" panose="020F0502020204030204" pitchFamily="34" charset="0"/>
                </a:rPr>
                <a:t>r=3</a:t>
              </a:r>
            </a:p>
          </p:txBody>
        </p:sp>
      </p:grp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82F91F44-D39E-CD4F-9E82-A4456731B42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851150" y="4691063"/>
            <a:ext cx="239713" cy="1587"/>
          </a:xfrm>
          <a:prstGeom prst="straightConnector1">
            <a:avLst/>
          </a:prstGeom>
          <a:noFill/>
          <a:ln w="25400">
            <a:solidFill>
              <a:srgbClr val="632523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C7EB1E0A-B2C7-AD4F-84D1-8586D926B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4149" y="4843462"/>
            <a:ext cx="3295133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dirty="0">
                <a:solidFill>
                  <a:srgbClr val="254061"/>
                </a:solidFill>
                <a:latin typeface="Calibri" panose="020F0502020204030204" pitchFamily="34" charset="0"/>
              </a:rPr>
              <a:t>Max-PQ: &lt;p</a:t>
            </a:r>
            <a:r>
              <a:rPr lang="en-US" altLang="de-DE" baseline="-25000" dirty="0">
                <a:solidFill>
                  <a:srgbClr val="254061"/>
                </a:solidFill>
                <a:latin typeface="Calibri" panose="020F0502020204030204" pitchFamily="34" charset="0"/>
              </a:rPr>
              <a:t>3</a:t>
            </a:r>
            <a:r>
              <a:rPr lang="en-US" altLang="de-DE" sz="2200" dirty="0">
                <a:solidFill>
                  <a:srgbClr val="254061"/>
                </a:solidFill>
                <a:latin typeface="Calibri" panose="020F0502020204030204" pitchFamily="34" charset="0"/>
              </a:rPr>
              <a:t>(0.8)</a:t>
            </a:r>
            <a:r>
              <a:rPr lang="en-US" altLang="de-DE" dirty="0">
                <a:solidFill>
                  <a:srgbClr val="254061"/>
                </a:solidFill>
                <a:latin typeface="Calibri" panose="020F0502020204030204" pitchFamily="34" charset="0"/>
              </a:rPr>
              <a:t>,p</a:t>
            </a:r>
            <a:r>
              <a:rPr lang="en-US" altLang="de-DE" baseline="-25000" dirty="0">
                <a:solidFill>
                  <a:srgbClr val="254061"/>
                </a:solidFill>
                <a:latin typeface="Calibri" panose="020F0502020204030204" pitchFamily="34" charset="0"/>
              </a:rPr>
              <a:t>2</a:t>
            </a:r>
            <a:r>
              <a:rPr lang="en-US" altLang="de-DE" sz="2200" dirty="0">
                <a:solidFill>
                  <a:srgbClr val="254061"/>
                </a:solidFill>
                <a:latin typeface="Calibri" panose="020F0502020204030204" pitchFamily="34" charset="0"/>
              </a:rPr>
              <a:t>(0.6)</a:t>
            </a:r>
            <a:r>
              <a:rPr lang="en-US" altLang="de-DE" dirty="0">
                <a:solidFill>
                  <a:srgbClr val="254061"/>
                </a:solidFill>
                <a:latin typeface="Calibri" panose="020F0502020204030204" pitchFamily="34" charset="0"/>
              </a:rPr>
              <a:t>&gt;</a:t>
            </a:r>
          </a:p>
        </p:txBody>
      </p:sp>
      <p:cxnSp>
        <p:nvCxnSpPr>
          <p:cNvPr id="84" name="Elbow Connector 83">
            <a:extLst>
              <a:ext uri="{FF2B5EF4-FFF2-40B4-BE49-F238E27FC236}">
                <a16:creationId xmlns:a16="http://schemas.microsoft.com/office/drawing/2014/main" id="{57511120-4439-C244-9391-2D40E18D0A8B}"/>
              </a:ext>
            </a:extLst>
          </p:cNvPr>
          <p:cNvCxnSpPr/>
          <p:nvPr/>
        </p:nvCxnSpPr>
        <p:spPr>
          <a:xfrm rot="16200000" flipH="1">
            <a:off x="3188494" y="5031582"/>
            <a:ext cx="523875" cy="896937"/>
          </a:xfrm>
          <a:prstGeom prst="bentConnector3">
            <a:avLst>
              <a:gd name="adj1" fmla="val 50000"/>
            </a:avLst>
          </a:prstGeom>
          <a:ln>
            <a:solidFill>
              <a:srgbClr val="1F497D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4701202-563B-B64D-BD42-4CF1598376CC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1369219" y="5493544"/>
            <a:ext cx="223837" cy="219075"/>
          </a:xfrm>
          <a:prstGeom prst="straightConnector1">
            <a:avLst/>
          </a:prstGeom>
          <a:noFill/>
          <a:ln w="25400">
            <a:solidFill>
              <a:srgbClr val="632523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97">
            <a:extLst>
              <a:ext uri="{FF2B5EF4-FFF2-40B4-BE49-F238E27FC236}">
                <a16:creationId xmlns:a16="http://schemas.microsoft.com/office/drawing/2014/main" id="{A65D2B2C-30F2-6E43-A811-5772B25AD2E4}"/>
              </a:ext>
            </a:extLst>
          </p:cNvPr>
          <p:cNvGrpSpPr>
            <a:grpSpLocks/>
          </p:cNvGrpSpPr>
          <p:nvPr/>
        </p:nvGrpSpPr>
        <p:grpSpPr bwMode="auto">
          <a:xfrm>
            <a:off x="1970088" y="5772150"/>
            <a:ext cx="500062" cy="284163"/>
            <a:chOff x="3240000" y="540000"/>
            <a:chExt cx="180000" cy="180000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6780750-E677-6949-B7AF-729D601E59B0}"/>
                </a:ext>
              </a:extLst>
            </p:cNvPr>
            <p:cNvCxnSpPr/>
            <p:nvPr/>
          </p:nvCxnSpPr>
          <p:spPr>
            <a:xfrm>
              <a:off x="3240000" y="540000"/>
              <a:ext cx="180000" cy="180000"/>
            </a:xfrm>
            <a:prstGeom prst="line">
              <a:avLst/>
            </a:prstGeom>
            <a:ln w="28575" cap="flat" cmpd="sng" algn="ctr">
              <a:solidFill>
                <a:srgbClr val="63252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E81ECD9-8B5D-874B-869F-6073D7ADEA87}"/>
                </a:ext>
              </a:extLst>
            </p:cNvPr>
            <p:cNvCxnSpPr/>
            <p:nvPr/>
          </p:nvCxnSpPr>
          <p:spPr>
            <a:xfrm rot="16200000">
              <a:off x="3240000" y="540000"/>
              <a:ext cx="180000" cy="180000"/>
            </a:xfrm>
            <a:prstGeom prst="line">
              <a:avLst/>
            </a:prstGeom>
            <a:ln w="28575" cap="flat" cmpd="sng" algn="ctr">
              <a:solidFill>
                <a:srgbClr val="63252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97">
            <a:extLst>
              <a:ext uri="{FF2B5EF4-FFF2-40B4-BE49-F238E27FC236}">
                <a16:creationId xmlns:a16="http://schemas.microsoft.com/office/drawing/2014/main" id="{ADC76AB6-93AC-3E45-9000-9EE709D64464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5740400"/>
            <a:ext cx="2057400" cy="285750"/>
            <a:chOff x="3240000" y="540000"/>
            <a:chExt cx="180000" cy="180000"/>
          </a:xfrm>
        </p:grpSpPr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BEEC663D-25F3-BE44-910C-3D1D6FC64EC5}"/>
                </a:ext>
              </a:extLst>
            </p:cNvPr>
            <p:cNvCxnSpPr/>
            <p:nvPr/>
          </p:nvCxnSpPr>
          <p:spPr>
            <a:xfrm>
              <a:off x="3240000" y="540000"/>
              <a:ext cx="180000" cy="180000"/>
            </a:xfrm>
            <a:prstGeom prst="line">
              <a:avLst/>
            </a:prstGeom>
            <a:ln w="28575" cap="flat" cmpd="sng" algn="ctr">
              <a:solidFill>
                <a:srgbClr val="63252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DB9C39F-312F-D14B-96E6-84F500A2F0A3}"/>
                </a:ext>
              </a:extLst>
            </p:cNvPr>
            <p:cNvCxnSpPr/>
            <p:nvPr/>
          </p:nvCxnSpPr>
          <p:spPr>
            <a:xfrm rot="16200000">
              <a:off x="3240000" y="540000"/>
              <a:ext cx="180000" cy="180000"/>
            </a:xfrm>
            <a:prstGeom prst="line">
              <a:avLst/>
            </a:prstGeom>
            <a:ln w="28575" cap="flat" cmpd="sng" algn="ctr">
              <a:solidFill>
                <a:srgbClr val="63252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Slide Number Placeholder 3">
            <a:extLst>
              <a:ext uri="{FF2B5EF4-FFF2-40B4-BE49-F238E27FC236}">
                <a16:creationId xmlns:a16="http://schemas.microsoft.com/office/drawing/2014/main" id="{169941BB-5A4E-6143-9E7E-955B4366BFA9}"/>
              </a:ext>
            </a:extLst>
          </p:cNvPr>
          <p:cNvSpPr txBox="1">
            <a:spLocks/>
          </p:cNvSpPr>
          <p:nvPr/>
        </p:nvSpPr>
        <p:spPr bwMode="auto">
          <a:xfrm>
            <a:off x="7837170" y="6366826"/>
            <a:ext cx="1066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9pPr>
          </a:lstStyle>
          <a:p>
            <a:pPr algn="r" eaLnBrk="1" hangingPunct="1"/>
            <a:fld id="{42162F67-A542-6C47-915C-E47A2717E7CF}" type="slidenum">
              <a:rPr lang="en-US" altLang="de-DE" sz="1200" smtClean="0">
                <a:latin typeface="Calibri" panose="020F0502020204030204" pitchFamily="34" charset="0"/>
              </a:rPr>
              <a:pPr algn="r" eaLnBrk="1" hangingPunct="1"/>
              <a:t>78</a:t>
            </a:fld>
            <a:endParaRPr lang="en-US" altLang="de-DE" sz="1200" dirty="0">
              <a:latin typeface="Calibri" panose="020F0502020204030204" pitchFamily="34" charset="0"/>
            </a:endParaRPr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3ACFD735-1252-A847-8B46-51452C24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422578" y="6631642"/>
            <a:ext cx="638978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050" dirty="0">
                <a:solidFill>
                  <a:srgbClr val="FFFFFF"/>
                </a:solidFill>
                <a:latin typeface="Calibri" panose="020F0502020204030204" pitchFamily="34" charset="0"/>
              </a:rPr>
              <a:t>João B. Rocha-Junior et al., Efficient Processing of Top-k Spatial Preference Queries VLDB</a:t>
            </a:r>
            <a:r>
              <a:rPr lang="ja-JP" altLang="en-US" sz="1050">
                <a:solidFill>
                  <a:srgbClr val="FFFFFF"/>
                </a:solidFill>
                <a:latin typeface="Calibri" panose="020F0502020204030204" pitchFamily="34" charset="0"/>
              </a:rPr>
              <a:t>’</a:t>
            </a:r>
            <a:r>
              <a:rPr lang="en-US" altLang="ja-JP" sz="1050" dirty="0">
                <a:solidFill>
                  <a:srgbClr val="FFFFFF"/>
                </a:solidFill>
                <a:latin typeface="Calibri" panose="020F0502020204030204" pitchFamily="34" charset="0"/>
              </a:rPr>
              <a:t> 2011</a:t>
            </a:r>
            <a:endParaRPr lang="en-US" altLang="de-DE" sz="105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74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81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0BFDBE-D89C-D54F-BC72-9F6FE4D91C58}"/>
              </a:ext>
            </a:extLst>
          </p:cNvPr>
          <p:cNvSpPr/>
          <p:nvPr/>
        </p:nvSpPr>
        <p:spPr>
          <a:xfrm>
            <a:off x="0" y="836712"/>
            <a:ext cx="4932040" cy="2770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625" name="Slide Number Placeholder 3">
            <a:extLst>
              <a:ext uri="{FF2B5EF4-FFF2-40B4-BE49-F238E27FC236}">
                <a16:creationId xmlns:a16="http://schemas.microsoft.com/office/drawing/2014/main" id="{2BD2AC7A-A388-AA49-925B-BD18C416A0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0E1E8AA-7CF5-EE41-A639-4291E324DB1F}" type="slidenum">
              <a:rPr lang="en-US" altLang="de-DE" sz="13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79</a:t>
            </a:fld>
            <a:endParaRPr lang="en-US" altLang="de-DE" sz="13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6626" name="Footer Placeholder 4">
            <a:extLst>
              <a:ext uri="{FF2B5EF4-FFF2-40B4-BE49-F238E27FC236}">
                <a16:creationId xmlns:a16="http://schemas.microsoft.com/office/drawing/2014/main" id="{ADCC6DE4-D8F9-1547-AD29-6569D7D0C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400">
                <a:solidFill>
                  <a:srgbClr val="FFFFFF"/>
                </a:solidFill>
                <a:latin typeface="Calibri" panose="020F0502020204030204" pitchFamily="34" charset="0"/>
              </a:rPr>
              <a:t>VLDB</a:t>
            </a:r>
            <a:r>
              <a:rPr lang="ja-JP" altLang="en-US" sz="1400">
                <a:solidFill>
                  <a:srgbClr val="FFFFFF"/>
                </a:solidFill>
                <a:latin typeface="Calibri" panose="020F0502020204030204" pitchFamily="34" charset="0"/>
              </a:rPr>
              <a:t>’</a:t>
            </a:r>
            <a:r>
              <a:rPr lang="en-US" altLang="ja-JP" sz="1400">
                <a:solidFill>
                  <a:srgbClr val="FFFFFF"/>
                </a:solidFill>
                <a:latin typeface="Calibri" panose="020F0502020204030204" pitchFamily="34" charset="0"/>
              </a:rPr>
              <a:t> 2011 - Seattle, USA</a:t>
            </a:r>
            <a:endParaRPr lang="en-US" altLang="de-DE" sz="14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26627" name="Content Placeholder 7" descr="R1.eps">
            <a:extLst>
              <a:ext uri="{FF2B5EF4-FFF2-40B4-BE49-F238E27FC236}">
                <a16:creationId xmlns:a16="http://schemas.microsoft.com/office/drawing/2014/main" id="{6A43B125-F7A3-E34B-A4AA-5EE9EBCD48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990600"/>
            <a:ext cx="2808288" cy="2519363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AE82D3-EDF6-CD41-950E-CCA65B329D21}"/>
              </a:ext>
            </a:extLst>
          </p:cNvPr>
          <p:cNvSpPr/>
          <p:nvPr/>
        </p:nvSpPr>
        <p:spPr>
          <a:xfrm>
            <a:off x="4800600" y="0"/>
            <a:ext cx="4343400" cy="6477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26629" name="Picture 5" descr="R2.eps">
            <a:extLst>
              <a:ext uri="{FF2B5EF4-FFF2-40B4-BE49-F238E27FC236}">
                <a16:creationId xmlns:a16="http://schemas.microsoft.com/office/drawing/2014/main" id="{AF860635-8405-F048-A68E-9BB6759C0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2825750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531109B-8263-1249-A39E-7CDB31D36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5238" y="4038600"/>
            <a:ext cx="574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>
                <a:latin typeface="Calibri" panose="020F0502020204030204" pitchFamily="34" charset="0"/>
              </a:rPr>
              <a:t>1.7</a:t>
            </a:r>
          </a:p>
        </p:txBody>
      </p:sp>
      <p:grpSp>
        <p:nvGrpSpPr>
          <p:cNvPr id="2" name="Group 65">
            <a:extLst>
              <a:ext uri="{FF2B5EF4-FFF2-40B4-BE49-F238E27FC236}">
                <a16:creationId xmlns:a16="http://schemas.microsoft.com/office/drawing/2014/main" id="{2011B654-94FC-F24A-942B-3A697AF85C65}"/>
              </a:ext>
            </a:extLst>
          </p:cNvPr>
          <p:cNvGrpSpPr>
            <a:grpSpLocks/>
          </p:cNvGrpSpPr>
          <p:nvPr/>
        </p:nvGrpSpPr>
        <p:grpSpPr bwMode="auto">
          <a:xfrm>
            <a:off x="4511675" y="4038600"/>
            <a:ext cx="3124200" cy="533400"/>
            <a:chOff x="4512038" y="4038600"/>
            <a:chExt cx="3124200" cy="533400"/>
          </a:xfrm>
        </p:grpSpPr>
        <p:sp>
          <p:nvSpPr>
            <p:cNvPr id="26693" name="TextBox 14">
              <a:extLst>
                <a:ext uri="{FF2B5EF4-FFF2-40B4-BE49-F238E27FC236}">
                  <a16:creationId xmlns:a16="http://schemas.microsoft.com/office/drawing/2014/main" id="{6D07B73E-5949-4B47-9272-531FC35A7C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038" y="4048780"/>
              <a:ext cx="36350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2800">
                  <a:latin typeface="Calibri" panose="020F0502020204030204" pitchFamily="34" charset="0"/>
                </a:rPr>
                <a:t>+</a:t>
              </a:r>
            </a:p>
          </p:txBody>
        </p:sp>
        <p:sp>
          <p:nvSpPr>
            <p:cNvPr id="26694" name="TextBox 15">
              <a:extLst>
                <a:ext uri="{FF2B5EF4-FFF2-40B4-BE49-F238E27FC236}">
                  <a16:creationId xmlns:a16="http://schemas.microsoft.com/office/drawing/2014/main" id="{99CBB551-2F35-9D47-9442-4D95E1E878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8285" y="4038600"/>
              <a:ext cx="33795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>
                  <a:latin typeface="Calibri" panose="020F0502020204030204" pitchFamily="34" charset="0"/>
                </a:rPr>
                <a:t>=</a:t>
              </a:r>
            </a:p>
          </p:txBody>
        </p:sp>
      </p:grpSp>
      <p:sp>
        <p:nvSpPr>
          <p:cNvPr id="26632" name="Title 1">
            <a:extLst>
              <a:ext uri="{FF2B5EF4-FFF2-40B4-BE49-F238E27FC236}">
                <a16:creationId xmlns:a16="http://schemas.microsoft.com/office/drawing/2014/main" id="{80B5AE97-F846-4241-9D31-40A128440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609600"/>
          </a:xfrm>
        </p:spPr>
        <p:txBody>
          <a:bodyPr/>
          <a:lstStyle/>
          <a:p>
            <a:pPr eaLnBrk="1" hangingPunct="1"/>
            <a:r>
              <a:rPr lang="en-US" altLang="de-DE" sz="3200" dirty="0" err="1"/>
              <a:t>Beispiel</a:t>
            </a:r>
            <a:r>
              <a:rPr lang="en-US" altLang="de-DE" sz="3200" dirty="0"/>
              <a:t> (range, r=4.5)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730997E6-7675-1A4F-ACD4-9D77BDDB82A6}"/>
              </a:ext>
            </a:extLst>
          </p:cNvPr>
          <p:cNvGraphicFramePr>
            <a:graphicFrameLocks noGrp="1"/>
          </p:cNvGraphicFramePr>
          <p:nvPr/>
        </p:nvGraphicFramePr>
        <p:xfrm>
          <a:off x="1600200" y="4699000"/>
          <a:ext cx="6248400" cy="1485900"/>
        </p:xfrm>
        <a:graphic>
          <a:graphicData uri="http://schemas.openxmlformats.org/drawingml/2006/table">
            <a:tbl>
              <a:tblPr/>
              <a:tblGrid>
                <a:gridCol w="1176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6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14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Object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Score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Upper-bound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6665" name="Straight Connector 36">
            <a:extLst>
              <a:ext uri="{FF2B5EF4-FFF2-40B4-BE49-F238E27FC236}">
                <a16:creationId xmlns:a16="http://schemas.microsoft.com/office/drawing/2014/main" id="{62A50CBC-D7E2-0144-A251-D2B8FCEAB54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812926" y="2135187"/>
            <a:ext cx="2068512" cy="47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66" name="Straight Connector 37">
            <a:extLst>
              <a:ext uri="{FF2B5EF4-FFF2-40B4-BE49-F238E27FC236}">
                <a16:creationId xmlns:a16="http://schemas.microsoft.com/office/drawing/2014/main" id="{0E8EC5CE-94C3-B146-B0A1-52D37BA1FF6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233194" y="2112169"/>
            <a:ext cx="2068513" cy="31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67" name="TextBox 38">
            <a:extLst>
              <a:ext uri="{FF2B5EF4-FFF2-40B4-BE49-F238E27FC236}">
                <a16:creationId xmlns:a16="http://schemas.microsoft.com/office/drawing/2014/main" id="{92B00CFE-92CC-B34A-847C-09C1961E718D}"/>
              </a:ext>
            </a:extLst>
          </p:cNvPr>
          <p:cNvSpPr txBox="1">
            <a:spLocks noChangeArrowheads="1"/>
          </p:cNvSpPr>
          <p:nvPr/>
        </p:nvSpPr>
        <p:spPr bwMode="auto">
          <a:xfrm rot="-1549316">
            <a:off x="2559050" y="673100"/>
            <a:ext cx="727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800" i="1">
                <a:latin typeface="Calibri" panose="020F0502020204030204" pitchFamily="34" charset="0"/>
              </a:rPr>
              <a:t>r=4.5</a:t>
            </a:r>
          </a:p>
        </p:txBody>
      </p:sp>
      <p:sp>
        <p:nvSpPr>
          <p:cNvPr id="26668" name="TextBox 39">
            <a:extLst>
              <a:ext uri="{FF2B5EF4-FFF2-40B4-BE49-F238E27FC236}">
                <a16:creationId xmlns:a16="http://schemas.microsoft.com/office/drawing/2014/main" id="{C4D4DA05-D9BB-484D-A7FE-4CFD6EF65944}"/>
              </a:ext>
            </a:extLst>
          </p:cNvPr>
          <p:cNvSpPr txBox="1">
            <a:spLocks noChangeArrowheads="1"/>
          </p:cNvSpPr>
          <p:nvPr/>
        </p:nvSpPr>
        <p:spPr bwMode="auto">
          <a:xfrm rot="-1599527">
            <a:off x="6013450" y="600075"/>
            <a:ext cx="728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800" i="1">
                <a:latin typeface="Calibri" panose="020F0502020204030204" pitchFamily="34" charset="0"/>
              </a:rPr>
              <a:t>r=4.5</a:t>
            </a:r>
          </a:p>
        </p:txBody>
      </p:sp>
      <p:grpSp>
        <p:nvGrpSpPr>
          <p:cNvPr id="3" name="Group 52">
            <a:extLst>
              <a:ext uri="{FF2B5EF4-FFF2-40B4-BE49-F238E27FC236}">
                <a16:creationId xmlns:a16="http://schemas.microsoft.com/office/drawing/2014/main" id="{5E0BF8BA-974D-C24C-9823-EADF1D9CE334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3576638"/>
            <a:ext cx="4359275" cy="923925"/>
            <a:chOff x="2438400" y="3576935"/>
            <a:chExt cx="4359638" cy="923330"/>
          </a:xfrm>
        </p:grpSpPr>
        <p:grpSp>
          <p:nvGrpSpPr>
            <p:cNvPr id="26685" name="Group 47">
              <a:extLst>
                <a:ext uri="{FF2B5EF4-FFF2-40B4-BE49-F238E27FC236}">
                  <a16:creationId xmlns:a16="http://schemas.microsoft.com/office/drawing/2014/main" id="{747B7F04-ADFB-7C4B-8D45-982B8BFBD0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4417" y="3576935"/>
              <a:ext cx="817031" cy="555424"/>
              <a:chOff x="2653907" y="3724870"/>
              <a:chExt cx="817031" cy="555424"/>
            </a:xfrm>
          </p:grpSpPr>
          <p:sp>
            <p:nvSpPr>
              <p:cNvPr id="17" name="Down Arrow 16">
                <a:extLst>
                  <a:ext uri="{FF2B5EF4-FFF2-40B4-BE49-F238E27FC236}">
                    <a16:creationId xmlns:a16="http://schemas.microsoft.com/office/drawing/2014/main" id="{FF2D144C-8B45-3041-B6E7-821E9D2E5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4241" y="3753427"/>
                <a:ext cx="816043" cy="526711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nb-NO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26692" name="TextBox 11">
                <a:extLst>
                  <a:ext uri="{FF2B5EF4-FFF2-40B4-BE49-F238E27FC236}">
                    <a16:creationId xmlns:a16="http://schemas.microsoft.com/office/drawing/2014/main" id="{6C3E3764-0F05-AD44-9A2D-D26C891C94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10343" y="3724870"/>
                <a:ext cx="4924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de-DE" b="1">
                    <a:solidFill>
                      <a:srgbClr val="10253F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de-DE" sz="2000" b="1">
                    <a:solidFill>
                      <a:srgbClr val="10253F"/>
                    </a:solidFill>
                    <a:latin typeface="Calibri" panose="020F0502020204030204" pitchFamily="34" charset="0"/>
                  </a:rPr>
                  <a:t>R</a:t>
                </a:r>
                <a:r>
                  <a:rPr lang="en-US" altLang="de-DE" sz="2000" b="1" baseline="-25000">
                    <a:solidFill>
                      <a:srgbClr val="10253F"/>
                    </a:solidFill>
                    <a:latin typeface="Calibri" panose="020F0502020204030204" pitchFamily="34" charset="0"/>
                  </a:rPr>
                  <a:t>1</a:t>
                </a:r>
                <a:endParaRPr lang="en-US" altLang="de-DE" sz="2000">
                  <a:solidFill>
                    <a:srgbClr val="10253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6686" name="TextBox 34">
              <a:extLst>
                <a:ext uri="{FF2B5EF4-FFF2-40B4-BE49-F238E27FC236}">
                  <a16:creationId xmlns:a16="http://schemas.microsoft.com/office/drawing/2014/main" id="{ECBCB78B-48D9-C840-8ACC-D0AEA32BD5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8400" y="4038600"/>
              <a:ext cx="9306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>
                  <a:latin typeface="Calibri" panose="020F0502020204030204" pitchFamily="34" charset="0"/>
                </a:rPr>
                <a:t>p</a:t>
              </a:r>
              <a:r>
                <a:rPr lang="en-US" altLang="de-DE" baseline="-25000">
                  <a:latin typeface="Calibri" panose="020F0502020204030204" pitchFamily="34" charset="0"/>
                </a:rPr>
                <a:t>3</a:t>
              </a:r>
              <a:r>
                <a:rPr lang="en-US" altLang="de-DE" sz="2000">
                  <a:latin typeface="Calibri" panose="020F0502020204030204" pitchFamily="34" charset="0"/>
                </a:rPr>
                <a:t>(0.8)</a:t>
              </a:r>
            </a:p>
          </p:txBody>
        </p:sp>
        <p:sp>
          <p:nvSpPr>
            <p:cNvPr id="26687" name="TextBox 35">
              <a:extLst>
                <a:ext uri="{FF2B5EF4-FFF2-40B4-BE49-F238E27FC236}">
                  <a16:creationId xmlns:a16="http://schemas.microsoft.com/office/drawing/2014/main" id="{8BCDE8A9-050F-7A41-A866-25F25B1198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400" y="4038600"/>
              <a:ext cx="9306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>
                  <a:latin typeface="Calibri" panose="020F0502020204030204" pitchFamily="34" charset="0"/>
                </a:rPr>
                <a:t>p</a:t>
              </a:r>
              <a:r>
                <a:rPr lang="en-US" altLang="de-DE" baseline="-25000">
                  <a:latin typeface="Calibri" panose="020F0502020204030204" pitchFamily="34" charset="0"/>
                </a:rPr>
                <a:t>1</a:t>
              </a:r>
              <a:r>
                <a:rPr lang="en-US" altLang="de-DE" sz="2000">
                  <a:latin typeface="Calibri" panose="020F0502020204030204" pitchFamily="34" charset="0"/>
                </a:rPr>
                <a:t>(0.9)</a:t>
              </a:r>
            </a:p>
          </p:txBody>
        </p:sp>
        <p:grpSp>
          <p:nvGrpSpPr>
            <p:cNvPr id="26688" name="Group 48">
              <a:extLst>
                <a:ext uri="{FF2B5EF4-FFF2-40B4-BE49-F238E27FC236}">
                  <a16:creationId xmlns:a16="http://schemas.microsoft.com/office/drawing/2014/main" id="{0F991A10-54FE-EB45-8512-E4CE4CC61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67400" y="3576935"/>
              <a:ext cx="808628" cy="518755"/>
              <a:chOff x="6019800" y="3729335"/>
              <a:chExt cx="808628" cy="518755"/>
            </a:xfrm>
          </p:grpSpPr>
          <p:sp>
            <p:nvSpPr>
              <p:cNvPr id="18" name="Down Arrow 17">
                <a:extLst>
                  <a:ext uri="{FF2B5EF4-FFF2-40B4-BE49-F238E27FC236}">
                    <a16:creationId xmlns:a16="http://schemas.microsoft.com/office/drawing/2014/main" id="{F236DF3A-93FB-964A-9D18-6C4286E9FA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0086" y="3734094"/>
                <a:ext cx="808105" cy="514019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nb-NO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26690" name="TextBox 40">
                <a:extLst>
                  <a:ext uri="{FF2B5EF4-FFF2-40B4-BE49-F238E27FC236}">
                    <a16:creationId xmlns:a16="http://schemas.microsoft.com/office/drawing/2014/main" id="{665CFF0D-DC87-0C4D-8E4D-5CF3390995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72200" y="3729335"/>
                <a:ext cx="4924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de-DE" b="1">
                    <a:solidFill>
                      <a:srgbClr val="10253F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de-DE" sz="2000" b="1">
                    <a:solidFill>
                      <a:srgbClr val="10253F"/>
                    </a:solidFill>
                    <a:latin typeface="Calibri" panose="020F0502020204030204" pitchFamily="34" charset="0"/>
                  </a:rPr>
                  <a:t>R</a:t>
                </a:r>
                <a:r>
                  <a:rPr lang="en-US" altLang="de-DE" sz="2000" b="1" baseline="-25000">
                    <a:solidFill>
                      <a:srgbClr val="10253F"/>
                    </a:solidFill>
                    <a:latin typeface="Calibri" panose="020F0502020204030204" pitchFamily="34" charset="0"/>
                  </a:rPr>
                  <a:t>2</a:t>
                </a:r>
                <a:endParaRPr lang="en-US" altLang="de-DE" sz="2000">
                  <a:solidFill>
                    <a:srgbClr val="10253F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6" name="Group 51">
            <a:extLst>
              <a:ext uri="{FF2B5EF4-FFF2-40B4-BE49-F238E27FC236}">
                <a16:creationId xmlns:a16="http://schemas.microsoft.com/office/drawing/2014/main" id="{A3F5147D-68D7-D446-848E-BA647E9FD3E9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276600"/>
            <a:ext cx="5181600" cy="874713"/>
            <a:chOff x="228600" y="5036444"/>
            <a:chExt cx="5181600" cy="874199"/>
          </a:xfrm>
        </p:grpSpPr>
        <p:sp>
          <p:nvSpPr>
            <p:cNvPr id="50" name="Oval Callout 49">
              <a:extLst>
                <a:ext uri="{FF2B5EF4-FFF2-40B4-BE49-F238E27FC236}">
                  <a16:creationId xmlns:a16="http://schemas.microsoft.com/office/drawing/2014/main" id="{E4594DB6-2231-7C4B-A3E1-6D382C958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5036444"/>
              <a:ext cx="1524000" cy="855160"/>
            </a:xfrm>
            <a:prstGeom prst="wedgeEllipseCallout">
              <a:avLst>
                <a:gd name="adj1" fmla="val 49944"/>
                <a:gd name="adj2" fmla="val -53181"/>
              </a:avLst>
            </a:prstGeom>
            <a:solidFill>
              <a:srgbClr val="FFFFFF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lIns="0" tIns="0" rIns="0" bIns="93600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hotel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rgbClr val="000000"/>
                  </a:solidFill>
                  <a:latin typeface="Calibri" pitchFamily="34" charset="0"/>
                </a:rPr>
                <a:t>X</a:t>
              </a:r>
            </a:p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restaurant</a:t>
              </a:r>
            </a:p>
          </p:txBody>
        </p:sp>
        <p:sp>
          <p:nvSpPr>
            <p:cNvPr id="51" name="Oval Callout 50">
              <a:extLst>
                <a:ext uri="{FF2B5EF4-FFF2-40B4-BE49-F238E27FC236}">
                  <a16:creationId xmlns:a16="http://schemas.microsoft.com/office/drawing/2014/main" id="{E039A3A1-ED50-0545-BDF6-094D0A077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0375" y="5107840"/>
              <a:ext cx="1139825" cy="802803"/>
            </a:xfrm>
            <a:prstGeom prst="wedgeEllipseCallout">
              <a:avLst>
                <a:gd name="adj1" fmla="val 31852"/>
                <a:gd name="adj2" fmla="val -65491"/>
              </a:avLst>
            </a:prstGeom>
            <a:solidFill>
              <a:srgbClr val="FFFFFF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lIns="0" tIns="0" rIns="0" bIns="93600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hotel</a:t>
              </a:r>
            </a:p>
            <a:p>
              <a:pPr algn="ctr">
                <a:defRPr/>
              </a:pPr>
              <a:r>
                <a:rPr lang="en-US" sz="1400" dirty="0">
                  <a:solidFill>
                    <a:srgbClr val="000000"/>
                  </a:solidFill>
                  <a:latin typeface="Calibri" pitchFamily="34" charset="0"/>
                </a:rPr>
                <a:t>X</a:t>
              </a:r>
            </a:p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bar</a:t>
              </a:r>
            </a:p>
          </p:txBody>
        </p:sp>
      </p:grpSp>
      <p:grpSp>
        <p:nvGrpSpPr>
          <p:cNvPr id="7" name="Group 53">
            <a:extLst>
              <a:ext uri="{FF2B5EF4-FFF2-40B4-BE49-F238E27FC236}">
                <a16:creationId xmlns:a16="http://schemas.microsoft.com/office/drawing/2014/main" id="{8FAFCEDF-1D5B-4D4F-B558-EFBFA4D60510}"/>
              </a:ext>
            </a:extLst>
          </p:cNvPr>
          <p:cNvGrpSpPr>
            <a:grpSpLocks/>
          </p:cNvGrpSpPr>
          <p:nvPr/>
        </p:nvGrpSpPr>
        <p:grpSpPr bwMode="auto">
          <a:xfrm>
            <a:off x="1993900" y="5486400"/>
            <a:ext cx="5324475" cy="392113"/>
            <a:chOff x="1994293" y="5906682"/>
            <a:chExt cx="5324288" cy="391730"/>
          </a:xfrm>
        </p:grpSpPr>
        <p:sp>
          <p:nvSpPr>
            <p:cNvPr id="26678" name="TextBox 54">
              <a:extLst>
                <a:ext uri="{FF2B5EF4-FFF2-40B4-BE49-F238E27FC236}">
                  <a16:creationId xmlns:a16="http://schemas.microsoft.com/office/drawing/2014/main" id="{F6104C8F-E8CD-AF46-A6F5-3A11E34F39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4293" y="5915986"/>
              <a:ext cx="3898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800" b="1">
                  <a:latin typeface="Calibri" panose="020F0502020204030204" pitchFamily="34" charset="0"/>
                </a:rPr>
                <a:t>p</a:t>
              </a:r>
              <a:r>
                <a:rPr lang="en-US" altLang="de-DE" sz="1800" b="1" baseline="-25000"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26679" name="TextBox 55">
              <a:extLst>
                <a:ext uri="{FF2B5EF4-FFF2-40B4-BE49-F238E27FC236}">
                  <a16:creationId xmlns:a16="http://schemas.microsoft.com/office/drawing/2014/main" id="{0B38B859-2824-7146-BCFB-0A9AB1A26F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7293" y="5906682"/>
              <a:ext cx="2553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800" b="1">
                  <a:latin typeface="Calibri" panose="020F0502020204030204" pitchFamily="34" charset="0"/>
                </a:rPr>
                <a:t>-</a:t>
              </a:r>
              <a:endParaRPr lang="en-US" altLang="de-DE" sz="1800" b="1" baseline="-25000">
                <a:latin typeface="Calibri" panose="020F0502020204030204" pitchFamily="34" charset="0"/>
              </a:endParaRPr>
            </a:p>
          </p:txBody>
        </p:sp>
        <p:sp>
          <p:nvSpPr>
            <p:cNvPr id="26680" name="TextBox 56">
              <a:extLst>
                <a:ext uri="{FF2B5EF4-FFF2-40B4-BE49-F238E27FC236}">
                  <a16:creationId xmlns:a16="http://schemas.microsoft.com/office/drawing/2014/main" id="{993A8559-3294-EF40-81AD-EDC7151C87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3674" y="5917412"/>
              <a:ext cx="4803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800" b="1">
                  <a:latin typeface="Calibri" panose="020F0502020204030204" pitchFamily="34" charset="0"/>
                </a:rPr>
                <a:t>0.9</a:t>
              </a:r>
              <a:endParaRPr lang="en-US" altLang="de-DE" sz="1800" b="1" baseline="-25000">
                <a:latin typeface="Calibri" panose="020F0502020204030204" pitchFamily="34" charset="0"/>
              </a:endParaRPr>
            </a:p>
          </p:txBody>
        </p:sp>
        <p:sp>
          <p:nvSpPr>
            <p:cNvPr id="26681" name="TextBox 57">
              <a:extLst>
                <a:ext uri="{FF2B5EF4-FFF2-40B4-BE49-F238E27FC236}">
                  <a16:creationId xmlns:a16="http://schemas.microsoft.com/office/drawing/2014/main" id="{E530A3D0-47F4-AB48-A03C-933F22624A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5929080"/>
              <a:ext cx="4803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800" b="1">
                  <a:latin typeface="Calibri" panose="020F0502020204030204" pitchFamily="34" charset="0"/>
                </a:rPr>
                <a:t>0.9</a:t>
              </a:r>
              <a:endParaRPr lang="en-US" altLang="de-DE" sz="1800" b="1" baseline="-25000">
                <a:latin typeface="Calibri" panose="020F0502020204030204" pitchFamily="34" charset="0"/>
              </a:endParaRPr>
            </a:p>
          </p:txBody>
        </p:sp>
        <p:sp>
          <p:nvSpPr>
            <p:cNvPr id="26682" name="TextBox 58">
              <a:extLst>
                <a:ext uri="{FF2B5EF4-FFF2-40B4-BE49-F238E27FC236}">
                  <a16:creationId xmlns:a16="http://schemas.microsoft.com/office/drawing/2014/main" id="{63825CF9-EB13-6844-A35C-F1866E6464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8274" y="5906682"/>
              <a:ext cx="4803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800" b="1">
                  <a:latin typeface="Calibri" panose="020F0502020204030204" pitchFamily="34" charset="0"/>
                </a:rPr>
                <a:t>1.7</a:t>
              </a:r>
              <a:endParaRPr lang="en-US" altLang="de-DE" sz="1800" b="1" baseline="-25000">
                <a:latin typeface="Calibri" panose="020F0502020204030204" pitchFamily="34" charset="0"/>
              </a:endParaRPr>
            </a:p>
          </p:txBody>
        </p:sp>
      </p:grpSp>
      <p:grpSp>
        <p:nvGrpSpPr>
          <p:cNvPr id="9" name="Group 59">
            <a:extLst>
              <a:ext uri="{FF2B5EF4-FFF2-40B4-BE49-F238E27FC236}">
                <a16:creationId xmlns:a16="http://schemas.microsoft.com/office/drawing/2014/main" id="{C88CFA94-BB71-AF43-AA48-C5451DCF2F56}"/>
              </a:ext>
            </a:extLst>
          </p:cNvPr>
          <p:cNvGrpSpPr>
            <a:grpSpLocks/>
          </p:cNvGrpSpPr>
          <p:nvPr/>
        </p:nvGrpSpPr>
        <p:grpSpPr bwMode="auto">
          <a:xfrm>
            <a:off x="1993900" y="5094288"/>
            <a:ext cx="5324475" cy="392112"/>
            <a:chOff x="1994293" y="5906682"/>
            <a:chExt cx="5324288" cy="391730"/>
          </a:xfrm>
        </p:grpSpPr>
        <p:sp>
          <p:nvSpPr>
            <p:cNvPr id="26673" name="TextBox 60">
              <a:extLst>
                <a:ext uri="{FF2B5EF4-FFF2-40B4-BE49-F238E27FC236}">
                  <a16:creationId xmlns:a16="http://schemas.microsoft.com/office/drawing/2014/main" id="{95692B05-2C2B-FB4B-BF83-A7C1EE7FAC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4293" y="5915986"/>
              <a:ext cx="3898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800" b="1">
                  <a:latin typeface="Calibri" panose="020F0502020204030204" pitchFamily="34" charset="0"/>
                </a:rPr>
                <a:t>p</a:t>
              </a:r>
              <a:r>
                <a:rPr lang="en-US" altLang="de-DE" sz="1800" b="1" baseline="-25000"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26674" name="TextBox 61">
              <a:extLst>
                <a:ext uri="{FF2B5EF4-FFF2-40B4-BE49-F238E27FC236}">
                  <a16:creationId xmlns:a16="http://schemas.microsoft.com/office/drawing/2014/main" id="{EEF1944B-7391-6C47-9592-91EC9D4A94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7293" y="5906682"/>
              <a:ext cx="4803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800" b="1">
                  <a:latin typeface="Calibri" panose="020F0502020204030204" pitchFamily="34" charset="0"/>
                </a:rPr>
                <a:t>0.8</a:t>
              </a:r>
            </a:p>
          </p:txBody>
        </p:sp>
        <p:sp>
          <p:nvSpPr>
            <p:cNvPr id="26675" name="TextBox 62">
              <a:extLst>
                <a:ext uri="{FF2B5EF4-FFF2-40B4-BE49-F238E27FC236}">
                  <a16:creationId xmlns:a16="http://schemas.microsoft.com/office/drawing/2014/main" id="{E4119290-B6E5-9C41-9456-4210050348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3674" y="5917412"/>
              <a:ext cx="2553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800" b="1">
                  <a:latin typeface="Calibri" panose="020F0502020204030204" pitchFamily="34" charset="0"/>
                </a:rPr>
                <a:t>-</a:t>
              </a:r>
              <a:endParaRPr lang="en-US" altLang="de-DE" sz="1800" b="1" baseline="-25000">
                <a:latin typeface="Calibri" panose="020F0502020204030204" pitchFamily="34" charset="0"/>
              </a:endParaRPr>
            </a:p>
          </p:txBody>
        </p:sp>
        <p:sp>
          <p:nvSpPr>
            <p:cNvPr id="26676" name="TextBox 63">
              <a:extLst>
                <a:ext uri="{FF2B5EF4-FFF2-40B4-BE49-F238E27FC236}">
                  <a16:creationId xmlns:a16="http://schemas.microsoft.com/office/drawing/2014/main" id="{457CABDE-3A89-4941-A982-B5ECA8C0A7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5929080"/>
              <a:ext cx="4803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800" b="1">
                  <a:latin typeface="Calibri" panose="020F0502020204030204" pitchFamily="34" charset="0"/>
                </a:rPr>
                <a:t>0.8</a:t>
              </a:r>
              <a:endParaRPr lang="en-US" altLang="de-DE" sz="1800" b="1" baseline="-25000">
                <a:latin typeface="Calibri" panose="020F0502020204030204" pitchFamily="34" charset="0"/>
              </a:endParaRPr>
            </a:p>
          </p:txBody>
        </p:sp>
        <p:sp>
          <p:nvSpPr>
            <p:cNvPr id="26677" name="TextBox 64">
              <a:extLst>
                <a:ext uri="{FF2B5EF4-FFF2-40B4-BE49-F238E27FC236}">
                  <a16:creationId xmlns:a16="http://schemas.microsoft.com/office/drawing/2014/main" id="{750074E9-A0C4-F74C-8861-40E8A5CB09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8274" y="5906682"/>
              <a:ext cx="4803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800" b="1">
                  <a:latin typeface="Calibri" panose="020F0502020204030204" pitchFamily="34" charset="0"/>
                </a:rPr>
                <a:t>1.7</a:t>
              </a:r>
              <a:endParaRPr lang="en-US" altLang="de-DE" sz="1800" b="1" baseline="-25000">
                <a:latin typeface="Calibri" panose="020F0502020204030204" pitchFamily="34" charset="0"/>
              </a:endParaRPr>
            </a:p>
          </p:txBody>
        </p:sp>
      </p:grpSp>
      <p:sp>
        <p:nvSpPr>
          <p:cNvPr id="41" name="Slide Number Placeholder 3">
            <a:extLst>
              <a:ext uri="{FF2B5EF4-FFF2-40B4-BE49-F238E27FC236}">
                <a16:creationId xmlns:a16="http://schemas.microsoft.com/office/drawing/2014/main" id="{986DEC48-C147-514E-8372-AEB6CBEF6A5A}"/>
              </a:ext>
            </a:extLst>
          </p:cNvPr>
          <p:cNvSpPr txBox="1">
            <a:spLocks/>
          </p:cNvSpPr>
          <p:nvPr/>
        </p:nvSpPr>
        <p:spPr bwMode="auto">
          <a:xfrm>
            <a:off x="7837170" y="6366826"/>
            <a:ext cx="1066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9pPr>
          </a:lstStyle>
          <a:p>
            <a:pPr algn="r" eaLnBrk="1" hangingPunct="1"/>
            <a:fld id="{42162F67-A542-6C47-915C-E47A2717E7CF}" type="slidenum">
              <a:rPr lang="en-US" altLang="de-DE" sz="1200" smtClean="0">
                <a:latin typeface="Calibri" panose="020F0502020204030204" pitchFamily="34" charset="0"/>
              </a:rPr>
              <a:pPr algn="r" eaLnBrk="1" hangingPunct="1"/>
              <a:t>79</a:t>
            </a:fld>
            <a:endParaRPr lang="en-US" altLang="de-DE" sz="1200" dirty="0">
              <a:latin typeface="Calibri" panose="020F0502020204030204" pitchFamily="34" charset="0"/>
            </a:endParaRPr>
          </a:p>
        </p:txBody>
      </p:sp>
      <p:sp>
        <p:nvSpPr>
          <p:cNvPr id="42" name="Footer Placeholder 37">
            <a:extLst>
              <a:ext uri="{FF2B5EF4-FFF2-40B4-BE49-F238E27FC236}">
                <a16:creationId xmlns:a16="http://schemas.microsoft.com/office/drawing/2014/main" id="{577440DA-6153-7243-9F98-651F1ADD30D2}"/>
              </a:ext>
            </a:extLst>
          </p:cNvPr>
          <p:cNvSpPr txBox="1">
            <a:spLocks/>
          </p:cNvSpPr>
          <p:nvPr/>
        </p:nvSpPr>
        <p:spPr bwMode="auto">
          <a:xfrm>
            <a:off x="1422578" y="6631642"/>
            <a:ext cx="638978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9pPr>
          </a:lstStyle>
          <a:p>
            <a:pPr algn="ctr" eaLnBrk="1" hangingPunct="1"/>
            <a:r>
              <a:rPr lang="en-US" altLang="de-DE" sz="1050">
                <a:solidFill>
                  <a:srgbClr val="FFFFFF"/>
                </a:solidFill>
                <a:latin typeface="Calibri" panose="020F0502020204030204" pitchFamily="34" charset="0"/>
              </a:rPr>
              <a:t>João B. Rocha-Junior et al., Efficient Processing of Top-k Spatial Preference Queries VLDB</a:t>
            </a:r>
            <a:r>
              <a:rPr lang="ja-JP" altLang="en-US" sz="1050">
                <a:solidFill>
                  <a:srgbClr val="FFFFFF"/>
                </a:solidFill>
                <a:latin typeface="Calibri" panose="020F0502020204030204" pitchFamily="34" charset="0"/>
              </a:rPr>
              <a:t>’</a:t>
            </a:r>
            <a:r>
              <a:rPr lang="en-US" altLang="ja-JP" sz="1050">
                <a:solidFill>
                  <a:srgbClr val="FFFFFF"/>
                </a:solidFill>
                <a:latin typeface="Calibri" panose="020F0502020204030204" pitchFamily="34" charset="0"/>
              </a:rPr>
              <a:t> 2011</a:t>
            </a:r>
            <a:endParaRPr lang="en-US" altLang="de-DE" sz="105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52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Praktische Ausprägungen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AE73-FA21-464F-B290-CB97B1A6AE8F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446191" y="1196752"/>
            <a:ext cx="8302273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/>
              <a:t>PostgreSQL</a:t>
            </a:r>
            <a:r>
              <a:rPr lang="de-DE" sz="2000" b="1" dirty="0"/>
              <a:t>:</a:t>
            </a:r>
          </a:p>
          <a:p>
            <a:endParaRPr lang="de-DE" sz="2000" dirty="0">
              <a:latin typeface="Courier"/>
              <a:cs typeface="Courier"/>
            </a:endParaRPr>
          </a:p>
          <a:p>
            <a:r>
              <a:rPr lang="de-DE" sz="2000" dirty="0">
                <a:latin typeface="Courier"/>
                <a:cs typeface="Courier"/>
              </a:rPr>
              <a:t>SELECT ...</a:t>
            </a:r>
          </a:p>
          <a:p>
            <a:r>
              <a:rPr lang="de-DE" sz="2000" dirty="0">
                <a:latin typeface="Courier"/>
                <a:cs typeface="Courier"/>
              </a:rPr>
              <a:t>FROM ...</a:t>
            </a:r>
            <a:br>
              <a:rPr lang="de-DE" sz="2000" dirty="0">
                <a:latin typeface="Courier"/>
                <a:cs typeface="Courier"/>
              </a:rPr>
            </a:br>
            <a:r>
              <a:rPr lang="de-DE" sz="2000" dirty="0">
                <a:latin typeface="Courier"/>
                <a:cs typeface="Courier"/>
              </a:rPr>
              <a:t>...</a:t>
            </a:r>
          </a:p>
          <a:p>
            <a:r>
              <a:rPr lang="de-DE" sz="2000" dirty="0">
                <a:latin typeface="Courier"/>
                <a:cs typeface="Courier"/>
              </a:rPr>
              <a:t>LIMIT</a:t>
            </a:r>
            <a:r>
              <a:rPr lang="de-DE" sz="2000" dirty="0"/>
              <a:t> { </a:t>
            </a:r>
            <a:r>
              <a:rPr lang="de-DE" sz="2000" b="1" i="1" dirty="0" err="1"/>
              <a:t>count</a:t>
            </a:r>
            <a:r>
              <a:rPr lang="de-DE" sz="2000" dirty="0"/>
              <a:t> | </a:t>
            </a:r>
            <a:r>
              <a:rPr lang="de-DE" sz="2000" dirty="0">
                <a:latin typeface="Courier"/>
                <a:cs typeface="Courier"/>
              </a:rPr>
              <a:t>ALL</a:t>
            </a:r>
            <a:r>
              <a:rPr lang="de-DE" sz="2000" dirty="0"/>
              <a:t> }</a:t>
            </a:r>
          </a:p>
          <a:p>
            <a:r>
              <a:rPr lang="de-DE" sz="2000" dirty="0">
                <a:latin typeface="Courier"/>
                <a:cs typeface="Courier"/>
              </a:rPr>
              <a:t>OFFSET</a:t>
            </a:r>
            <a:r>
              <a:rPr lang="de-DE" sz="2000" dirty="0"/>
              <a:t> </a:t>
            </a:r>
            <a:r>
              <a:rPr lang="de-DE" sz="2000" b="1" i="1" dirty="0" err="1"/>
              <a:t>start</a:t>
            </a:r>
            <a:endParaRPr lang="de-DE" sz="2000" b="1" i="1" dirty="0"/>
          </a:p>
          <a:p>
            <a:endParaRPr lang="de-DE" sz="2000" dirty="0"/>
          </a:p>
          <a:p>
            <a:pPr marL="342900" indent="-342900">
              <a:buFont typeface="Arial"/>
              <a:buChar char="•"/>
            </a:pPr>
            <a:r>
              <a:rPr lang="de-DE" sz="2000" dirty="0"/>
              <a:t>Verwendung in Kombination mit </a:t>
            </a:r>
            <a:r>
              <a:rPr lang="de-DE" sz="2000" dirty="0">
                <a:latin typeface="Courier"/>
                <a:cs typeface="Courier"/>
              </a:rPr>
              <a:t>ORDER BY</a:t>
            </a:r>
            <a:r>
              <a:rPr lang="de-DE" sz="2000" dirty="0"/>
              <a:t> möglich und sinnvoll</a:t>
            </a:r>
          </a:p>
          <a:p>
            <a:pPr marL="342900" indent="-342900">
              <a:buFont typeface="Arial"/>
              <a:buChar char="•"/>
            </a:pPr>
            <a:endParaRPr lang="de-DE" sz="2000" dirty="0"/>
          </a:p>
          <a:p>
            <a:pPr marL="342900" indent="-342900">
              <a:buFont typeface="Arial"/>
              <a:buChar char="•"/>
            </a:pPr>
            <a:r>
              <a:rPr lang="de-DE" sz="2000" dirty="0"/>
              <a:t>Falls der Ausdruck </a:t>
            </a:r>
            <a:r>
              <a:rPr lang="de-DE" sz="2000" b="1" i="1" dirty="0" err="1"/>
              <a:t>count</a:t>
            </a:r>
            <a:r>
              <a:rPr lang="de-DE" sz="2000" dirty="0"/>
              <a:t> sich zu </a:t>
            </a:r>
            <a:r>
              <a:rPr lang="de-DE" sz="2000" dirty="0">
                <a:latin typeface="Courier"/>
                <a:cs typeface="Courier"/>
              </a:rPr>
              <a:t>NULL</a:t>
            </a:r>
            <a:r>
              <a:rPr lang="de-DE" sz="2000" dirty="0"/>
              <a:t> evaluiert, wird </a:t>
            </a:r>
            <a:r>
              <a:rPr lang="de-DE" sz="2000" dirty="0">
                <a:latin typeface="Courier"/>
                <a:cs typeface="Courier"/>
              </a:rPr>
              <a:t>ALL</a:t>
            </a:r>
            <a:r>
              <a:rPr lang="de-DE" sz="2000" dirty="0"/>
              <a:t> angenommen.</a:t>
            </a:r>
          </a:p>
          <a:p>
            <a:pPr marL="342900" indent="-342900">
              <a:buFont typeface="Arial"/>
              <a:buChar char="•"/>
            </a:pPr>
            <a:r>
              <a:rPr lang="de-DE" sz="2000" dirty="0"/>
              <a:t>Falls der Ausdruck </a:t>
            </a:r>
            <a:r>
              <a:rPr lang="de-DE" sz="2000" b="1" i="1" dirty="0" err="1"/>
              <a:t>start</a:t>
            </a:r>
            <a:r>
              <a:rPr lang="de-DE" sz="2000" dirty="0"/>
              <a:t> sich zu </a:t>
            </a:r>
            <a:r>
              <a:rPr lang="de-DE" sz="2000" dirty="0">
                <a:latin typeface="Courier"/>
                <a:cs typeface="Courier"/>
              </a:rPr>
              <a:t>NULL</a:t>
            </a:r>
            <a:r>
              <a:rPr lang="de-DE" sz="2000" dirty="0"/>
              <a:t> evaluiert, wird 0 angenommen.</a:t>
            </a:r>
          </a:p>
          <a:p>
            <a:pPr marL="342900" indent="-342900">
              <a:buFont typeface="Arial"/>
              <a:buChar char="•"/>
            </a:pPr>
            <a:endParaRPr lang="de-DE" sz="2000" dirty="0"/>
          </a:p>
          <a:p>
            <a:r>
              <a:rPr lang="de-DE" sz="2000" b="1" dirty="0"/>
              <a:t>SQL Server:</a:t>
            </a:r>
          </a:p>
          <a:p>
            <a:endParaRPr lang="de-DE" sz="2000" dirty="0"/>
          </a:p>
          <a:p>
            <a:r>
              <a:rPr lang="de-DE" sz="2000" dirty="0">
                <a:latin typeface="Courier"/>
                <a:cs typeface="Courier"/>
              </a:rPr>
              <a:t>SELECT TOP </a:t>
            </a:r>
            <a:r>
              <a:rPr lang="de-DE" sz="2000" dirty="0" err="1"/>
              <a:t>n</a:t>
            </a:r>
            <a:r>
              <a:rPr lang="de-DE" sz="2000" dirty="0"/>
              <a:t>  </a:t>
            </a:r>
            <a:r>
              <a:rPr lang="de-DE" sz="2000" dirty="0">
                <a:latin typeface="Courier"/>
                <a:cs typeface="Courier"/>
              </a:rPr>
              <a:t>WITH TIES FROM </a:t>
            </a:r>
            <a:r>
              <a:rPr lang="de-DE" sz="2000" dirty="0" err="1"/>
              <a:t>tablename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843848584"/>
      </p:ext>
    </p:extLst>
  </p:cSld>
  <p:clrMapOvr>
    <a:masterClrMapping/>
  </p:clrMapOvr>
  <p:transition spd="slow">
    <p:push dir="u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17235E8A-5AC9-F645-8BBD-AB4B3C4C56EE}"/>
              </a:ext>
            </a:extLst>
          </p:cNvPr>
          <p:cNvSpPr/>
          <p:nvPr/>
        </p:nvSpPr>
        <p:spPr>
          <a:xfrm>
            <a:off x="0" y="836712"/>
            <a:ext cx="4932040" cy="2770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649" name="Slide Number Placeholder 3">
            <a:extLst>
              <a:ext uri="{FF2B5EF4-FFF2-40B4-BE49-F238E27FC236}">
                <a16:creationId xmlns:a16="http://schemas.microsoft.com/office/drawing/2014/main" id="{A283619C-2231-C14B-9A68-DE7DB2FD6F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2D874DD-5E63-3C4C-8F32-A0A60D8B4F19}" type="slidenum">
              <a:rPr lang="en-US" altLang="de-DE" sz="13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80</a:t>
            </a:fld>
            <a:endParaRPr lang="en-US" altLang="de-DE" sz="13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7650" name="Footer Placeholder 4">
            <a:extLst>
              <a:ext uri="{FF2B5EF4-FFF2-40B4-BE49-F238E27FC236}">
                <a16:creationId xmlns:a16="http://schemas.microsoft.com/office/drawing/2014/main" id="{7AB5A747-2EAF-4941-AA40-DD1F2CA30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400">
                <a:solidFill>
                  <a:srgbClr val="FFFFFF"/>
                </a:solidFill>
                <a:latin typeface="Calibri" panose="020F0502020204030204" pitchFamily="34" charset="0"/>
              </a:rPr>
              <a:t>VLDB</a:t>
            </a:r>
            <a:r>
              <a:rPr lang="ja-JP" altLang="en-US" sz="1400">
                <a:solidFill>
                  <a:srgbClr val="FFFFFF"/>
                </a:solidFill>
                <a:latin typeface="Calibri" panose="020F0502020204030204" pitchFamily="34" charset="0"/>
              </a:rPr>
              <a:t>’</a:t>
            </a:r>
            <a:r>
              <a:rPr lang="en-US" altLang="ja-JP" sz="1400">
                <a:solidFill>
                  <a:srgbClr val="FFFFFF"/>
                </a:solidFill>
                <a:latin typeface="Calibri" panose="020F0502020204030204" pitchFamily="34" charset="0"/>
              </a:rPr>
              <a:t> 2011 - Seattle, USA</a:t>
            </a:r>
            <a:endParaRPr lang="en-US" altLang="de-DE" sz="14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C2109F-B03C-F242-BC15-3FA228F2F8BD}"/>
              </a:ext>
            </a:extLst>
          </p:cNvPr>
          <p:cNvSpPr/>
          <p:nvPr/>
        </p:nvSpPr>
        <p:spPr>
          <a:xfrm>
            <a:off x="4800600" y="0"/>
            <a:ext cx="4343400" cy="6477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17C557-A4CA-9A44-B2A7-5F75973F6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5238" y="4038600"/>
            <a:ext cx="574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>
                <a:latin typeface="Calibri" panose="020F0502020204030204" pitchFamily="34" charset="0"/>
              </a:rPr>
              <a:t>1.2</a:t>
            </a:r>
          </a:p>
        </p:txBody>
      </p:sp>
      <p:sp>
        <p:nvSpPr>
          <p:cNvPr id="27653" name="TextBox 14">
            <a:extLst>
              <a:ext uri="{FF2B5EF4-FFF2-40B4-BE49-F238E27FC236}">
                <a16:creationId xmlns:a16="http://schemas.microsoft.com/office/drawing/2014/main" id="{DEA45642-48C6-C645-9300-C2D4E6CB8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5" y="4048125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2800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27654" name="TextBox 15">
            <a:extLst>
              <a:ext uri="{FF2B5EF4-FFF2-40B4-BE49-F238E27FC236}">
                <a16:creationId xmlns:a16="http://schemas.microsoft.com/office/drawing/2014/main" id="{4ABF931A-F0D7-6442-BC41-E68E5E7A8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7738" y="4038600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>
                <a:latin typeface="Calibri" panose="020F0502020204030204" pitchFamily="34" charset="0"/>
              </a:rPr>
              <a:t>=</a:t>
            </a:r>
          </a:p>
        </p:txBody>
      </p:sp>
      <p:sp>
        <p:nvSpPr>
          <p:cNvPr id="27655" name="Title 1">
            <a:extLst>
              <a:ext uri="{FF2B5EF4-FFF2-40B4-BE49-F238E27FC236}">
                <a16:creationId xmlns:a16="http://schemas.microsoft.com/office/drawing/2014/main" id="{3C35B5E3-7F2C-6348-969C-0A7888341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609600"/>
          </a:xfrm>
        </p:spPr>
        <p:txBody>
          <a:bodyPr/>
          <a:lstStyle/>
          <a:p>
            <a:pPr eaLnBrk="1" hangingPunct="1"/>
            <a:r>
              <a:rPr lang="en-US" altLang="de-DE" sz="3200" dirty="0" err="1"/>
              <a:t>Beispiel</a:t>
            </a:r>
            <a:r>
              <a:rPr lang="en-US" altLang="de-DE" sz="3200" dirty="0"/>
              <a:t> (range, r=4.5)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9A5AB50C-49C2-6E48-A023-CF7D7A8A7E9A}"/>
              </a:ext>
            </a:extLst>
          </p:cNvPr>
          <p:cNvGraphicFramePr>
            <a:graphicFrameLocks noGrp="1"/>
          </p:cNvGraphicFramePr>
          <p:nvPr/>
        </p:nvGraphicFramePr>
        <p:xfrm>
          <a:off x="1600200" y="4664075"/>
          <a:ext cx="6248400" cy="1485900"/>
        </p:xfrm>
        <a:graphic>
          <a:graphicData uri="http://schemas.openxmlformats.org/drawingml/2006/table">
            <a:tbl>
              <a:tblPr/>
              <a:tblGrid>
                <a:gridCol w="1176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6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14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Object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Score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Upper-bound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0" i="0" u="none" strike="noStrike" cap="none" normalizeH="0" baseline="-25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" name="Group 49">
            <a:extLst>
              <a:ext uri="{FF2B5EF4-FFF2-40B4-BE49-F238E27FC236}">
                <a16:creationId xmlns:a16="http://schemas.microsoft.com/office/drawing/2014/main" id="{10701274-392E-9F43-9284-A701177A272C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3576638"/>
            <a:ext cx="4359275" cy="923925"/>
            <a:chOff x="2438400" y="3576935"/>
            <a:chExt cx="4359638" cy="923330"/>
          </a:xfrm>
        </p:grpSpPr>
        <p:grpSp>
          <p:nvGrpSpPr>
            <p:cNvPr id="27703" name="Group 47">
              <a:extLst>
                <a:ext uri="{FF2B5EF4-FFF2-40B4-BE49-F238E27FC236}">
                  <a16:creationId xmlns:a16="http://schemas.microsoft.com/office/drawing/2014/main" id="{2FC5A4FF-DC11-524D-B9BD-DEC592964F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8400" y="3576935"/>
              <a:ext cx="930638" cy="923330"/>
              <a:chOff x="2438400" y="3576935"/>
              <a:chExt cx="930638" cy="923330"/>
            </a:xfrm>
          </p:grpSpPr>
          <p:grpSp>
            <p:nvGrpSpPr>
              <p:cNvPr id="27709" name="Group 47">
                <a:extLst>
                  <a:ext uri="{FF2B5EF4-FFF2-40B4-BE49-F238E27FC236}">
                    <a16:creationId xmlns:a16="http://schemas.microsoft.com/office/drawing/2014/main" id="{08C4F28B-DDCF-1E48-ACF7-9EEF5ADE95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44417" y="3576935"/>
                <a:ext cx="817031" cy="555424"/>
                <a:chOff x="2653907" y="3724870"/>
                <a:chExt cx="817031" cy="555424"/>
              </a:xfrm>
            </p:grpSpPr>
            <p:sp>
              <p:nvSpPr>
                <p:cNvPr id="17" name="Down Arrow 16">
                  <a:extLst>
                    <a:ext uri="{FF2B5EF4-FFF2-40B4-BE49-F238E27FC236}">
                      <a16:creationId xmlns:a16="http://schemas.microsoft.com/office/drawing/2014/main" id="{79007D30-78DC-E242-92CD-4599D64A80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54240" y="3753427"/>
                  <a:ext cx="816043" cy="526711"/>
                </a:xfrm>
                <a:prstGeom prst="downArrow">
                  <a:avLst>
                    <a:gd name="adj1" fmla="val 50000"/>
                    <a:gd name="adj2" fmla="val 50000"/>
                  </a:avLst>
                </a:prstGeom>
                <a:gradFill rotWithShape="1">
                  <a:gsLst>
                    <a:gs pos="0">
                      <a:srgbClr val="9BC1FF"/>
                    </a:gs>
                    <a:gs pos="100000">
                      <a:srgbClr val="3F80CD"/>
                    </a:gs>
                  </a:gsLst>
                  <a:lin ang="5400000"/>
                </a:gradFill>
                <a:ln w="9525">
                  <a:solidFill>
                    <a:srgbClr val="4A7EBB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nb-NO" dirty="0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7712" name="TextBox 11">
                  <a:extLst>
                    <a:ext uri="{FF2B5EF4-FFF2-40B4-BE49-F238E27FC236}">
                      <a16:creationId xmlns:a16="http://schemas.microsoft.com/office/drawing/2014/main" id="{D24BF7CA-4571-5646-B24E-D96069800E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13383" y="3724870"/>
                  <a:ext cx="492443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de-DE" b="1">
                      <a:solidFill>
                        <a:srgbClr val="10253F"/>
                      </a:solidFill>
                      <a:latin typeface="Calibri" panose="020F0502020204030204" pitchFamily="34" charset="0"/>
                    </a:rPr>
                    <a:t> </a:t>
                  </a:r>
                  <a:r>
                    <a:rPr lang="en-US" altLang="de-DE" sz="2000" b="1">
                      <a:solidFill>
                        <a:srgbClr val="10253F"/>
                      </a:solidFill>
                      <a:latin typeface="Calibri" panose="020F0502020204030204" pitchFamily="34" charset="0"/>
                    </a:rPr>
                    <a:t>R</a:t>
                  </a:r>
                  <a:r>
                    <a:rPr lang="en-US" altLang="de-DE" sz="2000" b="1" baseline="-25000">
                      <a:solidFill>
                        <a:srgbClr val="10253F"/>
                      </a:solidFill>
                      <a:latin typeface="Calibri" panose="020F0502020204030204" pitchFamily="34" charset="0"/>
                    </a:rPr>
                    <a:t>1</a:t>
                  </a:r>
                  <a:endParaRPr lang="en-US" altLang="de-DE" sz="2000">
                    <a:solidFill>
                      <a:srgbClr val="10253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27710" name="TextBox 34">
                <a:extLst>
                  <a:ext uri="{FF2B5EF4-FFF2-40B4-BE49-F238E27FC236}">
                    <a16:creationId xmlns:a16="http://schemas.microsoft.com/office/drawing/2014/main" id="{14ACC0C3-CB88-FA40-A590-2B1982B366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38400" y="4038600"/>
                <a:ext cx="93063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de-DE">
                    <a:latin typeface="Calibri" panose="020F0502020204030204" pitchFamily="34" charset="0"/>
                  </a:rPr>
                  <a:t>p</a:t>
                </a:r>
                <a:r>
                  <a:rPr lang="en-US" altLang="de-DE" baseline="-25000">
                    <a:latin typeface="Calibri" panose="020F0502020204030204" pitchFamily="34" charset="0"/>
                  </a:rPr>
                  <a:t>2</a:t>
                </a:r>
                <a:r>
                  <a:rPr lang="en-US" altLang="de-DE" sz="2000">
                    <a:latin typeface="Calibri" panose="020F0502020204030204" pitchFamily="34" charset="0"/>
                  </a:rPr>
                  <a:t>(0.6)</a:t>
                </a:r>
              </a:p>
            </p:txBody>
          </p:sp>
        </p:grpSp>
        <p:grpSp>
          <p:nvGrpSpPr>
            <p:cNvPr id="27704" name="Group 48">
              <a:extLst>
                <a:ext uri="{FF2B5EF4-FFF2-40B4-BE49-F238E27FC236}">
                  <a16:creationId xmlns:a16="http://schemas.microsoft.com/office/drawing/2014/main" id="{23D947A0-8371-D648-8FD0-46AE1CFFE9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67400" y="3576935"/>
              <a:ext cx="930638" cy="923330"/>
              <a:chOff x="5867400" y="3576935"/>
              <a:chExt cx="930638" cy="923330"/>
            </a:xfrm>
          </p:grpSpPr>
          <p:sp>
            <p:nvSpPr>
              <p:cNvPr id="27705" name="TextBox 35">
                <a:extLst>
                  <a:ext uri="{FF2B5EF4-FFF2-40B4-BE49-F238E27FC236}">
                    <a16:creationId xmlns:a16="http://schemas.microsoft.com/office/drawing/2014/main" id="{E327B142-5B2A-6F4D-B2B6-9EFB0965B6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67400" y="4038600"/>
                <a:ext cx="93063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de-DE">
                    <a:latin typeface="Calibri" panose="020F0502020204030204" pitchFamily="34" charset="0"/>
                  </a:rPr>
                  <a:t>p</a:t>
                </a:r>
                <a:r>
                  <a:rPr lang="en-US" altLang="de-DE" baseline="-25000">
                    <a:latin typeface="Calibri" panose="020F0502020204030204" pitchFamily="34" charset="0"/>
                  </a:rPr>
                  <a:t>2</a:t>
                </a:r>
                <a:r>
                  <a:rPr lang="en-US" altLang="de-DE" sz="2000">
                    <a:latin typeface="Calibri" panose="020F0502020204030204" pitchFamily="34" charset="0"/>
                  </a:rPr>
                  <a:t>(0.6)</a:t>
                </a:r>
              </a:p>
            </p:txBody>
          </p:sp>
          <p:grpSp>
            <p:nvGrpSpPr>
              <p:cNvPr id="27706" name="Group 48">
                <a:extLst>
                  <a:ext uri="{FF2B5EF4-FFF2-40B4-BE49-F238E27FC236}">
                    <a16:creationId xmlns:a16="http://schemas.microsoft.com/office/drawing/2014/main" id="{108128A3-85BF-AC4D-BE1F-8A22710AEE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67400" y="3576935"/>
                <a:ext cx="808628" cy="518755"/>
                <a:chOff x="6019800" y="3729335"/>
                <a:chExt cx="808628" cy="518755"/>
              </a:xfrm>
            </p:grpSpPr>
            <p:sp>
              <p:nvSpPr>
                <p:cNvPr id="18" name="Down Arrow 17">
                  <a:extLst>
                    <a:ext uri="{FF2B5EF4-FFF2-40B4-BE49-F238E27FC236}">
                      <a16:creationId xmlns:a16="http://schemas.microsoft.com/office/drawing/2014/main" id="{B231BB27-1840-DC41-AA9A-2FD9560E64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20086" y="3734094"/>
                  <a:ext cx="808105" cy="514019"/>
                </a:xfrm>
                <a:prstGeom prst="downArrow">
                  <a:avLst>
                    <a:gd name="adj1" fmla="val 50000"/>
                    <a:gd name="adj2" fmla="val 50000"/>
                  </a:avLst>
                </a:prstGeom>
                <a:gradFill rotWithShape="1">
                  <a:gsLst>
                    <a:gs pos="0">
                      <a:srgbClr val="9BC1FF"/>
                    </a:gs>
                    <a:gs pos="100000">
                      <a:srgbClr val="3F80CD"/>
                    </a:gs>
                  </a:gsLst>
                  <a:lin ang="5400000"/>
                </a:gradFill>
                <a:ln w="9525">
                  <a:solidFill>
                    <a:srgbClr val="4A7EBB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8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nb-NO" dirty="0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7708" name="TextBox 40">
                  <a:extLst>
                    <a:ext uri="{FF2B5EF4-FFF2-40B4-BE49-F238E27FC236}">
                      <a16:creationId xmlns:a16="http://schemas.microsoft.com/office/drawing/2014/main" id="{612B3B80-3B6D-9649-8E81-C6107CA26AD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159107" y="3729335"/>
                  <a:ext cx="492443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de-DE" b="1">
                      <a:solidFill>
                        <a:srgbClr val="10253F"/>
                      </a:solidFill>
                      <a:latin typeface="Calibri" panose="020F0502020204030204" pitchFamily="34" charset="0"/>
                    </a:rPr>
                    <a:t> </a:t>
                  </a:r>
                  <a:r>
                    <a:rPr lang="en-US" altLang="de-DE" sz="2000" b="1">
                      <a:solidFill>
                        <a:srgbClr val="10253F"/>
                      </a:solidFill>
                      <a:latin typeface="Calibri" panose="020F0502020204030204" pitchFamily="34" charset="0"/>
                    </a:rPr>
                    <a:t>R</a:t>
                  </a:r>
                  <a:r>
                    <a:rPr lang="en-US" altLang="de-DE" sz="2000" b="1" baseline="-25000">
                      <a:solidFill>
                        <a:srgbClr val="10253F"/>
                      </a:solidFill>
                      <a:latin typeface="Calibri" panose="020F0502020204030204" pitchFamily="34" charset="0"/>
                    </a:rPr>
                    <a:t>2</a:t>
                  </a:r>
                  <a:endParaRPr lang="en-US" altLang="de-DE" sz="2000">
                    <a:solidFill>
                      <a:srgbClr val="10253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</p:grpSp>
      </p:grpSp>
      <p:pic>
        <p:nvPicPr>
          <p:cNvPr id="27689" name="Content Placeholder 7" descr="R1.eps">
            <a:extLst>
              <a:ext uri="{FF2B5EF4-FFF2-40B4-BE49-F238E27FC236}">
                <a16:creationId xmlns:a16="http://schemas.microsoft.com/office/drawing/2014/main" id="{B1CE8F62-633C-4146-BAFB-8809F1EE70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990600"/>
            <a:ext cx="2808288" cy="2519363"/>
          </a:xfrm>
        </p:spPr>
      </p:pic>
      <p:pic>
        <p:nvPicPr>
          <p:cNvPr id="27690" name="Picture 31" descr="R2.eps">
            <a:extLst>
              <a:ext uri="{FF2B5EF4-FFF2-40B4-BE49-F238E27FC236}">
                <a16:creationId xmlns:a16="http://schemas.microsoft.com/office/drawing/2014/main" id="{663FCBEC-9F00-0845-B9ED-B39303151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2825750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691" name="Straight Connector 32">
            <a:extLst>
              <a:ext uri="{FF2B5EF4-FFF2-40B4-BE49-F238E27FC236}">
                <a16:creationId xmlns:a16="http://schemas.microsoft.com/office/drawing/2014/main" id="{6B3D173B-8416-F240-BC8A-A1F66DBC65D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812926" y="2135187"/>
            <a:ext cx="2068512" cy="47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92" name="Straight Connector 33">
            <a:extLst>
              <a:ext uri="{FF2B5EF4-FFF2-40B4-BE49-F238E27FC236}">
                <a16:creationId xmlns:a16="http://schemas.microsoft.com/office/drawing/2014/main" id="{6F7EC633-BCCC-2940-97A8-ACE04F0CA00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233194" y="2112169"/>
            <a:ext cx="2068513" cy="31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93" name="TextBox 41">
            <a:extLst>
              <a:ext uri="{FF2B5EF4-FFF2-40B4-BE49-F238E27FC236}">
                <a16:creationId xmlns:a16="http://schemas.microsoft.com/office/drawing/2014/main" id="{B0327E04-61C8-FF4C-B0C1-4069CF2EB068}"/>
              </a:ext>
            </a:extLst>
          </p:cNvPr>
          <p:cNvSpPr txBox="1">
            <a:spLocks noChangeArrowheads="1"/>
          </p:cNvSpPr>
          <p:nvPr/>
        </p:nvSpPr>
        <p:spPr bwMode="auto">
          <a:xfrm rot="-1549316">
            <a:off x="2559050" y="673100"/>
            <a:ext cx="727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800" i="1">
                <a:latin typeface="Calibri" panose="020F0502020204030204" pitchFamily="34" charset="0"/>
              </a:rPr>
              <a:t>r=4.5</a:t>
            </a:r>
          </a:p>
        </p:txBody>
      </p:sp>
      <p:sp>
        <p:nvSpPr>
          <p:cNvPr id="27694" name="TextBox 44">
            <a:extLst>
              <a:ext uri="{FF2B5EF4-FFF2-40B4-BE49-F238E27FC236}">
                <a16:creationId xmlns:a16="http://schemas.microsoft.com/office/drawing/2014/main" id="{D072E2FA-ACF1-8240-8808-4803EF477CC9}"/>
              </a:ext>
            </a:extLst>
          </p:cNvPr>
          <p:cNvSpPr txBox="1">
            <a:spLocks noChangeArrowheads="1"/>
          </p:cNvSpPr>
          <p:nvPr/>
        </p:nvSpPr>
        <p:spPr bwMode="auto">
          <a:xfrm rot="-1599527">
            <a:off x="6013450" y="600075"/>
            <a:ext cx="728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800" i="1">
                <a:latin typeface="Calibri" panose="020F0502020204030204" pitchFamily="34" charset="0"/>
              </a:rPr>
              <a:t>r=4.5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B87A3D5-CD00-944B-AE9C-35D896DC0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3713" y="5103813"/>
            <a:ext cx="479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800" b="1">
                <a:latin typeface="Calibri" panose="020F0502020204030204" pitchFamily="34" charset="0"/>
              </a:rPr>
              <a:t>1.4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0453226-593F-9C48-AB68-71BC08271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4188" y="5497513"/>
            <a:ext cx="481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800" b="1">
                <a:latin typeface="Calibri" panose="020F0502020204030204" pitchFamily="34" charset="0"/>
              </a:rPr>
              <a:t>1.5</a:t>
            </a:r>
          </a:p>
        </p:txBody>
      </p:sp>
      <p:grpSp>
        <p:nvGrpSpPr>
          <p:cNvPr id="7" name="Group 57">
            <a:extLst>
              <a:ext uri="{FF2B5EF4-FFF2-40B4-BE49-F238E27FC236}">
                <a16:creationId xmlns:a16="http://schemas.microsoft.com/office/drawing/2014/main" id="{49B26E23-06DE-3E47-BBE0-471C5279D0DE}"/>
              </a:ext>
            </a:extLst>
          </p:cNvPr>
          <p:cNvGrpSpPr>
            <a:grpSpLocks/>
          </p:cNvGrpSpPr>
          <p:nvPr/>
        </p:nvGrpSpPr>
        <p:grpSpPr bwMode="auto">
          <a:xfrm>
            <a:off x="1993900" y="5868988"/>
            <a:ext cx="5321300" cy="392112"/>
            <a:chOff x="1994293" y="5906682"/>
            <a:chExt cx="5320907" cy="391730"/>
          </a:xfrm>
        </p:grpSpPr>
        <p:sp>
          <p:nvSpPr>
            <p:cNvPr id="27698" name="TextBox 52">
              <a:extLst>
                <a:ext uri="{FF2B5EF4-FFF2-40B4-BE49-F238E27FC236}">
                  <a16:creationId xmlns:a16="http://schemas.microsoft.com/office/drawing/2014/main" id="{1970B51F-0164-614A-9DF0-3689E2B16B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4293" y="5915986"/>
              <a:ext cx="3898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800" b="1">
                  <a:latin typeface="Calibri" panose="020F0502020204030204" pitchFamily="34" charset="0"/>
                </a:rPr>
                <a:t>p</a:t>
              </a:r>
              <a:r>
                <a:rPr lang="en-US" altLang="de-DE" sz="1800" b="1" baseline="-25000"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27699" name="TextBox 53">
              <a:extLst>
                <a:ext uri="{FF2B5EF4-FFF2-40B4-BE49-F238E27FC236}">
                  <a16:creationId xmlns:a16="http://schemas.microsoft.com/office/drawing/2014/main" id="{79592F79-8027-544B-9732-68D43DA641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7293" y="5906682"/>
              <a:ext cx="4769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800" b="1">
                  <a:latin typeface="Calibri" panose="020F0502020204030204" pitchFamily="34" charset="0"/>
                </a:rPr>
                <a:t>0.6</a:t>
              </a:r>
              <a:endParaRPr lang="en-US" altLang="de-DE" sz="1800" b="1" baseline="-25000">
                <a:latin typeface="Calibri" panose="020F0502020204030204" pitchFamily="34" charset="0"/>
              </a:endParaRPr>
            </a:p>
          </p:txBody>
        </p:sp>
        <p:sp>
          <p:nvSpPr>
            <p:cNvPr id="27700" name="TextBox 54">
              <a:extLst>
                <a:ext uri="{FF2B5EF4-FFF2-40B4-BE49-F238E27FC236}">
                  <a16:creationId xmlns:a16="http://schemas.microsoft.com/office/drawing/2014/main" id="{A0363AB2-9517-7244-ACF0-0515B2D568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3674" y="5917412"/>
              <a:ext cx="4769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800" b="1">
                  <a:latin typeface="Calibri" panose="020F0502020204030204" pitchFamily="34" charset="0"/>
                </a:rPr>
                <a:t>0.6</a:t>
              </a:r>
              <a:endParaRPr lang="en-US" altLang="de-DE" sz="1800" b="1" baseline="-25000">
                <a:latin typeface="Calibri" panose="020F0502020204030204" pitchFamily="34" charset="0"/>
              </a:endParaRPr>
            </a:p>
          </p:txBody>
        </p:sp>
        <p:sp>
          <p:nvSpPr>
            <p:cNvPr id="27701" name="TextBox 55">
              <a:extLst>
                <a:ext uri="{FF2B5EF4-FFF2-40B4-BE49-F238E27FC236}">
                  <a16:creationId xmlns:a16="http://schemas.microsoft.com/office/drawing/2014/main" id="{AB035ACE-04B1-E148-8559-A532EB643B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5929080"/>
              <a:ext cx="4769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800" b="1">
                  <a:latin typeface="Calibri" panose="020F0502020204030204" pitchFamily="34" charset="0"/>
                </a:rPr>
                <a:t>1.2</a:t>
              </a:r>
              <a:endParaRPr lang="en-US" altLang="de-DE" sz="1800" b="1" baseline="-25000">
                <a:latin typeface="Calibri" panose="020F0502020204030204" pitchFamily="34" charset="0"/>
              </a:endParaRPr>
            </a:p>
          </p:txBody>
        </p:sp>
        <p:sp>
          <p:nvSpPr>
            <p:cNvPr id="27702" name="TextBox 56">
              <a:extLst>
                <a:ext uri="{FF2B5EF4-FFF2-40B4-BE49-F238E27FC236}">
                  <a16:creationId xmlns:a16="http://schemas.microsoft.com/office/drawing/2014/main" id="{842F421E-561F-2047-8C50-B3F6DA8B1F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8274" y="5906682"/>
              <a:ext cx="4769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800" b="1">
                  <a:latin typeface="Calibri" panose="020F0502020204030204" pitchFamily="34" charset="0"/>
                </a:rPr>
                <a:t>1.2</a:t>
              </a:r>
              <a:endParaRPr lang="en-US" altLang="de-DE" sz="1800" b="1" baseline="-25000">
                <a:latin typeface="Calibri" panose="020F0502020204030204" pitchFamily="34" charset="0"/>
              </a:endParaRPr>
            </a:p>
          </p:txBody>
        </p:sp>
      </p:grp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id="{3710E5C4-2984-494C-BB27-FEB1446AEF13}"/>
              </a:ext>
            </a:extLst>
          </p:cNvPr>
          <p:cNvSpPr txBox="1">
            <a:spLocks/>
          </p:cNvSpPr>
          <p:nvPr/>
        </p:nvSpPr>
        <p:spPr bwMode="auto">
          <a:xfrm>
            <a:off x="7837170" y="6366826"/>
            <a:ext cx="1066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9pPr>
          </a:lstStyle>
          <a:p>
            <a:pPr algn="r" eaLnBrk="1" hangingPunct="1"/>
            <a:fld id="{42162F67-A542-6C47-915C-E47A2717E7CF}" type="slidenum">
              <a:rPr lang="en-US" altLang="de-DE" sz="1200" smtClean="0">
                <a:latin typeface="Calibri" panose="020F0502020204030204" pitchFamily="34" charset="0"/>
              </a:rPr>
              <a:pPr algn="r" eaLnBrk="1" hangingPunct="1"/>
              <a:t>80</a:t>
            </a:fld>
            <a:endParaRPr lang="en-US" altLang="de-DE" sz="1200" dirty="0">
              <a:latin typeface="Calibri" panose="020F0502020204030204" pitchFamily="34" charset="0"/>
            </a:endParaRPr>
          </a:p>
        </p:txBody>
      </p:sp>
      <p:sp>
        <p:nvSpPr>
          <p:cNvPr id="36" name="Footer Placeholder 37">
            <a:extLst>
              <a:ext uri="{FF2B5EF4-FFF2-40B4-BE49-F238E27FC236}">
                <a16:creationId xmlns:a16="http://schemas.microsoft.com/office/drawing/2014/main" id="{6A325E06-77CC-524A-AD10-AEFFC778CA2B}"/>
              </a:ext>
            </a:extLst>
          </p:cNvPr>
          <p:cNvSpPr txBox="1">
            <a:spLocks/>
          </p:cNvSpPr>
          <p:nvPr/>
        </p:nvSpPr>
        <p:spPr bwMode="auto">
          <a:xfrm>
            <a:off x="1422578" y="6631642"/>
            <a:ext cx="638978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9pPr>
          </a:lstStyle>
          <a:p>
            <a:pPr algn="ctr" eaLnBrk="1" hangingPunct="1"/>
            <a:r>
              <a:rPr lang="en-US" altLang="de-DE" sz="1050">
                <a:solidFill>
                  <a:srgbClr val="FFFFFF"/>
                </a:solidFill>
                <a:latin typeface="Calibri" panose="020F0502020204030204" pitchFamily="34" charset="0"/>
              </a:rPr>
              <a:t>João B. Rocha-Junior et al., Efficient Processing of Top-k Spatial Preference Queries VLDB</a:t>
            </a:r>
            <a:r>
              <a:rPr lang="ja-JP" altLang="en-US" sz="1050">
                <a:solidFill>
                  <a:srgbClr val="FFFFFF"/>
                </a:solidFill>
                <a:latin typeface="Calibri" panose="020F0502020204030204" pitchFamily="34" charset="0"/>
              </a:rPr>
              <a:t>’</a:t>
            </a:r>
            <a:r>
              <a:rPr lang="en-US" altLang="ja-JP" sz="1050">
                <a:solidFill>
                  <a:srgbClr val="FFFFFF"/>
                </a:solidFill>
                <a:latin typeface="Calibri" panose="020F0502020204030204" pitchFamily="34" charset="0"/>
              </a:rPr>
              <a:t> 2011</a:t>
            </a:r>
            <a:endParaRPr lang="en-US" altLang="de-DE" sz="105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48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1" grpId="0"/>
      <p:bldP spid="5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43413A61-CCA2-3B4E-BFAD-B65903383F3D}"/>
              </a:ext>
            </a:extLst>
          </p:cNvPr>
          <p:cNvSpPr/>
          <p:nvPr/>
        </p:nvSpPr>
        <p:spPr>
          <a:xfrm>
            <a:off x="0" y="836712"/>
            <a:ext cx="4932040" cy="2770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673" name="Slide Number Placeholder 3">
            <a:extLst>
              <a:ext uri="{FF2B5EF4-FFF2-40B4-BE49-F238E27FC236}">
                <a16:creationId xmlns:a16="http://schemas.microsoft.com/office/drawing/2014/main" id="{98D8A430-94F6-6B4C-BA2F-A9B5502804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632ABFA-7E69-474A-8A1D-9BF28AD6540D}" type="slidenum">
              <a:rPr lang="en-US" altLang="de-DE" sz="13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81</a:t>
            </a:fld>
            <a:endParaRPr lang="en-US" altLang="de-DE" sz="13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4E6364-E469-1C47-8E00-06DC3D2EA83B}"/>
              </a:ext>
            </a:extLst>
          </p:cNvPr>
          <p:cNvSpPr/>
          <p:nvPr/>
        </p:nvSpPr>
        <p:spPr>
          <a:xfrm>
            <a:off x="4800600" y="0"/>
            <a:ext cx="4343400" cy="6477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9AA000-7BBA-A94C-96CC-A53EE4ABD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5238" y="4038600"/>
            <a:ext cx="574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>
                <a:latin typeface="Calibri" panose="020F0502020204030204" pitchFamily="34" charset="0"/>
              </a:rPr>
              <a:t>0.5</a:t>
            </a:r>
          </a:p>
        </p:txBody>
      </p:sp>
      <p:sp>
        <p:nvSpPr>
          <p:cNvPr id="28677" name="TextBox 14">
            <a:extLst>
              <a:ext uri="{FF2B5EF4-FFF2-40B4-BE49-F238E27FC236}">
                <a16:creationId xmlns:a16="http://schemas.microsoft.com/office/drawing/2014/main" id="{DE932B87-972B-8A40-BC8F-22C1DDD4D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5" y="4048125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2800"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28678" name="TextBox 15">
            <a:extLst>
              <a:ext uri="{FF2B5EF4-FFF2-40B4-BE49-F238E27FC236}">
                <a16:creationId xmlns:a16="http://schemas.microsoft.com/office/drawing/2014/main" id="{AD1E442B-CCEB-D540-A272-A3C198448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7738" y="4038600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>
                <a:latin typeface="Calibri" panose="020F0502020204030204" pitchFamily="34" charset="0"/>
              </a:rPr>
              <a:t>=</a:t>
            </a:r>
          </a:p>
        </p:txBody>
      </p:sp>
      <p:sp>
        <p:nvSpPr>
          <p:cNvPr id="28679" name="Title 1">
            <a:extLst>
              <a:ext uri="{FF2B5EF4-FFF2-40B4-BE49-F238E27FC236}">
                <a16:creationId xmlns:a16="http://schemas.microsoft.com/office/drawing/2014/main" id="{0C60736C-5BD7-8546-ADE7-5B3E582A3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609600"/>
          </a:xfrm>
        </p:spPr>
        <p:txBody>
          <a:bodyPr/>
          <a:lstStyle/>
          <a:p>
            <a:pPr eaLnBrk="1" hangingPunct="1"/>
            <a:r>
              <a:rPr lang="en-US" altLang="de-DE" sz="3200" dirty="0" err="1"/>
              <a:t>Beispiel</a:t>
            </a:r>
            <a:r>
              <a:rPr lang="en-US" altLang="de-DE" sz="3200" dirty="0"/>
              <a:t> (range, r=4.5)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51A6648-4219-0C40-9530-706CF83060DB}"/>
              </a:ext>
            </a:extLst>
          </p:cNvPr>
          <p:cNvGraphicFramePr>
            <a:graphicFrameLocks noGrp="1"/>
          </p:cNvGraphicFramePr>
          <p:nvPr/>
        </p:nvGraphicFramePr>
        <p:xfrm>
          <a:off x="1600200" y="4664075"/>
          <a:ext cx="6248400" cy="1485900"/>
        </p:xfrm>
        <a:graphic>
          <a:graphicData uri="http://schemas.openxmlformats.org/drawingml/2006/table">
            <a:tbl>
              <a:tblPr/>
              <a:tblGrid>
                <a:gridCol w="1176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6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14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Object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  <a:r>
                        <a:rPr kumimoji="0" lang="en-US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Score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Upper-bound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" name="Group 47">
            <a:extLst>
              <a:ext uri="{FF2B5EF4-FFF2-40B4-BE49-F238E27FC236}">
                <a16:creationId xmlns:a16="http://schemas.microsoft.com/office/drawing/2014/main" id="{94BC6ED7-D2CA-7244-98C4-38DF33489590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3576638"/>
            <a:ext cx="4359275" cy="923925"/>
            <a:chOff x="2438400" y="3576935"/>
            <a:chExt cx="4359638" cy="923330"/>
          </a:xfrm>
        </p:grpSpPr>
        <p:grpSp>
          <p:nvGrpSpPr>
            <p:cNvPr id="28730" name="Group 47">
              <a:extLst>
                <a:ext uri="{FF2B5EF4-FFF2-40B4-BE49-F238E27FC236}">
                  <a16:creationId xmlns:a16="http://schemas.microsoft.com/office/drawing/2014/main" id="{5DA75491-F491-C348-8BBF-03A57F8C42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4417" y="3576935"/>
              <a:ext cx="817031" cy="555424"/>
              <a:chOff x="2653907" y="3724870"/>
              <a:chExt cx="817031" cy="555424"/>
            </a:xfrm>
          </p:grpSpPr>
          <p:sp>
            <p:nvSpPr>
              <p:cNvPr id="17" name="Down Arrow 16">
                <a:extLst>
                  <a:ext uri="{FF2B5EF4-FFF2-40B4-BE49-F238E27FC236}">
                    <a16:creationId xmlns:a16="http://schemas.microsoft.com/office/drawing/2014/main" id="{B8198F01-65FD-A44E-84EB-94E918CEFA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4241" y="3753427"/>
                <a:ext cx="816043" cy="526711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nb-NO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28737" name="TextBox 11">
                <a:extLst>
                  <a:ext uri="{FF2B5EF4-FFF2-40B4-BE49-F238E27FC236}">
                    <a16:creationId xmlns:a16="http://schemas.microsoft.com/office/drawing/2014/main" id="{40F44B2A-5CFC-C04F-8D9B-24A480543C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13383" y="3724870"/>
                <a:ext cx="4924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de-DE" b="1">
                    <a:solidFill>
                      <a:srgbClr val="10253F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de-DE" sz="2000" b="1">
                    <a:solidFill>
                      <a:srgbClr val="10253F"/>
                    </a:solidFill>
                    <a:latin typeface="Calibri" panose="020F0502020204030204" pitchFamily="34" charset="0"/>
                  </a:rPr>
                  <a:t>R</a:t>
                </a:r>
                <a:r>
                  <a:rPr lang="en-US" altLang="de-DE" sz="2000" b="1" baseline="-25000">
                    <a:solidFill>
                      <a:srgbClr val="10253F"/>
                    </a:solidFill>
                    <a:latin typeface="Calibri" panose="020F0502020204030204" pitchFamily="34" charset="0"/>
                  </a:rPr>
                  <a:t>1</a:t>
                </a:r>
                <a:endParaRPr lang="en-US" altLang="de-DE" sz="2000">
                  <a:solidFill>
                    <a:srgbClr val="10253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8731" name="TextBox 34">
              <a:extLst>
                <a:ext uri="{FF2B5EF4-FFF2-40B4-BE49-F238E27FC236}">
                  <a16:creationId xmlns:a16="http://schemas.microsoft.com/office/drawing/2014/main" id="{47EFAC98-70BC-224F-8548-F6B5B4116E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8400" y="4038600"/>
              <a:ext cx="9306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>
                  <a:latin typeface="Calibri" panose="020F0502020204030204" pitchFamily="34" charset="0"/>
                </a:rPr>
                <a:t>p</a:t>
              </a:r>
              <a:r>
                <a:rPr lang="en-US" altLang="de-DE" baseline="-25000">
                  <a:latin typeface="Calibri" panose="020F0502020204030204" pitchFamily="34" charset="0"/>
                </a:rPr>
                <a:t>1</a:t>
              </a:r>
              <a:r>
                <a:rPr lang="en-US" altLang="de-DE" sz="2000">
                  <a:latin typeface="Calibri" panose="020F0502020204030204" pitchFamily="34" charset="0"/>
                </a:rPr>
                <a:t>(0.2)</a:t>
              </a:r>
            </a:p>
          </p:txBody>
        </p:sp>
        <p:sp>
          <p:nvSpPr>
            <p:cNvPr id="28732" name="TextBox 35">
              <a:extLst>
                <a:ext uri="{FF2B5EF4-FFF2-40B4-BE49-F238E27FC236}">
                  <a16:creationId xmlns:a16="http://schemas.microsoft.com/office/drawing/2014/main" id="{827DB796-0D86-744E-8107-3D9AA5A82A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400" y="4038600"/>
              <a:ext cx="9306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>
                  <a:latin typeface="Calibri" panose="020F0502020204030204" pitchFamily="34" charset="0"/>
                </a:rPr>
                <a:t>p</a:t>
              </a:r>
              <a:r>
                <a:rPr lang="en-US" altLang="de-DE" baseline="-25000">
                  <a:latin typeface="Calibri" panose="020F0502020204030204" pitchFamily="34" charset="0"/>
                </a:rPr>
                <a:t>3</a:t>
              </a:r>
              <a:r>
                <a:rPr lang="en-US" altLang="de-DE" sz="2000">
                  <a:latin typeface="Calibri" panose="020F0502020204030204" pitchFamily="34" charset="0"/>
                </a:rPr>
                <a:t>(0.3)</a:t>
              </a:r>
            </a:p>
          </p:txBody>
        </p:sp>
        <p:grpSp>
          <p:nvGrpSpPr>
            <p:cNvPr id="28733" name="Group 48">
              <a:extLst>
                <a:ext uri="{FF2B5EF4-FFF2-40B4-BE49-F238E27FC236}">
                  <a16:creationId xmlns:a16="http://schemas.microsoft.com/office/drawing/2014/main" id="{F43F8E05-42FA-E94E-84AA-1AF85A6622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67400" y="3576935"/>
              <a:ext cx="808628" cy="518755"/>
              <a:chOff x="6019800" y="3729335"/>
              <a:chExt cx="808628" cy="518755"/>
            </a:xfrm>
          </p:grpSpPr>
          <p:sp>
            <p:nvSpPr>
              <p:cNvPr id="18" name="Down Arrow 17">
                <a:extLst>
                  <a:ext uri="{FF2B5EF4-FFF2-40B4-BE49-F238E27FC236}">
                    <a16:creationId xmlns:a16="http://schemas.microsoft.com/office/drawing/2014/main" id="{3F7DF1FF-FDF2-C849-BD61-43BA0D034F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0086" y="3734094"/>
                <a:ext cx="808105" cy="514019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nb-NO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28735" name="TextBox 40">
                <a:extLst>
                  <a:ext uri="{FF2B5EF4-FFF2-40B4-BE49-F238E27FC236}">
                    <a16:creationId xmlns:a16="http://schemas.microsoft.com/office/drawing/2014/main" id="{6CB4C840-1D08-0D44-9EEE-5ACA8A1699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59107" y="3729335"/>
                <a:ext cx="4924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de-DE" b="1">
                    <a:solidFill>
                      <a:srgbClr val="10253F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de-DE" sz="2000" b="1">
                    <a:solidFill>
                      <a:srgbClr val="10253F"/>
                    </a:solidFill>
                    <a:latin typeface="Calibri" panose="020F0502020204030204" pitchFamily="34" charset="0"/>
                  </a:rPr>
                  <a:t>R</a:t>
                </a:r>
                <a:r>
                  <a:rPr lang="en-US" altLang="de-DE" sz="2000" b="1" baseline="-25000">
                    <a:solidFill>
                      <a:srgbClr val="10253F"/>
                    </a:solidFill>
                    <a:latin typeface="Calibri" panose="020F0502020204030204" pitchFamily="34" charset="0"/>
                  </a:rPr>
                  <a:t>2</a:t>
                </a:r>
                <a:endParaRPr lang="en-US" altLang="de-DE" sz="2000">
                  <a:solidFill>
                    <a:srgbClr val="10253F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pic>
        <p:nvPicPr>
          <p:cNvPr id="28713" name="Content Placeholder 7" descr="R1.eps">
            <a:extLst>
              <a:ext uri="{FF2B5EF4-FFF2-40B4-BE49-F238E27FC236}">
                <a16:creationId xmlns:a16="http://schemas.microsoft.com/office/drawing/2014/main" id="{BD928D97-DC4D-2D4E-AB3D-812208AEC0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990600"/>
            <a:ext cx="2808288" cy="2519363"/>
          </a:xfrm>
        </p:spPr>
      </p:pic>
      <p:pic>
        <p:nvPicPr>
          <p:cNvPr id="28714" name="Picture 31" descr="R2.eps">
            <a:extLst>
              <a:ext uri="{FF2B5EF4-FFF2-40B4-BE49-F238E27FC236}">
                <a16:creationId xmlns:a16="http://schemas.microsoft.com/office/drawing/2014/main" id="{2EDA48DB-6728-BF42-A2DA-67D56D498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2825750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715" name="Straight Connector 32">
            <a:extLst>
              <a:ext uri="{FF2B5EF4-FFF2-40B4-BE49-F238E27FC236}">
                <a16:creationId xmlns:a16="http://schemas.microsoft.com/office/drawing/2014/main" id="{17F252E1-2676-2A4E-BCCE-2F8CB024F9E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812926" y="2135187"/>
            <a:ext cx="2068512" cy="47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6" name="Straight Connector 33">
            <a:extLst>
              <a:ext uri="{FF2B5EF4-FFF2-40B4-BE49-F238E27FC236}">
                <a16:creationId xmlns:a16="http://schemas.microsoft.com/office/drawing/2014/main" id="{06640948-9EEF-6F44-832C-9DAFA7669BF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233194" y="2112169"/>
            <a:ext cx="2068513" cy="31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17" name="TextBox 41">
            <a:extLst>
              <a:ext uri="{FF2B5EF4-FFF2-40B4-BE49-F238E27FC236}">
                <a16:creationId xmlns:a16="http://schemas.microsoft.com/office/drawing/2014/main" id="{9CFED840-6A27-7F4E-AA77-AD2EFE40ACF1}"/>
              </a:ext>
            </a:extLst>
          </p:cNvPr>
          <p:cNvSpPr txBox="1">
            <a:spLocks noChangeArrowheads="1"/>
          </p:cNvSpPr>
          <p:nvPr/>
        </p:nvSpPr>
        <p:spPr bwMode="auto">
          <a:xfrm rot="-1549316">
            <a:off x="2559050" y="673100"/>
            <a:ext cx="727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800" i="1">
                <a:latin typeface="Calibri" panose="020F0502020204030204" pitchFamily="34" charset="0"/>
              </a:rPr>
              <a:t>r=4.5</a:t>
            </a:r>
          </a:p>
        </p:txBody>
      </p:sp>
      <p:sp>
        <p:nvSpPr>
          <p:cNvPr id="28718" name="TextBox 44">
            <a:extLst>
              <a:ext uri="{FF2B5EF4-FFF2-40B4-BE49-F238E27FC236}">
                <a16:creationId xmlns:a16="http://schemas.microsoft.com/office/drawing/2014/main" id="{C69EB3C2-BC0B-6649-B8C2-11CBF90DA8ED}"/>
              </a:ext>
            </a:extLst>
          </p:cNvPr>
          <p:cNvSpPr txBox="1">
            <a:spLocks noChangeArrowheads="1"/>
          </p:cNvSpPr>
          <p:nvPr/>
        </p:nvSpPr>
        <p:spPr bwMode="auto">
          <a:xfrm rot="-1599527">
            <a:off x="6013450" y="600075"/>
            <a:ext cx="728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de-DE" sz="1800" i="1">
                <a:latin typeface="Calibri" panose="020F0502020204030204" pitchFamily="34" charset="0"/>
              </a:rPr>
              <a:t>r=4.5</a:t>
            </a:r>
          </a:p>
        </p:txBody>
      </p:sp>
      <p:grpSp>
        <p:nvGrpSpPr>
          <p:cNvPr id="5" name="Group 48">
            <a:extLst>
              <a:ext uri="{FF2B5EF4-FFF2-40B4-BE49-F238E27FC236}">
                <a16:creationId xmlns:a16="http://schemas.microsoft.com/office/drawing/2014/main" id="{F040C131-AE99-3948-8A46-97A713760C78}"/>
              </a:ext>
            </a:extLst>
          </p:cNvPr>
          <p:cNvGrpSpPr>
            <a:grpSpLocks/>
          </p:cNvGrpSpPr>
          <p:nvPr/>
        </p:nvGrpSpPr>
        <p:grpSpPr bwMode="auto">
          <a:xfrm>
            <a:off x="1085850" y="5367338"/>
            <a:ext cx="914400" cy="477837"/>
            <a:chOff x="4656934" y="3321882"/>
            <a:chExt cx="914400" cy="478072"/>
          </a:xfrm>
        </p:grpSpPr>
        <p:sp>
          <p:nvSpPr>
            <p:cNvPr id="50" name="Oval Callout 49">
              <a:extLst>
                <a:ext uri="{FF2B5EF4-FFF2-40B4-BE49-F238E27FC236}">
                  <a16:creationId xmlns:a16="http://schemas.microsoft.com/office/drawing/2014/main" id="{A59A09D2-F758-884D-9872-9C700DEBF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934" y="3321882"/>
              <a:ext cx="914400" cy="478072"/>
            </a:xfrm>
            <a:prstGeom prst="wedgeEllipseCallout">
              <a:avLst>
                <a:gd name="adj1" fmla="val 49329"/>
                <a:gd name="adj2" fmla="val 62500"/>
              </a:avLst>
            </a:prstGeom>
            <a:solidFill>
              <a:schemeClr val="bg1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nb-NO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8729" name="TextBox 50">
              <a:extLst>
                <a:ext uri="{FF2B5EF4-FFF2-40B4-BE49-F238E27FC236}">
                  <a16:creationId xmlns:a16="http://schemas.microsoft.com/office/drawing/2014/main" id="{E1C4AF15-9F9E-E344-9D37-18073B83C5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5509" y="3326647"/>
              <a:ext cx="822325" cy="430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2200">
                  <a:solidFill>
                    <a:srgbClr val="4F6228"/>
                  </a:solidFill>
                  <a:latin typeface="Calibri" panose="020F0502020204030204" pitchFamily="34" charset="0"/>
                </a:rPr>
                <a:t>Top-1</a:t>
              </a:r>
            </a:p>
          </p:txBody>
        </p:sp>
      </p:grpSp>
      <p:grpSp>
        <p:nvGrpSpPr>
          <p:cNvPr id="6" name="Group 51">
            <a:extLst>
              <a:ext uri="{FF2B5EF4-FFF2-40B4-BE49-F238E27FC236}">
                <a16:creationId xmlns:a16="http://schemas.microsoft.com/office/drawing/2014/main" id="{60EF5E39-8862-C044-ACFF-9B4817B450B5}"/>
              </a:ext>
            </a:extLst>
          </p:cNvPr>
          <p:cNvGrpSpPr>
            <a:grpSpLocks/>
          </p:cNvGrpSpPr>
          <p:nvPr/>
        </p:nvGrpSpPr>
        <p:grpSpPr bwMode="auto">
          <a:xfrm>
            <a:off x="3136900" y="5475288"/>
            <a:ext cx="4181475" cy="392112"/>
            <a:chOff x="3137293" y="5906682"/>
            <a:chExt cx="4181288" cy="391730"/>
          </a:xfrm>
        </p:grpSpPr>
        <p:sp>
          <p:nvSpPr>
            <p:cNvPr id="28725" name="TextBox 53">
              <a:extLst>
                <a:ext uri="{FF2B5EF4-FFF2-40B4-BE49-F238E27FC236}">
                  <a16:creationId xmlns:a16="http://schemas.microsoft.com/office/drawing/2014/main" id="{DBAD9BFA-3030-4C44-99DB-D67E28BBEB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7293" y="5906682"/>
              <a:ext cx="4803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800" b="1">
                  <a:latin typeface="Calibri" panose="020F0502020204030204" pitchFamily="34" charset="0"/>
                </a:rPr>
                <a:t>0.2</a:t>
              </a:r>
            </a:p>
          </p:txBody>
        </p:sp>
        <p:sp>
          <p:nvSpPr>
            <p:cNvPr id="28726" name="TextBox 55">
              <a:extLst>
                <a:ext uri="{FF2B5EF4-FFF2-40B4-BE49-F238E27FC236}">
                  <a16:creationId xmlns:a16="http://schemas.microsoft.com/office/drawing/2014/main" id="{F01B7BA4-1B7F-D04B-9C00-6D98FDF120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5929080"/>
              <a:ext cx="4803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800" b="1">
                  <a:latin typeface="Calibri" panose="020F0502020204030204" pitchFamily="34" charset="0"/>
                </a:rPr>
                <a:t>1.1</a:t>
              </a:r>
              <a:endParaRPr lang="en-US" altLang="de-DE" sz="1800" b="1" baseline="-25000">
                <a:latin typeface="Calibri" panose="020F0502020204030204" pitchFamily="34" charset="0"/>
              </a:endParaRPr>
            </a:p>
          </p:txBody>
        </p:sp>
        <p:sp>
          <p:nvSpPr>
            <p:cNvPr id="28727" name="TextBox 56">
              <a:extLst>
                <a:ext uri="{FF2B5EF4-FFF2-40B4-BE49-F238E27FC236}">
                  <a16:creationId xmlns:a16="http://schemas.microsoft.com/office/drawing/2014/main" id="{796B5A4F-5BCE-5440-B91D-C5C2B835E2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8274" y="5906682"/>
              <a:ext cx="4803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800" b="1">
                  <a:latin typeface="Calibri" panose="020F0502020204030204" pitchFamily="34" charset="0"/>
                </a:rPr>
                <a:t>1.1</a:t>
              </a:r>
              <a:endParaRPr lang="en-US" altLang="de-DE" sz="1800" b="1" baseline="-25000">
                <a:latin typeface="Calibri" panose="020F0502020204030204" pitchFamily="34" charset="0"/>
              </a:endParaRPr>
            </a:p>
          </p:txBody>
        </p:sp>
      </p:grpSp>
      <p:grpSp>
        <p:nvGrpSpPr>
          <p:cNvPr id="7" name="Group 57">
            <a:extLst>
              <a:ext uri="{FF2B5EF4-FFF2-40B4-BE49-F238E27FC236}">
                <a16:creationId xmlns:a16="http://schemas.microsoft.com/office/drawing/2014/main" id="{1FD7B89B-9080-C648-9F54-14EDBB4A85A9}"/>
              </a:ext>
            </a:extLst>
          </p:cNvPr>
          <p:cNvGrpSpPr>
            <a:grpSpLocks/>
          </p:cNvGrpSpPr>
          <p:nvPr/>
        </p:nvGrpSpPr>
        <p:grpSpPr bwMode="auto">
          <a:xfrm>
            <a:off x="4310063" y="5081588"/>
            <a:ext cx="2995612" cy="392112"/>
            <a:chOff x="4323674" y="5906682"/>
            <a:chExt cx="2994907" cy="391730"/>
          </a:xfrm>
        </p:grpSpPr>
        <p:sp>
          <p:nvSpPr>
            <p:cNvPr id="28722" name="TextBox 59">
              <a:extLst>
                <a:ext uri="{FF2B5EF4-FFF2-40B4-BE49-F238E27FC236}">
                  <a16:creationId xmlns:a16="http://schemas.microsoft.com/office/drawing/2014/main" id="{73514B15-B570-F748-BDAD-C5CF3CBCD7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3674" y="5917412"/>
              <a:ext cx="4803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800" b="1">
                  <a:latin typeface="Calibri" panose="020F0502020204030204" pitchFamily="34" charset="0"/>
                </a:rPr>
                <a:t>0.3</a:t>
              </a:r>
            </a:p>
          </p:txBody>
        </p:sp>
        <p:sp>
          <p:nvSpPr>
            <p:cNvPr id="28723" name="TextBox 60">
              <a:extLst>
                <a:ext uri="{FF2B5EF4-FFF2-40B4-BE49-F238E27FC236}">
                  <a16:creationId xmlns:a16="http://schemas.microsoft.com/office/drawing/2014/main" id="{5F49ABCA-60D9-6741-943F-6AAA5B9B62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5929080"/>
              <a:ext cx="4803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800" b="1">
                  <a:latin typeface="Calibri" panose="020F0502020204030204" pitchFamily="34" charset="0"/>
                </a:rPr>
                <a:t>1.1</a:t>
              </a:r>
              <a:endParaRPr lang="en-US" altLang="de-DE" sz="1800" b="1" baseline="-25000">
                <a:latin typeface="Calibri" panose="020F0502020204030204" pitchFamily="34" charset="0"/>
              </a:endParaRPr>
            </a:p>
          </p:txBody>
        </p:sp>
        <p:sp>
          <p:nvSpPr>
            <p:cNvPr id="28724" name="TextBox 61">
              <a:extLst>
                <a:ext uri="{FF2B5EF4-FFF2-40B4-BE49-F238E27FC236}">
                  <a16:creationId xmlns:a16="http://schemas.microsoft.com/office/drawing/2014/main" id="{E4F2E514-AB29-3544-8B40-E52163393D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8274" y="5906682"/>
              <a:ext cx="4803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de-DE" sz="1800" b="1">
                  <a:latin typeface="Calibri" panose="020F0502020204030204" pitchFamily="34" charset="0"/>
                </a:rPr>
                <a:t>1.1</a:t>
              </a:r>
              <a:endParaRPr lang="en-US" altLang="de-DE" sz="1800" b="1" baseline="-25000">
                <a:latin typeface="Calibri" panose="020F0502020204030204" pitchFamily="34" charset="0"/>
              </a:endParaRPr>
            </a:p>
          </p:txBody>
        </p:sp>
      </p:grpSp>
      <p:sp>
        <p:nvSpPr>
          <p:cNvPr id="36" name="Slide Number Placeholder 3">
            <a:extLst>
              <a:ext uri="{FF2B5EF4-FFF2-40B4-BE49-F238E27FC236}">
                <a16:creationId xmlns:a16="http://schemas.microsoft.com/office/drawing/2014/main" id="{E17B36FB-696C-8443-8A54-4671809D031D}"/>
              </a:ext>
            </a:extLst>
          </p:cNvPr>
          <p:cNvSpPr txBox="1">
            <a:spLocks/>
          </p:cNvSpPr>
          <p:nvPr/>
        </p:nvSpPr>
        <p:spPr bwMode="auto">
          <a:xfrm>
            <a:off x="7837170" y="6366826"/>
            <a:ext cx="1066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9pPr>
          </a:lstStyle>
          <a:p>
            <a:pPr algn="r" eaLnBrk="1" hangingPunct="1"/>
            <a:fld id="{42162F67-A542-6C47-915C-E47A2717E7CF}" type="slidenum">
              <a:rPr lang="en-US" altLang="de-DE" sz="1200" smtClean="0">
                <a:latin typeface="Calibri" panose="020F0502020204030204" pitchFamily="34" charset="0"/>
              </a:rPr>
              <a:pPr algn="r" eaLnBrk="1" hangingPunct="1"/>
              <a:t>81</a:t>
            </a:fld>
            <a:endParaRPr lang="en-US" altLang="de-DE" sz="1200" dirty="0">
              <a:latin typeface="Calibri" panose="020F0502020204030204" pitchFamily="34" charset="0"/>
            </a:endParaRPr>
          </a:p>
        </p:txBody>
      </p:sp>
      <p:sp>
        <p:nvSpPr>
          <p:cNvPr id="37" name="Footer Placeholder 37">
            <a:extLst>
              <a:ext uri="{FF2B5EF4-FFF2-40B4-BE49-F238E27FC236}">
                <a16:creationId xmlns:a16="http://schemas.microsoft.com/office/drawing/2014/main" id="{97BD3D24-6661-6B40-9F49-05042A140E62}"/>
              </a:ext>
            </a:extLst>
          </p:cNvPr>
          <p:cNvSpPr txBox="1">
            <a:spLocks/>
          </p:cNvSpPr>
          <p:nvPr/>
        </p:nvSpPr>
        <p:spPr bwMode="auto">
          <a:xfrm>
            <a:off x="1422578" y="6631642"/>
            <a:ext cx="638978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9pPr>
          </a:lstStyle>
          <a:p>
            <a:pPr algn="ctr" eaLnBrk="1" hangingPunct="1"/>
            <a:r>
              <a:rPr lang="en-US" altLang="de-DE" sz="1050">
                <a:solidFill>
                  <a:srgbClr val="FFFFFF"/>
                </a:solidFill>
                <a:latin typeface="Calibri" panose="020F0502020204030204" pitchFamily="34" charset="0"/>
              </a:rPr>
              <a:t>João B. Rocha-Junior et al., Efficient Processing of Top-k Spatial Preference Queries VLDB</a:t>
            </a:r>
            <a:r>
              <a:rPr lang="ja-JP" altLang="en-US" sz="1050">
                <a:solidFill>
                  <a:srgbClr val="FFFFFF"/>
                </a:solidFill>
                <a:latin typeface="Calibri" panose="020F0502020204030204" pitchFamily="34" charset="0"/>
              </a:rPr>
              <a:t>’</a:t>
            </a:r>
            <a:r>
              <a:rPr lang="en-US" altLang="ja-JP" sz="1050">
                <a:solidFill>
                  <a:srgbClr val="FFFFFF"/>
                </a:solidFill>
                <a:latin typeface="Calibri" panose="020F0502020204030204" pitchFamily="34" charset="0"/>
              </a:rPr>
              <a:t> 2011</a:t>
            </a:r>
            <a:endParaRPr lang="en-US" altLang="de-DE" sz="105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65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18D07235-F302-0D47-9A3D-BA12A6107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Top-</a:t>
            </a:r>
            <a:r>
              <a:rPr lang="de-DE" altLang="de-DE" dirty="0" err="1"/>
              <a:t>k</a:t>
            </a:r>
            <a:r>
              <a:rPr lang="de-DE" altLang="de-DE" dirty="0"/>
              <a:t>-Anfrage-Verarbeitung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665709E-A0E6-A446-B624-FC678F5E6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13839"/>
            <a:ext cx="8305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altLang="de-DE" sz="2800" dirty="0"/>
              <a:t>Berechne top-</a:t>
            </a:r>
            <a:r>
              <a:rPr lang="de-DE" altLang="de-DE" sz="2800" dirty="0" err="1"/>
              <a:t>k</a:t>
            </a:r>
            <a:r>
              <a:rPr lang="de-DE" altLang="de-DE" sz="2800" dirty="0"/>
              <a:t> Datenobjekte fortschreitend, indem partielle Maße aggregiert werden, die von </a:t>
            </a:r>
            <a:r>
              <a:rPr lang="de-DE" altLang="de-DE" sz="2800" dirty="0" err="1"/>
              <a:t>R</a:t>
            </a:r>
            <a:r>
              <a:rPr lang="de-DE" altLang="de-DE" sz="2800" baseline="-25000" dirty="0" err="1"/>
              <a:t>i</a:t>
            </a:r>
            <a:r>
              <a:rPr lang="de-DE" altLang="de-DE" sz="2800" dirty="0"/>
              <a:t> stammen</a:t>
            </a:r>
            <a:endParaRPr lang="de-DE" altLang="de-DE" sz="2800" baseline="-25000" dirty="0"/>
          </a:p>
          <a:p>
            <a:pPr lvl="1" eaLnBrk="1" hangingPunct="1">
              <a:lnSpc>
                <a:spcPct val="90000"/>
              </a:lnSpc>
            </a:pPr>
            <a:r>
              <a:rPr lang="de-DE" altLang="de-DE" dirty="0"/>
              <a:t>Ähnlich wie bei </a:t>
            </a:r>
            <a:r>
              <a:rPr lang="de-DE" altLang="de-DE" dirty="0" err="1"/>
              <a:t>Fagin</a:t>
            </a:r>
            <a:r>
              <a:rPr lang="de-DE" altLang="ja-JP" dirty="0" err="1"/>
              <a:t>s</a:t>
            </a:r>
            <a:r>
              <a:rPr lang="de-DE" altLang="ja-JP" dirty="0"/>
              <a:t>-Algorithmus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z="2800" dirty="0"/>
              <a:t>Algorithmus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/>
              <a:t>Wenn ein Objekt p aus R</a:t>
            </a:r>
            <a:r>
              <a:rPr lang="de-DE" altLang="de-DE" baseline="-25000" dirty="0"/>
              <a:t>i</a:t>
            </a:r>
            <a:r>
              <a:rPr lang="de-DE" altLang="de-DE" dirty="0"/>
              <a:t> geladen wird, hat jedes nicht betrachtete </a:t>
            </a:r>
            <a:r>
              <a:rPr lang="de-DE" altLang="de-DE" dirty="0" err="1"/>
              <a:t>Object</a:t>
            </a:r>
            <a:r>
              <a:rPr lang="de-DE" altLang="de-DE" dirty="0"/>
              <a:t> p</a:t>
            </a:r>
            <a:r>
              <a:rPr lang="de-DE" altLang="ja-JP" dirty="0"/>
              <a:t>‘ in R</a:t>
            </a:r>
            <a:r>
              <a:rPr lang="de-DE" altLang="ja-JP" baseline="-25000" dirty="0"/>
              <a:t>i</a:t>
            </a:r>
            <a:r>
              <a:rPr lang="de-DE" altLang="ja-JP" dirty="0"/>
              <a:t> ein Maß </a:t>
            </a:r>
            <a:br>
              <a:rPr lang="de-DE" altLang="ja-JP" dirty="0"/>
            </a:br>
            <a:r>
              <a:rPr lang="de-DE" altLang="ja-JP" dirty="0"/>
              <a:t>score(p‘) ≤ score(p)	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/>
              <a:t>Verwaltung untere und obere Rangmaß-Grenze für bislang nicht gesehene Objekte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dirty="0"/>
              <a:t>Terminierung, wenn untere Grenze (Score) des </a:t>
            </a:r>
            <a:r>
              <a:rPr lang="de-DE" altLang="de-DE" dirty="0" err="1"/>
              <a:t>k-ten</a:t>
            </a:r>
            <a:r>
              <a:rPr lang="de-DE" altLang="de-DE" dirty="0"/>
              <a:t> Objekts besser als obere Grenze (Upper Bound) </a:t>
            </a:r>
            <a:br>
              <a:rPr lang="de-DE" altLang="de-DE" dirty="0"/>
            </a:br>
            <a:r>
              <a:rPr lang="de-DE" altLang="de-DE" dirty="0"/>
              <a:t>der übrigen Objekte</a:t>
            </a: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433B20F0-C22C-6D44-9BD4-C3ECA73B99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5F218E8-6B85-F946-8784-E0646E318A53}" type="slidenum">
              <a:rPr lang="en-US" altLang="de-DE" sz="130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82</a:t>
            </a:fld>
            <a:endParaRPr lang="en-US" altLang="de-DE" sz="13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4D962E0-3E22-7549-98E0-4570FC5C92D4}"/>
              </a:ext>
            </a:extLst>
          </p:cNvPr>
          <p:cNvSpPr txBox="1">
            <a:spLocks/>
          </p:cNvSpPr>
          <p:nvPr/>
        </p:nvSpPr>
        <p:spPr bwMode="auto">
          <a:xfrm>
            <a:off x="7837170" y="6366826"/>
            <a:ext cx="1066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9pPr>
          </a:lstStyle>
          <a:p>
            <a:pPr algn="r" eaLnBrk="1" hangingPunct="1"/>
            <a:fld id="{42162F67-A542-6C47-915C-E47A2717E7CF}" type="slidenum">
              <a:rPr lang="en-US" altLang="de-DE" sz="1200" smtClean="0">
                <a:latin typeface="Calibri" panose="020F0502020204030204" pitchFamily="34" charset="0"/>
              </a:rPr>
              <a:pPr algn="r" eaLnBrk="1" hangingPunct="1"/>
              <a:t>82</a:t>
            </a:fld>
            <a:endParaRPr lang="en-US" altLang="de-DE" sz="1200" dirty="0">
              <a:latin typeface="Calibri" panose="020F0502020204030204" pitchFamily="34" charset="0"/>
            </a:endParaRPr>
          </a:p>
        </p:txBody>
      </p:sp>
      <p:sp>
        <p:nvSpPr>
          <p:cNvPr id="7" name="Footer Placeholder 37">
            <a:extLst>
              <a:ext uri="{FF2B5EF4-FFF2-40B4-BE49-F238E27FC236}">
                <a16:creationId xmlns:a16="http://schemas.microsoft.com/office/drawing/2014/main" id="{16EA4EF1-AC86-2A42-970A-CE29422B01E0}"/>
              </a:ext>
            </a:extLst>
          </p:cNvPr>
          <p:cNvSpPr txBox="1">
            <a:spLocks/>
          </p:cNvSpPr>
          <p:nvPr/>
        </p:nvSpPr>
        <p:spPr bwMode="auto">
          <a:xfrm>
            <a:off x="1422578" y="6631642"/>
            <a:ext cx="638978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9pPr>
          </a:lstStyle>
          <a:p>
            <a:pPr algn="ctr" eaLnBrk="1" hangingPunct="1"/>
            <a:r>
              <a:rPr lang="en-US" altLang="de-DE" sz="1050">
                <a:solidFill>
                  <a:srgbClr val="FFFFFF"/>
                </a:solidFill>
                <a:latin typeface="Calibri" panose="020F0502020204030204" pitchFamily="34" charset="0"/>
              </a:rPr>
              <a:t>João B. Rocha-Junior et al., Efficient Processing of Top-k Spatial Preference Queries VLDB</a:t>
            </a:r>
            <a:r>
              <a:rPr lang="ja-JP" altLang="en-US" sz="1050">
                <a:solidFill>
                  <a:srgbClr val="FFFFFF"/>
                </a:solidFill>
                <a:latin typeface="Calibri" panose="020F0502020204030204" pitchFamily="34" charset="0"/>
              </a:rPr>
              <a:t>’</a:t>
            </a:r>
            <a:r>
              <a:rPr lang="en-US" altLang="ja-JP" sz="1050">
                <a:solidFill>
                  <a:srgbClr val="FFFFFF"/>
                </a:solidFill>
                <a:latin typeface="Calibri" panose="020F0502020204030204" pitchFamily="34" charset="0"/>
              </a:rPr>
              <a:t> 2011</a:t>
            </a:r>
            <a:endParaRPr lang="en-US" altLang="de-DE" sz="105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10134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179512" y="1988841"/>
            <a:ext cx="2880320" cy="2330753"/>
            <a:chOff x="177626" y="1988883"/>
            <a:chExt cx="2882464" cy="2331442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177626" y="1988883"/>
              <a:ext cx="2882464" cy="2199841"/>
              <a:chOff x="1077142" y="3168301"/>
              <a:chExt cx="2882464" cy="2199841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077142" y="3168301"/>
                <a:ext cx="2882464" cy="584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Top-</a:t>
                </a:r>
                <a:r>
                  <a:rPr lang="de-DE" sz="2000" dirty="0" err="1"/>
                  <a:t>k</a:t>
                </a:r>
                <a:r>
                  <a:rPr lang="de-DE" sz="2000" dirty="0"/>
                  <a:t>-Anfragen </a:t>
                </a:r>
                <a:br>
                  <a:rPr lang="de-DE" sz="2000" dirty="0"/>
                </a:br>
                <a:r>
                  <a:rPr lang="de-DE" sz="2000" dirty="0" err="1"/>
                  <a:t>Fagins</a:t>
                </a:r>
                <a:r>
                  <a:rPr lang="de-DE" sz="2000" dirty="0"/>
                  <a:t> Algorithmen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 und Data Mining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088078" y="3673378"/>
            <a:ext cx="3178175" cy="1836834"/>
            <a:chOff x="3088769" y="3673870"/>
            <a:chExt cx="3176694" cy="1837080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088769" y="3673870"/>
              <a:ext cx="3176694" cy="1704870"/>
              <a:chOff x="2114902" y="3775971"/>
              <a:chExt cx="3176694" cy="1704870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14902" y="3775971"/>
                <a:ext cx="3176694" cy="292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Skyline-Anfragen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348879"/>
            <a:ext cx="3168353" cy="2618419"/>
            <a:chOff x="5508087" y="2349047"/>
            <a:chExt cx="3168469" cy="2618978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349047"/>
              <a:ext cx="3168469" cy="877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/>
                <a:t>Kombinierte Anfragen</a:t>
              </a:r>
              <a:br>
                <a:rPr lang="de-DE" sz="2000" dirty="0"/>
              </a:br>
              <a:r>
                <a:rPr lang="de-DE" sz="2000" dirty="0"/>
                <a:t>Top-</a:t>
              </a:r>
              <a:r>
                <a:rPr lang="de-DE" sz="2000" dirty="0" err="1"/>
                <a:t>k</a:t>
              </a:r>
              <a:r>
                <a:rPr lang="de-DE" sz="2000" dirty="0"/>
                <a:t> und räumliche Nähe</a:t>
              </a:r>
              <a:br>
                <a:rPr lang="de-DE" sz="2000" dirty="0"/>
              </a:br>
              <a:r>
                <a:rPr lang="de-DE" sz="2000" dirty="0">
                  <a:solidFill>
                    <a:srgbClr val="0B05FF"/>
                  </a:solidFill>
                </a:rPr>
                <a:t>Nicht-monotone </a:t>
              </a:r>
              <a:r>
                <a:rPr lang="de-DE" sz="2000" dirty="0" err="1">
                  <a:solidFill>
                    <a:srgbClr val="0B05FF"/>
                  </a:solidFill>
                </a:rPr>
                <a:t>Rangmaße</a:t>
              </a:r>
              <a:endParaRPr lang="de-DE" sz="2000" noProof="1">
                <a:solidFill>
                  <a:srgbClr val="0B05FF"/>
                </a:solidFill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5152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Von First-</a:t>
            </a:r>
            <a:r>
              <a:rPr lang="de-DE" sz="2400" dirty="0" err="1"/>
              <a:t>n</a:t>
            </a:r>
            <a:r>
              <a:rPr lang="de-DE" sz="2400" dirty="0"/>
              <a:t>- und Top-</a:t>
            </a:r>
            <a:r>
              <a:rPr lang="de-DE" sz="2400" dirty="0" err="1"/>
              <a:t>k</a:t>
            </a:r>
            <a:r>
              <a:rPr lang="de-DE" sz="2400" dirty="0"/>
              <a:t>-Anfragen zu Skyline-Anfrage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5079826" cy="1415456"/>
            <a:chOff x="2876550" y="1700807"/>
            <a:chExt cx="5079826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4968552" cy="1268386"/>
              <a:chOff x="2463376" y="3901986"/>
              <a:chExt cx="4969054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4969054" cy="687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Anwendungen, First-</a:t>
                </a:r>
                <a:r>
                  <a:rPr lang="de-DE" sz="2000" dirty="0" err="1"/>
                  <a:t>n</a:t>
                </a:r>
                <a:r>
                  <a:rPr lang="de-DE" sz="2000" dirty="0"/>
                  <a:t>-Anfragen, </a:t>
                </a:r>
                <a:r>
                  <a:rPr lang="de-DE" sz="2000" noProof="1">
                    <a:cs typeface="Arial" charset="0"/>
                  </a:rPr>
                  <a:t>Optimierung</a:t>
                </a:r>
              </a:p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25BB2417-57A3-D743-B3A1-7771ACD759A1}"/>
              </a:ext>
            </a:extLst>
          </p:cNvPr>
          <p:cNvSpPr txBox="1">
            <a:spLocks/>
          </p:cNvSpPr>
          <p:nvPr/>
        </p:nvSpPr>
        <p:spPr bwMode="auto">
          <a:xfrm>
            <a:off x="7837170" y="6366826"/>
            <a:ext cx="1066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9pPr>
          </a:lstStyle>
          <a:p>
            <a:pPr algn="r" eaLnBrk="1" hangingPunct="1"/>
            <a:fld id="{42162F67-A542-6C47-915C-E47A2717E7CF}" type="slidenum">
              <a:rPr lang="en-US" altLang="de-DE" sz="1200" smtClean="0">
                <a:latin typeface="Calibri" panose="020F0502020204030204" pitchFamily="34" charset="0"/>
              </a:rPr>
              <a:pPr algn="r" eaLnBrk="1" hangingPunct="1"/>
              <a:t>83</a:t>
            </a:fld>
            <a:endParaRPr lang="en-US" altLang="de-DE" sz="1200" dirty="0">
              <a:latin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E26C519-F98A-AC4C-A34C-546001FEBF84}"/>
              </a:ext>
            </a:extLst>
          </p:cNvPr>
          <p:cNvSpPr/>
          <p:nvPr/>
        </p:nvSpPr>
        <p:spPr>
          <a:xfrm>
            <a:off x="2339752" y="6238473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B05FF"/>
                </a:solidFill>
                <a:latin typeface="Arial" panose="020B0604020202020204" pitchFamily="34" charset="0"/>
              </a:rPr>
              <a:t>Peter </a:t>
            </a:r>
            <a:r>
              <a:rPr lang="de-DE" sz="1100" dirty="0" err="1">
                <a:solidFill>
                  <a:srgbClr val="0B05FF"/>
                </a:solidFill>
                <a:latin typeface="Arial" panose="020B0604020202020204" pitchFamily="34" charset="0"/>
              </a:rPr>
              <a:t>Poensgen</a:t>
            </a:r>
            <a:r>
              <a:rPr lang="de-DE" sz="1100" dirty="0">
                <a:solidFill>
                  <a:srgbClr val="0B05FF"/>
                </a:solidFill>
                <a:latin typeface="Arial" panose="020B0604020202020204" pitchFamily="34" charset="0"/>
              </a:rPr>
              <a:t>: Algorithmen und Indexstrukturen für Top-</a:t>
            </a:r>
            <a:r>
              <a:rPr lang="de-DE" sz="1100" dirty="0" err="1">
                <a:solidFill>
                  <a:srgbClr val="0B05FF"/>
                </a:solidFill>
                <a:latin typeface="Arial" panose="020B0604020202020204" pitchFamily="34" charset="0"/>
              </a:rPr>
              <a:t>k</a:t>
            </a:r>
            <a:r>
              <a:rPr lang="de-DE" sz="1100" dirty="0">
                <a:solidFill>
                  <a:srgbClr val="0B05FF"/>
                </a:solidFill>
                <a:latin typeface="Arial" panose="020B0604020202020204" pitchFamily="34" charset="0"/>
              </a:rPr>
              <a:t>-Anfragen mit quasi-konvexen oder quadratischen Bewertungsfunktionen, </a:t>
            </a:r>
            <a:r>
              <a:rPr lang="de-DE" sz="1100" b="1" dirty="0">
                <a:solidFill>
                  <a:srgbClr val="FF0000"/>
                </a:solidFill>
                <a:latin typeface="Arial" panose="020B0604020202020204" pitchFamily="34" charset="0"/>
              </a:rPr>
              <a:t>2019</a:t>
            </a:r>
            <a:endParaRPr lang="de-DE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89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57541-6409-B24A-95DE-ED7D69355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Monotonie der Bewertungsfunktion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CB81D-587F-714F-BCDC-4DAECE03D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BBS benötigt eine monotone Bewertungsfunktion</a:t>
            </a:r>
          </a:p>
          <a:p>
            <a:pPr lvl="1"/>
            <a:r>
              <a:rPr lang="de-DE" dirty="0"/>
              <a:t>Monoton steigend oder monoton fallend</a:t>
            </a:r>
          </a:p>
          <a:p>
            <a:r>
              <a:rPr lang="de-DE" dirty="0"/>
              <a:t>Verwendet folgende Anfrage eine monotone Bewertungsfunktion?</a:t>
            </a:r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Bewertungsfunktion, die maximiert werden soll:</a:t>
            </a:r>
          </a:p>
          <a:p>
            <a:endParaRPr lang="de-DE" dirty="0"/>
          </a:p>
          <a:p>
            <a:r>
              <a:rPr lang="de-DE" dirty="0"/>
              <a:t>Algorithmus </a:t>
            </a:r>
            <a:r>
              <a:rPr lang="de-DE" dirty="0">
                <a:solidFill>
                  <a:srgbClr val="0305FF"/>
                </a:solidFill>
              </a:rPr>
              <a:t>Branch-and-Bound-</a:t>
            </a:r>
            <a:r>
              <a:rPr lang="de-DE" dirty="0" err="1">
                <a:solidFill>
                  <a:srgbClr val="0305FF"/>
                </a:solidFill>
              </a:rPr>
              <a:t>Ranked</a:t>
            </a:r>
            <a:r>
              <a:rPr lang="de-DE" dirty="0">
                <a:solidFill>
                  <a:srgbClr val="0305FF"/>
                </a:solidFill>
              </a:rPr>
              <a:t>-Search</a:t>
            </a:r>
          </a:p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4171B-03B9-A541-9859-7D4273939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84</a:t>
            </a:fld>
            <a:endParaRPr lang="de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4DA922-FDF9-1048-B787-09C47E16A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031908"/>
            <a:ext cx="5220072" cy="15074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298D3E-8861-964D-9673-F9647B69E62D}"/>
              </a:ext>
            </a:extLst>
          </p:cNvPr>
          <p:cNvSpPr txBox="1"/>
          <p:nvPr/>
        </p:nvSpPr>
        <p:spPr>
          <a:xfrm>
            <a:off x="3347864" y="6624648"/>
            <a:ext cx="2662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Peter </a:t>
            </a:r>
            <a:r>
              <a:rPr lang="de-DE" sz="1200" dirty="0" err="1">
                <a:solidFill>
                  <a:schemeClr val="bg1"/>
                </a:solidFill>
              </a:rPr>
              <a:t>Poensgen</a:t>
            </a:r>
            <a:r>
              <a:rPr lang="de-DE" sz="1200" dirty="0">
                <a:solidFill>
                  <a:schemeClr val="bg1"/>
                </a:solidFill>
              </a:rPr>
              <a:t>, Dissertation, IFIS, 2018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026F531-744D-2449-AF3A-7E9FD6785CF8}"/>
                  </a:ext>
                </a:extLst>
              </p:cNvPr>
              <p:cNvSpPr txBox="1"/>
              <p:nvPr/>
            </p:nvSpPr>
            <p:spPr>
              <a:xfrm>
                <a:off x="1475656" y="4972783"/>
                <a:ext cx="504056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𝑏𝑔</m:t>
                          </m:r>
                          <m:d>
                            <m:d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de-D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−0,5</m:t>
                          </m:r>
                        </m:e>
                      </m:d>
                      <m:r>
                        <a:rPr lang="de-DE" sz="20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de-DE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lg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026F531-744D-2449-AF3A-7E9FD6785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972783"/>
                <a:ext cx="5040560" cy="307777"/>
              </a:xfrm>
              <a:prstGeom prst="rect">
                <a:avLst/>
              </a:prstGeom>
              <a:blipFill>
                <a:blip r:embed="rId3"/>
                <a:stretch>
                  <a:fillRect t="-8000" b="-4000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38BB8CE8-F415-8EFC-D1CC-5200A6CB07B8}"/>
              </a:ext>
            </a:extLst>
          </p:cNvPr>
          <p:cNvSpPr/>
          <p:nvPr/>
        </p:nvSpPr>
        <p:spPr>
          <a:xfrm>
            <a:off x="2267744" y="6253596"/>
            <a:ext cx="48600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305FF"/>
                </a:solidFill>
              </a:rPr>
              <a:t>Y. Tao, V. </a:t>
            </a:r>
            <a:r>
              <a:rPr lang="de-DE" sz="1100" dirty="0" err="1">
                <a:solidFill>
                  <a:srgbClr val="0305FF"/>
                </a:solidFill>
              </a:rPr>
              <a:t>Hristidis</a:t>
            </a:r>
            <a:r>
              <a:rPr lang="de-DE" sz="1100" dirty="0">
                <a:solidFill>
                  <a:srgbClr val="0305FF"/>
                </a:solidFill>
              </a:rPr>
              <a:t>, D. </a:t>
            </a:r>
            <a:r>
              <a:rPr lang="de-DE" sz="1100" dirty="0" err="1">
                <a:solidFill>
                  <a:srgbClr val="0305FF"/>
                </a:solidFill>
              </a:rPr>
              <a:t>Papadias</a:t>
            </a:r>
            <a:r>
              <a:rPr lang="de-DE" sz="1100" dirty="0">
                <a:solidFill>
                  <a:srgbClr val="0305FF"/>
                </a:solidFill>
              </a:rPr>
              <a:t> </a:t>
            </a:r>
            <a:r>
              <a:rPr lang="de-DE" sz="1100" dirty="0" err="1">
                <a:solidFill>
                  <a:srgbClr val="0305FF"/>
                </a:solidFill>
              </a:rPr>
              <a:t>and</a:t>
            </a:r>
            <a:r>
              <a:rPr lang="de-DE" sz="1100" dirty="0">
                <a:solidFill>
                  <a:srgbClr val="0305FF"/>
                </a:solidFill>
              </a:rPr>
              <a:t> Y. </a:t>
            </a:r>
            <a:r>
              <a:rPr lang="de-DE" sz="1100" dirty="0" err="1">
                <a:solidFill>
                  <a:srgbClr val="0305FF"/>
                </a:solidFill>
              </a:rPr>
              <a:t>Papakonstantinou</a:t>
            </a:r>
            <a:r>
              <a:rPr lang="de-DE" sz="1100" dirty="0">
                <a:solidFill>
                  <a:srgbClr val="0305FF"/>
                </a:solidFill>
              </a:rPr>
              <a:t>, “</a:t>
            </a:r>
            <a:r>
              <a:rPr lang="de-DE" sz="1100" dirty="0" err="1">
                <a:solidFill>
                  <a:srgbClr val="0305FF"/>
                </a:solidFill>
              </a:rPr>
              <a:t>Branch-and-Bound</a:t>
            </a:r>
            <a:r>
              <a:rPr lang="de-DE" sz="1100" dirty="0">
                <a:solidFill>
                  <a:srgbClr val="0305FF"/>
                </a:solidFill>
              </a:rPr>
              <a:t> Processing </a:t>
            </a:r>
            <a:r>
              <a:rPr lang="de-DE" sz="1100" dirty="0" err="1">
                <a:solidFill>
                  <a:srgbClr val="0305FF"/>
                </a:solidFill>
              </a:rPr>
              <a:t>of</a:t>
            </a:r>
            <a:r>
              <a:rPr lang="de-DE" sz="1100" dirty="0">
                <a:solidFill>
                  <a:srgbClr val="0305FF"/>
                </a:solidFill>
              </a:rPr>
              <a:t> </a:t>
            </a:r>
            <a:r>
              <a:rPr lang="de-DE" sz="1100" dirty="0" err="1">
                <a:solidFill>
                  <a:srgbClr val="0305FF"/>
                </a:solidFill>
              </a:rPr>
              <a:t>Ranked</a:t>
            </a:r>
            <a:r>
              <a:rPr lang="de-DE" sz="1100" dirty="0">
                <a:solidFill>
                  <a:srgbClr val="0305FF"/>
                </a:solidFill>
              </a:rPr>
              <a:t> </a:t>
            </a:r>
            <a:r>
              <a:rPr lang="de-DE" sz="1100" dirty="0" err="1">
                <a:solidFill>
                  <a:srgbClr val="0305FF"/>
                </a:solidFill>
              </a:rPr>
              <a:t>Queries</a:t>
            </a:r>
            <a:r>
              <a:rPr lang="de-DE" sz="1100" dirty="0">
                <a:solidFill>
                  <a:srgbClr val="0305FF"/>
                </a:solidFill>
              </a:rPr>
              <a:t>,” Information Systems, 32(3), pp. 424-445, </a:t>
            </a:r>
            <a:r>
              <a:rPr lang="de-DE" sz="1100" b="1" dirty="0">
                <a:solidFill>
                  <a:srgbClr val="FF0000"/>
                </a:solidFill>
              </a:rPr>
              <a:t>2007</a:t>
            </a:r>
            <a:endParaRPr lang="de-DE" sz="1100" b="1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6429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9D2C4-BE47-AD49-8253-3557DCB2E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Graph und Höhenlinie von </a:t>
            </a:r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6EDDA39-A6CD-F542-92DD-AB9B1348A3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24467"/>
            <a:ext cx="8229600" cy="351389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BDD71-C73C-024D-8B7C-815ACDB3F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85</a:t>
            </a:fld>
            <a:endParaRPr lang="de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478C4E-803B-5341-BC2D-5F58AE89C829}"/>
              </a:ext>
            </a:extLst>
          </p:cNvPr>
          <p:cNvSpPr txBox="1"/>
          <p:nvPr/>
        </p:nvSpPr>
        <p:spPr>
          <a:xfrm>
            <a:off x="3347864" y="6624648"/>
            <a:ext cx="2662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Peter </a:t>
            </a:r>
            <a:r>
              <a:rPr lang="de-DE" sz="1200" dirty="0" err="1">
                <a:solidFill>
                  <a:schemeClr val="bg1"/>
                </a:solidFill>
              </a:rPr>
              <a:t>Poensgen</a:t>
            </a:r>
            <a:r>
              <a:rPr lang="de-DE" sz="1200" dirty="0">
                <a:solidFill>
                  <a:schemeClr val="bg1"/>
                </a:solidFill>
              </a:rPr>
              <a:t>, Dissertation, IFIS, 2018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8B7106-6EED-1943-9551-F3EB4A383F3B}"/>
              </a:ext>
            </a:extLst>
          </p:cNvPr>
          <p:cNvSpPr txBox="1"/>
          <p:nvPr/>
        </p:nvSpPr>
        <p:spPr>
          <a:xfrm>
            <a:off x="2123728" y="52292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bg</a:t>
            </a:r>
            <a:endParaRPr lang="de-DE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28226E-0E48-BC42-806E-BE871938E5B9}"/>
              </a:ext>
            </a:extLst>
          </p:cNvPr>
          <p:cNvSpPr txBox="1"/>
          <p:nvPr/>
        </p:nvSpPr>
        <p:spPr>
          <a:xfrm>
            <a:off x="3816051" y="4472463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lg</a:t>
            </a:r>
            <a:endParaRPr lang="de-DE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75848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334C6-B7E0-204E-9539-F543958BE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Konvexe und Quasi-Konvexe Funktionen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B57338-CC4B-5649-865F-D462B1D92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043" y="1325387"/>
            <a:ext cx="8697913" cy="213757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FEA76-504F-354C-836E-7F519BAD4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86</a:t>
            </a:fld>
            <a:endParaRPr lang="de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081C77-3FF1-4F40-9934-0813B8678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31" y="3486606"/>
            <a:ext cx="7596336" cy="28905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3DC98B-50FD-5C4B-A766-CB9480998D88}"/>
              </a:ext>
            </a:extLst>
          </p:cNvPr>
          <p:cNvSpPr txBox="1"/>
          <p:nvPr/>
        </p:nvSpPr>
        <p:spPr>
          <a:xfrm>
            <a:off x="3347864" y="6624648"/>
            <a:ext cx="2662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Peter </a:t>
            </a:r>
            <a:r>
              <a:rPr lang="de-DE" sz="1200" dirty="0" err="1">
                <a:solidFill>
                  <a:schemeClr val="bg1"/>
                </a:solidFill>
              </a:rPr>
              <a:t>Poensgen</a:t>
            </a:r>
            <a:r>
              <a:rPr lang="de-DE" sz="1200" dirty="0">
                <a:solidFill>
                  <a:schemeClr val="bg1"/>
                </a:solidFill>
              </a:rPr>
              <a:t>, Dissertation, IFIS, 2018</a:t>
            </a:r>
          </a:p>
        </p:txBody>
      </p:sp>
    </p:spTree>
    <p:extLst>
      <p:ext uri="{BB962C8B-B14F-4D97-AF65-F5344CB8AC3E}">
        <p14:creationId xmlns:p14="http://schemas.microsoft.com/office/powerpoint/2010/main" val="188778731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2CB97-8331-B54E-ABFD-591E29E92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Branch</a:t>
            </a:r>
            <a:r>
              <a:rPr lang="de-DE" dirty="0"/>
              <a:t>-</a:t>
            </a:r>
            <a:r>
              <a:rPr lang="de-DE" dirty="0" err="1"/>
              <a:t>and</a:t>
            </a:r>
            <a:r>
              <a:rPr lang="de-DE" dirty="0"/>
              <a:t>-</a:t>
            </a:r>
            <a:r>
              <a:rPr lang="de-DE" dirty="0" err="1"/>
              <a:t>Bound</a:t>
            </a:r>
            <a:r>
              <a:rPr lang="de-DE" dirty="0"/>
              <a:t>-</a:t>
            </a:r>
            <a:r>
              <a:rPr lang="de-DE" dirty="0" err="1"/>
              <a:t>Ranked</a:t>
            </a:r>
            <a:r>
              <a:rPr lang="de-DE" dirty="0"/>
              <a:t>-Search (BRS)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26771-35DC-9A4B-BC41-47FCD7EDA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76056"/>
          </a:xfrm>
        </p:spPr>
        <p:txBody>
          <a:bodyPr/>
          <a:lstStyle/>
          <a:p>
            <a:pPr marL="0" indent="0">
              <a:buNone/>
            </a:pPr>
            <a:r>
              <a:rPr lang="en-US" sz="1100" b="1" dirty="0">
                <a:latin typeface="Courier" pitchFamily="2" charset="0"/>
              </a:rPr>
              <a:t>algorithm</a:t>
            </a:r>
            <a:r>
              <a:rPr lang="en-US" sz="1100" dirty="0">
                <a:latin typeface="Courier" pitchFamily="2" charset="0"/>
              </a:rPr>
              <a:t> BRS 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rt</a:t>
            </a:r>
            <a:r>
              <a:rPr lang="en-US" sz="1100" dirty="0">
                <a:latin typeface="Courier" pitchFamily="2" charset="0"/>
              </a:rPr>
              <a:t>,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k</a:t>
            </a:r>
            <a:r>
              <a:rPr lang="en-US" sz="1100" dirty="0">
                <a:latin typeface="Courier" pitchFamily="2" charset="0"/>
              </a:rPr>
              <a:t>,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type</a:t>
            </a:r>
            <a:r>
              <a:rPr lang="en-US" sz="1100" dirty="0">
                <a:latin typeface="Courier" pitchFamily="2" charset="0"/>
              </a:rPr>
              <a:t>, 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score_r</a:t>
            </a:r>
            <a:r>
              <a:rPr lang="en-US" sz="1100" dirty="0">
                <a:latin typeface="Courier" pitchFamily="2" charset="0"/>
              </a:rPr>
              <a:t>,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score_p</a:t>
            </a:r>
            <a:r>
              <a:rPr lang="en-US" sz="1100" dirty="0">
                <a:latin typeface="Courier" pitchFamily="2" charset="0"/>
              </a:rPr>
              <a:t>)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//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rt</a:t>
            </a:r>
            <a:r>
              <a:rPr lang="en-US" sz="1100" dirty="0">
                <a:latin typeface="Courier" pitchFamily="2" charset="0"/>
              </a:rPr>
              <a:t> is an r-tree on the dataset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//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k</a:t>
            </a:r>
            <a:r>
              <a:rPr lang="en-US" sz="1100" dirty="0">
                <a:latin typeface="Courier" pitchFamily="2" charset="0"/>
              </a:rPr>
              <a:t> denotes the number of data points to return 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//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type</a:t>
            </a:r>
            <a:r>
              <a:rPr lang="en-US" sz="1100" dirty="0">
                <a:latin typeface="Courier" pitchFamily="2" charset="0"/>
              </a:rPr>
              <a:t> can be either ‘min’ or ‘max’, 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//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score_r</a:t>
            </a:r>
            <a:r>
              <a:rPr lang="en-US" sz="1100" dirty="0">
                <a:latin typeface="Courier" pitchFamily="2" charset="0"/>
              </a:rPr>
              <a:t> computes a score for an MBR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//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score_p</a:t>
            </a:r>
            <a:r>
              <a:rPr lang="en-US" sz="1100" dirty="0">
                <a:latin typeface="Courier" pitchFamily="2" charset="0"/>
              </a:rPr>
              <a:t> is a point scoring function </a:t>
            </a:r>
          </a:p>
          <a:p>
            <a:pPr marL="0" indent="0">
              <a:buNone/>
            </a:pPr>
            <a:r>
              <a:rPr lang="en-US" sz="1100" b="1" dirty="0">
                <a:latin typeface="Courier" pitchFamily="2" charset="0"/>
              </a:rPr>
              <a:t>let</a:t>
            </a:r>
            <a:r>
              <a:rPr lang="en-US" sz="1100" dirty="0">
                <a:latin typeface="Courier" pitchFamily="2" charset="0"/>
              </a:rPr>
              <a:t>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pq</a:t>
            </a:r>
            <a:r>
              <a:rPr lang="en-US" sz="1100" dirty="0">
                <a:latin typeface="Courier" pitchFamily="2" charset="0"/>
              </a:rPr>
              <a:t> = </a:t>
            </a:r>
            <a:r>
              <a:rPr lang="en-US" sz="1100" dirty="0" err="1">
                <a:latin typeface="Courier" pitchFamily="2" charset="0"/>
              </a:rPr>
              <a:t>build_priority_queue</a:t>
            </a:r>
            <a:r>
              <a:rPr lang="en-US" sz="1100" dirty="0">
                <a:latin typeface="Courier" pitchFamily="2" charset="0"/>
              </a:rPr>
              <a:t>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type</a:t>
            </a:r>
            <a:r>
              <a:rPr lang="en-US" sz="1100" dirty="0">
                <a:latin typeface="Courier" pitchFamily="2" charset="0"/>
              </a:rPr>
              <a:t>, // </a:t>
            </a:r>
            <a:r>
              <a:rPr lang="en-US" sz="1100" dirty="0" err="1">
                <a:latin typeface="Courier" pitchFamily="2" charset="0"/>
              </a:rPr>
              <a:t>pq</a:t>
            </a:r>
            <a:r>
              <a:rPr lang="en-US" sz="1100" dirty="0">
                <a:latin typeface="Courier" pitchFamily="2" charset="0"/>
              </a:rPr>
              <a:t> with (obj, score) entries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             map(lambda(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</a:t>
            </a:r>
            <a:r>
              <a:rPr lang="en-US" sz="1100" dirty="0">
                <a:latin typeface="Courier" pitchFamily="2" charset="0"/>
              </a:rPr>
              <a:t>) return </a:t>
            </a:r>
            <a:r>
              <a:rPr lang="en-US" sz="1100" b="1" dirty="0">
                <a:latin typeface="Courier" pitchFamily="2" charset="0"/>
              </a:rPr>
              <a:t>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</a:t>
            </a:r>
            <a:r>
              <a:rPr lang="en-US" sz="1100" dirty="0">
                <a:latin typeface="Courier" pitchFamily="2" charset="0"/>
              </a:rPr>
              <a:t>,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score_r</a:t>
            </a:r>
            <a:r>
              <a:rPr lang="en-US" sz="1100" dirty="0">
                <a:latin typeface="Courier" pitchFamily="2" charset="0"/>
              </a:rPr>
              <a:t>(</a:t>
            </a:r>
            <a:r>
              <a:rPr lang="en-US" sz="1100" dirty="0" err="1">
                <a:latin typeface="Courier" pitchFamily="2" charset="0"/>
              </a:rPr>
              <a:t>mbr</a:t>
            </a:r>
            <a:r>
              <a:rPr lang="en-US" sz="1100" dirty="0">
                <a:latin typeface="Courier" pitchFamily="2" charset="0"/>
              </a:rPr>
              <a:t>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</a:t>
            </a:r>
            <a:r>
              <a:rPr lang="en-US" sz="1100" dirty="0">
                <a:latin typeface="Courier" pitchFamily="2" charset="0"/>
              </a:rPr>
              <a:t>),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score_p</a:t>
            </a:r>
            <a:r>
              <a:rPr lang="en-US" sz="1100" dirty="0">
                <a:latin typeface="Courier" pitchFamily="2" charset="0"/>
              </a:rPr>
              <a:t>)</a:t>
            </a:r>
            <a:r>
              <a:rPr lang="en-US" sz="1100" b="1" dirty="0">
                <a:latin typeface="Courier" pitchFamily="2" charset="0"/>
              </a:rPr>
              <a:t>)</a:t>
            </a:r>
            <a:r>
              <a:rPr lang="en-US" sz="1100" dirty="0">
                <a:latin typeface="Courier" pitchFamily="2" charset="0"/>
              </a:rPr>
              <a:t>,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                 root(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rt</a:t>
            </a:r>
            <a:r>
              <a:rPr lang="en-US" sz="1100" dirty="0">
                <a:latin typeface="Courier" pitchFamily="2" charset="0"/>
              </a:rPr>
              <a:t>))) 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result</a:t>
            </a:r>
            <a:r>
              <a:rPr lang="en-US" sz="1100" dirty="0">
                <a:latin typeface="Courier" pitchFamily="2" charset="0"/>
              </a:rPr>
              <a:t> = {}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n</a:t>
            </a:r>
            <a:r>
              <a:rPr lang="en-US" sz="1100" dirty="0">
                <a:latin typeface="Courier" pitchFamily="2" charset="0"/>
              </a:rPr>
              <a:t> = 0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object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</a:t>
            </a:r>
            <a:r>
              <a:rPr lang="en-US" sz="1100" b="1" dirty="0">
                <a:latin typeface="Courier" pitchFamily="2" charset="0"/>
              </a:rPr>
              <a:t>while</a:t>
            </a:r>
            <a:r>
              <a:rPr lang="en-US" sz="1100" dirty="0">
                <a:latin typeface="Courier" pitchFamily="2" charset="0"/>
              </a:rPr>
              <a:t> n &lt; k and not empty?(</a:t>
            </a:r>
            <a:r>
              <a:rPr lang="en-US" sz="1100" dirty="0" err="1">
                <a:latin typeface="Courier" pitchFamily="2" charset="0"/>
              </a:rPr>
              <a:t>pq</a:t>
            </a:r>
            <a:r>
              <a:rPr lang="en-US" sz="1100" dirty="0">
                <a:latin typeface="Courier" pitchFamily="2" charset="0"/>
              </a:rPr>
              <a:t>) </a:t>
            </a:r>
            <a:r>
              <a:rPr lang="en-US" sz="1100" b="1" dirty="0">
                <a:latin typeface="Courier" pitchFamily="2" charset="0"/>
              </a:rPr>
              <a:t>do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object</a:t>
            </a:r>
            <a:r>
              <a:rPr lang="en-US" sz="1100" dirty="0">
                <a:latin typeface="Courier" pitchFamily="2" charset="0"/>
              </a:rPr>
              <a:t> := </a:t>
            </a:r>
            <a:r>
              <a:rPr lang="en-US" sz="1100" dirty="0" err="1">
                <a:latin typeface="Courier" pitchFamily="2" charset="0"/>
              </a:rPr>
              <a:t>delete_next</a:t>
            </a:r>
            <a:r>
              <a:rPr lang="en-US" sz="1100" dirty="0">
                <a:latin typeface="Courier" pitchFamily="2" charset="0"/>
              </a:rPr>
              <a:t>(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pq</a:t>
            </a:r>
            <a:r>
              <a:rPr lang="en-US" sz="1100" dirty="0">
                <a:latin typeface="Courier" pitchFamily="2" charset="0"/>
              </a:rPr>
              <a:t>)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</a:t>
            </a:r>
            <a:r>
              <a:rPr lang="en-US" sz="1100" b="1" dirty="0">
                <a:latin typeface="Courier" pitchFamily="2" charset="0"/>
              </a:rPr>
              <a:t>if</a:t>
            </a:r>
            <a:r>
              <a:rPr lang="en-US" sz="1100" dirty="0">
                <a:latin typeface="Courier" pitchFamily="2" charset="0"/>
              </a:rPr>
              <a:t> point?(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object</a:t>
            </a:r>
            <a:r>
              <a:rPr lang="en-US" sz="1100" dirty="0">
                <a:latin typeface="Courier" pitchFamily="2" charset="0"/>
              </a:rPr>
              <a:t>) </a:t>
            </a:r>
            <a:r>
              <a:rPr lang="en-US" sz="1100" b="1" dirty="0">
                <a:latin typeface="Courier" pitchFamily="2" charset="0"/>
              </a:rPr>
              <a:t>then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   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result</a:t>
            </a:r>
            <a:r>
              <a:rPr lang="en-US" sz="1100" dirty="0">
                <a:latin typeface="Courier" pitchFamily="2" charset="0"/>
              </a:rPr>
              <a:t> :=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result</a:t>
            </a:r>
            <a:r>
              <a:rPr lang="en-US" sz="1100" dirty="0">
                <a:latin typeface="Courier" pitchFamily="2" charset="0"/>
              </a:rPr>
              <a:t> ∪ {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object</a:t>
            </a:r>
            <a:r>
              <a:rPr lang="en-US" sz="1100" dirty="0">
                <a:latin typeface="Courier" pitchFamily="2" charset="0"/>
              </a:rPr>
              <a:t>}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   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n</a:t>
            </a:r>
            <a:r>
              <a:rPr lang="en-US" sz="1100" dirty="0">
                <a:latin typeface="Courier" pitchFamily="2" charset="0"/>
              </a:rPr>
              <a:t> :=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n</a:t>
            </a:r>
            <a:r>
              <a:rPr lang="en-US" sz="1100" dirty="0">
                <a:latin typeface="Courier" pitchFamily="2" charset="0"/>
              </a:rPr>
              <a:t> + 1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</a:t>
            </a:r>
            <a:r>
              <a:rPr lang="en-US" sz="1100" b="1" dirty="0">
                <a:latin typeface="Courier" pitchFamily="2" charset="0"/>
              </a:rPr>
              <a:t>else</a:t>
            </a: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    </a:t>
            </a:r>
            <a:r>
              <a:rPr lang="en-US" sz="1100" b="1" dirty="0">
                <a:latin typeface="Courier" pitchFamily="2" charset="0"/>
              </a:rPr>
              <a:t>if</a:t>
            </a:r>
            <a:r>
              <a:rPr lang="en-US" sz="1100" dirty="0">
                <a:latin typeface="Courier" pitchFamily="2" charset="0"/>
              </a:rPr>
              <a:t> leaf?(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object</a:t>
            </a:r>
            <a:r>
              <a:rPr lang="en-US" sz="1100" dirty="0">
                <a:latin typeface="Courier" pitchFamily="2" charset="0"/>
              </a:rPr>
              <a:t>) </a:t>
            </a:r>
            <a:r>
              <a:rPr lang="en-US" sz="1100" b="1" dirty="0">
                <a:latin typeface="Courier" pitchFamily="2" charset="0"/>
              </a:rPr>
              <a:t>then</a:t>
            </a:r>
          </a:p>
          <a:p>
            <a:pPr marL="0" indent="0">
              <a:buNone/>
            </a:pPr>
            <a:r>
              <a:rPr lang="de-DE" sz="1100" dirty="0">
                <a:latin typeface="Courier" pitchFamily="2" charset="0"/>
              </a:rPr>
              <a:t>	   </a:t>
            </a:r>
            <a:r>
              <a:rPr lang="de-DE" sz="1100" dirty="0" err="1">
                <a:latin typeface="Courier" pitchFamily="2" charset="0"/>
              </a:rPr>
              <a:t>for</a:t>
            </a:r>
            <a:r>
              <a:rPr lang="de-DE" sz="1100" dirty="0">
                <a:latin typeface="Courier" pitchFamily="2" charset="0"/>
              </a:rPr>
              <a:t> </a:t>
            </a:r>
            <a:r>
              <a:rPr lang="de-DE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p</a:t>
            </a:r>
            <a:r>
              <a:rPr lang="de-DE" sz="1100" dirty="0">
                <a:latin typeface="Courier" pitchFamily="2" charset="0"/>
              </a:rPr>
              <a:t> ∈ </a:t>
            </a:r>
            <a:r>
              <a:rPr lang="de-DE" sz="1100" dirty="0" err="1">
                <a:latin typeface="Courier" pitchFamily="2" charset="0"/>
              </a:rPr>
              <a:t>points</a:t>
            </a:r>
            <a:r>
              <a:rPr lang="de-DE" sz="1100" dirty="0">
                <a:latin typeface="Courier" pitchFamily="2" charset="0"/>
              </a:rPr>
              <a:t>(</a:t>
            </a:r>
            <a:r>
              <a:rPr lang="de-DE" sz="1100" dirty="0" err="1">
                <a:latin typeface="Courier" pitchFamily="2" charset="0"/>
              </a:rPr>
              <a:t>mbr</a:t>
            </a:r>
            <a:r>
              <a:rPr lang="de-DE" sz="1100" dirty="0">
                <a:latin typeface="Courier" pitchFamily="2" charset="0"/>
              </a:rPr>
              <a:t>(</a:t>
            </a:r>
            <a:r>
              <a:rPr lang="de-DE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object</a:t>
            </a:r>
            <a:r>
              <a:rPr lang="de-DE" sz="1100" dirty="0">
                <a:latin typeface="Courier" pitchFamily="2" charset="0"/>
              </a:rPr>
              <a:t>)) do</a:t>
            </a:r>
          </a:p>
          <a:p>
            <a:pPr marL="0" indent="0">
              <a:buNone/>
            </a:pPr>
            <a:r>
              <a:rPr lang="de-DE" sz="1100" dirty="0">
                <a:latin typeface="Courier" pitchFamily="2" charset="0"/>
              </a:rPr>
              <a:t>                     </a:t>
            </a:r>
            <a:r>
              <a:rPr lang="de-DE" sz="1100" dirty="0" err="1">
                <a:latin typeface="Courier" pitchFamily="2" charset="0"/>
              </a:rPr>
              <a:t>insert</a:t>
            </a:r>
            <a:r>
              <a:rPr lang="de-DE" sz="1100" dirty="0">
                <a:latin typeface="Courier" pitchFamily="2" charset="0"/>
              </a:rPr>
              <a:t>(</a:t>
            </a:r>
            <a:r>
              <a:rPr lang="de-DE" sz="1100" b="1" dirty="0">
                <a:latin typeface="Courier" pitchFamily="2" charset="0"/>
              </a:rPr>
              <a:t>(</a:t>
            </a:r>
            <a:r>
              <a:rPr lang="de-DE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p</a:t>
            </a:r>
            <a:r>
              <a:rPr lang="de-DE" sz="1100" dirty="0">
                <a:latin typeface="Courier" pitchFamily="2" charset="0"/>
              </a:rPr>
              <a:t>, </a:t>
            </a:r>
            <a:r>
              <a:rPr lang="de-DE" sz="1100" dirty="0" err="1">
                <a:latin typeface="Courier" pitchFamily="2" charset="0"/>
              </a:rPr>
              <a:t>score_p</a:t>
            </a:r>
            <a:r>
              <a:rPr lang="de-DE" sz="1100" dirty="0">
                <a:latin typeface="Courier" pitchFamily="2" charset="0"/>
              </a:rPr>
              <a:t>(</a:t>
            </a:r>
            <a:r>
              <a:rPr lang="de-DE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p</a:t>
            </a:r>
            <a:r>
              <a:rPr lang="de-DE" sz="1100" dirty="0">
                <a:latin typeface="Courier" pitchFamily="2" charset="0"/>
              </a:rPr>
              <a:t>)</a:t>
            </a:r>
            <a:r>
              <a:rPr lang="de-DE" sz="1100" b="1" dirty="0">
                <a:latin typeface="Courier" pitchFamily="2" charset="0"/>
              </a:rPr>
              <a:t>)</a:t>
            </a:r>
            <a:r>
              <a:rPr lang="de-DE" sz="1100" dirty="0">
                <a:latin typeface="Courier" pitchFamily="2" charset="0"/>
              </a:rPr>
              <a:t>, </a:t>
            </a:r>
            <a:r>
              <a:rPr lang="de-DE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pq</a:t>
            </a:r>
            <a:r>
              <a:rPr lang="de-DE" sz="1100" dirty="0">
                <a:latin typeface="Courier" pitchFamily="2" charset="0"/>
              </a:rPr>
              <a:t>)</a:t>
            </a:r>
          </a:p>
          <a:p>
            <a:pPr marL="0" indent="0">
              <a:buNone/>
            </a:pPr>
            <a:r>
              <a:rPr lang="de-DE" sz="1100" dirty="0">
                <a:latin typeface="Courier" pitchFamily="2" charset="0"/>
              </a:rPr>
              <a:t>          </a:t>
            </a:r>
            <a:r>
              <a:rPr lang="de-DE" sz="1100" b="1" dirty="0" err="1">
                <a:latin typeface="Courier" pitchFamily="2" charset="0"/>
              </a:rPr>
              <a:t>else</a:t>
            </a:r>
            <a:endParaRPr lang="de-DE" sz="1100" b="1" dirty="0">
              <a:latin typeface="Courier" pitchFamily="2" charset="0"/>
            </a:endParaRPr>
          </a:p>
          <a:p>
            <a:pPr marL="0" indent="0">
              <a:buNone/>
            </a:pPr>
            <a:r>
              <a:rPr lang="de-DE" sz="1100" dirty="0">
                <a:latin typeface="Courier" pitchFamily="2" charset="0"/>
              </a:rPr>
              <a:t>              </a:t>
            </a:r>
            <a:r>
              <a:rPr lang="de-DE" sz="1100" b="1" dirty="0" err="1">
                <a:latin typeface="Courier" pitchFamily="2" charset="0"/>
              </a:rPr>
              <a:t>for</a:t>
            </a:r>
            <a:r>
              <a:rPr lang="de-DE" sz="1100" dirty="0">
                <a:latin typeface="Courier" pitchFamily="2" charset="0"/>
              </a:rPr>
              <a:t> </a:t>
            </a:r>
            <a:r>
              <a:rPr lang="de-DE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e</a:t>
            </a:r>
            <a:r>
              <a:rPr lang="de-DE" sz="1100" dirty="0">
                <a:latin typeface="Courier" pitchFamily="2" charset="0"/>
              </a:rPr>
              <a:t> ∈ </a:t>
            </a:r>
            <a:r>
              <a:rPr lang="de-DE" sz="1100" dirty="0" err="1">
                <a:latin typeface="Courier" pitchFamily="2" charset="0"/>
              </a:rPr>
              <a:t>children</a:t>
            </a:r>
            <a:r>
              <a:rPr lang="de-DE" sz="1100" dirty="0">
                <a:latin typeface="Courier" pitchFamily="2" charset="0"/>
              </a:rPr>
              <a:t>(</a:t>
            </a:r>
            <a:r>
              <a:rPr lang="de-DE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object</a:t>
            </a:r>
            <a:r>
              <a:rPr lang="de-DE" sz="1100" dirty="0">
                <a:latin typeface="Courier" pitchFamily="2" charset="0"/>
              </a:rPr>
              <a:t>) </a:t>
            </a:r>
            <a:r>
              <a:rPr lang="de-DE" sz="1100" b="1" dirty="0">
                <a:latin typeface="Courier" pitchFamily="2" charset="0"/>
              </a:rPr>
              <a:t>do</a:t>
            </a:r>
          </a:p>
          <a:p>
            <a:pPr marL="0" indent="0">
              <a:buNone/>
            </a:pPr>
            <a:r>
              <a:rPr lang="de-DE" sz="1100" dirty="0">
                <a:latin typeface="Courier" pitchFamily="2" charset="0"/>
              </a:rPr>
              <a:t>                 </a:t>
            </a:r>
            <a:r>
              <a:rPr lang="de-DE" sz="1100" dirty="0" err="1">
                <a:latin typeface="Courier" pitchFamily="2" charset="0"/>
              </a:rPr>
              <a:t>insert</a:t>
            </a:r>
            <a:r>
              <a:rPr lang="de-DE" sz="1100" dirty="0">
                <a:latin typeface="Courier" pitchFamily="2" charset="0"/>
              </a:rPr>
              <a:t>(</a:t>
            </a:r>
            <a:r>
              <a:rPr lang="de-DE" sz="1100" b="1" dirty="0">
                <a:latin typeface="Courier" pitchFamily="2" charset="0"/>
              </a:rPr>
              <a:t>(</a:t>
            </a:r>
            <a:r>
              <a:rPr lang="de-DE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e</a:t>
            </a:r>
            <a:r>
              <a:rPr lang="de-DE" sz="1100" dirty="0">
                <a:latin typeface="Courier" pitchFamily="2" charset="0"/>
              </a:rPr>
              <a:t>, </a:t>
            </a:r>
            <a:r>
              <a:rPr lang="de-DE" sz="1100" dirty="0" err="1">
                <a:latin typeface="Courier" pitchFamily="2" charset="0"/>
              </a:rPr>
              <a:t>score_r</a:t>
            </a:r>
            <a:r>
              <a:rPr lang="de-DE" sz="1100" dirty="0">
                <a:latin typeface="Courier" pitchFamily="2" charset="0"/>
              </a:rPr>
              <a:t>(</a:t>
            </a:r>
            <a:r>
              <a:rPr lang="de-DE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e</a:t>
            </a:r>
            <a:r>
              <a:rPr lang="de-DE" sz="1100" dirty="0">
                <a:latin typeface="Courier" pitchFamily="2" charset="0"/>
              </a:rPr>
              <a:t>, </a:t>
            </a:r>
            <a:r>
              <a:rPr lang="de-DE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score_p</a:t>
            </a:r>
            <a:r>
              <a:rPr lang="de-DE" sz="1100" dirty="0">
                <a:latin typeface="Courier" pitchFamily="2" charset="0"/>
              </a:rPr>
              <a:t>)</a:t>
            </a:r>
            <a:r>
              <a:rPr lang="de-DE" sz="1100" b="1" dirty="0">
                <a:latin typeface="Courier" pitchFamily="2" charset="0"/>
              </a:rPr>
              <a:t>)</a:t>
            </a:r>
            <a:r>
              <a:rPr lang="de-DE" sz="1100" dirty="0">
                <a:latin typeface="Courier" pitchFamily="2" charset="0"/>
              </a:rPr>
              <a:t>, </a:t>
            </a:r>
            <a:r>
              <a:rPr lang="de-DE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pq</a:t>
            </a:r>
            <a:r>
              <a:rPr lang="de-DE" sz="1100" dirty="0">
                <a:latin typeface="Courier" pitchFamily="2" charset="0"/>
              </a:rPr>
              <a:t>)</a:t>
            </a:r>
          </a:p>
          <a:p>
            <a:pPr marL="0" indent="0">
              <a:buNone/>
            </a:pPr>
            <a:r>
              <a:rPr lang="de-DE" sz="1100" dirty="0">
                <a:latin typeface="Courier" pitchFamily="2" charset="0"/>
              </a:rPr>
              <a:t>   </a:t>
            </a:r>
            <a:r>
              <a:rPr lang="de-DE" sz="1100" b="1" dirty="0" err="1">
                <a:latin typeface="Courier" pitchFamily="2" charset="0"/>
              </a:rPr>
              <a:t>return</a:t>
            </a:r>
            <a:r>
              <a:rPr lang="de-DE" sz="1100" dirty="0">
                <a:latin typeface="Courier" pitchFamily="2" charset="0"/>
              </a:rPr>
              <a:t> </a:t>
            </a:r>
            <a:r>
              <a:rPr lang="de-DE" sz="1100" dirty="0" err="1">
                <a:latin typeface="Courier" pitchFamily="2" charset="0"/>
              </a:rPr>
              <a:t>result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endParaRPr lang="de-DE" sz="1100" dirty="0">
              <a:latin typeface="Courier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28F03-DC65-4847-B9E0-8A35BC60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87</a:t>
            </a:fld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0DD86A-BAAC-1740-BABD-8973D4678652}"/>
              </a:ext>
            </a:extLst>
          </p:cNvPr>
          <p:cNvSpPr/>
          <p:nvPr/>
        </p:nvSpPr>
        <p:spPr>
          <a:xfrm>
            <a:off x="2267744" y="6253596"/>
            <a:ext cx="48600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305FF"/>
                </a:solidFill>
              </a:rPr>
              <a:t>Y. Tao, V. </a:t>
            </a:r>
            <a:r>
              <a:rPr lang="de-DE" sz="1100" dirty="0" err="1">
                <a:solidFill>
                  <a:srgbClr val="0305FF"/>
                </a:solidFill>
              </a:rPr>
              <a:t>Hristidis</a:t>
            </a:r>
            <a:r>
              <a:rPr lang="de-DE" sz="1100" dirty="0">
                <a:solidFill>
                  <a:srgbClr val="0305FF"/>
                </a:solidFill>
              </a:rPr>
              <a:t>, D. </a:t>
            </a:r>
            <a:r>
              <a:rPr lang="de-DE" sz="1100" dirty="0" err="1">
                <a:solidFill>
                  <a:srgbClr val="0305FF"/>
                </a:solidFill>
              </a:rPr>
              <a:t>Papadias</a:t>
            </a:r>
            <a:r>
              <a:rPr lang="de-DE" sz="1100" dirty="0">
                <a:solidFill>
                  <a:srgbClr val="0305FF"/>
                </a:solidFill>
              </a:rPr>
              <a:t> </a:t>
            </a:r>
            <a:r>
              <a:rPr lang="de-DE" sz="1100" dirty="0" err="1">
                <a:solidFill>
                  <a:srgbClr val="0305FF"/>
                </a:solidFill>
              </a:rPr>
              <a:t>and</a:t>
            </a:r>
            <a:r>
              <a:rPr lang="de-DE" sz="1100" dirty="0">
                <a:solidFill>
                  <a:srgbClr val="0305FF"/>
                </a:solidFill>
              </a:rPr>
              <a:t> Y. </a:t>
            </a:r>
            <a:r>
              <a:rPr lang="de-DE" sz="1100" dirty="0" err="1">
                <a:solidFill>
                  <a:srgbClr val="0305FF"/>
                </a:solidFill>
              </a:rPr>
              <a:t>Papakonstantinou</a:t>
            </a:r>
            <a:r>
              <a:rPr lang="de-DE" sz="1100" dirty="0">
                <a:solidFill>
                  <a:srgbClr val="0305FF"/>
                </a:solidFill>
              </a:rPr>
              <a:t>, “</a:t>
            </a:r>
            <a:r>
              <a:rPr lang="de-DE" sz="1100" dirty="0" err="1">
                <a:solidFill>
                  <a:srgbClr val="0305FF"/>
                </a:solidFill>
              </a:rPr>
              <a:t>Branch-and-Bound</a:t>
            </a:r>
            <a:r>
              <a:rPr lang="de-DE" sz="1100" dirty="0">
                <a:solidFill>
                  <a:srgbClr val="0305FF"/>
                </a:solidFill>
              </a:rPr>
              <a:t> Processing </a:t>
            </a:r>
            <a:r>
              <a:rPr lang="de-DE" sz="1100" dirty="0" err="1">
                <a:solidFill>
                  <a:srgbClr val="0305FF"/>
                </a:solidFill>
              </a:rPr>
              <a:t>of</a:t>
            </a:r>
            <a:r>
              <a:rPr lang="de-DE" sz="1100" dirty="0">
                <a:solidFill>
                  <a:srgbClr val="0305FF"/>
                </a:solidFill>
              </a:rPr>
              <a:t> </a:t>
            </a:r>
            <a:r>
              <a:rPr lang="de-DE" sz="1100" dirty="0" err="1">
                <a:solidFill>
                  <a:srgbClr val="0305FF"/>
                </a:solidFill>
              </a:rPr>
              <a:t>Ranked</a:t>
            </a:r>
            <a:r>
              <a:rPr lang="de-DE" sz="1100" dirty="0">
                <a:solidFill>
                  <a:srgbClr val="0305FF"/>
                </a:solidFill>
              </a:rPr>
              <a:t> </a:t>
            </a:r>
            <a:r>
              <a:rPr lang="de-DE" sz="1100" dirty="0" err="1">
                <a:solidFill>
                  <a:srgbClr val="0305FF"/>
                </a:solidFill>
              </a:rPr>
              <a:t>Queries</a:t>
            </a:r>
            <a:r>
              <a:rPr lang="de-DE" sz="1100" dirty="0">
                <a:solidFill>
                  <a:srgbClr val="0305FF"/>
                </a:solidFill>
              </a:rPr>
              <a:t>,” Information Systems, 32(3), pp. 424-445, </a:t>
            </a:r>
            <a:r>
              <a:rPr lang="de-DE" sz="1100" b="1" dirty="0">
                <a:solidFill>
                  <a:srgbClr val="FF0000"/>
                </a:solidFill>
              </a:rPr>
              <a:t>2007</a:t>
            </a:r>
            <a:endParaRPr lang="de-DE" sz="1100" b="1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5182888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09505-219D-B64C-BC9D-CF03E498A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ScorePoint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E2242-AEBC-6245-B898-680CFDB7F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88</a:t>
            </a:fld>
            <a:endParaRPr lang="de-DE"/>
          </a:p>
        </p:txBody>
      </p:sp>
      <p:pic>
        <p:nvPicPr>
          <p:cNvPr id="5" name="Bild 1">
            <a:extLst>
              <a:ext uri="{FF2B5EF4-FFF2-40B4-BE49-F238E27FC236}">
                <a16:creationId xmlns:a16="http://schemas.microsoft.com/office/drawing/2014/main" id="{F528E3D5-E8CD-AC4F-96E4-D74DFACCDA4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9200" y="2270844"/>
            <a:ext cx="4165600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ft-Right-Up Arrow 5">
            <a:extLst>
              <a:ext uri="{FF2B5EF4-FFF2-40B4-BE49-F238E27FC236}">
                <a16:creationId xmlns:a16="http://schemas.microsoft.com/office/drawing/2014/main" id="{F1B0FF94-D454-2643-A872-6BA3D752170E}"/>
              </a:ext>
            </a:extLst>
          </p:cNvPr>
          <p:cNvSpPr/>
          <p:nvPr/>
        </p:nvSpPr>
        <p:spPr>
          <a:xfrm rot="5400000" flipH="1">
            <a:off x="5192699" y="3974293"/>
            <a:ext cx="2575025" cy="936104"/>
          </a:xfrm>
          <a:prstGeom prst="leftRigh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290626-3673-2F4A-80F8-400062A23E30}"/>
              </a:ext>
            </a:extLst>
          </p:cNvPr>
          <p:cNvSpPr/>
          <p:nvPr/>
        </p:nvSpPr>
        <p:spPr>
          <a:xfrm>
            <a:off x="6973406" y="4257679"/>
            <a:ext cx="1976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ourier" pitchFamily="2" charset="0"/>
              </a:rPr>
              <a:t>scorePoint</a:t>
            </a:r>
            <a:r>
              <a:rPr lang="en-US" dirty="0">
                <a:latin typeface="Courier" pitchFamily="2" charset="0"/>
              </a:rPr>
              <a:t>(Y)</a:t>
            </a:r>
            <a:endParaRPr lang="de-DE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927625-7468-8E48-AB03-8E2BCD444121}"/>
              </a:ext>
            </a:extLst>
          </p:cNvPr>
          <p:cNvSpPr/>
          <p:nvPr/>
        </p:nvSpPr>
        <p:spPr>
          <a:xfrm>
            <a:off x="4912355" y="5438651"/>
            <a:ext cx="45720" cy="457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1A527A-6B59-8948-82C9-E1A57AA4F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701" y="1128142"/>
            <a:ext cx="4706808" cy="10975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3CC228-1165-DF4E-85A3-FD88A7100154}"/>
              </a:ext>
            </a:extLst>
          </p:cNvPr>
          <p:cNvSpPr txBox="1"/>
          <p:nvPr/>
        </p:nvSpPr>
        <p:spPr>
          <a:xfrm>
            <a:off x="6012159" y="1813649"/>
            <a:ext cx="55964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+mn-lt"/>
                <a:cs typeface="Times New Roman" panose="02020603050405020304" pitchFamily="18" charset="0"/>
              </a:rPr>
              <a:t>DESC</a:t>
            </a:r>
          </a:p>
        </p:txBody>
      </p:sp>
    </p:spTree>
    <p:extLst>
      <p:ext uri="{BB962C8B-B14F-4D97-AF65-F5344CB8AC3E}">
        <p14:creationId xmlns:p14="http://schemas.microsoft.com/office/powerpoint/2010/main" val="104544550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E0C43-D0D4-AA44-8C4D-C8D829F6B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Maximumprinzip</a:t>
            </a:r>
            <a:r>
              <a:rPr lang="de-DE" dirty="0"/>
              <a:t> Quasi-Konvexer Funktionen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17CBC9A-8D47-944C-98E3-2224F00424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760" y="1129352"/>
            <a:ext cx="8892480" cy="199897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12366-FC5C-8840-9572-669F964D5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89</a:t>
            </a:fld>
            <a:endParaRPr lang="de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79B013-331E-284B-B587-57FD564F2281}"/>
              </a:ext>
            </a:extLst>
          </p:cNvPr>
          <p:cNvSpPr/>
          <p:nvPr/>
        </p:nvSpPr>
        <p:spPr>
          <a:xfrm>
            <a:off x="755600" y="3988221"/>
            <a:ext cx="8064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let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query_tuple_score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 </a:t>
            </a:r>
            <a:r>
              <a:rPr lang="en-US" sz="1200" dirty="0">
                <a:latin typeface="Courier" pitchFamily="2" charset="0"/>
              </a:rPr>
              <a:t>= </a:t>
            </a:r>
          </a:p>
          <a:p>
            <a:pPr marL="0" indent="0">
              <a:buNone/>
            </a:pPr>
            <a:r>
              <a:rPr lang="en-US" sz="1200" b="1" dirty="0">
                <a:latin typeface="Courier" pitchFamily="2" charset="0"/>
              </a:rPr>
              <a:t>       lambda</a:t>
            </a:r>
            <a:r>
              <a:rPr lang="en-US" sz="1200" dirty="0">
                <a:latin typeface="Courier" pitchFamily="2" charset="0"/>
              </a:rPr>
              <a:t> (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t</a:t>
            </a:r>
            <a:r>
              <a:rPr lang="en-US" sz="1200" dirty="0">
                <a:latin typeface="Courier" pitchFamily="2" charset="0"/>
              </a:rPr>
              <a:t>) </a:t>
            </a:r>
          </a:p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          </a:t>
            </a:r>
            <a:r>
              <a:rPr lang="en-US" sz="1200" b="1" dirty="0">
                <a:latin typeface="Courier" pitchFamily="2" charset="0"/>
              </a:rPr>
              <a:t>return</a:t>
            </a:r>
            <a:r>
              <a:rPr lang="en-US" sz="1200" dirty="0">
                <a:latin typeface="Courier" pitchFamily="2" charset="0"/>
              </a:rPr>
              <a:t> (normalize(</a:t>
            </a:r>
            <a:r>
              <a:rPr lang="en-US" sz="1200" dirty="0" err="1">
                <a:latin typeface="Courier" pitchFamily="2" charset="0"/>
              </a:rPr>
              <a:t>wohnraum</a:t>
            </a:r>
            <a:r>
              <a:rPr lang="en-US" sz="1200" dirty="0">
                <a:latin typeface="Courier" pitchFamily="2" charset="0"/>
              </a:rPr>
              <a:t>(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t</a:t>
            </a:r>
            <a:r>
              <a:rPr lang="en-US" sz="1200" dirty="0">
                <a:latin typeface="Courier" pitchFamily="2" charset="0"/>
              </a:rPr>
              <a:t>)) – 0.4)</a:t>
            </a:r>
            <a:r>
              <a:rPr lang="en-US" sz="1200" baseline="30000" dirty="0">
                <a:latin typeface="Courier" pitchFamily="2" charset="0"/>
              </a:rPr>
              <a:t>2</a:t>
            </a:r>
            <a:r>
              <a:rPr lang="en-US" sz="1200" dirty="0">
                <a:latin typeface="Courier" pitchFamily="2" charset="0"/>
              </a:rPr>
              <a:t> + (normalize(</a:t>
            </a:r>
            <a:r>
              <a:rPr lang="en-US" sz="1200" dirty="0" err="1">
                <a:latin typeface="Courier" pitchFamily="2" charset="0"/>
              </a:rPr>
              <a:t>kaufpreis</a:t>
            </a:r>
            <a:r>
              <a:rPr lang="en-US" sz="1200" dirty="0">
                <a:latin typeface="Courier" pitchFamily="2" charset="0"/>
              </a:rPr>
              <a:t>(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t</a:t>
            </a:r>
            <a:r>
              <a:rPr lang="en-US" sz="1200" dirty="0">
                <a:latin typeface="Courier" pitchFamily="2" charset="0"/>
              </a:rPr>
              <a:t>)) – 0.5)</a:t>
            </a:r>
            <a:r>
              <a:rPr lang="en-US" sz="1200" baseline="30000" dirty="0">
                <a:latin typeface="Courier" pitchFamily="2" charset="0"/>
              </a:rPr>
              <a:t>2</a:t>
            </a:r>
            <a:endParaRPr lang="en-US" sz="12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  BRS(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data_rtree</a:t>
            </a:r>
            <a:r>
              <a:rPr lang="en-US" sz="1200" dirty="0">
                <a:latin typeface="Courier" pitchFamily="2" charset="0"/>
              </a:rPr>
              <a:t>,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k</a:t>
            </a:r>
            <a:r>
              <a:rPr lang="en-US" sz="1200" dirty="0">
                <a:latin typeface="Courier" pitchFamily="2" charset="0"/>
              </a:rPr>
              <a:t>, ‘max’, </a:t>
            </a:r>
          </a:p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      </a:t>
            </a:r>
            <a:r>
              <a:rPr lang="en-US" sz="1200" b="1" dirty="0">
                <a:latin typeface="Courier" pitchFamily="2" charset="0"/>
              </a:rPr>
              <a:t>lambda</a:t>
            </a:r>
            <a:r>
              <a:rPr lang="en-US" sz="1200" dirty="0">
                <a:latin typeface="Courier" pitchFamily="2" charset="0"/>
              </a:rPr>
              <a:t> (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mbr</a:t>
            </a:r>
            <a:r>
              <a:rPr lang="en-US" sz="1200" dirty="0">
                <a:latin typeface="Courier" pitchFamily="2" charset="0"/>
              </a:rPr>
              <a:t>) </a:t>
            </a:r>
          </a:p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         </a:t>
            </a:r>
            <a:r>
              <a:rPr lang="en-US" sz="1200" b="1" dirty="0">
                <a:latin typeface="Courier" pitchFamily="2" charset="0"/>
              </a:rPr>
              <a:t>return </a:t>
            </a:r>
            <a:r>
              <a:rPr lang="en-US" sz="1200" dirty="0">
                <a:latin typeface="Courier" pitchFamily="2" charset="0"/>
              </a:rPr>
              <a:t>reduce(max, map(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query_tuple_score</a:t>
            </a:r>
            <a:r>
              <a:rPr lang="en-US" sz="1200" dirty="0">
                <a:latin typeface="Courier" pitchFamily="2" charset="0"/>
              </a:rPr>
              <a:t>, vertices(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mbr</a:t>
            </a:r>
            <a:r>
              <a:rPr lang="en-US" sz="1200" dirty="0">
                <a:latin typeface="Courier" pitchFamily="2" charset="0"/>
              </a:rPr>
              <a:t>)), 0)</a:t>
            </a:r>
          </a:p>
          <a:p>
            <a:pPr marL="0" indent="0">
              <a:buNone/>
            </a:pPr>
            <a:r>
              <a:rPr lang="en-US" sz="1200" dirty="0">
                <a:latin typeface="Courier" pitchFamily="2" charset="0"/>
              </a:rPr>
              <a:t>     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query_tuple_score</a:t>
            </a:r>
            <a:r>
              <a:rPr lang="en-US" sz="1200" dirty="0">
                <a:latin typeface="Courier" pitchFamily="2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DE3E18-4932-A446-863C-6C15D72D0294}"/>
              </a:ext>
            </a:extLst>
          </p:cNvPr>
          <p:cNvSpPr txBox="1"/>
          <p:nvPr/>
        </p:nvSpPr>
        <p:spPr>
          <a:xfrm>
            <a:off x="3347864" y="6624648"/>
            <a:ext cx="2662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Peter </a:t>
            </a:r>
            <a:r>
              <a:rPr lang="de-DE" sz="1200" dirty="0" err="1">
                <a:solidFill>
                  <a:schemeClr val="bg1"/>
                </a:solidFill>
              </a:rPr>
              <a:t>Poensgen</a:t>
            </a:r>
            <a:r>
              <a:rPr lang="de-DE" sz="1200" dirty="0">
                <a:solidFill>
                  <a:schemeClr val="bg1"/>
                </a:solidFill>
              </a:rPr>
              <a:t>, Dissertation, IFIS,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34D2E3-F250-0443-A2D9-8C8C915BA6C2}"/>
              </a:ext>
            </a:extLst>
          </p:cNvPr>
          <p:cNvSpPr/>
          <p:nvPr/>
        </p:nvSpPr>
        <p:spPr>
          <a:xfrm>
            <a:off x="2123728" y="6253596"/>
            <a:ext cx="51845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305FF"/>
                </a:solidFill>
              </a:rPr>
              <a:t>Peter Poensgen, Ralf Möller, Quasi-</a:t>
            </a:r>
            <a:r>
              <a:rPr lang="de-DE" sz="1100" dirty="0" err="1">
                <a:solidFill>
                  <a:srgbClr val="0305FF"/>
                </a:solidFill>
              </a:rPr>
              <a:t>Convex</a:t>
            </a:r>
            <a:r>
              <a:rPr lang="de-DE" sz="1100" dirty="0">
                <a:solidFill>
                  <a:srgbClr val="0305FF"/>
                </a:solidFill>
              </a:rPr>
              <a:t> Scoring </a:t>
            </a:r>
            <a:r>
              <a:rPr lang="de-DE" sz="1100" dirty="0" err="1">
                <a:solidFill>
                  <a:srgbClr val="0305FF"/>
                </a:solidFill>
              </a:rPr>
              <a:t>Functions</a:t>
            </a:r>
            <a:r>
              <a:rPr lang="de-DE" sz="1100" dirty="0">
                <a:solidFill>
                  <a:srgbClr val="0305FF"/>
                </a:solidFill>
              </a:rPr>
              <a:t>  in </a:t>
            </a:r>
            <a:r>
              <a:rPr lang="de-DE" sz="1100" dirty="0" err="1">
                <a:solidFill>
                  <a:srgbClr val="0305FF"/>
                </a:solidFill>
              </a:rPr>
              <a:t>Branch-and-Bound</a:t>
            </a:r>
            <a:r>
              <a:rPr lang="de-DE" sz="1100" dirty="0">
                <a:solidFill>
                  <a:srgbClr val="0305FF"/>
                </a:solidFill>
              </a:rPr>
              <a:t> </a:t>
            </a:r>
            <a:r>
              <a:rPr lang="de-DE" sz="1100" dirty="0" err="1">
                <a:solidFill>
                  <a:srgbClr val="0305FF"/>
                </a:solidFill>
              </a:rPr>
              <a:t>Ranked</a:t>
            </a:r>
            <a:r>
              <a:rPr lang="de-DE" sz="1100" dirty="0">
                <a:solidFill>
                  <a:srgbClr val="0305FF"/>
                </a:solidFill>
              </a:rPr>
              <a:t> Search, in: Open Journal </a:t>
            </a:r>
            <a:r>
              <a:rPr lang="de-DE" sz="1100" dirty="0" err="1">
                <a:solidFill>
                  <a:srgbClr val="0305FF"/>
                </a:solidFill>
              </a:rPr>
              <a:t>of</a:t>
            </a:r>
            <a:r>
              <a:rPr lang="de-DE" sz="1100" dirty="0">
                <a:solidFill>
                  <a:srgbClr val="0305FF"/>
                </a:solidFill>
              </a:rPr>
              <a:t> Databases (OJDB), Vol.7, (1), p.1-11, </a:t>
            </a:r>
            <a:r>
              <a:rPr lang="de-DE" sz="1100" b="1" dirty="0">
                <a:solidFill>
                  <a:srgbClr val="FF0000"/>
                </a:solidFill>
              </a:rPr>
              <a:t>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03621E-C976-AA41-A5AE-9E2EDA352D8B}"/>
              </a:ext>
            </a:extLst>
          </p:cNvPr>
          <p:cNvSpPr txBox="1"/>
          <p:nvPr/>
        </p:nvSpPr>
        <p:spPr>
          <a:xfrm>
            <a:off x="182940" y="3392585"/>
            <a:ext cx="404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Damit können wir BRS wie folgt aufrufen: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A178CA-5001-C144-A4F8-427590DDE194}"/>
              </a:ext>
            </a:extLst>
          </p:cNvPr>
          <p:cNvSpPr txBox="1"/>
          <p:nvPr/>
        </p:nvSpPr>
        <p:spPr>
          <a:xfrm>
            <a:off x="182940" y="5579948"/>
            <a:ext cx="8134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Vertices liefert die Eckpunkte eines MBR, </a:t>
            </a:r>
            <a:r>
              <a:rPr lang="de-DE" dirty="0" err="1"/>
              <a:t>normalize</a:t>
            </a:r>
            <a:r>
              <a:rPr lang="de-DE" dirty="0"/>
              <a:t> bildet Werte in Einheitswürfel ab.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967EFC-A7BF-2542-856D-C3044287D197}"/>
              </a:ext>
            </a:extLst>
          </p:cNvPr>
          <p:cNvGrpSpPr/>
          <p:nvPr/>
        </p:nvGrpSpPr>
        <p:grpSpPr>
          <a:xfrm>
            <a:off x="5004048" y="3212976"/>
            <a:ext cx="3429603" cy="1152128"/>
            <a:chOff x="5004048" y="3212976"/>
            <a:chExt cx="3429603" cy="1152128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4E2CB24-7ACC-4444-A20D-A555C4D787F2}"/>
                </a:ext>
              </a:extLst>
            </p:cNvPr>
            <p:cNvCxnSpPr/>
            <p:nvPr/>
          </p:nvCxnSpPr>
          <p:spPr>
            <a:xfrm flipV="1">
              <a:off x="5004048" y="3573016"/>
              <a:ext cx="1152128" cy="7920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44BD281-DC98-0A49-8FFC-E428B43B4FC3}"/>
                </a:ext>
              </a:extLst>
            </p:cNvPr>
            <p:cNvCxnSpPr/>
            <p:nvPr/>
          </p:nvCxnSpPr>
          <p:spPr>
            <a:xfrm>
              <a:off x="6156176" y="3573016"/>
              <a:ext cx="1944216" cy="7920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8771B1C-F527-A54F-94F3-206EFAC484F3}"/>
                </a:ext>
              </a:extLst>
            </p:cNvPr>
            <p:cNvSpPr txBox="1"/>
            <p:nvPr/>
          </p:nvSpPr>
          <p:spPr>
            <a:xfrm>
              <a:off x="5652120" y="3212976"/>
              <a:ext cx="27815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Referenzpunkt </a:t>
              </a:r>
              <a:r>
                <a:rPr lang="de-DE" dirty="0" err="1"/>
                <a:t>q</a:t>
              </a:r>
              <a:r>
                <a:rPr lang="de-DE" dirty="0"/>
                <a:t> = (0.4, 0.5)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010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179512" y="1988841"/>
            <a:ext cx="2880320" cy="2330753"/>
            <a:chOff x="177626" y="1988883"/>
            <a:chExt cx="2882464" cy="2331442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177626" y="1988883"/>
              <a:ext cx="2882464" cy="2199841"/>
              <a:chOff x="1077142" y="3168301"/>
              <a:chExt cx="2882464" cy="2199841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077142" y="3168301"/>
                <a:ext cx="2882464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First-</a:t>
                </a:r>
                <a:r>
                  <a:rPr lang="de-DE" sz="2000" dirty="0" err="1"/>
                  <a:t>n</a:t>
                </a:r>
                <a:r>
                  <a:rPr lang="de-DE" sz="2000" dirty="0"/>
                  <a:t>-Anfragen </a:t>
                </a:r>
                <a:br>
                  <a:rPr lang="de-DE" sz="2000" dirty="0"/>
                </a:br>
                <a:r>
                  <a:rPr lang="de-DE" sz="2000" noProof="1">
                    <a:cs typeface="Arial" charset="0"/>
                  </a:rPr>
                  <a:t>Optimierung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 und Data Mining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3131169" y="3345717"/>
            <a:ext cx="3178846" cy="2164495"/>
            <a:chOff x="3131840" y="3346165"/>
            <a:chExt cx="3177365" cy="2164785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3131840" y="3346165"/>
              <a:ext cx="3177365" cy="2032575"/>
              <a:chOff x="2157973" y="3448266"/>
              <a:chExt cx="3177365" cy="2032575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158644" y="3448266"/>
                <a:ext cx="3176694" cy="587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Top-</a:t>
                </a:r>
                <a:r>
                  <a:rPr lang="de-DE" sz="2000" dirty="0" err="1"/>
                  <a:t>k</a:t>
                </a:r>
                <a:r>
                  <a:rPr lang="de-DE" sz="2000" dirty="0"/>
                  <a:t>-Anfragen</a:t>
                </a:r>
                <a:br>
                  <a:rPr lang="de-DE" sz="2000" dirty="0"/>
                </a:br>
                <a:r>
                  <a:rPr lang="de-DE" sz="2000" dirty="0" err="1"/>
                  <a:t>Fagins</a:t>
                </a:r>
                <a:r>
                  <a:rPr lang="de-DE" sz="2000" dirty="0"/>
                  <a:t> Algorithmus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508105" y="2996952"/>
            <a:ext cx="3168353" cy="1970337"/>
            <a:chOff x="5508087" y="2997264"/>
            <a:chExt cx="3168469" cy="1970761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5508087" y="2997264"/>
              <a:ext cx="3168469" cy="295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/>
                <a:t>Schlussakkord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5152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First-</a:t>
            </a:r>
            <a:r>
              <a:rPr lang="de-DE" sz="2400" dirty="0" err="1"/>
              <a:t>n</a:t>
            </a:r>
            <a:r>
              <a:rPr lang="de-DE" sz="2400" dirty="0"/>
              <a:t> und Top-</a:t>
            </a:r>
            <a:r>
              <a:rPr lang="de-DE" sz="2400" dirty="0" err="1"/>
              <a:t>k</a:t>
            </a:r>
            <a:r>
              <a:rPr lang="de-DE" sz="2400" dirty="0"/>
              <a:t>-Anfragen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700807"/>
            <a:ext cx="5079826" cy="1415456"/>
            <a:chOff x="2876550" y="1700807"/>
            <a:chExt cx="5079826" cy="1415456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987824" y="1700807"/>
              <a:ext cx="4968552" cy="1268386"/>
              <a:chOff x="2463376" y="3901986"/>
              <a:chExt cx="4969054" cy="1268928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V="1">
                <a:off x="2751437" y="4223574"/>
                <a:ext cx="0" cy="914917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463376" y="3901986"/>
                <a:ext cx="4969054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Anwendungen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474518" y="464466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33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2555776" y="6157044"/>
            <a:ext cx="4536504" cy="584324"/>
          </a:xfrm>
          <a:prstGeom prst="rect">
            <a:avLst/>
          </a:prstGeom>
        </p:spPr>
        <p:txBody>
          <a:bodyPr/>
          <a:lstStyle/>
          <a:p>
            <a:r>
              <a:rPr lang="de-DE" sz="1400" dirty="0">
                <a:solidFill>
                  <a:srgbClr val="0000FF"/>
                </a:solidFill>
              </a:rPr>
              <a:t>Danksagung an Felix Naumann für Material </a:t>
            </a:r>
          </a:p>
          <a:p>
            <a:r>
              <a:rPr lang="de-DE" sz="1400" dirty="0">
                <a:solidFill>
                  <a:srgbClr val="0000FF"/>
                </a:solidFill>
              </a:rPr>
              <a:t>aus VL Informationsintegration, WS 05/06</a:t>
            </a:r>
          </a:p>
        </p:txBody>
      </p:sp>
    </p:spTree>
    <p:extLst>
      <p:ext uri="{BB962C8B-B14F-4D97-AF65-F5344CB8AC3E}">
        <p14:creationId xmlns:p14="http://schemas.microsoft.com/office/powerpoint/2010/main" val="329566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7F0CB-A84E-7C48-B1A8-0F91B5928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Minimumprinzip?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ED57F-60EB-944D-899C-34F7A0F24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Auch beim Minimum nur die Eckpunkte betrachten?</a:t>
            </a:r>
          </a:p>
          <a:p>
            <a:r>
              <a:rPr lang="de-DE" sz="2400" dirty="0"/>
              <a:t>Leider so für quasi-konvexe Funktionen nicht anwendbar</a:t>
            </a:r>
          </a:p>
          <a:p>
            <a:r>
              <a:rPr lang="de-DE" sz="2400" dirty="0"/>
              <a:t>Finden wir ein entsprechendes Minimumprinzip?</a:t>
            </a:r>
          </a:p>
          <a:p>
            <a:r>
              <a:rPr lang="de-DE" sz="2400" dirty="0"/>
              <a:t>Für welche Funktionsklassen?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r>
              <a:rPr lang="de-DE" sz="2400" dirty="0"/>
              <a:t>Quadratische Funktionen</a:t>
            </a:r>
            <a:br>
              <a:rPr lang="de-DE" sz="2400" dirty="0"/>
            </a:br>
            <a:r>
              <a:rPr lang="de-DE" sz="2400" dirty="0"/>
              <a:t>(genauer: Funktionen mit geradem Exponenten)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035B1-15BB-DC4C-B919-B0AE19203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90</a:t>
            </a:fld>
            <a:endParaRPr lang="de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F3BA90-47D7-5F42-8710-D6039A68A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996952"/>
            <a:ext cx="6109551" cy="16841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3BB912-51B0-7546-BD2B-1D51DCDDB0D9}"/>
              </a:ext>
            </a:extLst>
          </p:cNvPr>
          <p:cNvSpPr txBox="1"/>
          <p:nvPr/>
        </p:nvSpPr>
        <p:spPr>
          <a:xfrm>
            <a:off x="3347864" y="6624648"/>
            <a:ext cx="2662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Peter </a:t>
            </a:r>
            <a:r>
              <a:rPr lang="de-DE" sz="1200" dirty="0" err="1">
                <a:solidFill>
                  <a:schemeClr val="bg1"/>
                </a:solidFill>
              </a:rPr>
              <a:t>Poensgen</a:t>
            </a:r>
            <a:r>
              <a:rPr lang="de-DE" sz="1200" dirty="0">
                <a:solidFill>
                  <a:schemeClr val="bg1"/>
                </a:solidFill>
              </a:rPr>
              <a:t>, Dissertation, IFIS, 2018</a:t>
            </a:r>
          </a:p>
        </p:txBody>
      </p:sp>
    </p:spTree>
    <p:extLst>
      <p:ext uri="{BB962C8B-B14F-4D97-AF65-F5344CB8AC3E}">
        <p14:creationId xmlns:p14="http://schemas.microsoft.com/office/powerpoint/2010/main" val="376205868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E5FEB-75C4-1141-80BA-6FC252816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Quadratische Funktionen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3136C-41A5-3E48-A247-8EA9615A1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C38289-43B4-7140-B0D8-7217B1AB1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91</a:t>
            </a:fld>
            <a:endParaRPr lang="de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EA98EB-A5F2-754E-B397-65C8DBB09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3" y="1183326"/>
            <a:ext cx="7754033" cy="206071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54F54C8-8BDD-BB46-BFA1-289B389C25B4}"/>
              </a:ext>
            </a:extLst>
          </p:cNvPr>
          <p:cNvGrpSpPr/>
          <p:nvPr/>
        </p:nvGrpSpPr>
        <p:grpSpPr>
          <a:xfrm>
            <a:off x="1626511" y="3212976"/>
            <a:ext cx="6156176" cy="3101771"/>
            <a:chOff x="1626511" y="3452046"/>
            <a:chExt cx="6156176" cy="31017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6D71CA8-7563-F040-8699-0F3AA4973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26511" y="3452046"/>
              <a:ext cx="6156176" cy="294891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D92A1E2-939B-194C-A9FA-E53E78BE8A57}"/>
                </a:ext>
              </a:extLst>
            </p:cNvPr>
            <p:cNvSpPr/>
            <p:nvPr/>
          </p:nvSpPr>
          <p:spPr>
            <a:xfrm>
              <a:off x="2771800" y="6220442"/>
              <a:ext cx="3888432" cy="33337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91AFCE4-6FF6-DC4D-9EE1-B89E57BF309C}"/>
              </a:ext>
            </a:extLst>
          </p:cNvPr>
          <p:cNvSpPr txBox="1"/>
          <p:nvPr/>
        </p:nvSpPr>
        <p:spPr>
          <a:xfrm>
            <a:off x="1735200" y="6011574"/>
            <a:ext cx="2980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Hyperbolisches Paraboloid (ein 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𝜔</a:t>
            </a:r>
            <a:r>
              <a:rPr lang="de-DE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0</a:t>
            </a:r>
            <a:r>
              <a:rPr lang="de-DE" sz="1400" dirty="0"/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85C1FD-C765-6E43-8725-14D5BD838096}"/>
              </a:ext>
            </a:extLst>
          </p:cNvPr>
          <p:cNvSpPr txBox="1"/>
          <p:nvPr/>
        </p:nvSpPr>
        <p:spPr>
          <a:xfrm>
            <a:off x="5173626" y="6011574"/>
            <a:ext cx="2710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Elliptisches Paraboloid (alle 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𝜔</a:t>
            </a:r>
            <a:r>
              <a:rPr lang="de-DE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0</a:t>
            </a:r>
            <a:r>
              <a:rPr lang="de-DE" sz="1400" dirty="0"/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E56457-7109-B34F-BF34-8BE579B02148}"/>
              </a:ext>
            </a:extLst>
          </p:cNvPr>
          <p:cNvSpPr txBox="1"/>
          <p:nvPr/>
        </p:nvSpPr>
        <p:spPr>
          <a:xfrm>
            <a:off x="3347864" y="6624648"/>
            <a:ext cx="2662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Peter </a:t>
            </a:r>
            <a:r>
              <a:rPr lang="de-DE" sz="1200" dirty="0" err="1">
                <a:solidFill>
                  <a:schemeClr val="bg1"/>
                </a:solidFill>
              </a:rPr>
              <a:t>Poensgen</a:t>
            </a:r>
            <a:r>
              <a:rPr lang="de-DE" sz="1200" dirty="0">
                <a:solidFill>
                  <a:schemeClr val="bg1"/>
                </a:solidFill>
              </a:rPr>
              <a:t>, Dissertation, IFIS, 2018</a:t>
            </a:r>
          </a:p>
        </p:txBody>
      </p:sp>
    </p:spTree>
    <p:extLst>
      <p:ext uri="{BB962C8B-B14F-4D97-AF65-F5344CB8AC3E}">
        <p14:creationId xmlns:p14="http://schemas.microsoft.com/office/powerpoint/2010/main" val="219723674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1F815-5A2F-7A4D-AC2A-932231829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Rückführung auf eindimensionale Paraboloide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2B019-E135-F64E-B205-50BD508F6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92</a:t>
            </a:fld>
            <a:endParaRPr lang="de-D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738242-AE25-4146-A5EC-8CC0F94930FA}"/>
              </a:ext>
            </a:extLst>
          </p:cNvPr>
          <p:cNvSpPr txBox="1"/>
          <p:nvPr/>
        </p:nvSpPr>
        <p:spPr>
          <a:xfrm>
            <a:off x="3347864" y="6624648"/>
            <a:ext cx="2662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Peter </a:t>
            </a:r>
            <a:r>
              <a:rPr lang="de-DE" sz="1200" dirty="0" err="1">
                <a:solidFill>
                  <a:schemeClr val="bg1"/>
                </a:solidFill>
              </a:rPr>
              <a:t>Poensgen</a:t>
            </a:r>
            <a:r>
              <a:rPr lang="de-DE" sz="1200" dirty="0">
                <a:solidFill>
                  <a:schemeClr val="bg1"/>
                </a:solidFill>
              </a:rPr>
              <a:t>, Dissertation, IFIS, 2018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59F6AA-B6DB-C747-81CE-44952F707284}"/>
              </a:ext>
            </a:extLst>
          </p:cNvPr>
          <p:cNvSpPr/>
          <p:nvPr/>
        </p:nvSpPr>
        <p:spPr>
          <a:xfrm>
            <a:off x="2069976" y="6185356"/>
            <a:ext cx="5004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err="1">
                <a:solidFill>
                  <a:srgbClr val="0305FF"/>
                </a:solidFill>
              </a:rPr>
              <a:t>Branch-and-Bound</a:t>
            </a:r>
            <a:r>
              <a:rPr lang="de-DE" sz="1100" dirty="0">
                <a:solidFill>
                  <a:srgbClr val="0305FF"/>
                </a:solidFill>
              </a:rPr>
              <a:t> </a:t>
            </a:r>
            <a:r>
              <a:rPr lang="de-DE" sz="1100" dirty="0" err="1">
                <a:solidFill>
                  <a:srgbClr val="0305FF"/>
                </a:solidFill>
              </a:rPr>
              <a:t>Ranked</a:t>
            </a:r>
            <a:r>
              <a:rPr lang="de-DE" sz="1100" dirty="0">
                <a:solidFill>
                  <a:srgbClr val="0305FF"/>
                </a:solidFill>
              </a:rPr>
              <a:t> Search </a:t>
            </a:r>
            <a:r>
              <a:rPr lang="de-DE" sz="1100" dirty="0" err="1">
                <a:solidFill>
                  <a:srgbClr val="0305FF"/>
                </a:solidFill>
              </a:rPr>
              <a:t>by</a:t>
            </a:r>
            <a:r>
              <a:rPr lang="de-DE" sz="1100" dirty="0">
                <a:solidFill>
                  <a:srgbClr val="0305FF"/>
                </a:solidFill>
              </a:rPr>
              <a:t> </a:t>
            </a:r>
            <a:r>
              <a:rPr lang="de-DE" sz="1100" dirty="0" err="1">
                <a:solidFill>
                  <a:srgbClr val="0305FF"/>
                </a:solidFill>
              </a:rPr>
              <a:t>Minimizing</a:t>
            </a:r>
            <a:r>
              <a:rPr lang="de-DE" sz="1100" dirty="0">
                <a:solidFill>
                  <a:srgbClr val="0305FF"/>
                </a:solidFill>
              </a:rPr>
              <a:t> </a:t>
            </a:r>
            <a:r>
              <a:rPr lang="de-DE" sz="1100" dirty="0" err="1">
                <a:solidFill>
                  <a:srgbClr val="0305FF"/>
                </a:solidFill>
              </a:rPr>
              <a:t>Parabolic</a:t>
            </a:r>
            <a:r>
              <a:rPr lang="de-DE" sz="1100" dirty="0">
                <a:solidFill>
                  <a:srgbClr val="0305FF"/>
                </a:solidFill>
              </a:rPr>
              <a:t> </a:t>
            </a:r>
            <a:r>
              <a:rPr lang="de-DE" sz="1100" dirty="0" err="1">
                <a:solidFill>
                  <a:srgbClr val="0305FF"/>
                </a:solidFill>
              </a:rPr>
              <a:t>Polynomials</a:t>
            </a:r>
            <a:endParaRPr lang="de-DE" sz="1100" dirty="0">
              <a:solidFill>
                <a:srgbClr val="0305FF"/>
              </a:solidFill>
            </a:endParaRPr>
          </a:p>
          <a:p>
            <a:r>
              <a:rPr lang="de-DE" sz="1100" dirty="0">
                <a:solidFill>
                  <a:srgbClr val="0305FF"/>
                </a:solidFill>
              </a:rPr>
              <a:t>P Poensgen, R Möller - Open Journal </a:t>
            </a:r>
            <a:r>
              <a:rPr lang="de-DE" sz="1100" dirty="0" err="1">
                <a:solidFill>
                  <a:srgbClr val="0305FF"/>
                </a:solidFill>
              </a:rPr>
              <a:t>of</a:t>
            </a:r>
            <a:r>
              <a:rPr lang="de-DE" sz="1100" dirty="0">
                <a:solidFill>
                  <a:srgbClr val="0305FF"/>
                </a:solidFill>
              </a:rPr>
              <a:t> Databases (OJDB), Volume 7, </a:t>
            </a:r>
            <a:r>
              <a:rPr lang="de-DE" sz="1100" dirty="0" err="1">
                <a:solidFill>
                  <a:srgbClr val="0305FF"/>
                </a:solidFill>
              </a:rPr>
              <a:t>Issue</a:t>
            </a:r>
            <a:r>
              <a:rPr lang="de-DE" sz="1100" dirty="0">
                <a:solidFill>
                  <a:srgbClr val="0305FF"/>
                </a:solidFill>
              </a:rPr>
              <a:t> 1, </a:t>
            </a:r>
            <a:r>
              <a:rPr lang="de-DE" sz="1100" b="1" dirty="0">
                <a:solidFill>
                  <a:srgbClr val="FF0000"/>
                </a:solidFill>
              </a:rPr>
              <a:t>2020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1D250FE-FC39-A54F-A06B-7CCE63BE4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7A9C2E5-21BF-5540-A788-07CC871E6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25" y="1104294"/>
            <a:ext cx="7740352" cy="3716341"/>
          </a:xfrm>
          <a:prstGeom prst="rect">
            <a:avLst/>
          </a:prstGeom>
        </p:spPr>
      </p:pic>
      <p:sp>
        <p:nvSpPr>
          <p:cNvPr id="16" name="Cloud Callout 15">
            <a:extLst>
              <a:ext uri="{FF2B5EF4-FFF2-40B4-BE49-F238E27FC236}">
                <a16:creationId xmlns:a16="http://schemas.microsoft.com/office/drawing/2014/main" id="{F7333210-3203-2342-8A5A-110EF1704DDF}"/>
              </a:ext>
            </a:extLst>
          </p:cNvPr>
          <p:cNvSpPr/>
          <p:nvPr/>
        </p:nvSpPr>
        <p:spPr>
          <a:xfrm>
            <a:off x="1941240" y="4734095"/>
            <a:ext cx="2664296" cy="1440160"/>
          </a:xfrm>
          <a:prstGeom prst="cloudCallout">
            <a:avLst>
              <a:gd name="adj1" fmla="val -16888"/>
              <a:gd name="adj2" fmla="val -7105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>
                <a:solidFill>
                  <a:schemeClr val="tx1"/>
                </a:solidFill>
              </a:rPr>
              <a:t>Mögliche Lage der Seiten eines MBR</a:t>
            </a:r>
          </a:p>
        </p:txBody>
      </p:sp>
    </p:spTree>
    <p:extLst>
      <p:ext uri="{BB962C8B-B14F-4D97-AF65-F5344CB8AC3E}">
        <p14:creationId xmlns:p14="http://schemas.microsoft.com/office/powerpoint/2010/main" val="183732408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4C472-6CBD-8844-9E40-15A05603F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Unterscheidung der Fälle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6302F-9DE1-804E-A1F1-1D106E723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Falls </a:t>
            </a:r>
            <a:r>
              <a:rPr lang="de-DE" dirty="0">
                <a:solidFill>
                  <a:srgbClr val="0305FF"/>
                </a:solidFill>
              </a:rPr>
              <a:t>𝜔</a:t>
            </a:r>
            <a:r>
              <a:rPr lang="de-DE" i="1" baseline="-25000" dirty="0">
                <a:solidFill>
                  <a:srgbClr val="030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dirty="0">
                <a:solidFill>
                  <a:srgbClr val="0305FF"/>
                </a:solidFill>
              </a:rPr>
              <a:t> aus 𝑓 positiv </a:t>
            </a:r>
            <a:r>
              <a:rPr lang="de-DE" dirty="0"/>
              <a:t>(linke Seite):</a:t>
            </a:r>
          </a:p>
          <a:p>
            <a:pPr lvl="1"/>
            <a:r>
              <a:rPr lang="de-DE" dirty="0"/>
              <a:t>Minimaler Wert von 𝑓 ist 0 </a:t>
            </a:r>
            <a:r>
              <a:rPr lang="de-DE" dirty="0" err="1"/>
              <a:t>gdw</a:t>
            </a:r>
            <a:r>
              <a:rPr lang="de-DE" dirty="0"/>
              <a:t>. das Intervall eines MBR-Seite die Koordinate des globalen Minimums enthält (𝐼2) </a:t>
            </a:r>
          </a:p>
          <a:p>
            <a:pPr lvl="1"/>
            <a:r>
              <a:rPr lang="de-DE" dirty="0"/>
              <a:t>Sonst, wenn die Koordinate des globalen Minimums außerhalb ist (𝐼1 </a:t>
            </a:r>
            <a:r>
              <a:rPr lang="de-DE" dirty="0" err="1"/>
              <a:t>or</a:t>
            </a:r>
            <a:r>
              <a:rPr lang="de-DE" dirty="0"/>
              <a:t> 𝐼3), ist das Minimum der kleinste Funktionswert der linken (𝐼1) oder rechten (𝐼3) Intervallgrenze </a:t>
            </a:r>
          </a:p>
          <a:p>
            <a:r>
              <a:rPr lang="de-DE" dirty="0"/>
              <a:t>Falls </a:t>
            </a:r>
            <a:r>
              <a:rPr lang="de-DE" dirty="0">
                <a:solidFill>
                  <a:srgbClr val="0305FF"/>
                </a:solidFill>
              </a:rPr>
              <a:t>𝜔</a:t>
            </a:r>
            <a:r>
              <a:rPr lang="de-DE" i="1" baseline="-25000" dirty="0">
                <a:solidFill>
                  <a:srgbClr val="030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dirty="0">
                <a:solidFill>
                  <a:srgbClr val="0305FF"/>
                </a:solidFill>
              </a:rPr>
              <a:t> aus 𝑓 negativ </a:t>
            </a:r>
            <a:r>
              <a:rPr lang="de-DE" dirty="0"/>
              <a:t>(rechte Seite):</a:t>
            </a:r>
          </a:p>
          <a:p>
            <a:pPr lvl="1"/>
            <a:r>
              <a:rPr lang="de-DE" dirty="0"/>
              <a:t>Minimum ist immer der kleinste Funktionswert der linken oder rechten Intervallgrenze (𝐼</a:t>
            </a:r>
            <a:r>
              <a:rPr lang="de-DE"/>
              <a:t>1 oder </a:t>
            </a:r>
            <a:r>
              <a:rPr lang="de-DE" dirty="0"/>
              <a:t>𝐼2) </a:t>
            </a:r>
          </a:p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1A593-9706-1B44-8456-57B1E75AE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93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971026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4A0DD-12C4-1542-A8F0-ADC46140C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Zusammenfassung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F6C82-6F56-4143-BA51-E7101531D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Branch-and-Bound-Skyline</a:t>
            </a:r>
          </a:p>
          <a:p>
            <a:r>
              <a:rPr lang="en-DE" dirty="0"/>
              <a:t>Top-k-Präferenzanfragen für räumliche Objekte</a:t>
            </a:r>
          </a:p>
          <a:p>
            <a:r>
              <a:rPr lang="en-DE" dirty="0"/>
              <a:t>Monotonie der Bewertungsfunktion</a:t>
            </a:r>
          </a:p>
          <a:p>
            <a:r>
              <a:rPr lang="en-DE" dirty="0"/>
              <a:t>Branch-and-Bound Ranked Search</a:t>
            </a:r>
          </a:p>
          <a:p>
            <a:pPr lvl="1"/>
            <a:r>
              <a:rPr lang="en-DE" dirty="0"/>
              <a:t>Ausnutzung von R-Bäumen</a:t>
            </a:r>
          </a:p>
          <a:p>
            <a:pPr lvl="1"/>
            <a:r>
              <a:rPr lang="en-DE" dirty="0"/>
              <a:t>Auch für bestimmte Klassen von nicht-monotonen Bewertungsfunktionen</a:t>
            </a:r>
          </a:p>
          <a:p>
            <a:pPr lvl="2"/>
            <a:r>
              <a:rPr lang="en-DE" dirty="0"/>
              <a:t>Quasi-konvexe Bewertungsfunktionen: Max</a:t>
            </a:r>
          </a:p>
          <a:p>
            <a:pPr lvl="2"/>
            <a:r>
              <a:rPr lang="en-DE" dirty="0"/>
              <a:t>Quadratische Funktionen (Paraboloide): Min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F18B3-AA37-194B-A377-2A9CF36B7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94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3031274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7180</TotalTime>
  <Words>7265</Words>
  <Application>Microsoft Macintosh PowerPoint</Application>
  <PresentationFormat>On-screen Show (4:3)</PresentationFormat>
  <Paragraphs>1613</Paragraphs>
  <Slides>94</Slides>
  <Notes>53</Notes>
  <HiddenSlides>1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94</vt:i4>
      </vt:variant>
    </vt:vector>
  </HeadingPairs>
  <TitlesOfParts>
    <vt:vector size="111" baseType="lpstr">
      <vt:lpstr>Arial</vt:lpstr>
      <vt:lpstr>Calibri</vt:lpstr>
      <vt:lpstr>Calibri,Italic</vt:lpstr>
      <vt:lpstr>Cambria Math</vt:lpstr>
      <vt:lpstr>Chalkduster</vt:lpstr>
      <vt:lpstr>Courier</vt:lpstr>
      <vt:lpstr>Helvetica</vt:lpstr>
      <vt:lpstr>Lucida Console</vt:lpstr>
      <vt:lpstr>Lucida Sans Unicode</vt:lpstr>
      <vt:lpstr>Myriad Pro</vt:lpstr>
      <vt:lpstr>Ouhod</vt:lpstr>
      <vt:lpstr>Times New Roman</vt:lpstr>
      <vt:lpstr>Wingdings</vt:lpstr>
      <vt:lpstr>Wingdings 3</vt:lpstr>
      <vt:lpstr>7_Standarddesign</vt:lpstr>
      <vt:lpstr>Visio</vt:lpstr>
      <vt:lpstr>Microsoft Drawing 1.01</vt:lpstr>
      <vt:lpstr>Non-Standard-Datenbanken und Data Mining</vt:lpstr>
      <vt:lpstr>Übersicht</vt:lpstr>
      <vt:lpstr>Non-Standard-Datenbanken und Data Mining</vt:lpstr>
      <vt:lpstr>STOP AFTER – Syntax</vt:lpstr>
      <vt:lpstr>STOP AFTER – Semantik</vt:lpstr>
      <vt:lpstr>STOP AFTER – Beispiel</vt:lpstr>
      <vt:lpstr>STOP AFTER: Berechnete Anzahl</vt:lpstr>
      <vt:lpstr>Praktische Ausprägungen</vt:lpstr>
      <vt:lpstr>Non-Standard-Datenbanken und Data Mining</vt:lpstr>
      <vt:lpstr>Optimierung mit Stop-Operator</vt:lpstr>
      <vt:lpstr>Optimierung mit Stop-Operator</vt:lpstr>
      <vt:lpstr>STOP AFTER: Optimierung</vt:lpstr>
      <vt:lpstr>Optimierung mit Stop-Operator</vt:lpstr>
      <vt:lpstr>Optimierung mit Stop-Operator</vt:lpstr>
      <vt:lpstr>Optimierung mit Stop-Operator (aggressiv)</vt:lpstr>
      <vt:lpstr>Top-k-Anfragen</vt:lpstr>
      <vt:lpstr>Ziel: Dbeach(x)+Dconf(x) minimieren</vt:lpstr>
      <vt:lpstr>Alternative: Skyline-Anfragen</vt:lpstr>
      <vt:lpstr>Intervall-Skyline</vt:lpstr>
      <vt:lpstr>Agenda</vt:lpstr>
      <vt:lpstr>Top-k-Berechnung</vt:lpstr>
      <vt:lpstr>Top-k-Berechnung</vt:lpstr>
      <vt:lpstr>Top-k-Berechnung – Algorithmus FA</vt:lpstr>
      <vt:lpstr>Top-k-Berechnung – Algorithmus FA</vt:lpstr>
      <vt:lpstr>Top-k-Berechnung – Algorithmus FA</vt:lpstr>
      <vt:lpstr>Top-k-Berechnung – Algorithmus FA</vt:lpstr>
      <vt:lpstr>Top-k: Fagins Algorithmus</vt:lpstr>
      <vt:lpstr>Top-k: Fagins Algorithmus</vt:lpstr>
      <vt:lpstr>Top-k-Berechnung – Algorithmus TA</vt:lpstr>
      <vt:lpstr>Top-k-Berechnung – Algorithmus TA</vt:lpstr>
      <vt:lpstr>Top-k-Berechnung – Algorithmus TA</vt:lpstr>
      <vt:lpstr>Top-k-Berechnung – Algorithmus TA</vt:lpstr>
      <vt:lpstr>Top-k-Berechnung – TA algorithm</vt:lpstr>
      <vt:lpstr>Top-k-Berechnung – TA algorithm</vt:lpstr>
      <vt:lpstr>Top-k-Berechnung - FA vs. TA</vt:lpstr>
      <vt:lpstr>Top-k-Berechnung – Andere Methoden</vt:lpstr>
      <vt:lpstr>Non-Standard-Datenbanken und Data Mining</vt:lpstr>
      <vt:lpstr>Skyline-Berechnung</vt:lpstr>
      <vt:lpstr>Skyline (auch: Intervall-Skyline)</vt:lpstr>
      <vt:lpstr>Skyline vs. konvexe Hülle</vt:lpstr>
      <vt:lpstr>Skyline in Standard-SQL? </vt:lpstr>
      <vt:lpstr>Pures SQL ineffektiv auf großen Datenmengen</vt:lpstr>
      <vt:lpstr>Skyline als SQL-Erweiterung </vt:lpstr>
      <vt:lpstr>Verfahren zur Skyline-Berechnung</vt:lpstr>
      <vt:lpstr>Indexbasierte Skyline-Bestimmung</vt:lpstr>
      <vt:lpstr>Indexbasierte Skyline-Bestimmung</vt:lpstr>
      <vt:lpstr>Warum hält der Algorithmus mit i in der Skyline?</vt:lpstr>
      <vt:lpstr>Algorithmus Block-Nested-Loop (BNL)</vt:lpstr>
      <vt:lpstr>Divide and Conquer (Sykline-Algorithmus DC)</vt:lpstr>
      <vt:lpstr>Early Skyline</vt:lpstr>
      <vt:lpstr>Bewertung</vt:lpstr>
      <vt:lpstr>Annahme</vt:lpstr>
      <vt:lpstr>Skyline-Algorithmus Nächste Nachbarn (NN)</vt:lpstr>
      <vt:lpstr>Nächste Nachbarn (NN)</vt:lpstr>
      <vt:lpstr>BBS-Algorithmus: R-Bäume mit Punktdaten</vt:lpstr>
      <vt:lpstr>R-Bäume – Wiederholung</vt:lpstr>
      <vt:lpstr>R-Bäume – Wiederholung</vt:lpstr>
      <vt:lpstr>R-Bäume – Wiederholung</vt:lpstr>
      <vt:lpstr>R-Bäume – Wiederholung</vt:lpstr>
      <vt:lpstr>BBS Algorithmus</vt:lpstr>
      <vt:lpstr>BBS Algorithmus – Entscheidungen</vt:lpstr>
      <vt:lpstr>BBS Algorithmus – Beispiel</vt:lpstr>
      <vt:lpstr>BBS Algorithmus – Beispiel</vt:lpstr>
      <vt:lpstr>BBS Algorithmus – Beispiel</vt:lpstr>
      <vt:lpstr>BBS Algorithmus – Beispiel</vt:lpstr>
      <vt:lpstr>BBS Algorithmus – Beispiel</vt:lpstr>
      <vt:lpstr>BBS Algorithmus – Beispiel</vt:lpstr>
      <vt:lpstr>BBS Algorithmus – Beispiel</vt:lpstr>
      <vt:lpstr>BBS Algorithmus – Beispiel</vt:lpstr>
      <vt:lpstr>Branch-and-Bound-Skyline (BBS)</vt:lpstr>
      <vt:lpstr>BBS Algorithm - Vergleich</vt:lpstr>
      <vt:lpstr>Non-Standard-Datenbanken und Data Mining</vt:lpstr>
      <vt:lpstr>Acknowledgements: Efficient Processing of Top-k Spatial Preference Queries</vt:lpstr>
      <vt:lpstr>Top-k-Präferenzanfragen für räumliche Objekte</vt:lpstr>
      <vt:lpstr>Top-k-Präferenzanfragen für räumliche Objekte</vt:lpstr>
      <vt:lpstr>Beispiel (Aggregation = sum)</vt:lpstr>
      <vt:lpstr>Abbildung auf Distanz-Rangmaß-Raum  </vt:lpstr>
      <vt:lpstr>Zugriff auf partielle Rangmaße</vt:lpstr>
      <vt:lpstr>Beispiel (range, r=4.5)</vt:lpstr>
      <vt:lpstr>Beispiel (range, r=4.5)</vt:lpstr>
      <vt:lpstr>Beispiel (range, r=4.5)</vt:lpstr>
      <vt:lpstr>Top-k-Anfrage-Verarbeitung</vt:lpstr>
      <vt:lpstr>Non-Standard-Datenbanken und Data Mining</vt:lpstr>
      <vt:lpstr>Monotonie der Bewertungsfunktion</vt:lpstr>
      <vt:lpstr>Graph und Höhenlinie von f</vt:lpstr>
      <vt:lpstr>Konvexe und Quasi-Konvexe Funktionen</vt:lpstr>
      <vt:lpstr>Branch-and-Bound-Ranked-Search (BRS)</vt:lpstr>
      <vt:lpstr>ScorePoint</vt:lpstr>
      <vt:lpstr>Maximumprinzip Quasi-Konvexer Funktionen</vt:lpstr>
      <vt:lpstr>Minimumprinzip?</vt:lpstr>
      <vt:lpstr>Quadratische Funktionen</vt:lpstr>
      <vt:lpstr>Rückführung auf eindimensionale Paraboloide</vt:lpstr>
      <vt:lpstr>Unterscheidung der Fälle</vt:lpstr>
      <vt:lpstr>Zusammenfassung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2302</cp:revision>
  <cp:lastPrinted>2019-11-25T08:36:40Z</cp:lastPrinted>
  <dcterms:created xsi:type="dcterms:W3CDTF">2010-04-27T12:26:40Z</dcterms:created>
  <dcterms:modified xsi:type="dcterms:W3CDTF">2022-11-28T12:54:42Z</dcterms:modified>
</cp:coreProperties>
</file>